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36" r:id="rId182"/>
    <p:sldId id="437" r:id="rId183"/>
    <p:sldId id="438" r:id="rId184"/>
    <p:sldId id="439" r:id="rId185"/>
    <p:sldId id="440" r:id="rId186"/>
    <p:sldId id="441" r:id="rId187"/>
    <p:sldId id="442" r:id="rId188"/>
    <p:sldId id="443" r:id="rId189"/>
    <p:sldId id="444" r:id="rId190"/>
    <p:sldId id="445" r:id="rId191"/>
    <p:sldId id="446" r:id="rId192"/>
    <p:sldId id="447" r:id="rId193"/>
    <p:sldId id="448" r:id="rId194"/>
    <p:sldId id="449" r:id="rId195"/>
    <p:sldId id="450" r:id="rId196"/>
    <p:sldId id="451" r:id="rId197"/>
    <p:sldId id="452" r:id="rId198"/>
    <p:sldId id="453" r:id="rId199"/>
    <p:sldId id="454" r:id="rId200"/>
    <p:sldId id="455" r:id="rId201"/>
    <p:sldId id="456" r:id="rId202"/>
    <p:sldId id="457" r:id="rId203"/>
    <p:sldId id="458" r:id="rId204"/>
    <p:sldId id="459" r:id="rId205"/>
    <p:sldId id="460" r:id="rId206"/>
    <p:sldId id="461" r:id="rId207"/>
    <p:sldId id="462" r:id="rId208"/>
    <p:sldId id="463" r:id="rId209"/>
    <p:sldId id="464" r:id="rId210"/>
    <p:sldId id="465" r:id="rId211"/>
    <p:sldId id="466" r:id="rId212"/>
    <p:sldId id="467" r:id="rId213"/>
    <p:sldId id="468" r:id="rId214"/>
    <p:sldId id="469" r:id="rId215"/>
    <p:sldId id="470" r:id="rId216"/>
    <p:sldId id="471" r:id="rId217"/>
    <p:sldId id="472" r:id="rId218"/>
    <p:sldId id="473" r:id="rId219"/>
    <p:sldId id="474" r:id="rId220"/>
    <p:sldId id="475" r:id="rId221"/>
    <p:sldId id="476" r:id="rId222"/>
    <p:sldId id="477" r:id="rId223"/>
    <p:sldId id="478" r:id="rId224"/>
    <p:sldId id="479" r:id="rId225"/>
    <p:sldId id="480" r:id="rId226"/>
    <p:sldId id="481" r:id="rId227"/>
    <p:sldId id="482" r:id="rId228"/>
    <p:sldId id="483" r:id="rId229"/>
    <p:sldId id="484" r:id="rId230"/>
    <p:sldId id="485" r:id="rId231"/>
    <p:sldId id="486" r:id="rId232"/>
    <p:sldId id="487" r:id="rId233"/>
    <p:sldId id="488" r:id="rId234"/>
    <p:sldId id="489" r:id="rId235"/>
    <p:sldId id="490" r:id="rId236"/>
    <p:sldId id="491" r:id="rId237"/>
    <p:sldId id="492" r:id="rId238"/>
    <p:sldId id="493" r:id="rId239"/>
    <p:sldId id="494" r:id="rId240"/>
    <p:sldId id="495" r:id="rId241"/>
    <p:sldId id="496" r:id="rId242"/>
    <p:sldId id="497" r:id="rId243"/>
    <p:sldId id="498" r:id="rId244"/>
    <p:sldId id="499" r:id="rId245"/>
    <p:sldId id="500" r:id="rId246"/>
    <p:sldId id="501" r:id="rId247"/>
    <p:sldId id="502" r:id="rId248"/>
    <p:sldId id="503" r:id="rId249"/>
    <p:sldId id="504" r:id="rId250"/>
    <p:sldId id="505" r:id="rId251"/>
    <p:sldId id="506" r:id="rId252"/>
  </p:sldIdLst>
  <p:sldSz cx="12192000" cy="6858000"/>
  <p:notesSz cx="12192000" cy="6858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56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presProps" Target="pres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viewProps" Target="viewProps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theme" Target="theme/theme1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tableStyles" Target="tableStyles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851502" y="793084"/>
            <a:ext cx="6488995" cy="482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2A3890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2A3890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2A3890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499071" y="2260741"/>
            <a:ext cx="4684395" cy="3454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0" i="0">
                <a:solidFill>
                  <a:srgbClr val="333333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2A3890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714371"/>
            <a:ext cx="1591945" cy="507365"/>
          </a:xfrm>
          <a:custGeom>
            <a:avLst/>
            <a:gdLst/>
            <a:ahLst/>
            <a:cxnLst/>
            <a:rect l="l" t="t" r="r" b="b"/>
            <a:pathLst>
              <a:path w="1591945" h="507365">
                <a:moveTo>
                  <a:pt x="1345751" y="507300"/>
                </a:moveTo>
                <a:lnTo>
                  <a:pt x="1245437" y="507300"/>
                </a:lnTo>
                <a:lnTo>
                  <a:pt x="0" y="503760"/>
                </a:lnTo>
                <a:lnTo>
                  <a:pt x="105" y="0"/>
                </a:lnTo>
                <a:lnTo>
                  <a:pt x="1340941" y="1724"/>
                </a:lnTo>
                <a:lnTo>
                  <a:pt x="1345751" y="6493"/>
                </a:lnTo>
                <a:lnTo>
                  <a:pt x="1350389" y="6493"/>
                </a:lnTo>
                <a:lnTo>
                  <a:pt x="1350389" y="11262"/>
                </a:lnTo>
                <a:lnTo>
                  <a:pt x="1355370" y="11262"/>
                </a:lnTo>
                <a:lnTo>
                  <a:pt x="1584339" y="240206"/>
                </a:lnTo>
                <a:lnTo>
                  <a:pt x="1589654" y="247359"/>
                </a:lnTo>
                <a:lnTo>
                  <a:pt x="1591425" y="254512"/>
                </a:lnTo>
                <a:lnTo>
                  <a:pt x="1589654" y="261665"/>
                </a:lnTo>
                <a:lnTo>
                  <a:pt x="1584339" y="268818"/>
                </a:lnTo>
                <a:lnTo>
                  <a:pt x="1355370" y="497762"/>
                </a:lnTo>
                <a:lnTo>
                  <a:pt x="1353824" y="499386"/>
                </a:lnTo>
                <a:lnTo>
                  <a:pt x="1351935" y="500908"/>
                </a:lnTo>
                <a:lnTo>
                  <a:pt x="1350389" y="502531"/>
                </a:lnTo>
                <a:lnTo>
                  <a:pt x="1345751" y="507300"/>
                </a:lnTo>
                <a:close/>
              </a:path>
            </a:pathLst>
          </a:custGeom>
          <a:solidFill>
            <a:srgbClr val="212D7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95779" y="630195"/>
            <a:ext cx="10200440" cy="12153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2A3890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28850" y="1953605"/>
            <a:ext cx="10281920" cy="3919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ao.org/urban-agriculture/es/" TargetMode="External"/><Relationship Id="rId1" Type="http://schemas.openxmlformats.org/officeDocument/2006/relationships/slideLayout" Target="../slideLayouts/slideLayout5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inagri.gob.ar/site/desarrollo_rural/forobioinsumos/normativas/Res_Cubana_2007.pdf" TargetMode="External"/><Relationship Id="rId3" Type="http://schemas.openxmlformats.org/officeDocument/2006/relationships/hyperlink" Target="http://www.biociencias.org/odisea/plaguicidas" TargetMode="External"/><Relationship Id="rId7" Type="http://schemas.openxmlformats.org/officeDocument/2006/relationships/hyperlink" Target="http://www.bvsde.paho.org/bvsacd/eco/003106/03106-02.pdf" TargetMode="External"/><Relationship Id="rId2" Type="http://schemas.openxmlformats.org/officeDocument/2006/relationships/hyperlink" Target="https://www.bbc.com/mundo/noticias/2011/10/111003_huertos_urbanos_mexico_pe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idbimena.desastres.hn/docum/ops/libros/RA_RetoConstante.pdf" TargetMode="External"/><Relationship Id="rId5" Type="http://schemas.openxmlformats.org/officeDocument/2006/relationships/hyperlink" Target="http://www.who.int/whopes/recommendations/FAO_WHO_Guidelines_Pesticide_Advertising.pdf" TargetMode="External"/><Relationship Id="rId4" Type="http://schemas.openxmlformats.org/officeDocument/2006/relationships/hyperlink" Target="http://www.ipen.org/sites/default/files/documents/ngo_guide_hazpest_saicm-es.pdf" TargetMode="Externa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hyperlink" Target="https://ecoinventos.com/pesticidas-caseros-ecologicos-para-plantas/#leche" TargetMode="External"/><Relationship Id="rId7" Type="http://schemas.openxmlformats.org/officeDocument/2006/relationships/hyperlink" Target="https://ecoinventos.com/pesticidas-caseros-ecologicos-para-plantas/#tomate" TargetMode="External"/><Relationship Id="rId2" Type="http://schemas.openxmlformats.org/officeDocument/2006/relationships/hyperlink" Target="https://ecoinventos.com/pesticidas-caseros-ecologicos-para-plantas/#aj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coinventos.com/pesticidas-caseros-ecologicos-para-plantas/#ortiga" TargetMode="External"/><Relationship Id="rId5" Type="http://schemas.openxmlformats.org/officeDocument/2006/relationships/hyperlink" Target="https://ecoinventos.com/pesticidas-caseros-ecologicos-para-plantas/#remedios" TargetMode="External"/><Relationship Id="rId4" Type="http://schemas.openxmlformats.org/officeDocument/2006/relationships/hyperlink" Target="https://ecoinventos.com/pesticidas-caseros-ecologicos-para-plantas/#trampas" TargetMode="Externa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www.iberdrola.com/medio-ambiente/impacto-del-cambio-climatico" TargetMode="External"/><Relationship Id="rId1" Type="http://schemas.openxmlformats.org/officeDocument/2006/relationships/slideLayout" Target="../slideLayouts/slideLayout5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berdrola.com/compromiso-social/nueva-agenda-urbana" TargetMode="External"/><Relationship Id="rId2" Type="http://schemas.openxmlformats.org/officeDocument/2006/relationships/hyperlink" Target="https://www.iberdrola.com/medio-ambiente/educacion-ambiental-para-ninos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dasana.org/" TargetMode="External"/><Relationship Id="rId2" Type="http://schemas.openxmlformats.org/officeDocument/2006/relationships/hyperlink" Target="http://www.ecotenda.ne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hyperlink" Target="https://www.iberdrola.com/compromiso-social/que-es-un-huerto-urbano" TargetMode="External"/><Relationship Id="rId4" Type="http://schemas.openxmlformats.org/officeDocument/2006/relationships/hyperlink" Target="http://www.tierrapermanente.com/huertos-urbanos-3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ierrapermanente.com/cursos/" TargetMode="External"/><Relationship Id="rId2" Type="http://schemas.openxmlformats.org/officeDocument/2006/relationships/hyperlink" Target="http://www.tierrapermanente.com/que-es-la-permacultura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hyperlink" Target="http://www.tierrapermanente.com/servicios/huertos-escolares/" TargetMode="External"/><Relationship Id="rId4" Type="http://schemas.openxmlformats.org/officeDocument/2006/relationships/hyperlink" Target="http://www.tierrapermanente.com/producto/" TargetMode="Externa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4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jp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3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7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usplantas.com/jardin/huerto/" TargetMode="External"/><Relationship Id="rId3" Type="http://schemas.openxmlformats.org/officeDocument/2006/relationships/hyperlink" Target="http://www.semillassilvestres.com/" TargetMode="External"/><Relationship Id="rId7" Type="http://schemas.openxmlformats.org/officeDocument/2006/relationships/hyperlink" Target="http://www.compostadores.com/" TargetMode="External"/><Relationship Id="rId2" Type="http://schemas.openxmlformats.org/officeDocument/2006/relationships/hyperlink" Target="http://www.semillasmadretierr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vidasana.org/" TargetMode="External"/><Relationship Id="rId11" Type="http://schemas.openxmlformats.org/officeDocument/2006/relationships/image" Target="../media/image2.jpg"/><Relationship Id="rId5" Type="http://schemas.openxmlformats.org/officeDocument/2006/relationships/hyperlink" Target="http://www.ecotenda.net/" TargetMode="External"/><Relationship Id="rId10" Type="http://schemas.openxmlformats.org/officeDocument/2006/relationships/hyperlink" Target="https://parquesalegres.org/biblioteca/blog/que-es-la-composta-para-huertos/#%3A%7E%3Atext%3DLa%20composta%20es%20un%20abono%2C%2C%20yerba%20o%20pasto%2C%20etc" TargetMode="External"/><Relationship Id="rId4" Type="http://schemas.openxmlformats.org/officeDocument/2006/relationships/hyperlink" Target="http://www.horturba.com/" TargetMode="External"/><Relationship Id="rId9" Type="http://schemas.openxmlformats.org/officeDocument/2006/relationships/hyperlink" Target="http://www.plantasyhogar.com/jardin/huerto/" TargetMode="Externa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5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4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5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ured.cu/Subsuelo" TargetMode="External"/><Relationship Id="rId2" Type="http://schemas.openxmlformats.org/officeDocument/2006/relationships/hyperlink" Target="https://www.ecured.cu/Suelo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84.jpg"/><Relationship Id="rId4" Type="http://schemas.openxmlformats.org/officeDocument/2006/relationships/hyperlink" Target="https://www.ecured.cu/Planta" TargetMode="Externa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talogueoflife.org/" TargetMode="External"/><Relationship Id="rId2" Type="http://schemas.openxmlformats.org/officeDocument/2006/relationships/hyperlink" Target="http://www.dad.uncu.edu.ar/upload/vegetales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hyperlink" Target="http://www.planetaenverde.es/" TargetMode="Externa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g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4" Type="http://schemas.openxmlformats.org/officeDocument/2006/relationships/image" Target="../media/image2.jpg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5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5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g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4.jpg"/><Relationship Id="rId4" Type="http://schemas.openxmlformats.org/officeDocument/2006/relationships/image" Target="../media/image103.jpg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5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5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0.jpg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jpg"/><Relationship Id="rId4" Type="http://schemas.openxmlformats.org/officeDocument/2006/relationships/image" Target="../media/image113.jpg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5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g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gric.wa.gov.au./agency/Pubns/farmnote/1988/f02888veg.htm" TargetMode="External"/><Relationship Id="rId2" Type="http://schemas.openxmlformats.org/officeDocument/2006/relationships/hyperlink" Target="http://www.agric.wa.gov.au./agency/Pubns/farmnote/1988/f02888fruit.htm" TargetMode="External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jpg"/><Relationship Id="rId4" Type="http://schemas.openxmlformats.org/officeDocument/2006/relationships/image" Target="../media/image120.jpg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2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5.jpg"/><Relationship Id="rId5" Type="http://schemas.openxmlformats.org/officeDocument/2006/relationships/image" Target="../media/image124.jpg"/><Relationship Id="rId4" Type="http://schemas.openxmlformats.org/officeDocument/2006/relationships/image" Target="../media/image123.jpg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g"/><Relationship Id="rId3" Type="http://schemas.openxmlformats.org/officeDocument/2006/relationships/image" Target="../media/image6.jpg"/><Relationship Id="rId7" Type="http://schemas.openxmlformats.org/officeDocument/2006/relationships/image" Target="../media/image5.jp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0.jpg"/><Relationship Id="rId5" Type="http://schemas.openxmlformats.org/officeDocument/2006/relationships/image" Target="../media/image129.jpg"/><Relationship Id="rId10" Type="http://schemas.openxmlformats.org/officeDocument/2006/relationships/image" Target="../media/image2.jpg"/><Relationship Id="rId4" Type="http://schemas.openxmlformats.org/officeDocument/2006/relationships/image" Target="../media/image128.jpg"/><Relationship Id="rId9" Type="http://schemas.openxmlformats.org/officeDocument/2006/relationships/image" Target="../media/image132.jpg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5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g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5.xm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g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g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g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www.plusultra.es/seguros-salud/asistencia-sanitaria-con-sin-copagos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inagri.gob.ar/site/desarrollo_rural/forobioinsumos/normativas/Res_Cubana_2007.pdf" TargetMode="External"/><Relationship Id="rId3" Type="http://schemas.openxmlformats.org/officeDocument/2006/relationships/hyperlink" Target="http://www.biociencias.org/odisea/plaguicidas" TargetMode="External"/><Relationship Id="rId7" Type="http://schemas.openxmlformats.org/officeDocument/2006/relationships/hyperlink" Target="http://www.bvsde.paho.org/bvsacd/eco/003106/03106-02.pdf" TargetMode="External"/><Relationship Id="rId2" Type="http://schemas.openxmlformats.org/officeDocument/2006/relationships/hyperlink" Target="https://www.bbc.com/mundo/noticias/2011/10/111003_huertos_urbanos_mexico_pea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cidbimena.desastres.hn/docum/ops/libros/RA_RetoConstante.pdf" TargetMode="External"/><Relationship Id="rId5" Type="http://schemas.openxmlformats.org/officeDocument/2006/relationships/hyperlink" Target="http://www.who.int/whopes/recommendations/FAO_WHO_Guidelines_Pesticide_Advertising.pdf" TargetMode="External"/><Relationship Id="rId4" Type="http://schemas.openxmlformats.org/officeDocument/2006/relationships/hyperlink" Target="http://www.ipen.org/sites/default/files/documents/ngo_guide_hazpest_saicm-es.pdf" TargetMode="External"/><Relationship Id="rId9" Type="http://schemas.openxmlformats.org/officeDocument/2006/relationships/image" Target="../media/image2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usplantas.com/jardin/huerto/" TargetMode="External"/><Relationship Id="rId3" Type="http://schemas.openxmlformats.org/officeDocument/2006/relationships/hyperlink" Target="http://www.semillassilvestres.com/" TargetMode="External"/><Relationship Id="rId7" Type="http://schemas.openxmlformats.org/officeDocument/2006/relationships/hyperlink" Target="http://www.compostadores.com/" TargetMode="External"/><Relationship Id="rId2" Type="http://schemas.openxmlformats.org/officeDocument/2006/relationships/hyperlink" Target="http://www.semillasmadretierra.com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vidasana.org/" TargetMode="External"/><Relationship Id="rId11" Type="http://schemas.openxmlformats.org/officeDocument/2006/relationships/image" Target="../media/image2.jpg"/><Relationship Id="rId5" Type="http://schemas.openxmlformats.org/officeDocument/2006/relationships/hyperlink" Target="http://www.ecotenda.net/" TargetMode="External"/><Relationship Id="rId10" Type="http://schemas.openxmlformats.org/officeDocument/2006/relationships/hyperlink" Target="https://parquesalegres.org/biblioteca/blog/que-es-la-composta-para-huertos/#%3A%7E%3Atext%3DLa%20composta%20es%20un%20abono%2C%2C%20yerba%20o%20pasto%2C%20etc" TargetMode="External"/><Relationship Id="rId4" Type="http://schemas.openxmlformats.org/officeDocument/2006/relationships/hyperlink" Target="http://www.horturba.com/" TargetMode="External"/><Relationship Id="rId9" Type="http://schemas.openxmlformats.org/officeDocument/2006/relationships/hyperlink" Target="http://www.plantasyhogar.com/jardin/huerto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ie.mendoza.gov.ar/aem/material/teoria/MEDIDAS%20DE%20TENDENCIA%20CENTRAL%20Y%20" TargetMode="External"/><Relationship Id="rId2" Type="http://schemas.openxmlformats.org/officeDocument/2006/relationships/hyperlink" Target="http://estadisticaeducativaudo.blogspot.com/p/medidas-de-tendencia-central-nos.html)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jpg"/><Relationship Id="rId4" Type="http://schemas.openxmlformats.org/officeDocument/2006/relationships/hyperlink" Target="http://www.slideshare.net/rosilfer/presentations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gric.wa.gov.au./agency/Pubns/farmnote/1988/f02888veg.htm" TargetMode="External"/><Relationship Id="rId2" Type="http://schemas.openxmlformats.org/officeDocument/2006/relationships/hyperlink" Target="http://www.agric.wa.gov.au./agency/Pubns/farmnote/1988/f02888fruit.htm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ie.mendoza.gov.ar/aem/material/teoria/MEDIDAS%20DE%20TENDENCIA%20CENTRAL%20" TargetMode="External"/><Relationship Id="rId2" Type="http://schemas.openxmlformats.org/officeDocument/2006/relationships/hyperlink" Target="http://estadisticaeducativaudo.blogspot.com/p/medidas-de-tendencia-central-nos.html)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lideshare.net/rosilfer/presentations" TargetMode="Externa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jpg"/><Relationship Id="rId4" Type="http://schemas.openxmlformats.org/officeDocument/2006/relationships/image" Target="../media/image34.jp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Relationship Id="rId9" Type="http://schemas.openxmlformats.org/officeDocument/2006/relationships/image" Target="../media/image4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1999" y="0"/>
                </a:lnTo>
                <a:lnTo>
                  <a:pt x="12191999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rgbClr val="2A38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838134" y="21"/>
            <a:ext cx="1353820" cy="1353820"/>
          </a:xfrm>
          <a:custGeom>
            <a:avLst/>
            <a:gdLst/>
            <a:ahLst/>
            <a:cxnLst/>
            <a:rect l="l" t="t" r="r" b="b"/>
            <a:pathLst>
              <a:path w="1353820" h="1353820">
                <a:moveTo>
                  <a:pt x="0" y="0"/>
                </a:moveTo>
                <a:lnTo>
                  <a:pt x="1353566" y="0"/>
                </a:lnTo>
                <a:lnTo>
                  <a:pt x="1353566" y="1353566"/>
                </a:lnTo>
                <a:lnTo>
                  <a:pt x="0" y="1353566"/>
                </a:lnTo>
                <a:lnTo>
                  <a:pt x="0" y="0"/>
                </a:lnTo>
                <a:close/>
              </a:path>
            </a:pathLst>
          </a:custGeom>
          <a:solidFill>
            <a:srgbClr val="212D7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484381" y="6"/>
            <a:ext cx="1353820" cy="1353820"/>
          </a:xfrm>
          <a:custGeom>
            <a:avLst/>
            <a:gdLst/>
            <a:ahLst/>
            <a:cxnLst/>
            <a:rect l="l" t="t" r="r" b="b"/>
            <a:pathLst>
              <a:path w="1353820" h="1353820">
                <a:moveTo>
                  <a:pt x="1353566" y="1353566"/>
                </a:moveTo>
                <a:lnTo>
                  <a:pt x="0" y="1353566"/>
                </a:lnTo>
                <a:lnTo>
                  <a:pt x="1353566" y="0"/>
                </a:lnTo>
                <a:lnTo>
                  <a:pt x="1353566" y="1353566"/>
                </a:lnTo>
                <a:close/>
              </a:path>
            </a:pathLst>
          </a:custGeom>
          <a:solidFill>
            <a:srgbClr val="3849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484548" y="143"/>
            <a:ext cx="1353820" cy="1353820"/>
          </a:xfrm>
          <a:custGeom>
            <a:avLst/>
            <a:gdLst/>
            <a:ahLst/>
            <a:cxnLst/>
            <a:rect l="l" t="t" r="r" b="b"/>
            <a:pathLst>
              <a:path w="1353820" h="1353820">
                <a:moveTo>
                  <a:pt x="0" y="1353566"/>
                </a:moveTo>
                <a:lnTo>
                  <a:pt x="0" y="0"/>
                </a:lnTo>
                <a:lnTo>
                  <a:pt x="1353566" y="0"/>
                </a:lnTo>
                <a:lnTo>
                  <a:pt x="0" y="1353566"/>
                </a:lnTo>
                <a:close/>
              </a:path>
            </a:pathLst>
          </a:custGeom>
          <a:solidFill>
            <a:srgbClr val="7890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130968" y="129"/>
            <a:ext cx="1353820" cy="1353820"/>
          </a:xfrm>
          <a:custGeom>
            <a:avLst/>
            <a:gdLst/>
            <a:ahLst/>
            <a:cxnLst/>
            <a:rect l="l" t="t" r="r" b="b"/>
            <a:pathLst>
              <a:path w="1353820" h="1353820">
                <a:moveTo>
                  <a:pt x="1353565" y="1353566"/>
                </a:moveTo>
                <a:lnTo>
                  <a:pt x="0" y="0"/>
                </a:lnTo>
                <a:lnTo>
                  <a:pt x="1353565" y="0"/>
                </a:lnTo>
                <a:lnTo>
                  <a:pt x="1353565" y="1353566"/>
                </a:lnTo>
                <a:close/>
              </a:path>
            </a:pathLst>
          </a:custGeom>
          <a:solidFill>
            <a:srgbClr val="212D7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838115" y="1353799"/>
            <a:ext cx="1353820" cy="1353820"/>
          </a:xfrm>
          <a:custGeom>
            <a:avLst/>
            <a:gdLst/>
            <a:ahLst/>
            <a:cxnLst/>
            <a:rect l="l" t="t" r="r" b="b"/>
            <a:pathLst>
              <a:path w="1353820" h="1353820">
                <a:moveTo>
                  <a:pt x="1353566" y="1353566"/>
                </a:moveTo>
                <a:lnTo>
                  <a:pt x="0" y="0"/>
                </a:lnTo>
                <a:lnTo>
                  <a:pt x="1353566" y="0"/>
                </a:lnTo>
                <a:lnTo>
                  <a:pt x="1353566" y="1353566"/>
                </a:lnTo>
                <a:close/>
              </a:path>
            </a:pathLst>
          </a:custGeom>
          <a:solidFill>
            <a:srgbClr val="7890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75967" y="5791153"/>
            <a:ext cx="3723640" cy="3590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655"/>
              </a:lnSpc>
            </a:pPr>
            <a:r>
              <a:rPr sz="2400" spc="-5" dirty="0">
                <a:solidFill>
                  <a:srgbClr val="D9D9D9"/>
                </a:solidFill>
                <a:latin typeface="Garamond"/>
                <a:cs typeface="Garamond"/>
              </a:rPr>
              <a:t>PROYECTO</a:t>
            </a:r>
            <a:r>
              <a:rPr sz="2400" spc="-85" dirty="0">
                <a:solidFill>
                  <a:srgbClr val="D9D9D9"/>
                </a:solidFill>
                <a:latin typeface="Garamond"/>
                <a:cs typeface="Garamond"/>
              </a:rPr>
              <a:t> </a:t>
            </a:r>
            <a:r>
              <a:rPr sz="2400" spc="-5" dirty="0">
                <a:solidFill>
                  <a:srgbClr val="D9D9D9"/>
                </a:solidFill>
                <a:latin typeface="Garamond"/>
                <a:cs typeface="Garamond"/>
              </a:rPr>
              <a:t>CONEXIONES</a:t>
            </a:r>
            <a:endParaRPr sz="2400" dirty="0">
              <a:latin typeface="Garamond"/>
              <a:cs typeface="Garamond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1209" y="567599"/>
            <a:ext cx="7156450" cy="69405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679065" marR="5080" indent="-2667000">
              <a:lnSpc>
                <a:spcPts val="2630"/>
              </a:lnSpc>
              <a:spcBef>
                <a:spcPts val="195"/>
              </a:spcBef>
            </a:pPr>
            <a:r>
              <a:rPr sz="2200" b="1" spc="-5" dirty="0">
                <a:solidFill>
                  <a:srgbClr val="D9D9D9"/>
                </a:solidFill>
                <a:latin typeface="Garamond"/>
                <a:cs typeface="Garamond"/>
              </a:rPr>
              <a:t>CORPORACIÓN EDUCATIVA WINSTON CHURCHILL  UNAM SI</a:t>
            </a:r>
            <a:r>
              <a:rPr sz="2200" b="1" spc="-10" dirty="0">
                <a:solidFill>
                  <a:srgbClr val="D9D9D9"/>
                </a:solidFill>
                <a:latin typeface="Garamond"/>
                <a:cs typeface="Garamond"/>
              </a:rPr>
              <a:t> </a:t>
            </a:r>
            <a:r>
              <a:rPr sz="2200" b="1" spc="-5" dirty="0">
                <a:solidFill>
                  <a:srgbClr val="D9D9D9"/>
                </a:solidFill>
                <a:latin typeface="Garamond"/>
                <a:cs typeface="Garamond"/>
              </a:rPr>
              <a:t>6930</a:t>
            </a:r>
            <a:endParaRPr sz="2200">
              <a:latin typeface="Garamond"/>
              <a:cs typeface="Garamond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746150" y="1957233"/>
            <a:ext cx="4575810" cy="75311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 indent="457200">
              <a:lnSpc>
                <a:spcPts val="2850"/>
              </a:lnSpc>
              <a:spcBef>
                <a:spcPts val="220"/>
              </a:spcBef>
            </a:pPr>
            <a:r>
              <a:rPr sz="2400" b="0" u="heavy" spc="-5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Garamond"/>
                <a:cs typeface="Garamond"/>
              </a:rPr>
              <a:t>PORTAFOLIO VIRTUAL DE </a:t>
            </a:r>
            <a:r>
              <a:rPr sz="2400" b="0" spc="-5" dirty="0">
                <a:solidFill>
                  <a:srgbClr val="D9D9D9"/>
                </a:solidFill>
                <a:latin typeface="Garamond"/>
                <a:cs typeface="Garamond"/>
              </a:rPr>
              <a:t> </a:t>
            </a:r>
            <a:r>
              <a:rPr sz="2400" b="0" u="heavy" spc="-5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Garamond"/>
                <a:cs typeface="Garamond"/>
              </a:rPr>
              <a:t>EVIDENCIAS DE</a:t>
            </a:r>
            <a:r>
              <a:rPr sz="2400" b="0" u="heavy" spc="-95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Garamond"/>
                <a:cs typeface="Garamond"/>
              </a:rPr>
              <a:t> </a:t>
            </a:r>
            <a:r>
              <a:rPr sz="2400" b="0" u="heavy" dirty="0">
                <a:solidFill>
                  <a:srgbClr val="D9D9D9"/>
                </a:solidFill>
                <a:uFill>
                  <a:solidFill>
                    <a:srgbClr val="D9D9D9"/>
                  </a:solidFill>
                </a:uFill>
                <a:latin typeface="Garamond"/>
                <a:cs typeface="Garamond"/>
              </a:rPr>
              <a:t>SEGUIMIENTO</a:t>
            </a:r>
            <a:endParaRPr sz="2400" dirty="0">
              <a:latin typeface="Garamond"/>
              <a:cs typeface="Garamond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355750" y="3043083"/>
            <a:ext cx="36703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999999"/>
                </a:solidFill>
                <a:latin typeface="Garamond"/>
                <a:cs typeface="Garamond"/>
              </a:rPr>
              <a:t>CONEXIONES ETAPA</a:t>
            </a:r>
            <a:r>
              <a:rPr sz="2400" b="1" spc="-85" dirty="0">
                <a:solidFill>
                  <a:srgbClr val="999999"/>
                </a:solidFill>
                <a:latin typeface="Garamond"/>
                <a:cs typeface="Garamond"/>
              </a:rPr>
              <a:t> </a:t>
            </a:r>
            <a:r>
              <a:rPr sz="2400" b="1" spc="-5" dirty="0">
                <a:solidFill>
                  <a:srgbClr val="999999"/>
                </a:solidFill>
                <a:latin typeface="Garamond"/>
                <a:cs typeface="Garamond"/>
              </a:rPr>
              <a:t>III</a:t>
            </a:r>
            <a:endParaRPr sz="2400">
              <a:latin typeface="Garamond"/>
              <a:cs typeface="Garamond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476525" y="793700"/>
            <a:ext cx="2035494" cy="20354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79350" y="3908250"/>
            <a:ext cx="3316874" cy="16631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993969" y="4108701"/>
            <a:ext cx="6703059" cy="204152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065" marR="5080" algn="ctr">
              <a:lnSpc>
                <a:spcPct val="100600"/>
              </a:lnSpc>
              <a:spcBef>
                <a:spcPts val="80"/>
              </a:spcBef>
            </a:pPr>
            <a:r>
              <a:rPr sz="2800" b="1" spc="-5" dirty="0">
                <a:solidFill>
                  <a:srgbClr val="FFFFFF"/>
                </a:solidFill>
                <a:latin typeface="Garamond"/>
                <a:cs typeface="Garamond"/>
              </a:rPr>
              <a:t>“Diseño </a:t>
            </a:r>
            <a:r>
              <a:rPr sz="2800" b="1" dirty="0">
                <a:solidFill>
                  <a:srgbClr val="FFFFFF"/>
                </a:solidFill>
                <a:latin typeface="Garamond"/>
                <a:cs typeface="Garamond"/>
              </a:rPr>
              <a:t>y </a:t>
            </a:r>
            <a:r>
              <a:rPr sz="2800" b="1" spc="-5" dirty="0">
                <a:solidFill>
                  <a:srgbClr val="FFFFFF"/>
                </a:solidFill>
                <a:latin typeface="Garamond"/>
                <a:cs typeface="Garamond"/>
              </a:rPr>
              <a:t>construcción de un huerto</a:t>
            </a:r>
            <a:r>
              <a:rPr sz="2800" b="1" spc="-85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Garamond"/>
                <a:cs typeface="Garamond"/>
              </a:rPr>
              <a:t>urbano  escolar, como herramienta para que los  </a:t>
            </a:r>
            <a:r>
              <a:rPr sz="2800" b="1" dirty="0">
                <a:solidFill>
                  <a:srgbClr val="FFFFFF"/>
                </a:solidFill>
                <a:latin typeface="Garamond"/>
                <a:cs typeface="Garamond"/>
              </a:rPr>
              <a:t>alumnos </a:t>
            </a:r>
            <a:r>
              <a:rPr sz="2800" b="1" spc="-5" dirty="0">
                <a:solidFill>
                  <a:srgbClr val="FFFFFF"/>
                </a:solidFill>
                <a:latin typeface="Garamond"/>
                <a:cs typeface="Garamond"/>
              </a:rPr>
              <a:t>enfrenten una crisis </a:t>
            </a:r>
            <a:r>
              <a:rPr sz="2800" b="1" dirty="0">
                <a:solidFill>
                  <a:srgbClr val="FFFFFF"/>
                </a:solidFill>
                <a:latin typeface="Garamond"/>
                <a:cs typeface="Garamond"/>
              </a:rPr>
              <a:t>alimentaria”  </a:t>
            </a:r>
            <a:r>
              <a:rPr sz="2400" b="1" dirty="0">
                <a:solidFill>
                  <a:srgbClr val="D9D9D9"/>
                </a:solidFill>
                <a:latin typeface="Garamond"/>
                <a:cs typeface="Garamond"/>
              </a:rPr>
              <a:t>Grado:</a:t>
            </a:r>
            <a:r>
              <a:rPr sz="2400" b="1" spc="-5" dirty="0">
                <a:solidFill>
                  <a:srgbClr val="D9D9D9"/>
                </a:solidFill>
                <a:latin typeface="Garamond"/>
                <a:cs typeface="Garamond"/>
              </a:rPr>
              <a:t> 5to</a:t>
            </a:r>
            <a:endParaRPr sz="2400" dirty="0">
              <a:latin typeface="Garamond"/>
              <a:cs typeface="Garamond"/>
            </a:endParaRPr>
          </a:p>
          <a:p>
            <a:pPr marL="11430" algn="ctr">
              <a:lnSpc>
                <a:spcPts val="2850"/>
              </a:lnSpc>
            </a:pPr>
            <a:r>
              <a:rPr sz="2400" b="1" dirty="0">
                <a:solidFill>
                  <a:srgbClr val="D9D9D9"/>
                </a:solidFill>
                <a:latin typeface="Garamond"/>
                <a:cs typeface="Garamond"/>
              </a:rPr>
              <a:t>Grupo</a:t>
            </a:r>
            <a:r>
              <a:rPr sz="2400" b="1" spc="-5" dirty="0">
                <a:solidFill>
                  <a:srgbClr val="D9D9D9"/>
                </a:solidFill>
                <a:latin typeface="Garamond"/>
                <a:cs typeface="Garamond"/>
              </a:rPr>
              <a:t> 5010</a:t>
            </a:r>
            <a:endParaRPr sz="2400" dirty="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000" y="318150"/>
            <a:ext cx="11203501" cy="6221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748" y="23182"/>
            <a:ext cx="1219200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4CB463CF-6869-4CD4-9BF8-4F2A78EECD55}"/>
              </a:ext>
            </a:extLst>
          </p:cNvPr>
          <p:cNvSpPr/>
          <p:nvPr/>
        </p:nvSpPr>
        <p:spPr>
          <a:xfrm>
            <a:off x="3406884" y="4489877"/>
            <a:ext cx="5545387" cy="1866678"/>
          </a:xfrm>
          <a:custGeom>
            <a:avLst/>
            <a:gdLst>
              <a:gd name="connsiteX0" fmla="*/ 5545387 w 5545387"/>
              <a:gd name="connsiteY0" fmla="*/ 1866678 h 1866678"/>
              <a:gd name="connsiteX1" fmla="*/ 2566213 w 5545387"/>
              <a:gd name="connsiteY1" fmla="*/ 1026020 h 1866678"/>
              <a:gd name="connsiteX2" fmla="*/ 2300742 w 5545387"/>
              <a:gd name="connsiteY2" fmla="*/ 170613 h 1866678"/>
              <a:gd name="connsiteX3" fmla="*/ 117981 w 5545387"/>
              <a:gd name="connsiteY3" fmla="*/ 8381 h 1866678"/>
              <a:gd name="connsiteX4" fmla="*/ 486690 w 5545387"/>
              <a:gd name="connsiteY4" fmla="*/ 37878 h 186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5387" h="1866678">
                <a:moveTo>
                  <a:pt x="5545387" y="1866678"/>
                </a:moveTo>
                <a:cubicBezTo>
                  <a:pt x="4326187" y="1587687"/>
                  <a:pt x="3106987" y="1308697"/>
                  <a:pt x="2566213" y="1026020"/>
                </a:cubicBezTo>
                <a:cubicBezTo>
                  <a:pt x="2025439" y="743343"/>
                  <a:pt x="2708780" y="340219"/>
                  <a:pt x="2300742" y="170613"/>
                </a:cubicBezTo>
                <a:cubicBezTo>
                  <a:pt x="1892704" y="1007"/>
                  <a:pt x="420323" y="30503"/>
                  <a:pt x="117981" y="8381"/>
                </a:cubicBezTo>
                <a:cubicBezTo>
                  <a:pt x="-184361" y="-13741"/>
                  <a:pt x="151164" y="12068"/>
                  <a:pt x="486690" y="37878"/>
                </a:cubicBezTo>
              </a:path>
            </a:pathLst>
          </a:custGeom>
          <a:noFill/>
          <a:ln>
            <a:prstDash val="dash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Forma libre: forma 6">
            <a:extLst>
              <a:ext uri="{FF2B5EF4-FFF2-40B4-BE49-F238E27FC236}">
                <a16:creationId xmlns:a16="http://schemas.microsoft.com/office/drawing/2014/main" id="{222EC3EE-E509-4518-AE64-5B81FAE8ACEE}"/>
              </a:ext>
            </a:extLst>
          </p:cNvPr>
          <p:cNvSpPr/>
          <p:nvPr/>
        </p:nvSpPr>
        <p:spPr>
          <a:xfrm>
            <a:off x="2905432" y="4739604"/>
            <a:ext cx="3215149" cy="673054"/>
          </a:xfrm>
          <a:custGeom>
            <a:avLst/>
            <a:gdLst>
              <a:gd name="connsiteX0" fmla="*/ 0 w 3215149"/>
              <a:gd name="connsiteY0" fmla="*/ 673054 h 673054"/>
              <a:gd name="connsiteX1" fmla="*/ 1150374 w 3215149"/>
              <a:gd name="connsiteY1" fmla="*/ 274848 h 673054"/>
              <a:gd name="connsiteX2" fmla="*/ 1651820 w 3215149"/>
              <a:gd name="connsiteY2" fmla="*/ 24125 h 673054"/>
              <a:gd name="connsiteX3" fmla="*/ 3215149 w 3215149"/>
              <a:gd name="connsiteY3" fmla="*/ 24125 h 673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15149" h="673054">
                <a:moveTo>
                  <a:pt x="0" y="673054"/>
                </a:moveTo>
                <a:cubicBezTo>
                  <a:pt x="437535" y="528028"/>
                  <a:pt x="875071" y="383003"/>
                  <a:pt x="1150374" y="274848"/>
                </a:cubicBezTo>
                <a:cubicBezTo>
                  <a:pt x="1425677" y="166693"/>
                  <a:pt x="1307691" y="65912"/>
                  <a:pt x="1651820" y="24125"/>
                </a:cubicBezTo>
                <a:cubicBezTo>
                  <a:pt x="1995949" y="-17662"/>
                  <a:pt x="2605549" y="3231"/>
                  <a:pt x="3215149" y="24125"/>
                </a:cubicBezTo>
              </a:path>
            </a:pathLst>
          </a:custGeom>
          <a:noFill/>
          <a:ln>
            <a:solidFill>
              <a:srgbClr val="00B050"/>
            </a:solidFill>
            <a:prstDash val="dash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13125" y="622410"/>
            <a:ext cx="872045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DESCRIPCIÓN DEL CIERRE DE LA</a:t>
            </a:r>
            <a:r>
              <a:rPr sz="3000" spc="-80" dirty="0"/>
              <a:t> </a:t>
            </a:r>
            <a:r>
              <a:rPr sz="3000" spc="-5" dirty="0"/>
              <a:t>ACTIVIDAD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646225" y="1352631"/>
            <a:ext cx="10736580" cy="38906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Posteriormente con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resultados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encuesta se podrán representar gráficamente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resultados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esta para poder 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interpretar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cuales son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vegetales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hortalizas más convenientes para</a:t>
            </a:r>
            <a:r>
              <a:rPr sz="1800" spc="-2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sembrar.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Una vez que tenían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información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se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realizó: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La recolección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los datos de los 5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equipos para compartirla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tener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totales para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cálculos</a:t>
            </a:r>
            <a:r>
              <a:rPr sz="1800" spc="-5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estadísticos.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Se dividieron 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cada equipos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2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preguntas para su</a:t>
            </a:r>
            <a:r>
              <a:rPr sz="1800" spc="-2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análisis.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Desarrollaron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tres medidas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tendenci central para cada</a:t>
            </a:r>
            <a:r>
              <a:rPr sz="18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pregunta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Desarrollaron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gráfica correspondiente para cada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pregunta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buClr>
                <a:srgbClr val="434343"/>
              </a:buClr>
              <a:buFont typeface="Arial"/>
              <a:buChar char="●"/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434343"/>
              </a:buClr>
              <a:buFont typeface="Arial"/>
              <a:buChar char="●"/>
            </a:pPr>
            <a:endParaRPr sz="16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Los materiales utilizados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fueron: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Paquetería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Excel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PC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Calculadora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471074" y="3020425"/>
            <a:ext cx="4418324" cy="3491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12722" y="765561"/>
            <a:ext cx="8998528" cy="53131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7901" y="749838"/>
            <a:ext cx="8797519" cy="51141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96067" y="862207"/>
            <a:ext cx="8630802" cy="50992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43842" y="852358"/>
            <a:ext cx="8839617" cy="50599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19161" y="703850"/>
            <a:ext cx="8911935" cy="5405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3603" y="756590"/>
            <a:ext cx="8955820" cy="52539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8574" y="752250"/>
            <a:ext cx="8943441" cy="52597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28827" y="708600"/>
            <a:ext cx="8711189" cy="52628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85699" y="673050"/>
            <a:ext cx="8973732" cy="5448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PREGUNTA</a:t>
            </a:r>
            <a:r>
              <a:rPr spc="-85" dirty="0"/>
              <a:t> </a:t>
            </a:r>
            <a:r>
              <a:rPr spc="-5" dirty="0"/>
              <a:t>PROBLEMATIZADORA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186243" y="2693005"/>
            <a:ext cx="780986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42315" marR="5080" indent="-730250">
              <a:lnSpc>
                <a:spcPct val="100000"/>
              </a:lnSpc>
              <a:spcBef>
                <a:spcPts val="100"/>
              </a:spcBef>
            </a:pPr>
            <a:r>
              <a:rPr sz="4000" b="1" spc="-5" dirty="0">
                <a:latin typeface="Garamond"/>
                <a:cs typeface="Garamond"/>
              </a:rPr>
              <a:t>¿Qué importancia tienen los</a:t>
            </a:r>
            <a:r>
              <a:rPr sz="4000" b="1" spc="-85" dirty="0">
                <a:latin typeface="Garamond"/>
                <a:cs typeface="Garamond"/>
              </a:rPr>
              <a:t> </a:t>
            </a:r>
            <a:r>
              <a:rPr sz="4000" b="1" spc="-5" dirty="0">
                <a:latin typeface="Garamond"/>
                <a:cs typeface="Garamond"/>
              </a:rPr>
              <a:t>huertos  urbanos en nuestra</a:t>
            </a:r>
            <a:r>
              <a:rPr sz="4000" b="1" spc="-45" dirty="0">
                <a:latin typeface="Garamond"/>
                <a:cs typeface="Garamond"/>
              </a:rPr>
              <a:t> </a:t>
            </a:r>
            <a:r>
              <a:rPr sz="4000" b="1" spc="-5" dirty="0">
                <a:latin typeface="Garamond"/>
                <a:cs typeface="Garamond"/>
              </a:rPr>
              <a:t>sociedad?</a:t>
            </a:r>
            <a:endParaRPr sz="40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97430" y="708600"/>
            <a:ext cx="8815676" cy="53538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13125" y="622410"/>
            <a:ext cx="604901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DESCRIPCIÓN DE</a:t>
            </a:r>
            <a:r>
              <a:rPr sz="3000" spc="-90" dirty="0"/>
              <a:t> </a:t>
            </a:r>
            <a:r>
              <a:rPr sz="3000" spc="-5" dirty="0"/>
              <a:t>RESULTADOS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717275" y="1317106"/>
            <a:ext cx="10417175" cy="4805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estadísticos que se realizarón se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aporta:</a:t>
            </a:r>
            <a:endParaRPr sz="1800">
              <a:latin typeface="Garamond"/>
              <a:cs typeface="Garamond"/>
            </a:endParaRPr>
          </a:p>
          <a:p>
            <a:pPr marL="469900" marR="5080" indent="-367030">
              <a:lnSpc>
                <a:spcPct val="151600"/>
              </a:lnSpc>
              <a:spcBef>
                <a:spcPts val="950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Que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comunidad escolar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administrativa está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dispuesta 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apoyar en el proyecto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10" dirty="0">
                <a:solidFill>
                  <a:srgbClr val="434343"/>
                </a:solidFill>
                <a:latin typeface="Garamond"/>
                <a:cs typeface="Garamond"/>
              </a:rPr>
              <a:t>d</a:t>
            </a:r>
            <a:r>
              <a:rPr sz="1800" spc="10" dirty="0">
                <a:latin typeface="Garamond"/>
                <a:cs typeface="Garamond"/>
              </a:rPr>
              <a:t>iseño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construcción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un  huerto urbano escolar, como herramienta para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concientización </a:t>
            </a:r>
            <a:r>
              <a:rPr sz="1800" dirty="0">
                <a:latin typeface="Garamond"/>
                <a:cs typeface="Garamond"/>
              </a:rPr>
              <a:t>de los </a:t>
            </a:r>
            <a:r>
              <a:rPr sz="1800" spc="-5" dirty="0">
                <a:latin typeface="Garamond"/>
                <a:cs typeface="Garamond"/>
              </a:rPr>
              <a:t>alumnos ante una crisis</a:t>
            </a:r>
            <a:r>
              <a:rPr sz="1800" spc="-35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alimentaria.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buChar char="●"/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har char="●"/>
            </a:pPr>
            <a:endParaRPr sz="1650">
              <a:latin typeface="Times New Roman"/>
              <a:cs typeface="Times New Roman"/>
            </a:endParaRPr>
          </a:p>
          <a:p>
            <a:pPr marL="469900" indent="-367030">
              <a:lnSpc>
                <a:spcPct val="10000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latin typeface="Garamond"/>
                <a:cs typeface="Garamond"/>
              </a:rPr>
              <a:t>Que se compraran semillas </a:t>
            </a:r>
            <a:r>
              <a:rPr sz="1800" dirty="0">
                <a:latin typeface="Garamond"/>
                <a:cs typeface="Garamond"/>
              </a:rPr>
              <a:t>y</a:t>
            </a:r>
            <a:r>
              <a:rPr sz="1800" spc="-10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plantones</a:t>
            </a:r>
            <a:endParaRPr sz="1800">
              <a:latin typeface="Garamond"/>
              <a:cs typeface="Garamond"/>
            </a:endParaRPr>
          </a:p>
          <a:p>
            <a:pPr marL="482600" marR="7487920" indent="-380365">
              <a:lnSpc>
                <a:spcPts val="4350"/>
              </a:lnSpc>
              <a:spcBef>
                <a:spcPts val="484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latin typeface="Garamond"/>
                <a:cs typeface="Garamond"/>
              </a:rPr>
              <a:t>Que </a:t>
            </a:r>
            <a:r>
              <a:rPr sz="1800" dirty="0">
                <a:latin typeface="Garamond"/>
                <a:cs typeface="Garamond"/>
              </a:rPr>
              <a:t>los </a:t>
            </a:r>
            <a:r>
              <a:rPr sz="1800" spc="-5" dirty="0">
                <a:latin typeface="Garamond"/>
                <a:cs typeface="Garamond"/>
              </a:rPr>
              <a:t>que se sembrara</a:t>
            </a:r>
            <a:r>
              <a:rPr sz="1800" spc="-85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es:  a)Jitomate</a:t>
            </a:r>
            <a:endParaRPr sz="1800">
              <a:latin typeface="Garamond"/>
              <a:cs typeface="Garamond"/>
            </a:endParaRPr>
          </a:p>
          <a:p>
            <a:pPr marL="643255" lvl="1" indent="-184785">
              <a:lnSpc>
                <a:spcPct val="100000"/>
              </a:lnSpc>
              <a:spcBef>
                <a:spcPts val="555"/>
              </a:spcBef>
              <a:buSzPct val="94444"/>
              <a:buAutoNum type="alphaLcParenR" startAt="2"/>
              <a:tabLst>
                <a:tab pos="643890" algn="l"/>
              </a:tabLst>
            </a:pPr>
            <a:r>
              <a:rPr sz="1800" spc="-5" dirty="0">
                <a:latin typeface="Garamond"/>
                <a:cs typeface="Garamond"/>
              </a:rPr>
              <a:t>Chile </a:t>
            </a:r>
            <a:r>
              <a:rPr sz="1800" dirty="0">
                <a:latin typeface="Garamond"/>
                <a:cs typeface="Garamond"/>
              </a:rPr>
              <a:t>de</a:t>
            </a:r>
            <a:r>
              <a:rPr sz="1800" spc="-95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árbol</a:t>
            </a:r>
            <a:endParaRPr sz="1800">
              <a:latin typeface="Garamond"/>
              <a:cs typeface="Garamond"/>
            </a:endParaRPr>
          </a:p>
          <a:p>
            <a:pPr marL="461645" marR="8478520" lvl="1" indent="19050">
              <a:lnSpc>
                <a:spcPct val="149300"/>
              </a:lnSpc>
              <a:buSzPct val="94444"/>
              <a:buAutoNum type="alphaLcParenR" startAt="2"/>
              <a:tabLst>
                <a:tab pos="700405" algn="l"/>
              </a:tabLst>
            </a:pPr>
            <a:r>
              <a:rPr sz="1800" spc="-5" dirty="0">
                <a:latin typeface="Garamond"/>
                <a:cs typeface="Garamond"/>
              </a:rPr>
              <a:t>Tomate</a:t>
            </a:r>
            <a:r>
              <a:rPr sz="1800" spc="-95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verde  d)Albahaca  e)Cilantro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13125" y="622410"/>
            <a:ext cx="604901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DESCRIPCIÓN DE</a:t>
            </a:r>
            <a:r>
              <a:rPr sz="3000" spc="-90" dirty="0"/>
              <a:t> </a:t>
            </a:r>
            <a:r>
              <a:rPr sz="3000" spc="-5" dirty="0"/>
              <a:t>RESULTADOS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1250424" y="1210481"/>
            <a:ext cx="4330065" cy="4805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58495" indent="-197485">
              <a:lnSpc>
                <a:spcPct val="100000"/>
              </a:lnSpc>
              <a:spcBef>
                <a:spcPts val="100"/>
              </a:spcBef>
              <a:buAutoNum type="alphaLcParenR" startAt="6"/>
              <a:tabLst>
                <a:tab pos="659130" algn="l"/>
              </a:tabLst>
            </a:pPr>
            <a:r>
              <a:rPr sz="1800" spc="-5" dirty="0">
                <a:latin typeface="Garamond"/>
                <a:cs typeface="Garamond"/>
              </a:rPr>
              <a:t>Yerbabuena</a:t>
            </a:r>
            <a:endParaRPr sz="1800">
              <a:latin typeface="Garamond"/>
              <a:cs typeface="Garamond"/>
            </a:endParaRPr>
          </a:p>
          <a:p>
            <a:pPr marL="687070" indent="-226060">
              <a:lnSpc>
                <a:spcPct val="100000"/>
              </a:lnSpc>
              <a:spcBef>
                <a:spcPts val="15"/>
              </a:spcBef>
              <a:buAutoNum type="alphaLcParenR" startAt="6"/>
              <a:tabLst>
                <a:tab pos="687705" algn="l"/>
              </a:tabLst>
            </a:pPr>
            <a:r>
              <a:rPr sz="1800" spc="-5" dirty="0">
                <a:latin typeface="Garamond"/>
                <a:cs typeface="Garamond"/>
              </a:rPr>
              <a:t>Menta</a:t>
            </a:r>
            <a:endParaRPr sz="1800">
              <a:latin typeface="Garamond"/>
              <a:cs typeface="Garamond"/>
            </a:endParaRPr>
          </a:p>
          <a:p>
            <a:pPr marL="702310" indent="-241300">
              <a:lnSpc>
                <a:spcPct val="100000"/>
              </a:lnSpc>
              <a:spcBef>
                <a:spcPts val="15"/>
              </a:spcBef>
              <a:buAutoNum type="alphaLcParenR" startAt="6"/>
              <a:tabLst>
                <a:tab pos="702945" algn="l"/>
              </a:tabLst>
            </a:pPr>
            <a:r>
              <a:rPr sz="1800" spc="-5" dirty="0">
                <a:latin typeface="Garamond"/>
                <a:cs typeface="Garamond"/>
              </a:rPr>
              <a:t>Zanahorias</a:t>
            </a:r>
            <a:endParaRPr sz="1800">
              <a:latin typeface="Garamond"/>
              <a:cs typeface="Garamond"/>
            </a:endParaRPr>
          </a:p>
          <a:p>
            <a:pPr marL="638175" indent="-177165">
              <a:lnSpc>
                <a:spcPct val="100000"/>
              </a:lnSpc>
              <a:spcBef>
                <a:spcPts val="15"/>
              </a:spcBef>
              <a:buAutoNum type="alphaLcParenR" startAt="9"/>
              <a:tabLst>
                <a:tab pos="638810" algn="l"/>
              </a:tabLst>
            </a:pPr>
            <a:r>
              <a:rPr sz="1800" spc="-5" dirty="0">
                <a:latin typeface="Garamond"/>
                <a:cs typeface="Garamond"/>
              </a:rPr>
              <a:t>Epazote</a:t>
            </a:r>
            <a:endParaRPr sz="1800">
              <a:latin typeface="Garamond"/>
              <a:cs typeface="Garamond"/>
            </a:endParaRPr>
          </a:p>
          <a:p>
            <a:pPr marL="638175" indent="-177165">
              <a:lnSpc>
                <a:spcPct val="100000"/>
              </a:lnSpc>
              <a:spcBef>
                <a:spcPts val="15"/>
              </a:spcBef>
              <a:buAutoNum type="alphaLcParenR" startAt="9"/>
              <a:tabLst>
                <a:tab pos="638810" algn="l"/>
              </a:tabLst>
            </a:pPr>
            <a:r>
              <a:rPr sz="1800" spc="-5" dirty="0">
                <a:latin typeface="Garamond"/>
                <a:cs typeface="Garamond"/>
              </a:rPr>
              <a:t>Cebolla</a:t>
            </a:r>
            <a:endParaRPr sz="1800">
              <a:latin typeface="Garamond"/>
              <a:cs typeface="Garamond"/>
            </a:endParaRPr>
          </a:p>
          <a:p>
            <a:pPr marL="379095" marR="5080" indent="-379095">
              <a:lnSpc>
                <a:spcPts val="5950"/>
              </a:lnSpc>
              <a:spcBef>
                <a:spcPts val="505"/>
              </a:spcBef>
              <a:buClr>
                <a:srgbClr val="000000"/>
              </a:buClr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Que para reforestar el camellón se necesitan: </a:t>
            </a:r>
            <a:r>
              <a:rPr sz="1800" spc="-5" dirty="0">
                <a:latin typeface="Garamond"/>
                <a:cs typeface="Garamond"/>
              </a:rPr>
              <a:t> a)Arrayanes</a:t>
            </a:r>
            <a:endParaRPr sz="1800">
              <a:latin typeface="Garamond"/>
              <a:cs typeface="Garamond"/>
            </a:endParaRPr>
          </a:p>
          <a:p>
            <a:pPr marL="552450" lvl="1" indent="-184785">
              <a:lnSpc>
                <a:spcPts val="1320"/>
              </a:lnSpc>
              <a:buSzPct val="94444"/>
              <a:buAutoNum type="alphaLcParenR" startAt="2"/>
              <a:tabLst>
                <a:tab pos="553085" algn="l"/>
              </a:tabLst>
            </a:pPr>
            <a:r>
              <a:rPr sz="1800" spc="-5" dirty="0">
                <a:latin typeface="Garamond"/>
                <a:cs typeface="Garamond"/>
              </a:rPr>
              <a:t>Árbol </a:t>
            </a:r>
            <a:r>
              <a:rPr sz="1800" dirty="0">
                <a:latin typeface="Garamond"/>
                <a:cs typeface="Garamond"/>
              </a:rPr>
              <a:t>de</a:t>
            </a:r>
            <a:r>
              <a:rPr sz="1800" spc="-5" dirty="0">
                <a:latin typeface="Garamond"/>
                <a:cs typeface="Garamond"/>
              </a:rPr>
              <a:t> </a:t>
            </a:r>
            <a:r>
              <a:rPr sz="1800" dirty="0">
                <a:latin typeface="Garamond"/>
                <a:cs typeface="Garamond"/>
              </a:rPr>
              <a:t>limón</a:t>
            </a:r>
            <a:endParaRPr sz="1800">
              <a:latin typeface="Garamond"/>
              <a:cs typeface="Garamond"/>
            </a:endParaRPr>
          </a:p>
          <a:p>
            <a:pPr marL="370840" marR="2242820" lvl="1" indent="19050">
              <a:lnSpc>
                <a:spcPct val="100699"/>
              </a:lnSpc>
              <a:buSzPct val="94444"/>
              <a:buAutoNum type="alphaLcParenR" startAt="2"/>
              <a:tabLst>
                <a:tab pos="553085" algn="l"/>
              </a:tabLst>
            </a:pPr>
            <a:r>
              <a:rPr sz="1800" spc="-5" dirty="0">
                <a:latin typeface="Garamond"/>
                <a:cs typeface="Garamond"/>
              </a:rPr>
              <a:t>Árbol </a:t>
            </a:r>
            <a:r>
              <a:rPr sz="1800" dirty="0">
                <a:latin typeface="Garamond"/>
                <a:cs typeface="Garamond"/>
              </a:rPr>
              <a:t>de</a:t>
            </a:r>
            <a:r>
              <a:rPr sz="1800" spc="-90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granada  d)Aguacate  e)Cedros</a:t>
            </a:r>
            <a:endParaRPr sz="1800">
              <a:latin typeface="Garamond"/>
              <a:cs typeface="Garamond"/>
            </a:endParaRPr>
          </a:p>
          <a:p>
            <a:pPr marL="368300" marR="2785110" indent="42545">
              <a:lnSpc>
                <a:spcPct val="100699"/>
              </a:lnSpc>
            </a:pPr>
            <a:r>
              <a:rPr sz="1800" spc="-5" dirty="0">
                <a:latin typeface="Garamond"/>
                <a:cs typeface="Garamond"/>
              </a:rPr>
              <a:t>f)Pino</a:t>
            </a:r>
            <a:r>
              <a:rPr sz="1800" spc="-90" dirty="0">
                <a:latin typeface="Garamond"/>
                <a:cs typeface="Garamond"/>
              </a:rPr>
              <a:t> </a:t>
            </a:r>
            <a:r>
              <a:rPr sz="1800" dirty="0">
                <a:latin typeface="Garamond"/>
                <a:cs typeface="Garamond"/>
              </a:rPr>
              <a:t>limón  </a:t>
            </a:r>
            <a:r>
              <a:rPr sz="1800" spc="-5" dirty="0">
                <a:latin typeface="Garamond"/>
                <a:cs typeface="Garamond"/>
              </a:rPr>
              <a:t>g)Lirios  h)Ficus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13125" y="693830"/>
            <a:ext cx="510032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ANÁLISIS DE</a:t>
            </a:r>
            <a:r>
              <a:rPr sz="3000" spc="-90" dirty="0"/>
              <a:t> </a:t>
            </a:r>
            <a:r>
              <a:rPr sz="3000" spc="-5" dirty="0"/>
              <a:t>RESULTADOS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792724" y="1549689"/>
            <a:ext cx="10570845" cy="4869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2A3890"/>
                </a:solidFill>
                <a:latin typeface="Garamond"/>
                <a:cs typeface="Garamond"/>
              </a:rPr>
              <a:t>VENTAJAS</a:t>
            </a:r>
            <a:endParaRPr sz="2000">
              <a:latin typeface="Garamond"/>
              <a:cs typeface="Garamond"/>
            </a:endParaRPr>
          </a:p>
          <a:p>
            <a:pPr marL="469900" marR="5080" indent="-367030">
              <a:lnSpc>
                <a:spcPct val="113399"/>
              </a:lnSpc>
              <a:spcBef>
                <a:spcPts val="106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Los alumnos pueden aclarar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dudas 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cómo es que se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desarrollan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estadísticas,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desde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un muestreo hasta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 interpretación de los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 gráficos.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3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Lograron visualizar cómo se toman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decisiones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con respecto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 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cálculos</a:t>
            </a:r>
            <a:r>
              <a:rPr sz="1800" spc="-2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matemáticos.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3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Relacionaron la importancia del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cuidado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medio ambiente, así como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relación que tiene con otras</a:t>
            </a:r>
            <a:r>
              <a:rPr sz="1800" spc="-5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disciplinas.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3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Es un tema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gran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importancia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actualidad por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urbanización que se está</a:t>
            </a:r>
            <a:r>
              <a:rPr sz="1800" spc="-2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dando.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3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Los alumnos mostraron un gran compromiso por presentar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las diferentes</a:t>
            </a:r>
            <a:r>
              <a:rPr sz="18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actividades.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3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Facilita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obtención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variables cualitativas en</a:t>
            </a:r>
            <a:r>
              <a:rPr sz="18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cuantitativas.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buClr>
                <a:srgbClr val="434343"/>
              </a:buClr>
              <a:buFont typeface="Arial"/>
              <a:buChar char="●"/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434343"/>
              </a:buClr>
              <a:buFont typeface="Arial"/>
              <a:buChar char="●"/>
            </a:pPr>
            <a:endParaRPr sz="17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>
                <a:solidFill>
                  <a:srgbClr val="2A3890"/>
                </a:solidFill>
                <a:latin typeface="Garamond"/>
                <a:cs typeface="Garamond"/>
              </a:rPr>
              <a:t>DESVENTAJAS</a:t>
            </a:r>
            <a:endParaRPr sz="20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98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Demanda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demasiado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tiempo el análisis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datos.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290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Se interrumpen 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otras asignaturas para poder recabar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</a:t>
            </a:r>
            <a:r>
              <a:rPr sz="18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datos.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3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Todavía existe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indiferencia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para apoyar este tipo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actividades.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3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Los encuestados no toman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seriedad necesaria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requerida para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levantar datos</a:t>
            </a:r>
            <a:r>
              <a:rPr sz="1800" spc="-2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efectivos.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04750" y="756180"/>
            <a:ext cx="435292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TOMA DE</a:t>
            </a:r>
            <a:r>
              <a:rPr sz="3000" spc="-90" dirty="0"/>
              <a:t> </a:t>
            </a:r>
            <a:r>
              <a:rPr sz="3000" spc="-5" dirty="0"/>
              <a:t>DECISIONES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527899" y="1420925"/>
            <a:ext cx="11043285" cy="4524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9095" marR="95250" indent="-367030">
              <a:lnSpc>
                <a:spcPct val="151600"/>
              </a:lnSpc>
              <a:spcBef>
                <a:spcPts val="100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resultados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las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encuestas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información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proporcionada se presenta ante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autoridades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 instituto los 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pormenores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cómo se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desarrollaría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actividad para pedir el</a:t>
            </a:r>
            <a:r>
              <a:rPr sz="18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apoyo.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434343"/>
              </a:buClr>
              <a:buFont typeface="Arial"/>
              <a:buChar char="●"/>
            </a:pPr>
            <a:endParaRPr sz="2650">
              <a:latin typeface="Times New Roman"/>
              <a:cs typeface="Times New Roman"/>
            </a:endParaRPr>
          </a:p>
          <a:p>
            <a:pPr marL="379095" marR="5080" indent="-367030">
              <a:lnSpc>
                <a:spcPct val="150100"/>
              </a:lnSpc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comparte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información y 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gráficos con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profesoras; </a:t>
            </a:r>
            <a:r>
              <a:rPr sz="1800" dirty="0">
                <a:latin typeface="Garamond"/>
                <a:cs typeface="Garamond"/>
              </a:rPr>
              <a:t>I.B.Q. </a:t>
            </a:r>
            <a:r>
              <a:rPr sz="1800" spc="-5" dirty="0">
                <a:latin typeface="Garamond"/>
                <a:cs typeface="Garamond"/>
              </a:rPr>
              <a:t>Blanca Esmeralda Velázquez </a:t>
            </a:r>
            <a:r>
              <a:rPr sz="1800" dirty="0">
                <a:latin typeface="Garamond"/>
                <a:cs typeface="Garamond"/>
              </a:rPr>
              <a:t>Ramírez y </a:t>
            </a:r>
            <a:r>
              <a:rPr sz="1800" spc="-5" dirty="0">
                <a:latin typeface="Garamond"/>
                <a:cs typeface="Garamond"/>
              </a:rPr>
              <a:t>C.D. </a:t>
            </a:r>
            <a:r>
              <a:rPr sz="1800" dirty="0">
                <a:latin typeface="Garamond"/>
                <a:cs typeface="Garamond"/>
              </a:rPr>
              <a:t>Rosa  </a:t>
            </a:r>
            <a:r>
              <a:rPr sz="1800" spc="-5" dirty="0">
                <a:latin typeface="Garamond"/>
                <a:cs typeface="Garamond"/>
              </a:rPr>
              <a:t>María Mendoza Macías para comentarles que el proyecto es viable, real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eficiente. </a:t>
            </a:r>
            <a:r>
              <a:rPr sz="1800" dirty="0">
                <a:latin typeface="Garamond"/>
                <a:cs typeface="Garamond"/>
              </a:rPr>
              <a:t>Se les </a:t>
            </a:r>
            <a:r>
              <a:rPr sz="1800" spc="-5" dirty="0">
                <a:latin typeface="Garamond"/>
                <a:cs typeface="Garamond"/>
              </a:rPr>
              <a:t>especifica </a:t>
            </a:r>
            <a:r>
              <a:rPr sz="1800" dirty="0">
                <a:latin typeface="Garamond"/>
                <a:cs typeface="Garamond"/>
              </a:rPr>
              <a:t>los </a:t>
            </a:r>
            <a:r>
              <a:rPr sz="1800" spc="-5" dirty="0">
                <a:latin typeface="Garamond"/>
                <a:cs typeface="Garamond"/>
              </a:rPr>
              <a:t>vegetales </a:t>
            </a:r>
            <a:r>
              <a:rPr sz="1800" dirty="0">
                <a:latin typeface="Garamond"/>
                <a:cs typeface="Garamond"/>
              </a:rPr>
              <a:t>y  </a:t>
            </a:r>
            <a:r>
              <a:rPr sz="1800" spc="-5" dirty="0">
                <a:latin typeface="Garamond"/>
                <a:cs typeface="Garamond"/>
              </a:rPr>
              <a:t>hortalizas que se pueden sembrar en </a:t>
            </a:r>
            <a:r>
              <a:rPr sz="1800" dirty="0">
                <a:latin typeface="Garamond"/>
                <a:cs typeface="Garamond"/>
              </a:rPr>
              <a:t>los diferentes </a:t>
            </a:r>
            <a:r>
              <a:rPr sz="1800" spc="-5" dirty="0">
                <a:latin typeface="Garamond"/>
                <a:cs typeface="Garamond"/>
              </a:rPr>
              <a:t>espacios que fueron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serán condicionados para poder </a:t>
            </a:r>
            <a:r>
              <a:rPr sz="1800" dirty="0">
                <a:latin typeface="Garamond"/>
                <a:cs typeface="Garamond"/>
              </a:rPr>
              <a:t>desarrollar </a:t>
            </a:r>
            <a:r>
              <a:rPr sz="1800" spc="-5" dirty="0">
                <a:latin typeface="Garamond"/>
                <a:cs typeface="Garamond"/>
              </a:rPr>
              <a:t>esta  actividad</a:t>
            </a:r>
            <a:r>
              <a:rPr sz="1800" spc="-10" dirty="0">
                <a:latin typeface="Garamond"/>
                <a:cs typeface="Garamond"/>
              </a:rPr>
              <a:t> </a:t>
            </a:r>
            <a:r>
              <a:rPr sz="1800" dirty="0">
                <a:latin typeface="Garamond"/>
                <a:cs typeface="Garamond"/>
              </a:rPr>
              <a:t>interdisciplinaria.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434343"/>
              </a:buClr>
              <a:buFont typeface="Arial"/>
              <a:buChar char="●"/>
            </a:pPr>
            <a:endParaRPr sz="2650">
              <a:latin typeface="Times New Roman"/>
              <a:cs typeface="Times New Roman"/>
            </a:endParaRPr>
          </a:p>
          <a:p>
            <a:pPr marL="379095" marR="106045" indent="-367030">
              <a:lnSpc>
                <a:spcPct val="150500"/>
              </a:lnSpc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datos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estadísticos son expuestos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comunidad educativa para poder explicarles que se obtuvo con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encuesta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cuál será su participación activa que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demandaremos 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ellos en el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desarrollo del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proyecto </a:t>
            </a:r>
            <a:r>
              <a:rPr sz="1800" i="1" dirty="0">
                <a:latin typeface="Garamond"/>
                <a:cs typeface="Garamond"/>
              </a:rPr>
              <a:t>Diseño y </a:t>
            </a:r>
            <a:r>
              <a:rPr sz="1800" i="1" spc="-5" dirty="0">
                <a:latin typeface="Garamond"/>
                <a:cs typeface="Garamond"/>
              </a:rPr>
              <a:t>construcción de un huerto  urbano escolar, como herramienta para la concientización de los alumnos ante una crisis</a:t>
            </a:r>
            <a:r>
              <a:rPr sz="1800" i="1" spc="-15" dirty="0">
                <a:latin typeface="Garamond"/>
                <a:cs typeface="Garamond"/>
              </a:rPr>
              <a:t> </a:t>
            </a:r>
            <a:r>
              <a:rPr sz="1800" i="1" spc="-5" dirty="0">
                <a:latin typeface="Garamond"/>
                <a:cs typeface="Garamond"/>
              </a:rPr>
              <a:t>alimentaria.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28150" y="631719"/>
            <a:ext cx="2768600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5" dirty="0"/>
              <a:t>Disciplinaria</a:t>
            </a:r>
            <a:r>
              <a:rPr sz="3500" spc="-90" dirty="0"/>
              <a:t> </a:t>
            </a:r>
            <a:r>
              <a:rPr sz="3500" dirty="0"/>
              <a:t>3</a:t>
            </a:r>
            <a:endParaRPr sz="3500"/>
          </a:p>
        </p:txBody>
      </p:sp>
      <p:sp>
        <p:nvSpPr>
          <p:cNvPr id="3" name="object 3"/>
          <p:cNvSpPr txBox="1"/>
          <p:nvPr/>
        </p:nvSpPr>
        <p:spPr>
          <a:xfrm>
            <a:off x="5225788" y="631719"/>
            <a:ext cx="2302510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spc="-5" dirty="0">
                <a:solidFill>
                  <a:srgbClr val="2A3890"/>
                </a:solidFill>
                <a:latin typeface="Garamond"/>
                <a:cs typeface="Garamond"/>
              </a:rPr>
              <a:t>Química</a:t>
            </a:r>
            <a:r>
              <a:rPr sz="3500" b="1" spc="-90" dirty="0">
                <a:solidFill>
                  <a:srgbClr val="2A3890"/>
                </a:solidFill>
                <a:latin typeface="Garamond"/>
                <a:cs typeface="Garamond"/>
              </a:rPr>
              <a:t> </a:t>
            </a:r>
            <a:r>
              <a:rPr sz="3500" b="1" spc="-10" dirty="0">
                <a:solidFill>
                  <a:srgbClr val="2A3890"/>
                </a:solidFill>
                <a:latin typeface="Garamond"/>
                <a:cs typeface="Garamond"/>
              </a:rPr>
              <a:t>III</a:t>
            </a:r>
            <a:endParaRPr sz="3500">
              <a:latin typeface="Garamond"/>
              <a:cs typeface="Garamon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28850" y="1490310"/>
            <a:ext cx="141795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2A3890"/>
                </a:solidFill>
                <a:latin typeface="Garamond"/>
                <a:cs typeface="Garamond"/>
              </a:rPr>
              <a:t>OBJETIV</a:t>
            </a:r>
            <a:r>
              <a:rPr sz="2000" b="1" dirty="0">
                <a:solidFill>
                  <a:srgbClr val="2A3890"/>
                </a:solidFill>
                <a:latin typeface="Garamond"/>
                <a:cs typeface="Garamond"/>
              </a:rPr>
              <a:t>O</a:t>
            </a:r>
            <a:r>
              <a:rPr sz="3000" b="1" dirty="0">
                <a:solidFill>
                  <a:srgbClr val="434343"/>
                </a:solidFill>
                <a:latin typeface="Garamond"/>
                <a:cs typeface="Garamond"/>
              </a:rPr>
              <a:t>:</a:t>
            </a:r>
            <a:endParaRPr sz="3000">
              <a:latin typeface="Garamond"/>
              <a:cs typeface="Garamon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05622" y="1642710"/>
            <a:ext cx="85566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84810" algn="l"/>
                <a:tab pos="1221740" algn="l"/>
                <a:tab pos="2062480" algn="l"/>
                <a:tab pos="3529965" algn="l"/>
                <a:tab pos="4497705" algn="l"/>
                <a:tab pos="5770245" algn="l"/>
                <a:tab pos="6268720" algn="l"/>
                <a:tab pos="6668134" algn="l"/>
                <a:tab pos="7910830" algn="l"/>
                <a:tab pos="8291195" algn="l"/>
              </a:tabLst>
            </a:pPr>
            <a:r>
              <a:rPr sz="1800" spc="-5" dirty="0">
                <a:latin typeface="Garamond"/>
                <a:cs typeface="Garamond"/>
              </a:rPr>
              <a:t>E</a:t>
            </a:r>
            <a:r>
              <a:rPr sz="1800" dirty="0">
                <a:latin typeface="Garamond"/>
                <a:cs typeface="Garamond"/>
              </a:rPr>
              <a:t>l	</a:t>
            </a:r>
            <a:r>
              <a:rPr sz="1800" spc="-5" dirty="0">
                <a:latin typeface="Garamond"/>
                <a:cs typeface="Garamond"/>
              </a:rPr>
              <a:t>alumn</a:t>
            </a:r>
            <a:r>
              <a:rPr sz="1800" dirty="0">
                <a:latin typeface="Garamond"/>
                <a:cs typeface="Garamond"/>
              </a:rPr>
              <a:t>o	</a:t>
            </a:r>
            <a:r>
              <a:rPr sz="1800" spc="-5" dirty="0">
                <a:latin typeface="Garamond"/>
                <a:cs typeface="Garamond"/>
              </a:rPr>
              <a:t>aplicar</a:t>
            </a:r>
            <a:r>
              <a:rPr sz="1800" dirty="0">
                <a:latin typeface="Garamond"/>
                <a:cs typeface="Garamond"/>
              </a:rPr>
              <a:t>á	</a:t>
            </a:r>
            <a:r>
              <a:rPr sz="1800" spc="-5" dirty="0">
                <a:latin typeface="Garamond"/>
                <a:cs typeface="Garamond"/>
              </a:rPr>
              <a:t>conocimiento</a:t>
            </a:r>
            <a:r>
              <a:rPr sz="1800" dirty="0">
                <a:latin typeface="Garamond"/>
                <a:cs typeface="Garamond"/>
              </a:rPr>
              <a:t>s	</a:t>
            </a:r>
            <a:r>
              <a:rPr sz="1800" spc="-5" dirty="0">
                <a:latin typeface="Garamond"/>
                <a:cs typeface="Garamond"/>
              </a:rPr>
              <a:t>químico</a:t>
            </a:r>
            <a:r>
              <a:rPr sz="1800" dirty="0">
                <a:latin typeface="Garamond"/>
                <a:cs typeface="Garamond"/>
              </a:rPr>
              <a:t>s	</a:t>
            </a:r>
            <a:r>
              <a:rPr sz="1800" spc="-5" dirty="0">
                <a:latin typeface="Garamond"/>
                <a:cs typeface="Garamond"/>
              </a:rPr>
              <a:t>relacionado</a:t>
            </a:r>
            <a:r>
              <a:rPr sz="1800" dirty="0">
                <a:latin typeface="Garamond"/>
                <a:cs typeface="Garamond"/>
              </a:rPr>
              <a:t>s	</a:t>
            </a:r>
            <a:r>
              <a:rPr sz="1800" spc="-5" dirty="0">
                <a:latin typeface="Garamond"/>
                <a:cs typeface="Garamond"/>
              </a:rPr>
              <a:t>co</a:t>
            </a:r>
            <a:r>
              <a:rPr sz="1800" dirty="0">
                <a:latin typeface="Garamond"/>
                <a:cs typeface="Garamond"/>
              </a:rPr>
              <a:t>n	las	</a:t>
            </a:r>
            <a:r>
              <a:rPr sz="1800" spc="-5" dirty="0">
                <a:latin typeface="Garamond"/>
                <a:cs typeface="Garamond"/>
              </a:rPr>
              <a:t>propiedade</a:t>
            </a:r>
            <a:r>
              <a:rPr sz="1800" dirty="0">
                <a:latin typeface="Garamond"/>
                <a:cs typeface="Garamond"/>
              </a:rPr>
              <a:t>s	de	los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oligoelementos necesarios para </a:t>
            </a:r>
            <a:r>
              <a:rPr dirty="0"/>
              <a:t>la </a:t>
            </a:r>
            <a:r>
              <a:rPr spc="-5" dirty="0"/>
              <a:t>producción </a:t>
            </a:r>
            <a:r>
              <a:rPr dirty="0"/>
              <a:t>y </a:t>
            </a:r>
            <a:r>
              <a:rPr spc="-5" dirty="0"/>
              <a:t>fortalecimiento </a:t>
            </a:r>
            <a:r>
              <a:rPr dirty="0"/>
              <a:t>de </a:t>
            </a:r>
            <a:r>
              <a:rPr spc="-5" dirty="0"/>
              <a:t>vegetales cultivados en huertos</a:t>
            </a:r>
            <a:r>
              <a:rPr spc="-35" dirty="0"/>
              <a:t> </a:t>
            </a:r>
            <a:r>
              <a:rPr spc="-5" dirty="0"/>
              <a:t>urbanos.</a:t>
            </a: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b="1" dirty="0">
                <a:solidFill>
                  <a:srgbClr val="2A3890"/>
                </a:solidFill>
                <a:latin typeface="Garamond"/>
                <a:cs typeface="Garamond"/>
              </a:rPr>
              <a:t>GRADO:</a:t>
            </a:r>
            <a:r>
              <a:rPr b="1" spc="-5" dirty="0">
                <a:solidFill>
                  <a:srgbClr val="2A3890"/>
                </a:solidFill>
                <a:latin typeface="Garamond"/>
                <a:cs typeface="Garamond"/>
              </a:rPr>
              <a:t> </a:t>
            </a:r>
            <a:r>
              <a:rPr spc="-5" dirty="0">
                <a:solidFill>
                  <a:srgbClr val="434343"/>
                </a:solidFill>
              </a:rPr>
              <a:t>5to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b="1" spc="-5" dirty="0">
                <a:solidFill>
                  <a:srgbClr val="2A3890"/>
                </a:solidFill>
                <a:latin typeface="Garamond"/>
                <a:cs typeface="Garamond"/>
              </a:rPr>
              <a:t>NOMBRE DE LA</a:t>
            </a:r>
            <a:r>
              <a:rPr sz="2000" b="1" spc="-10" dirty="0">
                <a:solidFill>
                  <a:srgbClr val="2A3890"/>
                </a:solidFill>
                <a:latin typeface="Garamond"/>
                <a:cs typeface="Garamond"/>
              </a:rPr>
              <a:t> </a:t>
            </a:r>
            <a:r>
              <a:rPr sz="2000" b="1" spc="-5" dirty="0">
                <a:solidFill>
                  <a:srgbClr val="2A3890"/>
                </a:solidFill>
                <a:latin typeface="Garamond"/>
                <a:cs typeface="Garamond"/>
              </a:rPr>
              <a:t>ACTIVIDAD:</a:t>
            </a:r>
            <a:endParaRPr sz="20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500" b="1" spc="-5" dirty="0">
                <a:latin typeface="Garamond"/>
                <a:cs typeface="Garamond"/>
              </a:rPr>
              <a:t>A)Investigación bibliográfica por parte de los</a:t>
            </a:r>
            <a:r>
              <a:rPr sz="1500" b="1" spc="-10" dirty="0">
                <a:latin typeface="Garamond"/>
                <a:cs typeface="Garamond"/>
              </a:rPr>
              <a:t> </a:t>
            </a:r>
            <a:r>
              <a:rPr sz="1500" b="1" dirty="0">
                <a:latin typeface="Garamond"/>
                <a:cs typeface="Garamond"/>
              </a:rPr>
              <a:t>alumnos</a:t>
            </a:r>
            <a:endParaRPr sz="15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</a:pPr>
            <a:r>
              <a:rPr sz="1500" spc="-5" dirty="0"/>
              <a:t>Fecha: 13/01/2020 al</a:t>
            </a:r>
            <a:r>
              <a:rPr sz="1500" spc="-10" dirty="0"/>
              <a:t> </a:t>
            </a:r>
            <a:r>
              <a:rPr sz="1500" spc="-5" dirty="0"/>
              <a:t>20/01/2020</a:t>
            </a:r>
            <a:endParaRPr sz="1500"/>
          </a:p>
          <a:p>
            <a:pPr marL="119380" indent="-107314">
              <a:lnSpc>
                <a:spcPct val="100000"/>
              </a:lnSpc>
              <a:buChar char="-"/>
              <a:tabLst>
                <a:tab pos="120014" algn="l"/>
              </a:tabLst>
            </a:pPr>
            <a:r>
              <a:rPr sz="1500" dirty="0"/>
              <a:t>Importancia </a:t>
            </a:r>
            <a:r>
              <a:rPr sz="1500" spc="-5" dirty="0"/>
              <a:t>que tienen </a:t>
            </a:r>
            <a:r>
              <a:rPr sz="1500" dirty="0"/>
              <a:t>los </a:t>
            </a:r>
            <a:r>
              <a:rPr sz="1500" spc="-5" dirty="0"/>
              <a:t>huertos urbanos ante una </a:t>
            </a:r>
            <a:r>
              <a:rPr sz="1500" dirty="0"/>
              <a:t>inminente </a:t>
            </a:r>
            <a:r>
              <a:rPr sz="1500" spc="-5" dirty="0"/>
              <a:t>crisis</a:t>
            </a:r>
            <a:r>
              <a:rPr sz="1500" spc="-15" dirty="0"/>
              <a:t> </a:t>
            </a:r>
            <a:r>
              <a:rPr sz="1500" spc="-5" dirty="0"/>
              <a:t>alimentaria.</a:t>
            </a:r>
            <a:endParaRPr sz="1500"/>
          </a:p>
          <a:p>
            <a:pPr marL="119380" indent="-107314">
              <a:lnSpc>
                <a:spcPct val="100000"/>
              </a:lnSpc>
              <a:buChar char="-"/>
              <a:tabLst>
                <a:tab pos="120014" algn="l"/>
              </a:tabLst>
            </a:pPr>
            <a:r>
              <a:rPr sz="1500" dirty="0"/>
              <a:t>Repercusiones </a:t>
            </a:r>
            <a:r>
              <a:rPr sz="1500" spc="-5" dirty="0"/>
              <a:t>ambientales con el uso </a:t>
            </a:r>
            <a:r>
              <a:rPr sz="1500" dirty="0"/>
              <a:t>de </a:t>
            </a:r>
            <a:r>
              <a:rPr sz="1500" spc="-5" dirty="0"/>
              <a:t>pesticidas en huertos</a:t>
            </a:r>
            <a:r>
              <a:rPr sz="1500" spc="-15" dirty="0"/>
              <a:t> </a:t>
            </a:r>
            <a:r>
              <a:rPr sz="1500" spc="-5" dirty="0"/>
              <a:t>urbanos</a:t>
            </a:r>
            <a:endParaRPr sz="1500"/>
          </a:p>
          <a:p>
            <a:pPr marL="119380" indent="-107314">
              <a:lnSpc>
                <a:spcPct val="100000"/>
              </a:lnSpc>
              <a:buChar char="-"/>
              <a:tabLst>
                <a:tab pos="120014" algn="l"/>
              </a:tabLst>
            </a:pPr>
            <a:r>
              <a:rPr sz="1500" spc="-5" dirty="0"/>
              <a:t>Tipos </a:t>
            </a:r>
            <a:r>
              <a:rPr sz="1500" dirty="0"/>
              <a:t>de </a:t>
            </a:r>
            <a:r>
              <a:rPr sz="1500" spc="-5" dirty="0"/>
              <a:t>oligoelementos específicos necesarios par el fortalecimiento </a:t>
            </a:r>
            <a:r>
              <a:rPr sz="1500" dirty="0"/>
              <a:t>y </a:t>
            </a:r>
            <a:r>
              <a:rPr sz="1500" spc="-5" dirty="0"/>
              <a:t>crecimiento </a:t>
            </a:r>
            <a:r>
              <a:rPr sz="1500" dirty="0"/>
              <a:t>de </a:t>
            </a:r>
            <a:r>
              <a:rPr sz="1500" spc="-5" dirty="0"/>
              <a:t>hortalizas </a:t>
            </a:r>
            <a:r>
              <a:rPr sz="1500" dirty="0"/>
              <a:t>y </a:t>
            </a:r>
            <a:r>
              <a:rPr sz="1500" spc="-5" dirty="0"/>
              <a:t>vegetales en un huerto</a:t>
            </a:r>
            <a:r>
              <a:rPr sz="1500" spc="-30" dirty="0"/>
              <a:t> </a:t>
            </a:r>
            <a:r>
              <a:rPr sz="1500" spc="-5" dirty="0"/>
              <a:t>urbano.</a:t>
            </a:r>
            <a:endParaRPr sz="1500"/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500" b="1" spc="-5" dirty="0">
                <a:latin typeface="Garamond"/>
                <a:cs typeface="Garamond"/>
              </a:rPr>
              <a:t>B)Práctica de laboratorio que realizarán los</a:t>
            </a:r>
            <a:r>
              <a:rPr sz="1500" b="1" spc="-10" dirty="0">
                <a:latin typeface="Garamond"/>
                <a:cs typeface="Garamond"/>
              </a:rPr>
              <a:t> </a:t>
            </a:r>
            <a:r>
              <a:rPr sz="1500" b="1" dirty="0">
                <a:latin typeface="Garamond"/>
                <a:cs typeface="Garamond"/>
              </a:rPr>
              <a:t>alumnos</a:t>
            </a:r>
            <a:endParaRPr sz="1500">
              <a:latin typeface="Garamond"/>
              <a:cs typeface="Garamond"/>
            </a:endParaRPr>
          </a:p>
          <a:p>
            <a:pPr marL="12700" marR="5080">
              <a:lnSpc>
                <a:spcPct val="100000"/>
              </a:lnSpc>
            </a:pPr>
            <a:r>
              <a:rPr sz="1500" spc="-5" dirty="0"/>
              <a:t>Tipos </a:t>
            </a:r>
            <a:r>
              <a:rPr sz="1500" dirty="0"/>
              <a:t>de </a:t>
            </a:r>
            <a:r>
              <a:rPr sz="1500" spc="-5" dirty="0"/>
              <a:t>oligoelementos </a:t>
            </a:r>
            <a:r>
              <a:rPr sz="1500" dirty="0"/>
              <a:t>y </a:t>
            </a:r>
            <a:r>
              <a:rPr sz="1500" spc="-5" dirty="0"/>
              <a:t>marcadores </a:t>
            </a:r>
            <a:r>
              <a:rPr sz="1500" dirty="0"/>
              <a:t>de </a:t>
            </a:r>
            <a:r>
              <a:rPr sz="1500" spc="-5" dirty="0"/>
              <a:t>aniones </a:t>
            </a:r>
            <a:r>
              <a:rPr sz="1500" dirty="0"/>
              <a:t>y </a:t>
            </a:r>
            <a:r>
              <a:rPr sz="1500" spc="-5" dirty="0"/>
              <a:t>cationes en una </a:t>
            </a:r>
            <a:r>
              <a:rPr sz="1500" dirty="0"/>
              <a:t>disolución de </a:t>
            </a:r>
            <a:r>
              <a:rPr sz="1500" spc="-5" dirty="0"/>
              <a:t>un fertilizante </a:t>
            </a:r>
            <a:r>
              <a:rPr sz="1500" dirty="0"/>
              <a:t>desconocido, </a:t>
            </a:r>
            <a:r>
              <a:rPr sz="1500" spc="-5" dirty="0"/>
              <a:t>para el crecimiento </a:t>
            </a:r>
            <a:r>
              <a:rPr sz="1500" dirty="0"/>
              <a:t>de  </a:t>
            </a:r>
            <a:r>
              <a:rPr sz="1500" spc="-5" dirty="0"/>
              <a:t>hortalizas en un</a:t>
            </a:r>
            <a:r>
              <a:rPr sz="1500" spc="-10" dirty="0"/>
              <a:t> </a:t>
            </a:r>
            <a:r>
              <a:rPr sz="1500" spc="-5" dirty="0"/>
              <a:t>huerto.</a:t>
            </a:r>
            <a:endParaRPr sz="1500"/>
          </a:p>
          <a:p>
            <a:pPr marL="12700">
              <a:lnSpc>
                <a:spcPct val="100000"/>
              </a:lnSpc>
              <a:spcBef>
                <a:spcPts val="1190"/>
              </a:spcBef>
            </a:pPr>
            <a:r>
              <a:rPr b="1" spc="-5" dirty="0">
                <a:solidFill>
                  <a:srgbClr val="2A3890"/>
                </a:solidFill>
                <a:latin typeface="Garamond"/>
                <a:cs typeface="Garamond"/>
              </a:rPr>
              <a:t>FECHAS</a:t>
            </a:r>
            <a:r>
              <a:rPr b="1" spc="-5" dirty="0">
                <a:solidFill>
                  <a:srgbClr val="434343"/>
                </a:solidFill>
                <a:latin typeface="Garamond"/>
                <a:cs typeface="Garamond"/>
              </a:rPr>
              <a:t>: </a:t>
            </a:r>
            <a:r>
              <a:rPr spc="-5" dirty="0"/>
              <a:t>Del 13 </a:t>
            </a:r>
            <a:r>
              <a:rPr dirty="0"/>
              <a:t>de </a:t>
            </a:r>
            <a:r>
              <a:rPr spc="-5" dirty="0"/>
              <a:t>enero </a:t>
            </a:r>
            <a:r>
              <a:rPr dirty="0"/>
              <a:t>- 7 de</a:t>
            </a:r>
            <a:r>
              <a:rPr spc="-15" dirty="0"/>
              <a:t> </a:t>
            </a:r>
            <a:r>
              <a:rPr spc="-5" dirty="0"/>
              <a:t>febrero</a:t>
            </a:r>
          </a:p>
        </p:txBody>
      </p:sp>
      <p:sp>
        <p:nvSpPr>
          <p:cNvPr id="7" name="object 7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8825" y="708338"/>
            <a:ext cx="11164570" cy="5653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37685" algn="just">
              <a:lnSpc>
                <a:spcPts val="1664"/>
              </a:lnSpc>
              <a:spcBef>
                <a:spcPts val="100"/>
              </a:spcBef>
            </a:pPr>
            <a:r>
              <a:rPr sz="1400" b="1" spc="-5" dirty="0">
                <a:solidFill>
                  <a:srgbClr val="0B5394"/>
                </a:solidFill>
                <a:latin typeface="Garamond"/>
                <a:cs typeface="Garamond"/>
              </a:rPr>
              <a:t>Química III Temas </a:t>
            </a:r>
            <a:r>
              <a:rPr sz="1400" b="1" dirty="0">
                <a:solidFill>
                  <a:srgbClr val="0B5394"/>
                </a:solidFill>
                <a:latin typeface="Garamond"/>
                <a:cs typeface="Garamond"/>
              </a:rPr>
              <a:t>y </a:t>
            </a:r>
            <a:r>
              <a:rPr sz="1400" b="1" spc="-5" dirty="0">
                <a:solidFill>
                  <a:srgbClr val="0B5394"/>
                </a:solidFill>
                <a:latin typeface="Garamond"/>
                <a:cs typeface="Garamond"/>
              </a:rPr>
              <a:t>conceptos</a:t>
            </a:r>
            <a:endParaRPr sz="1400">
              <a:latin typeface="Garamond"/>
              <a:cs typeface="Garamond"/>
            </a:endParaRPr>
          </a:p>
          <a:p>
            <a:pPr marL="1123950" algn="just">
              <a:lnSpc>
                <a:spcPts val="1650"/>
              </a:lnSpc>
            </a:pPr>
            <a:r>
              <a:rPr sz="1400" b="1" spc="-5" dirty="0">
                <a:latin typeface="Garamond"/>
                <a:cs typeface="Garamond"/>
              </a:rPr>
              <a:t>A) Investigación bibliográfica</a:t>
            </a:r>
            <a:endParaRPr sz="1400">
              <a:latin typeface="Garamond"/>
              <a:cs typeface="Garamond"/>
            </a:endParaRPr>
          </a:p>
          <a:p>
            <a:pPr marL="1079500" algn="just">
              <a:lnSpc>
                <a:spcPts val="1664"/>
              </a:lnSpc>
            </a:pPr>
            <a:r>
              <a:rPr sz="1400" b="1" spc="-5" dirty="0">
                <a:latin typeface="Garamond"/>
                <a:cs typeface="Garamond"/>
              </a:rPr>
              <a:t>Importancia que tienen los huertos urbanos </a:t>
            </a:r>
            <a:r>
              <a:rPr sz="1400" b="1" dirty="0">
                <a:latin typeface="Garamond"/>
                <a:cs typeface="Garamond"/>
              </a:rPr>
              <a:t>ante </a:t>
            </a:r>
            <a:r>
              <a:rPr sz="1400" b="1" spc="-5" dirty="0">
                <a:latin typeface="Garamond"/>
                <a:cs typeface="Garamond"/>
              </a:rPr>
              <a:t>una inminente crisis</a:t>
            </a:r>
            <a:r>
              <a:rPr sz="1400" b="1" spc="-15" dirty="0">
                <a:latin typeface="Garamond"/>
                <a:cs typeface="Garamond"/>
              </a:rPr>
              <a:t> </a:t>
            </a:r>
            <a:r>
              <a:rPr sz="1400" b="1" dirty="0">
                <a:latin typeface="Garamond"/>
                <a:cs typeface="Garamond"/>
              </a:rPr>
              <a:t>alimentaria.</a:t>
            </a:r>
            <a:endParaRPr sz="1400">
              <a:latin typeface="Garamond"/>
              <a:cs typeface="Garamond"/>
            </a:endParaRPr>
          </a:p>
          <a:p>
            <a:pPr marL="12700" marR="20955" algn="just">
              <a:lnSpc>
                <a:spcPct val="136200"/>
              </a:lnSpc>
              <a:spcBef>
                <a:spcPts val="810"/>
              </a:spcBef>
            </a:pPr>
            <a:r>
              <a:rPr sz="1300" spc="-5" dirty="0">
                <a:solidFill>
                  <a:srgbClr val="404040"/>
                </a:solidFill>
                <a:latin typeface="Garamond"/>
                <a:cs typeface="Garamond"/>
              </a:rPr>
              <a:t>"</a:t>
            </a:r>
            <a:r>
              <a:rPr sz="1300" spc="-5" dirty="0">
                <a:latin typeface="Garamond"/>
                <a:cs typeface="Garamond"/>
              </a:rPr>
              <a:t>La crisis ambiental por </a:t>
            </a:r>
            <a:r>
              <a:rPr sz="1300" dirty="0">
                <a:latin typeface="Garamond"/>
                <a:cs typeface="Garamond"/>
              </a:rPr>
              <a:t>la </a:t>
            </a:r>
            <a:r>
              <a:rPr sz="1300" spc="-5" dirty="0">
                <a:latin typeface="Garamond"/>
                <a:cs typeface="Garamond"/>
              </a:rPr>
              <a:t>que atraviesa el país ha promovido que </a:t>
            </a:r>
            <a:r>
              <a:rPr sz="1300" dirty="0">
                <a:latin typeface="Garamond"/>
                <a:cs typeface="Garamond"/>
              </a:rPr>
              <a:t>la </a:t>
            </a:r>
            <a:r>
              <a:rPr sz="1300" spc="-5" dirty="0">
                <a:latin typeface="Garamond"/>
                <a:cs typeface="Garamond"/>
              </a:rPr>
              <a:t>gente sea cada vez más consciente en reciclar materiales, utilizarlos como </a:t>
            </a:r>
            <a:r>
              <a:rPr sz="1300" dirty="0">
                <a:latin typeface="Garamond"/>
                <a:cs typeface="Garamond"/>
              </a:rPr>
              <a:t>desechos </a:t>
            </a:r>
            <a:r>
              <a:rPr sz="1300" spc="-5" dirty="0">
                <a:latin typeface="Garamond"/>
                <a:cs typeface="Garamond"/>
              </a:rPr>
              <a:t>orgánicos para  compost </a:t>
            </a:r>
            <a:r>
              <a:rPr sz="1300" dirty="0">
                <a:latin typeface="Garamond"/>
                <a:cs typeface="Garamond"/>
              </a:rPr>
              <a:t>e implementar </a:t>
            </a:r>
            <a:r>
              <a:rPr sz="1300" spc="-5" dirty="0">
                <a:latin typeface="Garamond"/>
                <a:cs typeface="Garamond"/>
              </a:rPr>
              <a:t>huertos en sus</a:t>
            </a:r>
            <a:r>
              <a:rPr sz="1300" spc="-15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casas"</a:t>
            </a:r>
            <a:endParaRPr sz="1300">
              <a:latin typeface="Garamond"/>
              <a:cs typeface="Garamond"/>
            </a:endParaRPr>
          </a:p>
          <a:p>
            <a:pPr marL="12700" algn="just">
              <a:lnSpc>
                <a:spcPct val="100000"/>
              </a:lnSpc>
              <a:spcBef>
                <a:spcPts val="615"/>
              </a:spcBef>
            </a:pPr>
            <a:r>
              <a:rPr sz="1300" spc="-5" dirty="0">
                <a:latin typeface="Garamond"/>
                <a:cs typeface="Garamond"/>
              </a:rPr>
              <a:t>Los</a:t>
            </a:r>
            <a:r>
              <a:rPr sz="1300" spc="40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huertos</a:t>
            </a:r>
            <a:r>
              <a:rPr sz="1300" spc="45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urbanos</a:t>
            </a:r>
            <a:r>
              <a:rPr sz="1300" spc="40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tienen</a:t>
            </a:r>
            <a:r>
              <a:rPr sz="1300" spc="45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su</a:t>
            </a:r>
            <a:r>
              <a:rPr sz="1300" spc="40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antecedente</a:t>
            </a:r>
            <a:r>
              <a:rPr sz="1300" spc="45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en</a:t>
            </a:r>
            <a:r>
              <a:rPr sz="1300" spc="45" dirty="0">
                <a:latin typeface="Garamond"/>
                <a:cs typeface="Garamond"/>
              </a:rPr>
              <a:t> </a:t>
            </a:r>
            <a:r>
              <a:rPr sz="1300" dirty="0">
                <a:latin typeface="Garamond"/>
                <a:cs typeface="Garamond"/>
              </a:rPr>
              <a:t>la</a:t>
            </a:r>
            <a:r>
              <a:rPr sz="1300" spc="45" dirty="0">
                <a:latin typeface="Garamond"/>
                <a:cs typeface="Garamond"/>
              </a:rPr>
              <a:t> </a:t>
            </a:r>
            <a:r>
              <a:rPr sz="1300" dirty="0">
                <a:latin typeface="Garamond"/>
                <a:cs typeface="Garamond"/>
              </a:rPr>
              <a:t>década</a:t>
            </a:r>
            <a:r>
              <a:rPr sz="1300" spc="45" dirty="0">
                <a:latin typeface="Garamond"/>
                <a:cs typeface="Garamond"/>
              </a:rPr>
              <a:t> </a:t>
            </a:r>
            <a:r>
              <a:rPr sz="1300" dirty="0">
                <a:latin typeface="Garamond"/>
                <a:cs typeface="Garamond"/>
              </a:rPr>
              <a:t>de</a:t>
            </a:r>
            <a:r>
              <a:rPr sz="1300" spc="45" dirty="0">
                <a:latin typeface="Garamond"/>
                <a:cs typeface="Garamond"/>
              </a:rPr>
              <a:t> </a:t>
            </a:r>
            <a:r>
              <a:rPr sz="1300" dirty="0">
                <a:latin typeface="Garamond"/>
                <a:cs typeface="Garamond"/>
              </a:rPr>
              <a:t>los</a:t>
            </a:r>
            <a:r>
              <a:rPr sz="1300" spc="45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40</a:t>
            </a:r>
            <a:r>
              <a:rPr sz="1300" spc="40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en</a:t>
            </a:r>
            <a:r>
              <a:rPr sz="1300" spc="45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Estados</a:t>
            </a:r>
            <a:r>
              <a:rPr sz="1300" spc="45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Unidos,</a:t>
            </a:r>
            <a:r>
              <a:rPr sz="1300" spc="45" dirty="0">
                <a:latin typeface="Garamond"/>
                <a:cs typeface="Garamond"/>
              </a:rPr>
              <a:t> </a:t>
            </a:r>
            <a:r>
              <a:rPr sz="1300" dirty="0">
                <a:latin typeface="Garamond"/>
                <a:cs typeface="Garamond"/>
              </a:rPr>
              <a:t>donde</a:t>
            </a:r>
            <a:r>
              <a:rPr sz="1300" spc="45" dirty="0">
                <a:latin typeface="Garamond"/>
                <a:cs typeface="Garamond"/>
              </a:rPr>
              <a:t> </a:t>
            </a:r>
            <a:r>
              <a:rPr sz="1300" dirty="0">
                <a:latin typeface="Garamond"/>
                <a:cs typeface="Garamond"/>
              </a:rPr>
              <a:t>los</a:t>
            </a:r>
            <a:r>
              <a:rPr sz="1300" spc="45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Victory</a:t>
            </a:r>
            <a:r>
              <a:rPr sz="1300" spc="45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Gardens</a:t>
            </a:r>
            <a:r>
              <a:rPr sz="1300" spc="40" dirty="0">
                <a:latin typeface="Garamond"/>
                <a:cs typeface="Garamond"/>
              </a:rPr>
              <a:t> </a:t>
            </a:r>
            <a:r>
              <a:rPr sz="1300" dirty="0">
                <a:latin typeface="Garamond"/>
                <a:cs typeface="Garamond"/>
              </a:rPr>
              <a:t>o</a:t>
            </a:r>
            <a:r>
              <a:rPr sz="1300" spc="45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War</a:t>
            </a:r>
            <a:r>
              <a:rPr sz="1300" spc="45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Gardens</a:t>
            </a:r>
            <a:r>
              <a:rPr sz="1300" spc="40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producían</a:t>
            </a:r>
            <a:r>
              <a:rPr sz="1300" spc="45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el</a:t>
            </a:r>
            <a:r>
              <a:rPr sz="1300" spc="45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40</a:t>
            </a:r>
            <a:r>
              <a:rPr sz="1300" spc="40" dirty="0">
                <a:latin typeface="Garamond"/>
                <a:cs typeface="Garamond"/>
              </a:rPr>
              <a:t> </a:t>
            </a:r>
            <a:r>
              <a:rPr sz="1300" dirty="0">
                <a:latin typeface="Garamond"/>
                <a:cs typeface="Garamond"/>
              </a:rPr>
              <a:t>%</a:t>
            </a:r>
            <a:r>
              <a:rPr sz="1300" spc="40" dirty="0">
                <a:latin typeface="Garamond"/>
                <a:cs typeface="Garamond"/>
              </a:rPr>
              <a:t> </a:t>
            </a:r>
            <a:r>
              <a:rPr sz="1300" dirty="0">
                <a:latin typeface="Garamond"/>
                <a:cs typeface="Garamond"/>
              </a:rPr>
              <a:t>de</a:t>
            </a:r>
            <a:r>
              <a:rPr sz="1300" spc="45" dirty="0">
                <a:latin typeface="Garamond"/>
                <a:cs typeface="Garamond"/>
              </a:rPr>
              <a:t> </a:t>
            </a:r>
            <a:r>
              <a:rPr sz="1300" dirty="0">
                <a:latin typeface="Garamond"/>
                <a:cs typeface="Garamond"/>
              </a:rPr>
              <a:t>los</a:t>
            </a:r>
            <a:r>
              <a:rPr sz="1300" spc="45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alimentos</a:t>
            </a:r>
            <a:r>
              <a:rPr sz="1300" spc="45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que</a:t>
            </a:r>
            <a:r>
              <a:rPr sz="1300" spc="40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se</a:t>
            </a:r>
            <a:endParaRPr sz="1300">
              <a:latin typeface="Garamond"/>
              <a:cs typeface="Garamond"/>
            </a:endParaRPr>
          </a:p>
          <a:p>
            <a:pPr marL="12700" marR="5080" algn="just">
              <a:lnSpc>
                <a:spcPct val="153800"/>
              </a:lnSpc>
            </a:pPr>
            <a:r>
              <a:rPr sz="1300" spc="-5" dirty="0">
                <a:latin typeface="Garamond"/>
                <a:cs typeface="Garamond"/>
              </a:rPr>
              <a:t>consumían; ante </a:t>
            </a:r>
            <a:r>
              <a:rPr sz="1300" dirty="0">
                <a:latin typeface="Garamond"/>
                <a:cs typeface="Garamond"/>
              </a:rPr>
              <a:t>los </a:t>
            </a:r>
            <a:r>
              <a:rPr sz="1300" spc="-5" dirty="0">
                <a:latin typeface="Garamond"/>
                <a:cs typeface="Garamond"/>
              </a:rPr>
              <a:t>embates </a:t>
            </a:r>
            <a:r>
              <a:rPr sz="1300" dirty="0">
                <a:latin typeface="Garamond"/>
                <a:cs typeface="Garamond"/>
              </a:rPr>
              <a:t>de la </a:t>
            </a:r>
            <a:r>
              <a:rPr sz="1300" spc="-5" dirty="0">
                <a:latin typeface="Garamond"/>
                <a:cs typeface="Garamond"/>
              </a:rPr>
              <a:t>guerra había que garantizar el alimento. En el caso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México, se ha </a:t>
            </a:r>
            <a:r>
              <a:rPr sz="1300" dirty="0">
                <a:latin typeface="Garamond"/>
                <a:cs typeface="Garamond"/>
              </a:rPr>
              <a:t>dado </a:t>
            </a:r>
            <a:r>
              <a:rPr sz="1300" spc="-5" dirty="0">
                <a:latin typeface="Garamond"/>
                <a:cs typeface="Garamond"/>
              </a:rPr>
              <a:t>un crecimiento exponencial </a:t>
            </a:r>
            <a:r>
              <a:rPr sz="1300" dirty="0">
                <a:latin typeface="Garamond"/>
                <a:cs typeface="Garamond"/>
              </a:rPr>
              <a:t>de las </a:t>
            </a:r>
            <a:r>
              <a:rPr sz="1300" spc="-5" dirty="0">
                <a:latin typeface="Garamond"/>
                <a:cs typeface="Garamond"/>
              </a:rPr>
              <a:t>prácticas urbanas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agricultura  sostenible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producción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alimentos sobre todo en </a:t>
            </a:r>
            <a:r>
              <a:rPr sz="1300" dirty="0">
                <a:latin typeface="Garamond"/>
                <a:cs typeface="Garamond"/>
              </a:rPr>
              <a:t>la </a:t>
            </a:r>
            <a:r>
              <a:rPr sz="1300" spc="-5" dirty="0">
                <a:latin typeface="Garamond"/>
                <a:cs typeface="Garamond"/>
              </a:rPr>
              <a:t>CDMX,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acuerdo con un </a:t>
            </a:r>
            <a:r>
              <a:rPr sz="1300" dirty="0">
                <a:latin typeface="Garamond"/>
                <a:cs typeface="Garamond"/>
              </a:rPr>
              <a:t>informe de la </a:t>
            </a:r>
            <a:r>
              <a:rPr sz="1300" spc="-5" dirty="0">
                <a:latin typeface="Garamond"/>
                <a:cs typeface="Garamond"/>
                <a:hlinkClick r:id="rId2"/>
              </a:rPr>
              <a:t>Organización para </a:t>
            </a:r>
            <a:r>
              <a:rPr sz="1300" dirty="0">
                <a:latin typeface="Garamond"/>
                <a:cs typeface="Garamond"/>
                <a:hlinkClick r:id="rId2"/>
              </a:rPr>
              <a:t>la </a:t>
            </a:r>
            <a:r>
              <a:rPr sz="1300" spc="-5" dirty="0">
                <a:latin typeface="Garamond"/>
                <a:cs typeface="Garamond"/>
                <a:hlinkClick r:id="rId2"/>
              </a:rPr>
              <a:t>Agricultura </a:t>
            </a:r>
            <a:r>
              <a:rPr sz="1300" dirty="0">
                <a:latin typeface="Garamond"/>
                <a:cs typeface="Garamond"/>
                <a:hlinkClick r:id="rId2"/>
              </a:rPr>
              <a:t>y la </a:t>
            </a:r>
            <a:r>
              <a:rPr sz="1300" spc="-5" dirty="0">
                <a:latin typeface="Garamond"/>
                <a:cs typeface="Garamond"/>
                <a:hlinkClick r:id="rId2"/>
              </a:rPr>
              <a:t>Alimentación </a:t>
            </a:r>
            <a:r>
              <a:rPr sz="1300" dirty="0">
                <a:latin typeface="Garamond"/>
                <a:cs typeface="Garamond"/>
                <a:hlinkClick r:id="rId2"/>
              </a:rPr>
              <a:t>de </a:t>
            </a:r>
            <a:r>
              <a:rPr sz="1300" spc="-5" dirty="0">
                <a:latin typeface="Garamond"/>
                <a:cs typeface="Garamond"/>
                <a:hlinkClick r:id="rId2"/>
              </a:rPr>
              <a:t>Naciones Unidas </a:t>
            </a:r>
            <a:r>
              <a:rPr sz="1300" spc="-5" dirty="0">
                <a:latin typeface="Garamond"/>
                <a:cs typeface="Garamond"/>
              </a:rPr>
              <a:t> (FAO, por sus siglas en</a:t>
            </a:r>
            <a:r>
              <a:rPr sz="1300" spc="-10" dirty="0">
                <a:latin typeface="Garamond"/>
                <a:cs typeface="Garamond"/>
              </a:rPr>
              <a:t> </a:t>
            </a:r>
            <a:r>
              <a:rPr sz="1300" dirty="0">
                <a:latin typeface="Garamond"/>
                <a:cs typeface="Garamond"/>
              </a:rPr>
              <a:t>inglés).</a:t>
            </a:r>
            <a:endParaRPr sz="1300">
              <a:latin typeface="Garamond"/>
              <a:cs typeface="Garamond"/>
            </a:endParaRPr>
          </a:p>
          <a:p>
            <a:pPr marL="12700" marR="16510" indent="52069" algn="just">
              <a:lnSpc>
                <a:spcPct val="153800"/>
              </a:lnSpc>
            </a:pPr>
            <a:r>
              <a:rPr sz="1300" spc="-5" dirty="0">
                <a:latin typeface="Garamond"/>
                <a:cs typeface="Garamond"/>
              </a:rPr>
              <a:t>Una </a:t>
            </a:r>
            <a:r>
              <a:rPr sz="1300" dirty="0">
                <a:latin typeface="Garamond"/>
                <a:cs typeface="Garamond"/>
              </a:rPr>
              <a:t>de las </a:t>
            </a:r>
            <a:r>
              <a:rPr sz="1300" spc="-5" dirty="0">
                <a:latin typeface="Garamond"/>
                <a:cs typeface="Garamond"/>
              </a:rPr>
              <a:t>cosechas más solicitadas es </a:t>
            </a:r>
            <a:r>
              <a:rPr sz="1300" dirty="0">
                <a:latin typeface="Garamond"/>
                <a:cs typeface="Garamond"/>
              </a:rPr>
              <a:t>la de la lechuga </a:t>
            </a:r>
            <a:r>
              <a:rPr sz="1300" spc="-5" dirty="0">
                <a:latin typeface="Garamond"/>
                <a:cs typeface="Garamond"/>
              </a:rPr>
              <a:t>hidropónica, </a:t>
            </a:r>
            <a:r>
              <a:rPr sz="1300" dirty="0">
                <a:latin typeface="Garamond"/>
                <a:cs typeface="Garamond"/>
              </a:rPr>
              <a:t>la </a:t>
            </a:r>
            <a:r>
              <a:rPr sz="1300" spc="-5" dirty="0">
                <a:latin typeface="Garamond"/>
                <a:cs typeface="Garamond"/>
              </a:rPr>
              <a:t>cual se comercializa con alto valor en restaurantes gourmet </a:t>
            </a:r>
            <a:r>
              <a:rPr sz="1300" dirty="0">
                <a:latin typeface="Garamond"/>
                <a:cs typeface="Garamond"/>
              </a:rPr>
              <a:t>a </a:t>
            </a:r>
            <a:r>
              <a:rPr sz="1300" spc="-5" dirty="0">
                <a:latin typeface="Garamond"/>
                <a:cs typeface="Garamond"/>
              </a:rPr>
              <a:t>pequeña escala, para su consumo  </a:t>
            </a:r>
            <a:r>
              <a:rPr sz="1300" dirty="0">
                <a:latin typeface="Garamond"/>
                <a:cs typeface="Garamond"/>
              </a:rPr>
              <a:t>inmediato. </a:t>
            </a:r>
            <a:r>
              <a:rPr sz="1300" spc="-5" dirty="0">
                <a:latin typeface="Garamond"/>
                <a:cs typeface="Garamond"/>
              </a:rPr>
              <a:t>En Guadalajara, por ejemplo, hay entre 10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15 negocios que se </a:t>
            </a:r>
            <a:r>
              <a:rPr sz="1300" dirty="0">
                <a:latin typeface="Garamond"/>
                <a:cs typeface="Garamond"/>
              </a:rPr>
              <a:t>dedican a </a:t>
            </a:r>
            <a:r>
              <a:rPr sz="1300" spc="-5" dirty="0">
                <a:latin typeface="Garamond"/>
                <a:cs typeface="Garamond"/>
              </a:rPr>
              <a:t>ello, según </a:t>
            </a:r>
            <a:r>
              <a:rPr sz="1300" dirty="0">
                <a:latin typeface="Garamond"/>
                <a:cs typeface="Garamond"/>
              </a:rPr>
              <a:t>informa </a:t>
            </a:r>
            <a:r>
              <a:rPr sz="1300" spc="-5" dirty="0">
                <a:latin typeface="Garamond"/>
                <a:cs typeface="Garamond"/>
              </a:rPr>
              <a:t>Juan Pedro Corona </a:t>
            </a:r>
            <a:r>
              <a:rPr sz="1300" dirty="0">
                <a:latin typeface="Garamond"/>
                <a:cs typeface="Garamond"/>
              </a:rPr>
              <a:t>Salazar, </a:t>
            </a:r>
            <a:r>
              <a:rPr sz="1300" spc="-5" dirty="0">
                <a:latin typeface="Garamond"/>
                <a:cs typeface="Garamond"/>
              </a:rPr>
              <a:t>adscrito al Departamento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Producción  Agrícola </a:t>
            </a:r>
            <a:r>
              <a:rPr sz="1300" dirty="0">
                <a:latin typeface="Garamond"/>
                <a:cs typeface="Garamond"/>
              </a:rPr>
              <a:t>del </a:t>
            </a:r>
            <a:r>
              <a:rPr sz="1300" spc="-5" dirty="0">
                <a:latin typeface="Garamond"/>
                <a:cs typeface="Garamond"/>
              </a:rPr>
              <a:t>Centro Universitario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Ciencias Biológicas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Agropecuarias (CUCBA) </a:t>
            </a:r>
            <a:r>
              <a:rPr sz="1300" dirty="0">
                <a:latin typeface="Garamond"/>
                <a:cs typeface="Garamond"/>
              </a:rPr>
              <a:t>de la </a:t>
            </a:r>
            <a:r>
              <a:rPr sz="1300" spc="-5" dirty="0">
                <a:latin typeface="Garamond"/>
                <a:cs typeface="Garamond"/>
              </a:rPr>
              <a:t>Universidad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Guadalajara</a:t>
            </a:r>
            <a:r>
              <a:rPr sz="1300" spc="-20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(UdeG).</a:t>
            </a:r>
            <a:endParaRPr sz="1300">
              <a:latin typeface="Garamond"/>
              <a:cs typeface="Garamond"/>
            </a:endParaRPr>
          </a:p>
          <a:p>
            <a:pPr marL="12700" marR="17780" algn="just">
              <a:lnSpc>
                <a:spcPct val="153800"/>
              </a:lnSpc>
            </a:pPr>
            <a:r>
              <a:rPr sz="1300" dirty="0">
                <a:latin typeface="Garamond"/>
                <a:cs typeface="Garamond"/>
              </a:rPr>
              <a:t>Restaurantes </a:t>
            </a:r>
            <a:r>
              <a:rPr sz="1300" spc="-5" dirty="0">
                <a:latin typeface="Garamond"/>
                <a:cs typeface="Garamond"/>
              </a:rPr>
              <a:t>gourmet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algunas cadenas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supermercados, como Comercial Mexicana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Walmart en sus segmentos Premium, han abierto un espacio para </a:t>
            </a:r>
            <a:r>
              <a:rPr sz="1300" dirty="0">
                <a:latin typeface="Garamond"/>
                <a:cs typeface="Garamond"/>
              </a:rPr>
              <a:t>la </a:t>
            </a:r>
            <a:r>
              <a:rPr sz="1300" spc="-5" dirty="0">
                <a:latin typeface="Garamond"/>
                <a:cs typeface="Garamond"/>
              </a:rPr>
              <a:t>compra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venta 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este tipo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productos, </a:t>
            </a:r>
            <a:r>
              <a:rPr sz="1300" dirty="0">
                <a:latin typeface="Garamond"/>
                <a:cs typeface="Garamond"/>
              </a:rPr>
              <a:t>lo </a:t>
            </a:r>
            <a:r>
              <a:rPr sz="1300" spc="-5" dirty="0">
                <a:latin typeface="Garamond"/>
                <a:cs typeface="Garamond"/>
              </a:rPr>
              <a:t>que ha permitido </a:t>
            </a:r>
            <a:r>
              <a:rPr sz="1300" dirty="0">
                <a:latin typeface="Garamond"/>
                <a:cs typeface="Garamond"/>
              </a:rPr>
              <a:t>la </a:t>
            </a:r>
            <a:r>
              <a:rPr sz="1300" spc="-5" dirty="0">
                <a:latin typeface="Garamond"/>
                <a:cs typeface="Garamond"/>
              </a:rPr>
              <a:t>consolidación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pequeñas empresas que cosechan en huertos</a:t>
            </a:r>
            <a:r>
              <a:rPr sz="1300" spc="-15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urbanos.</a:t>
            </a:r>
            <a:endParaRPr sz="1300">
              <a:latin typeface="Garamond"/>
              <a:cs typeface="Garamond"/>
            </a:endParaRPr>
          </a:p>
          <a:p>
            <a:pPr marL="12700" marR="18415" algn="just">
              <a:lnSpc>
                <a:spcPct val="153800"/>
              </a:lnSpc>
            </a:pPr>
            <a:r>
              <a:rPr sz="1300" spc="-5" dirty="0">
                <a:latin typeface="Garamond"/>
                <a:cs typeface="Garamond"/>
              </a:rPr>
              <a:t>La </a:t>
            </a:r>
            <a:r>
              <a:rPr sz="1300" dirty="0">
                <a:latin typeface="Garamond"/>
                <a:cs typeface="Garamond"/>
              </a:rPr>
              <a:t>demanda de </a:t>
            </a:r>
            <a:r>
              <a:rPr sz="1300" spc="-5" dirty="0">
                <a:latin typeface="Garamond"/>
                <a:cs typeface="Garamond"/>
              </a:rPr>
              <a:t>estos alimentos es tan alta, que </a:t>
            </a:r>
            <a:r>
              <a:rPr sz="1300" dirty="0">
                <a:latin typeface="Garamond"/>
                <a:cs typeface="Garamond"/>
              </a:rPr>
              <a:t>los </a:t>
            </a:r>
            <a:r>
              <a:rPr sz="1300" spc="-5" dirty="0">
                <a:latin typeface="Garamond"/>
                <a:cs typeface="Garamond"/>
              </a:rPr>
              <a:t>consumidores están </a:t>
            </a:r>
            <a:r>
              <a:rPr sz="1300" dirty="0">
                <a:latin typeface="Garamond"/>
                <a:cs typeface="Garamond"/>
              </a:rPr>
              <a:t>dispuestos a </a:t>
            </a:r>
            <a:r>
              <a:rPr sz="1300" spc="-5" dirty="0">
                <a:latin typeface="Garamond"/>
                <a:cs typeface="Garamond"/>
              </a:rPr>
              <a:t>pagar “el precio </a:t>
            </a:r>
            <a:r>
              <a:rPr sz="1300" dirty="0">
                <a:latin typeface="Garamond"/>
                <a:cs typeface="Garamond"/>
              </a:rPr>
              <a:t>justo” </a:t>
            </a:r>
            <a:r>
              <a:rPr sz="1300" spc="-5" dirty="0">
                <a:latin typeface="Garamond"/>
                <a:cs typeface="Garamond"/>
              </a:rPr>
              <a:t>en un 30 </a:t>
            </a:r>
            <a:r>
              <a:rPr sz="1300" dirty="0">
                <a:latin typeface="Garamond"/>
                <a:cs typeface="Garamond"/>
              </a:rPr>
              <a:t>% </a:t>
            </a:r>
            <a:r>
              <a:rPr sz="1300" spc="-5" dirty="0">
                <a:latin typeface="Garamond"/>
                <a:cs typeface="Garamond"/>
              </a:rPr>
              <a:t>superior </a:t>
            </a:r>
            <a:r>
              <a:rPr sz="1300" dirty="0">
                <a:latin typeface="Garamond"/>
                <a:cs typeface="Garamond"/>
              </a:rPr>
              <a:t>a </a:t>
            </a:r>
            <a:r>
              <a:rPr sz="1300" spc="-5" dirty="0">
                <a:latin typeface="Garamond"/>
                <a:cs typeface="Garamond"/>
              </a:rPr>
              <a:t>su valor en el mercado,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hasta más:  mientras que una </a:t>
            </a:r>
            <a:r>
              <a:rPr sz="1300" dirty="0">
                <a:latin typeface="Garamond"/>
                <a:cs typeface="Garamond"/>
              </a:rPr>
              <a:t>lechuga </a:t>
            </a:r>
            <a:r>
              <a:rPr sz="1300" spc="-5" dirty="0">
                <a:latin typeface="Garamond"/>
                <a:cs typeface="Garamond"/>
              </a:rPr>
              <a:t>en el súper cuesta entre </a:t>
            </a:r>
            <a:r>
              <a:rPr sz="1300" dirty="0">
                <a:latin typeface="Garamond"/>
                <a:cs typeface="Garamond"/>
              </a:rPr>
              <a:t>6 y </a:t>
            </a:r>
            <a:r>
              <a:rPr sz="1300" spc="-5" dirty="0">
                <a:latin typeface="Garamond"/>
                <a:cs typeface="Garamond"/>
              </a:rPr>
              <a:t>10 pesos, una hidropónica puede costar entre 15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40</a:t>
            </a:r>
            <a:r>
              <a:rPr sz="1300" spc="-25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pesos.</a:t>
            </a:r>
            <a:endParaRPr sz="13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400">
              <a:latin typeface="Times New Roman"/>
              <a:cs typeface="Times New Roman"/>
            </a:endParaRPr>
          </a:p>
          <a:p>
            <a:pPr marL="12700" marR="18415" algn="just">
              <a:lnSpc>
                <a:spcPct val="137800"/>
              </a:lnSpc>
            </a:pPr>
            <a:r>
              <a:rPr sz="1300" spc="-5" dirty="0">
                <a:solidFill>
                  <a:srgbClr val="404040"/>
                </a:solidFill>
                <a:latin typeface="Garamond"/>
                <a:cs typeface="Garamond"/>
              </a:rPr>
              <a:t>Desafortunadamente actualmente muchas </a:t>
            </a:r>
            <a:r>
              <a:rPr sz="1300" dirty="0">
                <a:solidFill>
                  <a:srgbClr val="404040"/>
                </a:solidFill>
                <a:latin typeface="Garamond"/>
                <a:cs typeface="Garamond"/>
              </a:rPr>
              <a:t>de las </a:t>
            </a:r>
            <a:r>
              <a:rPr sz="1300" spc="-5" dirty="0">
                <a:solidFill>
                  <a:srgbClr val="404040"/>
                </a:solidFill>
                <a:latin typeface="Garamond"/>
                <a:cs typeface="Garamond"/>
              </a:rPr>
              <a:t>verduras que consume el humano contienen pesticidas que contaminan el tejido </a:t>
            </a:r>
            <a:r>
              <a:rPr sz="1300" dirty="0">
                <a:solidFill>
                  <a:srgbClr val="404040"/>
                </a:solidFill>
                <a:latin typeface="Garamond"/>
                <a:cs typeface="Garamond"/>
              </a:rPr>
              <a:t>de las </a:t>
            </a:r>
            <a:r>
              <a:rPr sz="1300" spc="-5" dirty="0">
                <a:solidFill>
                  <a:srgbClr val="404040"/>
                </a:solidFill>
                <a:latin typeface="Garamond"/>
                <a:cs typeface="Garamond"/>
              </a:rPr>
              <a:t>verduras </a:t>
            </a:r>
            <a:r>
              <a:rPr sz="1300" dirty="0">
                <a:solidFill>
                  <a:srgbClr val="404040"/>
                </a:solidFill>
                <a:latin typeface="Garamond"/>
                <a:cs typeface="Garamond"/>
              </a:rPr>
              <a:t>y dañan la </a:t>
            </a:r>
            <a:r>
              <a:rPr sz="1300" spc="-5" dirty="0">
                <a:solidFill>
                  <a:srgbClr val="404040"/>
                </a:solidFill>
                <a:latin typeface="Garamond"/>
                <a:cs typeface="Garamond"/>
              </a:rPr>
              <a:t>salud; </a:t>
            </a:r>
            <a:r>
              <a:rPr sz="1300" dirty="0">
                <a:solidFill>
                  <a:srgbClr val="404040"/>
                </a:solidFill>
                <a:latin typeface="Garamond"/>
                <a:cs typeface="Garamond"/>
              </a:rPr>
              <a:t>Sin  </a:t>
            </a:r>
            <a:r>
              <a:rPr sz="1300" spc="-5" dirty="0">
                <a:solidFill>
                  <a:srgbClr val="404040"/>
                </a:solidFill>
                <a:latin typeface="Garamond"/>
                <a:cs typeface="Garamond"/>
              </a:rPr>
              <a:t>embargo, con </a:t>
            </a:r>
            <a:r>
              <a:rPr sz="1300" dirty="0">
                <a:solidFill>
                  <a:srgbClr val="404040"/>
                </a:solidFill>
                <a:latin typeface="Garamond"/>
                <a:cs typeface="Garamond"/>
              </a:rPr>
              <a:t>la </a:t>
            </a:r>
            <a:r>
              <a:rPr sz="1300" spc="-5" dirty="0">
                <a:solidFill>
                  <a:srgbClr val="404040"/>
                </a:solidFill>
                <a:latin typeface="Garamond"/>
                <a:cs typeface="Garamond"/>
              </a:rPr>
              <a:t>creación </a:t>
            </a:r>
            <a:r>
              <a:rPr sz="1300" dirty="0">
                <a:solidFill>
                  <a:srgbClr val="404040"/>
                </a:solidFill>
                <a:latin typeface="Garamond"/>
                <a:cs typeface="Garamond"/>
              </a:rPr>
              <a:t>de </a:t>
            </a:r>
            <a:r>
              <a:rPr sz="1300" spc="-5" dirty="0">
                <a:solidFill>
                  <a:srgbClr val="404040"/>
                </a:solidFill>
                <a:latin typeface="Garamond"/>
                <a:cs typeface="Garamond"/>
              </a:rPr>
              <a:t>huertos urbanos, </a:t>
            </a:r>
            <a:r>
              <a:rPr sz="1300" dirty="0">
                <a:solidFill>
                  <a:srgbClr val="404040"/>
                </a:solidFill>
                <a:latin typeface="Garamond"/>
                <a:cs typeface="Garamond"/>
              </a:rPr>
              <a:t>las </a:t>
            </a:r>
            <a:r>
              <a:rPr sz="1300" spc="-5" dirty="0">
                <a:solidFill>
                  <a:srgbClr val="404040"/>
                </a:solidFill>
                <a:latin typeface="Garamond"/>
                <a:cs typeface="Garamond"/>
              </a:rPr>
              <a:t>cosechas se realizan </a:t>
            </a:r>
            <a:r>
              <a:rPr sz="1300" dirty="0">
                <a:solidFill>
                  <a:srgbClr val="404040"/>
                </a:solidFill>
                <a:latin typeface="Garamond"/>
                <a:cs typeface="Garamond"/>
              </a:rPr>
              <a:t>de </a:t>
            </a:r>
            <a:r>
              <a:rPr sz="1300" spc="-5" dirty="0">
                <a:solidFill>
                  <a:srgbClr val="404040"/>
                </a:solidFill>
                <a:latin typeface="Garamond"/>
                <a:cs typeface="Garamond"/>
              </a:rPr>
              <a:t>forma orgánica </a:t>
            </a:r>
            <a:r>
              <a:rPr sz="1300" dirty="0">
                <a:solidFill>
                  <a:srgbClr val="404040"/>
                </a:solidFill>
                <a:latin typeface="Garamond"/>
                <a:cs typeface="Garamond"/>
              </a:rPr>
              <a:t>y </a:t>
            </a:r>
            <a:r>
              <a:rPr sz="1300" spc="-5" dirty="0">
                <a:solidFill>
                  <a:srgbClr val="404040"/>
                </a:solidFill>
                <a:latin typeface="Garamond"/>
                <a:cs typeface="Garamond"/>
              </a:rPr>
              <a:t>aunque muchas tengan suciedad </a:t>
            </a:r>
            <a:r>
              <a:rPr sz="1300" dirty="0">
                <a:solidFill>
                  <a:srgbClr val="404040"/>
                </a:solidFill>
                <a:latin typeface="Garamond"/>
                <a:cs typeface="Garamond"/>
              </a:rPr>
              <a:t>de la </a:t>
            </a:r>
            <a:r>
              <a:rPr sz="1300" spc="-5" dirty="0">
                <a:solidFill>
                  <a:srgbClr val="404040"/>
                </a:solidFill>
                <a:latin typeface="Garamond"/>
                <a:cs typeface="Garamond"/>
              </a:rPr>
              <a:t>contaminación ambiental, al </a:t>
            </a:r>
            <a:r>
              <a:rPr sz="1300" dirty="0">
                <a:solidFill>
                  <a:srgbClr val="404040"/>
                </a:solidFill>
                <a:latin typeface="Garamond"/>
                <a:cs typeface="Garamond"/>
              </a:rPr>
              <a:t>lavarlas </a:t>
            </a:r>
            <a:r>
              <a:rPr sz="1300" spc="-5" dirty="0">
                <a:solidFill>
                  <a:srgbClr val="404040"/>
                </a:solidFill>
                <a:latin typeface="Garamond"/>
                <a:cs typeface="Garamond"/>
              </a:rPr>
              <a:t>es fácil  removerla</a:t>
            </a:r>
            <a:endParaRPr sz="13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5949" y="640365"/>
            <a:ext cx="69170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00000"/>
                </a:solidFill>
              </a:rPr>
              <a:t>Repercusiones </a:t>
            </a:r>
            <a:r>
              <a:rPr sz="1800" dirty="0">
                <a:solidFill>
                  <a:srgbClr val="000000"/>
                </a:solidFill>
              </a:rPr>
              <a:t>ambientales </a:t>
            </a:r>
            <a:r>
              <a:rPr sz="1800" spc="-5" dirty="0">
                <a:solidFill>
                  <a:srgbClr val="000000"/>
                </a:solidFill>
              </a:rPr>
              <a:t>con el uso de pesticidas en huertos</a:t>
            </a:r>
            <a:r>
              <a:rPr sz="1800" spc="-65" dirty="0">
                <a:solidFill>
                  <a:srgbClr val="000000"/>
                </a:solidFill>
              </a:rPr>
              <a:t> </a:t>
            </a:r>
            <a:r>
              <a:rPr sz="1800" spc="-5" dirty="0">
                <a:solidFill>
                  <a:srgbClr val="000000"/>
                </a:solidFill>
              </a:rPr>
              <a:t>urbanos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460600" y="1186147"/>
            <a:ext cx="11270615" cy="521970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8255" algn="just">
              <a:lnSpc>
                <a:spcPct val="115599"/>
              </a:lnSpc>
              <a:spcBef>
                <a:spcPts val="80"/>
              </a:spcBef>
            </a:pPr>
            <a:r>
              <a:rPr sz="1400" spc="-5" dirty="0">
                <a:latin typeface="Garamond"/>
                <a:cs typeface="Garamond"/>
              </a:rPr>
              <a:t>Desde </a:t>
            </a:r>
            <a:r>
              <a:rPr sz="1400" dirty="0">
                <a:latin typeface="Garamond"/>
                <a:cs typeface="Garamond"/>
              </a:rPr>
              <a:t>las </a:t>
            </a:r>
            <a:r>
              <a:rPr sz="1400" spc="-5" dirty="0">
                <a:latin typeface="Garamond"/>
                <a:cs typeface="Garamond"/>
              </a:rPr>
              <a:t>épocas tempranas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surgimiento </a:t>
            </a:r>
            <a:r>
              <a:rPr sz="1400" dirty="0">
                <a:latin typeface="Garamond"/>
                <a:cs typeface="Garamond"/>
              </a:rPr>
              <a:t>y desarrollo del </a:t>
            </a:r>
            <a:r>
              <a:rPr sz="1400" spc="-5" dirty="0">
                <a:latin typeface="Garamond"/>
                <a:cs typeface="Garamond"/>
              </a:rPr>
              <a:t>hombre, se tuvo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necesidad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combatir </a:t>
            </a:r>
            <a:r>
              <a:rPr sz="1400" dirty="0">
                <a:latin typeface="Garamond"/>
                <a:cs typeface="Garamond"/>
              </a:rPr>
              <a:t>las </a:t>
            </a:r>
            <a:r>
              <a:rPr sz="1400" spc="-5" dirty="0">
                <a:latin typeface="Garamond"/>
                <a:cs typeface="Garamond"/>
              </a:rPr>
              <a:t>plagas que afectaban sus cultivos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productos, con el uso 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sustancias capaces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eliminarlos. En </a:t>
            </a:r>
            <a:r>
              <a:rPr sz="1400" dirty="0">
                <a:latin typeface="Garamond"/>
                <a:cs typeface="Garamond"/>
              </a:rPr>
              <a:t>la llamada </a:t>
            </a:r>
            <a:r>
              <a:rPr sz="1400" i="1" spc="-5" dirty="0">
                <a:latin typeface="Garamond"/>
                <a:cs typeface="Garamond"/>
              </a:rPr>
              <a:t>“era de los productos naturales” </a:t>
            </a:r>
            <a:r>
              <a:rPr sz="1400" spc="-5" dirty="0">
                <a:latin typeface="Garamond"/>
                <a:cs typeface="Garamond"/>
              </a:rPr>
              <a:t>(antes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nuestra era hasta mediados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siglo XIX), se tienen evidencias en  </a:t>
            </a:r>
            <a:r>
              <a:rPr sz="1400" dirty="0">
                <a:latin typeface="Garamond"/>
                <a:cs typeface="Garamond"/>
              </a:rPr>
              <a:t>documentos </a:t>
            </a:r>
            <a:r>
              <a:rPr sz="1400" spc="-5" dirty="0">
                <a:latin typeface="Garamond"/>
                <a:cs typeface="Garamond"/>
              </a:rPr>
              <a:t>escritos por Homero,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uso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azufre como sustancia “purificadora” para eliminar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hongos; el rey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Persia, Jerjes, usó </a:t>
            </a:r>
            <a:r>
              <a:rPr sz="1400" dirty="0">
                <a:latin typeface="Garamond"/>
                <a:cs typeface="Garamond"/>
              </a:rPr>
              <a:t>las </a:t>
            </a:r>
            <a:r>
              <a:rPr sz="1400" spc="-5" dirty="0">
                <a:latin typeface="Garamond"/>
                <a:cs typeface="Garamond"/>
              </a:rPr>
              <a:t>flores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piretro como  </a:t>
            </a:r>
            <a:r>
              <a:rPr sz="1400" dirty="0">
                <a:latin typeface="Garamond"/>
                <a:cs typeface="Garamond"/>
              </a:rPr>
              <a:t>insecticida y los </a:t>
            </a:r>
            <a:r>
              <a:rPr sz="1400" spc="-5" dirty="0">
                <a:latin typeface="Garamond"/>
                <a:cs typeface="Garamond"/>
              </a:rPr>
              <a:t>chinos utilizaron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arsenitos para el control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roedores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otras plagas, alrededor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primer milenio </a:t>
            </a:r>
            <a:r>
              <a:rPr sz="1400" dirty="0">
                <a:latin typeface="Garamond"/>
                <a:cs typeface="Garamond"/>
              </a:rPr>
              <a:t>después de </a:t>
            </a:r>
            <a:r>
              <a:rPr sz="1400" spc="-5" dirty="0">
                <a:latin typeface="Garamond"/>
                <a:cs typeface="Garamond"/>
              </a:rPr>
              <a:t>nuestra</a:t>
            </a:r>
            <a:r>
              <a:rPr sz="1400" spc="-3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era.</a:t>
            </a:r>
            <a:endParaRPr sz="1400">
              <a:latin typeface="Garamond"/>
              <a:cs typeface="Garamond"/>
            </a:endParaRPr>
          </a:p>
          <a:p>
            <a:pPr marL="12700" marR="8255" algn="just">
              <a:lnSpc>
                <a:spcPct val="116100"/>
              </a:lnSpc>
              <a:spcBef>
                <a:spcPts val="975"/>
              </a:spcBef>
            </a:pPr>
            <a:r>
              <a:rPr sz="1400" dirty="0">
                <a:latin typeface="Garamond"/>
                <a:cs typeface="Garamond"/>
              </a:rPr>
              <a:t>A </a:t>
            </a:r>
            <a:r>
              <a:rPr sz="1400" spc="-5" dirty="0">
                <a:latin typeface="Garamond"/>
                <a:cs typeface="Garamond"/>
              </a:rPr>
              <a:t>partir </a:t>
            </a:r>
            <a:r>
              <a:rPr sz="1400" dirty="0">
                <a:latin typeface="Garamond"/>
                <a:cs typeface="Garamond"/>
              </a:rPr>
              <a:t>de la Revolución Industrial, </a:t>
            </a:r>
            <a:r>
              <a:rPr sz="1400" spc="-5" dirty="0">
                <a:latin typeface="Garamond"/>
                <a:cs typeface="Garamond"/>
              </a:rPr>
              <a:t>se observó un crecimiento </a:t>
            </a:r>
            <a:r>
              <a:rPr sz="1400" dirty="0">
                <a:latin typeface="Garamond"/>
                <a:cs typeface="Garamond"/>
              </a:rPr>
              <a:t>de las </a:t>
            </a:r>
            <a:r>
              <a:rPr sz="1400" spc="-5" dirty="0">
                <a:latin typeface="Garamond"/>
                <a:cs typeface="Garamond"/>
              </a:rPr>
              <a:t>zonas urbanas con una </a:t>
            </a:r>
            <a:r>
              <a:rPr sz="1400" dirty="0">
                <a:latin typeface="Garamond"/>
                <a:cs typeface="Garamond"/>
              </a:rPr>
              <a:t>dependencia de las </a:t>
            </a:r>
            <a:r>
              <a:rPr sz="1400" spc="-5" dirty="0">
                <a:latin typeface="Garamond"/>
                <a:cs typeface="Garamond"/>
              </a:rPr>
              <a:t>rurales para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obtención </a:t>
            </a:r>
            <a:r>
              <a:rPr sz="1400" dirty="0">
                <a:latin typeface="Garamond"/>
                <a:cs typeface="Garamond"/>
              </a:rPr>
              <a:t>de los </a:t>
            </a:r>
            <a:r>
              <a:rPr sz="1400" spc="-5" dirty="0">
                <a:latin typeface="Garamond"/>
                <a:cs typeface="Garamond"/>
              </a:rPr>
              <a:t>alimentos, </a:t>
            </a:r>
            <a:r>
              <a:rPr sz="1400" dirty="0">
                <a:latin typeface="Garamond"/>
                <a:cs typeface="Garamond"/>
              </a:rPr>
              <a:t>lo </a:t>
            </a:r>
            <a:r>
              <a:rPr sz="1400" spc="-5" dirty="0">
                <a:latin typeface="Garamond"/>
                <a:cs typeface="Garamond"/>
              </a:rPr>
              <a:t>cual  requería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una mayor producción, almacenamiento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protección </a:t>
            </a:r>
            <a:r>
              <a:rPr sz="1400" dirty="0">
                <a:latin typeface="Garamond"/>
                <a:cs typeface="Garamond"/>
              </a:rPr>
              <a:t>de los </a:t>
            </a:r>
            <a:r>
              <a:rPr sz="1400" spc="-5" dirty="0">
                <a:latin typeface="Garamond"/>
                <a:cs typeface="Garamond"/>
              </a:rPr>
              <a:t>mismos. En consecuencia, hubo un </a:t>
            </a:r>
            <a:r>
              <a:rPr sz="1400" dirty="0">
                <a:latin typeface="Garamond"/>
                <a:cs typeface="Garamond"/>
              </a:rPr>
              <a:t>incremento </a:t>
            </a:r>
            <a:r>
              <a:rPr sz="1400" spc="-5" dirty="0">
                <a:latin typeface="Garamond"/>
                <a:cs typeface="Garamond"/>
              </a:rPr>
              <a:t>sustancial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producción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sustancias  químicas como parte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sostenimiento </a:t>
            </a:r>
            <a:r>
              <a:rPr sz="1400" dirty="0">
                <a:latin typeface="Garamond"/>
                <a:cs typeface="Garamond"/>
              </a:rPr>
              <a:t>del desarrollo industrial y de la </a:t>
            </a:r>
            <a:r>
              <a:rPr sz="1400" spc="-5" dirty="0">
                <a:latin typeface="Garamond"/>
                <a:cs typeface="Garamond"/>
              </a:rPr>
              <a:t>agricultura, por </a:t>
            </a:r>
            <a:r>
              <a:rPr sz="1400" dirty="0">
                <a:latin typeface="Garamond"/>
                <a:cs typeface="Garamond"/>
              </a:rPr>
              <a:t>lo </a:t>
            </a:r>
            <a:r>
              <a:rPr sz="1400" spc="-5" dirty="0">
                <a:latin typeface="Garamond"/>
                <a:cs typeface="Garamond"/>
              </a:rPr>
              <a:t>que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rama química </a:t>
            </a:r>
            <a:r>
              <a:rPr sz="1400" dirty="0">
                <a:latin typeface="Garamond"/>
                <a:cs typeface="Garamond"/>
              </a:rPr>
              <a:t>lanzó </a:t>
            </a:r>
            <a:r>
              <a:rPr sz="1400" spc="-5" dirty="0">
                <a:latin typeface="Garamond"/>
                <a:cs typeface="Garamond"/>
              </a:rPr>
              <a:t>al mercado sustancias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toxicidad </a:t>
            </a:r>
            <a:r>
              <a:rPr sz="1400" dirty="0">
                <a:latin typeface="Garamond"/>
                <a:cs typeface="Garamond"/>
              </a:rPr>
              <a:t>inespecífica  </a:t>
            </a:r>
            <a:r>
              <a:rPr sz="1400" spc="-5" dirty="0">
                <a:latin typeface="Garamond"/>
                <a:cs typeface="Garamond"/>
              </a:rPr>
              <a:t>pero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bajo</a:t>
            </a:r>
            <a:r>
              <a:rPr sz="1400" spc="-1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costo.</a:t>
            </a:r>
            <a:endParaRPr sz="1400">
              <a:latin typeface="Garamond"/>
              <a:cs typeface="Garamond"/>
            </a:endParaRPr>
          </a:p>
          <a:p>
            <a:pPr marL="12700" marR="5080" algn="just">
              <a:lnSpc>
                <a:spcPct val="116100"/>
              </a:lnSpc>
              <a:spcBef>
                <a:spcPts val="975"/>
              </a:spcBef>
            </a:pPr>
            <a:r>
              <a:rPr sz="1400" spc="-5" dirty="0">
                <a:latin typeface="Garamond"/>
                <a:cs typeface="Garamond"/>
              </a:rPr>
              <a:t>En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segunda etapa, </a:t>
            </a:r>
            <a:r>
              <a:rPr sz="1400" dirty="0">
                <a:latin typeface="Garamond"/>
                <a:cs typeface="Garamond"/>
              </a:rPr>
              <a:t>llamada </a:t>
            </a:r>
            <a:r>
              <a:rPr sz="1400" i="1" spc="-5" dirty="0">
                <a:latin typeface="Garamond"/>
                <a:cs typeface="Garamond"/>
              </a:rPr>
              <a:t>“</a:t>
            </a:r>
            <a:r>
              <a:rPr sz="1400" spc="-5" dirty="0">
                <a:latin typeface="Garamond"/>
                <a:cs typeface="Garamond"/>
              </a:rPr>
              <a:t>era </a:t>
            </a:r>
            <a:r>
              <a:rPr sz="1400" dirty="0">
                <a:latin typeface="Garamond"/>
                <a:cs typeface="Garamond"/>
              </a:rPr>
              <a:t>de los </a:t>
            </a:r>
            <a:r>
              <a:rPr sz="1400" spc="-5" dirty="0">
                <a:latin typeface="Garamond"/>
                <a:cs typeface="Garamond"/>
              </a:rPr>
              <a:t>fumigantes </a:t>
            </a:r>
            <a:r>
              <a:rPr sz="1400" dirty="0">
                <a:latin typeface="Garamond"/>
                <a:cs typeface="Garamond"/>
              </a:rPr>
              <a:t>y derivados del </a:t>
            </a:r>
            <a:r>
              <a:rPr sz="1400" spc="-5" dirty="0">
                <a:latin typeface="Garamond"/>
                <a:cs typeface="Garamond"/>
              </a:rPr>
              <a:t>petróleo</a:t>
            </a:r>
            <a:r>
              <a:rPr sz="1400" i="1" spc="-5" dirty="0">
                <a:latin typeface="Garamond"/>
                <a:cs typeface="Garamond"/>
              </a:rPr>
              <a:t>” </a:t>
            </a:r>
            <a:r>
              <a:rPr sz="1400" spc="-5" dirty="0">
                <a:latin typeface="Garamond"/>
                <a:cs typeface="Garamond"/>
              </a:rPr>
              <a:t>(mediados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siglo XIX hasta principios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siglo XX), se </a:t>
            </a:r>
            <a:r>
              <a:rPr sz="1400" dirty="0">
                <a:latin typeface="Garamond"/>
                <a:cs typeface="Garamond"/>
              </a:rPr>
              <a:t>descubrieron  </a:t>
            </a:r>
            <a:r>
              <a:rPr sz="1400" spc="-5" dirty="0">
                <a:latin typeface="Garamond"/>
                <a:cs typeface="Garamond"/>
              </a:rPr>
              <a:t>accidentalmente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acción plaguicida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algunos elementos naturales como el azufre, cobre, arsénico, piretrinas (sustancias obtenidas </a:t>
            </a:r>
            <a:r>
              <a:rPr sz="1400" dirty="0">
                <a:latin typeface="Garamond"/>
                <a:cs typeface="Garamond"/>
              </a:rPr>
              <a:t>de los </a:t>
            </a:r>
            <a:r>
              <a:rPr sz="1400" spc="-5" dirty="0">
                <a:latin typeface="Garamond"/>
                <a:cs typeface="Garamond"/>
              </a:rPr>
              <a:t>pétalos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crisantemo  (Chriysanthemum cinerariefolium)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el fósforo; así mismo se </a:t>
            </a:r>
            <a:r>
              <a:rPr sz="1400" dirty="0">
                <a:latin typeface="Garamond"/>
                <a:cs typeface="Garamond"/>
              </a:rPr>
              <a:t>inició </a:t>
            </a:r>
            <a:r>
              <a:rPr sz="1400" spc="-5" dirty="0">
                <a:latin typeface="Garamond"/>
                <a:cs typeface="Garamond"/>
              </a:rPr>
              <a:t>el uso </a:t>
            </a:r>
            <a:r>
              <a:rPr sz="1400" dirty="0">
                <a:latin typeface="Garamond"/>
                <a:cs typeface="Garamond"/>
              </a:rPr>
              <a:t>de los derivados del </a:t>
            </a:r>
            <a:r>
              <a:rPr sz="1400" spc="-5" dirty="0">
                <a:latin typeface="Garamond"/>
                <a:cs typeface="Garamond"/>
              </a:rPr>
              <a:t>petróleo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se usaron otras sustancias relativamente sencillas como el  ácido carbónico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fénico, el sulfato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cobre con cal (caldo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Burdeos), el acetoarsenito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cobre (verde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París) </a:t>
            </a:r>
            <a:r>
              <a:rPr sz="1400" dirty="0">
                <a:latin typeface="Garamond"/>
                <a:cs typeface="Garamond"/>
              </a:rPr>
              <a:t>y diversos </a:t>
            </a:r>
            <a:r>
              <a:rPr sz="1400" spc="-5" dirty="0">
                <a:latin typeface="Garamond"/>
                <a:cs typeface="Garamond"/>
              </a:rPr>
              <a:t>fumigantes como el </a:t>
            </a:r>
            <a:r>
              <a:rPr sz="1400" dirty="0">
                <a:latin typeface="Garamond"/>
                <a:cs typeface="Garamond"/>
              </a:rPr>
              <a:t>disulfuro de  </a:t>
            </a:r>
            <a:r>
              <a:rPr sz="1400" spc="-5" dirty="0">
                <a:latin typeface="Garamond"/>
                <a:cs typeface="Garamond"/>
              </a:rPr>
              <a:t>carbono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el bromuro </a:t>
            </a:r>
            <a:r>
              <a:rPr sz="1400" dirty="0">
                <a:latin typeface="Garamond"/>
                <a:cs typeface="Garamond"/>
              </a:rPr>
              <a:t>de</a:t>
            </a:r>
            <a:r>
              <a:rPr sz="1400" spc="-1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metilo.</a:t>
            </a:r>
            <a:endParaRPr sz="1400">
              <a:latin typeface="Garamond"/>
              <a:cs typeface="Garamond"/>
            </a:endParaRPr>
          </a:p>
          <a:p>
            <a:pPr marL="12700" marR="13335" algn="just">
              <a:lnSpc>
                <a:spcPct val="116100"/>
              </a:lnSpc>
              <a:spcBef>
                <a:spcPts val="975"/>
              </a:spcBef>
            </a:pPr>
            <a:r>
              <a:rPr sz="1400" spc="-5" dirty="0">
                <a:latin typeface="Garamond"/>
                <a:cs typeface="Garamond"/>
              </a:rPr>
              <a:t>La tercera etapa, </a:t>
            </a:r>
            <a:r>
              <a:rPr sz="1400" dirty="0">
                <a:latin typeface="Garamond"/>
                <a:cs typeface="Garamond"/>
              </a:rPr>
              <a:t>llamada </a:t>
            </a:r>
            <a:r>
              <a:rPr sz="1400" i="1" spc="-5" dirty="0">
                <a:latin typeface="Garamond"/>
                <a:cs typeface="Garamond"/>
              </a:rPr>
              <a:t>“</a:t>
            </a:r>
            <a:r>
              <a:rPr sz="1400" spc="-5" dirty="0">
                <a:latin typeface="Garamond"/>
                <a:cs typeface="Garamond"/>
              </a:rPr>
              <a:t>era </a:t>
            </a:r>
            <a:r>
              <a:rPr sz="1400" dirty="0">
                <a:latin typeface="Garamond"/>
                <a:cs typeface="Garamond"/>
              </a:rPr>
              <a:t>de los </a:t>
            </a:r>
            <a:r>
              <a:rPr sz="1400" spc="-5" dirty="0">
                <a:latin typeface="Garamond"/>
                <a:cs typeface="Garamond"/>
              </a:rPr>
              <a:t>productos sintéticos”, comenzaron </a:t>
            </a:r>
            <a:r>
              <a:rPr sz="1400" dirty="0">
                <a:latin typeface="Garamond"/>
                <a:cs typeface="Garamond"/>
              </a:rPr>
              <a:t>a </a:t>
            </a:r>
            <a:r>
              <a:rPr sz="1400" spc="-5" dirty="0">
                <a:latin typeface="Garamond"/>
                <a:cs typeface="Garamond"/>
              </a:rPr>
              <a:t>sintetizarse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utilizarse </a:t>
            </a:r>
            <a:r>
              <a:rPr sz="1400" dirty="0">
                <a:latin typeface="Garamond"/>
                <a:cs typeface="Garamond"/>
              </a:rPr>
              <a:t>los dinitroderivados. </a:t>
            </a:r>
            <a:r>
              <a:rPr sz="1400" spc="-5" dirty="0">
                <a:latin typeface="Garamond"/>
                <a:cs typeface="Garamond"/>
              </a:rPr>
              <a:t>Así mismo Müller, en 1940, </a:t>
            </a:r>
            <a:r>
              <a:rPr sz="1400" dirty="0">
                <a:latin typeface="Garamond"/>
                <a:cs typeface="Garamond"/>
              </a:rPr>
              <a:t>descubre las  </a:t>
            </a:r>
            <a:r>
              <a:rPr sz="1400" spc="-5" dirty="0">
                <a:latin typeface="Garamond"/>
                <a:cs typeface="Garamond"/>
              </a:rPr>
              <a:t>propiedades </a:t>
            </a:r>
            <a:r>
              <a:rPr sz="1400" dirty="0">
                <a:latin typeface="Garamond"/>
                <a:cs typeface="Garamond"/>
              </a:rPr>
              <a:t>insecticidas del dicloro-difenil-tricloroetano, </a:t>
            </a:r>
            <a:r>
              <a:rPr sz="1400" spc="-5" dirty="0">
                <a:latin typeface="Garamond"/>
                <a:cs typeface="Garamond"/>
              </a:rPr>
              <a:t>conocido como DDT (Estrada, 1999), sustancia ampliamente conocida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utilizada en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segunda guerra  mundial, para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eliminación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algunos ectoparásitos que transmitían enfermedades como el</a:t>
            </a:r>
            <a:r>
              <a:rPr sz="1400" spc="-1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tifo.</a:t>
            </a:r>
            <a:endParaRPr sz="1400">
              <a:latin typeface="Garamond"/>
              <a:cs typeface="Garamond"/>
            </a:endParaRPr>
          </a:p>
          <a:p>
            <a:pPr marL="12700" marR="11430" algn="just">
              <a:lnSpc>
                <a:spcPct val="116100"/>
              </a:lnSpc>
              <a:spcBef>
                <a:spcPts val="975"/>
              </a:spcBef>
            </a:pPr>
            <a:r>
              <a:rPr sz="1400" dirty="0">
                <a:latin typeface="Garamond"/>
                <a:cs typeface="Garamond"/>
              </a:rPr>
              <a:t>A </a:t>
            </a:r>
            <a:r>
              <a:rPr sz="1400" spc="-5" dirty="0">
                <a:latin typeface="Garamond"/>
                <a:cs typeface="Garamond"/>
              </a:rPr>
              <a:t>partir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esa fecha se sintetizaron otros plaguicidas potentes como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organoclorados (poseen átomos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carbono, cloro, hidrógeno, en ocasiones oxígeno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son  muy estables en el ambiente) </a:t>
            </a:r>
            <a:r>
              <a:rPr sz="1400" dirty="0">
                <a:latin typeface="Garamond"/>
                <a:cs typeface="Garamond"/>
              </a:rPr>
              <a:t>y los </a:t>
            </a:r>
            <a:r>
              <a:rPr sz="1400" spc="-5" dirty="0">
                <a:latin typeface="Garamond"/>
                <a:cs typeface="Garamond"/>
              </a:rPr>
              <a:t>órganofosforados (derivados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ácido fosfórico), que son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más tóxicos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menos estables en el ambiente en relación </a:t>
            </a:r>
            <a:r>
              <a:rPr sz="1400" dirty="0">
                <a:latin typeface="Garamond"/>
                <a:cs typeface="Garamond"/>
              </a:rPr>
              <a:t>a los  </a:t>
            </a:r>
            <a:r>
              <a:rPr sz="1400" spc="-5" dirty="0">
                <a:latin typeface="Garamond"/>
                <a:cs typeface="Garamond"/>
              </a:rPr>
              <a:t>organoclorados. El objetivo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presente trabajo es exponer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aspectos fundamentales </a:t>
            </a:r>
            <a:r>
              <a:rPr sz="1400" dirty="0">
                <a:latin typeface="Garamond"/>
                <a:cs typeface="Garamond"/>
              </a:rPr>
              <a:t>de los </a:t>
            </a:r>
            <a:r>
              <a:rPr sz="1400" spc="-5" dirty="0">
                <a:latin typeface="Garamond"/>
                <a:cs typeface="Garamond"/>
              </a:rPr>
              <a:t>plaguicidas relacionados con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salud humana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el</a:t>
            </a:r>
            <a:r>
              <a:rPr sz="1400" spc="-14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ecosistema.</a:t>
            </a:r>
            <a:endParaRPr sz="14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37990" y="758980"/>
            <a:ext cx="38030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00000"/>
                </a:solidFill>
              </a:rPr>
              <a:t>Usos más frecuentes de los</a:t>
            </a:r>
            <a:r>
              <a:rPr sz="1800" spc="-75" dirty="0">
                <a:solidFill>
                  <a:srgbClr val="000000"/>
                </a:solidFill>
              </a:rPr>
              <a:t> </a:t>
            </a:r>
            <a:r>
              <a:rPr sz="1800" spc="-5" dirty="0">
                <a:solidFill>
                  <a:srgbClr val="000000"/>
                </a:solidFill>
              </a:rPr>
              <a:t>plaguicidas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484225" y="1166905"/>
            <a:ext cx="11193780" cy="5321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4604" algn="just">
              <a:lnSpc>
                <a:spcPct val="116700"/>
              </a:lnSpc>
              <a:spcBef>
                <a:spcPts val="100"/>
              </a:spcBef>
            </a:pPr>
            <a:r>
              <a:rPr sz="1500" spc="-5" dirty="0">
                <a:latin typeface="Garamond"/>
                <a:cs typeface="Garamond"/>
              </a:rPr>
              <a:t>El uso </a:t>
            </a:r>
            <a:r>
              <a:rPr sz="1500" dirty="0">
                <a:latin typeface="Garamond"/>
                <a:cs typeface="Garamond"/>
              </a:rPr>
              <a:t>de los </a:t>
            </a:r>
            <a:r>
              <a:rPr sz="1500" spc="-5" dirty="0">
                <a:latin typeface="Garamond"/>
                <a:cs typeface="Garamond"/>
              </a:rPr>
              <a:t>plaguicidas es múltiple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variado. La agricultura es </a:t>
            </a:r>
            <a:r>
              <a:rPr sz="1500" dirty="0">
                <a:latin typeface="Garamond"/>
                <a:cs typeface="Garamond"/>
              </a:rPr>
              <a:t>la </a:t>
            </a:r>
            <a:r>
              <a:rPr sz="1500" spc="-5" dirty="0">
                <a:latin typeface="Garamond"/>
                <a:cs typeface="Garamond"/>
              </a:rPr>
              <a:t>actividad que más emplea este tipo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compuestos, consumiendo hasta el 85 </a:t>
            </a:r>
            <a:r>
              <a:rPr sz="1500" dirty="0">
                <a:latin typeface="Garamond"/>
                <a:cs typeface="Garamond"/>
              </a:rPr>
              <a:t>% de la  </a:t>
            </a:r>
            <a:r>
              <a:rPr sz="1500" spc="-5" dirty="0">
                <a:latin typeface="Garamond"/>
                <a:cs typeface="Garamond"/>
              </a:rPr>
              <a:t>producción mundial, con el fin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mantener un control sobre </a:t>
            </a:r>
            <a:r>
              <a:rPr sz="1500" dirty="0">
                <a:latin typeface="Garamond"/>
                <a:cs typeface="Garamond"/>
              </a:rPr>
              <a:t>las </a:t>
            </a:r>
            <a:r>
              <a:rPr sz="1500" spc="-5" dirty="0">
                <a:latin typeface="Garamond"/>
                <a:cs typeface="Garamond"/>
              </a:rPr>
              <a:t>plagas que afectan </a:t>
            </a:r>
            <a:r>
              <a:rPr sz="1500" dirty="0">
                <a:latin typeface="Garamond"/>
                <a:cs typeface="Garamond"/>
              </a:rPr>
              <a:t>los </a:t>
            </a:r>
            <a:r>
              <a:rPr sz="1500" spc="-5" dirty="0">
                <a:latin typeface="Garamond"/>
                <a:cs typeface="Garamond"/>
              </a:rPr>
              <a:t>cultivos. Un 10 </a:t>
            </a:r>
            <a:r>
              <a:rPr sz="1500" dirty="0">
                <a:latin typeface="Garamond"/>
                <a:cs typeface="Garamond"/>
              </a:rPr>
              <a:t>% de la </a:t>
            </a:r>
            <a:r>
              <a:rPr sz="1500" spc="-5" dirty="0">
                <a:latin typeface="Garamond"/>
                <a:cs typeface="Garamond"/>
              </a:rPr>
              <a:t>producción total </a:t>
            </a:r>
            <a:r>
              <a:rPr sz="1500" dirty="0">
                <a:latin typeface="Garamond"/>
                <a:cs typeface="Garamond"/>
              </a:rPr>
              <a:t>de los </a:t>
            </a:r>
            <a:r>
              <a:rPr sz="1500" spc="-5" dirty="0">
                <a:latin typeface="Garamond"/>
                <a:cs typeface="Garamond"/>
              </a:rPr>
              <a:t>plaguicidas se  emplea en salud pública para el control </a:t>
            </a:r>
            <a:r>
              <a:rPr sz="1500" dirty="0">
                <a:latin typeface="Garamond"/>
                <a:cs typeface="Garamond"/>
              </a:rPr>
              <a:t>de las </a:t>
            </a:r>
            <a:r>
              <a:rPr sz="1500" spc="-5" dirty="0">
                <a:latin typeface="Garamond"/>
                <a:cs typeface="Garamond"/>
              </a:rPr>
              <a:t>enfermedades transmitidas por vectores, como </a:t>
            </a:r>
            <a:r>
              <a:rPr sz="1500" dirty="0">
                <a:latin typeface="Garamond"/>
                <a:cs typeface="Garamond"/>
              </a:rPr>
              <a:t>la </a:t>
            </a:r>
            <a:r>
              <a:rPr sz="1500" spc="-5" dirty="0">
                <a:latin typeface="Garamond"/>
                <a:cs typeface="Garamond"/>
              </a:rPr>
              <a:t>malaria, </a:t>
            </a:r>
            <a:r>
              <a:rPr sz="1500" dirty="0">
                <a:latin typeface="Garamond"/>
                <a:cs typeface="Garamond"/>
              </a:rPr>
              <a:t>dengue, </a:t>
            </a:r>
            <a:r>
              <a:rPr sz="1500" spc="-5" dirty="0">
                <a:latin typeface="Garamond"/>
                <a:cs typeface="Garamond"/>
              </a:rPr>
              <a:t>enfermedad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Chagas, entre otras;  control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roedores,</a:t>
            </a:r>
            <a:r>
              <a:rPr sz="1500" spc="-10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etc.</a:t>
            </a:r>
            <a:endParaRPr sz="1500">
              <a:latin typeface="Garamond"/>
              <a:cs typeface="Garamond"/>
            </a:endParaRPr>
          </a:p>
          <a:p>
            <a:pPr marL="12700" marR="5080" algn="just">
              <a:lnSpc>
                <a:spcPct val="116700"/>
              </a:lnSpc>
              <a:spcBef>
                <a:spcPts val="969"/>
              </a:spcBef>
            </a:pPr>
            <a:r>
              <a:rPr sz="1500" spc="-5" dirty="0">
                <a:latin typeface="Garamond"/>
                <a:cs typeface="Garamond"/>
              </a:rPr>
              <a:t>La </a:t>
            </a:r>
            <a:r>
              <a:rPr sz="1500" dirty="0">
                <a:latin typeface="Garamond"/>
                <a:cs typeface="Garamond"/>
              </a:rPr>
              <a:t>intensificación de la </a:t>
            </a:r>
            <a:r>
              <a:rPr sz="1500" spc="-5" dirty="0">
                <a:latin typeface="Garamond"/>
                <a:cs typeface="Garamond"/>
              </a:rPr>
              <a:t>producción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alimentos conduce </a:t>
            </a:r>
            <a:r>
              <a:rPr sz="1500" dirty="0">
                <a:latin typeface="Garamond"/>
                <a:cs typeface="Garamond"/>
              </a:rPr>
              <a:t>a </a:t>
            </a:r>
            <a:r>
              <a:rPr sz="1500" spc="-5" dirty="0">
                <a:latin typeface="Garamond"/>
                <a:cs typeface="Garamond"/>
              </a:rPr>
              <a:t>menudo </a:t>
            </a:r>
            <a:r>
              <a:rPr sz="1500" dirty="0">
                <a:latin typeface="Garamond"/>
                <a:cs typeface="Garamond"/>
              </a:rPr>
              <a:t>a </a:t>
            </a:r>
            <a:r>
              <a:rPr sz="1500" spc="-5" dirty="0">
                <a:latin typeface="Garamond"/>
                <a:cs typeface="Garamond"/>
              </a:rPr>
              <a:t>un abuso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plaguicidas. Da </a:t>
            </a:r>
            <a:r>
              <a:rPr sz="1500" dirty="0">
                <a:latin typeface="Garamond"/>
                <a:cs typeface="Garamond"/>
              </a:rPr>
              <a:t>lugar a </a:t>
            </a:r>
            <a:r>
              <a:rPr sz="1500" spc="-5" dirty="0">
                <a:latin typeface="Garamond"/>
                <a:cs typeface="Garamond"/>
              </a:rPr>
              <a:t>nuevos brotes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plagas (reapariciones),  selecciona poblaciones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plagas resistentes (insectos, bacterias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malas hierbas), aumenta </a:t>
            </a:r>
            <a:r>
              <a:rPr sz="1500" dirty="0">
                <a:latin typeface="Garamond"/>
                <a:cs typeface="Garamond"/>
              </a:rPr>
              <a:t>los </a:t>
            </a:r>
            <a:r>
              <a:rPr sz="1500" spc="-5" dirty="0">
                <a:latin typeface="Garamond"/>
                <a:cs typeface="Garamond"/>
              </a:rPr>
              <a:t>riesgos para </a:t>
            </a:r>
            <a:r>
              <a:rPr sz="1500" dirty="0">
                <a:latin typeface="Garamond"/>
                <a:cs typeface="Garamond"/>
              </a:rPr>
              <a:t>la </a:t>
            </a:r>
            <a:r>
              <a:rPr sz="1500" spc="-5" dirty="0">
                <a:latin typeface="Garamond"/>
                <a:cs typeface="Garamond"/>
              </a:rPr>
              <a:t>salud humana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el medio ambiente </a:t>
            </a:r>
            <a:r>
              <a:rPr sz="1500" dirty="0">
                <a:latin typeface="Garamond"/>
                <a:cs typeface="Garamond"/>
              </a:rPr>
              <a:t>y  </a:t>
            </a:r>
            <a:r>
              <a:rPr sz="1500" spc="-5" dirty="0">
                <a:latin typeface="Garamond"/>
                <a:cs typeface="Garamond"/>
              </a:rPr>
              <a:t>plantea obstáculos al comercio (residuos). Los países reforman sus políticas para reducir estos problemas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garantizar paralelamente una producción </a:t>
            </a:r>
            <a:r>
              <a:rPr sz="1500" dirty="0">
                <a:latin typeface="Garamond"/>
                <a:cs typeface="Garamond"/>
              </a:rPr>
              <a:t>de  </a:t>
            </a:r>
            <a:r>
              <a:rPr sz="1500" spc="-5" dirty="0">
                <a:latin typeface="Garamond"/>
                <a:cs typeface="Garamond"/>
              </a:rPr>
              <a:t>alimentos </a:t>
            </a:r>
            <a:r>
              <a:rPr sz="1500" dirty="0">
                <a:latin typeface="Garamond"/>
                <a:cs typeface="Garamond"/>
              </a:rPr>
              <a:t>intensificada </a:t>
            </a:r>
            <a:r>
              <a:rPr sz="1500" spc="-5" dirty="0">
                <a:latin typeface="Garamond"/>
                <a:cs typeface="Garamond"/>
              </a:rPr>
              <a:t>mediante </a:t>
            </a:r>
            <a:r>
              <a:rPr sz="1500" dirty="0">
                <a:latin typeface="Garamond"/>
                <a:cs typeface="Garamond"/>
              </a:rPr>
              <a:t>la </a:t>
            </a:r>
            <a:r>
              <a:rPr sz="1500" spc="-5" dirty="0">
                <a:latin typeface="Garamond"/>
                <a:cs typeface="Garamond"/>
              </a:rPr>
              <a:t>aplicación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alternativas </a:t>
            </a:r>
            <a:r>
              <a:rPr sz="1500" dirty="0">
                <a:latin typeface="Garamond"/>
                <a:cs typeface="Garamond"/>
              </a:rPr>
              <a:t>a los</a:t>
            </a:r>
            <a:r>
              <a:rPr sz="1500" spc="-15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plaguicidas.</a:t>
            </a:r>
            <a:endParaRPr sz="1500">
              <a:latin typeface="Garamond"/>
              <a:cs typeface="Garamond"/>
            </a:endParaRPr>
          </a:p>
          <a:p>
            <a:pPr marL="12700" marR="11430" algn="just">
              <a:lnSpc>
                <a:spcPct val="116700"/>
              </a:lnSpc>
              <a:spcBef>
                <a:spcPts val="975"/>
              </a:spcBef>
            </a:pPr>
            <a:r>
              <a:rPr sz="1500" spc="-5" dirty="0">
                <a:latin typeface="Garamond"/>
                <a:cs typeface="Garamond"/>
              </a:rPr>
              <a:t>También se emplean en </a:t>
            </a:r>
            <a:r>
              <a:rPr sz="1500" dirty="0">
                <a:latin typeface="Garamond"/>
                <a:cs typeface="Garamond"/>
              </a:rPr>
              <a:t>la </a:t>
            </a:r>
            <a:r>
              <a:rPr sz="1500" spc="-5" dirty="0">
                <a:latin typeface="Garamond"/>
                <a:cs typeface="Garamond"/>
              </a:rPr>
              <a:t>ganadería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en el cuidado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animales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cría </a:t>
            </a:r>
            <a:r>
              <a:rPr sz="1500" dirty="0">
                <a:latin typeface="Garamond"/>
                <a:cs typeface="Garamond"/>
              </a:rPr>
              <a:t>y domésticos; </a:t>
            </a:r>
            <a:r>
              <a:rPr sz="1500" spc="-5" dirty="0">
                <a:latin typeface="Garamond"/>
                <a:cs typeface="Garamond"/>
              </a:rPr>
              <a:t>en el control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plagas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grandes estructuras como barcos,  aviones, trenes, edificios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centros comerciales. </a:t>
            </a:r>
            <a:r>
              <a:rPr sz="1500" dirty="0">
                <a:latin typeface="Garamond"/>
                <a:cs typeface="Garamond"/>
              </a:rPr>
              <a:t>Se </a:t>
            </a:r>
            <a:r>
              <a:rPr sz="1500" spc="-5" dirty="0">
                <a:latin typeface="Garamond"/>
                <a:cs typeface="Garamond"/>
              </a:rPr>
              <a:t>aplican en áreas verdes ornamentales </a:t>
            </a:r>
            <a:r>
              <a:rPr sz="1500" dirty="0">
                <a:latin typeface="Garamond"/>
                <a:cs typeface="Garamond"/>
              </a:rPr>
              <a:t>y de </a:t>
            </a:r>
            <a:r>
              <a:rPr sz="1500" spc="-5" dirty="0">
                <a:latin typeface="Garamond"/>
                <a:cs typeface="Garamond"/>
              </a:rPr>
              <a:t>recreo como parques </a:t>
            </a:r>
            <a:r>
              <a:rPr sz="1500" dirty="0">
                <a:latin typeface="Garamond"/>
                <a:cs typeface="Garamond"/>
              </a:rPr>
              <a:t>y jardines, </a:t>
            </a:r>
            <a:r>
              <a:rPr sz="1500" spc="-5" dirty="0">
                <a:latin typeface="Garamond"/>
                <a:cs typeface="Garamond"/>
              </a:rPr>
              <a:t>para controlar </a:t>
            </a:r>
            <a:r>
              <a:rPr sz="1500" dirty="0">
                <a:latin typeface="Garamond"/>
                <a:cs typeface="Garamond"/>
              </a:rPr>
              <a:t>la  </a:t>
            </a:r>
            <a:r>
              <a:rPr sz="1500" spc="-5" dirty="0">
                <a:latin typeface="Garamond"/>
                <a:cs typeface="Garamond"/>
              </a:rPr>
              <a:t>proliferación </a:t>
            </a:r>
            <a:r>
              <a:rPr sz="1500" dirty="0">
                <a:latin typeface="Garamond"/>
                <a:cs typeface="Garamond"/>
              </a:rPr>
              <a:t>de insectos, </a:t>
            </a:r>
            <a:r>
              <a:rPr sz="1500" spc="-5" dirty="0">
                <a:latin typeface="Garamond"/>
                <a:cs typeface="Garamond"/>
              </a:rPr>
              <a:t>hongos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el crecimiento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hierba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maleza. Con el mismo fin, se esparcen </a:t>
            </a:r>
            <a:r>
              <a:rPr sz="1500" dirty="0">
                <a:latin typeface="Garamond"/>
                <a:cs typeface="Garamond"/>
              </a:rPr>
              <a:t>a lo largo de </a:t>
            </a:r>
            <a:r>
              <a:rPr sz="1500" spc="-5" dirty="0">
                <a:latin typeface="Garamond"/>
                <a:cs typeface="Garamond"/>
              </a:rPr>
              <a:t>autopistas, vías férreas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torres con  </a:t>
            </a:r>
            <a:r>
              <a:rPr sz="1500" dirty="0">
                <a:latin typeface="Garamond"/>
                <a:cs typeface="Garamond"/>
              </a:rPr>
              <a:t>líneas de </a:t>
            </a:r>
            <a:r>
              <a:rPr sz="1500" spc="-5" dirty="0">
                <a:latin typeface="Garamond"/>
                <a:cs typeface="Garamond"/>
              </a:rPr>
              <a:t>corriente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alta</a:t>
            </a:r>
            <a:r>
              <a:rPr sz="1500" spc="-10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tensión.</a:t>
            </a:r>
            <a:endParaRPr sz="1500">
              <a:latin typeface="Garamond"/>
              <a:cs typeface="Garamond"/>
            </a:endParaRPr>
          </a:p>
          <a:p>
            <a:pPr marL="12700" marR="12700" algn="just">
              <a:lnSpc>
                <a:spcPct val="116700"/>
              </a:lnSpc>
              <a:spcBef>
                <a:spcPts val="975"/>
              </a:spcBef>
            </a:pPr>
            <a:r>
              <a:rPr sz="1500" spc="-5" dirty="0">
                <a:latin typeface="Garamond"/>
                <a:cs typeface="Garamond"/>
              </a:rPr>
              <a:t>En reservas naturales </a:t>
            </a:r>
            <a:r>
              <a:rPr sz="1500" dirty="0">
                <a:latin typeface="Garamond"/>
                <a:cs typeface="Garamond"/>
              </a:rPr>
              <a:t>o </a:t>
            </a:r>
            <a:r>
              <a:rPr sz="1500" spc="-5" dirty="0">
                <a:latin typeface="Garamond"/>
                <a:cs typeface="Garamond"/>
              </a:rPr>
              <a:t>artificiales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agua estos compuestos se emplean para prevenir el crecimiento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hierbas, algas, hongos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bacterias. En </a:t>
            </a:r>
            <a:r>
              <a:rPr sz="1500" dirty="0">
                <a:latin typeface="Garamond"/>
                <a:cs typeface="Garamond"/>
              </a:rPr>
              <a:t>la  industria </a:t>
            </a:r>
            <a:r>
              <a:rPr sz="1500" spc="-5" dirty="0">
                <a:latin typeface="Garamond"/>
                <a:cs typeface="Garamond"/>
              </a:rPr>
              <a:t>se utilizan ampliamente en </a:t>
            </a:r>
            <a:r>
              <a:rPr sz="1500" dirty="0">
                <a:latin typeface="Garamond"/>
                <a:cs typeface="Garamond"/>
              </a:rPr>
              <a:t>la </a:t>
            </a:r>
            <a:r>
              <a:rPr sz="1500" spc="-5" dirty="0">
                <a:latin typeface="Garamond"/>
                <a:cs typeface="Garamond"/>
              </a:rPr>
              <a:t>fabricación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equipos eléctricos, neveras, pinturas, papel, cartón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materiales para embalaje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alimentos, entre  otros, para evitar en estos productos el </a:t>
            </a:r>
            <a:r>
              <a:rPr sz="1500" dirty="0">
                <a:latin typeface="Garamond"/>
                <a:cs typeface="Garamond"/>
              </a:rPr>
              <a:t>desarrollo de </a:t>
            </a:r>
            <a:r>
              <a:rPr sz="1500" spc="-5" dirty="0">
                <a:latin typeface="Garamond"/>
                <a:cs typeface="Garamond"/>
              </a:rPr>
              <a:t>bacterias, hongos, algas, </a:t>
            </a:r>
            <a:r>
              <a:rPr sz="1500" dirty="0">
                <a:latin typeface="Garamond"/>
                <a:cs typeface="Garamond"/>
              </a:rPr>
              <a:t>levaduras o </a:t>
            </a:r>
            <a:r>
              <a:rPr sz="1500" spc="-5" dirty="0">
                <a:latin typeface="Garamond"/>
                <a:cs typeface="Garamond"/>
              </a:rPr>
              <a:t>que sean </a:t>
            </a:r>
            <a:r>
              <a:rPr sz="1500" dirty="0">
                <a:latin typeface="Garamond"/>
                <a:cs typeface="Garamond"/>
              </a:rPr>
              <a:t>dañados </a:t>
            </a:r>
            <a:r>
              <a:rPr sz="1500" spc="-5" dirty="0">
                <a:latin typeface="Garamond"/>
                <a:cs typeface="Garamond"/>
              </a:rPr>
              <a:t>por plagas </a:t>
            </a:r>
            <a:r>
              <a:rPr sz="1500" dirty="0">
                <a:latin typeface="Garamond"/>
                <a:cs typeface="Garamond"/>
              </a:rPr>
              <a:t>de insectos </a:t>
            </a:r>
            <a:r>
              <a:rPr sz="1500" spc="-5" dirty="0">
                <a:latin typeface="Garamond"/>
                <a:cs typeface="Garamond"/>
              </a:rPr>
              <a:t>y/o</a:t>
            </a:r>
            <a:r>
              <a:rPr sz="1500" spc="-30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roedores.</a:t>
            </a:r>
            <a:endParaRPr sz="1500">
              <a:latin typeface="Garamond"/>
              <a:cs typeface="Garamond"/>
            </a:endParaRPr>
          </a:p>
          <a:p>
            <a:pPr marL="12700" marR="8890" algn="just">
              <a:lnSpc>
                <a:spcPct val="116700"/>
              </a:lnSpc>
              <a:spcBef>
                <a:spcPts val="975"/>
              </a:spcBef>
            </a:pPr>
            <a:r>
              <a:rPr sz="1500" dirty="0">
                <a:latin typeface="Garamond"/>
                <a:cs typeface="Garamond"/>
              </a:rPr>
              <a:t>Su </a:t>
            </a:r>
            <a:r>
              <a:rPr sz="1500" spc="-5" dirty="0">
                <a:latin typeface="Garamond"/>
                <a:cs typeface="Garamond"/>
              </a:rPr>
              <a:t>uso en el hogar está </a:t>
            </a:r>
            <a:r>
              <a:rPr sz="1500" dirty="0">
                <a:latin typeface="Garamond"/>
                <a:cs typeface="Garamond"/>
              </a:rPr>
              <a:t>dado </a:t>
            </a:r>
            <a:r>
              <a:rPr sz="1500" spc="-5" dirty="0">
                <a:latin typeface="Garamond"/>
                <a:cs typeface="Garamond"/>
              </a:rPr>
              <a:t>por </a:t>
            </a:r>
            <a:r>
              <a:rPr sz="1500" dirty="0">
                <a:latin typeface="Garamond"/>
                <a:cs typeface="Garamond"/>
              </a:rPr>
              <a:t>la incorporación de los </a:t>
            </a:r>
            <a:r>
              <a:rPr sz="1500" spc="-5" dirty="0">
                <a:latin typeface="Garamond"/>
                <a:cs typeface="Garamond"/>
              </a:rPr>
              <a:t>mismos en productos como cosméticos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champús para preservarlos </a:t>
            </a:r>
            <a:r>
              <a:rPr sz="1500" dirty="0">
                <a:latin typeface="Garamond"/>
                <a:cs typeface="Garamond"/>
              </a:rPr>
              <a:t>del desarrollo de </a:t>
            </a:r>
            <a:r>
              <a:rPr sz="1500" spc="-5" dirty="0">
                <a:latin typeface="Garamond"/>
                <a:cs typeface="Garamond"/>
              </a:rPr>
              <a:t>hongos 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bacterias, en repelentes </a:t>
            </a:r>
            <a:r>
              <a:rPr sz="1500" dirty="0">
                <a:latin typeface="Garamond"/>
                <a:cs typeface="Garamond"/>
              </a:rPr>
              <a:t>de insectos y </a:t>
            </a:r>
            <a:r>
              <a:rPr sz="1500" spc="-5" dirty="0">
                <a:latin typeface="Garamond"/>
                <a:cs typeface="Garamond"/>
              </a:rPr>
              <a:t>también en productos </a:t>
            </a:r>
            <a:r>
              <a:rPr sz="1500" dirty="0">
                <a:latin typeface="Garamond"/>
                <a:cs typeface="Garamond"/>
              </a:rPr>
              <a:t>destinados </a:t>
            </a:r>
            <a:r>
              <a:rPr sz="1500" spc="-5" dirty="0">
                <a:latin typeface="Garamond"/>
                <a:cs typeface="Garamond"/>
              </a:rPr>
              <a:t>al cuidado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mascotas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plantas para atacar </a:t>
            </a:r>
            <a:r>
              <a:rPr sz="1500" dirty="0">
                <a:latin typeface="Garamond"/>
                <a:cs typeface="Garamond"/>
              </a:rPr>
              <a:t>o </a:t>
            </a:r>
            <a:r>
              <a:rPr sz="1500" spc="-5" dirty="0">
                <a:latin typeface="Garamond"/>
                <a:cs typeface="Garamond"/>
              </a:rPr>
              <a:t>prevenir </a:t>
            </a:r>
            <a:r>
              <a:rPr sz="1500" dirty="0">
                <a:latin typeface="Garamond"/>
                <a:cs typeface="Garamond"/>
              </a:rPr>
              <a:t>infestaciones </a:t>
            </a:r>
            <a:r>
              <a:rPr sz="1500" spc="-5" dirty="0">
                <a:latin typeface="Garamond"/>
                <a:cs typeface="Garamond"/>
              </a:rPr>
              <a:t>por  </a:t>
            </a:r>
            <a:r>
              <a:rPr sz="1500" dirty="0">
                <a:latin typeface="Garamond"/>
                <a:cs typeface="Garamond"/>
              </a:rPr>
              <a:t>insectos.</a:t>
            </a:r>
            <a:endParaRPr sz="15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76050" y="907605"/>
            <a:ext cx="49764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00000"/>
                </a:solidFill>
              </a:rPr>
              <a:t>Efectos de los plaguicidas sobre el medio</a:t>
            </a:r>
            <a:r>
              <a:rPr sz="1800" spc="-70" dirty="0">
                <a:solidFill>
                  <a:srgbClr val="000000"/>
                </a:solidFill>
              </a:rPr>
              <a:t> </a:t>
            </a:r>
            <a:r>
              <a:rPr sz="1800" dirty="0">
                <a:solidFill>
                  <a:srgbClr val="000000"/>
                </a:solidFill>
              </a:rPr>
              <a:t>ambiente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1676050" y="1324165"/>
            <a:ext cx="9752330" cy="4511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2700" algn="just">
              <a:lnSpc>
                <a:spcPct val="115399"/>
              </a:lnSpc>
              <a:spcBef>
                <a:spcPts val="100"/>
              </a:spcBef>
            </a:pPr>
            <a:r>
              <a:rPr sz="1300" spc="-5" dirty="0">
                <a:latin typeface="Garamond"/>
                <a:cs typeface="Garamond"/>
              </a:rPr>
              <a:t>La contaminación ambiental por plaguicidas está </a:t>
            </a:r>
            <a:r>
              <a:rPr sz="1300" dirty="0">
                <a:latin typeface="Garamond"/>
                <a:cs typeface="Garamond"/>
              </a:rPr>
              <a:t>dada </a:t>
            </a:r>
            <a:r>
              <a:rPr sz="1300" spc="-5" dirty="0">
                <a:latin typeface="Garamond"/>
                <a:cs typeface="Garamond"/>
              </a:rPr>
              <a:t>fundamentalmente por aplicaciones </a:t>
            </a:r>
            <a:r>
              <a:rPr sz="1300" dirty="0">
                <a:latin typeface="Garamond"/>
                <a:cs typeface="Garamond"/>
              </a:rPr>
              <a:t>directas </a:t>
            </a:r>
            <a:r>
              <a:rPr sz="1300" spc="-5" dirty="0">
                <a:latin typeface="Garamond"/>
                <a:cs typeface="Garamond"/>
              </a:rPr>
              <a:t>en </a:t>
            </a:r>
            <a:r>
              <a:rPr sz="1300" dirty="0">
                <a:latin typeface="Garamond"/>
                <a:cs typeface="Garamond"/>
              </a:rPr>
              <a:t>los </a:t>
            </a:r>
            <a:r>
              <a:rPr sz="1300" spc="-5" dirty="0">
                <a:latin typeface="Garamond"/>
                <a:cs typeface="Garamond"/>
              </a:rPr>
              <a:t>cultivos agrícolas, </a:t>
            </a:r>
            <a:r>
              <a:rPr sz="1300" dirty="0">
                <a:latin typeface="Garamond"/>
                <a:cs typeface="Garamond"/>
              </a:rPr>
              <a:t>lavado inadecuado de  </a:t>
            </a:r>
            <a:r>
              <a:rPr sz="1300" spc="-5" dirty="0">
                <a:latin typeface="Garamond"/>
                <a:cs typeface="Garamond"/>
              </a:rPr>
              <a:t>tanques contenedores, filtraciones en </a:t>
            </a:r>
            <a:r>
              <a:rPr sz="1300" dirty="0">
                <a:latin typeface="Garamond"/>
                <a:cs typeface="Garamond"/>
              </a:rPr>
              <a:t>los depósitos de </a:t>
            </a:r>
            <a:r>
              <a:rPr sz="1300" spc="-5" dirty="0">
                <a:latin typeface="Garamond"/>
                <a:cs typeface="Garamond"/>
              </a:rPr>
              <a:t>almacenamiento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residuos </a:t>
            </a:r>
            <a:r>
              <a:rPr sz="1300" dirty="0">
                <a:latin typeface="Garamond"/>
                <a:cs typeface="Garamond"/>
              </a:rPr>
              <a:t>descargados y dispuestos </a:t>
            </a:r>
            <a:r>
              <a:rPr sz="1300" spc="-5" dirty="0">
                <a:latin typeface="Garamond"/>
                <a:cs typeface="Garamond"/>
              </a:rPr>
              <a:t>en el suelo, </a:t>
            </a:r>
            <a:r>
              <a:rPr sz="1300" dirty="0">
                <a:latin typeface="Garamond"/>
                <a:cs typeface="Garamond"/>
              </a:rPr>
              <a:t>derrames </a:t>
            </a:r>
            <a:r>
              <a:rPr sz="1300" spc="-5" dirty="0">
                <a:latin typeface="Garamond"/>
                <a:cs typeface="Garamond"/>
              </a:rPr>
              <a:t>accidentales, el uso  </a:t>
            </a:r>
            <a:r>
              <a:rPr sz="1300" dirty="0">
                <a:latin typeface="Garamond"/>
                <a:cs typeface="Garamond"/>
              </a:rPr>
              <a:t>inadecuado de los </a:t>
            </a:r>
            <a:r>
              <a:rPr sz="1300" spc="-5" dirty="0">
                <a:latin typeface="Garamond"/>
                <a:cs typeface="Garamond"/>
              </a:rPr>
              <a:t>mismos por parte </a:t>
            </a:r>
            <a:r>
              <a:rPr sz="1300" dirty="0">
                <a:latin typeface="Garamond"/>
                <a:cs typeface="Garamond"/>
              </a:rPr>
              <a:t>de la </a:t>
            </a:r>
            <a:r>
              <a:rPr sz="1300" spc="-5" dirty="0">
                <a:latin typeface="Garamond"/>
                <a:cs typeface="Garamond"/>
              </a:rPr>
              <a:t>población, que frecuentemente son empleados para contener agua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alimentos en </a:t>
            </a:r>
            <a:r>
              <a:rPr sz="1300" dirty="0">
                <a:latin typeface="Garamond"/>
                <a:cs typeface="Garamond"/>
              </a:rPr>
              <a:t>los </a:t>
            </a:r>
            <a:r>
              <a:rPr sz="1300" spc="-5" dirty="0">
                <a:latin typeface="Garamond"/>
                <a:cs typeface="Garamond"/>
              </a:rPr>
              <a:t>hogares ante el  </a:t>
            </a:r>
            <a:r>
              <a:rPr sz="1300" dirty="0">
                <a:latin typeface="Garamond"/>
                <a:cs typeface="Garamond"/>
              </a:rPr>
              <a:t>desconocimiento de los </a:t>
            </a:r>
            <a:r>
              <a:rPr sz="1300" spc="-5" dirty="0">
                <a:latin typeface="Garamond"/>
                <a:cs typeface="Garamond"/>
              </a:rPr>
              <a:t>efectos adversos que provocan en </a:t>
            </a:r>
            <a:r>
              <a:rPr sz="1300" dirty="0">
                <a:latin typeface="Garamond"/>
                <a:cs typeface="Garamond"/>
              </a:rPr>
              <a:t>la </a:t>
            </a:r>
            <a:r>
              <a:rPr sz="1300" spc="-5" dirty="0">
                <a:latin typeface="Garamond"/>
                <a:cs typeface="Garamond"/>
              </a:rPr>
              <a:t>salud. La unión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estos factores provoca su </a:t>
            </a:r>
            <a:r>
              <a:rPr sz="1300" dirty="0">
                <a:latin typeface="Garamond"/>
                <a:cs typeface="Garamond"/>
              </a:rPr>
              <a:t>distribución </a:t>
            </a:r>
            <a:r>
              <a:rPr sz="1300" spc="-5" dirty="0">
                <a:latin typeface="Garamond"/>
                <a:cs typeface="Garamond"/>
              </a:rPr>
              <a:t>en </a:t>
            </a:r>
            <a:r>
              <a:rPr sz="1300" dirty="0">
                <a:latin typeface="Garamond"/>
                <a:cs typeface="Garamond"/>
              </a:rPr>
              <a:t>la </a:t>
            </a:r>
            <a:r>
              <a:rPr sz="1300" spc="-5" dirty="0">
                <a:latin typeface="Garamond"/>
                <a:cs typeface="Garamond"/>
              </a:rPr>
              <a:t>naturaleza. Los restos </a:t>
            </a:r>
            <a:r>
              <a:rPr sz="1300" dirty="0">
                <a:latin typeface="Garamond"/>
                <a:cs typeface="Garamond"/>
              </a:rPr>
              <a:t>de  </a:t>
            </a:r>
            <a:r>
              <a:rPr sz="1300" spc="-5" dirty="0">
                <a:latin typeface="Garamond"/>
                <a:cs typeface="Garamond"/>
              </a:rPr>
              <a:t>estos plaguicidas se </a:t>
            </a:r>
            <a:r>
              <a:rPr sz="1300" dirty="0">
                <a:latin typeface="Garamond"/>
                <a:cs typeface="Garamond"/>
              </a:rPr>
              <a:t>dispersan </a:t>
            </a:r>
            <a:r>
              <a:rPr sz="1300" spc="-5" dirty="0">
                <a:latin typeface="Garamond"/>
                <a:cs typeface="Garamond"/>
              </a:rPr>
              <a:t>en el ambiente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se convierten en contaminantes para </a:t>
            </a:r>
            <a:r>
              <a:rPr sz="1300" dirty="0">
                <a:latin typeface="Garamond"/>
                <a:cs typeface="Garamond"/>
              </a:rPr>
              <a:t>los </a:t>
            </a:r>
            <a:r>
              <a:rPr sz="1300" spc="-5" dirty="0">
                <a:latin typeface="Garamond"/>
                <a:cs typeface="Garamond"/>
              </a:rPr>
              <a:t>sistemas biótico (animales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plantas principalmente)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abiótico  (suelo, aire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agua) amenazando su estabilidad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representando un peligro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salud pública.. Factores como sus propiedades físicas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químicas, el clima,  </a:t>
            </a:r>
            <a:r>
              <a:rPr sz="1300" dirty="0">
                <a:latin typeface="Garamond"/>
                <a:cs typeface="Garamond"/>
              </a:rPr>
              <a:t>las </a:t>
            </a:r>
            <a:r>
              <a:rPr sz="1300" spc="-5" dirty="0">
                <a:latin typeface="Garamond"/>
                <a:cs typeface="Garamond"/>
              </a:rPr>
              <a:t>condiciones geomorfológicas </a:t>
            </a:r>
            <a:r>
              <a:rPr sz="1300" dirty="0">
                <a:latin typeface="Garamond"/>
                <a:cs typeface="Garamond"/>
              </a:rPr>
              <a:t>de los </a:t>
            </a:r>
            <a:r>
              <a:rPr sz="1300" spc="-5" dirty="0">
                <a:latin typeface="Garamond"/>
                <a:cs typeface="Garamond"/>
              </a:rPr>
              <a:t>suelos </a:t>
            </a:r>
            <a:r>
              <a:rPr sz="1300" dirty="0">
                <a:latin typeface="Garamond"/>
                <a:cs typeface="Garamond"/>
              </a:rPr>
              <a:t>y las </a:t>
            </a:r>
            <a:r>
              <a:rPr sz="1300" spc="-5" dirty="0">
                <a:latin typeface="Garamond"/>
                <a:cs typeface="Garamond"/>
              </a:rPr>
              <a:t>condiciones hidrogeológicas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meteorológicas </a:t>
            </a:r>
            <a:r>
              <a:rPr sz="1300" dirty="0">
                <a:latin typeface="Garamond"/>
                <a:cs typeface="Garamond"/>
              </a:rPr>
              <a:t>de las </a:t>
            </a:r>
            <a:r>
              <a:rPr sz="1300" spc="-5" dirty="0">
                <a:latin typeface="Garamond"/>
                <a:cs typeface="Garamond"/>
              </a:rPr>
              <a:t>zonas, </a:t>
            </a:r>
            <a:r>
              <a:rPr sz="1300" dirty="0">
                <a:latin typeface="Garamond"/>
                <a:cs typeface="Garamond"/>
              </a:rPr>
              <a:t>definen la </a:t>
            </a:r>
            <a:r>
              <a:rPr sz="1300" spc="-5" dirty="0">
                <a:latin typeface="Garamond"/>
                <a:cs typeface="Garamond"/>
              </a:rPr>
              <a:t>ruta que siguen </a:t>
            </a:r>
            <a:r>
              <a:rPr sz="1300" dirty="0">
                <a:latin typeface="Garamond"/>
                <a:cs typeface="Garamond"/>
              </a:rPr>
              <a:t>los </a:t>
            </a:r>
            <a:r>
              <a:rPr sz="1300" spc="-5" dirty="0">
                <a:latin typeface="Garamond"/>
                <a:cs typeface="Garamond"/>
              </a:rPr>
              <a:t>mismos en  el</a:t>
            </a:r>
            <a:r>
              <a:rPr sz="1300" spc="-10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ambiente.</a:t>
            </a:r>
            <a:endParaRPr sz="1300">
              <a:latin typeface="Garamond"/>
              <a:cs typeface="Garamond"/>
            </a:endParaRPr>
          </a:p>
          <a:p>
            <a:pPr marL="12700" marR="5080" algn="just">
              <a:lnSpc>
                <a:spcPct val="115399"/>
              </a:lnSpc>
              <a:spcBef>
                <a:spcPts val="975"/>
              </a:spcBef>
            </a:pPr>
            <a:r>
              <a:rPr sz="1300" spc="-5" dirty="0">
                <a:latin typeface="Garamond"/>
                <a:cs typeface="Garamond"/>
              </a:rPr>
              <a:t>El grado </a:t>
            </a:r>
            <a:r>
              <a:rPr sz="1300" dirty="0">
                <a:latin typeface="Garamond"/>
                <a:cs typeface="Garamond"/>
              </a:rPr>
              <a:t>de lixiviación </a:t>
            </a:r>
            <a:r>
              <a:rPr sz="1300" spc="-5" dirty="0">
                <a:latin typeface="Garamond"/>
                <a:cs typeface="Garamond"/>
              </a:rPr>
              <a:t>(el movimiento </a:t>
            </a:r>
            <a:r>
              <a:rPr sz="1300" dirty="0">
                <a:latin typeface="Garamond"/>
                <a:cs typeface="Garamond"/>
              </a:rPr>
              <a:t>de las </a:t>
            </a:r>
            <a:r>
              <a:rPr sz="1300" spc="-5" dirty="0">
                <a:latin typeface="Garamond"/>
                <a:cs typeface="Garamond"/>
              </a:rPr>
              <a:t>sustancias </a:t>
            </a:r>
            <a:r>
              <a:rPr sz="1300" dirty="0">
                <a:latin typeface="Garamond"/>
                <a:cs typeface="Garamond"/>
              </a:rPr>
              <a:t>a </a:t>
            </a:r>
            <a:r>
              <a:rPr sz="1300" spc="-5" dirty="0">
                <a:latin typeface="Garamond"/>
                <a:cs typeface="Garamond"/>
              </a:rPr>
              <a:t>través </a:t>
            </a:r>
            <a:r>
              <a:rPr sz="1300" dirty="0">
                <a:latin typeface="Garamond"/>
                <a:cs typeface="Garamond"/>
              </a:rPr>
              <a:t>de las </a:t>
            </a:r>
            <a:r>
              <a:rPr sz="1300" spc="-5" dirty="0">
                <a:latin typeface="Garamond"/>
                <a:cs typeface="Garamond"/>
              </a:rPr>
              <a:t>fases </a:t>
            </a:r>
            <a:r>
              <a:rPr sz="1300" dirty="0">
                <a:latin typeface="Garamond"/>
                <a:cs typeface="Garamond"/>
              </a:rPr>
              <a:t>del </a:t>
            </a:r>
            <a:r>
              <a:rPr sz="1300" spc="-5" dirty="0">
                <a:latin typeface="Garamond"/>
                <a:cs typeface="Garamond"/>
              </a:rPr>
              <a:t>suelo) </a:t>
            </a:r>
            <a:r>
              <a:rPr sz="1300" dirty="0">
                <a:latin typeface="Garamond"/>
                <a:cs typeface="Garamond"/>
              </a:rPr>
              <a:t>depende de la </a:t>
            </a:r>
            <a:r>
              <a:rPr sz="1300" spc="-5" dirty="0">
                <a:latin typeface="Garamond"/>
                <a:cs typeface="Garamond"/>
              </a:rPr>
              <a:t>solubilidad </a:t>
            </a:r>
            <a:r>
              <a:rPr sz="1300" dirty="0">
                <a:latin typeface="Garamond"/>
                <a:cs typeface="Garamond"/>
              </a:rPr>
              <a:t>del </a:t>
            </a:r>
            <a:r>
              <a:rPr sz="1300" spc="-5" dirty="0">
                <a:latin typeface="Garamond"/>
                <a:cs typeface="Garamond"/>
              </a:rPr>
              <a:t>compuesto en agua,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su naturaleza  química </a:t>
            </a:r>
            <a:r>
              <a:rPr sz="1300" dirty="0">
                <a:latin typeface="Garamond"/>
                <a:cs typeface="Garamond"/>
              </a:rPr>
              <a:t>y del </a:t>
            </a:r>
            <a:r>
              <a:rPr sz="1300" spc="-5" dirty="0">
                <a:latin typeface="Garamond"/>
                <a:cs typeface="Garamond"/>
              </a:rPr>
              <a:t>valor </a:t>
            </a:r>
            <a:r>
              <a:rPr sz="1300" dirty="0">
                <a:latin typeface="Garamond"/>
                <a:cs typeface="Garamond"/>
              </a:rPr>
              <a:t>del </a:t>
            </a:r>
            <a:r>
              <a:rPr sz="1300" spc="-5" dirty="0">
                <a:latin typeface="Garamond"/>
                <a:cs typeface="Garamond"/>
              </a:rPr>
              <a:t>pH </a:t>
            </a:r>
            <a:r>
              <a:rPr sz="1300" dirty="0">
                <a:latin typeface="Garamond"/>
                <a:cs typeface="Garamond"/>
              </a:rPr>
              <a:t>del </a:t>
            </a:r>
            <a:r>
              <a:rPr sz="1300" spc="-5" dirty="0">
                <a:latin typeface="Garamond"/>
                <a:cs typeface="Garamond"/>
              </a:rPr>
              <a:t>suelo, que se favorece por </a:t>
            </a:r>
            <a:r>
              <a:rPr sz="1300" dirty="0">
                <a:latin typeface="Garamond"/>
                <a:cs typeface="Garamond"/>
              </a:rPr>
              <a:t>la </a:t>
            </a:r>
            <a:r>
              <a:rPr sz="1300" spc="-5" dirty="0">
                <a:latin typeface="Garamond"/>
                <a:cs typeface="Garamond"/>
              </a:rPr>
              <a:t>capacidad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adsorción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este, esto varía principalmente por el porcentaje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arcillas, arenas  </a:t>
            </a:r>
            <a:r>
              <a:rPr sz="1300" dirty="0">
                <a:latin typeface="Garamond"/>
                <a:cs typeface="Garamond"/>
              </a:rPr>
              <a:t>y limos </a:t>
            </a:r>
            <a:r>
              <a:rPr sz="1300" spc="-5" dirty="0">
                <a:latin typeface="Garamond"/>
                <a:cs typeface="Garamond"/>
              </a:rPr>
              <a:t>presentes en el, por </a:t>
            </a:r>
            <a:r>
              <a:rPr sz="1300" dirty="0">
                <a:latin typeface="Garamond"/>
                <a:cs typeface="Garamond"/>
              </a:rPr>
              <a:t>las </a:t>
            </a:r>
            <a:r>
              <a:rPr sz="1300" spc="-5" dirty="0">
                <a:latin typeface="Garamond"/>
                <a:cs typeface="Garamond"/>
              </a:rPr>
              <a:t>altas temperaturas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por </a:t>
            </a:r>
            <a:r>
              <a:rPr sz="1300" dirty="0">
                <a:latin typeface="Garamond"/>
                <a:cs typeface="Garamond"/>
              </a:rPr>
              <a:t>la </a:t>
            </a:r>
            <a:r>
              <a:rPr sz="1300" spc="-5" dirty="0">
                <a:latin typeface="Garamond"/>
                <a:cs typeface="Garamond"/>
              </a:rPr>
              <a:t>precipitación</a:t>
            </a:r>
            <a:r>
              <a:rPr sz="1300" spc="-25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pluvial.</a:t>
            </a:r>
            <a:endParaRPr sz="1300">
              <a:latin typeface="Garamond"/>
              <a:cs typeface="Garamond"/>
            </a:endParaRPr>
          </a:p>
          <a:p>
            <a:pPr marL="12700" marR="13970" algn="just">
              <a:lnSpc>
                <a:spcPct val="115399"/>
              </a:lnSpc>
              <a:spcBef>
                <a:spcPts val="975"/>
              </a:spcBef>
            </a:pPr>
            <a:r>
              <a:rPr sz="1300" spc="-5" dirty="0">
                <a:latin typeface="Garamond"/>
                <a:cs typeface="Garamond"/>
              </a:rPr>
              <a:t>Lo anterior también es </a:t>
            </a:r>
            <a:r>
              <a:rPr sz="1300" dirty="0">
                <a:latin typeface="Garamond"/>
                <a:cs typeface="Garamond"/>
              </a:rPr>
              <a:t>decisivo </a:t>
            </a:r>
            <a:r>
              <a:rPr sz="1300" spc="-5" dirty="0">
                <a:latin typeface="Garamond"/>
                <a:cs typeface="Garamond"/>
              </a:rPr>
              <a:t>para </a:t>
            </a:r>
            <a:r>
              <a:rPr sz="1300" dirty="0">
                <a:latin typeface="Garamond"/>
                <a:cs typeface="Garamond"/>
              </a:rPr>
              <a:t>determinar la distribución del </a:t>
            </a:r>
            <a:r>
              <a:rPr sz="1300" spc="-5" dirty="0">
                <a:latin typeface="Garamond"/>
                <a:cs typeface="Garamond"/>
              </a:rPr>
              <a:t>material en </a:t>
            </a:r>
            <a:r>
              <a:rPr sz="1300" dirty="0">
                <a:latin typeface="Garamond"/>
                <a:cs typeface="Garamond"/>
              </a:rPr>
              <a:t>la </a:t>
            </a:r>
            <a:r>
              <a:rPr sz="1300" spc="-5" dirty="0">
                <a:latin typeface="Garamond"/>
                <a:cs typeface="Garamond"/>
              </a:rPr>
              <a:t>biosfera, pues </a:t>
            </a:r>
            <a:r>
              <a:rPr sz="1300" dirty="0">
                <a:latin typeface="Garamond"/>
                <a:cs typeface="Garamond"/>
              </a:rPr>
              <a:t>las </a:t>
            </a:r>
            <a:r>
              <a:rPr sz="1300" spc="-5" dirty="0">
                <a:latin typeface="Garamond"/>
                <a:cs typeface="Garamond"/>
              </a:rPr>
              <a:t>plantas </a:t>
            </a:r>
            <a:r>
              <a:rPr sz="1300" dirty="0">
                <a:latin typeface="Garamond"/>
                <a:cs typeface="Garamond"/>
              </a:rPr>
              <a:t>y los </a:t>
            </a:r>
            <a:r>
              <a:rPr sz="1300" spc="-5" dirty="0">
                <a:latin typeface="Garamond"/>
                <a:cs typeface="Garamond"/>
              </a:rPr>
              <a:t>microorganismos no pueden recibir  </a:t>
            </a:r>
            <a:r>
              <a:rPr sz="1300" dirty="0">
                <a:latin typeface="Garamond"/>
                <a:cs typeface="Garamond"/>
              </a:rPr>
              <a:t>directamente los </a:t>
            </a:r>
            <a:r>
              <a:rPr sz="1300" spc="-5" dirty="0">
                <a:latin typeface="Garamond"/>
                <a:cs typeface="Garamond"/>
              </a:rPr>
              <a:t>compuestos adsorbidos sobre </a:t>
            </a:r>
            <a:r>
              <a:rPr sz="1300" dirty="0">
                <a:latin typeface="Garamond"/>
                <a:cs typeface="Garamond"/>
              </a:rPr>
              <a:t>las </a:t>
            </a:r>
            <a:r>
              <a:rPr sz="1300" spc="-5" dirty="0">
                <a:latin typeface="Garamond"/>
                <a:cs typeface="Garamond"/>
              </a:rPr>
              <a:t>partículas </a:t>
            </a:r>
            <a:r>
              <a:rPr sz="1300" dirty="0">
                <a:latin typeface="Garamond"/>
                <a:cs typeface="Garamond"/>
              </a:rPr>
              <a:t>del </a:t>
            </a:r>
            <a:r>
              <a:rPr sz="1300" spc="-5" dirty="0">
                <a:latin typeface="Garamond"/>
                <a:cs typeface="Garamond"/>
              </a:rPr>
              <a:t>suelo. Este proceso está en equilibrio con </a:t>
            </a:r>
            <a:r>
              <a:rPr sz="1300" dirty="0">
                <a:latin typeface="Garamond"/>
                <a:cs typeface="Garamond"/>
              </a:rPr>
              <a:t>la </a:t>
            </a:r>
            <a:r>
              <a:rPr sz="1300" spc="-5" dirty="0">
                <a:latin typeface="Garamond"/>
                <a:cs typeface="Garamond"/>
              </a:rPr>
              <a:t>eliminación (desorción) </a:t>
            </a:r>
            <a:r>
              <a:rPr sz="1300" dirty="0">
                <a:latin typeface="Garamond"/>
                <a:cs typeface="Garamond"/>
              </a:rPr>
              <a:t>del </a:t>
            </a:r>
            <a:r>
              <a:rPr sz="1300" spc="-5" dirty="0">
                <a:latin typeface="Garamond"/>
                <a:cs typeface="Garamond"/>
              </a:rPr>
              <a:t>compuesto en  </a:t>
            </a:r>
            <a:r>
              <a:rPr sz="1300" dirty="0">
                <a:latin typeface="Garamond"/>
                <a:cs typeface="Garamond"/>
              </a:rPr>
              <a:t>la </a:t>
            </a:r>
            <a:r>
              <a:rPr sz="1300" spc="-5" dirty="0">
                <a:latin typeface="Garamond"/>
                <a:cs typeface="Garamond"/>
              </a:rPr>
              <a:t>solución </a:t>
            </a:r>
            <a:r>
              <a:rPr sz="1300" dirty="0">
                <a:latin typeface="Garamond"/>
                <a:cs typeface="Garamond"/>
              </a:rPr>
              <a:t>del </a:t>
            </a:r>
            <a:r>
              <a:rPr sz="1300" spc="-5" dirty="0">
                <a:latin typeface="Garamond"/>
                <a:cs typeface="Garamond"/>
              </a:rPr>
              <a:t>suelo. La </a:t>
            </a:r>
            <a:r>
              <a:rPr sz="1300" dirty="0">
                <a:latin typeface="Garamond"/>
                <a:cs typeface="Garamond"/>
              </a:rPr>
              <a:t>distribución de </a:t>
            </a:r>
            <a:r>
              <a:rPr sz="1300" spc="-5" dirty="0">
                <a:latin typeface="Garamond"/>
                <a:cs typeface="Garamond"/>
              </a:rPr>
              <a:t>un plaguicida en </a:t>
            </a:r>
            <a:r>
              <a:rPr sz="1300" dirty="0">
                <a:latin typeface="Garamond"/>
                <a:cs typeface="Garamond"/>
              </a:rPr>
              <a:t>la </a:t>
            </a:r>
            <a:r>
              <a:rPr sz="1300" spc="-5" dirty="0">
                <a:latin typeface="Garamond"/>
                <a:cs typeface="Garamond"/>
              </a:rPr>
              <a:t>biofase (plantas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microorganismos) </a:t>
            </a:r>
            <a:r>
              <a:rPr sz="1300" dirty="0">
                <a:latin typeface="Garamond"/>
                <a:cs typeface="Garamond"/>
              </a:rPr>
              <a:t>depende de la </a:t>
            </a:r>
            <a:r>
              <a:rPr sz="1300" spc="-5" dirty="0">
                <a:latin typeface="Garamond"/>
                <a:cs typeface="Garamond"/>
              </a:rPr>
              <a:t>capacidad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absorción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esta </a:t>
            </a:r>
            <a:r>
              <a:rPr sz="1300" dirty="0">
                <a:latin typeface="Garamond"/>
                <a:cs typeface="Garamond"/>
              </a:rPr>
              <a:t>y de la  </a:t>
            </a:r>
            <a:r>
              <a:rPr sz="1300" spc="-5" dirty="0">
                <a:latin typeface="Garamond"/>
                <a:cs typeface="Garamond"/>
              </a:rPr>
              <a:t>naturaleza </a:t>
            </a:r>
            <a:r>
              <a:rPr sz="1300" dirty="0">
                <a:latin typeface="Garamond"/>
                <a:cs typeface="Garamond"/>
              </a:rPr>
              <a:t>del </a:t>
            </a:r>
            <a:r>
              <a:rPr sz="1300" spc="-5" dirty="0">
                <a:latin typeface="Garamond"/>
                <a:cs typeface="Garamond"/>
              </a:rPr>
              <a:t>suelo. Un suelo con gran capacidad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absorción puede conducir </a:t>
            </a:r>
            <a:r>
              <a:rPr sz="1300" dirty="0">
                <a:latin typeface="Garamond"/>
                <a:cs typeface="Garamond"/>
              </a:rPr>
              <a:t>a la inactividad </a:t>
            </a:r>
            <a:r>
              <a:rPr sz="1300" spc="-5" dirty="0">
                <a:latin typeface="Garamond"/>
                <a:cs typeface="Garamond"/>
              </a:rPr>
              <a:t>total </a:t>
            </a:r>
            <a:r>
              <a:rPr sz="1300" dirty="0">
                <a:latin typeface="Garamond"/>
                <a:cs typeface="Garamond"/>
              </a:rPr>
              <a:t>del </a:t>
            </a:r>
            <a:r>
              <a:rPr sz="1300" spc="-5" dirty="0">
                <a:latin typeface="Garamond"/>
                <a:cs typeface="Garamond"/>
              </a:rPr>
              <a:t>plaguicida, ya que nunca penetrara en </a:t>
            </a:r>
            <a:r>
              <a:rPr sz="1300" dirty="0">
                <a:latin typeface="Garamond"/>
                <a:cs typeface="Garamond"/>
              </a:rPr>
              <a:t>la</a:t>
            </a:r>
            <a:r>
              <a:rPr sz="1300" spc="-20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plaga.</a:t>
            </a:r>
            <a:endParaRPr sz="1300">
              <a:latin typeface="Garamond"/>
              <a:cs typeface="Garamond"/>
            </a:endParaRPr>
          </a:p>
          <a:p>
            <a:pPr marL="12700" marR="14604" algn="just">
              <a:lnSpc>
                <a:spcPct val="115399"/>
              </a:lnSpc>
              <a:spcBef>
                <a:spcPts val="975"/>
              </a:spcBef>
            </a:pPr>
            <a:r>
              <a:rPr sz="1300" spc="-5" dirty="0">
                <a:latin typeface="Garamond"/>
                <a:cs typeface="Garamond"/>
              </a:rPr>
              <a:t>Cuando </a:t>
            </a:r>
            <a:r>
              <a:rPr sz="1300" dirty="0">
                <a:latin typeface="Garamond"/>
                <a:cs typeface="Garamond"/>
              </a:rPr>
              <a:t>los </a:t>
            </a:r>
            <a:r>
              <a:rPr sz="1300" spc="-5" dirty="0">
                <a:latin typeface="Garamond"/>
                <a:cs typeface="Garamond"/>
              </a:rPr>
              <a:t>plaguicidas </a:t>
            </a:r>
            <a:r>
              <a:rPr sz="1300" dirty="0">
                <a:latin typeface="Garamond"/>
                <a:cs typeface="Garamond"/>
              </a:rPr>
              <a:t>ingresan </a:t>
            </a:r>
            <a:r>
              <a:rPr sz="1300" spc="-5" dirty="0">
                <a:latin typeface="Garamond"/>
                <a:cs typeface="Garamond"/>
              </a:rPr>
              <a:t>en </a:t>
            </a:r>
            <a:r>
              <a:rPr sz="1300" dirty="0">
                <a:latin typeface="Garamond"/>
                <a:cs typeface="Garamond"/>
              </a:rPr>
              <a:t>las </a:t>
            </a:r>
            <a:r>
              <a:rPr sz="1300" spc="-5" dirty="0">
                <a:latin typeface="Garamond"/>
                <a:cs typeface="Garamond"/>
              </a:rPr>
              <a:t>cadenas alimentarias se </a:t>
            </a:r>
            <a:r>
              <a:rPr sz="1300" dirty="0">
                <a:latin typeface="Garamond"/>
                <a:cs typeface="Garamond"/>
              </a:rPr>
              <a:t>distribuyen a </a:t>
            </a:r>
            <a:r>
              <a:rPr sz="1300" spc="-5" dirty="0">
                <a:latin typeface="Garamond"/>
                <a:cs typeface="Garamond"/>
              </a:rPr>
              <a:t>través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ellas, se concentran en cada nicho ecológico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se acumulan  sucesivamente hasta que alcanzan una concentración </a:t>
            </a:r>
            <a:r>
              <a:rPr sz="1300" dirty="0">
                <a:latin typeface="Garamond"/>
                <a:cs typeface="Garamond"/>
              </a:rPr>
              <a:t>letal </a:t>
            </a:r>
            <a:r>
              <a:rPr sz="1300" spc="-5" dirty="0">
                <a:latin typeface="Garamond"/>
                <a:cs typeface="Garamond"/>
              </a:rPr>
              <a:t>para algún organismo constituyente </a:t>
            </a:r>
            <a:r>
              <a:rPr sz="1300" dirty="0">
                <a:latin typeface="Garamond"/>
                <a:cs typeface="Garamond"/>
              </a:rPr>
              <a:t>de la </a:t>
            </a:r>
            <a:r>
              <a:rPr sz="1300" spc="-5" dirty="0">
                <a:latin typeface="Garamond"/>
                <a:cs typeface="Garamond"/>
              </a:rPr>
              <a:t>cadena, </a:t>
            </a:r>
            <a:r>
              <a:rPr sz="1300" dirty="0">
                <a:latin typeface="Garamond"/>
                <a:cs typeface="Garamond"/>
              </a:rPr>
              <a:t>o </a:t>
            </a:r>
            <a:r>
              <a:rPr sz="1300" spc="-5" dirty="0">
                <a:latin typeface="Garamond"/>
                <a:cs typeface="Garamond"/>
              </a:rPr>
              <a:t>bien hasta que </a:t>
            </a:r>
            <a:r>
              <a:rPr sz="1300" dirty="0">
                <a:latin typeface="Garamond"/>
                <a:cs typeface="Garamond"/>
              </a:rPr>
              <a:t>llegan a </a:t>
            </a:r>
            <a:r>
              <a:rPr sz="1300" spc="-5" dirty="0">
                <a:latin typeface="Garamond"/>
                <a:cs typeface="Garamond"/>
              </a:rPr>
              <a:t>niveles superiores  </a:t>
            </a:r>
            <a:r>
              <a:rPr sz="1300" dirty="0">
                <a:latin typeface="Garamond"/>
                <a:cs typeface="Garamond"/>
              </a:rPr>
              <a:t>de la </a:t>
            </a:r>
            <a:r>
              <a:rPr sz="1300" spc="-5" dirty="0">
                <a:latin typeface="Garamond"/>
                <a:cs typeface="Garamond"/>
              </a:rPr>
              <a:t>red</a:t>
            </a:r>
            <a:r>
              <a:rPr sz="1300" spc="-10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trófica.</a:t>
            </a:r>
            <a:endParaRPr sz="13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99800" y="575235"/>
            <a:ext cx="390969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PREGUNTAS </a:t>
            </a:r>
            <a:r>
              <a:rPr sz="3000" dirty="0"/>
              <a:t>( GUÍA</a:t>
            </a:r>
            <a:r>
              <a:rPr sz="3000" spc="-95" dirty="0"/>
              <a:t> </a:t>
            </a:r>
            <a:r>
              <a:rPr sz="3000" dirty="0"/>
              <a:t>)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1098475" y="1347182"/>
            <a:ext cx="10500995" cy="4857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400" b="1" spc="-5" dirty="0">
                <a:latin typeface="Garamond"/>
                <a:cs typeface="Garamond"/>
              </a:rPr>
              <a:t>Educación para la</a:t>
            </a:r>
            <a:r>
              <a:rPr sz="2400" b="1" spc="-10" dirty="0">
                <a:latin typeface="Garamond"/>
                <a:cs typeface="Garamond"/>
              </a:rPr>
              <a:t> </a:t>
            </a:r>
            <a:r>
              <a:rPr sz="2400" b="1" spc="-5" dirty="0">
                <a:latin typeface="Garamond"/>
                <a:cs typeface="Garamond"/>
              </a:rPr>
              <a:t>salud:</a:t>
            </a:r>
            <a:endParaRPr sz="2400">
              <a:latin typeface="Garamond"/>
              <a:cs typeface="Garamond"/>
            </a:endParaRPr>
          </a:p>
          <a:p>
            <a:pPr marL="12700" marR="12065">
              <a:lnSpc>
                <a:spcPct val="113599"/>
              </a:lnSpc>
              <a:spcBef>
                <a:spcPts val="1265"/>
              </a:spcBef>
            </a:pPr>
            <a:r>
              <a:rPr sz="2200" spc="-5" dirty="0">
                <a:latin typeface="Garamond"/>
                <a:cs typeface="Garamond"/>
              </a:rPr>
              <a:t>¿Cuál es </a:t>
            </a:r>
            <a:r>
              <a:rPr sz="2200" dirty="0">
                <a:latin typeface="Garamond"/>
                <a:cs typeface="Garamond"/>
              </a:rPr>
              <a:t>la </a:t>
            </a:r>
            <a:r>
              <a:rPr sz="2200" spc="-5" dirty="0">
                <a:latin typeface="Garamond"/>
                <a:cs typeface="Garamond"/>
              </a:rPr>
              <a:t>función </a:t>
            </a:r>
            <a:r>
              <a:rPr sz="2200" dirty="0">
                <a:latin typeface="Garamond"/>
                <a:cs typeface="Garamond"/>
              </a:rPr>
              <a:t>de los </a:t>
            </a:r>
            <a:r>
              <a:rPr sz="2200" spc="-5" dirty="0">
                <a:latin typeface="Garamond"/>
                <a:cs typeface="Garamond"/>
              </a:rPr>
              <a:t>nutrientes en el cuerpo para no generar una enfermedad por una mala  alimentación?</a:t>
            </a:r>
            <a:endParaRPr sz="22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5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buAutoNum type="arabicPeriod" startAt="2"/>
              <a:tabLst>
                <a:tab pos="469265" algn="l"/>
                <a:tab pos="469900" algn="l"/>
              </a:tabLst>
            </a:pPr>
            <a:r>
              <a:rPr sz="2400" b="1" spc="-5" dirty="0">
                <a:latin typeface="Garamond"/>
                <a:cs typeface="Garamond"/>
              </a:rPr>
              <a:t>Matemáticas:</a:t>
            </a:r>
            <a:endParaRPr sz="2400">
              <a:latin typeface="Garamond"/>
              <a:cs typeface="Garamond"/>
            </a:endParaRPr>
          </a:p>
          <a:p>
            <a:pPr marL="12700" marR="13970">
              <a:lnSpc>
                <a:spcPct val="113599"/>
              </a:lnSpc>
              <a:spcBef>
                <a:spcPts val="1270"/>
              </a:spcBef>
            </a:pPr>
            <a:r>
              <a:rPr sz="2200" spc="-5" dirty="0">
                <a:latin typeface="Garamond"/>
                <a:cs typeface="Garamond"/>
              </a:rPr>
              <a:t>¿Cuáles son </a:t>
            </a:r>
            <a:r>
              <a:rPr sz="2200" dirty="0">
                <a:latin typeface="Garamond"/>
                <a:cs typeface="Garamond"/>
              </a:rPr>
              <a:t>las </a:t>
            </a:r>
            <a:r>
              <a:rPr sz="2200" spc="-5" dirty="0">
                <a:latin typeface="Garamond"/>
                <a:cs typeface="Garamond"/>
              </a:rPr>
              <a:t>variables cualitativas que </a:t>
            </a:r>
            <a:r>
              <a:rPr sz="2200" dirty="0">
                <a:latin typeface="Garamond"/>
                <a:cs typeface="Garamond"/>
              </a:rPr>
              <a:t>determinan </a:t>
            </a:r>
            <a:r>
              <a:rPr sz="2200" spc="-5" dirty="0">
                <a:latin typeface="Garamond"/>
                <a:cs typeface="Garamond"/>
              </a:rPr>
              <a:t>qué </a:t>
            </a:r>
            <a:r>
              <a:rPr sz="2200" dirty="0">
                <a:latin typeface="Garamond"/>
                <a:cs typeface="Garamond"/>
              </a:rPr>
              <a:t>y </a:t>
            </a:r>
            <a:r>
              <a:rPr sz="2200" spc="-5" dirty="0">
                <a:latin typeface="Garamond"/>
                <a:cs typeface="Garamond"/>
              </a:rPr>
              <a:t>cuándo plantar </a:t>
            </a:r>
            <a:r>
              <a:rPr sz="2200" dirty="0">
                <a:latin typeface="Garamond"/>
                <a:cs typeface="Garamond"/>
              </a:rPr>
              <a:t>la </a:t>
            </a:r>
            <a:r>
              <a:rPr sz="2200" spc="-5" dirty="0">
                <a:latin typeface="Garamond"/>
                <a:cs typeface="Garamond"/>
              </a:rPr>
              <a:t>vegetación mediante  </a:t>
            </a:r>
            <a:r>
              <a:rPr sz="2200" dirty="0">
                <a:latin typeface="Garamond"/>
                <a:cs typeface="Garamond"/>
              </a:rPr>
              <a:t>las </a:t>
            </a:r>
            <a:r>
              <a:rPr sz="2200" spc="-5" dirty="0">
                <a:latin typeface="Garamond"/>
                <a:cs typeface="Garamond"/>
              </a:rPr>
              <a:t>medidas </a:t>
            </a:r>
            <a:r>
              <a:rPr sz="2200" dirty="0">
                <a:latin typeface="Garamond"/>
                <a:cs typeface="Garamond"/>
              </a:rPr>
              <a:t>de </a:t>
            </a:r>
            <a:r>
              <a:rPr sz="2200" spc="-5" dirty="0">
                <a:latin typeface="Garamond"/>
                <a:cs typeface="Garamond"/>
              </a:rPr>
              <a:t>tendencia</a:t>
            </a:r>
            <a:r>
              <a:rPr sz="2200" spc="-10" dirty="0">
                <a:latin typeface="Garamond"/>
                <a:cs typeface="Garamond"/>
              </a:rPr>
              <a:t> </a:t>
            </a:r>
            <a:r>
              <a:rPr sz="2200" spc="-5" dirty="0">
                <a:latin typeface="Garamond"/>
                <a:cs typeface="Garamond"/>
              </a:rPr>
              <a:t>central?</a:t>
            </a:r>
            <a:endParaRPr sz="22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1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buAutoNum type="arabicPeriod" startAt="3"/>
              <a:tabLst>
                <a:tab pos="469265" algn="l"/>
                <a:tab pos="469900" algn="l"/>
              </a:tabLst>
            </a:pPr>
            <a:r>
              <a:rPr sz="2400" b="1" spc="-5" dirty="0">
                <a:latin typeface="Garamond"/>
                <a:cs typeface="Garamond"/>
              </a:rPr>
              <a:t>Química:</a:t>
            </a:r>
            <a:endParaRPr sz="2400">
              <a:latin typeface="Garamond"/>
              <a:cs typeface="Garamond"/>
            </a:endParaRPr>
          </a:p>
          <a:p>
            <a:pPr marL="12700" marR="5080">
              <a:lnSpc>
                <a:spcPct val="113599"/>
              </a:lnSpc>
              <a:spcBef>
                <a:spcPts val="1270"/>
              </a:spcBef>
              <a:tabLst>
                <a:tab pos="732155" algn="l"/>
                <a:tab pos="1312545" algn="l"/>
                <a:tab pos="1719580" algn="l"/>
                <a:tab pos="3503295" algn="l"/>
                <a:tab pos="4039870" algn="l"/>
                <a:tab pos="5298440" algn="l"/>
                <a:tab pos="6062345" algn="l"/>
                <a:tab pos="6393180" algn="l"/>
                <a:tab pos="7809230" algn="l"/>
                <a:tab pos="8216265" algn="l"/>
                <a:tab pos="8646795" algn="l"/>
                <a:tab pos="9831705" algn="l"/>
                <a:tab pos="10099040" algn="l"/>
              </a:tabLst>
            </a:pPr>
            <a:r>
              <a:rPr sz="2200" spc="-5" dirty="0">
                <a:latin typeface="Garamond"/>
                <a:cs typeface="Garamond"/>
              </a:rPr>
              <a:t>¿Qu</a:t>
            </a:r>
            <a:r>
              <a:rPr sz="2200" dirty="0">
                <a:latin typeface="Garamond"/>
                <a:cs typeface="Garamond"/>
              </a:rPr>
              <a:t>é	</a:t>
            </a:r>
            <a:r>
              <a:rPr sz="2200" spc="-5" dirty="0">
                <a:latin typeface="Garamond"/>
                <a:cs typeface="Garamond"/>
              </a:rPr>
              <a:t>tip</a:t>
            </a:r>
            <a:r>
              <a:rPr sz="2200" dirty="0">
                <a:latin typeface="Garamond"/>
                <a:cs typeface="Garamond"/>
              </a:rPr>
              <a:t>o	de	</a:t>
            </a:r>
            <a:r>
              <a:rPr sz="2200" spc="-5" dirty="0">
                <a:latin typeface="Garamond"/>
                <a:cs typeface="Garamond"/>
              </a:rPr>
              <a:t>oligoelemento</a:t>
            </a:r>
            <a:r>
              <a:rPr sz="2200" dirty="0">
                <a:latin typeface="Garamond"/>
                <a:cs typeface="Garamond"/>
              </a:rPr>
              <a:t>s	</a:t>
            </a:r>
            <a:r>
              <a:rPr sz="2200" spc="-5" dirty="0">
                <a:latin typeface="Garamond"/>
                <a:cs typeface="Garamond"/>
              </a:rPr>
              <a:t>so</a:t>
            </a:r>
            <a:r>
              <a:rPr sz="2200" dirty="0">
                <a:latin typeface="Garamond"/>
                <a:cs typeface="Garamond"/>
              </a:rPr>
              <a:t>n	</a:t>
            </a:r>
            <a:r>
              <a:rPr sz="2200" spc="-5" dirty="0">
                <a:latin typeface="Garamond"/>
                <a:cs typeface="Garamond"/>
              </a:rPr>
              <a:t>necesario</a:t>
            </a:r>
            <a:r>
              <a:rPr sz="2200" dirty="0">
                <a:latin typeface="Garamond"/>
                <a:cs typeface="Garamond"/>
              </a:rPr>
              <a:t>s	</a:t>
            </a:r>
            <a:r>
              <a:rPr sz="2200" spc="-5" dirty="0">
                <a:latin typeface="Garamond"/>
                <a:cs typeface="Garamond"/>
              </a:rPr>
              <a:t>par</a:t>
            </a:r>
            <a:r>
              <a:rPr sz="2200" dirty="0">
                <a:latin typeface="Garamond"/>
                <a:cs typeface="Garamond"/>
              </a:rPr>
              <a:t>a	</a:t>
            </a:r>
            <a:r>
              <a:rPr sz="2200" spc="-5" dirty="0">
                <a:latin typeface="Garamond"/>
                <a:cs typeface="Garamond"/>
              </a:rPr>
              <a:t>e</a:t>
            </a:r>
            <a:r>
              <a:rPr sz="2200" dirty="0">
                <a:latin typeface="Garamond"/>
                <a:cs typeface="Garamond"/>
              </a:rPr>
              <a:t>l	</a:t>
            </a:r>
            <a:r>
              <a:rPr sz="2200" spc="-5" dirty="0">
                <a:latin typeface="Garamond"/>
                <a:cs typeface="Garamond"/>
              </a:rPr>
              <a:t>crecimient</a:t>
            </a:r>
            <a:r>
              <a:rPr sz="2200" dirty="0">
                <a:latin typeface="Garamond"/>
                <a:cs typeface="Garamond"/>
              </a:rPr>
              <a:t>o	de	las	</a:t>
            </a:r>
            <a:r>
              <a:rPr sz="2200" spc="-5" dirty="0">
                <a:latin typeface="Garamond"/>
                <a:cs typeface="Garamond"/>
              </a:rPr>
              <a:t>hortaliza</a:t>
            </a:r>
            <a:r>
              <a:rPr sz="2200" dirty="0">
                <a:latin typeface="Garamond"/>
                <a:cs typeface="Garamond"/>
              </a:rPr>
              <a:t>s	y	</a:t>
            </a:r>
            <a:r>
              <a:rPr sz="2200" spc="-5" dirty="0">
                <a:latin typeface="Garamond"/>
                <a:cs typeface="Garamond"/>
              </a:rPr>
              <a:t>qué  repercusiones tendrán con el uso </a:t>
            </a:r>
            <a:r>
              <a:rPr sz="2200" dirty="0">
                <a:latin typeface="Garamond"/>
                <a:cs typeface="Garamond"/>
              </a:rPr>
              <a:t>de</a:t>
            </a:r>
            <a:r>
              <a:rPr sz="2200" spc="-10" dirty="0">
                <a:latin typeface="Garamond"/>
                <a:cs typeface="Garamond"/>
              </a:rPr>
              <a:t> </a:t>
            </a:r>
            <a:r>
              <a:rPr sz="2200" spc="-5" dirty="0">
                <a:latin typeface="Garamond"/>
                <a:cs typeface="Garamond"/>
              </a:rPr>
              <a:t>pesticidas?</a:t>
            </a:r>
            <a:endParaRPr sz="22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70125" y="1436422"/>
            <a:ext cx="9679940" cy="299085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just">
              <a:lnSpc>
                <a:spcPct val="115300"/>
              </a:lnSpc>
              <a:spcBef>
                <a:spcPts val="85"/>
              </a:spcBef>
            </a:pPr>
            <a:r>
              <a:rPr sz="1400" spc="-5" dirty="0">
                <a:latin typeface="Garamond"/>
                <a:cs typeface="Garamond"/>
              </a:rPr>
              <a:t>El grado </a:t>
            </a:r>
            <a:r>
              <a:rPr sz="1400" dirty="0">
                <a:latin typeface="Garamond"/>
                <a:cs typeface="Garamond"/>
              </a:rPr>
              <a:t>de lixiviación </a:t>
            </a:r>
            <a:r>
              <a:rPr sz="1400" spc="-5" dirty="0">
                <a:latin typeface="Garamond"/>
                <a:cs typeface="Garamond"/>
              </a:rPr>
              <a:t>(el movimiento </a:t>
            </a:r>
            <a:r>
              <a:rPr sz="1400" dirty="0">
                <a:latin typeface="Garamond"/>
                <a:cs typeface="Garamond"/>
              </a:rPr>
              <a:t>de las </a:t>
            </a:r>
            <a:r>
              <a:rPr sz="1400" spc="-5" dirty="0">
                <a:latin typeface="Garamond"/>
                <a:cs typeface="Garamond"/>
              </a:rPr>
              <a:t>sustancias </a:t>
            </a:r>
            <a:r>
              <a:rPr sz="1400" dirty="0">
                <a:latin typeface="Garamond"/>
                <a:cs typeface="Garamond"/>
              </a:rPr>
              <a:t>a </a:t>
            </a:r>
            <a:r>
              <a:rPr sz="1400" spc="-5" dirty="0">
                <a:latin typeface="Garamond"/>
                <a:cs typeface="Garamond"/>
              </a:rPr>
              <a:t>través </a:t>
            </a:r>
            <a:r>
              <a:rPr sz="1400" dirty="0">
                <a:latin typeface="Garamond"/>
                <a:cs typeface="Garamond"/>
              </a:rPr>
              <a:t>de las </a:t>
            </a:r>
            <a:r>
              <a:rPr sz="1400" spc="-5" dirty="0">
                <a:latin typeface="Garamond"/>
                <a:cs typeface="Garamond"/>
              </a:rPr>
              <a:t>fases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suelo) </a:t>
            </a:r>
            <a:r>
              <a:rPr sz="1400" dirty="0">
                <a:latin typeface="Garamond"/>
                <a:cs typeface="Garamond"/>
              </a:rPr>
              <a:t>depende de la </a:t>
            </a:r>
            <a:r>
              <a:rPr sz="1400" spc="-5" dirty="0">
                <a:latin typeface="Garamond"/>
                <a:cs typeface="Garamond"/>
              </a:rPr>
              <a:t>solubilidad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compuesto en agua, </a:t>
            </a:r>
            <a:r>
              <a:rPr sz="1400" dirty="0">
                <a:latin typeface="Garamond"/>
                <a:cs typeface="Garamond"/>
              </a:rPr>
              <a:t>de  </a:t>
            </a:r>
            <a:r>
              <a:rPr sz="1400" spc="-5" dirty="0">
                <a:latin typeface="Garamond"/>
                <a:cs typeface="Garamond"/>
              </a:rPr>
              <a:t>su naturaleza química </a:t>
            </a:r>
            <a:r>
              <a:rPr sz="1400" dirty="0">
                <a:latin typeface="Garamond"/>
                <a:cs typeface="Garamond"/>
              </a:rPr>
              <a:t>y del </a:t>
            </a:r>
            <a:r>
              <a:rPr sz="1400" spc="-5" dirty="0">
                <a:latin typeface="Garamond"/>
                <a:cs typeface="Garamond"/>
              </a:rPr>
              <a:t>valor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pH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suelo, que se favorece por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capacidad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adsorción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este, esto varía principalmente por el  porcentaje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arcillas, arenas </a:t>
            </a:r>
            <a:r>
              <a:rPr sz="1400" dirty="0">
                <a:latin typeface="Garamond"/>
                <a:cs typeface="Garamond"/>
              </a:rPr>
              <a:t>y limos </a:t>
            </a:r>
            <a:r>
              <a:rPr sz="1400" spc="-5" dirty="0">
                <a:latin typeface="Garamond"/>
                <a:cs typeface="Garamond"/>
              </a:rPr>
              <a:t>presentes en él, por </a:t>
            </a:r>
            <a:r>
              <a:rPr sz="1400" dirty="0">
                <a:latin typeface="Garamond"/>
                <a:cs typeface="Garamond"/>
              </a:rPr>
              <a:t>las </a:t>
            </a:r>
            <a:r>
              <a:rPr sz="1400" spc="-5" dirty="0">
                <a:latin typeface="Garamond"/>
                <a:cs typeface="Garamond"/>
              </a:rPr>
              <a:t>altas temperaturas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por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precipitación</a:t>
            </a:r>
            <a:r>
              <a:rPr sz="1400" spc="-1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pluvial.</a:t>
            </a:r>
            <a:endParaRPr sz="1400">
              <a:latin typeface="Garamond"/>
              <a:cs typeface="Garamond"/>
            </a:endParaRPr>
          </a:p>
          <a:p>
            <a:pPr marL="12700" marR="11430" algn="just">
              <a:lnSpc>
                <a:spcPct val="116100"/>
              </a:lnSpc>
              <a:spcBef>
                <a:spcPts val="975"/>
              </a:spcBef>
            </a:pPr>
            <a:r>
              <a:rPr sz="1400" spc="-5" dirty="0">
                <a:latin typeface="Garamond"/>
                <a:cs typeface="Garamond"/>
              </a:rPr>
              <a:t>Lo anterior también es </a:t>
            </a:r>
            <a:r>
              <a:rPr sz="1400" dirty="0">
                <a:latin typeface="Garamond"/>
                <a:cs typeface="Garamond"/>
              </a:rPr>
              <a:t>decisivo </a:t>
            </a:r>
            <a:r>
              <a:rPr sz="1400" spc="-5" dirty="0">
                <a:latin typeface="Garamond"/>
                <a:cs typeface="Garamond"/>
              </a:rPr>
              <a:t>para </a:t>
            </a:r>
            <a:r>
              <a:rPr sz="1400" dirty="0">
                <a:latin typeface="Garamond"/>
                <a:cs typeface="Garamond"/>
              </a:rPr>
              <a:t>determinar la distribución del </a:t>
            </a:r>
            <a:r>
              <a:rPr sz="1400" spc="-5" dirty="0">
                <a:latin typeface="Garamond"/>
                <a:cs typeface="Garamond"/>
              </a:rPr>
              <a:t>material en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biosfera, pues </a:t>
            </a:r>
            <a:r>
              <a:rPr sz="1400" dirty="0">
                <a:latin typeface="Garamond"/>
                <a:cs typeface="Garamond"/>
              </a:rPr>
              <a:t>las </a:t>
            </a:r>
            <a:r>
              <a:rPr sz="1400" spc="-5" dirty="0">
                <a:latin typeface="Garamond"/>
                <a:cs typeface="Garamond"/>
              </a:rPr>
              <a:t>plantas </a:t>
            </a:r>
            <a:r>
              <a:rPr sz="1400" dirty="0">
                <a:latin typeface="Garamond"/>
                <a:cs typeface="Garamond"/>
              </a:rPr>
              <a:t>y los </a:t>
            </a:r>
            <a:r>
              <a:rPr sz="1400" spc="-5" dirty="0">
                <a:latin typeface="Garamond"/>
                <a:cs typeface="Garamond"/>
              </a:rPr>
              <a:t>microorganismos no pueden  recibir </a:t>
            </a:r>
            <a:r>
              <a:rPr sz="1400" dirty="0">
                <a:latin typeface="Garamond"/>
                <a:cs typeface="Garamond"/>
              </a:rPr>
              <a:t>directamente los </a:t>
            </a:r>
            <a:r>
              <a:rPr sz="1400" spc="-5" dirty="0">
                <a:latin typeface="Garamond"/>
                <a:cs typeface="Garamond"/>
              </a:rPr>
              <a:t>compuestos adsorbidos sobre </a:t>
            </a:r>
            <a:r>
              <a:rPr sz="1400" dirty="0">
                <a:latin typeface="Garamond"/>
                <a:cs typeface="Garamond"/>
              </a:rPr>
              <a:t>las </a:t>
            </a:r>
            <a:r>
              <a:rPr sz="1400" spc="-5" dirty="0">
                <a:latin typeface="Garamond"/>
                <a:cs typeface="Garamond"/>
              </a:rPr>
              <a:t>partículas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suelo. Este proceso está en equilibrio con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eliminación (desorción) 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compuesto en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solución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suelo. La </a:t>
            </a:r>
            <a:r>
              <a:rPr sz="1400" dirty="0">
                <a:latin typeface="Garamond"/>
                <a:cs typeface="Garamond"/>
              </a:rPr>
              <a:t>distribución de </a:t>
            </a:r>
            <a:r>
              <a:rPr sz="1400" spc="-5" dirty="0">
                <a:latin typeface="Garamond"/>
                <a:cs typeface="Garamond"/>
              </a:rPr>
              <a:t>un plaguicida en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biofase (plantas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microorganismos) </a:t>
            </a:r>
            <a:r>
              <a:rPr sz="1400" dirty="0">
                <a:latin typeface="Garamond"/>
                <a:cs typeface="Garamond"/>
              </a:rPr>
              <a:t>depende de la </a:t>
            </a:r>
            <a:r>
              <a:rPr sz="1400" spc="-5" dirty="0">
                <a:latin typeface="Garamond"/>
                <a:cs typeface="Garamond"/>
              </a:rPr>
              <a:t>capacidad 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absorción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esta </a:t>
            </a:r>
            <a:r>
              <a:rPr sz="1400" dirty="0">
                <a:latin typeface="Garamond"/>
                <a:cs typeface="Garamond"/>
              </a:rPr>
              <a:t>y de la </a:t>
            </a:r>
            <a:r>
              <a:rPr sz="1400" spc="-5" dirty="0">
                <a:latin typeface="Garamond"/>
                <a:cs typeface="Garamond"/>
              </a:rPr>
              <a:t>naturaleza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suelo. Un suelo con gran capacidad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absorción puede conducir </a:t>
            </a:r>
            <a:r>
              <a:rPr sz="1400" dirty="0">
                <a:latin typeface="Garamond"/>
                <a:cs typeface="Garamond"/>
              </a:rPr>
              <a:t>a la inactividad </a:t>
            </a:r>
            <a:r>
              <a:rPr sz="1400" spc="-5" dirty="0">
                <a:latin typeface="Garamond"/>
                <a:cs typeface="Garamond"/>
              </a:rPr>
              <a:t>total </a:t>
            </a:r>
            <a:r>
              <a:rPr sz="1400" dirty="0">
                <a:latin typeface="Garamond"/>
                <a:cs typeface="Garamond"/>
              </a:rPr>
              <a:t>del  </a:t>
            </a:r>
            <a:r>
              <a:rPr sz="1400" spc="-5" dirty="0">
                <a:latin typeface="Garamond"/>
                <a:cs typeface="Garamond"/>
              </a:rPr>
              <a:t>plaguicida, ya que nunca penetrara en </a:t>
            </a:r>
            <a:r>
              <a:rPr sz="1400" dirty="0">
                <a:latin typeface="Garamond"/>
                <a:cs typeface="Garamond"/>
              </a:rPr>
              <a:t>la</a:t>
            </a:r>
            <a:r>
              <a:rPr sz="1400" spc="-5" dirty="0">
                <a:latin typeface="Garamond"/>
                <a:cs typeface="Garamond"/>
              </a:rPr>
              <a:t> plaga.</a:t>
            </a:r>
            <a:endParaRPr sz="1400">
              <a:latin typeface="Garamond"/>
              <a:cs typeface="Garamond"/>
            </a:endParaRPr>
          </a:p>
          <a:p>
            <a:pPr marL="12700" marR="15240" algn="just">
              <a:lnSpc>
                <a:spcPct val="116100"/>
              </a:lnSpc>
              <a:spcBef>
                <a:spcPts val="975"/>
              </a:spcBef>
            </a:pPr>
            <a:r>
              <a:rPr sz="1400" spc="-5" dirty="0">
                <a:latin typeface="Garamond"/>
                <a:cs typeface="Garamond"/>
              </a:rPr>
              <a:t>Cuando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plaguicidas </a:t>
            </a:r>
            <a:r>
              <a:rPr sz="1400" dirty="0">
                <a:latin typeface="Garamond"/>
                <a:cs typeface="Garamond"/>
              </a:rPr>
              <a:t>ingresan </a:t>
            </a:r>
            <a:r>
              <a:rPr sz="1400" spc="-5" dirty="0">
                <a:latin typeface="Garamond"/>
                <a:cs typeface="Garamond"/>
              </a:rPr>
              <a:t>en </a:t>
            </a:r>
            <a:r>
              <a:rPr sz="1400" dirty="0">
                <a:latin typeface="Garamond"/>
                <a:cs typeface="Garamond"/>
              </a:rPr>
              <a:t>las </a:t>
            </a:r>
            <a:r>
              <a:rPr sz="1400" spc="-5" dirty="0">
                <a:latin typeface="Garamond"/>
                <a:cs typeface="Garamond"/>
              </a:rPr>
              <a:t>cadenas alimentarias se </a:t>
            </a:r>
            <a:r>
              <a:rPr sz="1400" dirty="0">
                <a:latin typeface="Garamond"/>
                <a:cs typeface="Garamond"/>
              </a:rPr>
              <a:t>distribuyen a </a:t>
            </a:r>
            <a:r>
              <a:rPr sz="1400" spc="-5" dirty="0">
                <a:latin typeface="Garamond"/>
                <a:cs typeface="Garamond"/>
              </a:rPr>
              <a:t>través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ellas, se concentran en cada nicho ecológico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se  acumulan sucesivamente hasta que alcanzan una concentración </a:t>
            </a:r>
            <a:r>
              <a:rPr sz="1400" dirty="0">
                <a:latin typeface="Garamond"/>
                <a:cs typeface="Garamond"/>
              </a:rPr>
              <a:t>letal </a:t>
            </a:r>
            <a:r>
              <a:rPr sz="1400" spc="-5" dirty="0">
                <a:latin typeface="Garamond"/>
                <a:cs typeface="Garamond"/>
              </a:rPr>
              <a:t>para algún organismo constituyente </a:t>
            </a:r>
            <a:r>
              <a:rPr sz="1400" dirty="0">
                <a:latin typeface="Garamond"/>
                <a:cs typeface="Garamond"/>
              </a:rPr>
              <a:t>de la </a:t>
            </a:r>
            <a:r>
              <a:rPr sz="1400" spc="-5" dirty="0">
                <a:latin typeface="Garamond"/>
                <a:cs typeface="Garamond"/>
              </a:rPr>
              <a:t>cadena, </a:t>
            </a:r>
            <a:r>
              <a:rPr sz="1400" dirty="0">
                <a:latin typeface="Garamond"/>
                <a:cs typeface="Garamond"/>
              </a:rPr>
              <a:t>o </a:t>
            </a:r>
            <a:r>
              <a:rPr sz="1400" spc="-5" dirty="0">
                <a:latin typeface="Garamond"/>
                <a:cs typeface="Garamond"/>
              </a:rPr>
              <a:t>bien hasta que  </a:t>
            </a:r>
            <a:r>
              <a:rPr sz="1400" dirty="0">
                <a:latin typeface="Garamond"/>
                <a:cs typeface="Garamond"/>
              </a:rPr>
              <a:t>llegan a </a:t>
            </a:r>
            <a:r>
              <a:rPr sz="1400" spc="-5" dirty="0">
                <a:latin typeface="Garamond"/>
                <a:cs typeface="Garamond"/>
              </a:rPr>
              <a:t>niveles superiores </a:t>
            </a:r>
            <a:r>
              <a:rPr sz="1400" dirty="0">
                <a:latin typeface="Garamond"/>
                <a:cs typeface="Garamond"/>
              </a:rPr>
              <a:t>de la </a:t>
            </a:r>
            <a:r>
              <a:rPr sz="1400" spc="-5" dirty="0">
                <a:latin typeface="Garamond"/>
                <a:cs typeface="Garamond"/>
              </a:rPr>
              <a:t>red</a:t>
            </a:r>
            <a:r>
              <a:rPr sz="1400" spc="-1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trófica.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68850" y="822681"/>
            <a:ext cx="383095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00000"/>
                </a:solidFill>
              </a:rPr>
              <a:t>Contaminación del </a:t>
            </a:r>
            <a:r>
              <a:rPr sz="1800" dirty="0">
                <a:solidFill>
                  <a:srgbClr val="000000"/>
                </a:solidFill>
              </a:rPr>
              <a:t>aire </a:t>
            </a:r>
            <a:r>
              <a:rPr sz="1800" spc="-5" dirty="0">
                <a:solidFill>
                  <a:srgbClr val="000000"/>
                </a:solidFill>
              </a:rPr>
              <a:t>por</a:t>
            </a:r>
            <a:r>
              <a:rPr sz="1800" spc="-85" dirty="0">
                <a:solidFill>
                  <a:srgbClr val="000000"/>
                </a:solidFill>
              </a:rPr>
              <a:t> </a:t>
            </a:r>
            <a:r>
              <a:rPr sz="1800" spc="-5" dirty="0">
                <a:solidFill>
                  <a:srgbClr val="000000"/>
                </a:solidFill>
              </a:rPr>
              <a:t>plaguicidas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2068850" y="1234923"/>
            <a:ext cx="9359265" cy="3863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6100"/>
              </a:lnSpc>
              <a:spcBef>
                <a:spcPts val="100"/>
              </a:spcBef>
            </a:pPr>
            <a:r>
              <a:rPr sz="1400" spc="-5" dirty="0">
                <a:latin typeface="Garamond"/>
                <a:cs typeface="Garamond"/>
              </a:rPr>
              <a:t>La contaminación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aire tiene </a:t>
            </a:r>
            <a:r>
              <a:rPr sz="1400" dirty="0">
                <a:latin typeface="Garamond"/>
                <a:cs typeface="Garamond"/>
              </a:rPr>
              <a:t>importancia </a:t>
            </a:r>
            <a:r>
              <a:rPr sz="1400" spc="-5" dirty="0">
                <a:latin typeface="Garamond"/>
                <a:cs typeface="Garamond"/>
              </a:rPr>
              <a:t>cuando se trata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aplicaciones por medios aéreos;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gran extensión que abarcan éstas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el  pequeño tamaño </a:t>
            </a:r>
            <a:r>
              <a:rPr sz="1400" dirty="0">
                <a:latin typeface="Garamond"/>
                <a:cs typeface="Garamond"/>
              </a:rPr>
              <a:t>de las </a:t>
            </a:r>
            <a:r>
              <a:rPr sz="1400" spc="-5" dirty="0">
                <a:latin typeface="Garamond"/>
                <a:cs typeface="Garamond"/>
              </a:rPr>
              <a:t>partículas contribuyen </a:t>
            </a:r>
            <a:r>
              <a:rPr sz="1400" dirty="0">
                <a:latin typeface="Garamond"/>
                <a:cs typeface="Garamond"/>
              </a:rPr>
              <a:t>a </a:t>
            </a:r>
            <a:r>
              <a:rPr sz="1400" spc="-5" dirty="0">
                <a:latin typeface="Garamond"/>
                <a:cs typeface="Garamond"/>
              </a:rPr>
              <a:t>sus efectos, entre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que se cuenta el </a:t>
            </a:r>
            <a:r>
              <a:rPr sz="1400" i="1" spc="-5" dirty="0">
                <a:latin typeface="Garamond"/>
                <a:cs typeface="Garamond"/>
              </a:rPr>
              <a:t>"arrastre"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partículas </a:t>
            </a:r>
            <a:r>
              <a:rPr sz="1400" dirty="0">
                <a:latin typeface="Garamond"/>
                <a:cs typeface="Garamond"/>
              </a:rPr>
              <a:t>a las </a:t>
            </a:r>
            <a:r>
              <a:rPr sz="1400" spc="-5" dirty="0">
                <a:latin typeface="Garamond"/>
                <a:cs typeface="Garamond"/>
              </a:rPr>
              <a:t>zonas vecinas, fuera 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área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tratamiento. Este efecto tiene </a:t>
            </a:r>
            <a:r>
              <a:rPr sz="1400" dirty="0">
                <a:latin typeface="Garamond"/>
                <a:cs typeface="Garamond"/>
              </a:rPr>
              <a:t>importancia </a:t>
            </a:r>
            <a:r>
              <a:rPr sz="1400" spc="-5" dirty="0">
                <a:latin typeface="Garamond"/>
                <a:cs typeface="Garamond"/>
              </a:rPr>
              <a:t>si contamina zonas habitadas </a:t>
            </a:r>
            <a:r>
              <a:rPr sz="1400" dirty="0">
                <a:latin typeface="Garamond"/>
                <a:cs typeface="Garamond"/>
              </a:rPr>
              <a:t>o </a:t>
            </a:r>
            <a:r>
              <a:rPr sz="1400" spc="-5" dirty="0">
                <a:latin typeface="Garamond"/>
                <a:cs typeface="Garamond"/>
              </a:rPr>
              <a:t>con cultivos,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se hace muy evidente cuando se  emplean herbicidas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contacto que </a:t>
            </a:r>
            <a:r>
              <a:rPr sz="1400" dirty="0">
                <a:latin typeface="Garamond"/>
                <a:cs typeface="Garamond"/>
              </a:rPr>
              <a:t>llegan </a:t>
            </a:r>
            <a:r>
              <a:rPr sz="1400" spc="-5" dirty="0">
                <a:latin typeface="Garamond"/>
                <a:cs typeface="Garamond"/>
              </a:rPr>
              <a:t>hasta cultivos que son muy sensibles </a:t>
            </a:r>
            <a:r>
              <a:rPr sz="1400" dirty="0">
                <a:latin typeface="Garamond"/>
                <a:cs typeface="Garamond"/>
              </a:rPr>
              <a:t>a los</a:t>
            </a:r>
            <a:r>
              <a:rPr sz="1400" spc="-1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mismos.</a:t>
            </a:r>
            <a:endParaRPr sz="1400">
              <a:latin typeface="Garamond"/>
              <a:cs typeface="Garamond"/>
            </a:endParaRPr>
          </a:p>
          <a:p>
            <a:pPr marL="12700" marR="8890" algn="just">
              <a:lnSpc>
                <a:spcPct val="116100"/>
              </a:lnSpc>
              <a:spcBef>
                <a:spcPts val="975"/>
              </a:spcBef>
            </a:pPr>
            <a:r>
              <a:rPr sz="1400" spc="-5" dirty="0">
                <a:latin typeface="Garamond"/>
                <a:cs typeface="Garamond"/>
              </a:rPr>
              <a:t>La </a:t>
            </a:r>
            <a:r>
              <a:rPr sz="1400" dirty="0">
                <a:latin typeface="Garamond"/>
                <a:cs typeface="Garamond"/>
              </a:rPr>
              <a:t>dispersión de </a:t>
            </a:r>
            <a:r>
              <a:rPr sz="1400" spc="-5" dirty="0">
                <a:latin typeface="Garamond"/>
                <a:cs typeface="Garamond"/>
              </a:rPr>
              <a:t>plaguicidas en forma </a:t>
            </a:r>
            <a:r>
              <a:rPr sz="1400" dirty="0">
                <a:latin typeface="Garamond"/>
                <a:cs typeface="Garamond"/>
              </a:rPr>
              <a:t>líquida o </a:t>
            </a:r>
            <a:r>
              <a:rPr sz="1400" spc="-5" dirty="0">
                <a:latin typeface="Garamond"/>
                <a:cs typeface="Garamond"/>
              </a:rPr>
              <a:t>en polvo para exterminar </a:t>
            </a:r>
            <a:r>
              <a:rPr sz="1400" dirty="0">
                <a:latin typeface="Garamond"/>
                <a:cs typeface="Garamond"/>
              </a:rPr>
              <a:t>las </a:t>
            </a:r>
            <a:r>
              <a:rPr sz="1400" spc="-5" dirty="0">
                <a:latin typeface="Garamond"/>
                <a:cs typeface="Garamond"/>
              </a:rPr>
              <a:t>plagas es hoy en </a:t>
            </a:r>
            <a:r>
              <a:rPr sz="1400" dirty="0">
                <a:latin typeface="Garamond"/>
                <a:cs typeface="Garamond"/>
              </a:rPr>
              <a:t>día </a:t>
            </a:r>
            <a:r>
              <a:rPr sz="1400" spc="-5" dirty="0">
                <a:latin typeface="Garamond"/>
                <a:cs typeface="Garamond"/>
              </a:rPr>
              <a:t>una práctica aceptada por muchos  países. Los </a:t>
            </a:r>
            <a:r>
              <a:rPr sz="1400" dirty="0">
                <a:latin typeface="Garamond"/>
                <a:cs typeface="Garamond"/>
              </a:rPr>
              <a:t>insecticidas </a:t>
            </a:r>
            <a:r>
              <a:rPr sz="1400" spc="-5" dirty="0">
                <a:latin typeface="Garamond"/>
                <a:cs typeface="Garamond"/>
              </a:rPr>
              <a:t>suelen </a:t>
            </a:r>
            <a:r>
              <a:rPr sz="1400" dirty="0">
                <a:latin typeface="Garamond"/>
                <a:cs typeface="Garamond"/>
              </a:rPr>
              <a:t>dispersarse </a:t>
            </a:r>
            <a:r>
              <a:rPr sz="1400" spc="-5" dirty="0">
                <a:latin typeface="Garamond"/>
                <a:cs typeface="Garamond"/>
              </a:rPr>
              <a:t>en el aire para combatir </a:t>
            </a:r>
            <a:r>
              <a:rPr sz="1400" dirty="0">
                <a:latin typeface="Garamond"/>
                <a:cs typeface="Garamond"/>
              </a:rPr>
              <a:t>los insectos </a:t>
            </a:r>
            <a:r>
              <a:rPr sz="1400" spc="-5" dirty="0">
                <a:latin typeface="Garamond"/>
                <a:cs typeface="Garamond"/>
              </a:rPr>
              <a:t>voladores, aunque en ciertos casos </a:t>
            </a:r>
            <a:r>
              <a:rPr sz="1400" dirty="0">
                <a:latin typeface="Garamond"/>
                <a:cs typeface="Garamond"/>
              </a:rPr>
              <a:t>los ingredientes  </a:t>
            </a:r>
            <a:r>
              <a:rPr sz="1400" spc="-5" dirty="0">
                <a:latin typeface="Garamond"/>
                <a:cs typeface="Garamond"/>
              </a:rPr>
              <a:t>activos </a:t>
            </a:r>
            <a:r>
              <a:rPr sz="1400" dirty="0">
                <a:latin typeface="Garamond"/>
                <a:cs typeface="Garamond"/>
              </a:rPr>
              <a:t>de dichos </a:t>
            </a:r>
            <a:r>
              <a:rPr sz="1400" spc="-5" dirty="0">
                <a:latin typeface="Garamond"/>
                <a:cs typeface="Garamond"/>
              </a:rPr>
              <a:t>productos sólo actúan </a:t>
            </a:r>
            <a:r>
              <a:rPr sz="1400" dirty="0">
                <a:latin typeface="Garamond"/>
                <a:cs typeface="Garamond"/>
              </a:rPr>
              <a:t>después de depositarse </a:t>
            </a:r>
            <a:r>
              <a:rPr sz="1400" spc="-5" dirty="0">
                <a:latin typeface="Garamond"/>
                <a:cs typeface="Garamond"/>
              </a:rPr>
              <a:t>en objetos fijos, como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vegetación, </a:t>
            </a:r>
            <a:r>
              <a:rPr sz="1400" dirty="0">
                <a:latin typeface="Garamond"/>
                <a:cs typeface="Garamond"/>
              </a:rPr>
              <a:t>donde </a:t>
            </a:r>
            <a:r>
              <a:rPr sz="1400" spc="-5" dirty="0">
                <a:latin typeface="Garamond"/>
                <a:cs typeface="Garamond"/>
              </a:rPr>
              <a:t>pueden entrar en contacto  con </a:t>
            </a:r>
            <a:r>
              <a:rPr sz="1400" dirty="0">
                <a:latin typeface="Garamond"/>
                <a:cs typeface="Garamond"/>
              </a:rPr>
              <a:t>los insectos. </a:t>
            </a:r>
            <a:r>
              <a:rPr sz="1400" spc="-5" dirty="0">
                <a:latin typeface="Garamond"/>
                <a:cs typeface="Garamond"/>
              </a:rPr>
              <a:t>En estos casos el aire se contamina </a:t>
            </a:r>
            <a:r>
              <a:rPr sz="1400" dirty="0">
                <a:latin typeface="Garamond"/>
                <a:cs typeface="Garamond"/>
              </a:rPr>
              <a:t>deliberadamente </a:t>
            </a:r>
            <a:r>
              <a:rPr sz="1400" spc="-5" dirty="0">
                <a:latin typeface="Garamond"/>
                <a:cs typeface="Garamond"/>
              </a:rPr>
              <a:t>con uno </a:t>
            </a:r>
            <a:r>
              <a:rPr sz="1400" dirty="0">
                <a:latin typeface="Garamond"/>
                <a:cs typeface="Garamond"/>
              </a:rPr>
              <a:t>o </a:t>
            </a:r>
            <a:r>
              <a:rPr sz="1400" spc="-5" dirty="0">
                <a:latin typeface="Garamond"/>
                <a:cs typeface="Garamond"/>
              </a:rPr>
              <a:t>varios productos cuyas propiedades nocivas se  conocen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que también pueden ser tóxicos para el</a:t>
            </a:r>
            <a:r>
              <a:rPr sz="1400" spc="-1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hombre.</a:t>
            </a:r>
            <a:endParaRPr sz="1400">
              <a:latin typeface="Garamond"/>
              <a:cs typeface="Garamond"/>
            </a:endParaRPr>
          </a:p>
          <a:p>
            <a:pPr marL="12700" marR="15240" algn="just">
              <a:lnSpc>
                <a:spcPct val="116100"/>
              </a:lnSpc>
              <a:spcBef>
                <a:spcPts val="969"/>
              </a:spcBef>
            </a:pPr>
            <a:r>
              <a:rPr sz="1400" spc="-5" dirty="0">
                <a:latin typeface="Garamond"/>
                <a:cs typeface="Garamond"/>
              </a:rPr>
              <a:t>En general, se volatilizan </a:t>
            </a:r>
            <a:r>
              <a:rPr sz="1400" dirty="0">
                <a:latin typeface="Garamond"/>
                <a:cs typeface="Garamond"/>
              </a:rPr>
              <a:t>desde </a:t>
            </a:r>
            <a:r>
              <a:rPr sz="1400" spc="-5" dirty="0">
                <a:latin typeface="Garamond"/>
                <a:cs typeface="Garamond"/>
              </a:rPr>
              <a:t>el suelo, fenómeno que </a:t>
            </a:r>
            <a:r>
              <a:rPr sz="1400" dirty="0">
                <a:latin typeface="Garamond"/>
                <a:cs typeface="Garamond"/>
              </a:rPr>
              <a:t>depende </a:t>
            </a:r>
            <a:r>
              <a:rPr sz="1400" spc="-5" dirty="0">
                <a:latin typeface="Garamond"/>
                <a:cs typeface="Garamond"/>
              </a:rPr>
              <a:t>sobre todo </a:t>
            </a:r>
            <a:r>
              <a:rPr sz="1400" dirty="0">
                <a:latin typeface="Garamond"/>
                <a:cs typeface="Garamond"/>
              </a:rPr>
              <a:t>de la </a:t>
            </a:r>
            <a:r>
              <a:rPr sz="1400" spc="-5" dirty="0">
                <a:latin typeface="Garamond"/>
                <a:cs typeface="Garamond"/>
              </a:rPr>
              <a:t>presión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vapor,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solubilidad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plaguicida en agua,  </a:t>
            </a:r>
            <a:r>
              <a:rPr sz="1400" dirty="0">
                <a:latin typeface="Garamond"/>
                <a:cs typeface="Garamond"/>
              </a:rPr>
              <a:t>las </a:t>
            </a:r>
            <a:r>
              <a:rPr sz="1400" spc="-5" dirty="0">
                <a:latin typeface="Garamond"/>
                <a:cs typeface="Garamond"/>
              </a:rPr>
              <a:t>condiciones ambientales </a:t>
            </a:r>
            <a:r>
              <a:rPr sz="1400" dirty="0">
                <a:latin typeface="Garamond"/>
                <a:cs typeface="Garamond"/>
              </a:rPr>
              <a:t>y la </a:t>
            </a:r>
            <a:r>
              <a:rPr sz="1400" spc="-5" dirty="0">
                <a:latin typeface="Garamond"/>
                <a:cs typeface="Garamond"/>
              </a:rPr>
              <a:t>naturaleza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sustrato</a:t>
            </a:r>
            <a:r>
              <a:rPr sz="1400" spc="-2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tratado.</a:t>
            </a:r>
            <a:endParaRPr sz="1400">
              <a:latin typeface="Garamond"/>
              <a:cs typeface="Garamond"/>
            </a:endParaRPr>
          </a:p>
          <a:p>
            <a:pPr marL="12700" marR="11430" algn="just">
              <a:lnSpc>
                <a:spcPct val="116100"/>
              </a:lnSpc>
              <a:spcBef>
                <a:spcPts val="975"/>
              </a:spcBef>
            </a:pPr>
            <a:r>
              <a:rPr sz="1400" spc="-5" dirty="0">
                <a:latin typeface="Garamond"/>
                <a:cs typeface="Garamond"/>
              </a:rPr>
              <a:t>También </a:t>
            </a:r>
            <a:r>
              <a:rPr sz="1400" dirty="0">
                <a:latin typeface="Garamond"/>
                <a:cs typeface="Garamond"/>
              </a:rPr>
              <a:t>desde </a:t>
            </a:r>
            <a:r>
              <a:rPr sz="1400" spc="-5" dirty="0">
                <a:latin typeface="Garamond"/>
                <a:cs typeface="Garamond"/>
              </a:rPr>
              <a:t>el agua puede contaminarse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atmósfera, como en el caso </a:t>
            </a:r>
            <a:r>
              <a:rPr sz="1400" dirty="0">
                <a:latin typeface="Garamond"/>
                <a:cs typeface="Garamond"/>
              </a:rPr>
              <a:t>de los </a:t>
            </a:r>
            <a:r>
              <a:rPr sz="1400" spc="-5" dirty="0">
                <a:latin typeface="Garamond"/>
                <a:cs typeface="Garamond"/>
              </a:rPr>
              <a:t>plaguicidas clorados, poco solubles en ésta, por </a:t>
            </a:r>
            <a:r>
              <a:rPr sz="1400" dirty="0">
                <a:latin typeface="Garamond"/>
                <a:cs typeface="Garamond"/>
              </a:rPr>
              <a:t>lo </a:t>
            </a:r>
            <a:r>
              <a:rPr sz="1400" spc="-5" dirty="0">
                <a:latin typeface="Garamond"/>
                <a:cs typeface="Garamond"/>
              </a:rPr>
              <a:t>que  tienden </a:t>
            </a:r>
            <a:r>
              <a:rPr sz="1400" dirty="0">
                <a:latin typeface="Garamond"/>
                <a:cs typeface="Garamond"/>
              </a:rPr>
              <a:t>a </a:t>
            </a:r>
            <a:r>
              <a:rPr sz="1400" spc="-5" dirty="0">
                <a:latin typeface="Garamond"/>
                <a:cs typeface="Garamond"/>
              </a:rPr>
              <a:t>situarse en </a:t>
            </a:r>
            <a:r>
              <a:rPr sz="1400" dirty="0">
                <a:latin typeface="Garamond"/>
                <a:cs typeface="Garamond"/>
              </a:rPr>
              <a:t>la interfase </a:t>
            </a:r>
            <a:r>
              <a:rPr sz="1400" spc="-5" dirty="0">
                <a:latin typeface="Garamond"/>
                <a:cs typeface="Garamond"/>
              </a:rPr>
              <a:t>agua-aire. </a:t>
            </a:r>
            <a:r>
              <a:rPr sz="1400" dirty="0">
                <a:latin typeface="Garamond"/>
                <a:cs typeface="Garamond"/>
              </a:rPr>
              <a:t>Se </a:t>
            </a:r>
            <a:r>
              <a:rPr sz="1400" spc="-5" dirty="0">
                <a:latin typeface="Garamond"/>
                <a:cs typeface="Garamond"/>
              </a:rPr>
              <a:t>calcula, por ejemplo, que </a:t>
            </a:r>
            <a:r>
              <a:rPr sz="1400" dirty="0">
                <a:latin typeface="Garamond"/>
                <a:cs typeface="Garamond"/>
              </a:rPr>
              <a:t>a </a:t>
            </a:r>
            <a:r>
              <a:rPr sz="1400" spc="-5" dirty="0">
                <a:latin typeface="Garamond"/>
                <a:cs typeface="Garamond"/>
              </a:rPr>
              <a:t>partir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una hectárea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agua tratada pueden pasar al aire, en  un año, unos </a:t>
            </a:r>
            <a:r>
              <a:rPr sz="1400" dirty="0">
                <a:latin typeface="Garamond"/>
                <a:cs typeface="Garamond"/>
              </a:rPr>
              <a:t>9 </a:t>
            </a:r>
            <a:r>
              <a:rPr sz="1400" spc="-5" dirty="0">
                <a:latin typeface="Garamond"/>
                <a:cs typeface="Garamond"/>
              </a:rPr>
              <a:t>kg </a:t>
            </a:r>
            <a:r>
              <a:rPr sz="1400" dirty="0">
                <a:latin typeface="Garamond"/>
                <a:cs typeface="Garamond"/>
              </a:rPr>
              <a:t>de</a:t>
            </a:r>
            <a:r>
              <a:rPr sz="1400" spc="-1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DDT.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76050" y="1218831"/>
            <a:ext cx="397700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00000"/>
                </a:solidFill>
              </a:rPr>
              <a:t>Contaminación del suelo por</a:t>
            </a:r>
            <a:r>
              <a:rPr sz="1800" spc="-80" dirty="0">
                <a:solidFill>
                  <a:srgbClr val="000000"/>
                </a:solidFill>
              </a:rPr>
              <a:t> </a:t>
            </a:r>
            <a:r>
              <a:rPr sz="1800" spc="-5" dirty="0">
                <a:solidFill>
                  <a:srgbClr val="000000"/>
                </a:solidFill>
              </a:rPr>
              <a:t>plaguicidas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1676050" y="1631073"/>
            <a:ext cx="9676765" cy="2997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25095" algn="just">
              <a:lnSpc>
                <a:spcPct val="116100"/>
              </a:lnSpc>
              <a:spcBef>
                <a:spcPts val="100"/>
              </a:spcBef>
            </a:pPr>
            <a:r>
              <a:rPr sz="1400" spc="-5" dirty="0">
                <a:latin typeface="Garamond"/>
                <a:cs typeface="Garamond"/>
              </a:rPr>
              <a:t>La contaminación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suelo se </a:t>
            </a:r>
            <a:r>
              <a:rPr sz="1400" dirty="0">
                <a:latin typeface="Garamond"/>
                <a:cs typeface="Garamond"/>
              </a:rPr>
              <a:t>debe </a:t>
            </a:r>
            <a:r>
              <a:rPr sz="1400" spc="-5" dirty="0">
                <a:latin typeface="Garamond"/>
                <a:cs typeface="Garamond"/>
              </a:rPr>
              <a:t>tanto </a:t>
            </a:r>
            <a:r>
              <a:rPr sz="1400" dirty="0">
                <a:latin typeface="Garamond"/>
                <a:cs typeface="Garamond"/>
              </a:rPr>
              <a:t>a </a:t>
            </a:r>
            <a:r>
              <a:rPr sz="1400" spc="-5" dirty="0">
                <a:latin typeface="Garamond"/>
                <a:cs typeface="Garamond"/>
              </a:rPr>
              <a:t>tratamientos específicos (por ejemplo: </a:t>
            </a:r>
            <a:r>
              <a:rPr sz="1400" dirty="0">
                <a:latin typeface="Garamond"/>
                <a:cs typeface="Garamond"/>
              </a:rPr>
              <a:t>insecticidas </a:t>
            </a:r>
            <a:r>
              <a:rPr sz="1400" spc="-5" dirty="0">
                <a:latin typeface="Garamond"/>
                <a:cs typeface="Garamond"/>
              </a:rPr>
              <a:t>aplicados al suelo), como </a:t>
            </a:r>
            <a:r>
              <a:rPr sz="1400" dirty="0">
                <a:latin typeface="Garamond"/>
                <a:cs typeface="Garamond"/>
              </a:rPr>
              <a:t>a </a:t>
            </a:r>
            <a:r>
              <a:rPr sz="1400" spc="-5" dirty="0">
                <a:latin typeface="Garamond"/>
                <a:cs typeface="Garamond"/>
              </a:rPr>
              <a:t>contaminaciones  provenientes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tratamientos al caer al suelo el excedente </a:t>
            </a:r>
            <a:r>
              <a:rPr sz="1400" dirty="0">
                <a:latin typeface="Garamond"/>
                <a:cs typeface="Garamond"/>
              </a:rPr>
              <a:t>de los </a:t>
            </a:r>
            <a:r>
              <a:rPr sz="1400" spc="-5" dirty="0">
                <a:latin typeface="Garamond"/>
                <a:cs typeface="Garamond"/>
              </a:rPr>
              <a:t>plaguicidas, </a:t>
            </a:r>
            <a:r>
              <a:rPr sz="1400" dirty="0">
                <a:latin typeface="Garamond"/>
                <a:cs typeface="Garamond"/>
              </a:rPr>
              <a:t>o </a:t>
            </a:r>
            <a:r>
              <a:rPr sz="1400" spc="-5" dirty="0">
                <a:latin typeface="Garamond"/>
                <a:cs typeface="Garamond"/>
              </a:rPr>
              <a:t>ser arrastradas por </a:t>
            </a:r>
            <a:r>
              <a:rPr sz="1400" dirty="0">
                <a:latin typeface="Garamond"/>
                <a:cs typeface="Garamond"/>
              </a:rPr>
              <a:t>las lluvias las </a:t>
            </a:r>
            <a:r>
              <a:rPr sz="1400" spc="-5" dirty="0">
                <a:latin typeface="Garamond"/>
                <a:cs typeface="Garamond"/>
              </a:rPr>
              <a:t>partículas </a:t>
            </a:r>
            <a:r>
              <a:rPr sz="1400" dirty="0">
                <a:latin typeface="Garamond"/>
                <a:cs typeface="Garamond"/>
              </a:rPr>
              <a:t>depositadas </a:t>
            </a:r>
            <a:r>
              <a:rPr sz="1400" spc="-5" dirty="0">
                <a:latin typeface="Garamond"/>
                <a:cs typeface="Garamond"/>
              </a:rPr>
              <a:t>en </a:t>
            </a:r>
            <a:r>
              <a:rPr sz="1400" dirty="0">
                <a:latin typeface="Garamond"/>
                <a:cs typeface="Garamond"/>
              </a:rPr>
              <a:t>las  </a:t>
            </a:r>
            <a:r>
              <a:rPr sz="1400" spc="-5" dirty="0">
                <a:latin typeface="Garamond"/>
                <a:cs typeface="Garamond"/>
              </a:rPr>
              <a:t>plantas.</a:t>
            </a:r>
            <a:endParaRPr sz="1400">
              <a:latin typeface="Garamond"/>
              <a:cs typeface="Garamond"/>
            </a:endParaRPr>
          </a:p>
          <a:p>
            <a:pPr marL="12700" marR="5080">
              <a:lnSpc>
                <a:spcPct val="116100"/>
              </a:lnSpc>
              <a:spcBef>
                <a:spcPts val="975"/>
              </a:spcBef>
            </a:pPr>
            <a:r>
              <a:rPr sz="1400" spc="-5" dirty="0">
                <a:latin typeface="Garamond"/>
                <a:cs typeface="Garamond"/>
              </a:rPr>
              <a:t>La mayoría </a:t>
            </a:r>
            <a:r>
              <a:rPr sz="1400" dirty="0">
                <a:latin typeface="Garamond"/>
                <a:cs typeface="Garamond"/>
              </a:rPr>
              <a:t>de los </a:t>
            </a:r>
            <a:r>
              <a:rPr sz="1400" spc="-5" dirty="0">
                <a:latin typeface="Garamond"/>
                <a:cs typeface="Garamond"/>
              </a:rPr>
              <a:t>herbicidas, </a:t>
            </a:r>
            <a:r>
              <a:rPr sz="1400" dirty="0">
                <a:latin typeface="Garamond"/>
                <a:cs typeface="Garamond"/>
              </a:rPr>
              <a:t>los derivados </a:t>
            </a:r>
            <a:r>
              <a:rPr sz="1400" spc="-5" dirty="0">
                <a:latin typeface="Garamond"/>
                <a:cs typeface="Garamond"/>
              </a:rPr>
              <a:t>fosforados </a:t>
            </a:r>
            <a:r>
              <a:rPr sz="1400" dirty="0">
                <a:latin typeface="Garamond"/>
                <a:cs typeface="Garamond"/>
              </a:rPr>
              <a:t>y los </a:t>
            </a:r>
            <a:r>
              <a:rPr sz="1400" spc="-5" dirty="0">
                <a:latin typeface="Garamond"/>
                <a:cs typeface="Garamond"/>
              </a:rPr>
              <a:t>carbamatos, sufren </a:t>
            </a:r>
            <a:r>
              <a:rPr sz="1400" dirty="0">
                <a:latin typeface="Garamond"/>
                <a:cs typeface="Garamond"/>
              </a:rPr>
              <a:t>degradaciones </a:t>
            </a:r>
            <a:r>
              <a:rPr sz="1400" spc="-5" dirty="0">
                <a:latin typeface="Garamond"/>
                <a:cs typeface="Garamond"/>
              </a:rPr>
              <a:t>microbianas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sus residuos </a:t>
            </a:r>
            <a:r>
              <a:rPr sz="1400" dirty="0">
                <a:latin typeface="Garamond"/>
                <a:cs typeface="Garamond"/>
              </a:rPr>
              <a:t>desaparecen </a:t>
            </a:r>
            <a:r>
              <a:rPr sz="1400" spc="-5" dirty="0">
                <a:latin typeface="Garamond"/>
                <a:cs typeface="Garamond"/>
              </a:rPr>
              <a:t>en  tiempo relativamente corto. En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acumulación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residuos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plaguicidas </a:t>
            </a:r>
            <a:r>
              <a:rPr sz="1400" dirty="0">
                <a:latin typeface="Garamond"/>
                <a:cs typeface="Garamond"/>
              </a:rPr>
              <a:t>influye </a:t>
            </a:r>
            <a:r>
              <a:rPr sz="1400" spc="-5" dirty="0">
                <a:latin typeface="Garamond"/>
                <a:cs typeface="Garamond"/>
              </a:rPr>
              <a:t>el tipo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suelo;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arcillosos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orgánicos retienen más  residuos que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arenosos. Los mayores riesgos se presentan con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aplicación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algunos plaguicidas organoclorados, que son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eliminación  más </a:t>
            </a:r>
            <a:r>
              <a:rPr sz="1400" dirty="0">
                <a:latin typeface="Garamond"/>
                <a:cs typeface="Garamond"/>
              </a:rPr>
              <a:t>difícil, </a:t>
            </a:r>
            <a:r>
              <a:rPr sz="1400" spc="-5" dirty="0">
                <a:latin typeface="Garamond"/>
                <a:cs typeface="Garamond"/>
              </a:rPr>
              <a:t>persistiendo en el suelo más</a:t>
            </a:r>
            <a:r>
              <a:rPr sz="1400" spc="-1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tiempo.</a:t>
            </a:r>
            <a:endParaRPr sz="1400">
              <a:latin typeface="Garamond"/>
              <a:cs typeface="Garamond"/>
            </a:endParaRPr>
          </a:p>
          <a:p>
            <a:pPr marL="12700" marR="405130">
              <a:lnSpc>
                <a:spcPct val="116100"/>
              </a:lnSpc>
              <a:spcBef>
                <a:spcPts val="969"/>
              </a:spcBef>
            </a:pPr>
            <a:r>
              <a:rPr sz="1400" spc="-5" dirty="0">
                <a:latin typeface="Garamond"/>
                <a:cs typeface="Garamond"/>
              </a:rPr>
              <a:t>La evaluación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grado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contaminación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suelo por plaguicidas es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gran </a:t>
            </a:r>
            <a:r>
              <a:rPr sz="1400" dirty="0">
                <a:latin typeface="Garamond"/>
                <a:cs typeface="Garamond"/>
              </a:rPr>
              <a:t>importancia </a:t>
            </a:r>
            <a:r>
              <a:rPr sz="1400" spc="-5" dirty="0">
                <a:latin typeface="Garamond"/>
                <a:cs typeface="Garamond"/>
              </a:rPr>
              <a:t>por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transferencia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ellos </a:t>
            </a:r>
            <a:r>
              <a:rPr sz="1400" dirty="0">
                <a:latin typeface="Garamond"/>
                <a:cs typeface="Garamond"/>
              </a:rPr>
              <a:t>a los </a:t>
            </a:r>
            <a:r>
              <a:rPr sz="1400" spc="-5" dirty="0">
                <a:latin typeface="Garamond"/>
                <a:cs typeface="Garamond"/>
              </a:rPr>
              <a:t>alimentos.  Algunos pueden permanecer </a:t>
            </a:r>
            <a:r>
              <a:rPr sz="1400" dirty="0">
                <a:latin typeface="Garamond"/>
                <a:cs typeface="Garamond"/>
              </a:rPr>
              <a:t>durante </a:t>
            </a:r>
            <a:r>
              <a:rPr sz="1400" spc="-5" dirty="0">
                <a:latin typeface="Garamond"/>
                <a:cs typeface="Garamond"/>
              </a:rPr>
              <a:t>períodos </a:t>
            </a:r>
            <a:r>
              <a:rPr sz="1400" dirty="0">
                <a:latin typeface="Garamond"/>
                <a:cs typeface="Garamond"/>
              </a:rPr>
              <a:t>de 5 a </a:t>
            </a:r>
            <a:r>
              <a:rPr sz="1400" spc="-5" dirty="0">
                <a:latin typeface="Garamond"/>
                <a:cs typeface="Garamond"/>
              </a:rPr>
              <a:t>30 años, como es el caso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DDT. En el caso </a:t>
            </a:r>
            <a:r>
              <a:rPr sz="1400" dirty="0">
                <a:latin typeface="Garamond"/>
                <a:cs typeface="Garamond"/>
              </a:rPr>
              <a:t>de la </a:t>
            </a:r>
            <a:r>
              <a:rPr sz="1400" spc="-5" dirty="0">
                <a:latin typeface="Garamond"/>
                <a:cs typeface="Garamond"/>
              </a:rPr>
              <a:t>ganadería,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residuos </a:t>
            </a:r>
            <a:r>
              <a:rPr sz="1400" dirty="0">
                <a:latin typeface="Garamond"/>
                <a:cs typeface="Garamond"/>
              </a:rPr>
              <a:t>de  </a:t>
            </a:r>
            <a:r>
              <a:rPr sz="1400" spc="-5" dirty="0">
                <a:latin typeface="Garamond"/>
                <a:cs typeface="Garamond"/>
              </a:rPr>
              <a:t>plaguicidas pasan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suelo al forraje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finalmente </a:t>
            </a:r>
            <a:r>
              <a:rPr sz="1400" dirty="0">
                <a:latin typeface="Garamond"/>
                <a:cs typeface="Garamond"/>
              </a:rPr>
              <a:t>a los </a:t>
            </a:r>
            <a:r>
              <a:rPr sz="1400" spc="-5" dirty="0">
                <a:latin typeface="Garamond"/>
                <a:cs typeface="Garamond"/>
              </a:rPr>
              <a:t>animales, concentrándose en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grasa,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por consiguiente, </a:t>
            </a:r>
            <a:r>
              <a:rPr sz="1400" dirty="0">
                <a:latin typeface="Garamond"/>
                <a:cs typeface="Garamond"/>
              </a:rPr>
              <a:t>incrementan la  </a:t>
            </a:r>
            <a:r>
              <a:rPr sz="1400" spc="-5" dirty="0">
                <a:latin typeface="Garamond"/>
                <a:cs typeface="Garamond"/>
              </a:rPr>
              <a:t>concentración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residuos persistentes en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carne </a:t>
            </a:r>
            <a:r>
              <a:rPr sz="1400" dirty="0">
                <a:latin typeface="Garamond"/>
                <a:cs typeface="Garamond"/>
              </a:rPr>
              <a:t>y la</a:t>
            </a:r>
            <a:r>
              <a:rPr sz="1400" spc="-15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leche.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56525" y="822681"/>
            <a:ext cx="39401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00000"/>
                </a:solidFill>
              </a:rPr>
              <a:t>Contaminación del </a:t>
            </a:r>
            <a:r>
              <a:rPr sz="1800" dirty="0">
                <a:solidFill>
                  <a:srgbClr val="000000"/>
                </a:solidFill>
              </a:rPr>
              <a:t>agua </a:t>
            </a:r>
            <a:r>
              <a:rPr sz="1800" spc="-5" dirty="0">
                <a:solidFill>
                  <a:srgbClr val="000000"/>
                </a:solidFill>
              </a:rPr>
              <a:t>por</a:t>
            </a:r>
            <a:r>
              <a:rPr sz="1800" spc="-85" dirty="0">
                <a:solidFill>
                  <a:srgbClr val="000000"/>
                </a:solidFill>
              </a:rPr>
              <a:t> </a:t>
            </a:r>
            <a:r>
              <a:rPr sz="1800" spc="-5" dirty="0">
                <a:solidFill>
                  <a:srgbClr val="000000"/>
                </a:solidFill>
              </a:rPr>
              <a:t>plaguicidas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1856525" y="1234923"/>
            <a:ext cx="9568180" cy="41116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350" algn="just">
              <a:lnSpc>
                <a:spcPct val="116100"/>
              </a:lnSpc>
              <a:spcBef>
                <a:spcPts val="100"/>
              </a:spcBef>
            </a:pPr>
            <a:r>
              <a:rPr sz="1400" spc="-5" dirty="0">
                <a:latin typeface="Garamond"/>
                <a:cs typeface="Garamond"/>
              </a:rPr>
              <a:t>Los plaguicidas constituyen </a:t>
            </a:r>
            <a:r>
              <a:rPr sz="1400" dirty="0">
                <a:latin typeface="Garamond"/>
                <a:cs typeface="Garamond"/>
              </a:rPr>
              <a:t>impurezas </a:t>
            </a:r>
            <a:r>
              <a:rPr sz="1400" spc="-5" dirty="0">
                <a:latin typeface="Garamond"/>
                <a:cs typeface="Garamond"/>
              </a:rPr>
              <a:t>que pueden </a:t>
            </a:r>
            <a:r>
              <a:rPr sz="1400" dirty="0">
                <a:latin typeface="Garamond"/>
                <a:cs typeface="Garamond"/>
              </a:rPr>
              <a:t>llegar </a:t>
            </a:r>
            <a:r>
              <a:rPr sz="1400" spc="-5" dirty="0">
                <a:latin typeface="Garamond"/>
                <a:cs typeface="Garamond"/>
              </a:rPr>
              <a:t>al hombre </a:t>
            </a:r>
            <a:r>
              <a:rPr sz="1400" dirty="0">
                <a:latin typeface="Garamond"/>
                <a:cs typeface="Garamond"/>
              </a:rPr>
              <a:t>directamente a </a:t>
            </a:r>
            <a:r>
              <a:rPr sz="1400" spc="-5" dirty="0">
                <a:latin typeface="Garamond"/>
                <a:cs typeface="Garamond"/>
              </a:rPr>
              <a:t>través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agua potable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en forma </a:t>
            </a:r>
            <a:r>
              <a:rPr sz="1400" dirty="0">
                <a:latin typeface="Garamond"/>
                <a:cs typeface="Garamond"/>
              </a:rPr>
              <a:t>indirecta a </a:t>
            </a:r>
            <a:r>
              <a:rPr sz="1400" spc="-5" dirty="0">
                <a:latin typeface="Garamond"/>
                <a:cs typeface="Garamond"/>
              </a:rPr>
              <a:t>través </a:t>
            </a:r>
            <a:r>
              <a:rPr sz="1400" dirty="0">
                <a:latin typeface="Garamond"/>
                <a:cs typeface="Garamond"/>
              </a:rPr>
              <a:t>de  la </a:t>
            </a:r>
            <a:r>
              <a:rPr sz="1400" spc="-5" dirty="0">
                <a:latin typeface="Garamond"/>
                <a:cs typeface="Garamond"/>
              </a:rPr>
              <a:t>cadena biológica </a:t>
            </a:r>
            <a:r>
              <a:rPr sz="1400" dirty="0">
                <a:latin typeface="Garamond"/>
                <a:cs typeface="Garamond"/>
              </a:rPr>
              <a:t>de los </a:t>
            </a:r>
            <a:r>
              <a:rPr sz="1400" spc="-5" dirty="0">
                <a:latin typeface="Garamond"/>
                <a:cs typeface="Garamond"/>
              </a:rPr>
              <a:t>alimentos. Estas sustancias químicas pueden ser resistentes </a:t>
            </a:r>
            <a:r>
              <a:rPr sz="1400" dirty="0">
                <a:latin typeface="Garamond"/>
                <a:cs typeface="Garamond"/>
              </a:rPr>
              <a:t>a la degradación, y </a:t>
            </a:r>
            <a:r>
              <a:rPr sz="1400" spc="-5" dirty="0">
                <a:latin typeface="Garamond"/>
                <a:cs typeface="Garamond"/>
              </a:rPr>
              <a:t>en consecuencia, persistir por  </a:t>
            </a:r>
            <a:r>
              <a:rPr sz="1400" dirty="0">
                <a:latin typeface="Garamond"/>
                <a:cs typeface="Garamond"/>
              </a:rPr>
              <a:t>largos </a:t>
            </a:r>
            <a:r>
              <a:rPr sz="1400" spc="-5" dirty="0">
                <a:latin typeface="Garamond"/>
                <a:cs typeface="Garamond"/>
              </a:rPr>
              <a:t>períodos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tiempo en </a:t>
            </a:r>
            <a:r>
              <a:rPr sz="1400" dirty="0">
                <a:latin typeface="Garamond"/>
                <a:cs typeface="Garamond"/>
              </a:rPr>
              <a:t>las </a:t>
            </a:r>
            <a:r>
              <a:rPr sz="1400" spc="-5" dirty="0">
                <a:latin typeface="Garamond"/>
                <a:cs typeface="Garamond"/>
              </a:rPr>
              <a:t>aguas subterráneas </a:t>
            </a:r>
            <a:r>
              <a:rPr sz="1400" dirty="0">
                <a:latin typeface="Garamond"/>
                <a:cs typeface="Garamond"/>
              </a:rPr>
              <a:t>y</a:t>
            </a:r>
            <a:r>
              <a:rPr sz="1400" spc="-1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superficiales.</a:t>
            </a:r>
            <a:endParaRPr sz="1400">
              <a:latin typeface="Garamond"/>
              <a:cs typeface="Garamond"/>
            </a:endParaRPr>
          </a:p>
          <a:p>
            <a:pPr marL="12700" marR="6350" algn="just">
              <a:lnSpc>
                <a:spcPct val="116100"/>
              </a:lnSpc>
              <a:spcBef>
                <a:spcPts val="975"/>
              </a:spcBef>
            </a:pPr>
            <a:r>
              <a:rPr sz="1400" spc="-5" dirty="0">
                <a:latin typeface="Garamond"/>
                <a:cs typeface="Garamond"/>
              </a:rPr>
              <a:t>Los plaguicidas </a:t>
            </a:r>
            <a:r>
              <a:rPr sz="1400" dirty="0">
                <a:latin typeface="Garamond"/>
                <a:cs typeface="Garamond"/>
              </a:rPr>
              <a:t>imparten </a:t>
            </a:r>
            <a:r>
              <a:rPr sz="1400" spc="-5" dirty="0">
                <a:latin typeface="Garamond"/>
                <a:cs typeface="Garamond"/>
              </a:rPr>
              <a:t>al agua potable olores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sabores </a:t>
            </a:r>
            <a:r>
              <a:rPr sz="1400" dirty="0">
                <a:latin typeface="Garamond"/>
                <a:cs typeface="Garamond"/>
              </a:rPr>
              <a:t>desagradables, </a:t>
            </a:r>
            <a:r>
              <a:rPr sz="1400" spc="-5" dirty="0">
                <a:latin typeface="Garamond"/>
                <a:cs typeface="Garamond"/>
              </a:rPr>
              <a:t>aún </a:t>
            </a:r>
            <a:r>
              <a:rPr sz="1400" dirty="0">
                <a:latin typeface="Garamond"/>
                <a:cs typeface="Garamond"/>
              </a:rPr>
              <a:t>a </a:t>
            </a:r>
            <a:r>
              <a:rPr sz="1400" spc="-5" dirty="0">
                <a:latin typeface="Garamond"/>
                <a:cs typeface="Garamond"/>
              </a:rPr>
              <a:t>bajas concentraciones. Como generalmente el hombre  rechaza el agua con sabor </a:t>
            </a:r>
            <a:r>
              <a:rPr sz="1400" dirty="0">
                <a:latin typeface="Garamond"/>
                <a:cs typeface="Garamond"/>
              </a:rPr>
              <a:t>u </a:t>
            </a:r>
            <a:r>
              <a:rPr sz="1400" spc="-5" dirty="0">
                <a:latin typeface="Garamond"/>
                <a:cs typeface="Garamond"/>
              </a:rPr>
              <a:t>olor extraños, bastan </a:t>
            </a:r>
            <a:r>
              <a:rPr sz="1400" dirty="0">
                <a:latin typeface="Garamond"/>
                <a:cs typeface="Garamond"/>
              </a:rPr>
              <a:t>ínfimas </a:t>
            </a:r>
            <a:r>
              <a:rPr sz="1400" spc="-5" dirty="0">
                <a:latin typeface="Garamond"/>
                <a:cs typeface="Garamond"/>
              </a:rPr>
              <a:t>cantidades para hacer que un agua sea </a:t>
            </a:r>
            <a:r>
              <a:rPr sz="1400" dirty="0">
                <a:latin typeface="Garamond"/>
                <a:cs typeface="Garamond"/>
              </a:rPr>
              <a:t>impropia </a:t>
            </a:r>
            <a:r>
              <a:rPr sz="1400" spc="-5" dirty="0">
                <a:latin typeface="Garamond"/>
                <a:cs typeface="Garamond"/>
              </a:rPr>
              <a:t>para el consumo </a:t>
            </a:r>
            <a:r>
              <a:rPr sz="1400" dirty="0">
                <a:latin typeface="Garamond"/>
                <a:cs typeface="Garamond"/>
              </a:rPr>
              <a:t>desde </a:t>
            </a:r>
            <a:r>
              <a:rPr sz="1400" spc="-5" dirty="0">
                <a:latin typeface="Garamond"/>
                <a:cs typeface="Garamond"/>
              </a:rPr>
              <a:t>el punto 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vista</a:t>
            </a:r>
            <a:r>
              <a:rPr sz="1400" spc="-1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organoléptico.</a:t>
            </a:r>
            <a:endParaRPr sz="1400">
              <a:latin typeface="Garamond"/>
              <a:cs typeface="Garamond"/>
            </a:endParaRPr>
          </a:p>
          <a:p>
            <a:pPr marL="12700" algn="just">
              <a:lnSpc>
                <a:spcPct val="100000"/>
              </a:lnSpc>
              <a:spcBef>
                <a:spcPts val="1245"/>
              </a:spcBef>
            </a:pPr>
            <a:r>
              <a:rPr sz="1400" spc="-5" dirty="0">
                <a:latin typeface="Garamond"/>
                <a:cs typeface="Garamond"/>
              </a:rPr>
              <a:t>Los plaguicidas se </a:t>
            </a:r>
            <a:r>
              <a:rPr sz="1400" dirty="0">
                <a:latin typeface="Garamond"/>
                <a:cs typeface="Garamond"/>
              </a:rPr>
              <a:t>incorporan a las </a:t>
            </a:r>
            <a:r>
              <a:rPr sz="1400" spc="-5" dirty="0">
                <a:latin typeface="Garamond"/>
                <a:cs typeface="Garamond"/>
              </a:rPr>
              <a:t>aguas mediante </a:t>
            </a:r>
            <a:r>
              <a:rPr sz="1400" dirty="0">
                <a:latin typeface="Garamond"/>
                <a:cs typeface="Garamond"/>
              </a:rPr>
              <a:t>diferentes </a:t>
            </a:r>
            <a:r>
              <a:rPr sz="1400" spc="-5" dirty="0">
                <a:latin typeface="Garamond"/>
                <a:cs typeface="Garamond"/>
              </a:rPr>
              <a:t>mecanismos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contaminación, como</a:t>
            </a:r>
            <a:r>
              <a:rPr sz="1400" spc="-2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son:</a:t>
            </a:r>
            <a:endParaRPr sz="1400">
              <a:latin typeface="Garamond"/>
              <a:cs typeface="Garamond"/>
            </a:endParaRPr>
          </a:p>
          <a:p>
            <a:pPr marL="469900" indent="-336550">
              <a:lnSpc>
                <a:spcPct val="100000"/>
              </a:lnSpc>
              <a:spcBef>
                <a:spcPts val="124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400" spc="-5" dirty="0">
                <a:latin typeface="Garamond"/>
                <a:cs typeface="Garamond"/>
              </a:rPr>
              <a:t>Por aplicación </a:t>
            </a:r>
            <a:r>
              <a:rPr sz="1400" dirty="0">
                <a:latin typeface="Garamond"/>
                <a:cs typeface="Garamond"/>
              </a:rPr>
              <a:t>directa a los </a:t>
            </a:r>
            <a:r>
              <a:rPr sz="1400" spc="-5" dirty="0">
                <a:latin typeface="Garamond"/>
                <a:cs typeface="Garamond"/>
              </a:rPr>
              <a:t>cursos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agua, para el control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plantas acuáticas, </a:t>
            </a:r>
            <a:r>
              <a:rPr sz="1400" dirty="0">
                <a:latin typeface="Garamond"/>
                <a:cs typeface="Garamond"/>
              </a:rPr>
              <a:t>insectos o </a:t>
            </a:r>
            <a:r>
              <a:rPr sz="1400" spc="-5" dirty="0">
                <a:latin typeface="Garamond"/>
                <a:cs typeface="Garamond"/>
              </a:rPr>
              <a:t>peces</a:t>
            </a:r>
            <a:r>
              <a:rPr sz="1400" spc="-35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indeseables.</a:t>
            </a:r>
            <a:endParaRPr sz="1400">
              <a:latin typeface="Garamond"/>
              <a:cs typeface="Garamond"/>
            </a:endParaRPr>
          </a:p>
          <a:p>
            <a:pPr marL="469900" marR="10795" indent="-336550">
              <a:lnSpc>
                <a:spcPct val="11610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400" spc="-5" dirty="0">
                <a:latin typeface="Garamond"/>
                <a:cs typeface="Garamond"/>
              </a:rPr>
              <a:t>Por </a:t>
            </a:r>
            <a:r>
              <a:rPr sz="1400" dirty="0">
                <a:latin typeface="Garamond"/>
                <a:cs typeface="Garamond"/>
              </a:rPr>
              <a:t>infiltración a los </a:t>
            </a:r>
            <a:r>
              <a:rPr sz="1400" spc="-5" dirty="0">
                <a:latin typeface="Garamond"/>
                <a:cs typeface="Garamond"/>
              </a:rPr>
              <a:t>mantos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agua subterráneos </a:t>
            </a:r>
            <a:r>
              <a:rPr sz="1400" dirty="0">
                <a:latin typeface="Garamond"/>
                <a:cs typeface="Garamond"/>
              </a:rPr>
              <a:t>o </a:t>
            </a:r>
            <a:r>
              <a:rPr sz="1400" spc="-5" dirty="0">
                <a:latin typeface="Garamond"/>
                <a:cs typeface="Garamond"/>
              </a:rPr>
              <a:t>escurrimiento superficial </a:t>
            </a:r>
            <a:r>
              <a:rPr sz="1400" dirty="0">
                <a:latin typeface="Garamond"/>
                <a:cs typeface="Garamond"/>
              </a:rPr>
              <a:t>a </a:t>
            </a:r>
            <a:r>
              <a:rPr sz="1400" spc="-5" dirty="0">
                <a:latin typeface="Garamond"/>
                <a:cs typeface="Garamond"/>
              </a:rPr>
              <a:t>ríos, arroyos, </a:t>
            </a:r>
            <a:r>
              <a:rPr sz="1400" dirty="0">
                <a:latin typeface="Garamond"/>
                <a:cs typeface="Garamond"/>
              </a:rPr>
              <a:t>lagos y </a:t>
            </a:r>
            <a:r>
              <a:rPr sz="1400" spc="-5" dirty="0">
                <a:latin typeface="Garamond"/>
                <a:cs typeface="Garamond"/>
              </a:rPr>
              <a:t>embalses </a:t>
            </a:r>
            <a:r>
              <a:rPr sz="1400" dirty="0">
                <a:latin typeface="Garamond"/>
                <a:cs typeface="Garamond"/>
              </a:rPr>
              <a:t>desde las </a:t>
            </a:r>
            <a:r>
              <a:rPr sz="1400" spc="-5" dirty="0">
                <a:latin typeface="Garamond"/>
                <a:cs typeface="Garamond"/>
              </a:rPr>
              <a:t>zonas  agrícolas</a:t>
            </a:r>
            <a:r>
              <a:rPr sz="1400" spc="-1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vecinas.</a:t>
            </a:r>
            <a:endParaRPr sz="1400">
              <a:latin typeface="Garamond"/>
              <a:cs typeface="Garamond"/>
            </a:endParaRPr>
          </a:p>
          <a:p>
            <a:pPr marL="469900" indent="-336550">
              <a:lnSpc>
                <a:spcPct val="100000"/>
              </a:lnSpc>
              <a:spcBef>
                <a:spcPts val="26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400" spc="-5" dirty="0">
                <a:latin typeface="Garamond"/>
                <a:cs typeface="Garamond"/>
              </a:rPr>
              <a:t>Por aplicación aérea sobre el</a:t>
            </a:r>
            <a:r>
              <a:rPr sz="1400" spc="-1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terreno.</a:t>
            </a:r>
            <a:endParaRPr sz="1400">
              <a:latin typeface="Garamond"/>
              <a:cs typeface="Garamond"/>
            </a:endParaRPr>
          </a:p>
          <a:p>
            <a:pPr marL="469900" indent="-336550">
              <a:lnSpc>
                <a:spcPct val="100000"/>
              </a:lnSpc>
              <a:spcBef>
                <a:spcPts val="270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400" spc="-5" dirty="0">
                <a:latin typeface="Garamond"/>
                <a:cs typeface="Garamond"/>
              </a:rPr>
              <a:t>Por </a:t>
            </a:r>
            <a:r>
              <a:rPr sz="1400" dirty="0">
                <a:latin typeface="Garamond"/>
                <a:cs typeface="Garamond"/>
              </a:rPr>
              <a:t>descarga de </a:t>
            </a:r>
            <a:r>
              <a:rPr sz="1400" spc="-5" dirty="0">
                <a:latin typeface="Garamond"/>
                <a:cs typeface="Garamond"/>
              </a:rPr>
              <a:t>aguas residuales </a:t>
            </a:r>
            <a:r>
              <a:rPr sz="1400" dirty="0">
                <a:latin typeface="Garamond"/>
                <a:cs typeface="Garamond"/>
              </a:rPr>
              <a:t>de industrias </a:t>
            </a:r>
            <a:r>
              <a:rPr sz="1400" spc="-5" dirty="0">
                <a:latin typeface="Garamond"/>
                <a:cs typeface="Garamond"/>
              </a:rPr>
              <a:t>productoras </a:t>
            </a:r>
            <a:r>
              <a:rPr sz="1400" dirty="0">
                <a:latin typeface="Garamond"/>
                <a:cs typeface="Garamond"/>
              </a:rPr>
              <a:t>de</a:t>
            </a:r>
            <a:r>
              <a:rPr sz="1400" spc="-1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plaguicidas.</a:t>
            </a:r>
            <a:endParaRPr sz="1400">
              <a:latin typeface="Garamond"/>
              <a:cs typeface="Garamond"/>
            </a:endParaRPr>
          </a:p>
          <a:p>
            <a:pPr marL="469900" marR="5080" indent="-336550" algn="just">
              <a:lnSpc>
                <a:spcPct val="116100"/>
              </a:lnSpc>
              <a:buFont typeface="Arial"/>
              <a:buChar char="●"/>
              <a:tabLst>
                <a:tab pos="469900" algn="l"/>
              </a:tabLst>
            </a:pPr>
            <a:r>
              <a:rPr sz="1400" spc="-5" dirty="0">
                <a:latin typeface="Garamond"/>
                <a:cs typeface="Garamond"/>
              </a:rPr>
              <a:t>Por </a:t>
            </a:r>
            <a:r>
              <a:rPr sz="1400" dirty="0">
                <a:latin typeface="Garamond"/>
                <a:cs typeface="Garamond"/>
              </a:rPr>
              <a:t>descargas </a:t>
            </a:r>
            <a:r>
              <a:rPr sz="1400" spc="-5" dirty="0">
                <a:latin typeface="Garamond"/>
                <a:cs typeface="Garamond"/>
              </a:rPr>
              <a:t>provenientes </a:t>
            </a:r>
            <a:r>
              <a:rPr sz="1400" dirty="0">
                <a:latin typeface="Garamond"/>
                <a:cs typeface="Garamond"/>
              </a:rPr>
              <a:t>del lavado de </a:t>
            </a:r>
            <a:r>
              <a:rPr sz="1400" spc="-5" dirty="0">
                <a:latin typeface="Garamond"/>
                <a:cs typeface="Garamond"/>
              </a:rPr>
              <a:t>equipos empleados en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mezcla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aplicación </a:t>
            </a:r>
            <a:r>
              <a:rPr sz="1400" dirty="0">
                <a:latin typeface="Garamond"/>
                <a:cs typeface="Garamond"/>
              </a:rPr>
              <a:t>de dichos </a:t>
            </a:r>
            <a:r>
              <a:rPr sz="1400" spc="-5" dirty="0">
                <a:latin typeface="Garamond"/>
                <a:cs typeface="Garamond"/>
              </a:rPr>
              <a:t>productos, como puede ocurrir en 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aeropuertos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fumigación aérea al regreso </a:t>
            </a:r>
            <a:r>
              <a:rPr sz="1400" dirty="0">
                <a:latin typeface="Garamond"/>
                <a:cs typeface="Garamond"/>
              </a:rPr>
              <a:t>de los </a:t>
            </a:r>
            <a:r>
              <a:rPr sz="1400" spc="-5" dirty="0">
                <a:latin typeface="Garamond"/>
                <a:cs typeface="Garamond"/>
              </a:rPr>
              <a:t>vuelos, en el proceso </a:t>
            </a:r>
            <a:r>
              <a:rPr sz="1400" dirty="0">
                <a:latin typeface="Garamond"/>
                <a:cs typeface="Garamond"/>
              </a:rPr>
              <a:t>de descontaminación de los </a:t>
            </a:r>
            <a:r>
              <a:rPr sz="1400" spc="-5" dirty="0">
                <a:latin typeface="Garamond"/>
                <a:cs typeface="Garamond"/>
              </a:rPr>
              <a:t>aviones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sus equipos </a:t>
            </a:r>
            <a:r>
              <a:rPr sz="1400" dirty="0">
                <a:latin typeface="Garamond"/>
                <a:cs typeface="Garamond"/>
              </a:rPr>
              <a:t>de  </a:t>
            </a:r>
            <a:r>
              <a:rPr sz="1400" spc="-5" dirty="0">
                <a:latin typeface="Garamond"/>
                <a:cs typeface="Garamond"/>
              </a:rPr>
              <a:t>aplicación </a:t>
            </a:r>
            <a:r>
              <a:rPr sz="1400" dirty="0">
                <a:latin typeface="Garamond"/>
                <a:cs typeface="Garamond"/>
              </a:rPr>
              <a:t>de</a:t>
            </a:r>
            <a:r>
              <a:rPr sz="1400" spc="-5" dirty="0">
                <a:latin typeface="Garamond"/>
                <a:cs typeface="Garamond"/>
              </a:rPr>
              <a:t> plaguicidas.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39750" y="653114"/>
            <a:ext cx="370903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5" dirty="0">
                <a:solidFill>
                  <a:srgbClr val="000000"/>
                </a:solidFill>
              </a:rPr>
              <a:t>Efectos de los plaguicidas sobre la</a:t>
            </a:r>
            <a:r>
              <a:rPr sz="1700" spc="-70" dirty="0">
                <a:solidFill>
                  <a:srgbClr val="000000"/>
                </a:solidFill>
              </a:rPr>
              <a:t> </a:t>
            </a:r>
            <a:r>
              <a:rPr sz="1700" spc="-5" dirty="0">
                <a:solidFill>
                  <a:srgbClr val="000000"/>
                </a:solidFill>
              </a:rPr>
              <a:t>salud</a:t>
            </a:r>
            <a:endParaRPr sz="1700"/>
          </a:p>
        </p:txBody>
      </p:sp>
      <p:sp>
        <p:nvSpPr>
          <p:cNvPr id="3" name="object 3"/>
          <p:cNvSpPr txBox="1"/>
          <p:nvPr/>
        </p:nvSpPr>
        <p:spPr>
          <a:xfrm>
            <a:off x="1739750" y="1050116"/>
            <a:ext cx="9824085" cy="5092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525" algn="just">
              <a:lnSpc>
                <a:spcPct val="115399"/>
              </a:lnSpc>
              <a:spcBef>
                <a:spcPts val="100"/>
              </a:spcBef>
            </a:pPr>
            <a:r>
              <a:rPr sz="1300" spc="-5" dirty="0">
                <a:latin typeface="Garamond"/>
                <a:cs typeface="Garamond"/>
              </a:rPr>
              <a:t>Los plaguicidas entran en contacto con el hombre </a:t>
            </a:r>
            <a:r>
              <a:rPr sz="1300" dirty="0">
                <a:latin typeface="Garamond"/>
                <a:cs typeface="Garamond"/>
              </a:rPr>
              <a:t>a </a:t>
            </a:r>
            <a:r>
              <a:rPr sz="1300" spc="-5" dirty="0">
                <a:latin typeface="Garamond"/>
                <a:cs typeface="Garamond"/>
              </a:rPr>
              <a:t>través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todas </a:t>
            </a:r>
            <a:r>
              <a:rPr sz="1300" dirty="0">
                <a:latin typeface="Garamond"/>
                <a:cs typeface="Garamond"/>
              </a:rPr>
              <a:t>las </a:t>
            </a:r>
            <a:r>
              <a:rPr sz="1300" spc="-5" dirty="0">
                <a:latin typeface="Garamond"/>
                <a:cs typeface="Garamond"/>
              </a:rPr>
              <a:t>vías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exposición posibles: respiratoria, </a:t>
            </a:r>
            <a:r>
              <a:rPr sz="1300" dirty="0">
                <a:latin typeface="Garamond"/>
                <a:cs typeface="Garamond"/>
              </a:rPr>
              <a:t>digestiva y dérmica, </a:t>
            </a:r>
            <a:r>
              <a:rPr sz="1300" spc="-5" dirty="0">
                <a:latin typeface="Garamond"/>
                <a:cs typeface="Garamond"/>
              </a:rPr>
              <a:t>pues estos pueden  encontrarse en función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sus características, en el aire </a:t>
            </a:r>
            <a:r>
              <a:rPr sz="1300" dirty="0">
                <a:latin typeface="Garamond"/>
                <a:cs typeface="Garamond"/>
              </a:rPr>
              <a:t>inhalado, </a:t>
            </a:r>
            <a:r>
              <a:rPr sz="1300" spc="-5" dirty="0">
                <a:latin typeface="Garamond"/>
                <a:cs typeface="Garamond"/>
              </a:rPr>
              <a:t>en el agua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en </a:t>
            </a:r>
            <a:r>
              <a:rPr sz="1300" dirty="0">
                <a:latin typeface="Garamond"/>
                <a:cs typeface="Garamond"/>
              </a:rPr>
              <a:t>los </a:t>
            </a:r>
            <a:r>
              <a:rPr sz="1300" spc="-5" dirty="0">
                <a:latin typeface="Garamond"/>
                <a:cs typeface="Garamond"/>
              </a:rPr>
              <a:t>alimentos, entre otros medios</a:t>
            </a:r>
            <a:r>
              <a:rPr sz="1300" spc="-20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ambientales.</a:t>
            </a:r>
            <a:endParaRPr sz="1300">
              <a:latin typeface="Garamond"/>
              <a:cs typeface="Garamond"/>
            </a:endParaRPr>
          </a:p>
          <a:p>
            <a:pPr marL="12700" marR="12065" algn="just">
              <a:lnSpc>
                <a:spcPct val="115399"/>
              </a:lnSpc>
              <a:spcBef>
                <a:spcPts val="975"/>
              </a:spcBef>
            </a:pPr>
            <a:r>
              <a:rPr sz="1300" spc="-5" dirty="0">
                <a:latin typeface="Garamond"/>
                <a:cs typeface="Garamond"/>
              </a:rPr>
              <a:t>Los plaguicidas tienen efectos agudos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crónicos en </a:t>
            </a:r>
            <a:r>
              <a:rPr sz="1300" dirty="0">
                <a:latin typeface="Garamond"/>
                <a:cs typeface="Garamond"/>
              </a:rPr>
              <a:t>la </a:t>
            </a:r>
            <a:r>
              <a:rPr sz="1300" spc="-5" dirty="0">
                <a:latin typeface="Garamond"/>
                <a:cs typeface="Garamond"/>
              </a:rPr>
              <a:t>salud; se entiende por agudos aquellas </a:t>
            </a:r>
            <a:r>
              <a:rPr sz="1300" dirty="0">
                <a:latin typeface="Garamond"/>
                <a:cs typeface="Garamond"/>
              </a:rPr>
              <a:t>intoxicaciones </a:t>
            </a:r>
            <a:r>
              <a:rPr sz="1300" spc="-5" dirty="0">
                <a:latin typeface="Garamond"/>
                <a:cs typeface="Garamond"/>
              </a:rPr>
              <a:t>vinculadas </a:t>
            </a:r>
            <a:r>
              <a:rPr sz="1300" dirty="0">
                <a:latin typeface="Garamond"/>
                <a:cs typeface="Garamond"/>
              </a:rPr>
              <a:t>a </a:t>
            </a:r>
            <a:r>
              <a:rPr sz="1300" spc="-5" dirty="0">
                <a:latin typeface="Garamond"/>
                <a:cs typeface="Garamond"/>
              </a:rPr>
              <a:t>una exposición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corto tiempo  con efectos sistémicos </a:t>
            </a:r>
            <a:r>
              <a:rPr sz="1300" dirty="0">
                <a:latin typeface="Garamond"/>
                <a:cs typeface="Garamond"/>
              </a:rPr>
              <a:t>o localizados, y </a:t>
            </a:r>
            <a:r>
              <a:rPr sz="1300" spc="-5" dirty="0">
                <a:latin typeface="Garamond"/>
                <a:cs typeface="Garamond"/>
              </a:rPr>
              <a:t>por crónicos aquellas manifestaciones </a:t>
            </a:r>
            <a:r>
              <a:rPr sz="1300" dirty="0">
                <a:latin typeface="Garamond"/>
                <a:cs typeface="Garamond"/>
              </a:rPr>
              <a:t>o </a:t>
            </a:r>
            <a:r>
              <a:rPr sz="1300" spc="-5" dirty="0">
                <a:latin typeface="Garamond"/>
                <a:cs typeface="Garamond"/>
              </a:rPr>
              <a:t>patologías vinculadas </a:t>
            </a:r>
            <a:r>
              <a:rPr sz="1300" dirty="0">
                <a:latin typeface="Garamond"/>
                <a:cs typeface="Garamond"/>
              </a:rPr>
              <a:t>a la </a:t>
            </a:r>
            <a:r>
              <a:rPr sz="1300" spc="-5" dirty="0">
                <a:latin typeface="Garamond"/>
                <a:cs typeface="Garamond"/>
              </a:rPr>
              <a:t>exposición </a:t>
            </a:r>
            <a:r>
              <a:rPr sz="1300" dirty="0">
                <a:latin typeface="Garamond"/>
                <a:cs typeface="Garamond"/>
              </a:rPr>
              <a:t>a </a:t>
            </a:r>
            <a:r>
              <a:rPr sz="1300" spc="-5" dirty="0">
                <a:latin typeface="Garamond"/>
                <a:cs typeface="Garamond"/>
              </a:rPr>
              <a:t>bajas </a:t>
            </a:r>
            <a:r>
              <a:rPr sz="1300" dirty="0">
                <a:latin typeface="Garamond"/>
                <a:cs typeface="Garamond"/>
              </a:rPr>
              <a:t>dosis </a:t>
            </a:r>
            <a:r>
              <a:rPr sz="1300" spc="-5" dirty="0">
                <a:latin typeface="Garamond"/>
                <a:cs typeface="Garamond"/>
              </a:rPr>
              <a:t>por </a:t>
            </a:r>
            <a:r>
              <a:rPr sz="1300" dirty="0">
                <a:latin typeface="Garamond"/>
                <a:cs typeface="Garamond"/>
              </a:rPr>
              <a:t>largo</a:t>
            </a:r>
            <a:r>
              <a:rPr sz="1300" spc="-55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tiempo.</a:t>
            </a:r>
            <a:endParaRPr sz="1300">
              <a:latin typeface="Garamond"/>
              <a:cs typeface="Garamond"/>
            </a:endParaRPr>
          </a:p>
          <a:p>
            <a:pPr marL="12700" marR="5080" algn="just">
              <a:lnSpc>
                <a:spcPct val="115399"/>
              </a:lnSpc>
              <a:spcBef>
                <a:spcPts val="975"/>
              </a:spcBef>
            </a:pPr>
            <a:r>
              <a:rPr sz="1300" spc="-5" dirty="0">
                <a:latin typeface="Garamond"/>
                <a:cs typeface="Garamond"/>
              </a:rPr>
              <a:t>Un plaguicida </a:t>
            </a:r>
            <a:r>
              <a:rPr sz="1300" dirty="0">
                <a:latin typeface="Garamond"/>
                <a:cs typeface="Garamond"/>
              </a:rPr>
              <a:t>dado </a:t>
            </a:r>
            <a:r>
              <a:rPr sz="1300" spc="-5" dirty="0">
                <a:latin typeface="Garamond"/>
                <a:cs typeface="Garamond"/>
              </a:rPr>
              <a:t>tendrá un efecto negativo sobre </a:t>
            </a:r>
            <a:r>
              <a:rPr sz="1300" dirty="0">
                <a:latin typeface="Garamond"/>
                <a:cs typeface="Garamond"/>
              </a:rPr>
              <a:t>la </a:t>
            </a:r>
            <a:r>
              <a:rPr sz="1300" spc="-5" dirty="0">
                <a:latin typeface="Garamond"/>
                <a:cs typeface="Garamond"/>
              </a:rPr>
              <a:t>salud humana cuando el grado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exposición supere </a:t>
            </a:r>
            <a:r>
              <a:rPr sz="1300" dirty="0">
                <a:latin typeface="Garamond"/>
                <a:cs typeface="Garamond"/>
              </a:rPr>
              <a:t>los </a:t>
            </a:r>
            <a:r>
              <a:rPr sz="1300" spc="-5" dirty="0">
                <a:latin typeface="Garamond"/>
                <a:cs typeface="Garamond"/>
              </a:rPr>
              <a:t>niveles considerados seguros. Puede </a:t>
            </a:r>
            <a:r>
              <a:rPr sz="1300" dirty="0">
                <a:latin typeface="Garamond"/>
                <a:cs typeface="Garamond"/>
              </a:rPr>
              <a:t>darse  </a:t>
            </a:r>
            <a:r>
              <a:rPr sz="1300" spc="-5" dirty="0">
                <a:latin typeface="Garamond"/>
                <a:cs typeface="Garamond"/>
              </a:rPr>
              <a:t>una </a:t>
            </a:r>
            <a:r>
              <a:rPr sz="1300" i="1" spc="-5" dirty="0">
                <a:latin typeface="Garamond"/>
                <a:cs typeface="Garamond"/>
              </a:rPr>
              <a:t>exposición directa </a:t>
            </a:r>
            <a:r>
              <a:rPr sz="1300" dirty="0">
                <a:latin typeface="Garamond"/>
                <a:cs typeface="Garamond"/>
              </a:rPr>
              <a:t>a </a:t>
            </a:r>
            <a:r>
              <a:rPr sz="1300" spc="-5" dirty="0">
                <a:latin typeface="Garamond"/>
                <a:cs typeface="Garamond"/>
              </a:rPr>
              <a:t>plaguicidas (en el caso </a:t>
            </a:r>
            <a:r>
              <a:rPr sz="1300" dirty="0">
                <a:latin typeface="Garamond"/>
                <a:cs typeface="Garamond"/>
              </a:rPr>
              <a:t>de los </a:t>
            </a:r>
            <a:r>
              <a:rPr sz="1300" spc="-5" dirty="0">
                <a:latin typeface="Garamond"/>
                <a:cs typeface="Garamond"/>
              </a:rPr>
              <a:t>trabajadores </a:t>
            </a:r>
            <a:r>
              <a:rPr sz="1300" dirty="0">
                <a:latin typeface="Garamond"/>
                <a:cs typeface="Garamond"/>
              </a:rPr>
              <a:t>de la industria </a:t>
            </a:r>
            <a:r>
              <a:rPr sz="1300" spc="-5" dirty="0">
                <a:latin typeface="Garamond"/>
                <a:cs typeface="Garamond"/>
              </a:rPr>
              <a:t>que fabrican plaguicidas </a:t>
            </a:r>
            <a:r>
              <a:rPr sz="1300" dirty="0">
                <a:latin typeface="Garamond"/>
                <a:cs typeface="Garamond"/>
              </a:rPr>
              <a:t>y los </a:t>
            </a:r>
            <a:r>
              <a:rPr sz="1300" spc="-5" dirty="0">
                <a:latin typeface="Garamond"/>
                <a:cs typeface="Garamond"/>
              </a:rPr>
              <a:t>operarios, en particular, agricultores, que </a:t>
            </a:r>
            <a:r>
              <a:rPr sz="1300" dirty="0">
                <a:latin typeface="Garamond"/>
                <a:cs typeface="Garamond"/>
              </a:rPr>
              <a:t>los  </a:t>
            </a:r>
            <a:r>
              <a:rPr sz="1300" spc="-5" dirty="0">
                <a:latin typeface="Garamond"/>
                <a:cs typeface="Garamond"/>
              </a:rPr>
              <a:t>aplican), </a:t>
            </a:r>
            <a:r>
              <a:rPr sz="1300" dirty="0">
                <a:latin typeface="Garamond"/>
                <a:cs typeface="Garamond"/>
              </a:rPr>
              <a:t>o </a:t>
            </a:r>
            <a:r>
              <a:rPr sz="1300" spc="-5" dirty="0">
                <a:latin typeface="Garamond"/>
                <a:cs typeface="Garamond"/>
              </a:rPr>
              <a:t>una </a:t>
            </a:r>
            <a:r>
              <a:rPr sz="1300" i="1" spc="-5" dirty="0">
                <a:latin typeface="Garamond"/>
                <a:cs typeface="Garamond"/>
              </a:rPr>
              <a:t>exposición </a:t>
            </a:r>
            <a:r>
              <a:rPr sz="1300" i="1" dirty="0">
                <a:latin typeface="Garamond"/>
                <a:cs typeface="Garamond"/>
              </a:rPr>
              <a:t>indirecta </a:t>
            </a:r>
            <a:r>
              <a:rPr sz="1300" spc="-5" dirty="0">
                <a:latin typeface="Garamond"/>
                <a:cs typeface="Garamond"/>
              </a:rPr>
              <a:t>(en el caso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consumidores, residentes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transeúntes), en particular </a:t>
            </a:r>
            <a:r>
              <a:rPr sz="1300" dirty="0">
                <a:latin typeface="Garamond"/>
                <a:cs typeface="Garamond"/>
              </a:rPr>
              <a:t>durante o después de la </a:t>
            </a:r>
            <a:r>
              <a:rPr sz="1300" spc="-5" dirty="0">
                <a:latin typeface="Garamond"/>
                <a:cs typeface="Garamond"/>
              </a:rPr>
              <a:t>aplicación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plaguicidas en  agricultura, </a:t>
            </a:r>
            <a:r>
              <a:rPr sz="1300" dirty="0">
                <a:latin typeface="Garamond"/>
                <a:cs typeface="Garamond"/>
              </a:rPr>
              <a:t>jardinería o </a:t>
            </a:r>
            <a:r>
              <a:rPr sz="1300" spc="-5" dirty="0">
                <a:latin typeface="Garamond"/>
                <a:cs typeface="Garamond"/>
              </a:rPr>
              <a:t>terrenos </a:t>
            </a:r>
            <a:r>
              <a:rPr sz="1300" dirty="0">
                <a:latin typeface="Garamond"/>
                <a:cs typeface="Garamond"/>
              </a:rPr>
              <a:t>deportivos, o </a:t>
            </a:r>
            <a:r>
              <a:rPr sz="1300" spc="-5" dirty="0">
                <a:latin typeface="Garamond"/>
                <a:cs typeface="Garamond"/>
              </a:rPr>
              <a:t>por el mantenimiento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edificios públicos, </a:t>
            </a:r>
            <a:r>
              <a:rPr sz="1300" dirty="0">
                <a:latin typeface="Garamond"/>
                <a:cs typeface="Garamond"/>
              </a:rPr>
              <a:t>la lucha </a:t>
            </a:r>
            <a:r>
              <a:rPr sz="1300" spc="-5" dirty="0">
                <a:latin typeface="Garamond"/>
                <a:cs typeface="Garamond"/>
              </a:rPr>
              <a:t>contra </a:t>
            </a:r>
            <a:r>
              <a:rPr sz="1300" dirty="0">
                <a:latin typeface="Garamond"/>
                <a:cs typeface="Garamond"/>
              </a:rPr>
              <a:t>las </a:t>
            </a:r>
            <a:r>
              <a:rPr sz="1300" spc="-5" dirty="0">
                <a:latin typeface="Garamond"/>
                <a:cs typeface="Garamond"/>
              </a:rPr>
              <a:t>malas hierbas en </a:t>
            </a:r>
            <a:r>
              <a:rPr sz="1300" dirty="0">
                <a:latin typeface="Garamond"/>
                <a:cs typeface="Garamond"/>
              </a:rPr>
              <a:t>los </a:t>
            </a:r>
            <a:r>
              <a:rPr sz="1300" spc="-5" dirty="0">
                <a:latin typeface="Garamond"/>
                <a:cs typeface="Garamond"/>
              </a:rPr>
              <a:t>bordes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carreteras </a:t>
            </a:r>
            <a:r>
              <a:rPr sz="1300" dirty="0">
                <a:latin typeface="Garamond"/>
                <a:cs typeface="Garamond"/>
              </a:rPr>
              <a:t>y  </a:t>
            </a:r>
            <a:r>
              <a:rPr sz="1300" spc="-5" dirty="0">
                <a:latin typeface="Garamond"/>
                <a:cs typeface="Garamond"/>
              </a:rPr>
              <a:t>vías férreas,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otras</a:t>
            </a:r>
            <a:r>
              <a:rPr sz="1300" spc="-15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actividades.</a:t>
            </a:r>
            <a:endParaRPr sz="1300">
              <a:latin typeface="Garamond"/>
              <a:cs typeface="Garamond"/>
            </a:endParaRPr>
          </a:p>
          <a:p>
            <a:pPr marL="12700" algn="just">
              <a:lnSpc>
                <a:spcPct val="100000"/>
              </a:lnSpc>
              <a:spcBef>
                <a:spcPts val="1215"/>
              </a:spcBef>
            </a:pPr>
            <a:r>
              <a:rPr sz="1300" spc="-5" dirty="0">
                <a:latin typeface="Garamond"/>
                <a:cs typeface="Garamond"/>
              </a:rPr>
              <a:t>La toxicidad </a:t>
            </a:r>
            <a:r>
              <a:rPr sz="1300" dirty="0">
                <a:latin typeface="Garamond"/>
                <a:cs typeface="Garamond"/>
              </a:rPr>
              <a:t>de los </a:t>
            </a:r>
            <a:r>
              <a:rPr sz="1300" spc="-5" dirty="0">
                <a:latin typeface="Garamond"/>
                <a:cs typeface="Garamond"/>
              </a:rPr>
              <a:t>plaguicidas se puede expresar en cuatro formas, </a:t>
            </a:r>
            <a:r>
              <a:rPr sz="1300" dirty="0">
                <a:latin typeface="Garamond"/>
                <a:cs typeface="Garamond"/>
              </a:rPr>
              <a:t>a</a:t>
            </a:r>
            <a:r>
              <a:rPr sz="1300" spc="-10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saber:</a:t>
            </a:r>
            <a:endParaRPr sz="1300">
              <a:latin typeface="Garamond"/>
              <a:cs typeface="Garamond"/>
            </a:endParaRPr>
          </a:p>
          <a:p>
            <a:pPr marL="469900" marR="11430" indent="-342265" algn="just">
              <a:lnSpc>
                <a:spcPct val="115399"/>
              </a:lnSpc>
              <a:spcBef>
                <a:spcPts val="975"/>
              </a:spcBef>
              <a:buAutoNum type="arabicPeriod"/>
              <a:tabLst>
                <a:tab pos="469900" algn="l"/>
              </a:tabLst>
            </a:pPr>
            <a:r>
              <a:rPr sz="1300" spc="-5" dirty="0">
                <a:latin typeface="Garamond"/>
                <a:cs typeface="Garamond"/>
              </a:rPr>
              <a:t>Toxicidad oral aguda: se refiere </a:t>
            </a:r>
            <a:r>
              <a:rPr sz="1300" dirty="0">
                <a:latin typeface="Garamond"/>
                <a:cs typeface="Garamond"/>
              </a:rPr>
              <a:t>a la ingestión </a:t>
            </a:r>
            <a:r>
              <a:rPr sz="1300" spc="-5" dirty="0">
                <a:latin typeface="Garamond"/>
                <a:cs typeface="Garamond"/>
              </a:rPr>
              <a:t>"de una sola vez"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un plaguicida, que causa efectos tóxicos en un ser vivo. Puede afectar tanto al  manipulador como al resto </a:t>
            </a:r>
            <a:r>
              <a:rPr sz="1300" dirty="0">
                <a:latin typeface="Garamond"/>
                <a:cs typeface="Garamond"/>
              </a:rPr>
              <a:t>de la </a:t>
            </a:r>
            <a:r>
              <a:rPr sz="1300" spc="-5" dirty="0">
                <a:latin typeface="Garamond"/>
                <a:cs typeface="Garamond"/>
              </a:rPr>
              <a:t>población expuesta, aunque el riesgo </a:t>
            </a:r>
            <a:r>
              <a:rPr sz="1300" dirty="0">
                <a:latin typeface="Garamond"/>
                <a:cs typeface="Garamond"/>
              </a:rPr>
              <a:t>de ingerir </a:t>
            </a:r>
            <a:r>
              <a:rPr sz="1300" spc="-5" dirty="0">
                <a:latin typeface="Garamond"/>
                <a:cs typeface="Garamond"/>
              </a:rPr>
              <a:t>en una sola </a:t>
            </a:r>
            <a:r>
              <a:rPr sz="1300" dirty="0">
                <a:latin typeface="Garamond"/>
                <a:cs typeface="Garamond"/>
              </a:rPr>
              <a:t>dosis la </a:t>
            </a:r>
            <a:r>
              <a:rPr sz="1300" spc="-5" dirty="0">
                <a:latin typeface="Garamond"/>
                <a:cs typeface="Garamond"/>
              </a:rPr>
              <a:t>cantidad correspondiente </a:t>
            </a:r>
            <a:r>
              <a:rPr sz="1300" dirty="0">
                <a:latin typeface="Garamond"/>
                <a:cs typeface="Garamond"/>
              </a:rPr>
              <a:t>a la </a:t>
            </a:r>
            <a:r>
              <a:rPr sz="1300" spc="-5" dirty="0">
                <a:latin typeface="Garamond"/>
                <a:cs typeface="Garamond"/>
              </a:rPr>
              <a:t>DL oral aguda  sólo puede ocurrir por accidente, error, </a:t>
            </a:r>
            <a:r>
              <a:rPr sz="1300" dirty="0">
                <a:latin typeface="Garamond"/>
                <a:cs typeface="Garamond"/>
              </a:rPr>
              <a:t>ignorancia o intento</a:t>
            </a:r>
            <a:r>
              <a:rPr sz="1300" spc="-10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suicida.</a:t>
            </a:r>
            <a:endParaRPr sz="1300">
              <a:latin typeface="Garamond"/>
              <a:cs typeface="Garamond"/>
            </a:endParaRPr>
          </a:p>
          <a:p>
            <a:pPr marL="469900" marR="10795" indent="-342265" algn="just">
              <a:lnSpc>
                <a:spcPct val="115399"/>
              </a:lnSpc>
              <a:buAutoNum type="arabicPeriod"/>
              <a:tabLst>
                <a:tab pos="469900" algn="l"/>
              </a:tabLst>
            </a:pPr>
            <a:r>
              <a:rPr sz="1300" spc="-5" dirty="0">
                <a:latin typeface="Garamond"/>
                <a:cs typeface="Garamond"/>
              </a:rPr>
              <a:t>Toxicidad </a:t>
            </a:r>
            <a:r>
              <a:rPr sz="1300" dirty="0">
                <a:latin typeface="Garamond"/>
                <a:cs typeface="Garamond"/>
              </a:rPr>
              <a:t>dérmica: </a:t>
            </a:r>
            <a:r>
              <a:rPr sz="1300" spc="-5" dirty="0">
                <a:latin typeface="Garamond"/>
                <a:cs typeface="Garamond"/>
              </a:rPr>
              <a:t>se refiere </a:t>
            </a:r>
            <a:r>
              <a:rPr sz="1300" dirty="0">
                <a:latin typeface="Garamond"/>
                <a:cs typeface="Garamond"/>
              </a:rPr>
              <a:t>a los </a:t>
            </a:r>
            <a:r>
              <a:rPr sz="1300" spc="-5" dirty="0">
                <a:latin typeface="Garamond"/>
                <a:cs typeface="Garamond"/>
              </a:rPr>
              <a:t>riesgos tóxicos </a:t>
            </a:r>
            <a:r>
              <a:rPr sz="1300" dirty="0">
                <a:latin typeface="Garamond"/>
                <a:cs typeface="Garamond"/>
              </a:rPr>
              <a:t>debidos </a:t>
            </a:r>
            <a:r>
              <a:rPr sz="1300" spc="-5" dirty="0">
                <a:latin typeface="Garamond"/>
                <a:cs typeface="Garamond"/>
              </a:rPr>
              <a:t>al contacto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absorción </a:t>
            </a:r>
            <a:r>
              <a:rPr sz="1300" dirty="0">
                <a:latin typeface="Garamond"/>
                <a:cs typeface="Garamond"/>
              </a:rPr>
              <a:t>del </a:t>
            </a:r>
            <a:r>
              <a:rPr sz="1300" spc="-5" dirty="0">
                <a:latin typeface="Garamond"/>
                <a:cs typeface="Garamond"/>
              </a:rPr>
              <a:t>plaguicida por </a:t>
            </a:r>
            <a:r>
              <a:rPr sz="1300" dirty="0">
                <a:latin typeface="Garamond"/>
                <a:cs typeface="Garamond"/>
              </a:rPr>
              <a:t>la </a:t>
            </a:r>
            <a:r>
              <a:rPr sz="1300" spc="-5" dirty="0">
                <a:latin typeface="Garamond"/>
                <a:cs typeface="Garamond"/>
              </a:rPr>
              <a:t>piel, aunque es menos evidente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sus </a:t>
            </a:r>
            <a:r>
              <a:rPr sz="1300" dirty="0">
                <a:latin typeface="Garamond"/>
                <a:cs typeface="Garamond"/>
              </a:rPr>
              <a:t>dosis  letales </a:t>
            </a:r>
            <a:r>
              <a:rPr sz="1300" spc="-5" dirty="0">
                <a:latin typeface="Garamond"/>
                <a:cs typeface="Garamond"/>
              </a:rPr>
              <a:t>son siempre superiores </a:t>
            </a:r>
            <a:r>
              <a:rPr sz="1300" dirty="0">
                <a:latin typeface="Garamond"/>
                <a:cs typeface="Garamond"/>
              </a:rPr>
              <a:t>a las </a:t>
            </a:r>
            <a:r>
              <a:rPr sz="1300" spc="-5" dirty="0">
                <a:latin typeface="Garamond"/>
                <a:cs typeface="Garamond"/>
              </a:rPr>
              <a:t>orales, es por eso que presenta mayor riesgo para el manipulador que para el resto </a:t>
            </a:r>
            <a:r>
              <a:rPr sz="1300" dirty="0">
                <a:latin typeface="Garamond"/>
                <a:cs typeface="Garamond"/>
              </a:rPr>
              <a:t>de la</a:t>
            </a:r>
            <a:r>
              <a:rPr sz="1300" spc="-15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población.</a:t>
            </a:r>
            <a:endParaRPr sz="1300">
              <a:latin typeface="Garamond"/>
              <a:cs typeface="Garamond"/>
            </a:endParaRPr>
          </a:p>
          <a:p>
            <a:pPr marL="469900" marR="11430" indent="-342265" algn="just">
              <a:lnSpc>
                <a:spcPct val="115399"/>
              </a:lnSpc>
              <a:buAutoNum type="arabicPeriod"/>
              <a:tabLst>
                <a:tab pos="469900" algn="l"/>
              </a:tabLst>
            </a:pPr>
            <a:r>
              <a:rPr sz="1300" spc="-5" dirty="0">
                <a:latin typeface="Garamond"/>
                <a:cs typeface="Garamond"/>
              </a:rPr>
              <a:t>Toxicidad por </a:t>
            </a:r>
            <a:r>
              <a:rPr sz="1300" dirty="0">
                <a:latin typeface="Garamond"/>
                <a:cs typeface="Garamond"/>
              </a:rPr>
              <a:t>inhalación: </a:t>
            </a:r>
            <a:r>
              <a:rPr sz="1300" spc="-5" dirty="0">
                <a:latin typeface="Garamond"/>
                <a:cs typeface="Garamond"/>
              </a:rPr>
              <a:t>se produce al respirar una atmósfera contaminada por el plaguicida, como ocurre con </a:t>
            </a:r>
            <a:r>
              <a:rPr sz="1300" dirty="0">
                <a:latin typeface="Garamond"/>
                <a:cs typeface="Garamond"/>
              </a:rPr>
              <a:t>los </a:t>
            </a:r>
            <a:r>
              <a:rPr sz="1300" spc="-5" dirty="0">
                <a:latin typeface="Garamond"/>
                <a:cs typeface="Garamond"/>
              </a:rPr>
              <a:t>fumigantes, </a:t>
            </a:r>
            <a:r>
              <a:rPr sz="1300" dirty="0">
                <a:latin typeface="Garamond"/>
                <a:cs typeface="Garamond"/>
              </a:rPr>
              <a:t>o </a:t>
            </a:r>
            <a:r>
              <a:rPr sz="1300" spc="-5" dirty="0">
                <a:latin typeface="Garamond"/>
                <a:cs typeface="Garamond"/>
              </a:rPr>
              <a:t>cuando un ser  vivo está </a:t>
            </a:r>
            <a:r>
              <a:rPr sz="1300" dirty="0">
                <a:latin typeface="Garamond"/>
                <a:cs typeface="Garamond"/>
              </a:rPr>
              <a:t>inmerso </a:t>
            </a:r>
            <a:r>
              <a:rPr sz="1300" spc="-5" dirty="0">
                <a:latin typeface="Garamond"/>
                <a:cs typeface="Garamond"/>
              </a:rPr>
              <a:t>en una atmósfera cargada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un polvo </a:t>
            </a:r>
            <a:r>
              <a:rPr sz="1300" dirty="0">
                <a:latin typeface="Garamond"/>
                <a:cs typeface="Garamond"/>
              </a:rPr>
              <a:t>insecticida o </a:t>
            </a:r>
            <a:r>
              <a:rPr sz="1300" spc="-5" dirty="0">
                <a:latin typeface="Garamond"/>
                <a:cs typeface="Garamond"/>
              </a:rPr>
              <a:t>en pulverizaciones finas (nebulización, rociamiento </a:t>
            </a:r>
            <a:r>
              <a:rPr sz="1300" dirty="0">
                <a:latin typeface="Garamond"/>
                <a:cs typeface="Garamond"/>
              </a:rPr>
              <a:t>o</a:t>
            </a:r>
            <a:r>
              <a:rPr sz="1300" spc="-30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atomización).</a:t>
            </a:r>
            <a:endParaRPr sz="1300">
              <a:latin typeface="Garamond"/>
              <a:cs typeface="Garamond"/>
            </a:endParaRPr>
          </a:p>
          <a:p>
            <a:pPr marL="469900" marR="8255" indent="-342265" algn="just">
              <a:lnSpc>
                <a:spcPct val="115399"/>
              </a:lnSpc>
              <a:buAutoNum type="arabicPeriod"/>
              <a:tabLst>
                <a:tab pos="469900" algn="l"/>
              </a:tabLst>
            </a:pPr>
            <a:r>
              <a:rPr sz="1300" spc="-5" dirty="0">
                <a:latin typeface="Garamond"/>
                <a:cs typeface="Garamond"/>
              </a:rPr>
              <a:t>Toxicidad crónica: se refiere </a:t>
            </a:r>
            <a:r>
              <a:rPr sz="1300" dirty="0">
                <a:latin typeface="Garamond"/>
                <a:cs typeface="Garamond"/>
              </a:rPr>
              <a:t>a la </a:t>
            </a:r>
            <a:r>
              <a:rPr sz="1300" spc="-5" dirty="0">
                <a:latin typeface="Garamond"/>
                <a:cs typeface="Garamond"/>
              </a:rPr>
              <a:t>utilización </a:t>
            </a:r>
            <a:r>
              <a:rPr sz="1300" dirty="0">
                <a:latin typeface="Garamond"/>
                <a:cs typeface="Garamond"/>
              </a:rPr>
              <a:t>de dietas </a:t>
            </a:r>
            <a:r>
              <a:rPr sz="1300" spc="-5" dirty="0">
                <a:latin typeface="Garamond"/>
                <a:cs typeface="Garamond"/>
              </a:rPr>
              <a:t>alimenticias preparadas con </a:t>
            </a:r>
            <a:r>
              <a:rPr sz="1300" dirty="0">
                <a:latin typeface="Garamond"/>
                <a:cs typeface="Garamond"/>
              </a:rPr>
              <a:t>dosis </a:t>
            </a:r>
            <a:r>
              <a:rPr sz="1300" spc="-5" dirty="0">
                <a:latin typeface="Garamond"/>
                <a:cs typeface="Garamond"/>
              </a:rPr>
              <a:t>variadas </a:t>
            </a:r>
            <a:r>
              <a:rPr sz="1300" dirty="0">
                <a:latin typeface="Garamond"/>
                <a:cs typeface="Garamond"/>
              </a:rPr>
              <a:t>del </a:t>
            </a:r>
            <a:r>
              <a:rPr sz="1300" spc="-5" dirty="0">
                <a:latin typeface="Garamond"/>
                <a:cs typeface="Garamond"/>
              </a:rPr>
              <a:t>producto tóxico, para </a:t>
            </a:r>
            <a:r>
              <a:rPr sz="1300" dirty="0">
                <a:latin typeface="Garamond"/>
                <a:cs typeface="Garamond"/>
              </a:rPr>
              <a:t>investigar los </a:t>
            </a:r>
            <a:r>
              <a:rPr sz="1300" spc="-5" dirty="0">
                <a:latin typeface="Garamond"/>
                <a:cs typeface="Garamond"/>
              </a:rPr>
              <a:t>niveles </a:t>
            </a:r>
            <a:r>
              <a:rPr sz="1300" dirty="0">
                <a:latin typeface="Garamond"/>
                <a:cs typeface="Garamond"/>
              </a:rPr>
              <a:t>de  </a:t>
            </a:r>
            <a:r>
              <a:rPr sz="1300" spc="-5" dirty="0">
                <a:latin typeface="Garamond"/>
                <a:cs typeface="Garamond"/>
              </a:rPr>
              <a:t>riesgo </a:t>
            </a:r>
            <a:r>
              <a:rPr sz="1300" dirty="0">
                <a:latin typeface="Garamond"/>
                <a:cs typeface="Garamond"/>
              </a:rPr>
              <a:t>del </a:t>
            </a:r>
            <a:r>
              <a:rPr sz="1300" spc="-5" dirty="0">
                <a:latin typeface="Garamond"/>
                <a:cs typeface="Garamond"/>
              </a:rPr>
              <a:t>plaguicida, mediante su administración repetida </a:t>
            </a:r>
            <a:r>
              <a:rPr sz="1300" dirty="0">
                <a:latin typeface="Garamond"/>
                <a:cs typeface="Garamond"/>
              </a:rPr>
              <a:t>a lo largo del </a:t>
            </a:r>
            <a:r>
              <a:rPr sz="1300" spc="-5" dirty="0">
                <a:latin typeface="Garamond"/>
                <a:cs typeface="Garamond"/>
              </a:rPr>
              <a:t>tiempo. Las alteraciones más </a:t>
            </a:r>
            <a:r>
              <a:rPr sz="1300" dirty="0">
                <a:latin typeface="Garamond"/>
                <a:cs typeface="Garamond"/>
              </a:rPr>
              <a:t>importantes a </a:t>
            </a:r>
            <a:r>
              <a:rPr sz="1300" spc="-5" dirty="0">
                <a:latin typeface="Garamond"/>
                <a:cs typeface="Garamond"/>
              </a:rPr>
              <a:t>considerar son: problemas  reproductivos, cáncer, trastornos </a:t>
            </a:r>
            <a:r>
              <a:rPr sz="1300" dirty="0">
                <a:latin typeface="Garamond"/>
                <a:cs typeface="Garamond"/>
              </a:rPr>
              <a:t>del </a:t>
            </a:r>
            <a:r>
              <a:rPr sz="1300" spc="-5" dirty="0">
                <a:latin typeface="Garamond"/>
                <a:cs typeface="Garamond"/>
              </a:rPr>
              <a:t>sistema neurológico, efectos sobre el sistema </a:t>
            </a:r>
            <a:r>
              <a:rPr sz="1300" dirty="0">
                <a:latin typeface="Garamond"/>
                <a:cs typeface="Garamond"/>
              </a:rPr>
              <a:t>inmunológico, </a:t>
            </a:r>
            <a:r>
              <a:rPr sz="1300" spc="-5" dirty="0">
                <a:latin typeface="Garamond"/>
                <a:cs typeface="Garamond"/>
              </a:rPr>
              <a:t>alteraciones </a:t>
            </a:r>
            <a:r>
              <a:rPr sz="1300" dirty="0">
                <a:latin typeface="Garamond"/>
                <a:cs typeface="Garamond"/>
              </a:rPr>
              <a:t>del </a:t>
            </a:r>
            <a:r>
              <a:rPr sz="1300" spc="-5" dirty="0">
                <a:latin typeface="Garamond"/>
                <a:cs typeface="Garamond"/>
              </a:rPr>
              <a:t>sistema endocrino </a:t>
            </a:r>
            <a:r>
              <a:rPr sz="1300" dirty="0">
                <a:latin typeface="Garamond"/>
                <a:cs typeface="Garamond"/>
              </a:rPr>
              <a:t>y</a:t>
            </a:r>
            <a:r>
              <a:rPr sz="1300" spc="-210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suicidio.</a:t>
            </a:r>
            <a:endParaRPr sz="13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450" y="790831"/>
            <a:ext cx="37477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00000"/>
                </a:solidFill>
              </a:rPr>
              <a:t>Alternativas del empleo de</a:t>
            </a:r>
            <a:r>
              <a:rPr sz="1800" spc="-80" dirty="0">
                <a:solidFill>
                  <a:srgbClr val="000000"/>
                </a:solidFill>
              </a:rPr>
              <a:t> </a:t>
            </a:r>
            <a:r>
              <a:rPr sz="1800" spc="-5" dirty="0">
                <a:solidFill>
                  <a:srgbClr val="000000"/>
                </a:solidFill>
              </a:rPr>
              <a:t>plaguicidas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1941450" y="1207390"/>
            <a:ext cx="9481185" cy="4302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525" algn="just">
              <a:lnSpc>
                <a:spcPct val="115399"/>
              </a:lnSpc>
              <a:spcBef>
                <a:spcPts val="100"/>
              </a:spcBef>
            </a:pPr>
            <a:r>
              <a:rPr sz="1300" spc="-5" dirty="0">
                <a:latin typeface="Garamond"/>
                <a:cs typeface="Garamond"/>
              </a:rPr>
              <a:t>Los productos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sistemas naturales, utilizados antes </a:t>
            </a:r>
            <a:r>
              <a:rPr sz="1300" dirty="0">
                <a:latin typeface="Garamond"/>
                <a:cs typeface="Garamond"/>
              </a:rPr>
              <a:t>de la llegada de los </a:t>
            </a:r>
            <a:r>
              <a:rPr sz="1300" spc="-5" dirty="0">
                <a:latin typeface="Garamond"/>
                <a:cs typeface="Garamond"/>
              </a:rPr>
              <a:t>productos químicos, vuelven </a:t>
            </a:r>
            <a:r>
              <a:rPr sz="1300" dirty="0">
                <a:latin typeface="Garamond"/>
                <a:cs typeface="Garamond"/>
              </a:rPr>
              <a:t>a </a:t>
            </a:r>
            <a:r>
              <a:rPr sz="1300" spc="-5" dirty="0">
                <a:latin typeface="Garamond"/>
                <a:cs typeface="Garamond"/>
              </a:rPr>
              <a:t>ser </a:t>
            </a:r>
            <a:r>
              <a:rPr sz="1300" dirty="0">
                <a:latin typeface="Garamond"/>
                <a:cs typeface="Garamond"/>
              </a:rPr>
              <a:t>demandados </a:t>
            </a:r>
            <a:r>
              <a:rPr sz="1300" spc="-5" dirty="0">
                <a:latin typeface="Garamond"/>
                <a:cs typeface="Garamond"/>
              </a:rPr>
              <a:t>por </a:t>
            </a:r>
            <a:r>
              <a:rPr sz="1300" dirty="0">
                <a:latin typeface="Garamond"/>
                <a:cs typeface="Garamond"/>
              </a:rPr>
              <a:t>la </a:t>
            </a:r>
            <a:r>
              <a:rPr sz="1300" spc="-5" dirty="0">
                <a:latin typeface="Garamond"/>
                <a:cs typeface="Garamond"/>
              </a:rPr>
              <a:t>agricultura ecológica,  que aunque no son 100 </a:t>
            </a:r>
            <a:r>
              <a:rPr sz="1300" dirty="0">
                <a:latin typeface="Garamond"/>
                <a:cs typeface="Garamond"/>
              </a:rPr>
              <a:t>% </a:t>
            </a:r>
            <a:r>
              <a:rPr sz="1300" spc="-5" dirty="0">
                <a:latin typeface="Garamond"/>
                <a:cs typeface="Garamond"/>
              </a:rPr>
              <a:t>efectivas, algunas plantas resisten </a:t>
            </a:r>
            <a:r>
              <a:rPr sz="1300" dirty="0">
                <a:latin typeface="Garamond"/>
                <a:cs typeface="Garamond"/>
              </a:rPr>
              <a:t>a las </a:t>
            </a:r>
            <a:r>
              <a:rPr sz="1300" spc="-5" dirty="0">
                <a:latin typeface="Garamond"/>
                <a:cs typeface="Garamond"/>
              </a:rPr>
              <a:t>plagas </a:t>
            </a:r>
            <a:r>
              <a:rPr sz="1300" dirty="0">
                <a:latin typeface="Garamond"/>
                <a:cs typeface="Garamond"/>
              </a:rPr>
              <a:t>a </a:t>
            </a:r>
            <a:r>
              <a:rPr sz="1300" spc="-5" dirty="0">
                <a:latin typeface="Garamond"/>
                <a:cs typeface="Garamond"/>
              </a:rPr>
              <a:t>modo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repelentes naturales, por ejemplo, </a:t>
            </a:r>
            <a:r>
              <a:rPr sz="1300" dirty="0">
                <a:latin typeface="Garamond"/>
                <a:cs typeface="Garamond"/>
              </a:rPr>
              <a:t>la </a:t>
            </a:r>
            <a:r>
              <a:rPr sz="1300" spc="-5" dirty="0">
                <a:latin typeface="Garamond"/>
                <a:cs typeface="Garamond"/>
              </a:rPr>
              <a:t>madreselva, plantada cerca  </a:t>
            </a:r>
            <a:r>
              <a:rPr sz="1300" dirty="0">
                <a:latin typeface="Garamond"/>
                <a:cs typeface="Garamond"/>
              </a:rPr>
              <a:t>de los </a:t>
            </a:r>
            <a:r>
              <a:rPr sz="1300" spc="-5" dirty="0">
                <a:latin typeface="Garamond"/>
                <a:cs typeface="Garamond"/>
              </a:rPr>
              <a:t>rosales, actúa como repelente </a:t>
            </a:r>
            <a:r>
              <a:rPr sz="1300" dirty="0">
                <a:latin typeface="Garamond"/>
                <a:cs typeface="Garamond"/>
              </a:rPr>
              <a:t>de</a:t>
            </a:r>
            <a:r>
              <a:rPr sz="1300" spc="-5" dirty="0">
                <a:latin typeface="Garamond"/>
                <a:cs typeface="Garamond"/>
              </a:rPr>
              <a:t> pulgones.</a:t>
            </a:r>
            <a:endParaRPr sz="1300">
              <a:latin typeface="Garamond"/>
              <a:cs typeface="Garamond"/>
            </a:endParaRPr>
          </a:p>
          <a:p>
            <a:pPr marL="12700" marR="11430" algn="just">
              <a:lnSpc>
                <a:spcPct val="115399"/>
              </a:lnSpc>
              <a:spcBef>
                <a:spcPts val="975"/>
              </a:spcBef>
            </a:pPr>
            <a:r>
              <a:rPr sz="1300" spc="-5" dirty="0">
                <a:latin typeface="Garamond"/>
                <a:cs typeface="Garamond"/>
              </a:rPr>
              <a:t>En </a:t>
            </a:r>
            <a:r>
              <a:rPr sz="1300" dirty="0">
                <a:latin typeface="Garamond"/>
                <a:cs typeface="Garamond"/>
              </a:rPr>
              <a:t>la </a:t>
            </a:r>
            <a:r>
              <a:rPr sz="1300" spc="-5" dirty="0">
                <a:latin typeface="Garamond"/>
                <a:cs typeface="Garamond"/>
              </a:rPr>
              <a:t>actualidad se afirma </a:t>
            </a:r>
            <a:r>
              <a:rPr sz="1300" dirty="0">
                <a:latin typeface="Garamond"/>
                <a:cs typeface="Garamond"/>
              </a:rPr>
              <a:t>la </a:t>
            </a:r>
            <a:r>
              <a:rPr sz="1300" spc="-5" dirty="0">
                <a:latin typeface="Garamond"/>
                <a:cs typeface="Garamond"/>
              </a:rPr>
              <a:t>tendencia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volver </a:t>
            </a:r>
            <a:r>
              <a:rPr sz="1300" dirty="0">
                <a:latin typeface="Garamond"/>
                <a:cs typeface="Garamond"/>
              </a:rPr>
              <a:t>a las </a:t>
            </a:r>
            <a:r>
              <a:rPr sz="1300" spc="-5" dirty="0">
                <a:latin typeface="Garamond"/>
                <a:cs typeface="Garamond"/>
              </a:rPr>
              <a:t>fórmulas que </a:t>
            </a:r>
            <a:r>
              <a:rPr sz="1300" dirty="0">
                <a:latin typeface="Garamond"/>
                <a:cs typeface="Garamond"/>
              </a:rPr>
              <a:t>la </a:t>
            </a:r>
            <a:r>
              <a:rPr sz="1300" spc="-5" dirty="0">
                <a:latin typeface="Garamond"/>
                <a:cs typeface="Garamond"/>
              </a:rPr>
              <a:t>naturaleza brinda, es </a:t>
            </a:r>
            <a:r>
              <a:rPr sz="1300" dirty="0">
                <a:latin typeface="Garamond"/>
                <a:cs typeface="Garamond"/>
              </a:rPr>
              <a:t>decir, </a:t>
            </a:r>
            <a:r>
              <a:rPr sz="1300" spc="-5" dirty="0">
                <a:latin typeface="Garamond"/>
                <a:cs typeface="Garamond"/>
              </a:rPr>
              <a:t>el retorno </a:t>
            </a:r>
            <a:r>
              <a:rPr sz="1300" dirty="0">
                <a:latin typeface="Garamond"/>
                <a:cs typeface="Garamond"/>
              </a:rPr>
              <a:t>a las </a:t>
            </a:r>
            <a:r>
              <a:rPr sz="1300" spc="-5" dirty="0">
                <a:latin typeface="Garamond"/>
                <a:cs typeface="Garamond"/>
              </a:rPr>
              <a:t>fórmulas orgánicas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naturales, </a:t>
            </a:r>
            <a:r>
              <a:rPr sz="1300" dirty="0">
                <a:latin typeface="Garamond"/>
                <a:cs typeface="Garamond"/>
              </a:rPr>
              <a:t>y  </a:t>
            </a:r>
            <a:r>
              <a:rPr sz="1300" spc="-5" dirty="0">
                <a:latin typeface="Garamond"/>
                <a:cs typeface="Garamond"/>
              </a:rPr>
              <a:t>conseguir </a:t>
            </a:r>
            <a:r>
              <a:rPr sz="1300" dirty="0">
                <a:latin typeface="Garamond"/>
                <a:cs typeface="Garamond"/>
              </a:rPr>
              <a:t>a </a:t>
            </a:r>
            <a:r>
              <a:rPr sz="1300" spc="-5" dirty="0">
                <a:latin typeface="Garamond"/>
                <a:cs typeface="Garamond"/>
              </a:rPr>
              <a:t>partir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extractos vegetales </a:t>
            </a:r>
            <a:r>
              <a:rPr sz="1300" dirty="0">
                <a:latin typeface="Garamond"/>
                <a:cs typeface="Garamond"/>
              </a:rPr>
              <a:t>insecticidas </a:t>
            </a:r>
            <a:r>
              <a:rPr sz="1300" spc="-5" dirty="0">
                <a:latin typeface="Garamond"/>
                <a:cs typeface="Garamond"/>
              </a:rPr>
              <a:t>ecológicos con fórmulas que controlen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eliminen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manera eficaz </a:t>
            </a:r>
            <a:r>
              <a:rPr sz="1300" dirty="0">
                <a:latin typeface="Garamond"/>
                <a:cs typeface="Garamond"/>
              </a:rPr>
              <a:t>determinadas</a:t>
            </a:r>
            <a:r>
              <a:rPr sz="1300" spc="-35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plagas.</a:t>
            </a:r>
            <a:endParaRPr sz="1300">
              <a:latin typeface="Garamond"/>
              <a:cs typeface="Garamond"/>
            </a:endParaRPr>
          </a:p>
          <a:p>
            <a:pPr marL="12700" marR="10160" algn="just">
              <a:lnSpc>
                <a:spcPct val="115399"/>
              </a:lnSpc>
              <a:spcBef>
                <a:spcPts val="975"/>
              </a:spcBef>
            </a:pPr>
            <a:r>
              <a:rPr sz="1300" spc="-5" dirty="0">
                <a:latin typeface="Garamond"/>
                <a:cs typeface="Garamond"/>
              </a:rPr>
              <a:t>Tanto </a:t>
            </a:r>
            <a:r>
              <a:rPr sz="1300" dirty="0">
                <a:latin typeface="Garamond"/>
                <a:cs typeface="Garamond"/>
              </a:rPr>
              <a:t>los insecticidas, los </a:t>
            </a:r>
            <a:r>
              <a:rPr sz="1300" spc="-5" dirty="0">
                <a:latin typeface="Garamond"/>
                <a:cs typeface="Garamond"/>
              </a:rPr>
              <a:t>acaricidas, </a:t>
            </a:r>
            <a:r>
              <a:rPr sz="1300" dirty="0">
                <a:latin typeface="Garamond"/>
                <a:cs typeface="Garamond"/>
              </a:rPr>
              <a:t>y los </a:t>
            </a:r>
            <a:r>
              <a:rPr sz="1300" spc="-5" dirty="0">
                <a:latin typeface="Garamond"/>
                <a:cs typeface="Garamond"/>
              </a:rPr>
              <a:t>moluscidas, como </a:t>
            </a:r>
            <a:r>
              <a:rPr sz="1300" dirty="0">
                <a:latin typeface="Garamond"/>
                <a:cs typeface="Garamond"/>
              </a:rPr>
              <a:t>los </a:t>
            </a:r>
            <a:r>
              <a:rPr sz="1300" spc="-5" dirty="0">
                <a:latin typeface="Garamond"/>
                <a:cs typeface="Garamond"/>
              </a:rPr>
              <a:t>herbicidas biorraccionales son sustancias que se </a:t>
            </a:r>
            <a:r>
              <a:rPr sz="1300" dirty="0">
                <a:latin typeface="Garamond"/>
                <a:cs typeface="Garamond"/>
              </a:rPr>
              <a:t>derivan de </a:t>
            </a:r>
            <a:r>
              <a:rPr sz="1300" spc="-5" dirty="0">
                <a:latin typeface="Garamond"/>
                <a:cs typeface="Garamond"/>
              </a:rPr>
              <a:t>microorganismos,  plantas </a:t>
            </a:r>
            <a:r>
              <a:rPr sz="1300" dirty="0">
                <a:latin typeface="Garamond"/>
                <a:cs typeface="Garamond"/>
              </a:rPr>
              <a:t>o </a:t>
            </a:r>
            <a:r>
              <a:rPr sz="1300" spc="-5" dirty="0">
                <a:latin typeface="Garamond"/>
                <a:cs typeface="Garamond"/>
              </a:rPr>
              <a:t>minerales,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allí, su raíz orgánica </a:t>
            </a:r>
            <a:r>
              <a:rPr sz="1300" dirty="0">
                <a:latin typeface="Garamond"/>
                <a:cs typeface="Garamond"/>
              </a:rPr>
              <a:t>y</a:t>
            </a:r>
            <a:r>
              <a:rPr sz="1300" spc="-15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ecológica.</a:t>
            </a:r>
            <a:endParaRPr sz="1300">
              <a:latin typeface="Garamond"/>
              <a:cs typeface="Garamond"/>
            </a:endParaRPr>
          </a:p>
          <a:p>
            <a:pPr marL="12700" marR="5080" algn="just">
              <a:lnSpc>
                <a:spcPct val="115399"/>
              </a:lnSpc>
              <a:spcBef>
                <a:spcPts val="975"/>
              </a:spcBef>
            </a:pPr>
            <a:r>
              <a:rPr sz="1300" spc="-5" dirty="0">
                <a:latin typeface="Garamond"/>
                <a:cs typeface="Garamond"/>
              </a:rPr>
              <a:t>Los estudios </a:t>
            </a:r>
            <a:r>
              <a:rPr sz="1300" dirty="0">
                <a:latin typeface="Garamond"/>
                <a:cs typeface="Garamond"/>
              </a:rPr>
              <a:t>a </a:t>
            </a:r>
            <a:r>
              <a:rPr sz="1300" spc="-5" dirty="0">
                <a:latin typeface="Garamond"/>
                <a:cs typeface="Garamond"/>
              </a:rPr>
              <a:t>nivel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campo </a:t>
            </a:r>
            <a:r>
              <a:rPr sz="1300" dirty="0">
                <a:latin typeface="Garamond"/>
                <a:cs typeface="Garamond"/>
              </a:rPr>
              <a:t>del impacto de los insecticidas </a:t>
            </a:r>
            <a:r>
              <a:rPr sz="1300" spc="-5" dirty="0">
                <a:latin typeface="Garamond"/>
                <a:cs typeface="Garamond"/>
              </a:rPr>
              <a:t>en </a:t>
            </a:r>
            <a:r>
              <a:rPr sz="1300" dirty="0">
                <a:latin typeface="Garamond"/>
                <a:cs typeface="Garamond"/>
              </a:rPr>
              <a:t>los </a:t>
            </a:r>
            <a:r>
              <a:rPr sz="1300" spc="-5" dirty="0">
                <a:latin typeface="Garamond"/>
                <a:cs typeface="Garamond"/>
              </a:rPr>
              <a:t>rendimientos </a:t>
            </a:r>
            <a:r>
              <a:rPr sz="1300" dirty="0">
                <a:latin typeface="Garamond"/>
                <a:cs typeface="Garamond"/>
              </a:rPr>
              <a:t>de los </a:t>
            </a:r>
            <a:r>
              <a:rPr sz="1300" spc="-5" dirty="0">
                <a:latin typeface="Garamond"/>
                <a:cs typeface="Garamond"/>
              </a:rPr>
              <a:t>cultivos, </a:t>
            </a:r>
            <a:r>
              <a:rPr sz="1300" dirty="0">
                <a:latin typeface="Garamond"/>
                <a:cs typeface="Garamond"/>
              </a:rPr>
              <a:t>las </a:t>
            </a:r>
            <a:r>
              <a:rPr sz="1300" spc="-5" dirty="0">
                <a:latin typeface="Garamond"/>
                <a:cs typeface="Garamond"/>
              </a:rPr>
              <a:t>visitas </a:t>
            </a:r>
            <a:r>
              <a:rPr sz="1300" dirty="0">
                <a:latin typeface="Garamond"/>
                <a:cs typeface="Garamond"/>
              </a:rPr>
              <a:t>de intercambio del </a:t>
            </a:r>
            <a:r>
              <a:rPr sz="1300" spc="-5" dirty="0">
                <a:latin typeface="Garamond"/>
                <a:cs typeface="Garamond"/>
              </a:rPr>
              <a:t>personal técnico </a:t>
            </a:r>
            <a:r>
              <a:rPr sz="1300" dirty="0">
                <a:latin typeface="Garamond"/>
                <a:cs typeface="Garamond"/>
              </a:rPr>
              <a:t>y los  </a:t>
            </a:r>
            <a:r>
              <a:rPr sz="1300" spc="-5" dirty="0">
                <a:latin typeface="Garamond"/>
                <a:cs typeface="Garamond"/>
              </a:rPr>
              <a:t>responsables </a:t>
            </a:r>
            <a:r>
              <a:rPr sz="1300" dirty="0">
                <a:latin typeface="Garamond"/>
                <a:cs typeface="Garamond"/>
              </a:rPr>
              <a:t>de las </a:t>
            </a:r>
            <a:r>
              <a:rPr sz="1300" spc="-5" dirty="0">
                <a:latin typeface="Garamond"/>
                <a:cs typeface="Garamond"/>
              </a:rPr>
              <a:t>políticas </a:t>
            </a:r>
            <a:r>
              <a:rPr sz="1300" dirty="0">
                <a:latin typeface="Garamond"/>
                <a:cs typeface="Garamond"/>
              </a:rPr>
              <a:t>a los </a:t>
            </a:r>
            <a:r>
              <a:rPr sz="1300" spc="-5" dirty="0">
                <a:latin typeface="Garamond"/>
                <a:cs typeface="Garamond"/>
              </a:rPr>
              <a:t>países vecinos, </a:t>
            </a:r>
            <a:r>
              <a:rPr sz="1300" dirty="0">
                <a:latin typeface="Garamond"/>
                <a:cs typeface="Garamond"/>
              </a:rPr>
              <a:t>los </a:t>
            </a:r>
            <a:r>
              <a:rPr sz="1300" spc="-5" dirty="0">
                <a:latin typeface="Garamond"/>
                <a:cs typeface="Garamond"/>
              </a:rPr>
              <a:t>simposios nacionales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regionales sobre </a:t>
            </a:r>
            <a:r>
              <a:rPr sz="1300" dirty="0">
                <a:latin typeface="Garamond"/>
                <a:cs typeface="Garamond"/>
              </a:rPr>
              <a:t>las </a:t>
            </a:r>
            <a:r>
              <a:rPr sz="1300" spc="-5" dirty="0">
                <a:latin typeface="Garamond"/>
                <a:cs typeface="Garamond"/>
              </a:rPr>
              <a:t>alternativas, </a:t>
            </a:r>
            <a:r>
              <a:rPr sz="1300" dirty="0">
                <a:latin typeface="Garamond"/>
                <a:cs typeface="Garamond"/>
              </a:rPr>
              <a:t>los </a:t>
            </a:r>
            <a:r>
              <a:rPr sz="1300" spc="-5" dirty="0">
                <a:latin typeface="Garamond"/>
                <a:cs typeface="Garamond"/>
              </a:rPr>
              <a:t>programas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manejo </a:t>
            </a:r>
            <a:r>
              <a:rPr sz="1300" dirty="0">
                <a:latin typeface="Garamond"/>
                <a:cs typeface="Garamond"/>
              </a:rPr>
              <a:t>integrado de  </a:t>
            </a:r>
            <a:r>
              <a:rPr sz="1300" spc="-5" dirty="0">
                <a:latin typeface="Garamond"/>
                <a:cs typeface="Garamond"/>
              </a:rPr>
              <a:t>plagas que enseñan </a:t>
            </a:r>
            <a:r>
              <a:rPr sz="1300" dirty="0">
                <a:latin typeface="Garamond"/>
                <a:cs typeface="Garamond"/>
              </a:rPr>
              <a:t>a los </a:t>
            </a:r>
            <a:r>
              <a:rPr sz="1300" spc="-5" dirty="0">
                <a:latin typeface="Garamond"/>
                <a:cs typeface="Garamond"/>
              </a:rPr>
              <a:t>agricultores, </a:t>
            </a:r>
            <a:r>
              <a:rPr sz="1300" dirty="0">
                <a:latin typeface="Garamond"/>
                <a:cs typeface="Garamond"/>
              </a:rPr>
              <a:t>los </a:t>
            </a:r>
            <a:r>
              <a:rPr sz="1300" spc="-5" dirty="0">
                <a:latin typeface="Garamond"/>
                <a:cs typeface="Garamond"/>
              </a:rPr>
              <a:t>científicos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el personal asesor </a:t>
            </a:r>
            <a:r>
              <a:rPr sz="1300" dirty="0">
                <a:latin typeface="Garamond"/>
                <a:cs typeface="Garamond"/>
              </a:rPr>
              <a:t>a </a:t>
            </a:r>
            <a:r>
              <a:rPr sz="1300" spc="-5" dirty="0">
                <a:latin typeface="Garamond"/>
                <a:cs typeface="Garamond"/>
              </a:rPr>
              <a:t>aplicar alternativas </a:t>
            </a:r>
            <a:r>
              <a:rPr sz="1300" dirty="0">
                <a:latin typeface="Garamond"/>
                <a:cs typeface="Garamond"/>
              </a:rPr>
              <a:t>a los </a:t>
            </a:r>
            <a:r>
              <a:rPr sz="1300" spc="-5" dirty="0">
                <a:latin typeface="Garamond"/>
                <a:cs typeface="Garamond"/>
              </a:rPr>
              <a:t>plaguicidas, </a:t>
            </a:r>
            <a:r>
              <a:rPr sz="1300" dirty="0">
                <a:latin typeface="Garamond"/>
                <a:cs typeface="Garamond"/>
              </a:rPr>
              <a:t>los </a:t>
            </a:r>
            <a:r>
              <a:rPr sz="1300" spc="-5" dirty="0">
                <a:latin typeface="Garamond"/>
                <a:cs typeface="Garamond"/>
              </a:rPr>
              <a:t>estudios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casos sobre </a:t>
            </a:r>
            <a:r>
              <a:rPr sz="1300" dirty="0">
                <a:latin typeface="Garamond"/>
                <a:cs typeface="Garamond"/>
              </a:rPr>
              <a:t>los  </a:t>
            </a:r>
            <a:r>
              <a:rPr sz="1300" spc="-5" dirty="0">
                <a:latin typeface="Garamond"/>
                <a:cs typeface="Garamond"/>
              </a:rPr>
              <a:t>obstáculos técnicos al comercio así como </a:t>
            </a:r>
            <a:r>
              <a:rPr sz="1300" dirty="0">
                <a:latin typeface="Garamond"/>
                <a:cs typeface="Garamond"/>
              </a:rPr>
              <a:t>los </a:t>
            </a:r>
            <a:r>
              <a:rPr sz="1300" spc="-5" dirty="0">
                <a:latin typeface="Garamond"/>
                <a:cs typeface="Garamond"/>
              </a:rPr>
              <a:t>rechazos </a:t>
            </a:r>
            <a:r>
              <a:rPr sz="1300" dirty="0">
                <a:latin typeface="Garamond"/>
                <a:cs typeface="Garamond"/>
              </a:rPr>
              <a:t>de las </a:t>
            </a:r>
            <a:r>
              <a:rPr sz="1300" spc="-5" dirty="0">
                <a:latin typeface="Garamond"/>
                <a:cs typeface="Garamond"/>
              </a:rPr>
              <a:t>exportaciones por exceso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residuos </a:t>
            </a:r>
            <a:r>
              <a:rPr sz="1300" dirty="0">
                <a:latin typeface="Garamond"/>
                <a:cs typeface="Garamond"/>
              </a:rPr>
              <a:t>de insecticidas </a:t>
            </a:r>
            <a:r>
              <a:rPr sz="1300" spc="-5" dirty="0">
                <a:latin typeface="Garamond"/>
                <a:cs typeface="Garamond"/>
              </a:rPr>
              <a:t>han catalizado </a:t>
            </a:r>
            <a:r>
              <a:rPr sz="1300" dirty="0">
                <a:latin typeface="Garamond"/>
                <a:cs typeface="Garamond"/>
              </a:rPr>
              <a:t>la </a:t>
            </a:r>
            <a:r>
              <a:rPr sz="1300" spc="-5" dirty="0">
                <a:latin typeface="Garamond"/>
                <a:cs typeface="Garamond"/>
              </a:rPr>
              <a:t>reforma </a:t>
            </a:r>
            <a:r>
              <a:rPr sz="1300" dirty="0">
                <a:latin typeface="Garamond"/>
                <a:cs typeface="Garamond"/>
              </a:rPr>
              <a:t>de las  </a:t>
            </a:r>
            <a:r>
              <a:rPr sz="1300" spc="-5" dirty="0">
                <a:latin typeface="Garamond"/>
                <a:cs typeface="Garamond"/>
              </a:rPr>
              <a:t>políticas.</a:t>
            </a:r>
            <a:endParaRPr sz="1300">
              <a:latin typeface="Garamond"/>
              <a:cs typeface="Garamond"/>
            </a:endParaRPr>
          </a:p>
          <a:p>
            <a:pPr marL="12700" marR="7620" algn="just">
              <a:lnSpc>
                <a:spcPct val="115399"/>
              </a:lnSpc>
              <a:spcBef>
                <a:spcPts val="969"/>
              </a:spcBef>
            </a:pPr>
            <a:r>
              <a:rPr sz="1300" spc="-5" dirty="0">
                <a:latin typeface="Garamond"/>
                <a:cs typeface="Garamond"/>
              </a:rPr>
              <a:t>Como parte </a:t>
            </a:r>
            <a:r>
              <a:rPr sz="1300" dirty="0">
                <a:latin typeface="Garamond"/>
                <a:cs typeface="Garamond"/>
              </a:rPr>
              <a:t>del </a:t>
            </a:r>
            <a:r>
              <a:rPr sz="1300" spc="-5" dirty="0">
                <a:latin typeface="Garamond"/>
                <a:cs typeface="Garamond"/>
              </a:rPr>
              <a:t>manejo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riesgos ocasionados por </a:t>
            </a:r>
            <a:r>
              <a:rPr sz="1300" dirty="0">
                <a:latin typeface="Garamond"/>
                <a:cs typeface="Garamond"/>
              </a:rPr>
              <a:t>los </a:t>
            </a:r>
            <a:r>
              <a:rPr sz="1300" spc="-5" dirty="0">
                <a:latin typeface="Garamond"/>
                <a:cs typeface="Garamond"/>
              </a:rPr>
              <a:t>plaguicidas, se encuentra </a:t>
            </a:r>
            <a:r>
              <a:rPr sz="1300" dirty="0">
                <a:latin typeface="Garamond"/>
                <a:cs typeface="Garamond"/>
              </a:rPr>
              <a:t>la introducción de </a:t>
            </a:r>
            <a:r>
              <a:rPr sz="1300" spc="-5" dirty="0">
                <a:latin typeface="Garamond"/>
                <a:cs typeface="Garamond"/>
              </a:rPr>
              <a:t>alternativas </a:t>
            </a:r>
            <a:r>
              <a:rPr sz="1300" dirty="0">
                <a:latin typeface="Garamond"/>
                <a:cs typeface="Garamond"/>
              </a:rPr>
              <a:t>del </a:t>
            </a:r>
            <a:r>
              <a:rPr sz="1300" spc="-5" dirty="0">
                <a:latin typeface="Garamond"/>
                <a:cs typeface="Garamond"/>
              </a:rPr>
              <a:t>control químico que se  </a:t>
            </a:r>
            <a:r>
              <a:rPr sz="1300" dirty="0">
                <a:latin typeface="Garamond"/>
                <a:cs typeface="Garamond"/>
              </a:rPr>
              <a:t>implementa </a:t>
            </a:r>
            <a:r>
              <a:rPr sz="1300" spc="-5" dirty="0">
                <a:latin typeface="Garamond"/>
                <a:cs typeface="Garamond"/>
              </a:rPr>
              <a:t>bajo </a:t>
            </a:r>
            <a:r>
              <a:rPr sz="1300" dirty="0">
                <a:latin typeface="Garamond"/>
                <a:cs typeface="Garamond"/>
              </a:rPr>
              <a:t>dos</a:t>
            </a:r>
            <a:r>
              <a:rPr sz="1300" spc="-5" dirty="0">
                <a:latin typeface="Garamond"/>
                <a:cs typeface="Garamond"/>
              </a:rPr>
              <a:t> enfoques:</a:t>
            </a:r>
            <a:endParaRPr sz="1300">
              <a:latin typeface="Garamond"/>
              <a:cs typeface="Garamond"/>
            </a:endParaRPr>
          </a:p>
          <a:p>
            <a:pPr marL="469900" indent="-342265">
              <a:lnSpc>
                <a:spcPct val="100000"/>
              </a:lnSpc>
              <a:spcBef>
                <a:spcPts val="1215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1300" spc="-5" dirty="0">
                <a:latin typeface="Garamond"/>
                <a:cs typeface="Garamond"/>
              </a:rPr>
              <a:t>Manejo </a:t>
            </a:r>
            <a:r>
              <a:rPr sz="1300" dirty="0">
                <a:latin typeface="Garamond"/>
                <a:cs typeface="Garamond"/>
              </a:rPr>
              <a:t>integrado de </a:t>
            </a:r>
            <a:r>
              <a:rPr sz="1300" spc="-5" dirty="0">
                <a:latin typeface="Garamond"/>
                <a:cs typeface="Garamond"/>
              </a:rPr>
              <a:t>plagas</a:t>
            </a:r>
            <a:r>
              <a:rPr sz="1300" spc="-10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(MIP).</a:t>
            </a:r>
            <a:endParaRPr sz="1300">
              <a:latin typeface="Garamond"/>
              <a:cs typeface="Garamond"/>
            </a:endParaRPr>
          </a:p>
          <a:p>
            <a:pPr marL="469900" indent="-342265">
              <a:lnSpc>
                <a:spcPct val="100000"/>
              </a:lnSpc>
              <a:spcBef>
                <a:spcPts val="24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1300" spc="-5" dirty="0">
                <a:latin typeface="Garamond"/>
                <a:cs typeface="Garamond"/>
              </a:rPr>
              <a:t>Manejo ecológico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plagas</a:t>
            </a:r>
            <a:r>
              <a:rPr sz="1300" spc="-10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(MEP).</a:t>
            </a:r>
            <a:endParaRPr sz="13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25575" y="620710"/>
            <a:ext cx="285940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Fuentes de</a:t>
            </a:r>
            <a:r>
              <a:rPr sz="3000" spc="-90" dirty="0"/>
              <a:t> </a:t>
            </a:r>
            <a:r>
              <a:rPr sz="3000" dirty="0"/>
              <a:t>apoyo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577849" y="1305060"/>
            <a:ext cx="11113770" cy="450723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379095" indent="-367030" algn="just">
              <a:lnSpc>
                <a:spcPct val="100000"/>
              </a:lnSpc>
              <a:spcBef>
                <a:spcPts val="434"/>
              </a:spcBef>
              <a:buSzPct val="120000"/>
              <a:buFont typeface="Arial"/>
              <a:buChar char="●"/>
              <a:tabLst>
                <a:tab pos="379730" algn="l"/>
              </a:tabLst>
            </a:pPr>
            <a:r>
              <a:rPr sz="1500" spc="-5" dirty="0">
                <a:latin typeface="Garamond"/>
                <a:cs typeface="Garamond"/>
              </a:rPr>
              <a:t>W</a:t>
            </a:r>
            <a:r>
              <a:rPr sz="1300" spc="-5" dirty="0">
                <a:latin typeface="Garamond"/>
                <a:cs typeface="Garamond"/>
              </a:rPr>
              <a:t>eslwy, Addison. Química en </a:t>
            </a:r>
            <a:r>
              <a:rPr sz="1300" dirty="0">
                <a:latin typeface="Garamond"/>
                <a:cs typeface="Garamond"/>
              </a:rPr>
              <a:t>la </a:t>
            </a:r>
            <a:r>
              <a:rPr sz="1300" spc="-5" dirty="0">
                <a:latin typeface="Garamond"/>
                <a:cs typeface="Garamond"/>
              </a:rPr>
              <a:t>comunidad, 2° Edición, Editorial Pearson, Estados Unidos, pag.</a:t>
            </a:r>
            <a:r>
              <a:rPr sz="1300" spc="-10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487-493.</a:t>
            </a:r>
            <a:endParaRPr sz="1300">
              <a:latin typeface="Garamond"/>
              <a:cs typeface="Garamond"/>
            </a:endParaRPr>
          </a:p>
          <a:p>
            <a:pPr marL="379095" indent="-359410" algn="just">
              <a:lnSpc>
                <a:spcPct val="100000"/>
              </a:lnSpc>
              <a:spcBef>
                <a:spcPts val="775"/>
              </a:spcBef>
              <a:buSzPct val="130769"/>
              <a:buFont typeface="Arial"/>
              <a:buChar char="●"/>
              <a:tabLst>
                <a:tab pos="379730" algn="l"/>
              </a:tabLst>
            </a:pPr>
            <a:r>
              <a:rPr sz="1300" u="heavy" spc="-5" dirty="0">
                <a:uFill>
                  <a:solidFill>
                    <a:srgbClr val="000000"/>
                  </a:solidFill>
                </a:uFill>
                <a:latin typeface="Garamond"/>
                <a:cs typeface="Garamond"/>
                <a:hlinkClick r:id="rId2"/>
              </a:rPr>
              <a:t>https://www.bbc.com/mundo/noticias/2011/10/111003_huertos_urbanos_mexico_pea</a:t>
            </a:r>
            <a:endParaRPr sz="1300">
              <a:latin typeface="Garamond"/>
              <a:cs typeface="Garamond"/>
            </a:endParaRPr>
          </a:p>
          <a:p>
            <a:pPr marL="379095" marR="19050" indent="-359410" algn="just">
              <a:lnSpc>
                <a:spcPct val="124400"/>
              </a:lnSpc>
              <a:spcBef>
                <a:spcPts val="385"/>
              </a:spcBef>
              <a:buSzPct val="130769"/>
              <a:buFont typeface="Arial"/>
              <a:buChar char="●"/>
              <a:tabLst>
                <a:tab pos="379730" algn="l"/>
              </a:tabLst>
            </a:pPr>
            <a:r>
              <a:rPr sz="1300" spc="-5" dirty="0">
                <a:latin typeface="Garamond"/>
                <a:cs typeface="Garamond"/>
              </a:rPr>
              <a:t>Lara G. Plaguicidas en </a:t>
            </a:r>
            <a:r>
              <a:rPr sz="1300" dirty="0">
                <a:latin typeface="Garamond"/>
                <a:cs typeface="Garamond"/>
              </a:rPr>
              <a:t>la </a:t>
            </a:r>
            <a:r>
              <a:rPr sz="1300" spc="-5" dirty="0">
                <a:latin typeface="Garamond"/>
                <a:cs typeface="Garamond"/>
              </a:rPr>
              <a:t>biodiversidad </a:t>
            </a:r>
            <a:r>
              <a:rPr sz="1300" dirty="0">
                <a:latin typeface="Garamond"/>
                <a:cs typeface="Garamond"/>
              </a:rPr>
              <a:t>del </a:t>
            </a:r>
            <a:r>
              <a:rPr sz="1300" spc="-5" dirty="0">
                <a:latin typeface="Garamond"/>
                <a:cs typeface="Garamond"/>
              </a:rPr>
              <a:t>suelo; su comportamiento como contaminantes [Internet]. España: Biociencias.org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Biociencias.com; c2001-2013 [citado 19  </a:t>
            </a:r>
            <a:r>
              <a:rPr sz="1300" dirty="0">
                <a:latin typeface="Garamond"/>
                <a:cs typeface="Garamond"/>
              </a:rPr>
              <a:t>junio </a:t>
            </a:r>
            <a:r>
              <a:rPr sz="1300" spc="-5" dirty="0">
                <a:latin typeface="Garamond"/>
                <a:cs typeface="Garamond"/>
              </a:rPr>
              <a:t>2013]. Disponible en:</a:t>
            </a:r>
            <a:r>
              <a:rPr sz="1300" spc="30" dirty="0">
                <a:latin typeface="Garamond"/>
                <a:cs typeface="Garamond"/>
              </a:rPr>
              <a:t> </a:t>
            </a:r>
            <a:r>
              <a:rPr sz="1300" u="heavy" spc="-5" dirty="0">
                <a:uFill>
                  <a:solidFill>
                    <a:srgbClr val="000000"/>
                  </a:solidFill>
                </a:uFill>
                <a:latin typeface="Garamond"/>
                <a:cs typeface="Garamond"/>
                <a:hlinkClick r:id="rId3"/>
              </a:rPr>
              <a:t>http://www.biociencias.org/odisea/plaguicidas</a:t>
            </a:r>
            <a:endParaRPr sz="1300">
              <a:latin typeface="Garamond"/>
              <a:cs typeface="Garamond"/>
            </a:endParaRPr>
          </a:p>
          <a:p>
            <a:pPr marL="379095" indent="-359410" algn="just">
              <a:lnSpc>
                <a:spcPct val="100000"/>
              </a:lnSpc>
              <a:spcBef>
                <a:spcPts val="625"/>
              </a:spcBef>
              <a:buSzPct val="130769"/>
              <a:buFont typeface="Arial"/>
              <a:buChar char="●"/>
              <a:tabLst>
                <a:tab pos="379730" algn="l"/>
              </a:tabLst>
            </a:pPr>
            <a:r>
              <a:rPr sz="1300" spc="-5" dirty="0">
                <a:latin typeface="Garamond"/>
                <a:cs typeface="Garamond"/>
              </a:rPr>
              <a:t>Cremlyn </a:t>
            </a:r>
            <a:r>
              <a:rPr sz="1300" dirty="0">
                <a:latin typeface="Garamond"/>
                <a:cs typeface="Garamond"/>
              </a:rPr>
              <a:t>R. </a:t>
            </a:r>
            <a:r>
              <a:rPr sz="1300" spc="-5" dirty="0">
                <a:latin typeface="Garamond"/>
                <a:cs typeface="Garamond"/>
              </a:rPr>
              <a:t>Pesticides. Preparation and Mode of Action. New York, EUA: John Wiley </a:t>
            </a:r>
            <a:r>
              <a:rPr sz="1300" dirty="0">
                <a:latin typeface="Garamond"/>
                <a:cs typeface="Garamond"/>
              </a:rPr>
              <a:t>&amp; Sons;</a:t>
            </a:r>
            <a:r>
              <a:rPr sz="1300" spc="-5" dirty="0">
                <a:latin typeface="Garamond"/>
                <a:cs typeface="Garamond"/>
              </a:rPr>
              <a:t> 1979.</a:t>
            </a:r>
            <a:endParaRPr sz="1300">
              <a:latin typeface="Garamond"/>
              <a:cs typeface="Garamond"/>
            </a:endParaRPr>
          </a:p>
          <a:p>
            <a:pPr marL="379095" marR="5080" indent="-359410" algn="just">
              <a:lnSpc>
                <a:spcPct val="119900"/>
              </a:lnSpc>
              <a:spcBef>
                <a:spcPts val="455"/>
              </a:spcBef>
              <a:buSzPct val="130769"/>
              <a:buFont typeface="Arial"/>
              <a:buChar char="●"/>
              <a:tabLst>
                <a:tab pos="379730" algn="l"/>
              </a:tabLst>
            </a:pPr>
            <a:r>
              <a:rPr sz="1300" spc="-5" dirty="0">
                <a:latin typeface="Garamond"/>
                <a:cs typeface="Garamond"/>
              </a:rPr>
              <a:t>Weinberg J. Guía para </a:t>
            </a:r>
            <a:r>
              <a:rPr sz="1300" dirty="0">
                <a:latin typeface="Garamond"/>
                <a:cs typeface="Garamond"/>
              </a:rPr>
              <a:t>las </a:t>
            </a:r>
            <a:r>
              <a:rPr sz="1300" spc="-5" dirty="0">
                <a:latin typeface="Garamond"/>
                <a:cs typeface="Garamond"/>
              </a:rPr>
              <a:t>ONG sobre </a:t>
            </a:r>
            <a:r>
              <a:rPr sz="1300" dirty="0">
                <a:latin typeface="Garamond"/>
                <a:cs typeface="Garamond"/>
              </a:rPr>
              <a:t>los </a:t>
            </a:r>
            <a:r>
              <a:rPr sz="1300" spc="-5" dirty="0">
                <a:latin typeface="Garamond"/>
                <a:cs typeface="Garamond"/>
              </a:rPr>
              <a:t>plaguicidas peligrosos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el </a:t>
            </a:r>
            <a:r>
              <a:rPr sz="1300" dirty="0">
                <a:latin typeface="Garamond"/>
                <a:cs typeface="Garamond"/>
              </a:rPr>
              <a:t>SAICM. </a:t>
            </a:r>
            <a:r>
              <a:rPr sz="1300" spc="-5" dirty="0">
                <a:latin typeface="Garamond"/>
                <a:cs typeface="Garamond"/>
              </a:rPr>
              <a:t>Marco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acción para protegerla salud humana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el medio ambiente </a:t>
            </a:r>
            <a:r>
              <a:rPr sz="1300" dirty="0">
                <a:latin typeface="Garamond"/>
                <a:cs typeface="Garamond"/>
              </a:rPr>
              <a:t>de los </a:t>
            </a:r>
            <a:r>
              <a:rPr sz="1300" spc="-5" dirty="0">
                <a:latin typeface="Garamond"/>
                <a:cs typeface="Garamond"/>
              </a:rPr>
              <a:t>plaguicidas  [Internet]. Filipinas: </a:t>
            </a:r>
            <a:r>
              <a:rPr sz="1300" dirty="0">
                <a:latin typeface="Garamond"/>
                <a:cs typeface="Garamond"/>
              </a:rPr>
              <a:t>IPEN/Red Internacional de </a:t>
            </a:r>
            <a:r>
              <a:rPr sz="1300" spc="-5" dirty="0">
                <a:latin typeface="Garamond"/>
                <a:cs typeface="Garamond"/>
              </a:rPr>
              <a:t>Eliminación </a:t>
            </a:r>
            <a:r>
              <a:rPr sz="1300" dirty="0">
                <a:latin typeface="Garamond"/>
                <a:cs typeface="Garamond"/>
              </a:rPr>
              <a:t>de los </a:t>
            </a:r>
            <a:r>
              <a:rPr sz="1300" spc="-5" dirty="0">
                <a:latin typeface="Garamond"/>
                <a:cs typeface="Garamond"/>
              </a:rPr>
              <a:t>COP; 2009 [citado 18 oct 2013]. Disponible en: </a:t>
            </a:r>
            <a:r>
              <a:rPr sz="1300" u="heavy" spc="-5" dirty="0">
                <a:uFill>
                  <a:solidFill>
                    <a:srgbClr val="000000"/>
                  </a:solidFill>
                </a:uFill>
                <a:latin typeface="Garamond"/>
                <a:cs typeface="Garamond"/>
              </a:rPr>
              <a:t> </a:t>
            </a:r>
            <a:r>
              <a:rPr sz="1300" u="heavy" spc="-5" dirty="0">
                <a:uFill>
                  <a:solidFill>
                    <a:srgbClr val="000000"/>
                  </a:solidFill>
                </a:uFill>
                <a:latin typeface="Garamond"/>
                <a:cs typeface="Garamond"/>
                <a:hlinkClick r:id="rId4"/>
              </a:rPr>
              <a:t>http://www.ipen.org/sites/default/files/documents/ngo_guide_hazpest_saicm-es.pdf</a:t>
            </a:r>
            <a:endParaRPr sz="1300">
              <a:latin typeface="Garamond"/>
              <a:cs typeface="Garamond"/>
            </a:endParaRPr>
          </a:p>
          <a:p>
            <a:pPr marL="379095" marR="6985" indent="-359410" algn="just">
              <a:lnSpc>
                <a:spcPct val="124400"/>
              </a:lnSpc>
              <a:spcBef>
                <a:spcPts val="244"/>
              </a:spcBef>
              <a:buSzPct val="130769"/>
              <a:buFont typeface="Arial"/>
              <a:buChar char="●"/>
              <a:tabLst>
                <a:tab pos="379730" algn="l"/>
              </a:tabLst>
            </a:pPr>
            <a:r>
              <a:rPr sz="1300" spc="-5" dirty="0">
                <a:latin typeface="Garamond"/>
                <a:cs typeface="Garamond"/>
              </a:rPr>
              <a:t>World Health Organizations. </a:t>
            </a:r>
            <a:r>
              <a:rPr sz="1300" dirty="0">
                <a:latin typeface="Garamond"/>
                <a:cs typeface="Garamond"/>
              </a:rPr>
              <a:t>International </a:t>
            </a:r>
            <a:r>
              <a:rPr sz="1300" spc="-5" dirty="0">
                <a:latin typeface="Garamond"/>
                <a:cs typeface="Garamond"/>
              </a:rPr>
              <a:t>Code of Conduct on the Distribution and Use of Pesticides. Guidelines on pesticide advertising. </a:t>
            </a:r>
            <a:r>
              <a:rPr sz="1300" dirty="0">
                <a:latin typeface="Garamond"/>
                <a:cs typeface="Garamond"/>
              </a:rPr>
              <a:t>Rome, Italy: </a:t>
            </a:r>
            <a:r>
              <a:rPr sz="1300" spc="-5" dirty="0">
                <a:latin typeface="Garamond"/>
                <a:cs typeface="Garamond"/>
              </a:rPr>
              <a:t>FAO/WHO;  2010. [citado 18 oct 2013]. Available from:</a:t>
            </a:r>
            <a:r>
              <a:rPr sz="1300" spc="35" dirty="0">
                <a:latin typeface="Garamond"/>
                <a:cs typeface="Garamond"/>
              </a:rPr>
              <a:t> </a:t>
            </a:r>
            <a:r>
              <a:rPr sz="1300" u="heavy" spc="-5" dirty="0">
                <a:uFill>
                  <a:solidFill>
                    <a:srgbClr val="000000"/>
                  </a:solidFill>
                </a:uFill>
                <a:latin typeface="Garamond"/>
                <a:cs typeface="Garamond"/>
                <a:hlinkClick r:id="rId5"/>
              </a:rPr>
              <a:t>http://www.who.int/whopes/recommendations/FAO_WHO_Guidelines_Pesticide_Advertising.pdf</a:t>
            </a:r>
            <a:endParaRPr sz="1300">
              <a:latin typeface="Garamond"/>
              <a:cs typeface="Garamond"/>
            </a:endParaRPr>
          </a:p>
          <a:p>
            <a:pPr marL="379095" marR="17780" indent="-359410" algn="just">
              <a:lnSpc>
                <a:spcPct val="124400"/>
              </a:lnSpc>
              <a:spcBef>
                <a:spcPts val="240"/>
              </a:spcBef>
              <a:buSzPct val="130769"/>
              <a:buFont typeface="Arial"/>
              <a:buChar char="●"/>
              <a:tabLst>
                <a:tab pos="379730" algn="l"/>
              </a:tabLst>
            </a:pPr>
            <a:r>
              <a:rPr sz="1300" spc="-5" dirty="0">
                <a:latin typeface="Garamond"/>
                <a:cs typeface="Garamond"/>
              </a:rPr>
              <a:t>Chelala C. Un reto constante: </a:t>
            </a:r>
            <a:r>
              <a:rPr sz="1300" dirty="0">
                <a:latin typeface="Garamond"/>
                <a:cs typeface="Garamond"/>
              </a:rPr>
              <a:t>los </a:t>
            </a:r>
            <a:r>
              <a:rPr sz="1300" spc="-5" dirty="0">
                <a:latin typeface="Garamond"/>
                <a:cs typeface="Garamond"/>
              </a:rPr>
              <a:t>plaguicidas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su efecto sobre </a:t>
            </a:r>
            <a:r>
              <a:rPr sz="1300" dirty="0">
                <a:latin typeface="Garamond"/>
                <a:cs typeface="Garamond"/>
              </a:rPr>
              <a:t>la </a:t>
            </a:r>
            <a:r>
              <a:rPr sz="1300" spc="-5" dirty="0">
                <a:latin typeface="Garamond"/>
                <a:cs typeface="Garamond"/>
              </a:rPr>
              <a:t>salud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el medio ambiente [Internet]. Washington, DC: OPS; 2004 [citado 18 oct 2013]. Disponible en: </a:t>
            </a:r>
            <a:r>
              <a:rPr sz="1300" u="heavy" spc="-5" dirty="0">
                <a:uFill>
                  <a:solidFill>
                    <a:srgbClr val="000000"/>
                  </a:solidFill>
                </a:uFill>
                <a:latin typeface="Garamond"/>
                <a:cs typeface="Garamond"/>
              </a:rPr>
              <a:t> </a:t>
            </a:r>
            <a:r>
              <a:rPr sz="1300" u="heavy" spc="-5" dirty="0">
                <a:uFill>
                  <a:solidFill>
                    <a:srgbClr val="000000"/>
                  </a:solidFill>
                </a:uFill>
                <a:latin typeface="Garamond"/>
                <a:cs typeface="Garamond"/>
                <a:hlinkClick r:id="rId6"/>
              </a:rPr>
              <a:t>http://www.cidbimena.desastres.hn/docum/ops/libros/RA_RetoConstante.pdf</a:t>
            </a:r>
            <a:endParaRPr sz="1300">
              <a:latin typeface="Garamond"/>
              <a:cs typeface="Garamond"/>
            </a:endParaRPr>
          </a:p>
          <a:p>
            <a:pPr marL="379095" marR="6985" indent="-359410" algn="just">
              <a:lnSpc>
                <a:spcPct val="119900"/>
              </a:lnSpc>
              <a:spcBef>
                <a:spcPts val="315"/>
              </a:spcBef>
              <a:buSzPct val="130769"/>
              <a:buFont typeface="Arial"/>
              <a:buChar char="●"/>
              <a:tabLst>
                <a:tab pos="379730" algn="l"/>
              </a:tabLst>
            </a:pPr>
            <a:r>
              <a:rPr sz="1300" spc="-5" dirty="0">
                <a:latin typeface="Garamond"/>
                <a:cs typeface="Garamond"/>
              </a:rPr>
              <a:t>Arata AA. Perspectivas </a:t>
            </a:r>
            <a:r>
              <a:rPr sz="1300" dirty="0">
                <a:latin typeface="Garamond"/>
                <a:cs typeface="Garamond"/>
              </a:rPr>
              <a:t>del </a:t>
            </a:r>
            <a:r>
              <a:rPr sz="1300" spc="-5" dirty="0">
                <a:latin typeface="Garamond"/>
                <a:cs typeface="Garamond"/>
              </a:rPr>
              <a:t>uso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plaguicidas: Historia, situación actual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necesidades futuras [Internet]. En: </a:t>
            </a:r>
            <a:r>
              <a:rPr sz="1300" dirty="0">
                <a:latin typeface="Garamond"/>
                <a:cs typeface="Garamond"/>
              </a:rPr>
              <a:t>III </a:t>
            </a:r>
            <a:r>
              <a:rPr sz="1300" spc="-5" dirty="0">
                <a:latin typeface="Garamond"/>
                <a:cs typeface="Garamond"/>
              </a:rPr>
              <a:t>Taller Latinoamericano “Prevención </a:t>
            </a:r>
            <a:r>
              <a:rPr sz="1300" dirty="0">
                <a:latin typeface="Garamond"/>
                <a:cs typeface="Garamond"/>
              </a:rPr>
              <a:t>de Riesgos </a:t>
            </a:r>
            <a:r>
              <a:rPr sz="1300" spc="-5" dirty="0">
                <a:latin typeface="Garamond"/>
                <a:cs typeface="Garamond"/>
              </a:rPr>
              <a:t>en el  uso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Plaguicidas” Xalapa, Veracruz; Méjico, 1-6 </a:t>
            </a:r>
            <a:r>
              <a:rPr sz="1300" dirty="0">
                <a:latin typeface="Garamond"/>
                <a:cs typeface="Garamond"/>
              </a:rPr>
              <a:t>diciembre </a:t>
            </a:r>
            <a:r>
              <a:rPr sz="1300" spc="-5" dirty="0">
                <a:latin typeface="Garamond"/>
                <a:cs typeface="Garamond"/>
              </a:rPr>
              <a:t>1983. Veracruz, México: </a:t>
            </a:r>
            <a:r>
              <a:rPr sz="1300" dirty="0">
                <a:latin typeface="Garamond"/>
                <a:cs typeface="Garamond"/>
              </a:rPr>
              <a:t>INIREB; </a:t>
            </a:r>
            <a:r>
              <a:rPr sz="1300" spc="-5" dirty="0">
                <a:latin typeface="Garamond"/>
                <a:cs typeface="Garamond"/>
              </a:rPr>
              <a:t>1983 [citado 18 oct 2013]. Disponible en: </a:t>
            </a:r>
            <a:r>
              <a:rPr sz="1300" u="heavy" spc="-5" dirty="0">
                <a:uFill>
                  <a:solidFill>
                    <a:srgbClr val="000000"/>
                  </a:solidFill>
                </a:uFill>
                <a:latin typeface="Garamond"/>
                <a:cs typeface="Garamond"/>
              </a:rPr>
              <a:t> </a:t>
            </a:r>
            <a:r>
              <a:rPr sz="1300" u="heavy" spc="-5" dirty="0">
                <a:uFill>
                  <a:solidFill>
                    <a:srgbClr val="000000"/>
                  </a:solidFill>
                </a:uFill>
                <a:latin typeface="Garamond"/>
                <a:cs typeface="Garamond"/>
                <a:hlinkClick r:id="rId7"/>
              </a:rPr>
              <a:t>http://www.bvsde.paho.org/bvsacd/eco/003106/03106-02.pdf</a:t>
            </a:r>
            <a:endParaRPr sz="1300">
              <a:latin typeface="Garamond"/>
              <a:cs typeface="Garamond"/>
            </a:endParaRPr>
          </a:p>
          <a:p>
            <a:pPr marL="379095" marR="6985" indent="-359410" algn="just">
              <a:lnSpc>
                <a:spcPct val="124400"/>
              </a:lnSpc>
              <a:spcBef>
                <a:spcPts val="244"/>
              </a:spcBef>
              <a:buSzPct val="130769"/>
              <a:buFont typeface="Arial"/>
              <a:buChar char="●"/>
              <a:tabLst>
                <a:tab pos="379730" algn="l"/>
              </a:tabLst>
            </a:pPr>
            <a:r>
              <a:rPr sz="1300" spc="-5" dirty="0">
                <a:latin typeface="Garamond"/>
                <a:cs typeface="Garamond"/>
              </a:rPr>
              <a:t>Ministerio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Justicia. </a:t>
            </a:r>
            <a:r>
              <a:rPr sz="1300" dirty="0">
                <a:latin typeface="Garamond"/>
                <a:cs typeface="Garamond"/>
              </a:rPr>
              <a:t>Resolución </a:t>
            </a:r>
            <a:r>
              <a:rPr sz="1300" spc="-5" dirty="0">
                <a:latin typeface="Garamond"/>
                <a:cs typeface="Garamond"/>
              </a:rPr>
              <a:t>conjunta Ministerio </a:t>
            </a:r>
            <a:r>
              <a:rPr sz="1300" dirty="0">
                <a:latin typeface="Garamond"/>
                <a:cs typeface="Garamond"/>
              </a:rPr>
              <a:t>de la </a:t>
            </a:r>
            <a:r>
              <a:rPr sz="1300" spc="-5" dirty="0">
                <a:latin typeface="Garamond"/>
                <a:cs typeface="Garamond"/>
              </a:rPr>
              <a:t>Agricultura-Ministerio </a:t>
            </a:r>
            <a:r>
              <a:rPr sz="1300" dirty="0">
                <a:latin typeface="Garamond"/>
                <a:cs typeface="Garamond"/>
              </a:rPr>
              <a:t>de Salud </a:t>
            </a:r>
            <a:r>
              <a:rPr sz="1300" spc="-5" dirty="0">
                <a:latin typeface="Garamond"/>
                <a:cs typeface="Garamond"/>
              </a:rPr>
              <a:t>Pública. Gaceta Oficial </a:t>
            </a:r>
            <a:r>
              <a:rPr sz="1300" dirty="0">
                <a:latin typeface="Garamond"/>
                <a:cs typeface="Garamond"/>
              </a:rPr>
              <a:t>de la República de </a:t>
            </a:r>
            <a:r>
              <a:rPr sz="1300" spc="-5" dirty="0">
                <a:latin typeface="Garamond"/>
                <a:cs typeface="Garamond"/>
              </a:rPr>
              <a:t>Cuba [Internet]. Extraordinaria 16  abril 2007[citado 18 oct 2013];105(16):77-88. Disponible en:</a:t>
            </a:r>
            <a:r>
              <a:rPr sz="1300" spc="55" dirty="0">
                <a:latin typeface="Garamond"/>
                <a:cs typeface="Garamond"/>
              </a:rPr>
              <a:t> </a:t>
            </a:r>
            <a:r>
              <a:rPr sz="1300" u="heavy" spc="-5" dirty="0">
                <a:uFill>
                  <a:solidFill>
                    <a:srgbClr val="000000"/>
                  </a:solidFill>
                </a:uFill>
                <a:latin typeface="Garamond"/>
                <a:cs typeface="Garamond"/>
                <a:hlinkClick r:id="rId8"/>
              </a:rPr>
              <a:t>http://www.minagri.gob.ar/site/desarrollo_rural/forobioinsumos/normativas/Res_Cubana_2007.pdf</a:t>
            </a:r>
            <a:endParaRPr sz="13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21924" y="997060"/>
            <a:ext cx="214122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/>
              <a:t>Justificación: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2121924" y="2166475"/>
            <a:ext cx="9297035" cy="309562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6985" algn="just">
              <a:lnSpc>
                <a:spcPct val="114199"/>
              </a:lnSpc>
              <a:spcBef>
                <a:spcPts val="80"/>
              </a:spcBef>
            </a:pPr>
            <a:r>
              <a:rPr sz="1800" spc="-5" dirty="0">
                <a:latin typeface="Garamond"/>
                <a:cs typeface="Garamond"/>
              </a:rPr>
              <a:t>Es </a:t>
            </a:r>
            <a:r>
              <a:rPr sz="1800" dirty="0">
                <a:latin typeface="Garamond"/>
                <a:cs typeface="Garamond"/>
              </a:rPr>
              <a:t>importante </a:t>
            </a:r>
            <a:r>
              <a:rPr sz="1800" spc="-5" dirty="0">
                <a:latin typeface="Garamond"/>
                <a:cs typeface="Garamond"/>
              </a:rPr>
              <a:t>el estudio </a:t>
            </a:r>
            <a:r>
              <a:rPr sz="1800" dirty="0">
                <a:latin typeface="Garamond"/>
                <a:cs typeface="Garamond"/>
              </a:rPr>
              <a:t>de los </a:t>
            </a:r>
            <a:r>
              <a:rPr sz="1800" spc="-5" dirty="0">
                <a:latin typeface="Garamond"/>
                <a:cs typeface="Garamond"/>
              </a:rPr>
              <a:t>plaguicidas ya que son compuestos químicos que han aportado  beneficios al ser humano </a:t>
            </a:r>
            <a:r>
              <a:rPr sz="1800" dirty="0">
                <a:latin typeface="Garamond"/>
                <a:cs typeface="Garamond"/>
              </a:rPr>
              <a:t>a </a:t>
            </a:r>
            <a:r>
              <a:rPr sz="1800" spc="-5" dirty="0">
                <a:latin typeface="Garamond"/>
                <a:cs typeface="Garamond"/>
              </a:rPr>
              <a:t>través </a:t>
            </a:r>
            <a:r>
              <a:rPr sz="1800" dirty="0">
                <a:latin typeface="Garamond"/>
                <a:cs typeface="Garamond"/>
              </a:rPr>
              <a:t>de los </a:t>
            </a:r>
            <a:r>
              <a:rPr sz="1800" spc="-5" dirty="0">
                <a:latin typeface="Garamond"/>
                <a:cs typeface="Garamond"/>
              </a:rPr>
              <a:t>tiempos, usados básicamente para el control </a:t>
            </a:r>
            <a:r>
              <a:rPr sz="1800" dirty="0">
                <a:latin typeface="Garamond"/>
                <a:cs typeface="Garamond"/>
              </a:rPr>
              <a:t>de las  </a:t>
            </a:r>
            <a:r>
              <a:rPr sz="1800" spc="-5" dirty="0">
                <a:latin typeface="Garamond"/>
                <a:cs typeface="Garamond"/>
              </a:rPr>
              <a:t>enfermedades en el hombre </a:t>
            </a:r>
            <a:r>
              <a:rPr sz="1800" dirty="0">
                <a:latin typeface="Garamond"/>
                <a:cs typeface="Garamond"/>
              </a:rPr>
              <a:t>y las </a:t>
            </a:r>
            <a:r>
              <a:rPr sz="1800" spc="-5" dirty="0">
                <a:latin typeface="Garamond"/>
                <a:cs typeface="Garamond"/>
              </a:rPr>
              <a:t>plagas en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agricultura,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que en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actualidad aún son prioritarios para  su utilización en áreas</a:t>
            </a:r>
            <a:r>
              <a:rPr sz="1800" spc="-10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específicas.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14599"/>
              </a:lnSpc>
            </a:pPr>
            <a:r>
              <a:rPr sz="1800" dirty="0">
                <a:latin typeface="Garamond"/>
                <a:cs typeface="Garamond"/>
              </a:rPr>
              <a:t>Sabemos los </a:t>
            </a:r>
            <a:r>
              <a:rPr sz="1800" spc="-5" dirty="0">
                <a:latin typeface="Garamond"/>
                <a:cs typeface="Garamond"/>
              </a:rPr>
              <a:t>riesgos que conlleva el uso excesivo </a:t>
            </a:r>
            <a:r>
              <a:rPr sz="1800" dirty="0">
                <a:latin typeface="Garamond"/>
                <a:cs typeface="Garamond"/>
              </a:rPr>
              <a:t>e indiscriminado de los </a:t>
            </a:r>
            <a:r>
              <a:rPr sz="1800" spc="-5" dirty="0">
                <a:latin typeface="Garamond"/>
                <a:cs typeface="Garamond"/>
              </a:rPr>
              <a:t>plaguicidas para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salud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el  ambiente, riesgos que además comprometen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sostenibilidad </a:t>
            </a:r>
            <a:r>
              <a:rPr sz="1800" dirty="0">
                <a:latin typeface="Garamond"/>
                <a:cs typeface="Garamond"/>
              </a:rPr>
              <a:t>de los </a:t>
            </a:r>
            <a:r>
              <a:rPr sz="1800" spc="-5" dirty="0">
                <a:latin typeface="Garamond"/>
                <a:cs typeface="Garamond"/>
              </a:rPr>
              <a:t>sistemas agrícolas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huertos  urbanos, por </a:t>
            </a:r>
            <a:r>
              <a:rPr sz="1800" dirty="0">
                <a:latin typeface="Garamond"/>
                <a:cs typeface="Garamond"/>
              </a:rPr>
              <a:t>lo </a:t>
            </a:r>
            <a:r>
              <a:rPr sz="1800" spc="-5" dirty="0">
                <a:latin typeface="Garamond"/>
                <a:cs typeface="Garamond"/>
              </a:rPr>
              <a:t>que corresponde el su uso racional, aplicar medidas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mitigación ante </a:t>
            </a:r>
            <a:r>
              <a:rPr sz="1800" dirty="0">
                <a:latin typeface="Garamond"/>
                <a:cs typeface="Garamond"/>
              </a:rPr>
              <a:t>los </a:t>
            </a:r>
            <a:r>
              <a:rPr sz="1800" spc="-5" dirty="0">
                <a:latin typeface="Garamond"/>
                <a:cs typeface="Garamond"/>
              </a:rPr>
              <a:t>efectos  causados </a:t>
            </a:r>
            <a:r>
              <a:rPr sz="1800" dirty="0">
                <a:latin typeface="Garamond"/>
                <a:cs typeface="Garamond"/>
              </a:rPr>
              <a:t>a la </a:t>
            </a:r>
            <a:r>
              <a:rPr sz="1800" spc="-5" dirty="0">
                <a:latin typeface="Garamond"/>
                <a:cs typeface="Garamond"/>
              </a:rPr>
              <a:t>salud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el medio ambiente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encontrar alternativas para su</a:t>
            </a:r>
            <a:r>
              <a:rPr sz="1800" spc="-35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control.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74713" y="418017"/>
            <a:ext cx="390461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Descripción de</a:t>
            </a:r>
            <a:r>
              <a:rPr sz="3000" spc="-90" dirty="0"/>
              <a:t> </a:t>
            </a:r>
            <a:r>
              <a:rPr sz="3000" dirty="0"/>
              <a:t>apertura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1971999" y="1442980"/>
            <a:ext cx="7797800" cy="322389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just">
              <a:lnSpc>
                <a:spcPct val="100699"/>
              </a:lnSpc>
              <a:spcBef>
                <a:spcPts val="85"/>
              </a:spcBef>
            </a:pP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realizará una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investigación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bibliográfica con respecto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 la importancia de los 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oligoelementos 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huertos urbanos. Posteriormente esta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información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será utilizada  para realizar una práctica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laboratorio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aplicando el método científico con el formato  propuesto por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dgire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para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elaboración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reportes.</a:t>
            </a:r>
            <a:endParaRPr sz="1800">
              <a:latin typeface="Garamond"/>
              <a:cs typeface="Garamond"/>
            </a:endParaRPr>
          </a:p>
          <a:p>
            <a:pPr marL="12700" marR="5080" algn="just">
              <a:lnSpc>
                <a:spcPct val="113399"/>
              </a:lnSpc>
              <a:spcBef>
                <a:spcPts val="725"/>
              </a:spcBef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investigación documental 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bibliográfica por parte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alumnos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través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artículos, videos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documentos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relacionados</a:t>
            </a:r>
            <a:r>
              <a:rPr sz="1800" spc="-2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con: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13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dirty="0">
                <a:latin typeface="Garamond"/>
                <a:cs typeface="Garamond"/>
              </a:rPr>
              <a:t>Importancia </a:t>
            </a:r>
            <a:r>
              <a:rPr sz="1800" spc="-5" dirty="0">
                <a:latin typeface="Garamond"/>
                <a:cs typeface="Garamond"/>
              </a:rPr>
              <a:t>que tienen </a:t>
            </a:r>
            <a:r>
              <a:rPr sz="1800" dirty="0">
                <a:latin typeface="Garamond"/>
                <a:cs typeface="Garamond"/>
              </a:rPr>
              <a:t>los </a:t>
            </a:r>
            <a:r>
              <a:rPr sz="1800" spc="-5" dirty="0">
                <a:latin typeface="Garamond"/>
                <a:cs typeface="Garamond"/>
              </a:rPr>
              <a:t>huertos urbanos ante una </a:t>
            </a:r>
            <a:r>
              <a:rPr sz="1800" dirty="0">
                <a:latin typeface="Garamond"/>
                <a:cs typeface="Garamond"/>
              </a:rPr>
              <a:t>inminente </a:t>
            </a:r>
            <a:r>
              <a:rPr sz="1800" spc="-5" dirty="0">
                <a:latin typeface="Garamond"/>
                <a:cs typeface="Garamond"/>
              </a:rPr>
              <a:t>crisis</a:t>
            </a:r>
            <a:r>
              <a:rPr sz="1800" spc="-55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alimentaria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290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dirty="0">
                <a:latin typeface="Garamond"/>
                <a:cs typeface="Garamond"/>
              </a:rPr>
              <a:t>Repercusiones </a:t>
            </a:r>
            <a:r>
              <a:rPr sz="1800" spc="-5" dirty="0">
                <a:latin typeface="Garamond"/>
                <a:cs typeface="Garamond"/>
              </a:rPr>
              <a:t>ambientales con el uso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pesticidas en huertos</a:t>
            </a:r>
            <a:r>
              <a:rPr sz="1800" spc="-30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urbanos.</a:t>
            </a:r>
            <a:endParaRPr sz="1800">
              <a:latin typeface="Garamond"/>
              <a:cs typeface="Garamond"/>
            </a:endParaRPr>
          </a:p>
          <a:p>
            <a:pPr marL="469900" marR="10795" indent="-367030">
              <a:lnSpc>
                <a:spcPct val="114599"/>
              </a:lnSpc>
              <a:buFont typeface="Arial"/>
              <a:buChar char="●"/>
              <a:tabLst>
                <a:tab pos="469265" algn="l"/>
                <a:tab pos="469900" algn="l"/>
                <a:tab pos="1167765" algn="l"/>
                <a:tab pos="1568450" algn="l"/>
                <a:tab pos="3094990" algn="l"/>
                <a:tab pos="4242435" algn="l"/>
                <a:tab pos="5339080" algn="l"/>
                <a:tab pos="5815330" algn="l"/>
                <a:tab pos="6153150" algn="l"/>
                <a:tab pos="7683500" algn="l"/>
              </a:tabLst>
            </a:pPr>
            <a:r>
              <a:rPr sz="1800" spc="-5" dirty="0">
                <a:latin typeface="Garamond"/>
                <a:cs typeface="Garamond"/>
              </a:rPr>
              <a:t>Tipo</a:t>
            </a:r>
            <a:r>
              <a:rPr sz="1800" dirty="0">
                <a:latin typeface="Garamond"/>
                <a:cs typeface="Garamond"/>
              </a:rPr>
              <a:t>s	de	</a:t>
            </a:r>
            <a:r>
              <a:rPr sz="1800" spc="-5" dirty="0">
                <a:latin typeface="Garamond"/>
                <a:cs typeface="Garamond"/>
              </a:rPr>
              <a:t>oligoelemento</a:t>
            </a:r>
            <a:r>
              <a:rPr sz="1800" dirty="0">
                <a:latin typeface="Garamond"/>
                <a:cs typeface="Garamond"/>
              </a:rPr>
              <a:t>s	</a:t>
            </a:r>
            <a:r>
              <a:rPr sz="1800" spc="-5" dirty="0">
                <a:latin typeface="Garamond"/>
                <a:cs typeface="Garamond"/>
              </a:rPr>
              <a:t>específico</a:t>
            </a:r>
            <a:r>
              <a:rPr sz="1800" dirty="0">
                <a:latin typeface="Garamond"/>
                <a:cs typeface="Garamond"/>
              </a:rPr>
              <a:t>s	</a:t>
            </a:r>
            <a:r>
              <a:rPr sz="1800" spc="-5" dirty="0">
                <a:latin typeface="Garamond"/>
                <a:cs typeface="Garamond"/>
              </a:rPr>
              <a:t>necesario</a:t>
            </a:r>
            <a:r>
              <a:rPr sz="1800" dirty="0">
                <a:latin typeface="Garamond"/>
                <a:cs typeface="Garamond"/>
              </a:rPr>
              <a:t>s	</a:t>
            </a:r>
            <a:r>
              <a:rPr sz="1800" spc="-5" dirty="0">
                <a:latin typeface="Garamond"/>
                <a:cs typeface="Garamond"/>
              </a:rPr>
              <a:t>pa</a:t>
            </a:r>
            <a:r>
              <a:rPr sz="1800" dirty="0">
                <a:latin typeface="Garamond"/>
                <a:cs typeface="Garamond"/>
              </a:rPr>
              <a:t>r	</a:t>
            </a:r>
            <a:r>
              <a:rPr sz="1800" spc="-5" dirty="0">
                <a:latin typeface="Garamond"/>
                <a:cs typeface="Garamond"/>
              </a:rPr>
              <a:t>e</a:t>
            </a:r>
            <a:r>
              <a:rPr sz="1800" dirty="0">
                <a:latin typeface="Garamond"/>
                <a:cs typeface="Garamond"/>
              </a:rPr>
              <a:t>l	</a:t>
            </a:r>
            <a:r>
              <a:rPr sz="1800" spc="-5" dirty="0">
                <a:latin typeface="Garamond"/>
                <a:cs typeface="Garamond"/>
              </a:rPr>
              <a:t>fortalecimient</a:t>
            </a:r>
            <a:r>
              <a:rPr sz="1800" dirty="0">
                <a:latin typeface="Garamond"/>
                <a:cs typeface="Garamond"/>
              </a:rPr>
              <a:t>o	y  </a:t>
            </a:r>
            <a:r>
              <a:rPr sz="1800" spc="-5" dirty="0">
                <a:latin typeface="Garamond"/>
                <a:cs typeface="Garamond"/>
              </a:rPr>
              <a:t>crecimiento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hortalizas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vegetales en un huerto</a:t>
            </a:r>
            <a:r>
              <a:rPr sz="1800" spc="-20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urbano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19042" y="5354715"/>
            <a:ext cx="39458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Garamond"/>
                <a:cs typeface="Garamond"/>
              </a:rPr>
              <a:t>Materiales: </a:t>
            </a:r>
            <a:r>
              <a:rPr sz="1800" dirty="0">
                <a:latin typeface="Garamond"/>
                <a:cs typeface="Garamond"/>
              </a:rPr>
              <a:t>Internet, </a:t>
            </a:r>
            <a:r>
              <a:rPr sz="1800" spc="-5" dirty="0">
                <a:latin typeface="Garamond"/>
                <a:cs typeface="Garamond"/>
              </a:rPr>
              <a:t>Google </a:t>
            </a:r>
            <a:r>
              <a:rPr sz="1800" dirty="0">
                <a:latin typeface="Garamond"/>
                <a:cs typeface="Garamond"/>
              </a:rPr>
              <a:t>drive, y</a:t>
            </a:r>
            <a:r>
              <a:rPr sz="1800" spc="-90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rúbrica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32875" y="280044"/>
            <a:ext cx="130937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Rúbrica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931450" y="1230374"/>
            <a:ext cx="10159450" cy="50579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94916" y="456710"/>
            <a:ext cx="759777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>
                <a:solidFill>
                  <a:srgbClr val="CC4125"/>
                </a:solidFill>
              </a:rPr>
              <a:t>ESTRUCTURA </a:t>
            </a:r>
            <a:r>
              <a:rPr sz="3000" spc="-10" dirty="0">
                <a:solidFill>
                  <a:srgbClr val="CC4125"/>
                </a:solidFill>
              </a:rPr>
              <a:t>INICIAL </a:t>
            </a:r>
            <a:r>
              <a:rPr sz="3000" spc="-5" dirty="0">
                <a:solidFill>
                  <a:srgbClr val="CC4125"/>
                </a:solidFill>
              </a:rPr>
              <a:t>DE</a:t>
            </a:r>
            <a:r>
              <a:rPr sz="3000" spc="-80" dirty="0">
                <a:solidFill>
                  <a:srgbClr val="CC4125"/>
                </a:solidFill>
              </a:rPr>
              <a:t> </a:t>
            </a:r>
            <a:r>
              <a:rPr sz="3000" spc="-5" dirty="0">
                <a:solidFill>
                  <a:srgbClr val="CC4125"/>
                </a:solidFill>
              </a:rPr>
              <a:t>PLANEACIÓN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462150" y="1132985"/>
            <a:ext cx="10724515" cy="47059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39390">
              <a:lnSpc>
                <a:spcPct val="100000"/>
              </a:lnSpc>
              <a:spcBef>
                <a:spcPts val="100"/>
              </a:spcBef>
              <a:tabLst>
                <a:tab pos="7910830" algn="l"/>
              </a:tabLst>
            </a:pPr>
            <a:r>
              <a:rPr sz="3000" b="1" spc="-5" dirty="0">
                <a:solidFill>
                  <a:srgbClr val="1B4587"/>
                </a:solidFill>
                <a:latin typeface="Garamond"/>
                <a:cs typeface="Garamond"/>
              </a:rPr>
              <a:t>Elaboración del</a:t>
            </a:r>
            <a:r>
              <a:rPr sz="3000" b="1" dirty="0">
                <a:solidFill>
                  <a:srgbClr val="1B4587"/>
                </a:solidFill>
                <a:latin typeface="Garamond"/>
                <a:cs typeface="Garamond"/>
              </a:rPr>
              <a:t> </a:t>
            </a:r>
            <a:r>
              <a:rPr sz="3000" b="1" spc="-5" dirty="0">
                <a:solidFill>
                  <a:srgbClr val="1B4587"/>
                </a:solidFill>
                <a:latin typeface="Garamond"/>
                <a:cs typeface="Garamond"/>
              </a:rPr>
              <a:t>Proyecto</a:t>
            </a:r>
            <a:r>
              <a:rPr sz="3000" b="1" dirty="0">
                <a:solidFill>
                  <a:srgbClr val="1B4587"/>
                </a:solidFill>
                <a:latin typeface="Garamond"/>
                <a:cs typeface="Garamond"/>
              </a:rPr>
              <a:t> </a:t>
            </a:r>
            <a:r>
              <a:rPr sz="3000" b="1" spc="-5" dirty="0">
                <a:solidFill>
                  <a:srgbClr val="1B4587"/>
                </a:solidFill>
                <a:latin typeface="Garamond"/>
                <a:cs typeface="Garamond"/>
              </a:rPr>
              <a:t>E.III	</a:t>
            </a:r>
            <a:r>
              <a:rPr sz="3000" b="1" dirty="0">
                <a:solidFill>
                  <a:srgbClr val="FF0000"/>
                </a:solidFill>
                <a:latin typeface="Garamond"/>
                <a:cs typeface="Garamond"/>
              </a:rPr>
              <a:t>(Producto</a:t>
            </a:r>
            <a:r>
              <a:rPr sz="3000" b="1" spc="-10" dirty="0">
                <a:solidFill>
                  <a:srgbClr val="FF0000"/>
                </a:solidFill>
                <a:latin typeface="Garamond"/>
                <a:cs typeface="Garamond"/>
              </a:rPr>
              <a:t> </a:t>
            </a:r>
            <a:r>
              <a:rPr sz="3000" b="1" spc="-5" dirty="0">
                <a:solidFill>
                  <a:srgbClr val="FF0000"/>
                </a:solidFill>
                <a:latin typeface="Garamond"/>
                <a:cs typeface="Garamond"/>
              </a:rPr>
              <a:t>8)</a:t>
            </a:r>
            <a:endParaRPr sz="30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3400">
              <a:latin typeface="Times New Roman"/>
              <a:cs typeface="Times New Roman"/>
            </a:endParaRPr>
          </a:p>
          <a:p>
            <a:pPr marL="2908300" marR="5080" indent="-2895600">
              <a:lnSpc>
                <a:spcPts val="2850"/>
              </a:lnSpc>
              <a:spcBef>
                <a:spcPts val="2330"/>
              </a:spcBef>
            </a:pPr>
            <a:r>
              <a:rPr sz="2400" b="1" spc="-5" dirty="0">
                <a:latin typeface="Garamond"/>
                <a:cs typeface="Garamond"/>
              </a:rPr>
              <a:t>Nombre del proyecto: Diseño </a:t>
            </a:r>
            <a:r>
              <a:rPr sz="2400" b="1" dirty="0">
                <a:latin typeface="Garamond"/>
                <a:cs typeface="Garamond"/>
              </a:rPr>
              <a:t>y </a:t>
            </a:r>
            <a:r>
              <a:rPr sz="2400" b="1" spc="-5" dirty="0">
                <a:latin typeface="Garamond"/>
                <a:cs typeface="Garamond"/>
              </a:rPr>
              <a:t>construcción de un huerto urbano escolar, como  herramienta para la concientización de los </a:t>
            </a:r>
            <a:r>
              <a:rPr sz="2400" b="1" dirty="0">
                <a:latin typeface="Garamond"/>
                <a:cs typeface="Garamond"/>
              </a:rPr>
              <a:t>alumnos ante </a:t>
            </a:r>
            <a:r>
              <a:rPr sz="2400" b="1" spc="-5" dirty="0">
                <a:latin typeface="Garamond"/>
                <a:cs typeface="Garamond"/>
              </a:rPr>
              <a:t>una  crisis</a:t>
            </a:r>
            <a:r>
              <a:rPr sz="2400" b="1" spc="-10" dirty="0">
                <a:latin typeface="Garamond"/>
                <a:cs typeface="Garamond"/>
              </a:rPr>
              <a:t> </a:t>
            </a:r>
            <a:r>
              <a:rPr sz="2400" b="1" dirty="0">
                <a:latin typeface="Garamond"/>
                <a:cs typeface="Garamond"/>
              </a:rPr>
              <a:t>alimentaria</a:t>
            </a:r>
            <a:endParaRPr sz="24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9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b="1" spc="-5" dirty="0">
                <a:latin typeface="Garamond"/>
                <a:cs typeface="Garamond"/>
              </a:rPr>
              <a:t>Nombre de las profesoras participantes </a:t>
            </a:r>
            <a:r>
              <a:rPr sz="2400" b="1" dirty="0">
                <a:latin typeface="Garamond"/>
                <a:cs typeface="Garamond"/>
              </a:rPr>
              <a:t>y</a:t>
            </a:r>
            <a:r>
              <a:rPr sz="2400" b="1" spc="-15" dirty="0">
                <a:latin typeface="Garamond"/>
                <a:cs typeface="Garamond"/>
              </a:rPr>
              <a:t> </a:t>
            </a:r>
            <a:r>
              <a:rPr sz="2400" b="1" dirty="0">
                <a:latin typeface="Garamond"/>
                <a:cs typeface="Garamond"/>
              </a:rPr>
              <a:t>asignaturas:</a:t>
            </a:r>
            <a:endParaRPr sz="2400">
              <a:latin typeface="Garamond"/>
              <a:cs typeface="Garamond"/>
            </a:endParaRPr>
          </a:p>
          <a:p>
            <a:pPr marL="974725" indent="-733425">
              <a:lnSpc>
                <a:spcPct val="100000"/>
              </a:lnSpc>
              <a:spcBef>
                <a:spcPts val="795"/>
              </a:spcBef>
              <a:buAutoNum type="arabicPeriod"/>
              <a:tabLst>
                <a:tab pos="974090" algn="l"/>
                <a:tab pos="974725" algn="l"/>
              </a:tabLst>
            </a:pPr>
            <a:r>
              <a:rPr sz="2400" b="1" spc="-5" dirty="0">
                <a:latin typeface="Garamond"/>
                <a:cs typeface="Garamond"/>
              </a:rPr>
              <a:t>ROSA MARIA MENDOZA MACÍAS </a:t>
            </a:r>
            <a:r>
              <a:rPr sz="2400" b="1" dirty="0">
                <a:latin typeface="Garamond"/>
                <a:cs typeface="Garamond"/>
              </a:rPr>
              <a:t>( </a:t>
            </a:r>
            <a:r>
              <a:rPr sz="2400" b="1" spc="-5" dirty="0">
                <a:latin typeface="Garamond"/>
                <a:cs typeface="Garamond"/>
              </a:rPr>
              <a:t>Educación para la Salud</a:t>
            </a:r>
            <a:r>
              <a:rPr sz="2400" b="1" spc="-30" dirty="0">
                <a:latin typeface="Garamond"/>
                <a:cs typeface="Garamond"/>
              </a:rPr>
              <a:t> </a:t>
            </a:r>
            <a:r>
              <a:rPr sz="2400" b="1" dirty="0">
                <a:latin typeface="Garamond"/>
                <a:cs typeface="Garamond"/>
              </a:rPr>
              <a:t>)</a:t>
            </a:r>
            <a:endParaRPr sz="2400">
              <a:latin typeface="Garamond"/>
              <a:cs typeface="Garamond"/>
            </a:endParaRPr>
          </a:p>
          <a:p>
            <a:pPr marL="996315" indent="-755650">
              <a:lnSpc>
                <a:spcPct val="100000"/>
              </a:lnSpc>
              <a:spcBef>
                <a:spcPts val="795"/>
              </a:spcBef>
              <a:buAutoNum type="arabicPeriod"/>
              <a:tabLst>
                <a:tab pos="996315" algn="l"/>
                <a:tab pos="996950" algn="l"/>
                <a:tab pos="6040755" algn="l"/>
              </a:tabLst>
            </a:pPr>
            <a:r>
              <a:rPr sz="2400" b="1" spc="-5" dirty="0">
                <a:latin typeface="Garamond"/>
                <a:cs typeface="Garamond"/>
              </a:rPr>
              <a:t>ELIZABETH CASTILLO </a:t>
            </a:r>
            <a:r>
              <a:rPr sz="2400" b="1" dirty="0">
                <a:latin typeface="Garamond"/>
                <a:cs typeface="Garamond"/>
              </a:rPr>
              <a:t>GUZMÁN	( </a:t>
            </a:r>
            <a:r>
              <a:rPr sz="2400" b="1" spc="-5" dirty="0">
                <a:latin typeface="Garamond"/>
                <a:cs typeface="Garamond"/>
              </a:rPr>
              <a:t>Matemáticas </a:t>
            </a:r>
            <a:r>
              <a:rPr sz="2400" b="1" dirty="0">
                <a:latin typeface="Garamond"/>
                <a:cs typeface="Garamond"/>
              </a:rPr>
              <a:t>V</a:t>
            </a:r>
            <a:r>
              <a:rPr sz="2400" b="1" spc="-10" dirty="0">
                <a:latin typeface="Garamond"/>
                <a:cs typeface="Garamond"/>
              </a:rPr>
              <a:t> </a:t>
            </a:r>
            <a:r>
              <a:rPr sz="2400" b="1" dirty="0">
                <a:latin typeface="Garamond"/>
                <a:cs typeface="Garamond"/>
              </a:rPr>
              <a:t>)</a:t>
            </a:r>
            <a:endParaRPr sz="2400">
              <a:latin typeface="Garamond"/>
              <a:cs typeface="Garamond"/>
            </a:endParaRPr>
          </a:p>
          <a:p>
            <a:pPr marL="996315" indent="-755650">
              <a:lnSpc>
                <a:spcPct val="100000"/>
              </a:lnSpc>
              <a:spcBef>
                <a:spcPts val="795"/>
              </a:spcBef>
              <a:buAutoNum type="arabicPeriod"/>
              <a:tabLst>
                <a:tab pos="996315" algn="l"/>
                <a:tab pos="996950" algn="l"/>
                <a:tab pos="7244715" algn="l"/>
              </a:tabLst>
            </a:pPr>
            <a:r>
              <a:rPr sz="2400" b="1" spc="-5" dirty="0">
                <a:latin typeface="Garamond"/>
                <a:cs typeface="Garamond"/>
              </a:rPr>
              <a:t>BCA ESMERALDA</a:t>
            </a:r>
            <a:r>
              <a:rPr sz="2400" b="1" dirty="0">
                <a:latin typeface="Garamond"/>
                <a:cs typeface="Garamond"/>
              </a:rPr>
              <a:t> </a:t>
            </a:r>
            <a:r>
              <a:rPr sz="2400" b="1" spc="-5" dirty="0">
                <a:latin typeface="Garamond"/>
                <a:cs typeface="Garamond"/>
              </a:rPr>
              <a:t>VELÁZQUEZ</a:t>
            </a:r>
            <a:r>
              <a:rPr sz="2400" b="1" dirty="0">
                <a:latin typeface="Garamond"/>
                <a:cs typeface="Garamond"/>
              </a:rPr>
              <a:t> </a:t>
            </a:r>
            <a:r>
              <a:rPr sz="2400" b="1" spc="-5" dirty="0">
                <a:latin typeface="Garamond"/>
                <a:cs typeface="Garamond"/>
              </a:rPr>
              <a:t>RAMÍREZ	</a:t>
            </a:r>
            <a:r>
              <a:rPr sz="2400" b="1" dirty="0">
                <a:latin typeface="Garamond"/>
                <a:cs typeface="Garamond"/>
              </a:rPr>
              <a:t>( </a:t>
            </a:r>
            <a:r>
              <a:rPr sz="2400" b="1" spc="-5" dirty="0">
                <a:latin typeface="Garamond"/>
                <a:cs typeface="Garamond"/>
              </a:rPr>
              <a:t>Química III</a:t>
            </a:r>
            <a:r>
              <a:rPr sz="2400" b="1" spc="-15" dirty="0">
                <a:latin typeface="Garamond"/>
                <a:cs typeface="Garamond"/>
              </a:rPr>
              <a:t> </a:t>
            </a:r>
            <a:r>
              <a:rPr sz="2400" b="1" dirty="0">
                <a:latin typeface="Garamond"/>
                <a:cs typeface="Garamond"/>
              </a:rPr>
              <a:t>)</a:t>
            </a:r>
            <a:endParaRPr sz="24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25498" y="164084"/>
            <a:ext cx="414591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Descripción de</a:t>
            </a:r>
            <a:r>
              <a:rPr sz="3000" spc="-85" dirty="0"/>
              <a:t> </a:t>
            </a:r>
            <a:r>
              <a:rPr sz="3000" spc="-5" dirty="0"/>
              <a:t>desarrollo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1652747" y="1447611"/>
            <a:ext cx="5263515" cy="951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60"/>
              </a:lnSpc>
              <a:tabLst>
                <a:tab pos="316865" algn="l"/>
              </a:tabLst>
            </a:pPr>
            <a:r>
              <a:rPr sz="1800" dirty="0">
                <a:solidFill>
                  <a:srgbClr val="434343"/>
                </a:solidFill>
                <a:latin typeface="Century Gothic"/>
                <a:cs typeface="Century Gothic"/>
              </a:rPr>
              <a:t>-	</a:t>
            </a:r>
            <a:r>
              <a:rPr sz="1500" b="1" spc="-5" dirty="0">
                <a:solidFill>
                  <a:srgbClr val="434343"/>
                </a:solidFill>
                <a:latin typeface="Garamond"/>
                <a:cs typeface="Garamond"/>
              </a:rPr>
              <a:t>Práctica de laboratorio que realizarán los</a:t>
            </a:r>
            <a:r>
              <a:rPr sz="1500" b="1" spc="-2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500" b="1" dirty="0">
                <a:solidFill>
                  <a:srgbClr val="434343"/>
                </a:solidFill>
                <a:latin typeface="Garamond"/>
                <a:cs typeface="Garamond"/>
              </a:rPr>
              <a:t>alumnos</a:t>
            </a:r>
            <a:endParaRPr sz="1500">
              <a:latin typeface="Garamond"/>
              <a:cs typeface="Garamond"/>
            </a:endParaRPr>
          </a:p>
          <a:p>
            <a:pPr marL="316865" marR="5080" algn="just">
              <a:lnSpc>
                <a:spcPct val="100000"/>
              </a:lnSpc>
              <a:spcBef>
                <a:spcPts val="25"/>
              </a:spcBef>
            </a:pPr>
            <a:r>
              <a:rPr sz="1500" spc="-5" dirty="0">
                <a:latin typeface="Garamond"/>
                <a:cs typeface="Garamond"/>
              </a:rPr>
              <a:t>Tipos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oligoelementos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marcadores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aniones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cationes en  una </a:t>
            </a:r>
            <a:r>
              <a:rPr sz="1500" dirty="0">
                <a:latin typeface="Garamond"/>
                <a:cs typeface="Garamond"/>
              </a:rPr>
              <a:t>disolución de </a:t>
            </a:r>
            <a:r>
              <a:rPr sz="1500" spc="-5" dirty="0">
                <a:latin typeface="Garamond"/>
                <a:cs typeface="Garamond"/>
              </a:rPr>
              <a:t>un fertilizante </a:t>
            </a:r>
            <a:r>
              <a:rPr sz="1500" dirty="0">
                <a:latin typeface="Garamond"/>
                <a:cs typeface="Garamond"/>
              </a:rPr>
              <a:t>desconocido, </a:t>
            </a:r>
            <a:r>
              <a:rPr sz="1500" spc="-5" dirty="0">
                <a:latin typeface="Garamond"/>
                <a:cs typeface="Garamond"/>
              </a:rPr>
              <a:t>para el crecimiento 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hortalizas en un</a:t>
            </a:r>
            <a:r>
              <a:rPr sz="1500" spc="-15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huerto.</a:t>
            </a:r>
            <a:endParaRPr sz="1500">
              <a:latin typeface="Garamond"/>
              <a:cs typeface="Garamon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25273" y="3030540"/>
            <a:ext cx="837819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latin typeface="Garamond"/>
                <a:cs typeface="Garamond"/>
              </a:rPr>
              <a:t>Materiales: Material </a:t>
            </a:r>
            <a:r>
              <a:rPr sz="2000" dirty="0">
                <a:latin typeface="Garamond"/>
                <a:cs typeface="Garamond"/>
              </a:rPr>
              <a:t>de laboratorio, investigación </a:t>
            </a:r>
            <a:r>
              <a:rPr sz="2000" spc="-5" dirty="0">
                <a:latin typeface="Garamond"/>
                <a:cs typeface="Garamond"/>
              </a:rPr>
              <a:t>bibliográfica </a:t>
            </a:r>
            <a:r>
              <a:rPr sz="2000" dirty="0">
                <a:latin typeface="Garamond"/>
                <a:cs typeface="Garamond"/>
              </a:rPr>
              <a:t>y lista de </a:t>
            </a:r>
            <a:r>
              <a:rPr sz="2000" spc="-5" dirty="0">
                <a:latin typeface="Garamond"/>
                <a:cs typeface="Garamond"/>
              </a:rPr>
              <a:t>cotejo con </a:t>
            </a:r>
            <a:r>
              <a:rPr sz="2000" dirty="0">
                <a:latin typeface="Garamond"/>
                <a:cs typeface="Garamond"/>
              </a:rPr>
              <a:t>las  </a:t>
            </a:r>
            <a:r>
              <a:rPr sz="2000" spc="-5" dirty="0">
                <a:latin typeface="Garamond"/>
                <a:cs typeface="Garamond"/>
              </a:rPr>
              <a:t>actividades </a:t>
            </a:r>
            <a:r>
              <a:rPr sz="2000" dirty="0">
                <a:latin typeface="Garamond"/>
                <a:cs typeface="Garamond"/>
              </a:rPr>
              <a:t>a </a:t>
            </a:r>
            <a:r>
              <a:rPr sz="2000" spc="-5" dirty="0">
                <a:latin typeface="Garamond"/>
                <a:cs typeface="Garamond"/>
              </a:rPr>
              <a:t>realizar para </a:t>
            </a:r>
            <a:r>
              <a:rPr sz="2000" dirty="0">
                <a:latin typeface="Garamond"/>
                <a:cs typeface="Garamond"/>
              </a:rPr>
              <a:t>de</a:t>
            </a:r>
            <a:r>
              <a:rPr sz="2000" spc="-15" dirty="0">
                <a:latin typeface="Garamond"/>
                <a:cs typeface="Garamond"/>
              </a:rPr>
              <a:t> </a:t>
            </a:r>
            <a:r>
              <a:rPr sz="2000" spc="-5" dirty="0">
                <a:latin typeface="Garamond"/>
                <a:cs typeface="Garamond"/>
              </a:rPr>
              <a:t>evaluación</a:t>
            </a:r>
            <a:endParaRPr sz="2000">
              <a:latin typeface="Garamond"/>
              <a:cs typeface="Garamond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122775" y="3759925"/>
            <a:ext cx="4446197" cy="20539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62225" y="871363"/>
            <a:ext cx="10229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Garamond"/>
                <a:cs typeface="Garamond"/>
              </a:rPr>
              <a:t>MATERIAL:</a:t>
            </a:r>
            <a:endParaRPr sz="1400">
              <a:latin typeface="Garamond"/>
              <a:cs typeface="Garamond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032662" y="1628537"/>
          <a:ext cx="10287000" cy="41452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2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452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646430" indent="-104139">
                        <a:lnSpc>
                          <a:spcPct val="100000"/>
                        </a:lnSpc>
                        <a:buChar char="·"/>
                        <a:tabLst>
                          <a:tab pos="647065" algn="l"/>
                        </a:tabLst>
                      </a:pPr>
                      <a:r>
                        <a:rPr sz="1400" dirty="0">
                          <a:latin typeface="Garamond"/>
                          <a:cs typeface="Garamond"/>
                        </a:rPr>
                        <a:t>1</a:t>
                      </a:r>
                      <a:r>
                        <a:rPr sz="1400" spc="-1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gradilla</a:t>
                      </a:r>
                      <a:endParaRPr sz="1400">
                        <a:latin typeface="Garamond"/>
                        <a:cs typeface="Garamond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  <a:buFont typeface="Garamond"/>
                        <a:buChar char="·"/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646430" indent="-104139">
                        <a:lnSpc>
                          <a:spcPct val="100000"/>
                        </a:lnSpc>
                        <a:spcBef>
                          <a:spcPts val="5"/>
                        </a:spcBef>
                        <a:buChar char="·"/>
                        <a:tabLst>
                          <a:tab pos="647065" algn="l"/>
                        </a:tabLst>
                      </a:pPr>
                      <a:r>
                        <a:rPr sz="1400" spc="-5" dirty="0">
                          <a:latin typeface="Garamond"/>
                          <a:cs typeface="Garamond"/>
                        </a:rPr>
                        <a:t>10 tubos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de</a:t>
                      </a:r>
                      <a:r>
                        <a:rPr sz="1400" spc="-1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ensayo</a:t>
                      </a:r>
                      <a:endParaRPr sz="1400">
                        <a:latin typeface="Garamond"/>
                        <a:cs typeface="Garamond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  <a:buFont typeface="Garamond"/>
                        <a:buChar char="·"/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646430" indent="-104139">
                        <a:lnSpc>
                          <a:spcPct val="100000"/>
                        </a:lnSpc>
                        <a:buChar char="·"/>
                        <a:tabLst>
                          <a:tab pos="647065" algn="l"/>
                        </a:tabLst>
                      </a:pPr>
                      <a:r>
                        <a:rPr sz="1400" dirty="0">
                          <a:latin typeface="Garamond"/>
                          <a:cs typeface="Garamond"/>
                        </a:rPr>
                        <a:t>6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pipetas</a:t>
                      </a:r>
                      <a:r>
                        <a:rPr sz="1400" spc="-1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Pasteur</a:t>
                      </a:r>
                      <a:endParaRPr sz="1400">
                        <a:latin typeface="Garamond"/>
                        <a:cs typeface="Garamond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  <a:buFont typeface="Garamond"/>
                        <a:buChar char="·"/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646430" indent="-104139">
                        <a:lnSpc>
                          <a:spcPct val="100000"/>
                        </a:lnSpc>
                        <a:spcBef>
                          <a:spcPts val="5"/>
                        </a:spcBef>
                        <a:buChar char="·"/>
                        <a:tabLst>
                          <a:tab pos="647065" algn="l"/>
                        </a:tabLst>
                      </a:pPr>
                      <a:r>
                        <a:rPr sz="1400" dirty="0">
                          <a:latin typeface="Garamond"/>
                          <a:cs typeface="Garamond"/>
                        </a:rPr>
                        <a:t>6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tiras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papel</a:t>
                      </a:r>
                      <a:r>
                        <a:rPr sz="1400" spc="-2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tornasol</a:t>
                      </a:r>
                      <a:endParaRPr sz="1400">
                        <a:latin typeface="Garamond"/>
                        <a:cs typeface="Garamond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  <a:buFont typeface="Garamond"/>
                        <a:buChar char="·"/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646430" indent="-104139">
                        <a:lnSpc>
                          <a:spcPct val="100000"/>
                        </a:lnSpc>
                        <a:buChar char="·"/>
                        <a:tabLst>
                          <a:tab pos="647065" algn="l"/>
                        </a:tabLst>
                      </a:pPr>
                      <a:r>
                        <a:rPr sz="1400" dirty="0">
                          <a:latin typeface="Garamond"/>
                          <a:cs typeface="Garamond"/>
                        </a:rPr>
                        <a:t>1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mechero</a:t>
                      </a:r>
                      <a:r>
                        <a:rPr sz="1400" spc="-2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bunsen</a:t>
                      </a:r>
                      <a:endParaRPr sz="1400">
                        <a:latin typeface="Garamond"/>
                        <a:cs typeface="Garamond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  <a:buFont typeface="Garamond"/>
                        <a:buChar char="·"/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646430" indent="-104139">
                        <a:lnSpc>
                          <a:spcPct val="100000"/>
                        </a:lnSpc>
                        <a:spcBef>
                          <a:spcPts val="5"/>
                        </a:spcBef>
                        <a:buChar char="·"/>
                        <a:tabLst>
                          <a:tab pos="647065" algn="l"/>
                        </a:tabLst>
                      </a:pPr>
                      <a:r>
                        <a:rPr sz="1400" dirty="0">
                          <a:latin typeface="Garamond"/>
                          <a:cs typeface="Garamond"/>
                        </a:rPr>
                        <a:t>1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asa</a:t>
                      </a:r>
                      <a:r>
                        <a:rPr sz="1400" spc="-2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bacteriológica</a:t>
                      </a:r>
                      <a:endParaRPr sz="1400">
                        <a:latin typeface="Garamond"/>
                        <a:cs typeface="Garamond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  <a:buFont typeface="Garamond"/>
                        <a:buChar char="·"/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646430" indent="-104139">
                        <a:lnSpc>
                          <a:spcPct val="100000"/>
                        </a:lnSpc>
                        <a:buChar char="·"/>
                        <a:tabLst>
                          <a:tab pos="647065" algn="l"/>
                        </a:tabLst>
                      </a:pPr>
                      <a:r>
                        <a:rPr sz="1400" dirty="0">
                          <a:latin typeface="Garamond"/>
                          <a:cs typeface="Garamond"/>
                        </a:rPr>
                        <a:t>1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piceta con agua</a:t>
                      </a:r>
                      <a:r>
                        <a:rPr sz="1400" spc="-2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destilada</a:t>
                      </a:r>
                      <a:endParaRPr sz="1400">
                        <a:latin typeface="Garamond"/>
                        <a:cs typeface="Garamond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  <a:buFont typeface="Garamond"/>
                        <a:buChar char="·"/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646430" indent="-104139">
                        <a:lnSpc>
                          <a:spcPct val="100000"/>
                        </a:lnSpc>
                        <a:buChar char="·"/>
                        <a:tabLst>
                          <a:tab pos="647065" algn="l"/>
                        </a:tabLst>
                      </a:pPr>
                      <a:r>
                        <a:rPr sz="1400" dirty="0">
                          <a:latin typeface="Garamond"/>
                          <a:cs typeface="Garamond"/>
                        </a:rPr>
                        <a:t>2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vidrios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de</a:t>
                      </a:r>
                      <a:r>
                        <a:rPr sz="1400" spc="-1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reloj</a:t>
                      </a:r>
                      <a:endParaRPr sz="1400">
                        <a:latin typeface="Garamond"/>
                        <a:cs typeface="Garamond"/>
                      </a:endParaRPr>
                    </a:p>
                  </a:txBody>
                  <a:tcPr marL="0" marR="0" marT="4445" marB="0">
                    <a:lnL w="9525">
                      <a:solidFill>
                        <a:srgbClr val="2A3890"/>
                      </a:solidFill>
                      <a:prstDash val="solid"/>
                    </a:lnL>
                    <a:lnR w="9525">
                      <a:solidFill>
                        <a:srgbClr val="2A3890"/>
                      </a:solidFill>
                      <a:prstDash val="solid"/>
                    </a:lnR>
                    <a:lnT w="9525">
                      <a:solidFill>
                        <a:srgbClr val="2A3890"/>
                      </a:solidFill>
                      <a:prstDash val="solid"/>
                    </a:lnT>
                    <a:lnB w="9525">
                      <a:solidFill>
                        <a:srgbClr val="2A389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690880" indent="-148590">
                        <a:lnSpc>
                          <a:spcPct val="100000"/>
                        </a:lnSpc>
                        <a:buChar char="·"/>
                        <a:tabLst>
                          <a:tab pos="691515" algn="l"/>
                        </a:tabLst>
                      </a:pPr>
                      <a:r>
                        <a:rPr sz="1400" dirty="0">
                          <a:latin typeface="Garamond"/>
                          <a:cs typeface="Garamond"/>
                        </a:rPr>
                        <a:t>1</a:t>
                      </a:r>
                      <a:r>
                        <a:rPr sz="1400" spc="-1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tripie</a:t>
                      </a:r>
                      <a:endParaRPr sz="1400">
                        <a:latin typeface="Garamond"/>
                        <a:cs typeface="Garamond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  <a:buFont typeface="Garamond"/>
                        <a:buChar char="·"/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646430" indent="-104139">
                        <a:lnSpc>
                          <a:spcPct val="100000"/>
                        </a:lnSpc>
                        <a:spcBef>
                          <a:spcPts val="5"/>
                        </a:spcBef>
                        <a:buChar char="·"/>
                        <a:tabLst>
                          <a:tab pos="647065" algn="l"/>
                        </a:tabLst>
                      </a:pPr>
                      <a:r>
                        <a:rPr sz="1400" dirty="0">
                          <a:latin typeface="Garamond"/>
                          <a:cs typeface="Garamond"/>
                        </a:rPr>
                        <a:t>1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rejilla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de</a:t>
                      </a:r>
                      <a:r>
                        <a:rPr sz="1400" spc="-1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asbesto</a:t>
                      </a:r>
                      <a:endParaRPr sz="1400">
                        <a:latin typeface="Garamond"/>
                        <a:cs typeface="Garamond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  <a:buFont typeface="Garamond"/>
                        <a:buChar char="·"/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646430" indent="-104139">
                        <a:lnSpc>
                          <a:spcPct val="100000"/>
                        </a:lnSpc>
                        <a:buChar char="·"/>
                        <a:tabLst>
                          <a:tab pos="647065" algn="l"/>
                        </a:tabLst>
                      </a:pPr>
                      <a:r>
                        <a:rPr sz="1400" dirty="0">
                          <a:latin typeface="Garamond"/>
                          <a:cs typeface="Garamond"/>
                        </a:rPr>
                        <a:t>1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vaso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dp</a:t>
                      </a:r>
                      <a:r>
                        <a:rPr sz="1400" spc="-1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250ml</a:t>
                      </a:r>
                      <a:endParaRPr sz="1400">
                        <a:latin typeface="Garamond"/>
                        <a:cs typeface="Garamond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  <a:buFont typeface="Garamond"/>
                        <a:buChar char="·"/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646430" indent="-104139">
                        <a:lnSpc>
                          <a:spcPct val="100000"/>
                        </a:lnSpc>
                        <a:spcBef>
                          <a:spcPts val="5"/>
                        </a:spcBef>
                        <a:buChar char="·"/>
                        <a:tabLst>
                          <a:tab pos="647065" algn="l"/>
                        </a:tabLst>
                      </a:pPr>
                      <a:r>
                        <a:rPr sz="1400" dirty="0">
                          <a:latin typeface="Garamond"/>
                          <a:cs typeface="Garamond"/>
                        </a:rPr>
                        <a:t>1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pinzas</a:t>
                      </a:r>
                      <a:r>
                        <a:rPr sz="1400" spc="-1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moss</a:t>
                      </a:r>
                      <a:endParaRPr sz="1400">
                        <a:latin typeface="Garamond"/>
                        <a:cs typeface="Garamond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  <a:buFont typeface="Garamond"/>
                        <a:buChar char="·"/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646430" indent="-104139">
                        <a:lnSpc>
                          <a:spcPct val="100000"/>
                        </a:lnSpc>
                        <a:buChar char="·"/>
                        <a:tabLst>
                          <a:tab pos="647065" algn="l"/>
                        </a:tabLst>
                      </a:pPr>
                      <a:r>
                        <a:rPr sz="1400" spc="-5" dirty="0">
                          <a:latin typeface="Garamond"/>
                          <a:cs typeface="Garamond"/>
                        </a:rPr>
                        <a:t>10</a:t>
                      </a:r>
                      <a:r>
                        <a:rPr sz="1400" spc="-1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etiquetas</a:t>
                      </a:r>
                      <a:endParaRPr sz="1400">
                        <a:latin typeface="Garamond"/>
                        <a:cs typeface="Garamond"/>
                      </a:endParaRPr>
                    </a:p>
                    <a:p>
                      <a:pPr marL="771525" marR="485775" indent="-228600">
                        <a:lnSpc>
                          <a:spcPct val="116100"/>
                        </a:lnSpc>
                        <a:spcBef>
                          <a:spcPts val="1200"/>
                        </a:spcBef>
                        <a:buChar char="·"/>
                        <a:tabLst>
                          <a:tab pos="647065" algn="l"/>
                        </a:tabLst>
                      </a:pPr>
                      <a:r>
                        <a:rPr sz="1400" dirty="0">
                          <a:latin typeface="Garamond"/>
                          <a:cs typeface="Garamond"/>
                        </a:rPr>
                        <a:t>2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tapones para tubo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ensayo</a:t>
                      </a:r>
                      <a:r>
                        <a:rPr sz="1400" spc="-9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de 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corcho</a:t>
                      </a:r>
                      <a:endParaRPr sz="1400">
                        <a:latin typeface="Garamond"/>
                        <a:cs typeface="Garamond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  <a:buFont typeface="Garamond"/>
                        <a:buChar char="·"/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646430" indent="-104139">
                        <a:lnSpc>
                          <a:spcPct val="100000"/>
                        </a:lnSpc>
                        <a:spcBef>
                          <a:spcPts val="5"/>
                        </a:spcBef>
                        <a:buChar char="·"/>
                        <a:tabLst>
                          <a:tab pos="647065" algn="l"/>
                        </a:tabLst>
                      </a:pPr>
                      <a:r>
                        <a:rPr sz="1400" dirty="0">
                          <a:latin typeface="Garamond"/>
                          <a:cs typeface="Garamond"/>
                        </a:rPr>
                        <a:t>2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hojas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de</a:t>
                      </a:r>
                      <a:r>
                        <a:rPr sz="1400" spc="-1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acetato</a:t>
                      </a:r>
                      <a:endParaRPr sz="1400">
                        <a:latin typeface="Garamond"/>
                        <a:cs typeface="Garamond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  <a:buFont typeface="Garamond"/>
                        <a:buChar char="·"/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646430" indent="-104139">
                        <a:lnSpc>
                          <a:spcPct val="100000"/>
                        </a:lnSpc>
                        <a:buChar char="·"/>
                        <a:tabLst>
                          <a:tab pos="647065" algn="l"/>
                        </a:tabLst>
                      </a:pPr>
                      <a:r>
                        <a:rPr sz="1400" spc="-5" dirty="0">
                          <a:latin typeface="Garamond"/>
                          <a:cs typeface="Garamond"/>
                        </a:rPr>
                        <a:t>fertilizante</a:t>
                      </a:r>
                      <a:endParaRPr sz="1400">
                        <a:latin typeface="Garamond"/>
                        <a:cs typeface="Garamond"/>
                      </a:endParaRPr>
                    </a:p>
                  </a:txBody>
                  <a:tcPr marL="0" marR="0" marT="4445" marB="0">
                    <a:lnL w="9525">
                      <a:solidFill>
                        <a:srgbClr val="2A3890"/>
                      </a:solidFill>
                      <a:prstDash val="solid"/>
                    </a:lnL>
                    <a:lnR w="9525">
                      <a:solidFill>
                        <a:srgbClr val="2A3890"/>
                      </a:solidFill>
                      <a:prstDash val="solid"/>
                    </a:lnR>
                    <a:lnT w="9525">
                      <a:solidFill>
                        <a:srgbClr val="2A3890"/>
                      </a:solidFill>
                      <a:prstDash val="solid"/>
                    </a:lnT>
                    <a:lnB w="9525">
                      <a:solidFill>
                        <a:srgbClr val="2A389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Garamond"/>
                          <a:cs typeface="Garamond"/>
                        </a:rPr>
                        <a:t>SUSTANCIAS</a:t>
                      </a:r>
                      <a:endParaRPr sz="1400">
                        <a:latin typeface="Garamond"/>
                        <a:cs typeface="Garamond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633730" indent="-104139">
                        <a:lnSpc>
                          <a:spcPct val="100000"/>
                        </a:lnSpc>
                        <a:spcBef>
                          <a:spcPts val="5"/>
                        </a:spcBef>
                        <a:buChar char="·"/>
                        <a:tabLst>
                          <a:tab pos="634365" algn="l"/>
                        </a:tabLst>
                      </a:pPr>
                      <a:r>
                        <a:rPr sz="1400" spc="-5" dirty="0">
                          <a:latin typeface="Garamond"/>
                          <a:cs typeface="Garamond"/>
                        </a:rPr>
                        <a:t>FeSO</a:t>
                      </a:r>
                      <a:r>
                        <a:rPr sz="1350" spc="-7" baseline="-33950" dirty="0">
                          <a:latin typeface="Garamond"/>
                          <a:cs typeface="Garamond"/>
                        </a:rPr>
                        <a:t>4</a:t>
                      </a:r>
                      <a:endParaRPr sz="1350" baseline="-33950">
                        <a:latin typeface="Garamond"/>
                        <a:cs typeface="Garamond"/>
                      </a:endParaRPr>
                    </a:p>
                    <a:p>
                      <a:pPr marL="646430" indent="-104139">
                        <a:lnSpc>
                          <a:spcPct val="100000"/>
                        </a:lnSpc>
                        <a:spcBef>
                          <a:spcPts val="1470"/>
                        </a:spcBef>
                        <a:buChar char="·"/>
                        <a:tabLst>
                          <a:tab pos="647065" algn="l"/>
                        </a:tabLst>
                      </a:pPr>
                      <a:r>
                        <a:rPr sz="1400" dirty="0">
                          <a:latin typeface="Garamond"/>
                          <a:cs typeface="Garamond"/>
                        </a:rPr>
                        <a:t>H</a:t>
                      </a:r>
                      <a:r>
                        <a:rPr sz="1350" baseline="-33950" dirty="0">
                          <a:latin typeface="Garamond"/>
                          <a:cs typeface="Garamond"/>
                        </a:rPr>
                        <a:t>2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SO</a:t>
                      </a:r>
                      <a:r>
                        <a:rPr sz="1350" baseline="-33950" dirty="0">
                          <a:latin typeface="Garamond"/>
                          <a:cs typeface="Garamond"/>
                        </a:rPr>
                        <a:t>4</a:t>
                      </a:r>
                      <a:endParaRPr sz="1350" baseline="-33950">
                        <a:latin typeface="Garamond"/>
                        <a:cs typeface="Garamond"/>
                      </a:endParaRPr>
                    </a:p>
                    <a:p>
                      <a:pPr marL="646430" indent="-104139">
                        <a:lnSpc>
                          <a:spcPct val="100000"/>
                        </a:lnSpc>
                        <a:spcBef>
                          <a:spcPts val="1470"/>
                        </a:spcBef>
                        <a:buChar char="·"/>
                        <a:tabLst>
                          <a:tab pos="647065" algn="l"/>
                        </a:tabLst>
                      </a:pPr>
                      <a:r>
                        <a:rPr sz="1400" spc="-5" dirty="0">
                          <a:latin typeface="Garamond"/>
                          <a:cs typeface="Garamond"/>
                        </a:rPr>
                        <a:t>NaOH</a:t>
                      </a:r>
                      <a:endParaRPr sz="1400">
                        <a:latin typeface="Garamond"/>
                        <a:cs typeface="Garamond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  <a:buFont typeface="Garamond"/>
                        <a:buChar char="·"/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646430" indent="-104139">
                        <a:lnSpc>
                          <a:spcPct val="100000"/>
                        </a:lnSpc>
                        <a:buChar char="·"/>
                        <a:tabLst>
                          <a:tab pos="647065" algn="l"/>
                        </a:tabLst>
                      </a:pPr>
                      <a:r>
                        <a:rPr sz="1400" spc="-5" dirty="0">
                          <a:latin typeface="Garamond"/>
                          <a:cs typeface="Garamond"/>
                        </a:rPr>
                        <a:t>HCI</a:t>
                      </a:r>
                      <a:endParaRPr sz="1400">
                        <a:latin typeface="Garamond"/>
                        <a:cs typeface="Garamond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  <a:buFont typeface="Garamond"/>
                        <a:buChar char="·"/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646430" indent="-104139">
                        <a:lnSpc>
                          <a:spcPct val="100000"/>
                        </a:lnSpc>
                        <a:spcBef>
                          <a:spcPts val="5"/>
                        </a:spcBef>
                        <a:buChar char="·"/>
                        <a:tabLst>
                          <a:tab pos="647065" algn="l"/>
                        </a:tabLst>
                      </a:pPr>
                      <a:r>
                        <a:rPr sz="1400" dirty="0">
                          <a:latin typeface="Garamond"/>
                          <a:cs typeface="Garamond"/>
                        </a:rPr>
                        <a:t>BaCL</a:t>
                      </a:r>
                      <a:r>
                        <a:rPr sz="1350" baseline="-30864" dirty="0">
                          <a:latin typeface="Garamond"/>
                          <a:cs typeface="Garamond"/>
                        </a:rPr>
                        <a:t>2</a:t>
                      </a:r>
                      <a:endParaRPr sz="1350" baseline="-30864">
                        <a:latin typeface="Garamond"/>
                        <a:cs typeface="Garamond"/>
                      </a:endParaRPr>
                    </a:p>
                    <a:p>
                      <a:pPr marL="646430" indent="-104139">
                        <a:lnSpc>
                          <a:spcPct val="100000"/>
                        </a:lnSpc>
                        <a:spcBef>
                          <a:spcPts val="1470"/>
                        </a:spcBef>
                        <a:buChar char="·"/>
                        <a:tabLst>
                          <a:tab pos="647065" algn="l"/>
                        </a:tabLst>
                      </a:pPr>
                      <a:r>
                        <a:rPr sz="1400" spc="5" dirty="0">
                          <a:latin typeface="Garamond"/>
                          <a:cs typeface="Garamond"/>
                        </a:rPr>
                        <a:t>Fe</a:t>
                      </a:r>
                      <a:r>
                        <a:rPr sz="1350" spc="7" baseline="30864" dirty="0">
                          <a:latin typeface="Garamond"/>
                          <a:cs typeface="Garamond"/>
                        </a:rPr>
                        <a:t>2+</a:t>
                      </a:r>
                      <a:endParaRPr sz="1350" baseline="30864">
                        <a:latin typeface="Garamond"/>
                        <a:cs typeface="Garamond"/>
                      </a:endParaRPr>
                    </a:p>
                    <a:p>
                      <a:pPr marL="646430" indent="-104139">
                        <a:lnSpc>
                          <a:spcPct val="100000"/>
                        </a:lnSpc>
                        <a:spcBef>
                          <a:spcPts val="1470"/>
                        </a:spcBef>
                        <a:buChar char="·"/>
                        <a:tabLst>
                          <a:tab pos="647065" algn="l"/>
                        </a:tabLst>
                      </a:pPr>
                      <a:r>
                        <a:rPr sz="1400" dirty="0">
                          <a:latin typeface="Garamond"/>
                          <a:cs typeface="Garamond"/>
                        </a:rPr>
                        <a:t>K</a:t>
                      </a:r>
                      <a:endParaRPr sz="1400">
                        <a:latin typeface="Garamond"/>
                        <a:cs typeface="Garamond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  <a:buFont typeface="Garamond"/>
                        <a:buChar char="·"/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646430" indent="-104139">
                        <a:lnSpc>
                          <a:spcPct val="100000"/>
                        </a:lnSpc>
                        <a:buChar char="·"/>
                        <a:tabLst>
                          <a:tab pos="647065" algn="l"/>
                        </a:tabLst>
                      </a:pPr>
                      <a:r>
                        <a:rPr sz="1400" dirty="0">
                          <a:latin typeface="Garamond"/>
                          <a:cs typeface="Garamond"/>
                        </a:rPr>
                        <a:t>NH</a:t>
                      </a:r>
                      <a:r>
                        <a:rPr sz="1350" baseline="-33950" dirty="0">
                          <a:latin typeface="Garamond"/>
                          <a:cs typeface="Garamond"/>
                        </a:rPr>
                        <a:t>4</a:t>
                      </a:r>
                      <a:endParaRPr sz="1350" baseline="-33950">
                        <a:latin typeface="Garamond"/>
                        <a:cs typeface="Garamond"/>
                      </a:endParaRPr>
                    </a:p>
                  </a:txBody>
                  <a:tcPr marL="0" marR="0" marT="4445" marB="0">
                    <a:lnL w="9525">
                      <a:solidFill>
                        <a:srgbClr val="2A3890"/>
                      </a:solidFill>
                      <a:prstDash val="solid"/>
                    </a:lnL>
                    <a:lnR w="9525">
                      <a:solidFill>
                        <a:srgbClr val="2A3890"/>
                      </a:solidFill>
                      <a:prstDash val="solid"/>
                    </a:lnR>
                    <a:lnT w="9525">
                      <a:solidFill>
                        <a:srgbClr val="2A3890"/>
                      </a:solidFill>
                      <a:prstDash val="solid"/>
                    </a:lnT>
                    <a:lnB w="9525">
                      <a:solidFill>
                        <a:srgbClr val="2A389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5949" y="634264"/>
            <a:ext cx="217614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0" spc="-5" dirty="0">
                <a:latin typeface="Garamond"/>
                <a:cs typeface="Garamond"/>
              </a:rPr>
              <a:t>Lista </a:t>
            </a:r>
            <a:r>
              <a:rPr sz="3000" b="0" dirty="0">
                <a:latin typeface="Garamond"/>
                <a:cs typeface="Garamond"/>
              </a:rPr>
              <a:t>de</a:t>
            </a:r>
            <a:r>
              <a:rPr sz="3000" b="0" spc="-90" dirty="0">
                <a:latin typeface="Garamond"/>
                <a:cs typeface="Garamond"/>
              </a:rPr>
              <a:t> </a:t>
            </a:r>
            <a:r>
              <a:rPr sz="3000" b="0" spc="-5" dirty="0">
                <a:latin typeface="Garamond"/>
                <a:cs typeface="Garamond"/>
              </a:rPr>
              <a:t>cotejo</a:t>
            </a:r>
            <a:endParaRPr sz="30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531362" y="1305687"/>
            <a:ext cx="7505699" cy="5000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2225" y="871692"/>
            <a:ext cx="352806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-5" dirty="0">
                <a:solidFill>
                  <a:srgbClr val="434343"/>
                </a:solidFill>
              </a:rPr>
              <a:t>B)Práctica de</a:t>
            </a:r>
            <a:r>
              <a:rPr sz="2600" spc="-85" dirty="0">
                <a:solidFill>
                  <a:srgbClr val="434343"/>
                </a:solidFill>
              </a:rPr>
              <a:t> </a:t>
            </a:r>
            <a:r>
              <a:rPr sz="2600" spc="-5" dirty="0">
                <a:solidFill>
                  <a:srgbClr val="434343"/>
                </a:solidFill>
              </a:rPr>
              <a:t>laboratorio</a:t>
            </a:r>
            <a:endParaRPr sz="2600"/>
          </a:p>
        </p:txBody>
      </p:sp>
      <p:sp>
        <p:nvSpPr>
          <p:cNvPr id="3" name="object 3"/>
          <p:cNvSpPr txBox="1"/>
          <p:nvPr/>
        </p:nvSpPr>
        <p:spPr>
          <a:xfrm>
            <a:off x="2662225" y="1330797"/>
            <a:ext cx="8755380" cy="3803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Nombre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la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 actividad:</a:t>
            </a:r>
            <a:endParaRPr sz="1600">
              <a:latin typeface="Garamond"/>
              <a:cs typeface="Garamond"/>
            </a:endParaRPr>
          </a:p>
          <a:p>
            <a:pPr marL="12700" marR="115570">
              <a:lnSpc>
                <a:spcPct val="113300"/>
              </a:lnSpc>
              <a:spcBef>
                <a:spcPts val="975"/>
              </a:spcBef>
            </a:pPr>
            <a:r>
              <a:rPr sz="1600" spc="-5" dirty="0">
                <a:latin typeface="Garamond"/>
                <a:cs typeface="Garamond"/>
              </a:rPr>
              <a:t>Tipos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oligoelementos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marcadores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aniones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cationes en una </a:t>
            </a:r>
            <a:r>
              <a:rPr sz="1600" dirty="0">
                <a:latin typeface="Garamond"/>
                <a:cs typeface="Garamond"/>
              </a:rPr>
              <a:t>disolución de </a:t>
            </a:r>
            <a:r>
              <a:rPr sz="1600" spc="-5" dirty="0">
                <a:latin typeface="Garamond"/>
                <a:cs typeface="Garamond"/>
              </a:rPr>
              <a:t>un fertilizante </a:t>
            </a:r>
            <a:r>
              <a:rPr sz="1600" dirty="0">
                <a:latin typeface="Garamond"/>
                <a:cs typeface="Garamond"/>
              </a:rPr>
              <a:t>desconocido,  </a:t>
            </a:r>
            <a:r>
              <a:rPr sz="1600" spc="-5" dirty="0">
                <a:latin typeface="Garamond"/>
                <a:cs typeface="Garamond"/>
              </a:rPr>
              <a:t>para el crecimiento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hortalizas en un</a:t>
            </a:r>
            <a:r>
              <a:rPr sz="1600" spc="-1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huerto.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335"/>
              </a:spcBef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Objetivo:</a:t>
            </a:r>
            <a:endParaRPr sz="1600">
              <a:latin typeface="Garamond"/>
              <a:cs typeface="Garamond"/>
            </a:endParaRPr>
          </a:p>
          <a:p>
            <a:pPr marL="12700" marR="226695">
              <a:lnSpc>
                <a:spcPct val="115900"/>
              </a:lnSpc>
              <a:spcBef>
                <a:spcPts val="725"/>
              </a:spcBef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Que el alumno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investigue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qué tipos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oligoelementos son necesarios para el crecimiento </a:t>
            </a:r>
            <a:r>
              <a:rPr sz="1600" dirty="0">
                <a:latin typeface="Garamond"/>
                <a:cs typeface="Garamond"/>
              </a:rPr>
              <a:t>de las </a:t>
            </a:r>
            <a:r>
              <a:rPr sz="1600" spc="-5" dirty="0">
                <a:latin typeface="Garamond"/>
                <a:cs typeface="Garamond"/>
              </a:rPr>
              <a:t>hortalizas </a:t>
            </a:r>
            <a:r>
              <a:rPr sz="1600" dirty="0">
                <a:latin typeface="Garamond"/>
                <a:cs typeface="Garamond"/>
              </a:rPr>
              <a:t>y  </a:t>
            </a:r>
            <a:r>
              <a:rPr sz="1600" spc="-5" dirty="0">
                <a:latin typeface="Garamond"/>
                <a:cs typeface="Garamond"/>
              </a:rPr>
              <a:t>analizar si estos tienen algún tipo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repercusión en presencia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pesticidas</a:t>
            </a:r>
            <a:r>
              <a:rPr sz="1600" spc="-20" dirty="0">
                <a:latin typeface="Garamond"/>
                <a:cs typeface="Garamond"/>
              </a:rPr>
              <a:t> </a:t>
            </a:r>
            <a:r>
              <a:rPr sz="1600" dirty="0">
                <a:latin typeface="Garamond"/>
                <a:cs typeface="Garamond"/>
              </a:rPr>
              <a:t>desconocidos.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Pregunta</a:t>
            </a:r>
            <a:r>
              <a:rPr sz="16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Guía:</a:t>
            </a:r>
            <a:endParaRPr sz="1600">
              <a:latin typeface="Garamond"/>
              <a:cs typeface="Garamond"/>
            </a:endParaRPr>
          </a:p>
          <a:p>
            <a:pPr marL="12700" marR="5080">
              <a:lnSpc>
                <a:spcPct val="113300"/>
              </a:lnSpc>
              <a:spcBef>
                <a:spcPts val="1250"/>
              </a:spcBef>
            </a:pPr>
            <a:r>
              <a:rPr sz="1600" spc="-5" dirty="0">
                <a:latin typeface="Garamond"/>
                <a:cs typeface="Garamond"/>
              </a:rPr>
              <a:t>¿Qué tipo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oligoelementos son necesarios para el crecimiento </a:t>
            </a:r>
            <a:r>
              <a:rPr sz="1600" dirty="0">
                <a:latin typeface="Garamond"/>
                <a:cs typeface="Garamond"/>
              </a:rPr>
              <a:t>de las </a:t>
            </a:r>
            <a:r>
              <a:rPr sz="1600" spc="-5" dirty="0">
                <a:latin typeface="Garamond"/>
                <a:cs typeface="Garamond"/>
              </a:rPr>
              <a:t>hortalizas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qué repercusiones tendrán  con el uso </a:t>
            </a:r>
            <a:r>
              <a:rPr sz="1600" dirty="0">
                <a:latin typeface="Garamond"/>
                <a:cs typeface="Garamond"/>
              </a:rPr>
              <a:t>de</a:t>
            </a:r>
            <a:r>
              <a:rPr sz="1600" spc="-5" dirty="0">
                <a:latin typeface="Garamond"/>
                <a:cs typeface="Garamond"/>
              </a:rPr>
              <a:t> pesticidas?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2225" y="935392"/>
            <a:ext cx="280416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0" spc="-5" dirty="0">
                <a:solidFill>
                  <a:srgbClr val="434343"/>
                </a:solidFill>
                <a:latin typeface="Garamond"/>
                <a:cs typeface="Garamond"/>
              </a:rPr>
              <a:t>Fecha </a:t>
            </a:r>
            <a:r>
              <a:rPr sz="2600" b="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2600" b="0" spc="-8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2600" b="0" spc="-5" dirty="0">
                <a:solidFill>
                  <a:srgbClr val="434343"/>
                </a:solidFill>
                <a:latin typeface="Garamond"/>
                <a:cs typeface="Garamond"/>
              </a:rPr>
              <a:t>elaboración:</a:t>
            </a:r>
            <a:endParaRPr sz="26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62225" y="1522512"/>
            <a:ext cx="27133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Garamond"/>
                <a:cs typeface="Garamond"/>
              </a:rPr>
              <a:t>Tipo </a:t>
            </a:r>
            <a:r>
              <a:rPr sz="1400" dirty="0">
                <a:latin typeface="Garamond"/>
                <a:cs typeface="Garamond"/>
              </a:rPr>
              <a:t>de investigación:</a:t>
            </a:r>
            <a:r>
              <a:rPr sz="1400" spc="-8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teórico-práctico.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62225" y="1919387"/>
            <a:ext cx="2659380" cy="687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16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Garamond"/>
                <a:cs typeface="Garamond"/>
              </a:rPr>
              <a:t>lugar: laboratorio de</a:t>
            </a:r>
            <a:r>
              <a:rPr sz="1400" spc="-2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química.</a:t>
            </a:r>
            <a:endParaRPr sz="14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2033905" algn="l"/>
              </a:tabLst>
            </a:pPr>
            <a:r>
              <a:rPr sz="1400" spc="-5" dirty="0">
                <a:latin typeface="Garamond"/>
                <a:cs typeface="Garamond"/>
              </a:rPr>
              <a:t>Program</a:t>
            </a:r>
            <a:r>
              <a:rPr sz="1400" dirty="0">
                <a:latin typeface="Garamond"/>
                <a:cs typeface="Garamond"/>
              </a:rPr>
              <a:t>a</a:t>
            </a:r>
            <a:r>
              <a:rPr sz="1400" spc="-5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actividades</a:t>
            </a:r>
            <a:r>
              <a:rPr sz="1400" dirty="0">
                <a:latin typeface="Garamond"/>
                <a:cs typeface="Garamond"/>
              </a:rPr>
              <a:t>:	</a:t>
            </a:r>
            <a:r>
              <a:rPr sz="1400" spc="-5" dirty="0">
                <a:latin typeface="Garamond"/>
                <a:cs typeface="Garamond"/>
              </a:rPr>
              <a:t>actividad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95925" y="2368206"/>
            <a:ext cx="2660015" cy="657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21590" algn="ctr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Garamond"/>
                <a:cs typeface="Garamond"/>
              </a:rPr>
              <a:t>fecha </a:t>
            </a:r>
            <a:r>
              <a:rPr sz="1300" spc="-5" dirty="0">
                <a:latin typeface="Garamond"/>
                <a:cs typeface="Garamond"/>
              </a:rPr>
              <a:t>Del 13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enero </a:t>
            </a:r>
            <a:r>
              <a:rPr sz="1300" dirty="0">
                <a:latin typeface="Garamond"/>
                <a:cs typeface="Garamond"/>
              </a:rPr>
              <a:t>- 7 de</a:t>
            </a:r>
            <a:r>
              <a:rPr sz="1300" spc="45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febrero</a:t>
            </a:r>
            <a:endParaRPr sz="13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tabLst>
                <a:tab pos="909319" algn="l"/>
                <a:tab pos="2082164" algn="l"/>
              </a:tabLst>
            </a:pPr>
            <a:r>
              <a:rPr sz="1400" spc="-5" dirty="0">
                <a:latin typeface="Garamond"/>
                <a:cs typeface="Garamond"/>
              </a:rPr>
              <a:t>Protocol</a:t>
            </a:r>
            <a:r>
              <a:rPr sz="1400" dirty="0">
                <a:latin typeface="Garamond"/>
                <a:cs typeface="Garamond"/>
              </a:rPr>
              <a:t>o	</a:t>
            </a:r>
            <a:r>
              <a:rPr sz="1400" spc="-5" dirty="0">
                <a:latin typeface="Garamond"/>
                <a:cs typeface="Garamond"/>
              </a:rPr>
              <a:t>Experiment</a:t>
            </a:r>
            <a:r>
              <a:rPr sz="1400" dirty="0">
                <a:latin typeface="Garamond"/>
                <a:cs typeface="Garamond"/>
              </a:rPr>
              <a:t>o	Reporte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62225" y="3585247"/>
            <a:ext cx="8157845" cy="9163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latin typeface="Garamond"/>
                <a:cs typeface="Garamond"/>
              </a:rPr>
              <a:t>Hipótesis</a:t>
            </a:r>
            <a:endParaRPr sz="1600">
              <a:latin typeface="Garamond"/>
              <a:cs typeface="Garamond"/>
            </a:endParaRPr>
          </a:p>
          <a:p>
            <a:pPr marL="12700" marR="5080">
              <a:lnSpc>
                <a:spcPct val="116100"/>
              </a:lnSpc>
              <a:spcBef>
                <a:spcPts val="1190"/>
              </a:spcBef>
            </a:pPr>
            <a:r>
              <a:rPr sz="1400" spc="-5" dirty="0">
                <a:latin typeface="Garamond"/>
                <a:cs typeface="Garamond"/>
              </a:rPr>
              <a:t>Los aniones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cationes que contiene cada uno </a:t>
            </a:r>
            <a:r>
              <a:rPr sz="1400" dirty="0">
                <a:latin typeface="Garamond"/>
                <a:cs typeface="Garamond"/>
              </a:rPr>
              <a:t>de los </a:t>
            </a:r>
            <a:r>
              <a:rPr sz="1400" spc="-5" dirty="0">
                <a:latin typeface="Garamond"/>
                <a:cs typeface="Garamond"/>
              </a:rPr>
              <a:t>marcadores </a:t>
            </a:r>
            <a:r>
              <a:rPr sz="1400" dirty="0">
                <a:latin typeface="Garamond"/>
                <a:cs typeface="Garamond"/>
              </a:rPr>
              <a:t>a </a:t>
            </a:r>
            <a:r>
              <a:rPr sz="1400" spc="-5" dirty="0">
                <a:latin typeface="Garamond"/>
                <a:cs typeface="Garamond"/>
              </a:rPr>
              <a:t>utilizar serán </a:t>
            </a:r>
            <a:r>
              <a:rPr sz="1400" dirty="0">
                <a:latin typeface="Garamond"/>
                <a:cs typeface="Garamond"/>
              </a:rPr>
              <a:t>directamente </a:t>
            </a:r>
            <a:r>
              <a:rPr sz="1400" spc="-5" dirty="0">
                <a:latin typeface="Garamond"/>
                <a:cs typeface="Garamond"/>
              </a:rPr>
              <a:t>proporcionales al tipo </a:t>
            </a:r>
            <a:r>
              <a:rPr sz="1400" dirty="0">
                <a:latin typeface="Garamond"/>
                <a:cs typeface="Garamond"/>
              </a:rPr>
              <a:t>de  </a:t>
            </a:r>
            <a:r>
              <a:rPr sz="1400" spc="-5" dirty="0">
                <a:latin typeface="Garamond"/>
                <a:cs typeface="Garamond"/>
              </a:rPr>
              <a:t>fertilizante empático con el tipo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hortalizas </a:t>
            </a:r>
            <a:r>
              <a:rPr sz="1400" dirty="0">
                <a:latin typeface="Garamond"/>
                <a:cs typeface="Garamond"/>
              </a:rPr>
              <a:t>a </a:t>
            </a:r>
            <a:r>
              <a:rPr sz="1400" spc="-5" dirty="0">
                <a:latin typeface="Garamond"/>
                <a:cs typeface="Garamond"/>
              </a:rPr>
              <a:t>sembrar en un huerto</a:t>
            </a:r>
            <a:r>
              <a:rPr sz="1400" spc="-2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urbano.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09150" y="883332"/>
            <a:ext cx="46742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-5" dirty="0">
                <a:solidFill>
                  <a:srgbClr val="434343"/>
                </a:solidFill>
                <a:latin typeface="Garamond"/>
                <a:cs typeface="Garamond"/>
              </a:rPr>
              <a:t>Descripción </a:t>
            </a:r>
            <a:r>
              <a:rPr sz="2400" b="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2400" b="0" spc="-5" dirty="0">
                <a:solidFill>
                  <a:srgbClr val="434343"/>
                </a:solidFill>
                <a:latin typeface="Garamond"/>
                <a:cs typeface="Garamond"/>
              </a:rPr>
              <a:t>apertura </a:t>
            </a:r>
            <a:r>
              <a:rPr sz="2400" b="0" dirty="0">
                <a:solidFill>
                  <a:srgbClr val="434343"/>
                </a:solidFill>
                <a:latin typeface="Garamond"/>
                <a:cs typeface="Garamond"/>
              </a:rPr>
              <a:t>de la</a:t>
            </a:r>
            <a:r>
              <a:rPr sz="2400" b="0" spc="-8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2400" b="0" spc="-5" dirty="0">
                <a:solidFill>
                  <a:srgbClr val="434343"/>
                </a:solidFill>
                <a:latin typeface="Garamond"/>
                <a:cs typeface="Garamond"/>
              </a:rPr>
              <a:t>actividad:</a:t>
            </a:r>
            <a:endParaRPr sz="24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09150" y="1391586"/>
            <a:ext cx="8755380" cy="86677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 algn="just">
              <a:lnSpc>
                <a:spcPct val="114599"/>
              </a:lnSpc>
              <a:spcBef>
                <a:spcPts val="125"/>
              </a:spcBef>
            </a:pP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Investigación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bibliográfica con respecto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a la importancia de los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oligoelementos en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huertos urbanos.  Posteriormente esta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información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será utilizada para realizar una práctica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laboratorio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aplicando el método  científico con el formato propuesto por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dgire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para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elaboración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6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reportes.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09150" y="3237912"/>
            <a:ext cx="8750300" cy="944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Garamond"/>
                <a:cs typeface="Garamond"/>
              </a:rPr>
              <a:t>PLANTEAMIENTO DEL</a:t>
            </a:r>
            <a:r>
              <a:rPr sz="1400" b="1" spc="-10" dirty="0">
                <a:latin typeface="Garamond"/>
                <a:cs typeface="Garamond"/>
              </a:rPr>
              <a:t> </a:t>
            </a:r>
            <a:r>
              <a:rPr sz="1400" b="1" spc="-5" dirty="0">
                <a:latin typeface="Garamond"/>
                <a:cs typeface="Garamond"/>
              </a:rPr>
              <a:t>PROBLEMA:</a:t>
            </a:r>
            <a:endParaRPr sz="1400">
              <a:latin typeface="Garamond"/>
              <a:cs typeface="Garamond"/>
            </a:endParaRPr>
          </a:p>
          <a:p>
            <a:pPr marL="12700" marR="5080">
              <a:lnSpc>
                <a:spcPct val="113300"/>
              </a:lnSpc>
              <a:spcBef>
                <a:spcPts val="1205"/>
              </a:spcBef>
            </a:pPr>
            <a:r>
              <a:rPr sz="1600" spc="-5" dirty="0">
                <a:latin typeface="Garamond"/>
                <a:cs typeface="Garamond"/>
              </a:rPr>
              <a:t>Determinar experimentalmente marcadores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aniones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cationes en una </a:t>
            </a:r>
            <a:r>
              <a:rPr sz="1600" dirty="0">
                <a:latin typeface="Garamond"/>
                <a:cs typeface="Garamond"/>
              </a:rPr>
              <a:t>disolución de </a:t>
            </a:r>
            <a:r>
              <a:rPr sz="1600" spc="-5" dirty="0">
                <a:latin typeface="Garamond"/>
                <a:cs typeface="Garamond"/>
              </a:rPr>
              <a:t>un fertilizante  </a:t>
            </a:r>
            <a:r>
              <a:rPr sz="1600" dirty="0">
                <a:latin typeface="Garamond"/>
                <a:cs typeface="Garamond"/>
              </a:rPr>
              <a:t>desconocido.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59449" y="700471"/>
            <a:ext cx="185229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000000"/>
                </a:solidFill>
              </a:rPr>
              <a:t>MARCO</a:t>
            </a:r>
            <a:r>
              <a:rPr sz="1600" spc="-75" dirty="0">
                <a:solidFill>
                  <a:srgbClr val="000000"/>
                </a:solidFill>
              </a:rPr>
              <a:t> </a:t>
            </a:r>
            <a:r>
              <a:rPr sz="1600" spc="-5" dirty="0">
                <a:solidFill>
                  <a:srgbClr val="000000"/>
                </a:solidFill>
              </a:rPr>
              <a:t>TEÓRICO:</a:t>
            </a:r>
            <a:endParaRPr sz="1600"/>
          </a:p>
        </p:txBody>
      </p:sp>
      <p:sp>
        <p:nvSpPr>
          <p:cNvPr id="3" name="object 3"/>
          <p:cNvSpPr txBox="1"/>
          <p:nvPr/>
        </p:nvSpPr>
        <p:spPr>
          <a:xfrm>
            <a:off x="1930849" y="1495873"/>
            <a:ext cx="9488170" cy="2063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620" algn="just">
              <a:lnSpc>
                <a:spcPct val="116100"/>
              </a:lnSpc>
              <a:spcBef>
                <a:spcPts val="100"/>
              </a:spcBef>
            </a:pPr>
            <a:r>
              <a:rPr sz="1400" spc="-5" dirty="0">
                <a:latin typeface="Garamond"/>
                <a:cs typeface="Garamond"/>
              </a:rPr>
              <a:t>Todos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años se fabrican más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tres millones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toneladas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amoniaco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más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un millón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medio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toneladas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ácido nítrico. </a:t>
            </a:r>
            <a:r>
              <a:rPr sz="1400" dirty="0">
                <a:latin typeface="Garamond"/>
                <a:cs typeface="Garamond"/>
              </a:rPr>
              <a:t>la  </a:t>
            </a:r>
            <a:r>
              <a:rPr sz="1400" spc="-5" dirty="0">
                <a:latin typeface="Garamond"/>
                <a:cs typeface="Garamond"/>
              </a:rPr>
              <a:t>mayor parte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estos productos químicos sirven para producir fertilizantes que se venden </a:t>
            </a:r>
            <a:r>
              <a:rPr sz="1400" dirty="0">
                <a:latin typeface="Garamond"/>
                <a:cs typeface="Garamond"/>
              </a:rPr>
              <a:t>a </a:t>
            </a:r>
            <a:r>
              <a:rPr sz="1400" spc="-5" dirty="0">
                <a:latin typeface="Garamond"/>
                <a:cs typeface="Garamond"/>
              </a:rPr>
              <a:t>agricultores </a:t>
            </a:r>
            <a:r>
              <a:rPr sz="1400" dirty="0">
                <a:latin typeface="Garamond"/>
                <a:cs typeface="Garamond"/>
              </a:rPr>
              <a:t>y</a:t>
            </a:r>
            <a:r>
              <a:rPr sz="1400" spc="-25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jardineros.</a:t>
            </a:r>
            <a:endParaRPr sz="1400">
              <a:latin typeface="Garamond"/>
              <a:cs typeface="Garamond"/>
            </a:endParaRPr>
          </a:p>
          <a:p>
            <a:pPr marL="12700" marR="5715" algn="just">
              <a:lnSpc>
                <a:spcPct val="116100"/>
              </a:lnSpc>
              <a:spcBef>
                <a:spcPts val="1200"/>
              </a:spcBef>
            </a:pPr>
            <a:r>
              <a:rPr sz="1400" spc="-5" dirty="0">
                <a:latin typeface="Garamond"/>
                <a:cs typeface="Garamond"/>
              </a:rPr>
              <a:t>el empleo en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agricultura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fertilizantes sintetizados químicamente es un buen ejemplo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sustitución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materiales; antes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que se  utilizara, el estiércol era el material primario para enriquecer el suelo en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cultivos.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agricultores añaden fertilizante al suelo para  aumentar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velocidad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crecimiento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el rendimiento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sus cosechas. El propósito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todos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fertilizantes es </a:t>
            </a:r>
            <a:r>
              <a:rPr sz="1400" dirty="0">
                <a:latin typeface="Garamond"/>
                <a:cs typeface="Garamond"/>
              </a:rPr>
              <a:t>incorporar </a:t>
            </a:r>
            <a:r>
              <a:rPr sz="1400" spc="-5" dirty="0">
                <a:latin typeface="Garamond"/>
                <a:cs typeface="Garamond"/>
              </a:rPr>
              <a:t>suficientes  nutrientes al suelo para que </a:t>
            </a:r>
            <a:r>
              <a:rPr sz="1400" dirty="0">
                <a:latin typeface="Garamond"/>
                <a:cs typeface="Garamond"/>
              </a:rPr>
              <a:t>las </a:t>
            </a:r>
            <a:r>
              <a:rPr sz="1400" spc="-5" dirty="0">
                <a:latin typeface="Garamond"/>
                <a:cs typeface="Garamond"/>
              </a:rPr>
              <a:t>plantas tengan todo </a:t>
            </a:r>
            <a:r>
              <a:rPr sz="1400" dirty="0">
                <a:latin typeface="Garamond"/>
                <a:cs typeface="Garamond"/>
              </a:rPr>
              <a:t>lo </a:t>
            </a:r>
            <a:r>
              <a:rPr sz="1400" spc="-5" dirty="0">
                <a:latin typeface="Garamond"/>
                <a:cs typeface="Garamond"/>
              </a:rPr>
              <a:t>que necesitan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cada uno </a:t>
            </a:r>
            <a:r>
              <a:rPr sz="1400" dirty="0">
                <a:latin typeface="Garamond"/>
                <a:cs typeface="Garamond"/>
              </a:rPr>
              <a:t>de</a:t>
            </a:r>
            <a:r>
              <a:rPr sz="1400" spc="-1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ellos.</a:t>
            </a:r>
            <a:endParaRPr sz="14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5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1400" dirty="0">
                <a:latin typeface="Garamond"/>
                <a:cs typeface="Garamond"/>
              </a:rPr>
              <a:t>las</a:t>
            </a:r>
            <a:r>
              <a:rPr sz="1400" spc="6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materias</a:t>
            </a:r>
            <a:r>
              <a:rPr sz="1400" spc="6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primas</a:t>
            </a:r>
            <a:r>
              <a:rPr sz="1400" spc="6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que</a:t>
            </a:r>
            <a:r>
              <a:rPr sz="1400" spc="6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se</a:t>
            </a:r>
            <a:r>
              <a:rPr sz="1400" spc="6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emplean</a:t>
            </a:r>
            <a:r>
              <a:rPr sz="1400" spc="6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para</a:t>
            </a:r>
            <a:r>
              <a:rPr sz="1400" spc="60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los</a:t>
            </a:r>
            <a:r>
              <a:rPr sz="1400" spc="6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cultivos</a:t>
            </a:r>
            <a:r>
              <a:rPr sz="1400" spc="6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son</a:t>
            </a:r>
            <a:r>
              <a:rPr sz="1400" spc="6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principalmente</a:t>
            </a:r>
            <a:r>
              <a:rPr sz="1400" spc="65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dióxido</a:t>
            </a:r>
            <a:r>
              <a:rPr sz="1400" spc="65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de</a:t>
            </a:r>
            <a:r>
              <a:rPr sz="1400" spc="6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carbono</a:t>
            </a:r>
            <a:r>
              <a:rPr sz="1400" spc="65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de</a:t>
            </a:r>
            <a:r>
              <a:rPr sz="1400" spc="65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la</a:t>
            </a:r>
            <a:r>
              <a:rPr sz="1400" spc="6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atmósfera,</a:t>
            </a:r>
            <a:r>
              <a:rPr sz="1400" spc="6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agua</a:t>
            </a:r>
            <a:r>
              <a:rPr sz="1400" spc="65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y</a:t>
            </a:r>
            <a:r>
              <a:rPr sz="1400" spc="6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minerales</a:t>
            </a:r>
            <a:r>
              <a:rPr sz="1400" spc="60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del</a:t>
            </a:r>
            <a:r>
              <a:rPr sz="1400" spc="6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suelo.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55278" y="3694454"/>
            <a:ext cx="8128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spc="15" dirty="0">
                <a:latin typeface="Garamond"/>
                <a:cs typeface="Garamond"/>
              </a:rPr>
              <a:t>4</a:t>
            </a:r>
            <a:endParaRPr sz="900">
              <a:latin typeface="Garamond"/>
              <a:cs typeface="Garamon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05449" y="3568513"/>
            <a:ext cx="95472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nutrientes minerales como </a:t>
            </a:r>
            <a:r>
              <a:rPr sz="1400" dirty="0">
                <a:latin typeface="Garamond"/>
                <a:cs typeface="Garamond"/>
              </a:rPr>
              <a:t>los iones </a:t>
            </a:r>
            <a:r>
              <a:rPr sz="1400" spc="-5" dirty="0">
                <a:latin typeface="Garamond"/>
                <a:cs typeface="Garamond"/>
              </a:rPr>
              <a:t>nitrato </a:t>
            </a:r>
            <a:r>
              <a:rPr sz="1400" spc="5" dirty="0">
                <a:latin typeface="Garamond"/>
                <a:cs typeface="Garamond"/>
              </a:rPr>
              <a:t>(NO</a:t>
            </a:r>
            <a:r>
              <a:rPr sz="1350" spc="7" baseline="-33950" dirty="0">
                <a:latin typeface="Garamond"/>
                <a:cs typeface="Garamond"/>
              </a:rPr>
              <a:t>3 </a:t>
            </a:r>
            <a:r>
              <a:rPr sz="1350" spc="15" baseline="30864" dirty="0">
                <a:latin typeface="Garamond"/>
                <a:cs typeface="Garamond"/>
              </a:rPr>
              <a:t>- </a:t>
            </a:r>
            <a:r>
              <a:rPr sz="1400" spc="-5" dirty="0">
                <a:latin typeface="Garamond"/>
                <a:cs typeface="Garamond"/>
              </a:rPr>
              <a:t>), fosfato (PO </a:t>
            </a:r>
            <a:r>
              <a:rPr sz="1350" baseline="30864" dirty="0">
                <a:latin typeface="Garamond"/>
                <a:cs typeface="Garamond"/>
              </a:rPr>
              <a:t>3-</a:t>
            </a:r>
            <a:r>
              <a:rPr sz="1400" dirty="0">
                <a:latin typeface="Garamond"/>
                <a:cs typeface="Garamond"/>
              </a:rPr>
              <a:t>), </a:t>
            </a:r>
            <a:r>
              <a:rPr sz="1400" spc="-5" dirty="0">
                <a:latin typeface="Garamond"/>
                <a:cs typeface="Garamond"/>
              </a:rPr>
              <a:t>magnesio </a:t>
            </a:r>
            <a:r>
              <a:rPr sz="1400" spc="5" dirty="0">
                <a:latin typeface="Garamond"/>
                <a:cs typeface="Garamond"/>
              </a:rPr>
              <a:t>(Mg</a:t>
            </a:r>
            <a:r>
              <a:rPr sz="1350" spc="7" baseline="30864" dirty="0">
                <a:latin typeface="Garamond"/>
                <a:cs typeface="Garamond"/>
              </a:rPr>
              <a:t>2+</a:t>
            </a:r>
            <a:r>
              <a:rPr sz="1400" spc="5" dirty="0">
                <a:latin typeface="Garamond"/>
                <a:cs typeface="Garamond"/>
              </a:rPr>
              <a:t>)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potasio </a:t>
            </a:r>
            <a:r>
              <a:rPr sz="1400" dirty="0">
                <a:latin typeface="Garamond"/>
                <a:cs typeface="Garamond"/>
              </a:rPr>
              <a:t>(K</a:t>
            </a:r>
            <a:r>
              <a:rPr sz="1350" baseline="30864" dirty="0">
                <a:latin typeface="Garamond"/>
                <a:cs typeface="Garamond"/>
              </a:rPr>
              <a:t>+</a:t>
            </a:r>
            <a:r>
              <a:rPr sz="1400" dirty="0">
                <a:latin typeface="Garamond"/>
                <a:cs typeface="Garamond"/>
              </a:rPr>
              <a:t>) </a:t>
            </a:r>
            <a:r>
              <a:rPr sz="1400" spc="-5" dirty="0">
                <a:latin typeface="Garamond"/>
                <a:cs typeface="Garamond"/>
              </a:rPr>
              <a:t>son absorbidos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suelo por</a:t>
            </a:r>
            <a:r>
              <a:rPr sz="1400" spc="20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las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92749" y="3781873"/>
            <a:ext cx="9566275" cy="1816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 marR="42545">
              <a:lnSpc>
                <a:spcPct val="116100"/>
              </a:lnSpc>
              <a:spcBef>
                <a:spcPts val="100"/>
              </a:spcBef>
            </a:pPr>
            <a:r>
              <a:rPr sz="1400" spc="-5" dirty="0">
                <a:latin typeface="Garamond"/>
                <a:cs typeface="Garamond"/>
              </a:rPr>
              <a:t>raíces </a:t>
            </a:r>
            <a:r>
              <a:rPr sz="1400" dirty="0">
                <a:latin typeface="Garamond"/>
                <a:cs typeface="Garamond"/>
              </a:rPr>
              <a:t>de las </a:t>
            </a:r>
            <a:r>
              <a:rPr sz="1400" spc="-5" dirty="0">
                <a:latin typeface="Garamond"/>
                <a:cs typeface="Garamond"/>
              </a:rPr>
              <a:t>plantas. el fosfato se convierte en parte </a:t>
            </a:r>
            <a:r>
              <a:rPr sz="1400" dirty="0">
                <a:latin typeface="Garamond"/>
                <a:cs typeface="Garamond"/>
              </a:rPr>
              <a:t>de la </a:t>
            </a:r>
            <a:r>
              <a:rPr sz="1400" spc="-5" dirty="0">
                <a:latin typeface="Garamond"/>
                <a:cs typeface="Garamond"/>
              </a:rPr>
              <a:t>molécula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almacenamiento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energía ATP (trifosfato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ADN, </a:t>
            </a:r>
            <a:r>
              <a:rPr sz="1400" dirty="0">
                <a:latin typeface="Garamond"/>
                <a:cs typeface="Garamond"/>
              </a:rPr>
              <a:t>y de </a:t>
            </a:r>
            <a:r>
              <a:rPr sz="1400" spc="-5" dirty="0">
                <a:latin typeface="Garamond"/>
                <a:cs typeface="Garamond"/>
              </a:rPr>
              <a:t>otros  compuestos que contienen fosfato. Los </a:t>
            </a:r>
            <a:r>
              <a:rPr sz="1400" dirty="0">
                <a:latin typeface="Garamond"/>
                <a:cs typeface="Garamond"/>
              </a:rPr>
              <a:t>iones </a:t>
            </a:r>
            <a:r>
              <a:rPr sz="1400" spc="-5" dirty="0">
                <a:latin typeface="Garamond"/>
                <a:cs typeface="Garamond"/>
              </a:rPr>
              <a:t>magnesio son un componente clave </a:t>
            </a:r>
            <a:r>
              <a:rPr sz="1400" dirty="0">
                <a:latin typeface="Garamond"/>
                <a:cs typeface="Garamond"/>
              </a:rPr>
              <a:t>de la </a:t>
            </a:r>
            <a:r>
              <a:rPr sz="1400" spc="-5" dirty="0">
                <a:latin typeface="Garamond"/>
                <a:cs typeface="Garamond"/>
              </a:rPr>
              <a:t>clorofila, que es esencial para </a:t>
            </a:r>
            <a:r>
              <a:rPr sz="1400" dirty="0">
                <a:latin typeface="Garamond"/>
                <a:cs typeface="Garamond"/>
              </a:rPr>
              <a:t>la</a:t>
            </a:r>
            <a:r>
              <a:rPr sz="1400" spc="-2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fotosíntesis.</a:t>
            </a:r>
            <a:endParaRPr sz="1400">
              <a:latin typeface="Garamond"/>
              <a:cs typeface="Garamond"/>
            </a:endParaRPr>
          </a:p>
          <a:p>
            <a:pPr marL="50800" marR="43815">
              <a:lnSpc>
                <a:spcPct val="116100"/>
              </a:lnSpc>
              <a:spcBef>
                <a:spcPts val="1200"/>
              </a:spcBef>
            </a:pPr>
            <a:r>
              <a:rPr sz="1400" dirty="0">
                <a:latin typeface="Garamond"/>
                <a:cs typeface="Garamond"/>
              </a:rPr>
              <a:t>los iones </a:t>
            </a:r>
            <a:r>
              <a:rPr sz="1400" spc="-5" dirty="0">
                <a:latin typeface="Garamond"/>
                <a:cs typeface="Garamond"/>
              </a:rPr>
              <a:t>potasio están presentes en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fluidos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células </a:t>
            </a:r>
            <a:r>
              <a:rPr sz="1400" dirty="0">
                <a:latin typeface="Garamond"/>
                <a:cs typeface="Garamond"/>
              </a:rPr>
              <a:t>de la </a:t>
            </a:r>
            <a:r>
              <a:rPr sz="1400" spc="-5" dirty="0">
                <a:latin typeface="Garamond"/>
                <a:cs typeface="Garamond"/>
              </a:rPr>
              <a:t>mayoría </a:t>
            </a:r>
            <a:r>
              <a:rPr sz="1400" dirty="0">
                <a:latin typeface="Garamond"/>
                <a:cs typeface="Garamond"/>
              </a:rPr>
              <a:t>de los </a:t>
            </a:r>
            <a:r>
              <a:rPr sz="1400" spc="-5" dirty="0">
                <a:latin typeface="Garamond"/>
                <a:cs typeface="Garamond"/>
              </a:rPr>
              <a:t>seres vivos, sin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cantidad adecuada </a:t>
            </a:r>
            <a:r>
              <a:rPr sz="1400" dirty="0">
                <a:latin typeface="Garamond"/>
                <a:cs typeface="Garamond"/>
              </a:rPr>
              <a:t>de iones </a:t>
            </a:r>
            <a:r>
              <a:rPr sz="1400" spc="-5" dirty="0">
                <a:latin typeface="Garamond"/>
                <a:cs typeface="Garamond"/>
              </a:rPr>
              <a:t>potasio, </a:t>
            </a:r>
            <a:r>
              <a:rPr sz="1400" dirty="0">
                <a:latin typeface="Garamond"/>
                <a:cs typeface="Garamond"/>
              </a:rPr>
              <a:t>la  </a:t>
            </a:r>
            <a:r>
              <a:rPr sz="1400" spc="-5" dirty="0">
                <a:latin typeface="Garamond"/>
                <a:cs typeface="Garamond"/>
              </a:rPr>
              <a:t>capacidad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una planta para convertir carbohidratos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una forma </a:t>
            </a:r>
            <a:r>
              <a:rPr sz="1400" dirty="0">
                <a:latin typeface="Garamond"/>
                <a:cs typeface="Garamond"/>
              </a:rPr>
              <a:t>a </a:t>
            </a:r>
            <a:r>
              <a:rPr sz="1400" spc="-5" dirty="0">
                <a:latin typeface="Garamond"/>
                <a:cs typeface="Garamond"/>
              </a:rPr>
              <a:t>otra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para sintetizar proteínas se vería</a:t>
            </a:r>
            <a:r>
              <a:rPr sz="1400" spc="-30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disminuida.</a:t>
            </a:r>
            <a:endParaRPr sz="1400">
              <a:latin typeface="Garamond"/>
              <a:cs typeface="Garamond"/>
            </a:endParaRPr>
          </a:p>
          <a:p>
            <a:pPr marL="50800" marR="43180">
              <a:lnSpc>
                <a:spcPct val="116100"/>
              </a:lnSpc>
              <a:spcBef>
                <a:spcPts val="1195"/>
              </a:spcBef>
            </a:pPr>
            <a:r>
              <a:rPr sz="1400" spc="-5" dirty="0">
                <a:latin typeface="Garamond"/>
                <a:cs typeface="Garamond"/>
              </a:rPr>
              <a:t>el nitrógeno tiene </a:t>
            </a:r>
            <a:r>
              <a:rPr sz="1400" dirty="0">
                <a:latin typeface="Garamond"/>
                <a:cs typeface="Garamond"/>
              </a:rPr>
              <a:t>importancia </a:t>
            </a:r>
            <a:r>
              <a:rPr sz="1400" spc="-5" dirty="0">
                <a:latin typeface="Garamond"/>
                <a:cs typeface="Garamond"/>
              </a:rPr>
              <a:t>crucial para el crecimiento </a:t>
            </a:r>
            <a:r>
              <a:rPr sz="1400" dirty="0">
                <a:latin typeface="Garamond"/>
                <a:cs typeface="Garamond"/>
              </a:rPr>
              <a:t>de las </a:t>
            </a:r>
            <a:r>
              <a:rPr sz="1400" spc="-5" dirty="0">
                <a:latin typeface="Garamond"/>
                <a:cs typeface="Garamond"/>
              </a:rPr>
              <a:t>plantas; constituye cerca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16% </a:t>
            </a:r>
            <a:r>
              <a:rPr sz="1400" dirty="0">
                <a:latin typeface="Garamond"/>
                <a:cs typeface="Garamond"/>
              </a:rPr>
              <a:t>de la </a:t>
            </a:r>
            <a:r>
              <a:rPr sz="1400" spc="-5" dirty="0">
                <a:latin typeface="Garamond"/>
                <a:cs typeface="Garamond"/>
              </a:rPr>
              <a:t>masa </a:t>
            </a:r>
            <a:r>
              <a:rPr sz="1400" dirty="0">
                <a:latin typeface="Garamond"/>
                <a:cs typeface="Garamond"/>
              </a:rPr>
              <a:t>de las </a:t>
            </a:r>
            <a:r>
              <a:rPr sz="1400" spc="-5" dirty="0">
                <a:latin typeface="Garamond"/>
                <a:cs typeface="Garamond"/>
              </a:rPr>
              <a:t>moléculas </a:t>
            </a:r>
            <a:r>
              <a:rPr sz="1400" dirty="0">
                <a:latin typeface="Garamond"/>
                <a:cs typeface="Garamond"/>
              </a:rPr>
              <a:t>de  </a:t>
            </a:r>
            <a:r>
              <a:rPr sz="1400" spc="-5" dirty="0">
                <a:latin typeface="Garamond"/>
                <a:cs typeface="Garamond"/>
              </a:rPr>
              <a:t>proteínas, en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atmósfera abunda el nitrógeno molecular </a:t>
            </a:r>
            <a:r>
              <a:rPr sz="1400" dirty="0">
                <a:latin typeface="Garamond"/>
                <a:cs typeface="Garamond"/>
              </a:rPr>
              <a:t>( </a:t>
            </a:r>
            <a:r>
              <a:rPr sz="1400" spc="10" dirty="0">
                <a:latin typeface="Garamond"/>
                <a:cs typeface="Garamond"/>
              </a:rPr>
              <a:t>N</a:t>
            </a:r>
            <a:r>
              <a:rPr sz="1350" spc="15" baseline="-33950" dirty="0">
                <a:latin typeface="Garamond"/>
                <a:cs typeface="Garamond"/>
              </a:rPr>
              <a:t>2</a:t>
            </a:r>
            <a:r>
              <a:rPr sz="1400" spc="10" dirty="0">
                <a:latin typeface="Garamond"/>
                <a:cs typeface="Garamond"/>
              </a:rPr>
              <a:t>), </a:t>
            </a:r>
            <a:r>
              <a:rPr sz="1400" spc="-5" dirty="0">
                <a:latin typeface="Garamond"/>
                <a:cs typeface="Garamond"/>
              </a:rPr>
              <a:t>pero es tan poco reactivo que </a:t>
            </a:r>
            <a:r>
              <a:rPr sz="1400" dirty="0">
                <a:latin typeface="Garamond"/>
                <a:cs typeface="Garamond"/>
              </a:rPr>
              <a:t>las </a:t>
            </a:r>
            <a:r>
              <a:rPr sz="1400" spc="-5" dirty="0">
                <a:latin typeface="Garamond"/>
                <a:cs typeface="Garamond"/>
              </a:rPr>
              <a:t>plantas no pueden</a:t>
            </a:r>
            <a:r>
              <a:rPr sz="1400" spc="-3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utilizarlo.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85697" y="944204"/>
            <a:ext cx="5747385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1671955" algn="l"/>
                <a:tab pos="5678170" algn="l"/>
              </a:tabLst>
            </a:pPr>
            <a:r>
              <a:rPr sz="900" spc="15" dirty="0">
                <a:latin typeface="Garamond"/>
                <a:cs typeface="Garamond"/>
              </a:rPr>
              <a:t>3	4	2</a:t>
            </a:r>
            <a:endParaRPr sz="9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99275" y="818263"/>
            <a:ext cx="96488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Garamond"/>
                <a:cs typeface="Garamond"/>
              </a:rPr>
              <a:t>El</a:t>
            </a:r>
            <a:r>
              <a:rPr sz="1400" spc="8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amoniaco</a:t>
            </a:r>
            <a:r>
              <a:rPr sz="1400" spc="8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(NH</a:t>
            </a:r>
            <a:r>
              <a:rPr sz="1400" spc="90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)</a:t>
            </a:r>
            <a:r>
              <a:rPr sz="1400" spc="85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o</a:t>
            </a:r>
            <a:r>
              <a:rPr sz="1400" spc="8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el</a:t>
            </a:r>
            <a:r>
              <a:rPr sz="1400" spc="85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ion</a:t>
            </a:r>
            <a:r>
              <a:rPr sz="1400" spc="8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amonio</a:t>
            </a:r>
            <a:r>
              <a:rPr sz="1400" spc="8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(NH</a:t>
            </a:r>
            <a:r>
              <a:rPr sz="1400" spc="90" dirty="0">
                <a:latin typeface="Garamond"/>
                <a:cs typeface="Garamond"/>
              </a:rPr>
              <a:t> </a:t>
            </a:r>
            <a:r>
              <a:rPr sz="1350" spc="7" baseline="30864" dirty="0">
                <a:latin typeface="Garamond"/>
                <a:cs typeface="Garamond"/>
              </a:rPr>
              <a:t>+</a:t>
            </a:r>
            <a:r>
              <a:rPr sz="1400" spc="5" dirty="0">
                <a:latin typeface="Garamond"/>
                <a:cs typeface="Garamond"/>
              </a:rPr>
              <a:t>)</a:t>
            </a:r>
            <a:r>
              <a:rPr sz="1400" spc="8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que</a:t>
            </a:r>
            <a:r>
              <a:rPr sz="1400" spc="8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se</a:t>
            </a:r>
            <a:r>
              <a:rPr sz="1400" spc="8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agregan</a:t>
            </a:r>
            <a:r>
              <a:rPr sz="1400" spc="8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al</a:t>
            </a:r>
            <a:r>
              <a:rPr sz="1400" spc="8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suelo</a:t>
            </a:r>
            <a:r>
              <a:rPr sz="1400" spc="8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se</a:t>
            </a:r>
            <a:r>
              <a:rPr sz="1400" spc="8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oxidan</a:t>
            </a:r>
            <a:r>
              <a:rPr sz="1400" spc="85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a</a:t>
            </a:r>
            <a:r>
              <a:rPr sz="1400" spc="85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iones</a:t>
            </a:r>
            <a:r>
              <a:rPr sz="1400" spc="8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nitrato</a:t>
            </a:r>
            <a:r>
              <a:rPr sz="1400" spc="8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(NO</a:t>
            </a:r>
            <a:r>
              <a:rPr sz="1400" spc="114" dirty="0">
                <a:latin typeface="Garamond"/>
                <a:cs typeface="Garamond"/>
              </a:rPr>
              <a:t> </a:t>
            </a:r>
            <a:r>
              <a:rPr sz="1350" baseline="30864" dirty="0">
                <a:latin typeface="Garamond"/>
                <a:cs typeface="Garamond"/>
              </a:rPr>
              <a:t>-</a:t>
            </a:r>
            <a:r>
              <a:rPr sz="1400" dirty="0">
                <a:latin typeface="Garamond"/>
                <a:cs typeface="Garamond"/>
              </a:rPr>
              <a:t>)</a:t>
            </a:r>
            <a:r>
              <a:rPr sz="1400" spc="85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y</a:t>
            </a:r>
            <a:r>
              <a:rPr sz="1400" spc="85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luego</a:t>
            </a:r>
            <a:r>
              <a:rPr sz="1400" spc="85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a</a:t>
            </a:r>
            <a:r>
              <a:rPr sz="1400" spc="8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amoníaco,</a:t>
            </a:r>
            <a:r>
              <a:rPr sz="1400" spc="8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el</a:t>
            </a:r>
            <a:r>
              <a:rPr sz="1400" spc="8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cual</a:t>
            </a:r>
            <a:r>
              <a:rPr sz="1400" spc="8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utilizan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24675" y="1031623"/>
            <a:ext cx="9596120" cy="1416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6100"/>
              </a:lnSpc>
              <a:spcBef>
                <a:spcPts val="100"/>
              </a:spcBef>
            </a:pPr>
            <a:r>
              <a:rPr sz="1400" dirty="0">
                <a:latin typeface="Garamond"/>
                <a:cs typeface="Garamond"/>
              </a:rPr>
              <a:t>directamente </a:t>
            </a:r>
            <a:r>
              <a:rPr sz="1400" spc="-5" dirty="0">
                <a:latin typeface="Garamond"/>
                <a:cs typeface="Garamond"/>
              </a:rPr>
              <a:t>para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síntesis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aminoácidos. </a:t>
            </a:r>
            <a:r>
              <a:rPr sz="1400" dirty="0">
                <a:latin typeface="Garamond"/>
                <a:cs typeface="Garamond"/>
              </a:rPr>
              <a:t>a diferencia de los </a:t>
            </a:r>
            <a:r>
              <a:rPr sz="1400" spc="-5" dirty="0">
                <a:latin typeface="Garamond"/>
                <a:cs typeface="Garamond"/>
              </a:rPr>
              <a:t>animales, </a:t>
            </a:r>
            <a:r>
              <a:rPr sz="1400" dirty="0">
                <a:latin typeface="Garamond"/>
                <a:cs typeface="Garamond"/>
              </a:rPr>
              <a:t>las </a:t>
            </a:r>
            <a:r>
              <a:rPr sz="1400" spc="-5" dirty="0">
                <a:latin typeface="Garamond"/>
                <a:cs typeface="Garamond"/>
              </a:rPr>
              <a:t>plantas superiores pueden sintetizar todos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amoniacos que  necesitan </a:t>
            </a:r>
            <a:r>
              <a:rPr sz="1400" dirty="0">
                <a:latin typeface="Garamond"/>
                <a:cs typeface="Garamond"/>
              </a:rPr>
              <a:t>a </a:t>
            </a:r>
            <a:r>
              <a:rPr sz="1400" spc="-5" dirty="0">
                <a:latin typeface="Garamond"/>
                <a:cs typeface="Garamond"/>
              </a:rPr>
              <a:t>partir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amoniaco </a:t>
            </a:r>
            <a:r>
              <a:rPr sz="1400" dirty="0">
                <a:latin typeface="Garamond"/>
                <a:cs typeface="Garamond"/>
              </a:rPr>
              <a:t>o de iones</a:t>
            </a:r>
            <a:r>
              <a:rPr sz="1400" spc="-1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nitrato.</a:t>
            </a:r>
            <a:endParaRPr sz="1400">
              <a:latin typeface="Garamond"/>
              <a:cs typeface="Garamond"/>
            </a:endParaRPr>
          </a:p>
          <a:p>
            <a:pPr marL="12700" marR="6985" algn="just">
              <a:lnSpc>
                <a:spcPct val="116100"/>
              </a:lnSpc>
              <a:spcBef>
                <a:spcPts val="1200"/>
              </a:spcBef>
            </a:pP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rayos </a:t>
            </a:r>
            <a:r>
              <a:rPr sz="1400" dirty="0">
                <a:latin typeface="Garamond"/>
                <a:cs typeface="Garamond"/>
              </a:rPr>
              <a:t>y la </a:t>
            </a:r>
            <a:r>
              <a:rPr sz="1400" spc="-5" dirty="0">
                <a:latin typeface="Garamond"/>
                <a:cs typeface="Garamond"/>
              </a:rPr>
              <a:t>combustión pueden “fijar” el nitrógeno </a:t>
            </a:r>
            <a:r>
              <a:rPr sz="1400" dirty="0">
                <a:latin typeface="Garamond"/>
                <a:cs typeface="Garamond"/>
              </a:rPr>
              <a:t>de la </a:t>
            </a:r>
            <a:r>
              <a:rPr sz="1400" spc="-5" dirty="0">
                <a:latin typeface="Garamond"/>
                <a:cs typeface="Garamond"/>
              </a:rPr>
              <a:t>atmósfera: hacen que el nitrógeno gaseoso se combine con otros elementos,  formando compuestos que </a:t>
            </a:r>
            <a:r>
              <a:rPr sz="1400" dirty="0">
                <a:latin typeface="Garamond"/>
                <a:cs typeface="Garamond"/>
              </a:rPr>
              <a:t>las </a:t>
            </a:r>
            <a:r>
              <a:rPr sz="1400" spc="-5" dirty="0">
                <a:latin typeface="Garamond"/>
                <a:cs typeface="Garamond"/>
              </a:rPr>
              <a:t>plantas pueden utilizar. además, ciertas plantas </a:t>
            </a:r>
            <a:r>
              <a:rPr sz="1400" dirty="0">
                <a:latin typeface="Garamond"/>
                <a:cs typeface="Garamond"/>
              </a:rPr>
              <a:t>llamadas leguminosas </a:t>
            </a:r>
            <a:r>
              <a:rPr sz="1400" spc="-5" dirty="0">
                <a:latin typeface="Garamond"/>
                <a:cs typeface="Garamond"/>
              </a:rPr>
              <a:t>alojan en sus raíces bacterias que fijan  el</a:t>
            </a:r>
            <a:r>
              <a:rPr sz="1400" spc="-1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nitrógeno.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24675" y="2974722"/>
            <a:ext cx="9600565" cy="1416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6100"/>
              </a:lnSpc>
              <a:spcBef>
                <a:spcPts val="100"/>
              </a:spcBef>
            </a:pP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ciencia </a:t>
            </a:r>
            <a:r>
              <a:rPr sz="1400" dirty="0">
                <a:latin typeface="Garamond"/>
                <a:cs typeface="Garamond"/>
              </a:rPr>
              <a:t>y la industria </a:t>
            </a:r>
            <a:r>
              <a:rPr sz="1400" spc="-5" dirty="0">
                <a:latin typeface="Garamond"/>
                <a:cs typeface="Garamond"/>
              </a:rPr>
              <a:t>exploran métodos biológicos para aumentar </a:t>
            </a:r>
            <a:r>
              <a:rPr sz="1400" dirty="0">
                <a:latin typeface="Garamond"/>
                <a:cs typeface="Garamond"/>
              </a:rPr>
              <a:t>la disponibilidad del </a:t>
            </a:r>
            <a:r>
              <a:rPr sz="1400" spc="-5" dirty="0">
                <a:latin typeface="Garamond"/>
                <a:cs typeface="Garamond"/>
              </a:rPr>
              <a:t>nitrógeno atmosférico para </a:t>
            </a:r>
            <a:r>
              <a:rPr sz="1400" dirty="0">
                <a:latin typeface="Garamond"/>
                <a:cs typeface="Garamond"/>
              </a:rPr>
              <a:t>las </a:t>
            </a:r>
            <a:r>
              <a:rPr sz="1400" spc="-5" dirty="0">
                <a:latin typeface="Garamond"/>
                <a:cs typeface="Garamond"/>
              </a:rPr>
              <a:t>plantas. entre ellos  está </a:t>
            </a:r>
            <a:r>
              <a:rPr sz="1400" dirty="0">
                <a:latin typeface="Garamond"/>
                <a:cs typeface="Garamond"/>
              </a:rPr>
              <a:t>la incorporación de </a:t>
            </a:r>
            <a:r>
              <a:rPr sz="1400" spc="-5" dirty="0">
                <a:latin typeface="Garamond"/>
                <a:cs typeface="Garamond"/>
              </a:rPr>
              <a:t>genes que producen enzimas fijadoras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nitrógeno en microorganismos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hasta en plantas superiores. esto haría  posible que </a:t>
            </a:r>
            <a:r>
              <a:rPr sz="1400" dirty="0">
                <a:latin typeface="Garamond"/>
                <a:cs typeface="Garamond"/>
              </a:rPr>
              <a:t>las </a:t>
            </a:r>
            <a:r>
              <a:rPr sz="1400" spc="-5" dirty="0">
                <a:latin typeface="Garamond"/>
                <a:cs typeface="Garamond"/>
              </a:rPr>
              <a:t>plantas, </a:t>
            </a:r>
            <a:r>
              <a:rPr sz="1400" dirty="0">
                <a:latin typeface="Garamond"/>
                <a:cs typeface="Garamond"/>
              </a:rPr>
              <a:t>o </a:t>
            </a:r>
            <a:r>
              <a:rPr sz="1400" spc="-5" dirty="0">
                <a:latin typeface="Garamond"/>
                <a:cs typeface="Garamond"/>
              </a:rPr>
              <a:t>sus bacterias, produjeran su propio fertilizante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nitrógeno, como hacen </a:t>
            </a:r>
            <a:r>
              <a:rPr sz="1400" dirty="0">
                <a:latin typeface="Garamond"/>
                <a:cs typeface="Garamond"/>
              </a:rPr>
              <a:t>las </a:t>
            </a:r>
            <a:r>
              <a:rPr sz="1400" spc="-5" dirty="0">
                <a:latin typeface="Garamond"/>
                <a:cs typeface="Garamond"/>
              </a:rPr>
              <a:t>bacterias </a:t>
            </a:r>
            <a:r>
              <a:rPr sz="1400" dirty="0">
                <a:latin typeface="Garamond"/>
                <a:cs typeface="Garamond"/>
              </a:rPr>
              <a:t>de las</a:t>
            </a:r>
            <a:r>
              <a:rPr sz="1400" spc="-25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leguminosas.</a:t>
            </a:r>
            <a:endParaRPr sz="1400">
              <a:latin typeface="Garamond"/>
              <a:cs typeface="Garamond"/>
            </a:endParaRPr>
          </a:p>
          <a:p>
            <a:pPr marL="12700" marR="8890" algn="just">
              <a:lnSpc>
                <a:spcPct val="116100"/>
              </a:lnSpc>
              <a:spcBef>
                <a:spcPts val="1200"/>
              </a:spcBef>
            </a:pPr>
            <a:r>
              <a:rPr sz="1400" spc="-5" dirty="0">
                <a:latin typeface="Garamond"/>
                <a:cs typeface="Garamond"/>
              </a:rPr>
              <a:t>cuando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materia orgánica se </a:t>
            </a:r>
            <a:r>
              <a:rPr sz="1400" dirty="0">
                <a:latin typeface="Garamond"/>
                <a:cs typeface="Garamond"/>
              </a:rPr>
              <a:t>descompone, </a:t>
            </a:r>
            <a:r>
              <a:rPr sz="1400" spc="-5" dirty="0">
                <a:latin typeface="Garamond"/>
                <a:cs typeface="Garamond"/>
              </a:rPr>
              <a:t>gran parte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nitrógeno </a:t>
            </a:r>
            <a:r>
              <a:rPr sz="1400" dirty="0">
                <a:latin typeface="Garamond"/>
                <a:cs typeface="Garamond"/>
              </a:rPr>
              <a:t>liberado </a:t>
            </a:r>
            <a:r>
              <a:rPr sz="1400" spc="-5" dirty="0">
                <a:latin typeface="Garamond"/>
                <a:cs typeface="Garamond"/>
              </a:rPr>
              <a:t>se recicla en </a:t>
            </a:r>
            <a:r>
              <a:rPr sz="1400" dirty="0">
                <a:latin typeface="Garamond"/>
                <a:cs typeface="Garamond"/>
              </a:rPr>
              <a:t>las </a:t>
            </a:r>
            <a:r>
              <a:rPr sz="1400" spc="-5" dirty="0">
                <a:latin typeface="Garamond"/>
                <a:cs typeface="Garamond"/>
              </a:rPr>
              <a:t>plantas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animales,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algo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él retorna </a:t>
            </a:r>
            <a:r>
              <a:rPr sz="1400" dirty="0">
                <a:latin typeface="Garamond"/>
                <a:cs typeface="Garamond"/>
              </a:rPr>
              <a:t>a la  </a:t>
            </a:r>
            <a:r>
              <a:rPr sz="1400" spc="-5" dirty="0">
                <a:latin typeface="Garamond"/>
                <a:cs typeface="Garamond"/>
              </a:rPr>
              <a:t>atmósfera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esta manera, un poco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nitrógeno gaseoso extraído </a:t>
            </a:r>
            <a:r>
              <a:rPr sz="1400" dirty="0">
                <a:latin typeface="Garamond"/>
                <a:cs typeface="Garamond"/>
              </a:rPr>
              <a:t>de la </a:t>
            </a:r>
            <a:r>
              <a:rPr sz="1400" spc="-5" dirty="0">
                <a:latin typeface="Garamond"/>
                <a:cs typeface="Garamond"/>
              </a:rPr>
              <a:t>atmósfera por fijación regresa tarde </a:t>
            </a:r>
            <a:r>
              <a:rPr sz="1400" dirty="0">
                <a:latin typeface="Garamond"/>
                <a:cs typeface="Garamond"/>
              </a:rPr>
              <a:t>o </a:t>
            </a:r>
            <a:r>
              <a:rPr sz="1400" spc="-5" dirty="0">
                <a:latin typeface="Garamond"/>
                <a:cs typeface="Garamond"/>
              </a:rPr>
              <a:t>temprano </a:t>
            </a:r>
            <a:r>
              <a:rPr sz="1400" dirty="0">
                <a:latin typeface="Garamond"/>
                <a:cs typeface="Garamond"/>
              </a:rPr>
              <a:t>a </a:t>
            </a:r>
            <a:r>
              <a:rPr sz="1400" spc="-5" dirty="0">
                <a:latin typeface="Garamond"/>
                <a:cs typeface="Garamond"/>
              </a:rPr>
              <a:t>su</a:t>
            </a:r>
            <a:r>
              <a:rPr sz="1400" spc="-3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origen.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67149" y="786412"/>
            <a:ext cx="588899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Garamond"/>
                <a:cs typeface="Garamond"/>
              </a:rPr>
              <a:t>La siguiente </a:t>
            </a:r>
            <a:r>
              <a:rPr sz="1400" dirty="0">
                <a:latin typeface="Garamond"/>
                <a:cs typeface="Garamond"/>
              </a:rPr>
              <a:t>imagen </a:t>
            </a:r>
            <a:r>
              <a:rPr sz="1400" spc="-5" dirty="0">
                <a:latin typeface="Garamond"/>
                <a:cs typeface="Garamond"/>
              </a:rPr>
              <a:t>representa el ciclo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nitrógeno, que se compone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estos</a:t>
            </a:r>
            <a:r>
              <a:rPr sz="1400" spc="-5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pasos: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41749" y="3186712"/>
            <a:ext cx="96139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Garamond"/>
                <a:cs typeface="Garamond"/>
              </a:rPr>
              <a:t>1.-</a:t>
            </a:r>
            <a:r>
              <a:rPr sz="1400" b="1" spc="1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Las</a:t>
            </a:r>
            <a:r>
              <a:rPr sz="1400" spc="2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bacterias</a:t>
            </a:r>
            <a:r>
              <a:rPr sz="1400" spc="2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fijadoras</a:t>
            </a:r>
            <a:r>
              <a:rPr sz="1400" spc="20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de</a:t>
            </a:r>
            <a:r>
              <a:rPr sz="1400" spc="2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nitrógeno</a:t>
            </a:r>
            <a:r>
              <a:rPr sz="1400" spc="2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que</a:t>
            </a:r>
            <a:r>
              <a:rPr sz="1400" spc="1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viven</a:t>
            </a:r>
            <a:r>
              <a:rPr sz="1400" spc="2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en</a:t>
            </a:r>
            <a:r>
              <a:rPr sz="1400" spc="20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los</a:t>
            </a:r>
            <a:r>
              <a:rPr sz="1400" spc="2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nódulos</a:t>
            </a:r>
            <a:r>
              <a:rPr sz="1400" spc="20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de</a:t>
            </a:r>
            <a:r>
              <a:rPr sz="1400" spc="20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las</a:t>
            </a:r>
            <a:r>
              <a:rPr sz="1400" spc="15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leguminosas</a:t>
            </a:r>
            <a:r>
              <a:rPr sz="1400" spc="20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o</a:t>
            </a:r>
            <a:r>
              <a:rPr sz="1400" spc="2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en</a:t>
            </a:r>
            <a:r>
              <a:rPr sz="1400" spc="2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el</a:t>
            </a:r>
            <a:r>
              <a:rPr sz="1400" spc="2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suelo</a:t>
            </a:r>
            <a:r>
              <a:rPr sz="1400" spc="2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convierten</a:t>
            </a:r>
            <a:r>
              <a:rPr sz="1400" spc="1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el</a:t>
            </a:r>
            <a:r>
              <a:rPr sz="1400" spc="2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nitrógeno</a:t>
            </a:r>
            <a:r>
              <a:rPr sz="1400" spc="2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atmosférico</a:t>
            </a:r>
            <a:r>
              <a:rPr sz="1400" spc="20" dirty="0">
                <a:latin typeface="Garamond"/>
                <a:cs typeface="Garamond"/>
              </a:rPr>
              <a:t> (N</a:t>
            </a:r>
            <a:r>
              <a:rPr sz="1350" spc="30" baseline="-33950" dirty="0">
                <a:latin typeface="Garamond"/>
                <a:cs typeface="Garamond"/>
              </a:rPr>
              <a:t>2</a:t>
            </a:r>
            <a:r>
              <a:rPr sz="1400" spc="20" dirty="0">
                <a:latin typeface="Garamond"/>
                <a:cs typeface="Garamond"/>
              </a:rPr>
              <a:t>)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56261" y="3560304"/>
            <a:ext cx="8128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spc="15" dirty="0">
                <a:latin typeface="Garamond"/>
                <a:cs typeface="Garamond"/>
              </a:rPr>
              <a:t>4</a:t>
            </a:r>
            <a:endParaRPr sz="900">
              <a:latin typeface="Garamond"/>
              <a:cs typeface="Garamon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41749" y="3434362"/>
            <a:ext cx="299085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Garamond"/>
                <a:cs typeface="Garamond"/>
              </a:rPr>
              <a:t>en amoniaco </a:t>
            </a:r>
            <a:r>
              <a:rPr sz="1400" dirty="0">
                <a:latin typeface="Garamond"/>
                <a:cs typeface="Garamond"/>
              </a:rPr>
              <a:t>(NH</a:t>
            </a:r>
            <a:r>
              <a:rPr sz="1350" baseline="-33950" dirty="0">
                <a:latin typeface="Garamond"/>
                <a:cs typeface="Garamond"/>
              </a:rPr>
              <a:t>3</a:t>
            </a:r>
            <a:r>
              <a:rPr sz="1400" dirty="0">
                <a:latin typeface="Garamond"/>
                <a:cs typeface="Garamond"/>
              </a:rPr>
              <a:t>) o ion </a:t>
            </a:r>
            <a:r>
              <a:rPr sz="1400" spc="-5" dirty="0">
                <a:latin typeface="Garamond"/>
                <a:cs typeface="Garamond"/>
              </a:rPr>
              <a:t>amonio (NH</a:t>
            </a:r>
            <a:r>
              <a:rPr sz="1400" spc="10" dirty="0">
                <a:latin typeface="Garamond"/>
                <a:cs typeface="Garamond"/>
              </a:rPr>
              <a:t> </a:t>
            </a:r>
            <a:r>
              <a:rPr sz="1350" baseline="30864" dirty="0">
                <a:latin typeface="Garamond"/>
                <a:cs typeface="Garamond"/>
              </a:rPr>
              <a:t>+</a:t>
            </a:r>
            <a:r>
              <a:rPr sz="1400" dirty="0">
                <a:latin typeface="Garamond"/>
                <a:cs typeface="Garamond"/>
              </a:rPr>
              <a:t>).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185131" y="3960354"/>
            <a:ext cx="8128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spc="15" dirty="0">
                <a:latin typeface="Garamond"/>
                <a:cs typeface="Garamond"/>
              </a:rPr>
              <a:t>2</a:t>
            </a:r>
            <a:endParaRPr sz="900">
              <a:latin typeface="Garamond"/>
              <a:cs typeface="Garamon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41749" y="3834412"/>
            <a:ext cx="961263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Garamond"/>
                <a:cs typeface="Garamond"/>
              </a:rPr>
              <a:t>2.-</a:t>
            </a:r>
            <a:r>
              <a:rPr sz="1400" b="1" spc="2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El</a:t>
            </a:r>
            <a:r>
              <a:rPr sz="1400" spc="3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amoniaco</a:t>
            </a:r>
            <a:r>
              <a:rPr sz="1400" spc="30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y</a:t>
            </a:r>
            <a:r>
              <a:rPr sz="1400" spc="30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los</a:t>
            </a:r>
            <a:r>
              <a:rPr sz="1400" spc="30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iones</a:t>
            </a:r>
            <a:r>
              <a:rPr sz="1400" spc="2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amonio,</a:t>
            </a:r>
            <a:r>
              <a:rPr sz="1400" spc="30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a</a:t>
            </a:r>
            <a:r>
              <a:rPr sz="1400" spc="3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su</a:t>
            </a:r>
            <a:r>
              <a:rPr sz="1400" spc="3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vez,</a:t>
            </a:r>
            <a:r>
              <a:rPr sz="1400" spc="3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son</a:t>
            </a:r>
            <a:r>
              <a:rPr sz="1400" spc="3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oxidados</a:t>
            </a:r>
            <a:r>
              <a:rPr sz="1400" spc="2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por</a:t>
            </a:r>
            <a:r>
              <a:rPr sz="1400" spc="30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diversas</a:t>
            </a:r>
            <a:r>
              <a:rPr sz="1400" spc="3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bacterias</a:t>
            </a:r>
            <a:r>
              <a:rPr sz="1400" spc="30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del</a:t>
            </a:r>
            <a:r>
              <a:rPr sz="1400" spc="3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suelo,</a:t>
            </a:r>
            <a:r>
              <a:rPr sz="1400" spc="3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primero</a:t>
            </a:r>
            <a:r>
              <a:rPr sz="1400" spc="25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a</a:t>
            </a:r>
            <a:r>
              <a:rPr sz="1400" spc="30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iones</a:t>
            </a:r>
            <a:r>
              <a:rPr sz="1400" spc="3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nitrito</a:t>
            </a:r>
            <a:r>
              <a:rPr sz="1400" spc="3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(NO</a:t>
            </a:r>
            <a:r>
              <a:rPr sz="1400" spc="145" dirty="0">
                <a:latin typeface="Garamond"/>
                <a:cs typeface="Garamond"/>
              </a:rPr>
              <a:t> </a:t>
            </a:r>
            <a:r>
              <a:rPr sz="1350" baseline="30864" dirty="0">
                <a:latin typeface="Garamond"/>
                <a:cs typeface="Garamond"/>
              </a:rPr>
              <a:t>-</a:t>
            </a:r>
            <a:r>
              <a:rPr sz="1400" dirty="0">
                <a:latin typeface="Garamond"/>
                <a:cs typeface="Garamond"/>
              </a:rPr>
              <a:t>)</a:t>
            </a:r>
            <a:r>
              <a:rPr sz="1400" spc="25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y</a:t>
            </a:r>
            <a:r>
              <a:rPr sz="1400" spc="30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luego</a:t>
            </a:r>
            <a:r>
              <a:rPr sz="1400" spc="30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a</a:t>
            </a:r>
            <a:r>
              <a:rPr sz="1400" spc="30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iones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696304" y="4208004"/>
            <a:ext cx="8128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spc="15" dirty="0">
                <a:latin typeface="Garamond"/>
                <a:cs typeface="Garamond"/>
              </a:rPr>
              <a:t>3</a:t>
            </a:r>
            <a:endParaRPr sz="900">
              <a:latin typeface="Garamond"/>
              <a:cs typeface="Garamond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41749" y="4082062"/>
            <a:ext cx="10890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Garamond"/>
                <a:cs typeface="Garamond"/>
              </a:rPr>
              <a:t>nitrato (NO</a:t>
            </a:r>
            <a:r>
              <a:rPr sz="1400" spc="35" dirty="0">
                <a:latin typeface="Garamond"/>
                <a:cs typeface="Garamond"/>
              </a:rPr>
              <a:t> </a:t>
            </a:r>
            <a:r>
              <a:rPr sz="1350" spc="-7" baseline="30864" dirty="0">
                <a:latin typeface="Garamond"/>
                <a:cs typeface="Garamond"/>
              </a:rPr>
              <a:t>-</a:t>
            </a:r>
            <a:r>
              <a:rPr sz="1400" spc="-5" dirty="0">
                <a:latin typeface="Garamond"/>
                <a:cs typeface="Garamond"/>
              </a:rPr>
              <a:t>).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867149" y="4482112"/>
            <a:ext cx="9531985" cy="1286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Garamond"/>
                <a:cs typeface="Garamond"/>
              </a:rPr>
              <a:t>3.-</a:t>
            </a:r>
            <a:r>
              <a:rPr sz="1400" spc="-5" dirty="0">
                <a:latin typeface="Garamond"/>
                <a:cs typeface="Garamond"/>
              </a:rPr>
              <a:t>La mayor parte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nitrógeno que absorben </a:t>
            </a:r>
            <a:r>
              <a:rPr sz="1400" dirty="0">
                <a:latin typeface="Garamond"/>
                <a:cs typeface="Garamond"/>
              </a:rPr>
              <a:t>las </a:t>
            </a:r>
            <a:r>
              <a:rPr sz="1400" spc="-5" dirty="0">
                <a:latin typeface="Garamond"/>
                <a:cs typeface="Garamond"/>
              </a:rPr>
              <a:t>raíces </a:t>
            </a:r>
            <a:r>
              <a:rPr sz="1400" dirty="0">
                <a:latin typeface="Garamond"/>
                <a:cs typeface="Garamond"/>
              </a:rPr>
              <a:t>de las </a:t>
            </a:r>
            <a:r>
              <a:rPr sz="1400" spc="-5" dirty="0">
                <a:latin typeface="Garamond"/>
                <a:cs typeface="Garamond"/>
              </a:rPr>
              <a:t>plantas superiores se hallan en forma </a:t>
            </a:r>
            <a:r>
              <a:rPr sz="1400" dirty="0">
                <a:latin typeface="Garamond"/>
                <a:cs typeface="Garamond"/>
              </a:rPr>
              <a:t>de</a:t>
            </a:r>
            <a:r>
              <a:rPr sz="1400" spc="-1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nitrato.</a:t>
            </a:r>
            <a:endParaRPr sz="14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400" b="1" spc="-5" dirty="0">
                <a:latin typeface="Garamond"/>
                <a:cs typeface="Garamond"/>
              </a:rPr>
              <a:t>4.- </a:t>
            </a:r>
            <a:r>
              <a:rPr sz="1400" spc="-5" dirty="0">
                <a:latin typeface="Garamond"/>
                <a:cs typeface="Garamond"/>
              </a:rPr>
              <a:t>El nitrógeno pasa </a:t>
            </a:r>
            <a:r>
              <a:rPr sz="1400" dirty="0">
                <a:latin typeface="Garamond"/>
                <a:cs typeface="Garamond"/>
              </a:rPr>
              <a:t>luego, a </a:t>
            </a:r>
            <a:r>
              <a:rPr sz="1400" spc="-5" dirty="0">
                <a:latin typeface="Garamond"/>
                <a:cs typeface="Garamond"/>
              </a:rPr>
              <a:t>través </a:t>
            </a:r>
            <a:r>
              <a:rPr sz="1400" dirty="0">
                <a:latin typeface="Garamond"/>
                <a:cs typeface="Garamond"/>
              </a:rPr>
              <a:t>de la </a:t>
            </a:r>
            <a:r>
              <a:rPr sz="1400" spc="-5" dirty="0">
                <a:latin typeface="Garamond"/>
                <a:cs typeface="Garamond"/>
              </a:rPr>
              <a:t>cadena alimenticia, </a:t>
            </a:r>
            <a:r>
              <a:rPr sz="1400" dirty="0">
                <a:latin typeface="Garamond"/>
                <a:cs typeface="Garamond"/>
              </a:rPr>
              <a:t>a los </a:t>
            </a:r>
            <a:r>
              <a:rPr sz="1400" spc="-5" dirty="0">
                <a:latin typeface="Garamond"/>
                <a:cs typeface="Garamond"/>
              </a:rPr>
              <a:t>animales que se alimentan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plantas </a:t>
            </a:r>
            <a:r>
              <a:rPr sz="1400" dirty="0">
                <a:latin typeface="Garamond"/>
                <a:cs typeface="Garamond"/>
              </a:rPr>
              <a:t>y a los </a:t>
            </a:r>
            <a:r>
              <a:rPr sz="1400" spc="-5" dirty="0">
                <a:latin typeface="Garamond"/>
                <a:cs typeface="Garamond"/>
              </a:rPr>
              <a:t>que comen otros</a:t>
            </a:r>
            <a:r>
              <a:rPr sz="1400" spc="-4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animales.</a:t>
            </a:r>
            <a:endParaRPr sz="1400">
              <a:latin typeface="Garamond"/>
              <a:cs typeface="Garamond"/>
            </a:endParaRPr>
          </a:p>
          <a:p>
            <a:pPr marL="12700" marR="5080">
              <a:lnSpc>
                <a:spcPct val="116100"/>
              </a:lnSpc>
              <a:spcBef>
                <a:spcPts val="1200"/>
              </a:spcBef>
            </a:pPr>
            <a:r>
              <a:rPr sz="1400" b="1" spc="-5" dirty="0">
                <a:latin typeface="Garamond"/>
                <a:cs typeface="Garamond"/>
              </a:rPr>
              <a:t>5.- </a:t>
            </a:r>
            <a:r>
              <a:rPr sz="1400" spc="-5" dirty="0">
                <a:latin typeface="Garamond"/>
                <a:cs typeface="Garamond"/>
              </a:rPr>
              <a:t>Cuando estos organismos mueren, sus proteínas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otras moléculas que contienen nitrógeno son </a:t>
            </a:r>
            <a:r>
              <a:rPr sz="1400" dirty="0">
                <a:latin typeface="Garamond"/>
                <a:cs typeface="Garamond"/>
              </a:rPr>
              <a:t>desintegradas </a:t>
            </a:r>
            <a:r>
              <a:rPr sz="1400" spc="-5" dirty="0">
                <a:latin typeface="Garamond"/>
                <a:cs typeface="Garamond"/>
              </a:rPr>
              <a:t>por putrefactos  (principalmente bacterias </a:t>
            </a:r>
            <a:r>
              <a:rPr sz="1400" dirty="0">
                <a:latin typeface="Garamond"/>
                <a:cs typeface="Garamond"/>
              </a:rPr>
              <a:t>y</a:t>
            </a:r>
            <a:r>
              <a:rPr sz="1400" spc="-1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hongos).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01218" y="1245875"/>
            <a:ext cx="2284406" cy="17882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62225" y="440563"/>
            <a:ext cx="8763635" cy="2277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Garamond"/>
                <a:cs typeface="Garamond"/>
              </a:rPr>
              <a:t>PROCEDIMIENTO:</a:t>
            </a:r>
            <a:endParaRPr sz="1400">
              <a:latin typeface="Garamond"/>
              <a:cs typeface="Garamond"/>
            </a:endParaRPr>
          </a:p>
          <a:p>
            <a:pPr marL="12700" marR="5080" algn="just">
              <a:lnSpc>
                <a:spcPct val="116100"/>
              </a:lnSpc>
              <a:spcBef>
                <a:spcPts val="1200"/>
              </a:spcBef>
            </a:pPr>
            <a:r>
              <a:rPr sz="1400" spc="-5" dirty="0">
                <a:latin typeface="Garamond"/>
                <a:cs typeface="Garamond"/>
              </a:rPr>
              <a:t>En esta actividad </a:t>
            </a:r>
            <a:r>
              <a:rPr sz="1400" dirty="0">
                <a:latin typeface="Garamond"/>
                <a:cs typeface="Garamond"/>
              </a:rPr>
              <a:t>de laboratorio desempeñarán </a:t>
            </a:r>
            <a:r>
              <a:rPr sz="1400" spc="-5" dirty="0">
                <a:latin typeface="Garamond"/>
                <a:cs typeface="Garamond"/>
              </a:rPr>
              <a:t>el papel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un técnico </a:t>
            </a:r>
            <a:r>
              <a:rPr sz="1400" dirty="0">
                <a:latin typeface="Garamond"/>
                <a:cs typeface="Garamond"/>
              </a:rPr>
              <a:t>del departamento </a:t>
            </a:r>
            <a:r>
              <a:rPr sz="1400" spc="-5" dirty="0">
                <a:latin typeface="Garamond"/>
                <a:cs typeface="Garamond"/>
              </a:rPr>
              <a:t>analítico </a:t>
            </a:r>
            <a:r>
              <a:rPr sz="1400" dirty="0">
                <a:latin typeface="Garamond"/>
                <a:cs typeface="Garamond"/>
              </a:rPr>
              <a:t>de la </a:t>
            </a:r>
            <a:r>
              <a:rPr sz="1400" spc="-5" dirty="0">
                <a:latin typeface="Garamond"/>
                <a:cs typeface="Garamond"/>
              </a:rPr>
              <a:t>compañía EKS. se te  pedirá </a:t>
            </a:r>
            <a:r>
              <a:rPr sz="1400" dirty="0">
                <a:latin typeface="Garamond"/>
                <a:cs typeface="Garamond"/>
              </a:rPr>
              <a:t>identificar </a:t>
            </a:r>
            <a:r>
              <a:rPr sz="1400" spc="-5" dirty="0">
                <a:latin typeface="Garamond"/>
                <a:cs typeface="Garamond"/>
              </a:rPr>
              <a:t>algunos </a:t>
            </a:r>
            <a:r>
              <a:rPr sz="1400" dirty="0">
                <a:latin typeface="Garamond"/>
                <a:cs typeface="Garamond"/>
              </a:rPr>
              <a:t>iones y </a:t>
            </a:r>
            <a:r>
              <a:rPr sz="1400" spc="-5" dirty="0">
                <a:latin typeface="Garamond"/>
                <a:cs typeface="Garamond"/>
              </a:rPr>
              <a:t>cationes en una </a:t>
            </a:r>
            <a:r>
              <a:rPr sz="1400" dirty="0">
                <a:latin typeface="Garamond"/>
                <a:cs typeface="Garamond"/>
              </a:rPr>
              <a:t>disolución de </a:t>
            </a:r>
            <a:r>
              <a:rPr sz="1400" spc="-5" dirty="0">
                <a:latin typeface="Garamond"/>
                <a:cs typeface="Garamond"/>
              </a:rPr>
              <a:t>fertilizantes. primero realizamos ensayos sobre </a:t>
            </a:r>
            <a:r>
              <a:rPr sz="1400" dirty="0">
                <a:latin typeface="Garamond"/>
                <a:cs typeface="Garamond"/>
              </a:rPr>
              <a:t>disoluciones  </a:t>
            </a:r>
            <a:r>
              <a:rPr sz="1400" spc="-5" dirty="0">
                <a:latin typeface="Garamond"/>
                <a:cs typeface="Garamond"/>
              </a:rPr>
              <a:t>conocidas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tres aniones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cationes que se emplean en muchos fertilizantes. al </a:t>
            </a:r>
            <a:r>
              <a:rPr sz="1400" dirty="0">
                <a:latin typeface="Garamond"/>
                <a:cs typeface="Garamond"/>
              </a:rPr>
              <a:t>llevar a </a:t>
            </a:r>
            <a:r>
              <a:rPr sz="1400" spc="-5" dirty="0">
                <a:latin typeface="Garamond"/>
                <a:cs typeface="Garamond"/>
              </a:rPr>
              <a:t>cabo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mismos ensayos sobre </a:t>
            </a:r>
            <a:r>
              <a:rPr sz="1400" dirty="0">
                <a:latin typeface="Garamond"/>
                <a:cs typeface="Garamond"/>
              </a:rPr>
              <a:t>la  disolución del </a:t>
            </a:r>
            <a:r>
              <a:rPr sz="1400" spc="-5" dirty="0">
                <a:latin typeface="Garamond"/>
                <a:cs typeface="Garamond"/>
              </a:rPr>
              <a:t>fertilizante </a:t>
            </a:r>
            <a:r>
              <a:rPr sz="1400" dirty="0">
                <a:latin typeface="Garamond"/>
                <a:cs typeface="Garamond"/>
              </a:rPr>
              <a:t>desconocido y </a:t>
            </a:r>
            <a:r>
              <a:rPr sz="1400" spc="-5" dirty="0">
                <a:latin typeface="Garamond"/>
                <a:cs typeface="Garamond"/>
              </a:rPr>
              <a:t>comparar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resultados, podrás </a:t>
            </a:r>
            <a:r>
              <a:rPr sz="1400" dirty="0">
                <a:latin typeface="Garamond"/>
                <a:cs typeface="Garamond"/>
              </a:rPr>
              <a:t>identificar los iones </a:t>
            </a:r>
            <a:r>
              <a:rPr sz="1400" spc="-5" dirty="0">
                <a:latin typeface="Garamond"/>
                <a:cs typeface="Garamond"/>
              </a:rPr>
              <a:t>que están</a:t>
            </a:r>
            <a:r>
              <a:rPr sz="1400" spc="-4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presentes.</a:t>
            </a:r>
            <a:endParaRPr sz="1400">
              <a:latin typeface="Garamond"/>
              <a:cs typeface="Garamond"/>
            </a:endParaRPr>
          </a:p>
          <a:p>
            <a:pPr marL="12700" marR="5715" algn="just">
              <a:lnSpc>
                <a:spcPct val="116100"/>
              </a:lnSpc>
              <a:spcBef>
                <a:spcPts val="1200"/>
              </a:spcBef>
            </a:pPr>
            <a:r>
              <a:rPr sz="1400" spc="-5" dirty="0">
                <a:latin typeface="Garamond"/>
                <a:cs typeface="Garamond"/>
              </a:rPr>
              <a:t>prepara en tu </a:t>
            </a:r>
            <a:r>
              <a:rPr sz="1400" dirty="0">
                <a:latin typeface="Garamond"/>
                <a:cs typeface="Garamond"/>
              </a:rPr>
              <a:t>libreta de laboratorio la </a:t>
            </a:r>
            <a:r>
              <a:rPr sz="1400" spc="-5" dirty="0">
                <a:latin typeface="Garamond"/>
                <a:cs typeface="Garamond"/>
              </a:rPr>
              <a:t>tabla </a:t>
            </a:r>
            <a:r>
              <a:rPr sz="1400" dirty="0">
                <a:latin typeface="Garamond"/>
                <a:cs typeface="Garamond"/>
              </a:rPr>
              <a:t>de datos </a:t>
            </a:r>
            <a:r>
              <a:rPr sz="1400" spc="-5" dirty="0">
                <a:latin typeface="Garamond"/>
                <a:cs typeface="Garamond"/>
              </a:rPr>
              <a:t>que se muestran enseguida.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seis </a:t>
            </a:r>
            <a:r>
              <a:rPr sz="1400" dirty="0">
                <a:latin typeface="Garamond"/>
                <a:cs typeface="Garamond"/>
              </a:rPr>
              <a:t>iones </a:t>
            </a:r>
            <a:r>
              <a:rPr sz="1400" spc="-5" dirty="0">
                <a:latin typeface="Garamond"/>
                <a:cs typeface="Garamond"/>
              </a:rPr>
              <a:t>“conocidos” se </a:t>
            </a:r>
            <a:r>
              <a:rPr sz="1400" dirty="0">
                <a:latin typeface="Garamond"/>
                <a:cs typeface="Garamond"/>
              </a:rPr>
              <a:t>listan a lo largo  de la </a:t>
            </a:r>
            <a:r>
              <a:rPr sz="1400" spc="-5" dirty="0">
                <a:latin typeface="Garamond"/>
                <a:cs typeface="Garamond"/>
              </a:rPr>
              <a:t>parte superior.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ensayos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reactivos se </a:t>
            </a:r>
            <a:r>
              <a:rPr sz="1400" dirty="0">
                <a:latin typeface="Garamond"/>
                <a:cs typeface="Garamond"/>
              </a:rPr>
              <a:t>listan </a:t>
            </a:r>
            <a:r>
              <a:rPr sz="1400" spc="-5" dirty="0">
                <a:latin typeface="Garamond"/>
                <a:cs typeface="Garamond"/>
              </a:rPr>
              <a:t>en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columna </a:t>
            </a:r>
            <a:r>
              <a:rPr sz="1400" dirty="0">
                <a:latin typeface="Garamond"/>
                <a:cs typeface="Garamond"/>
              </a:rPr>
              <a:t>de la izquierda, </a:t>
            </a:r>
            <a:r>
              <a:rPr sz="1400" spc="-5" dirty="0">
                <a:latin typeface="Garamond"/>
                <a:cs typeface="Garamond"/>
              </a:rPr>
              <a:t>codificados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acuerdo con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números </a:t>
            </a:r>
            <a:r>
              <a:rPr sz="1400" dirty="0">
                <a:latin typeface="Garamond"/>
                <a:cs typeface="Garamond"/>
              </a:rPr>
              <a:t>de  los </a:t>
            </a:r>
            <a:r>
              <a:rPr sz="1400" spc="-5" dirty="0">
                <a:latin typeface="Garamond"/>
                <a:cs typeface="Garamond"/>
              </a:rPr>
              <a:t>pasos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procedimiento. </a:t>
            </a:r>
            <a:r>
              <a:rPr sz="1400" dirty="0">
                <a:latin typeface="Garamond"/>
                <a:cs typeface="Garamond"/>
              </a:rPr>
              <a:t>la x indica </a:t>
            </a:r>
            <a:r>
              <a:rPr sz="1400" spc="-5" dirty="0">
                <a:latin typeface="Garamond"/>
                <a:cs typeface="Garamond"/>
              </a:rPr>
              <a:t>ensayos no</a:t>
            </a:r>
            <a:r>
              <a:rPr sz="1400" spc="-2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necesarios.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85525" y="3795074"/>
            <a:ext cx="4533899" cy="19430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46550" y="685382"/>
            <a:ext cx="98850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317105" algn="l"/>
              </a:tabLst>
            </a:pPr>
            <a:r>
              <a:rPr sz="2400" spc="-5" dirty="0"/>
              <a:t>I.-Contexto. </a:t>
            </a:r>
            <a:r>
              <a:rPr sz="2400" b="0" i="1" spc="-5" dirty="0">
                <a:latin typeface="Garamond"/>
                <a:cs typeface="Garamond"/>
              </a:rPr>
              <a:t>Justifica las circunstancias </a:t>
            </a:r>
            <a:r>
              <a:rPr sz="2400" b="0" i="1" dirty="0">
                <a:latin typeface="Garamond"/>
                <a:cs typeface="Garamond"/>
              </a:rPr>
              <a:t>o </a:t>
            </a:r>
            <a:r>
              <a:rPr sz="2400" b="0" i="1" spc="-5" dirty="0">
                <a:latin typeface="Garamond"/>
                <a:cs typeface="Garamond"/>
              </a:rPr>
              <a:t>elementos de la</a:t>
            </a:r>
            <a:r>
              <a:rPr sz="2400" b="0" i="1" spc="80" dirty="0">
                <a:latin typeface="Garamond"/>
                <a:cs typeface="Garamond"/>
              </a:rPr>
              <a:t> </a:t>
            </a:r>
            <a:r>
              <a:rPr sz="2400" b="0" i="1" spc="-5" dirty="0">
                <a:latin typeface="Garamond"/>
                <a:cs typeface="Garamond"/>
              </a:rPr>
              <a:t>realidad</a:t>
            </a:r>
            <a:r>
              <a:rPr sz="2400" b="0" i="1" dirty="0">
                <a:latin typeface="Garamond"/>
                <a:cs typeface="Garamond"/>
              </a:rPr>
              <a:t> </a:t>
            </a:r>
            <a:r>
              <a:rPr sz="2400" b="0" i="1" spc="-5" dirty="0">
                <a:latin typeface="Garamond"/>
                <a:cs typeface="Garamond"/>
              </a:rPr>
              <a:t>en	los que se da el</a:t>
            </a:r>
            <a:r>
              <a:rPr sz="2400" b="0" i="1" spc="-75" dirty="0">
                <a:latin typeface="Garamond"/>
                <a:cs typeface="Garamond"/>
              </a:rPr>
              <a:t> </a:t>
            </a:r>
            <a:r>
              <a:rPr sz="2400" b="0" i="1" spc="-5" dirty="0">
                <a:latin typeface="Garamond"/>
                <a:cs typeface="Garamond"/>
              </a:rPr>
              <a:t>problema.</a:t>
            </a:r>
            <a:endParaRPr sz="24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01575" y="1556746"/>
            <a:ext cx="10573385" cy="4555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latin typeface="Garamond"/>
                <a:cs typeface="Garamond"/>
              </a:rPr>
              <a:t>Introducción y/o justificación del</a:t>
            </a:r>
            <a:r>
              <a:rPr sz="1600" b="1" spc="-10" dirty="0">
                <a:latin typeface="Garamond"/>
                <a:cs typeface="Garamond"/>
              </a:rPr>
              <a:t> </a:t>
            </a:r>
            <a:r>
              <a:rPr sz="1600" b="1" spc="-5" dirty="0">
                <a:latin typeface="Garamond"/>
                <a:cs typeface="Garamond"/>
              </a:rPr>
              <a:t>proyecto.</a:t>
            </a:r>
            <a:endParaRPr sz="1600">
              <a:latin typeface="Garamond"/>
              <a:cs typeface="Garamond"/>
            </a:endParaRPr>
          </a:p>
          <a:p>
            <a:pPr marL="12700" marR="5080" algn="just">
              <a:lnSpc>
                <a:spcPct val="113300"/>
              </a:lnSpc>
              <a:spcBef>
                <a:spcPts val="1200"/>
              </a:spcBef>
            </a:pPr>
            <a:r>
              <a:rPr sz="1600" spc="-5" dirty="0">
                <a:latin typeface="Garamond"/>
                <a:cs typeface="Garamond"/>
              </a:rPr>
              <a:t>Para que el éxito en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formación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educación para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salud, matemáticas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química sea posible, hay </a:t>
            </a:r>
            <a:r>
              <a:rPr sz="1600" dirty="0">
                <a:latin typeface="Garamond"/>
                <a:cs typeface="Garamond"/>
              </a:rPr>
              <a:t>diferentes </a:t>
            </a:r>
            <a:r>
              <a:rPr sz="1600" spc="-5" dirty="0">
                <a:latin typeface="Garamond"/>
                <a:cs typeface="Garamond"/>
              </a:rPr>
              <a:t>formas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abordar el  contenido, se </a:t>
            </a:r>
            <a:r>
              <a:rPr sz="1600" dirty="0">
                <a:latin typeface="Garamond"/>
                <a:cs typeface="Garamond"/>
              </a:rPr>
              <a:t>debe </a:t>
            </a:r>
            <a:r>
              <a:rPr sz="1600" spc="-5" dirty="0">
                <a:latin typeface="Garamond"/>
                <a:cs typeface="Garamond"/>
              </a:rPr>
              <a:t>partir </a:t>
            </a:r>
            <a:r>
              <a:rPr sz="1600" dirty="0">
                <a:latin typeface="Garamond"/>
                <a:cs typeface="Garamond"/>
              </a:rPr>
              <a:t>del </a:t>
            </a:r>
            <a:r>
              <a:rPr sz="1600" spc="-5" dirty="0">
                <a:latin typeface="Garamond"/>
                <a:cs typeface="Garamond"/>
              </a:rPr>
              <a:t>conocimiento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cada uno </a:t>
            </a:r>
            <a:r>
              <a:rPr sz="1600" dirty="0">
                <a:latin typeface="Garamond"/>
                <a:cs typeface="Garamond"/>
              </a:rPr>
              <a:t>de los </a:t>
            </a:r>
            <a:r>
              <a:rPr sz="1600" spc="-5" dirty="0">
                <a:latin typeface="Garamond"/>
                <a:cs typeface="Garamond"/>
              </a:rPr>
              <a:t>factores </a:t>
            </a:r>
            <a:r>
              <a:rPr sz="1600" dirty="0">
                <a:latin typeface="Garamond"/>
                <a:cs typeface="Garamond"/>
              </a:rPr>
              <a:t>implicados </a:t>
            </a:r>
            <a:r>
              <a:rPr sz="1600" spc="-5" dirty="0">
                <a:latin typeface="Garamond"/>
                <a:cs typeface="Garamond"/>
              </a:rPr>
              <a:t>en el aprendizaje, Ponte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otros (1997) </a:t>
            </a:r>
            <a:r>
              <a:rPr sz="1600" dirty="0">
                <a:latin typeface="Garamond"/>
                <a:cs typeface="Garamond"/>
              </a:rPr>
              <a:t>los </a:t>
            </a:r>
            <a:r>
              <a:rPr sz="1600" spc="-5" dirty="0">
                <a:latin typeface="Garamond"/>
                <a:cs typeface="Garamond"/>
              </a:rPr>
              <a:t>clasifican  en cuatro grandes bloques: a) el tipo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tarea; b) el contexto escolar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social; c) </a:t>
            </a:r>
            <a:r>
              <a:rPr sz="1600" dirty="0">
                <a:latin typeface="Garamond"/>
                <a:cs typeface="Garamond"/>
              </a:rPr>
              <a:t>las </a:t>
            </a:r>
            <a:r>
              <a:rPr sz="1600" spc="-5" dirty="0">
                <a:latin typeface="Garamond"/>
                <a:cs typeface="Garamond"/>
              </a:rPr>
              <a:t>características </a:t>
            </a:r>
            <a:r>
              <a:rPr sz="1600" dirty="0">
                <a:latin typeface="Garamond"/>
                <a:cs typeface="Garamond"/>
              </a:rPr>
              <a:t>del </a:t>
            </a:r>
            <a:r>
              <a:rPr sz="1600" spc="-5" dirty="0">
                <a:latin typeface="Garamond"/>
                <a:cs typeface="Garamond"/>
              </a:rPr>
              <a:t>alumno </a:t>
            </a:r>
            <a:r>
              <a:rPr sz="1600" dirty="0">
                <a:latin typeface="Garamond"/>
                <a:cs typeface="Garamond"/>
              </a:rPr>
              <a:t>y d) </a:t>
            </a:r>
            <a:r>
              <a:rPr sz="1600" spc="-5" dirty="0">
                <a:latin typeface="Garamond"/>
                <a:cs typeface="Garamond"/>
              </a:rPr>
              <a:t>el profesor. Por  tanto, median en el aprendizaje </a:t>
            </a:r>
            <a:r>
              <a:rPr sz="1600" dirty="0">
                <a:latin typeface="Garamond"/>
                <a:cs typeface="Garamond"/>
              </a:rPr>
              <a:t>del </a:t>
            </a:r>
            <a:r>
              <a:rPr sz="1600" spc="-5" dirty="0">
                <a:latin typeface="Garamond"/>
                <a:cs typeface="Garamond"/>
              </a:rPr>
              <a:t>estudiante, </a:t>
            </a:r>
            <a:r>
              <a:rPr sz="1600" dirty="0">
                <a:latin typeface="Garamond"/>
                <a:cs typeface="Garamond"/>
              </a:rPr>
              <a:t>las </a:t>
            </a:r>
            <a:r>
              <a:rPr sz="1600" spc="-5" dirty="0">
                <a:latin typeface="Garamond"/>
                <a:cs typeface="Garamond"/>
              </a:rPr>
              <a:t>características personales </a:t>
            </a:r>
            <a:r>
              <a:rPr sz="1600" dirty="0">
                <a:latin typeface="Garamond"/>
                <a:cs typeface="Garamond"/>
              </a:rPr>
              <a:t>del </a:t>
            </a:r>
            <a:r>
              <a:rPr sz="1600" spc="-5" dirty="0">
                <a:latin typeface="Garamond"/>
                <a:cs typeface="Garamond"/>
              </a:rPr>
              <a:t>profesor, su método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enseñanza, su estilo </a:t>
            </a:r>
            <a:r>
              <a:rPr sz="1600" dirty="0">
                <a:latin typeface="Garamond"/>
                <a:cs typeface="Garamond"/>
              </a:rPr>
              <a:t>docente,  </a:t>
            </a:r>
            <a:r>
              <a:rPr sz="1600" spc="-5" dirty="0">
                <a:latin typeface="Garamond"/>
                <a:cs typeface="Garamond"/>
              </a:rPr>
              <a:t>su actitud hacia </a:t>
            </a:r>
            <a:r>
              <a:rPr sz="1600" dirty="0">
                <a:latin typeface="Garamond"/>
                <a:cs typeface="Garamond"/>
              </a:rPr>
              <a:t>la interdisciplinariedad diversidad y </a:t>
            </a:r>
            <a:r>
              <a:rPr sz="1600" spc="-5" dirty="0">
                <a:latin typeface="Garamond"/>
                <a:cs typeface="Garamond"/>
              </a:rPr>
              <a:t>su</a:t>
            </a:r>
            <a:r>
              <a:rPr sz="1600" spc="-2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experiencia.</a:t>
            </a:r>
            <a:endParaRPr sz="1600">
              <a:latin typeface="Garamond"/>
              <a:cs typeface="Garamond"/>
            </a:endParaRPr>
          </a:p>
          <a:p>
            <a:pPr marL="12700" marR="116839" algn="just">
              <a:lnSpc>
                <a:spcPct val="113300"/>
              </a:lnSpc>
              <a:spcBef>
                <a:spcPts val="1200"/>
              </a:spcBef>
            </a:pPr>
            <a:r>
              <a:rPr sz="1600" spc="-5" dirty="0">
                <a:latin typeface="Garamond"/>
                <a:cs typeface="Garamond"/>
              </a:rPr>
              <a:t>La educación, considera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atención, como una </a:t>
            </a:r>
            <a:r>
              <a:rPr sz="1600" dirty="0">
                <a:latin typeface="Garamond"/>
                <a:cs typeface="Garamond"/>
              </a:rPr>
              <a:t>de las </a:t>
            </a:r>
            <a:r>
              <a:rPr sz="1600" spc="-5" dirty="0">
                <a:latin typeface="Garamond"/>
                <a:cs typeface="Garamond"/>
              </a:rPr>
              <a:t>habilidades básicas, supone un proceso </a:t>
            </a:r>
            <a:r>
              <a:rPr sz="1600" dirty="0">
                <a:latin typeface="Garamond"/>
                <a:cs typeface="Garamond"/>
              </a:rPr>
              <a:t>del </a:t>
            </a:r>
            <a:r>
              <a:rPr sz="1600" spc="-5" dirty="0">
                <a:latin typeface="Garamond"/>
                <a:cs typeface="Garamond"/>
              </a:rPr>
              <a:t>que </a:t>
            </a:r>
            <a:r>
              <a:rPr sz="1600" dirty="0">
                <a:latin typeface="Garamond"/>
                <a:cs typeface="Garamond"/>
              </a:rPr>
              <a:t>depende </a:t>
            </a:r>
            <a:r>
              <a:rPr sz="1600" spc="-5" dirty="0">
                <a:latin typeface="Garamond"/>
                <a:cs typeface="Garamond"/>
              </a:rPr>
              <a:t>el resto </a:t>
            </a:r>
            <a:r>
              <a:rPr sz="1600" dirty="0">
                <a:latin typeface="Garamond"/>
                <a:cs typeface="Garamond"/>
              </a:rPr>
              <a:t>de las  </a:t>
            </a:r>
            <a:r>
              <a:rPr sz="1600" spc="-5" dirty="0">
                <a:latin typeface="Garamond"/>
                <a:cs typeface="Garamond"/>
              </a:rPr>
              <a:t>actividades cognitivas, ya que </a:t>
            </a:r>
            <a:r>
              <a:rPr sz="1600" dirty="0">
                <a:latin typeface="Garamond"/>
                <a:cs typeface="Garamond"/>
              </a:rPr>
              <a:t>determinará </a:t>
            </a:r>
            <a:r>
              <a:rPr sz="1600" spc="-5" dirty="0">
                <a:latin typeface="Garamond"/>
                <a:cs typeface="Garamond"/>
              </a:rPr>
              <a:t>cuanta </a:t>
            </a:r>
            <a:r>
              <a:rPr sz="1600" dirty="0">
                <a:latin typeface="Garamond"/>
                <a:cs typeface="Garamond"/>
              </a:rPr>
              <a:t>información y de </a:t>
            </a:r>
            <a:r>
              <a:rPr sz="1600" spc="-5" dirty="0">
                <a:latin typeface="Garamond"/>
                <a:cs typeface="Garamond"/>
              </a:rPr>
              <a:t>qué clase se va </a:t>
            </a:r>
            <a:r>
              <a:rPr sz="1600" dirty="0">
                <a:latin typeface="Garamond"/>
                <a:cs typeface="Garamond"/>
              </a:rPr>
              <a:t>a </a:t>
            </a:r>
            <a:r>
              <a:rPr sz="1600" spc="-5" dirty="0">
                <a:latin typeface="Garamond"/>
                <a:cs typeface="Garamond"/>
              </a:rPr>
              <a:t>transferir </a:t>
            </a:r>
            <a:r>
              <a:rPr sz="1600" dirty="0">
                <a:latin typeface="Garamond"/>
                <a:cs typeface="Garamond"/>
              </a:rPr>
              <a:t>a la </a:t>
            </a:r>
            <a:r>
              <a:rPr sz="1600" spc="-5" dirty="0">
                <a:latin typeface="Garamond"/>
                <a:cs typeface="Garamond"/>
              </a:rPr>
              <a:t>memoria </a:t>
            </a:r>
            <a:r>
              <a:rPr sz="1600" dirty="0">
                <a:latin typeface="Garamond"/>
                <a:cs typeface="Garamond"/>
              </a:rPr>
              <a:t>a </a:t>
            </a:r>
            <a:r>
              <a:rPr sz="1600" spc="-5" dirty="0">
                <a:latin typeface="Garamond"/>
                <a:cs typeface="Garamond"/>
              </a:rPr>
              <a:t>corto plazo. Atender,  exige un esfuerzo neurocognitivo, que precede </a:t>
            </a:r>
            <a:r>
              <a:rPr sz="1600" dirty="0">
                <a:latin typeface="Garamond"/>
                <a:cs typeface="Garamond"/>
              </a:rPr>
              <a:t>a la inquietud, la </a:t>
            </a:r>
            <a:r>
              <a:rPr sz="1600" spc="-5" dirty="0">
                <a:latin typeface="Garamond"/>
                <a:cs typeface="Garamond"/>
              </a:rPr>
              <a:t>percepción, </a:t>
            </a:r>
            <a:r>
              <a:rPr sz="1600" dirty="0">
                <a:latin typeface="Garamond"/>
                <a:cs typeface="Garamond"/>
              </a:rPr>
              <a:t>la intención y la</a:t>
            </a:r>
            <a:r>
              <a:rPr sz="1600" spc="-25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acción.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600">
              <a:latin typeface="Times New Roman"/>
              <a:cs typeface="Times New Roman"/>
            </a:endParaRPr>
          </a:p>
          <a:p>
            <a:pPr marL="12700" marR="119380" algn="just">
              <a:lnSpc>
                <a:spcPct val="113900"/>
              </a:lnSpc>
            </a:pPr>
            <a:r>
              <a:rPr sz="1600" spc="-5" dirty="0">
                <a:latin typeface="Garamond"/>
                <a:cs typeface="Garamond"/>
              </a:rPr>
              <a:t>El estudiante presenta una atención efectiva cuando está motivado, </a:t>
            </a:r>
            <a:r>
              <a:rPr sz="1600" dirty="0">
                <a:latin typeface="Garamond"/>
                <a:cs typeface="Garamond"/>
              </a:rPr>
              <a:t>interesado y dispuesto; Sin </a:t>
            </a:r>
            <a:r>
              <a:rPr sz="1600" spc="-5" dirty="0">
                <a:latin typeface="Garamond"/>
                <a:cs typeface="Garamond"/>
              </a:rPr>
              <a:t>embargo,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atención motivada facilita 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concentración en el estudio permitiendo que se centre en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consecución </a:t>
            </a:r>
            <a:r>
              <a:rPr sz="1600" dirty="0">
                <a:latin typeface="Garamond"/>
                <a:cs typeface="Garamond"/>
              </a:rPr>
              <a:t>de los </a:t>
            </a:r>
            <a:r>
              <a:rPr sz="1600" spc="-5" dirty="0">
                <a:latin typeface="Garamond"/>
                <a:cs typeface="Garamond"/>
              </a:rPr>
              <a:t>objetivos que se ha propuesto, evitando </a:t>
            </a:r>
            <a:r>
              <a:rPr sz="1600" dirty="0">
                <a:latin typeface="Garamond"/>
                <a:cs typeface="Garamond"/>
              </a:rPr>
              <a:t>la  dispersión del </a:t>
            </a:r>
            <a:r>
              <a:rPr sz="1600" spc="-5" dirty="0">
                <a:latin typeface="Garamond"/>
                <a:cs typeface="Garamond"/>
              </a:rPr>
              <a:t>esfuerzo, facilitando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comprensión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asimilación </a:t>
            </a:r>
            <a:r>
              <a:rPr sz="1600" dirty="0">
                <a:latin typeface="Garamond"/>
                <a:cs typeface="Garamond"/>
              </a:rPr>
              <a:t>de los </a:t>
            </a:r>
            <a:r>
              <a:rPr sz="1600" spc="-5" dirty="0">
                <a:latin typeface="Garamond"/>
                <a:cs typeface="Garamond"/>
              </a:rPr>
              <a:t>contenidos. Alonso Tapia (2005), afirma que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ausencia </a:t>
            </a:r>
            <a:r>
              <a:rPr sz="1600" dirty="0">
                <a:latin typeface="Garamond"/>
                <a:cs typeface="Garamond"/>
              </a:rPr>
              <a:t>de  </a:t>
            </a:r>
            <a:r>
              <a:rPr sz="1600" spc="-5" dirty="0">
                <a:latin typeface="Garamond"/>
                <a:cs typeface="Garamond"/>
              </a:rPr>
              <a:t>motivación constituye un problema educativo </a:t>
            </a:r>
            <a:r>
              <a:rPr sz="1600" dirty="0">
                <a:latin typeface="Garamond"/>
                <a:cs typeface="Garamond"/>
              </a:rPr>
              <a:t>a </a:t>
            </a:r>
            <a:r>
              <a:rPr sz="1600" spc="-5" dirty="0">
                <a:latin typeface="Garamond"/>
                <a:cs typeface="Garamond"/>
              </a:rPr>
              <a:t>todos </a:t>
            </a:r>
            <a:r>
              <a:rPr sz="1600" dirty="0">
                <a:latin typeface="Garamond"/>
                <a:cs typeface="Garamond"/>
              </a:rPr>
              <a:t>los </a:t>
            </a:r>
            <a:r>
              <a:rPr sz="1600" spc="-5" dirty="0">
                <a:latin typeface="Garamond"/>
                <a:cs typeface="Garamond"/>
              </a:rPr>
              <a:t>niveles, sin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motivación </a:t>
            </a:r>
            <a:r>
              <a:rPr sz="1600" dirty="0">
                <a:latin typeface="Garamond"/>
                <a:cs typeface="Garamond"/>
              </a:rPr>
              <a:t>difícilmente </a:t>
            </a:r>
            <a:r>
              <a:rPr sz="1600" spc="-5" dirty="0">
                <a:latin typeface="Garamond"/>
                <a:cs typeface="Garamond"/>
              </a:rPr>
              <a:t>puede generarse aprendizaje  significativo.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11425" y="754562"/>
            <a:ext cx="8865870" cy="32296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Garamond"/>
                <a:cs typeface="Garamond"/>
              </a:rPr>
              <a:t>PARTE 1: Ensayo </a:t>
            </a:r>
            <a:r>
              <a:rPr sz="1400" dirty="0">
                <a:latin typeface="Garamond"/>
                <a:cs typeface="Garamond"/>
              </a:rPr>
              <a:t>de iones</a:t>
            </a:r>
            <a:r>
              <a:rPr sz="1400" spc="-5" dirty="0">
                <a:latin typeface="Garamond"/>
                <a:cs typeface="Garamond"/>
              </a:rPr>
              <a:t> conocidos:</a:t>
            </a:r>
            <a:endParaRPr sz="14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50">
              <a:latin typeface="Times New Roman"/>
              <a:cs typeface="Times New Roman"/>
            </a:endParaRPr>
          </a:p>
          <a:p>
            <a:pPr marL="63500">
              <a:lnSpc>
                <a:spcPct val="100000"/>
              </a:lnSpc>
            </a:pPr>
            <a:r>
              <a:rPr sz="1400" spc="-5" dirty="0">
                <a:latin typeface="Garamond"/>
                <a:cs typeface="Garamond"/>
              </a:rPr>
              <a:t>1.-Observa el color </a:t>
            </a:r>
            <a:r>
              <a:rPr sz="1400" dirty="0">
                <a:latin typeface="Garamond"/>
                <a:cs typeface="Garamond"/>
              </a:rPr>
              <a:t>de la disolución y </a:t>
            </a:r>
            <a:r>
              <a:rPr sz="1400" spc="-5" dirty="0">
                <a:latin typeface="Garamond"/>
                <a:cs typeface="Garamond"/>
              </a:rPr>
              <a:t>anótalos en tu tabla </a:t>
            </a:r>
            <a:r>
              <a:rPr sz="1400" dirty="0">
                <a:latin typeface="Garamond"/>
                <a:cs typeface="Garamond"/>
              </a:rPr>
              <a:t>de</a:t>
            </a:r>
            <a:r>
              <a:rPr sz="1400" spc="-15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datos:</a:t>
            </a:r>
            <a:endParaRPr sz="14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Times New Roman"/>
              <a:cs typeface="Times New Roman"/>
            </a:endParaRPr>
          </a:p>
          <a:p>
            <a:pPr marL="63500">
              <a:lnSpc>
                <a:spcPct val="100000"/>
              </a:lnSpc>
            </a:pPr>
            <a:r>
              <a:rPr sz="1400" spc="-5" dirty="0">
                <a:latin typeface="Garamond"/>
                <a:cs typeface="Garamond"/>
              </a:rPr>
              <a:t>2.- Ensayos con NaOH </a:t>
            </a:r>
            <a:r>
              <a:rPr sz="1400" dirty="0">
                <a:latin typeface="Garamond"/>
                <a:cs typeface="Garamond"/>
              </a:rPr>
              <a:t>y</a:t>
            </a:r>
            <a:r>
              <a:rPr sz="1400" spc="-10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BaCL</a:t>
            </a:r>
            <a:r>
              <a:rPr sz="1350" baseline="-33950" dirty="0">
                <a:latin typeface="Garamond"/>
                <a:cs typeface="Garamond"/>
              </a:rPr>
              <a:t>2</a:t>
            </a:r>
            <a:endParaRPr sz="1350" baseline="-33950">
              <a:latin typeface="Garamond"/>
              <a:cs typeface="Garamond"/>
            </a:endParaRPr>
          </a:p>
          <a:p>
            <a:pPr marL="520700" marR="55880" indent="-228600" algn="just">
              <a:lnSpc>
                <a:spcPct val="116100"/>
              </a:lnSpc>
              <a:spcBef>
                <a:spcPts val="1200"/>
              </a:spcBef>
              <a:buAutoNum type="alphaLcParenR"/>
              <a:tabLst>
                <a:tab pos="464820" algn="l"/>
              </a:tabLst>
            </a:pPr>
            <a:r>
              <a:rPr sz="1400" spc="-5" dirty="0">
                <a:latin typeface="Garamond"/>
                <a:cs typeface="Garamond"/>
              </a:rPr>
              <a:t>Coloca </a:t>
            </a:r>
            <a:r>
              <a:rPr sz="1400" dirty="0">
                <a:latin typeface="Garamond"/>
                <a:cs typeface="Garamond"/>
              </a:rPr>
              <a:t>dos o </a:t>
            </a:r>
            <a:r>
              <a:rPr sz="1400" spc="-5" dirty="0">
                <a:latin typeface="Garamond"/>
                <a:cs typeface="Garamond"/>
              </a:rPr>
              <a:t>tres gotas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cada </a:t>
            </a:r>
            <a:r>
              <a:rPr sz="1400" dirty="0">
                <a:latin typeface="Garamond"/>
                <a:cs typeface="Garamond"/>
              </a:rPr>
              <a:t>disolución de ion </a:t>
            </a:r>
            <a:r>
              <a:rPr sz="1400" spc="-5" dirty="0">
                <a:latin typeface="Garamond"/>
                <a:cs typeface="Garamond"/>
              </a:rPr>
              <a:t>conocido en sentadas </a:t>
            </a:r>
            <a:r>
              <a:rPr sz="1400" dirty="0">
                <a:latin typeface="Garamond"/>
                <a:cs typeface="Garamond"/>
              </a:rPr>
              <a:t>depresiones de </a:t>
            </a:r>
            <a:r>
              <a:rPr sz="1400" spc="-5" dirty="0">
                <a:latin typeface="Garamond"/>
                <a:cs typeface="Garamond"/>
              </a:rPr>
              <a:t>una placa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toque. una por una,  ensaya cada </a:t>
            </a:r>
            <a:r>
              <a:rPr sz="1400" dirty="0">
                <a:latin typeface="Garamond"/>
                <a:cs typeface="Garamond"/>
              </a:rPr>
              <a:t>disolución </a:t>
            </a:r>
            <a:r>
              <a:rPr sz="1400" spc="-5" dirty="0">
                <a:latin typeface="Garamond"/>
                <a:cs typeface="Garamond"/>
              </a:rPr>
              <a:t>agregando una </a:t>
            </a:r>
            <a:r>
              <a:rPr sz="1400" dirty="0">
                <a:latin typeface="Garamond"/>
                <a:cs typeface="Garamond"/>
              </a:rPr>
              <a:t>o dos </a:t>
            </a:r>
            <a:r>
              <a:rPr sz="1400" spc="-5" dirty="0">
                <a:latin typeface="Garamond"/>
                <a:cs typeface="Garamond"/>
              </a:rPr>
              <a:t>gotas </a:t>
            </a:r>
            <a:r>
              <a:rPr sz="1400" dirty="0">
                <a:latin typeface="Garamond"/>
                <a:cs typeface="Garamond"/>
              </a:rPr>
              <a:t>de disolución </a:t>
            </a:r>
            <a:r>
              <a:rPr sz="1400" spc="-5" dirty="0">
                <a:latin typeface="Garamond"/>
                <a:cs typeface="Garamond"/>
              </a:rPr>
              <a:t>3M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hidróxido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sodio (NaOH). precaución: </a:t>
            </a:r>
            <a:r>
              <a:rPr sz="1400" dirty="0">
                <a:latin typeface="Garamond"/>
                <a:cs typeface="Garamond"/>
              </a:rPr>
              <a:t>las  disoluciones de </a:t>
            </a:r>
            <a:r>
              <a:rPr sz="1400" spc="-5" dirty="0">
                <a:latin typeface="Garamond"/>
                <a:cs typeface="Garamond"/>
              </a:rPr>
              <a:t>hidróxido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sodio pueden </a:t>
            </a:r>
            <a:r>
              <a:rPr sz="1400" dirty="0">
                <a:latin typeface="Garamond"/>
                <a:cs typeface="Garamond"/>
              </a:rPr>
              <a:t>dañar la</a:t>
            </a:r>
            <a:r>
              <a:rPr sz="1400" spc="-1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piel.</a:t>
            </a:r>
            <a:endParaRPr sz="1400">
              <a:latin typeface="Garamond"/>
              <a:cs typeface="Garamond"/>
            </a:endParaRPr>
          </a:p>
          <a:p>
            <a:pPr marL="520700" marR="60325" indent="-228600" algn="just">
              <a:lnSpc>
                <a:spcPct val="116100"/>
              </a:lnSpc>
              <a:spcBef>
                <a:spcPts val="1200"/>
              </a:spcBef>
              <a:buAutoNum type="alphaLcParenR"/>
              <a:tabLst>
                <a:tab pos="483234" algn="l"/>
              </a:tabLst>
            </a:pPr>
            <a:r>
              <a:rPr sz="1400" spc="-5" dirty="0">
                <a:latin typeface="Garamond"/>
                <a:cs typeface="Garamond"/>
              </a:rPr>
              <a:t>Coloca </a:t>
            </a:r>
            <a:r>
              <a:rPr sz="1400" dirty="0">
                <a:latin typeface="Garamond"/>
                <a:cs typeface="Garamond"/>
              </a:rPr>
              <a:t>dos o </a:t>
            </a:r>
            <a:r>
              <a:rPr sz="1400" spc="-5" dirty="0">
                <a:latin typeface="Garamond"/>
                <a:cs typeface="Garamond"/>
              </a:rPr>
              <a:t>tres gotas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cada </a:t>
            </a:r>
            <a:r>
              <a:rPr sz="1400" dirty="0">
                <a:latin typeface="Garamond"/>
                <a:cs typeface="Garamond"/>
              </a:rPr>
              <a:t>disolución de ion </a:t>
            </a:r>
            <a:r>
              <a:rPr sz="1400" spc="-5" dirty="0">
                <a:latin typeface="Garamond"/>
                <a:cs typeface="Garamond"/>
              </a:rPr>
              <a:t>conocido en sendas </a:t>
            </a:r>
            <a:r>
              <a:rPr sz="1400" dirty="0">
                <a:latin typeface="Garamond"/>
                <a:cs typeface="Garamond"/>
              </a:rPr>
              <a:t>depresiones </a:t>
            </a:r>
            <a:r>
              <a:rPr sz="1400" spc="-5" dirty="0">
                <a:latin typeface="Garamond"/>
                <a:cs typeface="Garamond"/>
              </a:rPr>
              <a:t>sin usar </a:t>
            </a:r>
            <a:r>
              <a:rPr sz="1400" dirty="0">
                <a:latin typeface="Garamond"/>
                <a:cs typeface="Garamond"/>
              </a:rPr>
              <a:t>de la </a:t>
            </a:r>
            <a:r>
              <a:rPr sz="1400" spc="-5" dirty="0">
                <a:latin typeface="Garamond"/>
                <a:cs typeface="Garamond"/>
              </a:rPr>
              <a:t>placa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toque. una por  una, ensaya casa </a:t>
            </a:r>
            <a:r>
              <a:rPr sz="1400" dirty="0">
                <a:latin typeface="Garamond"/>
                <a:cs typeface="Garamond"/>
              </a:rPr>
              <a:t>disolución </a:t>
            </a:r>
            <a:r>
              <a:rPr sz="1400" spc="-5" dirty="0">
                <a:latin typeface="Garamond"/>
                <a:cs typeface="Garamond"/>
              </a:rPr>
              <a:t>agregando una </a:t>
            </a:r>
            <a:r>
              <a:rPr sz="1400" dirty="0">
                <a:latin typeface="Garamond"/>
                <a:cs typeface="Garamond"/>
              </a:rPr>
              <a:t>o dos </a:t>
            </a:r>
            <a:r>
              <a:rPr sz="1400" spc="-5" dirty="0">
                <a:latin typeface="Garamond"/>
                <a:cs typeface="Garamond"/>
              </a:rPr>
              <a:t>gotas </a:t>
            </a:r>
            <a:r>
              <a:rPr sz="1400" dirty="0">
                <a:latin typeface="Garamond"/>
                <a:cs typeface="Garamond"/>
              </a:rPr>
              <a:t>de disolución </a:t>
            </a:r>
            <a:r>
              <a:rPr sz="1400" spc="-5" dirty="0">
                <a:latin typeface="Garamond"/>
                <a:cs typeface="Garamond"/>
              </a:rPr>
              <a:t>0.1 </a:t>
            </a:r>
            <a:r>
              <a:rPr sz="1400" dirty="0">
                <a:latin typeface="Garamond"/>
                <a:cs typeface="Garamond"/>
              </a:rPr>
              <a:t>M de </a:t>
            </a:r>
            <a:r>
              <a:rPr sz="1400" spc="-5" dirty="0">
                <a:latin typeface="Garamond"/>
                <a:cs typeface="Garamond"/>
              </a:rPr>
              <a:t>Cloruro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bario</a:t>
            </a:r>
            <a:r>
              <a:rPr sz="1400" spc="-35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(BaCL</a:t>
            </a:r>
            <a:r>
              <a:rPr sz="1350" baseline="-33950" dirty="0">
                <a:latin typeface="Garamond"/>
                <a:cs typeface="Garamond"/>
              </a:rPr>
              <a:t>2</a:t>
            </a:r>
            <a:r>
              <a:rPr sz="1400" dirty="0">
                <a:latin typeface="Garamond"/>
                <a:cs typeface="Garamond"/>
              </a:rPr>
              <a:t>).</a:t>
            </a:r>
            <a:endParaRPr sz="1400">
              <a:latin typeface="Garamond"/>
              <a:cs typeface="Garamond"/>
            </a:endParaRPr>
          </a:p>
          <a:p>
            <a:pPr marL="520700" marR="76200" indent="-228600" algn="just">
              <a:lnSpc>
                <a:spcPct val="116100"/>
              </a:lnSpc>
              <a:spcBef>
                <a:spcPts val="1195"/>
              </a:spcBef>
              <a:buAutoNum type="alphaLcParenR"/>
              <a:tabLst>
                <a:tab pos="512445" algn="l"/>
              </a:tabLst>
            </a:pPr>
            <a:r>
              <a:rPr sz="1400" spc="-5" dirty="0">
                <a:latin typeface="Garamond"/>
                <a:cs typeface="Garamond"/>
              </a:rPr>
              <a:t>Agrega tres gotas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HCL 6M </a:t>
            </a:r>
            <a:r>
              <a:rPr sz="1400" dirty="0">
                <a:latin typeface="Garamond"/>
                <a:cs typeface="Garamond"/>
              </a:rPr>
              <a:t>a </a:t>
            </a:r>
            <a:r>
              <a:rPr sz="1400" spc="-5" dirty="0">
                <a:latin typeface="Garamond"/>
                <a:cs typeface="Garamond"/>
              </a:rPr>
              <a:t>cada </a:t>
            </a:r>
            <a:r>
              <a:rPr sz="1400" dirty="0">
                <a:latin typeface="Garamond"/>
                <a:cs typeface="Garamond"/>
              </a:rPr>
              <a:t>de las </a:t>
            </a:r>
            <a:r>
              <a:rPr sz="1400" spc="-5" dirty="0">
                <a:latin typeface="Garamond"/>
                <a:cs typeface="Garamond"/>
              </a:rPr>
              <a:t>seis </a:t>
            </a:r>
            <a:r>
              <a:rPr sz="1400" dirty="0">
                <a:latin typeface="Garamond"/>
                <a:cs typeface="Garamond"/>
              </a:rPr>
              <a:t>depresiones </a:t>
            </a:r>
            <a:r>
              <a:rPr sz="1400" spc="-5" dirty="0">
                <a:latin typeface="Garamond"/>
                <a:cs typeface="Garamond"/>
              </a:rPr>
              <a:t>que contienen </a:t>
            </a:r>
            <a:r>
              <a:rPr sz="1400" dirty="0">
                <a:latin typeface="Garamond"/>
                <a:cs typeface="Garamond"/>
              </a:rPr>
              <a:t>disolución de </a:t>
            </a:r>
            <a:r>
              <a:rPr sz="1400" spc="5" dirty="0">
                <a:latin typeface="Garamond"/>
                <a:cs typeface="Garamond"/>
              </a:rPr>
              <a:t>BaCL</a:t>
            </a:r>
            <a:r>
              <a:rPr sz="1350" spc="7" baseline="-33950" dirty="0">
                <a:latin typeface="Garamond"/>
                <a:cs typeface="Garamond"/>
              </a:rPr>
              <a:t>2 </a:t>
            </a:r>
            <a:r>
              <a:rPr sz="1400" dirty="0">
                <a:latin typeface="Garamond"/>
                <a:cs typeface="Garamond"/>
              </a:rPr>
              <a:t>. </a:t>
            </a:r>
            <a:r>
              <a:rPr sz="1400" spc="-5" dirty="0">
                <a:latin typeface="Garamond"/>
                <a:cs typeface="Garamond"/>
              </a:rPr>
              <a:t>anota tus  observaciones, </a:t>
            </a:r>
            <a:r>
              <a:rPr sz="1400" dirty="0">
                <a:latin typeface="Garamond"/>
                <a:cs typeface="Garamond"/>
              </a:rPr>
              <a:t>limpia y </a:t>
            </a:r>
            <a:r>
              <a:rPr sz="1400" spc="-5" dirty="0">
                <a:latin typeface="Garamond"/>
                <a:cs typeface="Garamond"/>
              </a:rPr>
              <a:t>enjuaga </a:t>
            </a:r>
            <a:r>
              <a:rPr sz="1400" dirty="0">
                <a:latin typeface="Garamond"/>
                <a:cs typeface="Garamond"/>
              </a:rPr>
              <a:t>la</a:t>
            </a:r>
            <a:r>
              <a:rPr sz="1400" spc="-1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placa.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63075" y="4023500"/>
            <a:ext cx="4016449" cy="20802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03450" y="892845"/>
            <a:ext cx="9359265" cy="3210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5" dirty="0">
                <a:latin typeface="Garamond"/>
                <a:cs typeface="Garamond"/>
              </a:rPr>
              <a:t>3.-</a:t>
            </a:r>
            <a:endParaRPr sz="13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200">
              <a:latin typeface="Times New Roman"/>
              <a:cs typeface="Times New Roman"/>
            </a:endParaRPr>
          </a:p>
          <a:p>
            <a:pPr marL="485775" indent="-168910">
              <a:lnSpc>
                <a:spcPct val="100000"/>
              </a:lnSpc>
              <a:buAutoNum type="alphaLcParenR"/>
              <a:tabLst>
                <a:tab pos="486409" algn="l"/>
              </a:tabLst>
            </a:pPr>
            <a:r>
              <a:rPr sz="1400" spc="-5" dirty="0">
                <a:latin typeface="Garamond"/>
                <a:cs typeface="Garamond"/>
              </a:rPr>
              <a:t>Coloca </a:t>
            </a:r>
            <a:r>
              <a:rPr sz="1400" dirty="0">
                <a:latin typeface="Garamond"/>
                <a:cs typeface="Garamond"/>
              </a:rPr>
              <a:t>dos </a:t>
            </a:r>
            <a:r>
              <a:rPr sz="1400" spc="-5" dirty="0">
                <a:latin typeface="Garamond"/>
                <a:cs typeface="Garamond"/>
              </a:rPr>
              <a:t>gotas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cada </a:t>
            </a:r>
            <a:r>
              <a:rPr sz="1400" dirty="0">
                <a:latin typeface="Garamond"/>
                <a:cs typeface="Garamond"/>
              </a:rPr>
              <a:t>disolución de </a:t>
            </a:r>
            <a:r>
              <a:rPr sz="1400" spc="-5" dirty="0">
                <a:latin typeface="Garamond"/>
                <a:cs typeface="Garamond"/>
              </a:rPr>
              <a:t>ensayo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cationes conocidos en sendos tubos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ensayo pequeños </a:t>
            </a:r>
            <a:r>
              <a:rPr sz="1400" dirty="0">
                <a:latin typeface="Garamond"/>
                <a:cs typeface="Garamond"/>
              </a:rPr>
              <a:t>y</a:t>
            </a:r>
            <a:r>
              <a:rPr sz="1400" spc="-30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limpios.</a:t>
            </a:r>
            <a:endParaRPr sz="14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Garamond"/>
              <a:buAutoNum type="alphaLcParenR"/>
            </a:pPr>
            <a:endParaRPr sz="1250">
              <a:latin typeface="Times New Roman"/>
              <a:cs typeface="Times New Roman"/>
            </a:endParaRPr>
          </a:p>
          <a:p>
            <a:pPr marL="504190" indent="-187325">
              <a:lnSpc>
                <a:spcPct val="100000"/>
              </a:lnSpc>
              <a:buAutoNum type="alphaLcParenR"/>
              <a:tabLst>
                <a:tab pos="504825" algn="l"/>
              </a:tabLst>
            </a:pPr>
            <a:r>
              <a:rPr sz="1400" spc="-5" dirty="0">
                <a:latin typeface="Garamond"/>
                <a:cs typeface="Garamond"/>
              </a:rPr>
              <a:t>Humedece </a:t>
            </a:r>
            <a:r>
              <a:rPr sz="1400" dirty="0">
                <a:latin typeface="Garamond"/>
                <a:cs typeface="Garamond"/>
              </a:rPr>
              <a:t>3 </a:t>
            </a:r>
            <a:r>
              <a:rPr sz="1400" spc="-5" dirty="0">
                <a:latin typeface="Garamond"/>
                <a:cs typeface="Garamond"/>
              </a:rPr>
              <a:t>trozos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papel tornasol con agua </a:t>
            </a:r>
            <a:r>
              <a:rPr sz="1400" dirty="0">
                <a:latin typeface="Garamond"/>
                <a:cs typeface="Garamond"/>
              </a:rPr>
              <a:t>destilada; </a:t>
            </a:r>
            <a:r>
              <a:rPr sz="1400" spc="-5" dirty="0">
                <a:latin typeface="Garamond"/>
                <a:cs typeface="Garamond"/>
              </a:rPr>
              <a:t>colocarlos sobre un vidrio </a:t>
            </a:r>
            <a:r>
              <a:rPr sz="1400" dirty="0">
                <a:latin typeface="Garamond"/>
                <a:cs typeface="Garamond"/>
              </a:rPr>
              <a:t>de</a:t>
            </a:r>
            <a:r>
              <a:rPr sz="1400" spc="-1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reloj.</a:t>
            </a:r>
            <a:endParaRPr sz="1400">
              <a:latin typeface="Garamond"/>
              <a:cs typeface="Garamond"/>
            </a:endParaRPr>
          </a:p>
          <a:p>
            <a:pPr marL="546100" marR="5080" indent="-228600" algn="just">
              <a:lnSpc>
                <a:spcPct val="116100"/>
              </a:lnSpc>
              <a:spcBef>
                <a:spcPts val="1200"/>
              </a:spcBef>
              <a:buAutoNum type="alphaLcParenR"/>
              <a:tabLst>
                <a:tab pos="516890" algn="l"/>
              </a:tabLst>
            </a:pPr>
            <a:r>
              <a:rPr sz="1400" spc="-5" dirty="0">
                <a:latin typeface="Garamond"/>
                <a:cs typeface="Garamond"/>
              </a:rPr>
              <a:t>Con una micropipeta, agrega alrededor </a:t>
            </a:r>
            <a:r>
              <a:rPr sz="1400" dirty="0">
                <a:latin typeface="Garamond"/>
                <a:cs typeface="Garamond"/>
              </a:rPr>
              <a:t>de 1 </a:t>
            </a:r>
            <a:r>
              <a:rPr sz="1400" spc="-5" dirty="0">
                <a:latin typeface="Garamond"/>
                <a:cs typeface="Garamond"/>
              </a:rPr>
              <a:t>ml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NaOH </a:t>
            </a:r>
            <a:r>
              <a:rPr sz="1400" dirty="0">
                <a:latin typeface="Garamond"/>
                <a:cs typeface="Garamond"/>
              </a:rPr>
              <a:t>3 M a la disolución de </a:t>
            </a:r>
            <a:r>
              <a:rPr sz="1400" spc="-5" dirty="0">
                <a:latin typeface="Garamond"/>
                <a:cs typeface="Garamond"/>
              </a:rPr>
              <a:t>un tubo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ensayo. no permitas que </a:t>
            </a:r>
            <a:r>
              <a:rPr sz="1400" dirty="0">
                <a:latin typeface="Garamond"/>
                <a:cs typeface="Garamond"/>
              </a:rPr>
              <a:t>la  disolución de </a:t>
            </a:r>
            <a:r>
              <a:rPr sz="1400" spc="-5" dirty="0">
                <a:latin typeface="Garamond"/>
                <a:cs typeface="Garamond"/>
              </a:rPr>
              <a:t>sosa toque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boca </a:t>
            </a:r>
            <a:r>
              <a:rPr sz="1400" dirty="0">
                <a:latin typeface="Garamond"/>
                <a:cs typeface="Garamond"/>
              </a:rPr>
              <a:t>o las </a:t>
            </a:r>
            <a:r>
              <a:rPr sz="1400" spc="-5" dirty="0">
                <a:latin typeface="Garamond"/>
                <a:cs typeface="Garamond"/>
              </a:rPr>
              <a:t>paredes </a:t>
            </a:r>
            <a:r>
              <a:rPr sz="1400" dirty="0">
                <a:latin typeface="Garamond"/>
                <a:cs typeface="Garamond"/>
              </a:rPr>
              <a:t>interiores del </a:t>
            </a:r>
            <a:r>
              <a:rPr sz="1400" spc="-5" dirty="0">
                <a:latin typeface="Garamond"/>
                <a:cs typeface="Garamond"/>
              </a:rPr>
              <a:t>tubo. </a:t>
            </a:r>
            <a:r>
              <a:rPr sz="1400" dirty="0">
                <a:latin typeface="Garamond"/>
                <a:cs typeface="Garamond"/>
              </a:rPr>
              <a:t>inmediatamente después de </a:t>
            </a:r>
            <a:r>
              <a:rPr sz="1400" spc="-5" dirty="0">
                <a:latin typeface="Garamond"/>
                <a:cs typeface="Garamond"/>
              </a:rPr>
              <a:t>agregar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sosa, adhiere una tira 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papel tornasol húmeda </a:t>
            </a:r>
            <a:r>
              <a:rPr sz="1400" dirty="0">
                <a:latin typeface="Garamond"/>
                <a:cs typeface="Garamond"/>
              </a:rPr>
              <a:t>a la </a:t>
            </a:r>
            <a:r>
              <a:rPr sz="1400" spc="-5" dirty="0">
                <a:latin typeface="Garamond"/>
                <a:cs typeface="Garamond"/>
              </a:rPr>
              <a:t>parte superior </a:t>
            </a:r>
            <a:r>
              <a:rPr sz="1400" dirty="0">
                <a:latin typeface="Garamond"/>
                <a:cs typeface="Garamond"/>
              </a:rPr>
              <a:t>de la </a:t>
            </a:r>
            <a:r>
              <a:rPr sz="1400" spc="-5" dirty="0">
                <a:latin typeface="Garamond"/>
                <a:cs typeface="Garamond"/>
              </a:rPr>
              <a:t>pared </a:t>
            </a:r>
            <a:r>
              <a:rPr sz="1400" dirty="0">
                <a:latin typeface="Garamond"/>
                <a:cs typeface="Garamond"/>
              </a:rPr>
              <a:t>interior del </a:t>
            </a:r>
            <a:r>
              <a:rPr sz="1400" spc="-5" dirty="0">
                <a:latin typeface="Garamond"/>
                <a:cs typeface="Garamond"/>
              </a:rPr>
              <a:t>tubo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ensayo.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tira no </a:t>
            </a:r>
            <a:r>
              <a:rPr sz="1400" dirty="0">
                <a:latin typeface="Garamond"/>
                <a:cs typeface="Garamond"/>
              </a:rPr>
              <a:t>deberá </a:t>
            </a:r>
            <a:r>
              <a:rPr sz="1400" spc="-5" dirty="0">
                <a:latin typeface="Garamond"/>
                <a:cs typeface="Garamond"/>
              </a:rPr>
              <a:t>hacer contacto con </a:t>
            </a:r>
            <a:r>
              <a:rPr sz="1400" dirty="0">
                <a:latin typeface="Garamond"/>
                <a:cs typeface="Garamond"/>
              </a:rPr>
              <a:t>la  disolución.</a:t>
            </a:r>
            <a:endParaRPr sz="1400">
              <a:latin typeface="Garamond"/>
              <a:cs typeface="Garamond"/>
            </a:endParaRPr>
          </a:p>
          <a:p>
            <a:pPr marL="546100" marR="16510" indent="-228600" algn="just">
              <a:lnSpc>
                <a:spcPct val="116100"/>
              </a:lnSpc>
              <a:spcBef>
                <a:spcPts val="1200"/>
              </a:spcBef>
              <a:buAutoNum type="alphaLcParenR"/>
              <a:tabLst>
                <a:tab pos="516890" algn="l"/>
              </a:tabLst>
            </a:pPr>
            <a:r>
              <a:rPr sz="1400" spc="-5" dirty="0">
                <a:latin typeface="Garamond"/>
                <a:cs typeface="Garamond"/>
              </a:rPr>
              <a:t>Caliente suavemente el tubo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ensayo en un baño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agua caliente </a:t>
            </a:r>
            <a:r>
              <a:rPr sz="1400" dirty="0">
                <a:latin typeface="Garamond"/>
                <a:cs typeface="Garamond"/>
              </a:rPr>
              <a:t>durante u </a:t>
            </a:r>
            <a:r>
              <a:rPr sz="1400" spc="-5" dirty="0">
                <a:latin typeface="Garamond"/>
                <a:cs typeface="Garamond"/>
              </a:rPr>
              <a:t>minuto, sin que hierva el contenido. anota tus  observaciones al cabo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30</a:t>
            </a:r>
            <a:r>
              <a:rPr sz="1400" spc="-1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segundos.</a:t>
            </a:r>
            <a:endParaRPr sz="14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Garamond"/>
              <a:buAutoNum type="alphaLcParenR"/>
            </a:pPr>
            <a:endParaRPr sz="1250">
              <a:latin typeface="Times New Roman"/>
              <a:cs typeface="Times New Roman"/>
            </a:endParaRPr>
          </a:p>
          <a:p>
            <a:pPr marL="487045" indent="-170180">
              <a:lnSpc>
                <a:spcPct val="100000"/>
              </a:lnSpc>
              <a:buAutoNum type="alphaLcParenR"/>
              <a:tabLst>
                <a:tab pos="487680" algn="l"/>
              </a:tabLst>
            </a:pPr>
            <a:r>
              <a:rPr sz="1400" dirty="0">
                <a:latin typeface="Garamond"/>
                <a:cs typeface="Garamond"/>
              </a:rPr>
              <a:t>Repite los </a:t>
            </a:r>
            <a:r>
              <a:rPr sz="1400" spc="-5" dirty="0">
                <a:latin typeface="Garamond"/>
                <a:cs typeface="Garamond"/>
              </a:rPr>
              <a:t>pasos 3c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3d con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tubos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ensayo</a:t>
            </a:r>
            <a:r>
              <a:rPr sz="1400" spc="-2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restantes.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982700" y="4365025"/>
            <a:ext cx="4446197" cy="20539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36825" y="1331162"/>
            <a:ext cx="881697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Garamond"/>
                <a:cs typeface="Garamond"/>
              </a:rPr>
              <a:t>4.-Una mezcla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10" dirty="0">
                <a:latin typeface="Garamond"/>
                <a:cs typeface="Garamond"/>
              </a:rPr>
              <a:t>Fe</a:t>
            </a:r>
            <a:r>
              <a:rPr sz="1350" spc="15" baseline="30864" dirty="0">
                <a:latin typeface="Garamond"/>
                <a:cs typeface="Garamond"/>
              </a:rPr>
              <a:t>2+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ácido sulfúrico produce una reacción característica en presencia </a:t>
            </a:r>
            <a:r>
              <a:rPr sz="1400" dirty="0">
                <a:latin typeface="Garamond"/>
                <a:cs typeface="Garamond"/>
              </a:rPr>
              <a:t>de ion </a:t>
            </a:r>
            <a:r>
              <a:rPr sz="1400" spc="-5" dirty="0">
                <a:latin typeface="Garamond"/>
                <a:cs typeface="Garamond"/>
              </a:rPr>
              <a:t>nitrato (NO </a:t>
            </a:r>
            <a:r>
              <a:rPr sz="1350" baseline="30864" dirty="0">
                <a:latin typeface="Garamond"/>
                <a:cs typeface="Garamond"/>
              </a:rPr>
              <a:t>-</a:t>
            </a:r>
            <a:r>
              <a:rPr sz="1400" dirty="0">
                <a:latin typeface="Garamond"/>
                <a:cs typeface="Garamond"/>
              </a:rPr>
              <a:t>) </a:t>
            </a:r>
            <a:r>
              <a:rPr sz="1400" spc="-5" dirty="0">
                <a:latin typeface="Garamond"/>
                <a:cs typeface="Garamond"/>
              </a:rPr>
              <a:t>este “ensayo</a:t>
            </a:r>
            <a:r>
              <a:rPr sz="1400" spc="229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del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36825" y="1457104"/>
            <a:ext cx="8676005" cy="76073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R="1132205" algn="r">
              <a:lnSpc>
                <a:spcPts val="1000"/>
              </a:lnSpc>
              <a:spcBef>
                <a:spcPts val="130"/>
              </a:spcBef>
            </a:pPr>
            <a:r>
              <a:rPr sz="900" spc="15" dirty="0">
                <a:latin typeface="Garamond"/>
                <a:cs typeface="Garamond"/>
              </a:rPr>
              <a:t>3</a:t>
            </a:r>
            <a:endParaRPr sz="900">
              <a:latin typeface="Garamond"/>
              <a:cs typeface="Garamond"/>
            </a:endParaRPr>
          </a:p>
          <a:p>
            <a:pPr marL="38100">
              <a:lnSpc>
                <a:spcPts val="1605"/>
              </a:lnSpc>
            </a:pPr>
            <a:r>
              <a:rPr sz="1400" spc="-5" dirty="0">
                <a:latin typeface="Garamond"/>
                <a:cs typeface="Garamond"/>
              </a:rPr>
              <a:t>anillo café” </a:t>
            </a:r>
            <a:r>
              <a:rPr sz="1400" dirty="0">
                <a:latin typeface="Garamond"/>
                <a:cs typeface="Garamond"/>
              </a:rPr>
              <a:t>(Fe</a:t>
            </a:r>
            <a:r>
              <a:rPr sz="1350" baseline="30864" dirty="0">
                <a:latin typeface="Garamond"/>
                <a:cs typeface="Garamond"/>
              </a:rPr>
              <a:t>2+</a:t>
            </a:r>
            <a:r>
              <a:rPr sz="1400" dirty="0">
                <a:latin typeface="Garamond"/>
                <a:cs typeface="Garamond"/>
              </a:rPr>
              <a:t>/H</a:t>
            </a:r>
            <a:r>
              <a:rPr sz="1350" baseline="-33950" dirty="0">
                <a:latin typeface="Garamond"/>
                <a:cs typeface="Garamond"/>
              </a:rPr>
              <a:t>2</a:t>
            </a:r>
            <a:r>
              <a:rPr sz="1400" dirty="0">
                <a:latin typeface="Garamond"/>
                <a:cs typeface="Garamond"/>
              </a:rPr>
              <a:t>SO</a:t>
            </a:r>
            <a:r>
              <a:rPr sz="1350" baseline="-33950" dirty="0">
                <a:latin typeface="Garamond"/>
                <a:cs typeface="Garamond"/>
              </a:rPr>
              <a:t>4</a:t>
            </a:r>
            <a:r>
              <a:rPr sz="1400" dirty="0">
                <a:latin typeface="Garamond"/>
                <a:cs typeface="Garamond"/>
              </a:rPr>
              <a:t>) </a:t>
            </a:r>
            <a:r>
              <a:rPr sz="1400" spc="-5" dirty="0">
                <a:latin typeface="Garamond"/>
                <a:cs typeface="Garamond"/>
              </a:rPr>
              <a:t>puede servir para </a:t>
            </a:r>
            <a:r>
              <a:rPr sz="1400" dirty="0">
                <a:latin typeface="Garamond"/>
                <a:cs typeface="Garamond"/>
              </a:rPr>
              <a:t>detectar la </a:t>
            </a:r>
            <a:r>
              <a:rPr sz="1400" spc="-5" dirty="0">
                <a:latin typeface="Garamond"/>
                <a:cs typeface="Garamond"/>
              </a:rPr>
              <a:t>presencia </a:t>
            </a:r>
            <a:r>
              <a:rPr sz="1400" dirty="0">
                <a:latin typeface="Garamond"/>
                <a:cs typeface="Garamond"/>
              </a:rPr>
              <a:t>de iones </a:t>
            </a:r>
            <a:r>
              <a:rPr sz="1400" spc="-5" dirty="0">
                <a:latin typeface="Garamond"/>
                <a:cs typeface="Garamond"/>
              </a:rPr>
              <a:t>nitrato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una </a:t>
            </a:r>
            <a:r>
              <a:rPr sz="1400" dirty="0">
                <a:latin typeface="Garamond"/>
                <a:cs typeface="Garamond"/>
              </a:rPr>
              <a:t>disolución </a:t>
            </a:r>
            <a:r>
              <a:rPr sz="1400" spc="-5" dirty="0">
                <a:latin typeface="Garamond"/>
                <a:cs typeface="Garamond"/>
              </a:rPr>
              <a:t>sigue este</a:t>
            </a:r>
            <a:r>
              <a:rPr sz="1400" spc="-2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procedimiento:</a:t>
            </a:r>
            <a:endParaRPr sz="1400">
              <a:latin typeface="Garamond"/>
              <a:cs typeface="Garamond"/>
            </a:endParaRPr>
          </a:p>
          <a:p>
            <a:pPr marL="266700">
              <a:lnSpc>
                <a:spcPct val="100000"/>
              </a:lnSpc>
              <a:spcBef>
                <a:spcPts val="1470"/>
              </a:spcBef>
            </a:pPr>
            <a:r>
              <a:rPr sz="1400" spc="-5" dirty="0">
                <a:latin typeface="Garamond"/>
                <a:cs typeface="Garamond"/>
              </a:rPr>
              <a:t>a) Coloca ocho gotas </a:t>
            </a:r>
            <a:r>
              <a:rPr sz="1400" dirty="0">
                <a:latin typeface="Garamond"/>
                <a:cs typeface="Garamond"/>
              </a:rPr>
              <a:t>de disolución de ion </a:t>
            </a:r>
            <a:r>
              <a:rPr sz="1400" spc="-5" dirty="0">
                <a:latin typeface="Garamond"/>
                <a:cs typeface="Garamond"/>
              </a:rPr>
              <a:t>nitrato en un tubo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ensayo pequeño </a:t>
            </a:r>
            <a:r>
              <a:rPr sz="1400" dirty="0">
                <a:latin typeface="Garamond"/>
                <a:cs typeface="Garamond"/>
              </a:rPr>
              <a:t>y</a:t>
            </a:r>
            <a:r>
              <a:rPr sz="1400" spc="-20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limpio.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40025" y="2378912"/>
            <a:ext cx="8634730" cy="1686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0190" indent="-187325">
              <a:lnSpc>
                <a:spcPct val="100000"/>
              </a:lnSpc>
              <a:spcBef>
                <a:spcPts val="100"/>
              </a:spcBef>
              <a:buAutoNum type="alphaLcParenR" startAt="2"/>
              <a:tabLst>
                <a:tab pos="250825" algn="l"/>
              </a:tabLst>
            </a:pPr>
            <a:r>
              <a:rPr sz="1400" spc="-5" dirty="0">
                <a:latin typeface="Garamond"/>
                <a:cs typeface="Garamond"/>
              </a:rPr>
              <a:t>Agregar aproximadamente </a:t>
            </a:r>
            <a:r>
              <a:rPr sz="1400" dirty="0">
                <a:latin typeface="Garamond"/>
                <a:cs typeface="Garamond"/>
              </a:rPr>
              <a:t>1 </a:t>
            </a:r>
            <a:r>
              <a:rPr sz="1400" spc="-5" dirty="0">
                <a:latin typeface="Garamond"/>
                <a:cs typeface="Garamond"/>
              </a:rPr>
              <a:t>ml.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reactivo </a:t>
            </a:r>
            <a:r>
              <a:rPr sz="1400" dirty="0">
                <a:latin typeface="Garamond"/>
                <a:cs typeface="Garamond"/>
              </a:rPr>
              <a:t>de FeSO</a:t>
            </a:r>
            <a:r>
              <a:rPr sz="1350" baseline="-33950" dirty="0">
                <a:latin typeface="Garamond"/>
                <a:cs typeface="Garamond"/>
              </a:rPr>
              <a:t>4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mezcla con</a:t>
            </a:r>
            <a:r>
              <a:rPr sz="1400" spc="-13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cuidado.</a:t>
            </a:r>
            <a:endParaRPr sz="1400">
              <a:latin typeface="Garamond"/>
              <a:cs typeface="Garamond"/>
            </a:endParaRPr>
          </a:p>
          <a:p>
            <a:pPr marL="292100" marR="55880" indent="-228600">
              <a:lnSpc>
                <a:spcPct val="116100"/>
              </a:lnSpc>
              <a:spcBef>
                <a:spcPts val="1200"/>
              </a:spcBef>
              <a:buAutoNum type="alphaLcParenR" startAt="2"/>
              <a:tabLst>
                <a:tab pos="247015" algn="l"/>
              </a:tabLst>
            </a:pPr>
            <a:r>
              <a:rPr sz="1400" spc="-5" dirty="0">
                <a:latin typeface="Garamond"/>
                <a:cs typeface="Garamond"/>
              </a:rPr>
              <a:t>Con cuidado </a:t>
            </a:r>
            <a:r>
              <a:rPr sz="1400" dirty="0">
                <a:latin typeface="Garamond"/>
                <a:cs typeface="Garamond"/>
              </a:rPr>
              <a:t>y lentamente </a:t>
            </a:r>
            <a:r>
              <a:rPr sz="1400" spc="-5" dirty="0">
                <a:latin typeface="Garamond"/>
                <a:cs typeface="Garamond"/>
              </a:rPr>
              <a:t>vierte </a:t>
            </a:r>
            <a:r>
              <a:rPr sz="1400" dirty="0">
                <a:latin typeface="Garamond"/>
                <a:cs typeface="Garamond"/>
              </a:rPr>
              <a:t>1 </a:t>
            </a:r>
            <a:r>
              <a:rPr sz="1400" spc="-5" dirty="0">
                <a:latin typeface="Garamond"/>
                <a:cs typeface="Garamond"/>
              </a:rPr>
              <a:t>ml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ácido sulfúrico concentrado </a:t>
            </a:r>
            <a:r>
              <a:rPr sz="1400" spc="5" dirty="0">
                <a:latin typeface="Garamond"/>
                <a:cs typeface="Garamond"/>
              </a:rPr>
              <a:t>(H</a:t>
            </a:r>
            <a:r>
              <a:rPr sz="1350" spc="7" baseline="-33950" dirty="0">
                <a:latin typeface="Garamond"/>
                <a:cs typeface="Garamond"/>
              </a:rPr>
              <a:t>2</a:t>
            </a:r>
            <a:r>
              <a:rPr sz="1400" spc="5" dirty="0">
                <a:latin typeface="Garamond"/>
                <a:cs typeface="Garamond"/>
              </a:rPr>
              <a:t>SO</a:t>
            </a:r>
            <a:r>
              <a:rPr sz="1350" spc="7" baseline="-33950" dirty="0">
                <a:latin typeface="Garamond"/>
                <a:cs typeface="Garamond"/>
              </a:rPr>
              <a:t>4</a:t>
            </a:r>
            <a:r>
              <a:rPr sz="1400" spc="5" dirty="0">
                <a:latin typeface="Garamond"/>
                <a:cs typeface="Garamond"/>
              </a:rPr>
              <a:t>) </a:t>
            </a:r>
            <a:r>
              <a:rPr sz="1400" spc="-5" dirty="0">
                <a:latin typeface="Garamond"/>
                <a:cs typeface="Garamond"/>
              </a:rPr>
              <a:t>por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parte </a:t>
            </a:r>
            <a:r>
              <a:rPr sz="1400" dirty="0">
                <a:latin typeface="Garamond"/>
                <a:cs typeface="Garamond"/>
              </a:rPr>
              <a:t>interior del </a:t>
            </a:r>
            <a:r>
              <a:rPr sz="1400" spc="-5" dirty="0">
                <a:latin typeface="Garamond"/>
                <a:cs typeface="Garamond"/>
              </a:rPr>
              <a:t>tubo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ensayo  </a:t>
            </a:r>
            <a:r>
              <a:rPr sz="1400" dirty="0">
                <a:latin typeface="Garamond"/>
                <a:cs typeface="Garamond"/>
              </a:rPr>
              <a:t>inclinado, de </a:t>
            </a:r>
            <a:r>
              <a:rPr sz="1400" spc="-5" dirty="0">
                <a:latin typeface="Garamond"/>
                <a:cs typeface="Garamond"/>
              </a:rPr>
              <a:t>manera que el ácido fluya </a:t>
            </a:r>
            <a:r>
              <a:rPr sz="1400" dirty="0">
                <a:latin typeface="Garamond"/>
                <a:cs typeface="Garamond"/>
              </a:rPr>
              <a:t>a lo largo de la </a:t>
            </a:r>
            <a:r>
              <a:rPr sz="1400" spc="-5" dirty="0">
                <a:latin typeface="Garamond"/>
                <a:cs typeface="Garamond"/>
              </a:rPr>
              <a:t>pared hacia </a:t>
            </a:r>
            <a:r>
              <a:rPr sz="1400" dirty="0">
                <a:latin typeface="Garamond"/>
                <a:cs typeface="Garamond"/>
              </a:rPr>
              <a:t>la disolución </a:t>
            </a:r>
            <a:r>
              <a:rPr sz="1400" spc="-5" dirty="0">
                <a:latin typeface="Garamond"/>
                <a:cs typeface="Garamond"/>
              </a:rPr>
              <a:t>que contiene el tubo sin</a:t>
            </a:r>
            <a:r>
              <a:rPr sz="1400" spc="-3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agitarla.</a:t>
            </a:r>
            <a:endParaRPr sz="14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Garamond"/>
              <a:buAutoNum type="alphaLcParenR" startAt="2"/>
            </a:pPr>
            <a:endParaRPr sz="1250">
              <a:latin typeface="Times New Roman"/>
              <a:cs typeface="Times New Roman"/>
            </a:endParaRPr>
          </a:p>
          <a:p>
            <a:pPr marL="248285" indent="-185420">
              <a:lnSpc>
                <a:spcPct val="100000"/>
              </a:lnSpc>
              <a:buAutoNum type="alphaLcParenR" startAt="2"/>
              <a:tabLst>
                <a:tab pos="248920" algn="l"/>
              </a:tabLst>
            </a:pPr>
            <a:r>
              <a:rPr sz="1400" spc="-5" dirty="0">
                <a:latin typeface="Garamond"/>
                <a:cs typeface="Garamond"/>
              </a:rPr>
              <a:t>Deja reposar </a:t>
            </a:r>
            <a:r>
              <a:rPr sz="1400" dirty="0">
                <a:latin typeface="Garamond"/>
                <a:cs typeface="Garamond"/>
              </a:rPr>
              <a:t>durante 1 o 2 </a:t>
            </a:r>
            <a:r>
              <a:rPr sz="1400" spc="-5" dirty="0">
                <a:latin typeface="Garamond"/>
                <a:cs typeface="Garamond"/>
              </a:rPr>
              <a:t>minutos el tubo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ensayo sin</a:t>
            </a:r>
            <a:r>
              <a:rPr sz="1400" spc="-3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agitarlo.</a:t>
            </a:r>
            <a:endParaRPr sz="14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Garamond"/>
              <a:buAutoNum type="alphaLcParenR" startAt="2"/>
            </a:pPr>
            <a:endParaRPr sz="1250">
              <a:latin typeface="Times New Roman"/>
              <a:cs typeface="Times New Roman"/>
            </a:endParaRPr>
          </a:p>
          <a:p>
            <a:pPr marL="233045" indent="-170180">
              <a:lnSpc>
                <a:spcPct val="100000"/>
              </a:lnSpc>
              <a:spcBef>
                <a:spcPts val="5"/>
              </a:spcBef>
              <a:buAutoNum type="alphaLcParenR" startAt="2"/>
              <a:tabLst>
                <a:tab pos="233679" algn="l"/>
              </a:tabLst>
            </a:pPr>
            <a:r>
              <a:rPr sz="1400" spc="-5" dirty="0">
                <a:latin typeface="Garamond"/>
                <a:cs typeface="Garamond"/>
              </a:rPr>
              <a:t>Observa si ocurre algún cambio en </a:t>
            </a:r>
            <a:r>
              <a:rPr sz="1400" dirty="0">
                <a:latin typeface="Garamond"/>
                <a:cs typeface="Garamond"/>
              </a:rPr>
              <a:t>la interfase </a:t>
            </a:r>
            <a:r>
              <a:rPr sz="1400" spc="-5" dirty="0">
                <a:latin typeface="Garamond"/>
                <a:cs typeface="Garamond"/>
              </a:rPr>
              <a:t>entre </a:t>
            </a:r>
            <a:r>
              <a:rPr sz="1400" dirty="0">
                <a:latin typeface="Garamond"/>
                <a:cs typeface="Garamond"/>
              </a:rPr>
              <a:t>las dos </a:t>
            </a:r>
            <a:r>
              <a:rPr sz="1400" spc="-5" dirty="0">
                <a:latin typeface="Garamond"/>
                <a:cs typeface="Garamond"/>
              </a:rPr>
              <a:t>capas </a:t>
            </a:r>
            <a:r>
              <a:rPr sz="1400" dirty="0">
                <a:latin typeface="Garamond"/>
                <a:cs typeface="Garamond"/>
              </a:rPr>
              <a:t>líquidas. </a:t>
            </a:r>
            <a:r>
              <a:rPr sz="1400" spc="-5" dirty="0">
                <a:latin typeface="Garamond"/>
                <a:cs typeface="Garamond"/>
              </a:rPr>
              <a:t>anota tus</a:t>
            </a:r>
            <a:r>
              <a:rPr sz="1400" spc="-2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observaciones.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15300" y="935037"/>
            <a:ext cx="8760460" cy="32296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Garamond"/>
                <a:cs typeface="Garamond"/>
              </a:rPr>
              <a:t>ENSAYOS </a:t>
            </a:r>
            <a:r>
              <a:rPr sz="1400" dirty="0">
                <a:latin typeface="Garamond"/>
                <a:cs typeface="Garamond"/>
              </a:rPr>
              <a:t>A </a:t>
            </a:r>
            <a:r>
              <a:rPr sz="1400" spc="-5" dirty="0">
                <a:latin typeface="Garamond"/>
                <a:cs typeface="Garamond"/>
              </a:rPr>
              <a:t>LA</a:t>
            </a:r>
            <a:r>
              <a:rPr sz="1400" spc="-1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LLAMA</a:t>
            </a:r>
            <a:endParaRPr sz="14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400" spc="-5" dirty="0">
                <a:latin typeface="Garamond"/>
                <a:cs typeface="Garamond"/>
              </a:rPr>
              <a:t>5.-</a:t>
            </a:r>
            <a:endParaRPr sz="14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Times New Roman"/>
              <a:cs typeface="Times New Roman"/>
            </a:endParaRPr>
          </a:p>
          <a:p>
            <a:pPr marL="409575" indent="-168910">
              <a:lnSpc>
                <a:spcPct val="100000"/>
              </a:lnSpc>
              <a:buAutoNum type="alphaLcParenR"/>
              <a:tabLst>
                <a:tab pos="410209" algn="l"/>
              </a:tabLst>
            </a:pPr>
            <a:r>
              <a:rPr sz="1400" spc="-5" dirty="0">
                <a:latin typeface="Garamond"/>
                <a:cs typeface="Garamond"/>
              </a:rPr>
              <a:t>Consigue un alambre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platino </a:t>
            </a:r>
            <a:r>
              <a:rPr sz="1400" dirty="0">
                <a:latin typeface="Garamond"/>
                <a:cs typeface="Garamond"/>
              </a:rPr>
              <a:t>o </a:t>
            </a:r>
            <a:r>
              <a:rPr sz="1400" spc="-5" dirty="0">
                <a:latin typeface="Garamond"/>
                <a:cs typeface="Garamond"/>
              </a:rPr>
              <a:t>nicromel </a:t>
            </a:r>
            <a:r>
              <a:rPr sz="1400" dirty="0">
                <a:latin typeface="Garamond"/>
                <a:cs typeface="Garamond"/>
              </a:rPr>
              <a:t>insertado </a:t>
            </a:r>
            <a:r>
              <a:rPr sz="1400" spc="-5" dirty="0">
                <a:latin typeface="Garamond"/>
                <a:cs typeface="Garamond"/>
              </a:rPr>
              <a:t>en un tubo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vidrio </a:t>
            </a:r>
            <a:r>
              <a:rPr sz="1400" dirty="0">
                <a:latin typeface="Garamond"/>
                <a:cs typeface="Garamond"/>
              </a:rPr>
              <a:t>o </a:t>
            </a:r>
            <a:r>
              <a:rPr sz="1400" spc="-5" dirty="0">
                <a:latin typeface="Garamond"/>
                <a:cs typeface="Garamond"/>
              </a:rPr>
              <a:t>en un tapón </a:t>
            </a:r>
            <a:r>
              <a:rPr sz="1400" dirty="0">
                <a:latin typeface="Garamond"/>
                <a:cs typeface="Garamond"/>
              </a:rPr>
              <a:t>de</a:t>
            </a:r>
            <a:r>
              <a:rPr sz="1400" spc="-2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corcho.</a:t>
            </a:r>
            <a:endParaRPr sz="1400">
              <a:latin typeface="Garamond"/>
              <a:cs typeface="Garamond"/>
            </a:endParaRPr>
          </a:p>
          <a:p>
            <a:pPr marL="469900" marR="6985" indent="-175260">
              <a:lnSpc>
                <a:spcPct val="116100"/>
              </a:lnSpc>
              <a:spcBef>
                <a:spcPts val="1200"/>
              </a:spcBef>
            </a:pPr>
            <a:r>
              <a:rPr sz="1400" spc="-5" dirty="0">
                <a:latin typeface="Garamond"/>
                <a:cs typeface="Garamond"/>
              </a:rPr>
              <a:t>prepara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enciende un mechero bunsen. ajusta </a:t>
            </a:r>
            <a:r>
              <a:rPr sz="1400" dirty="0">
                <a:latin typeface="Garamond"/>
                <a:cs typeface="Garamond"/>
              </a:rPr>
              <a:t>la llama de </a:t>
            </a:r>
            <a:r>
              <a:rPr sz="1400" spc="-5" dirty="0">
                <a:latin typeface="Garamond"/>
                <a:cs typeface="Garamond"/>
              </a:rPr>
              <a:t>manera que produzca un cono </a:t>
            </a:r>
            <a:r>
              <a:rPr sz="1400" dirty="0">
                <a:latin typeface="Garamond"/>
                <a:cs typeface="Garamond"/>
              </a:rPr>
              <a:t>interior </a:t>
            </a:r>
            <a:r>
              <a:rPr sz="1400" spc="-5" dirty="0">
                <a:latin typeface="Garamond"/>
                <a:cs typeface="Garamond"/>
              </a:rPr>
              <a:t>estable,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color azul  claro,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un cono exterior azul pálido más</a:t>
            </a:r>
            <a:r>
              <a:rPr sz="1400" spc="-15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luminoso.</a:t>
            </a:r>
            <a:endParaRPr sz="1400">
              <a:latin typeface="Garamond"/>
              <a:cs typeface="Garamond"/>
            </a:endParaRPr>
          </a:p>
          <a:p>
            <a:pPr marL="469900" marR="5080" indent="-228600" algn="just">
              <a:lnSpc>
                <a:spcPct val="116100"/>
              </a:lnSpc>
              <a:spcBef>
                <a:spcPts val="1200"/>
              </a:spcBef>
              <a:buAutoNum type="alphaLcParenR" startAt="2"/>
              <a:tabLst>
                <a:tab pos="436880" algn="l"/>
              </a:tabLst>
            </a:pPr>
            <a:r>
              <a:rPr sz="1400" spc="-5" dirty="0">
                <a:latin typeface="Garamond"/>
                <a:cs typeface="Garamond"/>
              </a:rPr>
              <a:t>Coloca alrededor </a:t>
            </a:r>
            <a:r>
              <a:rPr sz="1400" dirty="0">
                <a:latin typeface="Garamond"/>
                <a:cs typeface="Garamond"/>
              </a:rPr>
              <a:t>de 2 </a:t>
            </a:r>
            <a:r>
              <a:rPr sz="1400" spc="-5" dirty="0">
                <a:latin typeface="Garamond"/>
                <a:cs typeface="Garamond"/>
              </a:rPr>
              <a:t>ml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HCL 12 </a:t>
            </a:r>
            <a:r>
              <a:rPr sz="1400" dirty="0">
                <a:latin typeface="Garamond"/>
                <a:cs typeface="Garamond"/>
              </a:rPr>
              <a:t>M </a:t>
            </a:r>
            <a:r>
              <a:rPr sz="1400" spc="-5" dirty="0">
                <a:latin typeface="Garamond"/>
                <a:cs typeface="Garamond"/>
              </a:rPr>
              <a:t>en un tubo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ensayo. sumerge al alambre en HCL, </a:t>
            </a:r>
            <a:r>
              <a:rPr sz="1400" dirty="0">
                <a:latin typeface="Garamond"/>
                <a:cs typeface="Garamond"/>
              </a:rPr>
              <a:t>luego </a:t>
            </a:r>
            <a:r>
              <a:rPr sz="1400" spc="-5" dirty="0">
                <a:latin typeface="Garamond"/>
                <a:cs typeface="Garamond"/>
              </a:rPr>
              <a:t>coloca </a:t>
            </a:r>
            <a:r>
              <a:rPr sz="1400" dirty="0">
                <a:latin typeface="Garamond"/>
                <a:cs typeface="Garamond"/>
              </a:rPr>
              <a:t>a </a:t>
            </a:r>
            <a:r>
              <a:rPr sz="1400" spc="-5" dirty="0">
                <a:latin typeface="Garamond"/>
                <a:cs typeface="Garamond"/>
              </a:rPr>
              <a:t>su extremo  en </a:t>
            </a:r>
            <a:r>
              <a:rPr sz="1400" dirty="0">
                <a:latin typeface="Garamond"/>
                <a:cs typeface="Garamond"/>
              </a:rPr>
              <a:t>la llama. </a:t>
            </a:r>
            <a:r>
              <a:rPr sz="1400" spc="-5" dirty="0">
                <a:latin typeface="Garamond"/>
                <a:cs typeface="Garamond"/>
              </a:rPr>
              <a:t>sitúa el alambre en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parte “luminosa” exterior </a:t>
            </a:r>
            <a:r>
              <a:rPr sz="1400" dirty="0">
                <a:latin typeface="Garamond"/>
                <a:cs typeface="Garamond"/>
              </a:rPr>
              <a:t>de la llama, </a:t>
            </a:r>
            <a:r>
              <a:rPr sz="1400" spc="-5" dirty="0">
                <a:latin typeface="Garamond"/>
                <a:cs typeface="Garamond"/>
              </a:rPr>
              <a:t>no en el cono central. al calentarse el alambre al  rojo vivo,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flama puede colorearse. el color se </a:t>
            </a:r>
            <a:r>
              <a:rPr sz="1400" dirty="0">
                <a:latin typeface="Garamond"/>
                <a:cs typeface="Garamond"/>
              </a:rPr>
              <a:t>debe a los </a:t>
            </a:r>
            <a:r>
              <a:rPr sz="1400" spc="-5" dirty="0">
                <a:latin typeface="Garamond"/>
                <a:cs typeface="Garamond"/>
              </a:rPr>
              <a:t>cationes metálicos que están sobre el</a:t>
            </a:r>
            <a:r>
              <a:rPr sz="1400" spc="-2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alambre.</a:t>
            </a:r>
            <a:endParaRPr sz="1400">
              <a:latin typeface="Garamond"/>
              <a:cs typeface="Garamond"/>
            </a:endParaRPr>
          </a:p>
          <a:p>
            <a:pPr marL="469900" marR="6985" indent="-228600" algn="just">
              <a:lnSpc>
                <a:spcPct val="116100"/>
              </a:lnSpc>
              <a:spcBef>
                <a:spcPts val="1195"/>
              </a:spcBef>
              <a:buAutoNum type="alphaLcParenR" startAt="2"/>
              <a:tabLst>
                <a:tab pos="415290" algn="l"/>
              </a:tabLst>
            </a:pPr>
            <a:r>
              <a:rPr sz="1400" spc="-5" dirty="0">
                <a:latin typeface="Garamond"/>
                <a:cs typeface="Garamond"/>
              </a:rPr>
              <a:t>Continúa sumergiendo el alambre en el HCL colocando en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flama hasta que haya poco </a:t>
            </a:r>
            <a:r>
              <a:rPr sz="1400" dirty="0">
                <a:latin typeface="Garamond"/>
                <a:cs typeface="Garamond"/>
              </a:rPr>
              <a:t>o </a:t>
            </a:r>
            <a:r>
              <a:rPr sz="1400" spc="-5" dirty="0">
                <a:latin typeface="Garamond"/>
                <a:cs typeface="Garamond"/>
              </a:rPr>
              <a:t>ninguno en el color azul </a:t>
            </a:r>
            <a:r>
              <a:rPr sz="1400" dirty="0">
                <a:latin typeface="Garamond"/>
                <a:cs typeface="Garamond"/>
              </a:rPr>
              <a:t>de la  llama </a:t>
            </a:r>
            <a:r>
              <a:rPr sz="1400" spc="-5" dirty="0">
                <a:latin typeface="Garamond"/>
                <a:cs typeface="Garamond"/>
              </a:rPr>
              <a:t>cuando el alambre se calienta al rojo, </a:t>
            </a:r>
            <a:r>
              <a:rPr sz="1400" dirty="0">
                <a:latin typeface="Garamond"/>
                <a:cs typeface="Garamond"/>
              </a:rPr>
              <a:t>lo </a:t>
            </a:r>
            <a:r>
              <a:rPr sz="1400" spc="-5" dirty="0">
                <a:latin typeface="Garamond"/>
                <a:cs typeface="Garamond"/>
              </a:rPr>
              <a:t>que </a:t>
            </a:r>
            <a:r>
              <a:rPr sz="1400" dirty="0">
                <a:latin typeface="Garamond"/>
                <a:cs typeface="Garamond"/>
              </a:rPr>
              <a:t>indicará </a:t>
            </a:r>
            <a:r>
              <a:rPr sz="1400" spc="-5" dirty="0">
                <a:latin typeface="Garamond"/>
                <a:cs typeface="Garamond"/>
              </a:rPr>
              <a:t>que el alambre está</a:t>
            </a:r>
            <a:r>
              <a:rPr sz="1400" spc="-15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limpio.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84250" y="1638649"/>
            <a:ext cx="2106294" cy="31516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24125" y="977513"/>
            <a:ext cx="8864600" cy="1686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Garamond"/>
                <a:cs typeface="Garamond"/>
              </a:rPr>
              <a:t>6.-</a:t>
            </a:r>
            <a:endParaRPr sz="1400">
              <a:latin typeface="Garamond"/>
              <a:cs typeface="Garamond"/>
            </a:endParaRPr>
          </a:p>
          <a:p>
            <a:pPr marL="508000" marR="68580" indent="-228600">
              <a:lnSpc>
                <a:spcPct val="116100"/>
              </a:lnSpc>
              <a:spcBef>
                <a:spcPts val="1200"/>
              </a:spcBef>
              <a:buAutoNum type="alphaLcParenR"/>
              <a:tabLst>
                <a:tab pos="448945" algn="l"/>
              </a:tabLst>
            </a:pPr>
            <a:r>
              <a:rPr sz="1400" dirty="0">
                <a:latin typeface="Garamond"/>
                <a:cs typeface="Garamond"/>
              </a:rPr>
              <a:t>Sumerge </a:t>
            </a:r>
            <a:r>
              <a:rPr sz="1400" spc="-5" dirty="0">
                <a:latin typeface="Garamond"/>
                <a:cs typeface="Garamond"/>
              </a:rPr>
              <a:t>el alambre </a:t>
            </a:r>
            <a:r>
              <a:rPr sz="1400" dirty="0">
                <a:latin typeface="Garamond"/>
                <a:cs typeface="Garamond"/>
              </a:rPr>
              <a:t>limpio </a:t>
            </a:r>
            <a:r>
              <a:rPr sz="1400" spc="-5" dirty="0">
                <a:latin typeface="Garamond"/>
                <a:cs typeface="Garamond"/>
              </a:rPr>
              <a:t>en </a:t>
            </a:r>
            <a:r>
              <a:rPr sz="1400" dirty="0">
                <a:latin typeface="Garamond"/>
                <a:cs typeface="Garamond"/>
              </a:rPr>
              <a:t>la disolución de </a:t>
            </a:r>
            <a:r>
              <a:rPr sz="1400" spc="5" dirty="0">
                <a:latin typeface="Garamond"/>
                <a:cs typeface="Garamond"/>
              </a:rPr>
              <a:t>Fe</a:t>
            </a:r>
            <a:r>
              <a:rPr sz="1350" spc="7" baseline="30864" dirty="0">
                <a:latin typeface="Garamond"/>
                <a:cs typeface="Garamond"/>
              </a:rPr>
              <a:t>3+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colócalo </a:t>
            </a:r>
            <a:r>
              <a:rPr sz="1400" dirty="0">
                <a:latin typeface="Garamond"/>
                <a:cs typeface="Garamond"/>
              </a:rPr>
              <a:t>luego </a:t>
            </a:r>
            <a:r>
              <a:rPr sz="1400" spc="-5" dirty="0">
                <a:latin typeface="Garamond"/>
                <a:cs typeface="Garamond"/>
              </a:rPr>
              <a:t>en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flama </a:t>
            </a:r>
            <a:r>
              <a:rPr sz="1400" dirty="0">
                <a:latin typeface="Garamond"/>
                <a:cs typeface="Garamond"/>
              </a:rPr>
              <a:t>de la </a:t>
            </a:r>
            <a:r>
              <a:rPr sz="1400" spc="-5" dirty="0">
                <a:latin typeface="Garamond"/>
                <a:cs typeface="Garamond"/>
              </a:rPr>
              <a:t>forma ya </a:t>
            </a:r>
            <a:r>
              <a:rPr sz="1400" dirty="0">
                <a:latin typeface="Garamond"/>
                <a:cs typeface="Garamond"/>
              </a:rPr>
              <a:t>descrita. </a:t>
            </a:r>
            <a:r>
              <a:rPr sz="1400" spc="-5" dirty="0">
                <a:latin typeface="Garamond"/>
                <a:cs typeface="Garamond"/>
              </a:rPr>
              <a:t>observa cualquier  cambio en el color </a:t>
            </a:r>
            <a:r>
              <a:rPr sz="1400" dirty="0">
                <a:latin typeface="Garamond"/>
                <a:cs typeface="Garamond"/>
              </a:rPr>
              <a:t>de la llama, la intensidad del </a:t>
            </a:r>
            <a:r>
              <a:rPr sz="1400" spc="-5" dirty="0">
                <a:latin typeface="Garamond"/>
                <a:cs typeface="Garamond"/>
              </a:rPr>
              <a:t>color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el tiempo total (en segundos) que permanece el</a:t>
            </a:r>
            <a:r>
              <a:rPr sz="1400" spc="-3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color.</a:t>
            </a:r>
            <a:endParaRPr sz="14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Garamond"/>
              <a:buAutoNum type="alphaLcParenR"/>
            </a:pPr>
            <a:endParaRPr sz="1250">
              <a:latin typeface="Times New Roman"/>
              <a:cs typeface="Times New Roman"/>
            </a:endParaRPr>
          </a:p>
          <a:p>
            <a:pPr marL="466090" indent="-187325">
              <a:lnSpc>
                <a:spcPct val="100000"/>
              </a:lnSpc>
              <a:buAutoNum type="alphaLcParenR"/>
              <a:tabLst>
                <a:tab pos="466725" algn="l"/>
              </a:tabLst>
            </a:pPr>
            <a:r>
              <a:rPr sz="1400" spc="-5" dirty="0">
                <a:latin typeface="Garamond"/>
                <a:cs typeface="Garamond"/>
              </a:rPr>
              <a:t>Limpia el alambre con HCL hasta que no produzca color en </a:t>
            </a:r>
            <a:r>
              <a:rPr sz="1400" dirty="0">
                <a:latin typeface="Garamond"/>
                <a:cs typeface="Garamond"/>
              </a:rPr>
              <a:t>la</a:t>
            </a:r>
            <a:r>
              <a:rPr sz="1400" spc="-10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llama.</a:t>
            </a:r>
            <a:endParaRPr sz="14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Garamond"/>
              <a:buAutoNum type="alphaLcParenR"/>
            </a:pPr>
            <a:endParaRPr sz="1250">
              <a:latin typeface="Times New Roman"/>
              <a:cs typeface="Times New Roman"/>
            </a:endParaRPr>
          </a:p>
          <a:p>
            <a:pPr marL="448945" indent="-170180">
              <a:lnSpc>
                <a:spcPct val="100000"/>
              </a:lnSpc>
              <a:spcBef>
                <a:spcPts val="5"/>
              </a:spcBef>
              <a:buAutoNum type="alphaLcParenR"/>
              <a:tabLst>
                <a:tab pos="449580" algn="l"/>
              </a:tabLst>
            </a:pPr>
            <a:r>
              <a:rPr sz="1400" dirty="0">
                <a:latin typeface="Garamond"/>
                <a:cs typeface="Garamond"/>
              </a:rPr>
              <a:t>Repite los </a:t>
            </a:r>
            <a:r>
              <a:rPr sz="1400" spc="-5" dirty="0">
                <a:latin typeface="Garamond"/>
                <a:cs typeface="Garamond"/>
              </a:rPr>
              <a:t>pasos 6ª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6b con </a:t>
            </a:r>
            <a:r>
              <a:rPr sz="1400" dirty="0">
                <a:latin typeface="Garamond"/>
                <a:cs typeface="Garamond"/>
              </a:rPr>
              <a:t>las disoluciones de </a:t>
            </a:r>
            <a:r>
              <a:rPr sz="1400" spc="10" dirty="0">
                <a:latin typeface="Garamond"/>
                <a:cs typeface="Garamond"/>
              </a:rPr>
              <a:t>K</a:t>
            </a:r>
            <a:r>
              <a:rPr sz="1350" spc="15" baseline="30864" dirty="0">
                <a:latin typeface="Garamond"/>
                <a:cs typeface="Garamond"/>
              </a:rPr>
              <a:t>+ </a:t>
            </a:r>
            <a:r>
              <a:rPr sz="1400" dirty="0">
                <a:latin typeface="Garamond"/>
                <a:cs typeface="Garamond"/>
              </a:rPr>
              <a:t>y</a:t>
            </a:r>
            <a:r>
              <a:rPr sz="1400" spc="-25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NH</a:t>
            </a:r>
            <a:r>
              <a:rPr sz="1350" baseline="-33950" dirty="0">
                <a:latin typeface="Garamond"/>
                <a:cs typeface="Garamond"/>
              </a:rPr>
              <a:t>4.</a:t>
            </a:r>
            <a:endParaRPr sz="1350" baseline="-3395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36825" y="3191122"/>
            <a:ext cx="8815070" cy="1016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 algn="just">
              <a:lnSpc>
                <a:spcPct val="116100"/>
              </a:lnSpc>
              <a:spcBef>
                <a:spcPts val="100"/>
              </a:spcBef>
            </a:pPr>
            <a:r>
              <a:rPr sz="1400" spc="-5" dirty="0">
                <a:latin typeface="Garamond"/>
                <a:cs typeface="Garamond"/>
              </a:rPr>
              <a:t>7.- Cuando hayas observado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colores </a:t>
            </a:r>
            <a:r>
              <a:rPr sz="1400" dirty="0">
                <a:latin typeface="Garamond"/>
                <a:cs typeface="Garamond"/>
              </a:rPr>
              <a:t>de la llama </a:t>
            </a:r>
            <a:r>
              <a:rPr sz="1400" spc="-5" dirty="0">
                <a:latin typeface="Garamond"/>
                <a:cs typeface="Garamond"/>
              </a:rPr>
              <a:t>con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tres cationes, observa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nuevo </a:t>
            </a:r>
            <a:r>
              <a:rPr sz="1400" dirty="0">
                <a:latin typeface="Garamond"/>
                <a:cs typeface="Garamond"/>
              </a:rPr>
              <a:t>la llama </a:t>
            </a:r>
            <a:r>
              <a:rPr sz="1400" spc="-5" dirty="0">
                <a:latin typeface="Garamond"/>
                <a:cs typeface="Garamond"/>
              </a:rPr>
              <a:t>con </a:t>
            </a:r>
            <a:r>
              <a:rPr sz="1400" spc="30" dirty="0">
                <a:latin typeface="Garamond"/>
                <a:cs typeface="Garamond"/>
              </a:rPr>
              <a:t>K</a:t>
            </a:r>
            <a:r>
              <a:rPr sz="1350" spc="44" baseline="30864" dirty="0">
                <a:latin typeface="Garamond"/>
                <a:cs typeface="Garamond"/>
              </a:rPr>
              <a:t>+ </a:t>
            </a:r>
            <a:r>
              <a:rPr sz="1400" dirty="0">
                <a:latin typeface="Garamond"/>
                <a:cs typeface="Garamond"/>
              </a:rPr>
              <a:t>a </a:t>
            </a:r>
            <a:r>
              <a:rPr sz="1400" spc="-5" dirty="0">
                <a:latin typeface="Garamond"/>
                <a:cs typeface="Garamond"/>
              </a:rPr>
              <a:t>través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un  vidrio azul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cobalto (o un vidrio </a:t>
            </a:r>
            <a:r>
              <a:rPr sz="1400" dirty="0">
                <a:latin typeface="Garamond"/>
                <a:cs typeface="Garamond"/>
              </a:rPr>
              <a:t>de didimio). </a:t>
            </a:r>
            <a:r>
              <a:rPr sz="1400" spc="-5" dirty="0">
                <a:latin typeface="Garamond"/>
                <a:cs typeface="Garamond"/>
              </a:rPr>
              <a:t>nuevamente toma nota el color, </a:t>
            </a:r>
            <a:r>
              <a:rPr sz="1400" dirty="0">
                <a:latin typeface="Garamond"/>
                <a:cs typeface="Garamond"/>
              </a:rPr>
              <a:t>intensidad y duración de la llama. </a:t>
            </a:r>
            <a:r>
              <a:rPr sz="1400" spc="-5" dirty="0">
                <a:latin typeface="Garamond"/>
                <a:cs typeface="Garamond"/>
              </a:rPr>
              <a:t>tu </a:t>
            </a:r>
            <a:r>
              <a:rPr sz="1400" spc="34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compañero puede sostener el alambre en </a:t>
            </a:r>
            <a:r>
              <a:rPr sz="1400" dirty="0">
                <a:latin typeface="Garamond"/>
                <a:cs typeface="Garamond"/>
              </a:rPr>
              <a:t>la llama </a:t>
            </a:r>
            <a:r>
              <a:rPr sz="1400" spc="-5" dirty="0">
                <a:latin typeface="Garamond"/>
                <a:cs typeface="Garamond"/>
              </a:rPr>
              <a:t>mientras observas; </a:t>
            </a:r>
            <a:r>
              <a:rPr sz="1400" dirty="0">
                <a:latin typeface="Garamond"/>
                <a:cs typeface="Garamond"/>
              </a:rPr>
              <a:t>luego intercambia lugares. </a:t>
            </a:r>
            <a:r>
              <a:rPr sz="1400" spc="-5" dirty="0">
                <a:latin typeface="Garamond"/>
                <a:cs typeface="Garamond"/>
              </a:rPr>
              <a:t>anota todas </a:t>
            </a:r>
            <a:r>
              <a:rPr sz="1400" dirty="0">
                <a:latin typeface="Garamond"/>
                <a:cs typeface="Garamond"/>
              </a:rPr>
              <a:t>las </a:t>
            </a:r>
            <a:r>
              <a:rPr sz="1400" spc="-5" dirty="0">
                <a:latin typeface="Garamond"/>
                <a:cs typeface="Garamond"/>
              </a:rPr>
              <a:t>observaciones  en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tabla </a:t>
            </a:r>
            <a:r>
              <a:rPr sz="1400" dirty="0">
                <a:latin typeface="Garamond"/>
                <a:cs typeface="Garamond"/>
              </a:rPr>
              <a:t>de</a:t>
            </a:r>
            <a:r>
              <a:rPr sz="1400" spc="-5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datos.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62225" y="998737"/>
            <a:ext cx="8564245" cy="886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Garamond"/>
                <a:cs typeface="Garamond"/>
              </a:rPr>
              <a:t>PARTE 2: Ensayos con </a:t>
            </a:r>
            <a:r>
              <a:rPr sz="1400" dirty="0">
                <a:latin typeface="Garamond"/>
                <a:cs typeface="Garamond"/>
              </a:rPr>
              <a:t>la disolución de</a:t>
            </a:r>
            <a:r>
              <a:rPr sz="1400" spc="-5" dirty="0">
                <a:latin typeface="Garamond"/>
                <a:cs typeface="Garamond"/>
              </a:rPr>
              <a:t> fertilizante.</a:t>
            </a:r>
            <a:endParaRPr sz="1400">
              <a:latin typeface="Garamond"/>
              <a:cs typeface="Garamond"/>
            </a:endParaRPr>
          </a:p>
          <a:p>
            <a:pPr marL="12700" marR="5080">
              <a:lnSpc>
                <a:spcPct val="116100"/>
              </a:lnSpc>
              <a:spcBef>
                <a:spcPts val="1200"/>
              </a:spcBef>
            </a:pPr>
            <a:r>
              <a:rPr sz="1400" spc="-5" dirty="0">
                <a:latin typeface="Garamond"/>
                <a:cs typeface="Garamond"/>
              </a:rPr>
              <a:t>1.-Solicita </a:t>
            </a:r>
            <a:r>
              <a:rPr sz="1400" dirty="0">
                <a:latin typeface="Garamond"/>
                <a:cs typeface="Garamond"/>
              </a:rPr>
              <a:t>a </a:t>
            </a:r>
            <a:r>
              <a:rPr sz="1400" spc="-5" dirty="0">
                <a:latin typeface="Garamond"/>
                <a:cs typeface="Garamond"/>
              </a:rPr>
              <a:t>tu profesor aproximadamente </a:t>
            </a:r>
            <a:r>
              <a:rPr sz="1400" dirty="0">
                <a:latin typeface="Garamond"/>
                <a:cs typeface="Garamond"/>
              </a:rPr>
              <a:t>5 </a:t>
            </a:r>
            <a:r>
              <a:rPr sz="1400" spc="-5" dirty="0">
                <a:latin typeface="Garamond"/>
                <a:cs typeface="Garamond"/>
              </a:rPr>
              <a:t>mL </a:t>
            </a:r>
            <a:r>
              <a:rPr sz="1400" dirty="0">
                <a:latin typeface="Garamond"/>
                <a:cs typeface="Garamond"/>
              </a:rPr>
              <a:t>de disolución de </a:t>
            </a:r>
            <a:r>
              <a:rPr sz="1400" spc="-5" dirty="0">
                <a:latin typeface="Garamond"/>
                <a:cs typeface="Garamond"/>
              </a:rPr>
              <a:t>un fertilizante </a:t>
            </a:r>
            <a:r>
              <a:rPr sz="1400" dirty="0">
                <a:latin typeface="Garamond"/>
                <a:cs typeface="Garamond"/>
              </a:rPr>
              <a:t>desconocido. </a:t>
            </a:r>
            <a:r>
              <a:rPr sz="1400" spc="-5" dirty="0">
                <a:latin typeface="Garamond"/>
                <a:cs typeface="Garamond"/>
              </a:rPr>
              <a:t>esta </a:t>
            </a:r>
            <a:r>
              <a:rPr sz="1400" dirty="0">
                <a:latin typeface="Garamond"/>
                <a:cs typeface="Garamond"/>
              </a:rPr>
              <a:t>disolución </a:t>
            </a:r>
            <a:r>
              <a:rPr sz="1400" spc="-5" dirty="0">
                <a:latin typeface="Garamond"/>
                <a:cs typeface="Garamond"/>
              </a:rPr>
              <a:t>contiene uno </a:t>
            </a:r>
            <a:r>
              <a:rPr sz="1400" dirty="0">
                <a:latin typeface="Garamond"/>
                <a:cs typeface="Garamond"/>
              </a:rPr>
              <a:t>o  </a:t>
            </a:r>
            <a:r>
              <a:rPr sz="1400" spc="-5" dirty="0">
                <a:latin typeface="Garamond"/>
                <a:cs typeface="Garamond"/>
              </a:rPr>
              <a:t>más </a:t>
            </a:r>
            <a:r>
              <a:rPr sz="1400" dirty="0">
                <a:latin typeface="Garamond"/>
                <a:cs typeface="Garamond"/>
              </a:rPr>
              <a:t>de los </a:t>
            </a:r>
            <a:r>
              <a:rPr sz="1400" spc="-5" dirty="0">
                <a:latin typeface="Garamond"/>
                <a:cs typeface="Garamond"/>
              </a:rPr>
              <a:t>aniones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cationes analizados en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parte 1. observa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anota el color </a:t>
            </a:r>
            <a:r>
              <a:rPr sz="1400" dirty="0">
                <a:latin typeface="Garamond"/>
                <a:cs typeface="Garamond"/>
              </a:rPr>
              <a:t>de la disolución</a:t>
            </a:r>
            <a:r>
              <a:rPr sz="1400" spc="-30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desconocida.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62225" y="2412247"/>
            <a:ext cx="8395335" cy="768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100"/>
              </a:spcBef>
            </a:pPr>
            <a:r>
              <a:rPr sz="1400" spc="-5" dirty="0">
                <a:latin typeface="Garamond"/>
                <a:cs typeface="Garamond"/>
              </a:rPr>
              <a:t>2.-Siguiendo </a:t>
            </a:r>
            <a:r>
              <a:rPr sz="1400" dirty="0">
                <a:latin typeface="Garamond"/>
                <a:cs typeface="Garamond"/>
              </a:rPr>
              <a:t>las instrucciones </a:t>
            </a:r>
            <a:r>
              <a:rPr sz="1400" spc="-5" dirty="0">
                <a:latin typeface="Garamond"/>
                <a:cs typeface="Garamond"/>
              </a:rPr>
              <a:t>ya </a:t>
            </a:r>
            <a:r>
              <a:rPr sz="1400" dirty="0">
                <a:latin typeface="Garamond"/>
                <a:cs typeface="Garamond"/>
              </a:rPr>
              <a:t>indicadas </a:t>
            </a:r>
            <a:r>
              <a:rPr sz="1400" spc="-5" dirty="0">
                <a:latin typeface="Garamond"/>
                <a:cs typeface="Garamond"/>
              </a:rPr>
              <a:t>en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parte 1, efectúa todos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ensayos </a:t>
            </a:r>
            <a:r>
              <a:rPr sz="1400" dirty="0">
                <a:latin typeface="Garamond"/>
                <a:cs typeface="Garamond"/>
              </a:rPr>
              <a:t>de la </a:t>
            </a:r>
            <a:r>
              <a:rPr sz="1400" spc="-5" dirty="0">
                <a:latin typeface="Garamond"/>
                <a:cs typeface="Garamond"/>
              </a:rPr>
              <a:t>tabla </a:t>
            </a:r>
            <a:r>
              <a:rPr sz="1400" dirty="0">
                <a:latin typeface="Garamond"/>
                <a:cs typeface="Garamond"/>
              </a:rPr>
              <a:t>de datos </a:t>
            </a:r>
            <a:r>
              <a:rPr sz="1400" spc="-5" dirty="0">
                <a:latin typeface="Garamond"/>
                <a:cs typeface="Garamond"/>
              </a:rPr>
              <a:t>con </a:t>
            </a:r>
            <a:r>
              <a:rPr sz="1400" dirty="0">
                <a:latin typeface="Garamond"/>
                <a:cs typeface="Garamond"/>
              </a:rPr>
              <a:t>la disolución de  </a:t>
            </a:r>
            <a:r>
              <a:rPr sz="1400" spc="-5" dirty="0">
                <a:latin typeface="Garamond"/>
                <a:cs typeface="Garamond"/>
              </a:rPr>
              <a:t>fertilizante. utiliza equipo </a:t>
            </a:r>
            <a:r>
              <a:rPr sz="1400" dirty="0">
                <a:latin typeface="Garamond"/>
                <a:cs typeface="Garamond"/>
              </a:rPr>
              <a:t>de laboratorio </a:t>
            </a:r>
            <a:r>
              <a:rPr sz="1400" spc="-5" dirty="0">
                <a:latin typeface="Garamond"/>
                <a:cs typeface="Garamond"/>
              </a:rPr>
              <a:t>perfecta, ente </a:t>
            </a:r>
            <a:r>
              <a:rPr sz="1400" dirty="0">
                <a:latin typeface="Garamond"/>
                <a:cs typeface="Garamond"/>
              </a:rPr>
              <a:t>limpio y </a:t>
            </a:r>
            <a:r>
              <a:rPr sz="1400" spc="-5" dirty="0">
                <a:latin typeface="Garamond"/>
                <a:cs typeface="Garamond"/>
              </a:rPr>
              <a:t>anota tus observaciones (repite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ensayos si </a:t>
            </a:r>
            <a:r>
              <a:rPr sz="1400" dirty="0">
                <a:latin typeface="Garamond"/>
                <a:cs typeface="Garamond"/>
              </a:rPr>
              <a:t>deseas  </a:t>
            </a:r>
            <a:r>
              <a:rPr sz="1400" spc="-5" dirty="0">
                <a:latin typeface="Garamond"/>
                <a:cs typeface="Garamond"/>
              </a:rPr>
              <a:t>confirmarlas)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62225" y="3707647"/>
            <a:ext cx="859028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100"/>
              </a:spcBef>
            </a:pPr>
            <a:r>
              <a:rPr sz="1400" spc="-5" dirty="0">
                <a:latin typeface="Garamond"/>
                <a:cs typeface="Garamond"/>
              </a:rPr>
              <a:t>3.- Compara tus resultados con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que obtuviste con </a:t>
            </a:r>
            <a:r>
              <a:rPr sz="1400" dirty="0">
                <a:latin typeface="Garamond"/>
                <a:cs typeface="Garamond"/>
              </a:rPr>
              <a:t>las disoluciones </a:t>
            </a:r>
            <a:r>
              <a:rPr sz="1400" spc="-5" dirty="0">
                <a:latin typeface="Garamond"/>
                <a:cs typeface="Garamond"/>
              </a:rPr>
              <a:t>conocidas, </a:t>
            </a:r>
            <a:r>
              <a:rPr sz="1400" dirty="0">
                <a:latin typeface="Garamond"/>
                <a:cs typeface="Garamond"/>
              </a:rPr>
              <a:t>identifica los </a:t>
            </a:r>
            <a:r>
              <a:rPr sz="1400" spc="-5" dirty="0">
                <a:latin typeface="Garamond"/>
                <a:cs typeface="Garamond"/>
              </a:rPr>
              <a:t>aniones cationes </a:t>
            </a:r>
            <a:r>
              <a:rPr sz="1400" dirty="0">
                <a:latin typeface="Garamond"/>
                <a:cs typeface="Garamond"/>
              </a:rPr>
              <a:t>de la </a:t>
            </a:r>
            <a:r>
              <a:rPr sz="1400" spc="-5" dirty="0">
                <a:latin typeface="Garamond"/>
                <a:cs typeface="Garamond"/>
              </a:rPr>
              <a:t>tabla </a:t>
            </a:r>
            <a:r>
              <a:rPr sz="1400" dirty="0">
                <a:latin typeface="Garamond"/>
                <a:cs typeface="Garamond"/>
              </a:rPr>
              <a:t>de  datos </a:t>
            </a:r>
            <a:r>
              <a:rPr sz="1400" spc="-5" dirty="0">
                <a:latin typeface="Garamond"/>
                <a:cs typeface="Garamond"/>
              </a:rPr>
              <a:t>que están presentes en tu </a:t>
            </a:r>
            <a:r>
              <a:rPr sz="1400" dirty="0">
                <a:latin typeface="Garamond"/>
                <a:cs typeface="Garamond"/>
              </a:rPr>
              <a:t>disolución de</a:t>
            </a:r>
            <a:r>
              <a:rPr sz="1400" spc="-1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fertilizante.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62225" y="4789687"/>
            <a:ext cx="43630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Garamond"/>
                <a:cs typeface="Garamond"/>
              </a:rPr>
              <a:t>4.- Lava tus manos perfectamente antes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salir </a:t>
            </a:r>
            <a:r>
              <a:rPr sz="1400" dirty="0">
                <a:latin typeface="Garamond"/>
                <a:cs typeface="Garamond"/>
              </a:rPr>
              <a:t>del</a:t>
            </a:r>
            <a:r>
              <a:rPr sz="1400" spc="-65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laboratorio.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19425" y="1167089"/>
            <a:ext cx="4331335" cy="732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-5" dirty="0">
                <a:latin typeface="Garamond"/>
                <a:cs typeface="Garamond"/>
              </a:rPr>
              <a:t>MANEJO </a:t>
            </a:r>
            <a:r>
              <a:rPr sz="1700" b="1" dirty="0">
                <a:latin typeface="Garamond"/>
                <a:cs typeface="Garamond"/>
              </a:rPr>
              <a:t>Y </a:t>
            </a:r>
            <a:r>
              <a:rPr sz="1700" b="1" spc="-5" dirty="0">
                <a:latin typeface="Garamond"/>
                <a:cs typeface="Garamond"/>
              </a:rPr>
              <a:t>DISPOSICIÓN DE</a:t>
            </a:r>
            <a:r>
              <a:rPr sz="1700" b="1" spc="-90" dirty="0">
                <a:latin typeface="Garamond"/>
                <a:cs typeface="Garamond"/>
              </a:rPr>
              <a:t> </a:t>
            </a:r>
            <a:r>
              <a:rPr sz="1700" b="1" spc="-5" dirty="0">
                <a:latin typeface="Garamond"/>
                <a:cs typeface="Garamond"/>
              </a:rPr>
              <a:t>DESECHOS:</a:t>
            </a:r>
            <a:endParaRPr sz="17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1485"/>
              </a:spcBef>
            </a:pPr>
            <a:r>
              <a:rPr sz="1700" spc="-5" dirty="0">
                <a:latin typeface="Garamond"/>
                <a:cs typeface="Garamond"/>
              </a:rPr>
              <a:t>Tratamiento </a:t>
            </a:r>
            <a:r>
              <a:rPr sz="1700" dirty="0">
                <a:latin typeface="Garamond"/>
                <a:cs typeface="Garamond"/>
              </a:rPr>
              <a:t>de </a:t>
            </a:r>
            <a:r>
              <a:rPr sz="1700" spc="-5" dirty="0">
                <a:latin typeface="Garamond"/>
                <a:cs typeface="Garamond"/>
              </a:rPr>
              <a:t>metales </a:t>
            </a:r>
            <a:r>
              <a:rPr sz="1700" dirty="0">
                <a:latin typeface="Garamond"/>
                <a:cs typeface="Garamond"/>
              </a:rPr>
              <a:t>y </a:t>
            </a:r>
            <a:r>
              <a:rPr sz="1700" spc="-5" dirty="0">
                <a:latin typeface="Garamond"/>
                <a:cs typeface="Garamond"/>
              </a:rPr>
              <a:t>residuos</a:t>
            </a:r>
            <a:r>
              <a:rPr sz="1700" spc="-45" dirty="0">
                <a:latin typeface="Garamond"/>
                <a:cs typeface="Garamond"/>
              </a:rPr>
              <a:t> </a:t>
            </a:r>
            <a:r>
              <a:rPr sz="1700" dirty="0">
                <a:latin typeface="Garamond"/>
                <a:cs typeface="Garamond"/>
              </a:rPr>
              <a:t>inorgánicos</a:t>
            </a:r>
            <a:endParaRPr sz="17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45725" y="2427650"/>
            <a:ext cx="4446197" cy="20539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71600" y="458165"/>
            <a:ext cx="8947785" cy="723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sz="2000" b="0" dirty="0">
                <a:solidFill>
                  <a:srgbClr val="434343"/>
                </a:solidFill>
                <a:latin typeface="Garamond"/>
                <a:cs typeface="Garamond"/>
              </a:rPr>
              <a:t>Se </a:t>
            </a:r>
            <a:r>
              <a:rPr sz="2000" b="0" spc="-5" dirty="0">
                <a:solidFill>
                  <a:srgbClr val="434343"/>
                </a:solidFill>
                <a:latin typeface="Garamond"/>
                <a:cs typeface="Garamond"/>
              </a:rPr>
              <a:t>realiza un análisis cualitativo </a:t>
            </a:r>
            <a:r>
              <a:rPr sz="2000" b="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2000" b="0" spc="-5" dirty="0">
                <a:solidFill>
                  <a:srgbClr val="434343"/>
                </a:solidFill>
                <a:latin typeface="Garamond"/>
                <a:cs typeface="Garamond"/>
              </a:rPr>
              <a:t>resultados con el </a:t>
            </a:r>
            <a:r>
              <a:rPr sz="2000" b="0" dirty="0">
                <a:solidFill>
                  <a:srgbClr val="434343"/>
                </a:solidFill>
                <a:latin typeface="Garamond"/>
                <a:cs typeface="Garamond"/>
              </a:rPr>
              <a:t>llenado de la </a:t>
            </a:r>
            <a:r>
              <a:rPr sz="2000" b="0" spc="-5" dirty="0">
                <a:solidFill>
                  <a:srgbClr val="434343"/>
                </a:solidFill>
                <a:latin typeface="Garamond"/>
                <a:cs typeface="Garamond"/>
              </a:rPr>
              <a:t>tabla </a:t>
            </a:r>
            <a:r>
              <a:rPr sz="2000" b="0" dirty="0">
                <a:solidFill>
                  <a:srgbClr val="434343"/>
                </a:solidFill>
                <a:latin typeface="Garamond"/>
                <a:cs typeface="Garamond"/>
              </a:rPr>
              <a:t>de de disoluciones y  </a:t>
            </a:r>
            <a:r>
              <a:rPr sz="2000" b="0" spc="-5" dirty="0">
                <a:solidFill>
                  <a:srgbClr val="434343"/>
                </a:solidFill>
                <a:latin typeface="Garamond"/>
                <a:cs typeface="Garamond"/>
              </a:rPr>
              <a:t>reacciones con respecto </a:t>
            </a:r>
            <a:r>
              <a:rPr sz="2000" b="0" dirty="0">
                <a:solidFill>
                  <a:srgbClr val="434343"/>
                </a:solidFill>
                <a:latin typeface="Garamond"/>
                <a:cs typeface="Garamond"/>
              </a:rPr>
              <a:t>a la </a:t>
            </a:r>
            <a:r>
              <a:rPr sz="2000" b="0" spc="-5" dirty="0">
                <a:solidFill>
                  <a:srgbClr val="434343"/>
                </a:solidFill>
                <a:latin typeface="Garamond"/>
                <a:cs typeface="Garamond"/>
              </a:rPr>
              <a:t>matriz</a:t>
            </a:r>
            <a:r>
              <a:rPr sz="2000" b="0" spc="-2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2000" b="0" spc="-5" dirty="0">
                <a:solidFill>
                  <a:srgbClr val="434343"/>
                </a:solidFill>
                <a:latin typeface="Garamond"/>
                <a:cs typeface="Garamond"/>
              </a:rPr>
              <a:t>mostrada.</a:t>
            </a:r>
            <a:endParaRPr sz="20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897836" y="2285150"/>
            <a:ext cx="6999386" cy="35367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28267" y="1910100"/>
            <a:ext cx="2757458" cy="30871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95710" y="1910100"/>
            <a:ext cx="4561944" cy="3037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164950" y="1137932"/>
            <a:ext cx="114427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0" spc="-5" dirty="0">
                <a:solidFill>
                  <a:srgbClr val="000000"/>
                </a:solidFill>
                <a:latin typeface="Garamond"/>
                <a:cs typeface="Garamond"/>
              </a:rPr>
              <a:t>Evidencias</a:t>
            </a:r>
            <a:endParaRPr sz="2100">
              <a:latin typeface="Garamond"/>
              <a:cs typeface="Garamond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58223" y="159005"/>
            <a:ext cx="421386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10" dirty="0">
                <a:latin typeface="Garamond"/>
                <a:cs typeface="Garamond"/>
              </a:rPr>
              <a:t>Descripción </a:t>
            </a:r>
            <a:r>
              <a:rPr b="0" dirty="0">
                <a:latin typeface="Garamond"/>
                <a:cs typeface="Garamond"/>
              </a:rPr>
              <a:t>de</a:t>
            </a:r>
            <a:r>
              <a:rPr b="0" spc="-85" dirty="0">
                <a:latin typeface="Garamond"/>
                <a:cs typeface="Garamond"/>
              </a:rPr>
              <a:t> </a:t>
            </a:r>
            <a:r>
              <a:rPr b="0" spc="-5" dirty="0">
                <a:latin typeface="Garamond"/>
                <a:cs typeface="Garamond"/>
              </a:rPr>
              <a:t>cierre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76325" y="1633372"/>
            <a:ext cx="6565900" cy="3571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715">
              <a:lnSpc>
                <a:spcPct val="116100"/>
              </a:lnSpc>
              <a:spcBef>
                <a:spcPts val="100"/>
              </a:spcBef>
            </a:pP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Se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realiza un análisis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de los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resultados obtenidos por parte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de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cada uno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de los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equipos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de  laboratorio.</a:t>
            </a:r>
            <a:endParaRPr sz="1400">
              <a:latin typeface="Garamond"/>
              <a:cs typeface="Garamond"/>
            </a:endParaRPr>
          </a:p>
          <a:p>
            <a:pPr marL="12700" marR="5080">
              <a:lnSpc>
                <a:spcPct val="116100"/>
              </a:lnSpc>
              <a:spcBef>
                <a:spcPts val="300"/>
              </a:spcBef>
            </a:pP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De acuerdo al análisis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de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resultados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los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pesticidas químicos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inorgánicos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son altamente nocivos  para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la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salud, principalmente por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la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exposición ante</a:t>
            </a:r>
            <a:r>
              <a:rPr sz="1400" spc="-10" dirty="0">
                <a:solidFill>
                  <a:srgbClr val="222222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ellos.</a:t>
            </a:r>
            <a:endParaRPr sz="1400">
              <a:latin typeface="Garamond"/>
              <a:cs typeface="Garamond"/>
            </a:endParaRPr>
          </a:p>
          <a:p>
            <a:pPr marL="12700" marR="8255">
              <a:lnSpc>
                <a:spcPct val="116100"/>
              </a:lnSpc>
              <a:spcBef>
                <a:spcPts val="295"/>
              </a:spcBef>
            </a:pP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Los pesticidas matan tanto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a los insectos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beneficiosos como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a los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malos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y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contaminan el  ambiente ya que estos se filtran en el suelo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y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contaminan el agua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de los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mantos</a:t>
            </a:r>
            <a:r>
              <a:rPr sz="1400" spc="40" dirty="0">
                <a:solidFill>
                  <a:srgbClr val="222222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acuíferos.</a:t>
            </a:r>
            <a:endParaRPr sz="14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1270"/>
              </a:spcBef>
            </a:pP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Lo</a:t>
            </a:r>
            <a:r>
              <a:rPr sz="14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sucedido</a:t>
            </a:r>
            <a:endParaRPr sz="1400">
              <a:latin typeface="Garamond"/>
              <a:cs typeface="Garamond"/>
            </a:endParaRPr>
          </a:p>
          <a:p>
            <a:pPr marL="12700" marR="5080" algn="just">
              <a:lnSpc>
                <a:spcPct val="115300"/>
              </a:lnSpc>
              <a:spcBef>
                <a:spcPts val="990"/>
              </a:spcBef>
            </a:pP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Todos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pesticidas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inorgánicos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son nocivos para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salud, por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lo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tanto se optará por usar  pesticidas orgánicos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fácil acceso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y de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uso totalmente ecológico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que no es nocivo para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la 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salud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comunidad</a:t>
            </a:r>
            <a:r>
              <a:rPr sz="14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estudiantil.</a:t>
            </a:r>
            <a:endParaRPr sz="14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1270"/>
              </a:spcBef>
            </a:pP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Contrastación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de lo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 esperado</a:t>
            </a:r>
            <a:endParaRPr sz="14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1245"/>
              </a:spcBef>
            </a:pP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Usar pesticidas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inorgánicos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que no sean nocivos para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la</a:t>
            </a:r>
            <a:r>
              <a:rPr sz="14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salud.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64585" y="331892"/>
            <a:ext cx="17767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0B5394"/>
                </a:solidFill>
                <a:latin typeface="Garamond"/>
                <a:cs typeface="Garamond"/>
              </a:rPr>
              <a:t>Evidencia</a:t>
            </a:r>
            <a:endParaRPr sz="3600">
              <a:latin typeface="Garamond"/>
              <a:cs typeface="Garamon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76325" y="5381208"/>
            <a:ext cx="66865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Garamond"/>
                <a:cs typeface="Garamond"/>
              </a:rPr>
              <a:t>Materiales: Bitácora </a:t>
            </a:r>
            <a:r>
              <a:rPr sz="2400" dirty="0">
                <a:latin typeface="Garamond"/>
                <a:cs typeface="Garamond"/>
              </a:rPr>
              <a:t>de </a:t>
            </a:r>
            <a:r>
              <a:rPr sz="2400" spc="-5" dirty="0">
                <a:latin typeface="Garamond"/>
                <a:cs typeface="Garamond"/>
              </a:rPr>
              <a:t>resultados </a:t>
            </a:r>
            <a:r>
              <a:rPr sz="2400" dirty="0">
                <a:latin typeface="Garamond"/>
                <a:cs typeface="Garamond"/>
              </a:rPr>
              <a:t>y </a:t>
            </a:r>
            <a:r>
              <a:rPr sz="2400" spc="-5" dirty="0">
                <a:latin typeface="Garamond"/>
                <a:cs typeface="Garamond"/>
              </a:rPr>
              <a:t>calculadora</a:t>
            </a:r>
            <a:r>
              <a:rPr sz="2400" spc="-85" dirty="0">
                <a:latin typeface="Garamond"/>
                <a:cs typeface="Garamond"/>
              </a:rPr>
              <a:t> </a:t>
            </a:r>
            <a:r>
              <a:rPr sz="2400" spc="-5" dirty="0">
                <a:latin typeface="Garamond"/>
                <a:cs typeface="Garamond"/>
              </a:rPr>
              <a:t>científica</a:t>
            </a:r>
            <a:endParaRPr sz="2400">
              <a:latin typeface="Garamond"/>
              <a:cs typeface="Garamond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407177" y="1318600"/>
            <a:ext cx="3245172" cy="35755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5850" y="488237"/>
            <a:ext cx="9712960" cy="541972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126364" algn="just">
              <a:lnSpc>
                <a:spcPct val="114100"/>
              </a:lnSpc>
              <a:spcBef>
                <a:spcPts val="135"/>
              </a:spcBef>
            </a:pPr>
            <a:r>
              <a:rPr sz="1600" spc="-5" dirty="0">
                <a:latin typeface="Garamond"/>
                <a:cs typeface="Garamond"/>
              </a:rPr>
              <a:t>Por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experiencia en </a:t>
            </a:r>
            <a:r>
              <a:rPr sz="1600" dirty="0">
                <a:latin typeface="Garamond"/>
                <a:cs typeface="Garamond"/>
              </a:rPr>
              <a:t>las </a:t>
            </a:r>
            <a:r>
              <a:rPr sz="1600" spc="-5" dirty="0">
                <a:latin typeface="Garamond"/>
                <a:cs typeface="Garamond"/>
              </a:rPr>
              <a:t>aulas, </a:t>
            </a:r>
            <a:r>
              <a:rPr sz="1600" dirty="0">
                <a:latin typeface="Garamond"/>
                <a:cs typeface="Garamond"/>
              </a:rPr>
              <a:t>los </a:t>
            </a:r>
            <a:r>
              <a:rPr sz="1600" spc="-5" dirty="0">
                <a:latin typeface="Garamond"/>
                <a:cs typeface="Garamond"/>
              </a:rPr>
              <a:t>profesores saben que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motivación con que </a:t>
            </a:r>
            <a:r>
              <a:rPr sz="1600" dirty="0">
                <a:latin typeface="Garamond"/>
                <a:cs typeface="Garamond"/>
              </a:rPr>
              <a:t>los </a:t>
            </a:r>
            <a:r>
              <a:rPr sz="1600" spc="-5" dirty="0">
                <a:latin typeface="Garamond"/>
                <a:cs typeface="Garamond"/>
              </a:rPr>
              <a:t>alumnos afrontan </a:t>
            </a:r>
            <a:r>
              <a:rPr sz="1600" dirty="0">
                <a:latin typeface="Garamond"/>
                <a:cs typeface="Garamond"/>
              </a:rPr>
              <a:t>las </a:t>
            </a:r>
            <a:r>
              <a:rPr sz="1600" spc="-5" dirty="0">
                <a:latin typeface="Garamond"/>
                <a:cs typeface="Garamond"/>
              </a:rPr>
              <a:t>actividades  académicas resulta </a:t>
            </a:r>
            <a:r>
              <a:rPr sz="1600" dirty="0">
                <a:latin typeface="Garamond"/>
                <a:cs typeface="Garamond"/>
              </a:rPr>
              <a:t>determinante </a:t>
            </a:r>
            <a:r>
              <a:rPr sz="1600" spc="-5" dirty="0">
                <a:latin typeface="Garamond"/>
                <a:cs typeface="Garamond"/>
              </a:rPr>
              <a:t>para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calidad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su aprendizaje. Una forma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motivar, es cambiar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escenario,  saliendo al aire </a:t>
            </a:r>
            <a:r>
              <a:rPr sz="1600" dirty="0">
                <a:latin typeface="Garamond"/>
                <a:cs typeface="Garamond"/>
              </a:rPr>
              <a:t>libre, </a:t>
            </a:r>
            <a:r>
              <a:rPr sz="1600" spc="-5" dirty="0">
                <a:latin typeface="Garamond"/>
                <a:cs typeface="Garamond"/>
              </a:rPr>
              <a:t>alejados </a:t>
            </a:r>
            <a:r>
              <a:rPr sz="1600" dirty="0">
                <a:latin typeface="Garamond"/>
                <a:cs typeface="Garamond"/>
              </a:rPr>
              <a:t>de las </a:t>
            </a:r>
            <a:r>
              <a:rPr sz="1600" spc="-5" dirty="0">
                <a:latin typeface="Garamond"/>
                <a:cs typeface="Garamond"/>
              </a:rPr>
              <a:t>cuatro paredes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salón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efectuando actividades que fortalecerán algunos conceptos  matemáticos, químicos </a:t>
            </a:r>
            <a:r>
              <a:rPr sz="1600" dirty="0">
                <a:latin typeface="Garamond"/>
                <a:cs typeface="Garamond"/>
              </a:rPr>
              <a:t>y de </a:t>
            </a:r>
            <a:r>
              <a:rPr sz="1600" spc="-5" dirty="0">
                <a:latin typeface="Garamond"/>
                <a:cs typeface="Garamond"/>
              </a:rPr>
              <a:t>salud, en el contexto que proporciona el</a:t>
            </a:r>
            <a:r>
              <a:rPr sz="1600" spc="-2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huerto.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13300"/>
              </a:lnSpc>
            </a:pPr>
            <a:r>
              <a:rPr sz="1600" spc="-5" dirty="0">
                <a:latin typeface="Garamond"/>
                <a:cs typeface="Garamond"/>
              </a:rPr>
              <a:t>Clásicamente,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escuela ha sido vista como un contexto </a:t>
            </a:r>
            <a:r>
              <a:rPr sz="1600" dirty="0">
                <a:latin typeface="Garamond"/>
                <a:cs typeface="Garamond"/>
              </a:rPr>
              <a:t>donde </a:t>
            </a:r>
            <a:r>
              <a:rPr sz="1600" spc="-5" dirty="0">
                <a:latin typeface="Garamond"/>
                <a:cs typeface="Garamond"/>
              </a:rPr>
              <a:t>se ponen en marcha métodos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técnicas </a:t>
            </a:r>
            <a:r>
              <a:rPr sz="1600" dirty="0">
                <a:latin typeface="Garamond"/>
                <a:cs typeface="Garamond"/>
              </a:rPr>
              <a:t>instruccionales  </a:t>
            </a:r>
            <a:r>
              <a:rPr sz="1600" spc="-5" dirty="0">
                <a:latin typeface="Garamond"/>
                <a:cs typeface="Garamond"/>
              </a:rPr>
              <a:t>para alcanzar objetivos académicos </a:t>
            </a:r>
            <a:r>
              <a:rPr sz="1600" dirty="0">
                <a:latin typeface="Garamond"/>
                <a:cs typeface="Garamond"/>
              </a:rPr>
              <a:t>y desarrollar destrezas </a:t>
            </a:r>
            <a:r>
              <a:rPr sz="1600" spc="-5" dirty="0">
                <a:latin typeface="Garamond"/>
                <a:cs typeface="Garamond"/>
              </a:rPr>
              <a:t>cognitivas en el alumno. </a:t>
            </a:r>
            <a:r>
              <a:rPr sz="1600" dirty="0">
                <a:latin typeface="Garamond"/>
                <a:cs typeface="Garamond"/>
              </a:rPr>
              <a:t>Sin </a:t>
            </a:r>
            <a:r>
              <a:rPr sz="1600" spc="-5" dirty="0">
                <a:latin typeface="Garamond"/>
                <a:cs typeface="Garamond"/>
              </a:rPr>
              <a:t>embargo, actualmente se busca: a)  </a:t>
            </a:r>
            <a:r>
              <a:rPr sz="1600" dirty="0">
                <a:latin typeface="Garamond"/>
                <a:cs typeface="Garamond"/>
              </a:rPr>
              <a:t>Integrar los diferentes </a:t>
            </a:r>
            <a:r>
              <a:rPr sz="1600" spc="-5" dirty="0">
                <a:latin typeface="Garamond"/>
                <a:cs typeface="Garamond"/>
              </a:rPr>
              <a:t>ámbitos </a:t>
            </a:r>
            <a:r>
              <a:rPr sz="1600" dirty="0">
                <a:latin typeface="Garamond"/>
                <a:cs typeface="Garamond"/>
              </a:rPr>
              <a:t>de desarrollo </a:t>
            </a:r>
            <a:r>
              <a:rPr sz="1600" spc="-5" dirty="0">
                <a:latin typeface="Garamond"/>
                <a:cs typeface="Garamond"/>
              </a:rPr>
              <a:t>no solo el cognitivo, sino también el afectivo </a:t>
            </a:r>
            <a:r>
              <a:rPr sz="1600" dirty="0">
                <a:latin typeface="Garamond"/>
                <a:cs typeface="Garamond"/>
              </a:rPr>
              <a:t>y de la </a:t>
            </a:r>
            <a:r>
              <a:rPr sz="1600" spc="-5" dirty="0">
                <a:latin typeface="Garamond"/>
                <a:cs typeface="Garamond"/>
              </a:rPr>
              <a:t>acción,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b) </a:t>
            </a:r>
            <a:r>
              <a:rPr sz="1600" dirty="0">
                <a:latin typeface="Garamond"/>
                <a:cs typeface="Garamond"/>
              </a:rPr>
              <a:t>Replantear la  importancia de </a:t>
            </a:r>
            <a:r>
              <a:rPr sz="1600" spc="-5" dirty="0">
                <a:latin typeface="Garamond"/>
                <a:cs typeface="Garamond"/>
              </a:rPr>
              <a:t>buscar un equilibrio entre el conocimiento (lo que se enseña)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su aplicabilidad </a:t>
            </a:r>
            <a:r>
              <a:rPr sz="1600" dirty="0">
                <a:latin typeface="Garamond"/>
                <a:cs typeface="Garamond"/>
              </a:rPr>
              <a:t>o </a:t>
            </a:r>
            <a:r>
              <a:rPr sz="1600" spc="-5" dirty="0">
                <a:latin typeface="Garamond"/>
                <a:cs typeface="Garamond"/>
              </a:rPr>
              <a:t>sea entre </a:t>
            </a:r>
            <a:r>
              <a:rPr sz="1600" dirty="0">
                <a:latin typeface="Garamond"/>
                <a:cs typeface="Garamond"/>
              </a:rPr>
              <a:t>lo </a:t>
            </a:r>
            <a:r>
              <a:rPr sz="1600" spc="-5" dirty="0">
                <a:latin typeface="Garamond"/>
                <a:cs typeface="Garamond"/>
              </a:rPr>
              <a:t>conceptual </a:t>
            </a:r>
            <a:r>
              <a:rPr sz="1600" dirty="0">
                <a:latin typeface="Garamond"/>
                <a:cs typeface="Garamond"/>
              </a:rPr>
              <a:t>y  lo </a:t>
            </a:r>
            <a:r>
              <a:rPr sz="1600" spc="-5" dirty="0">
                <a:latin typeface="Garamond"/>
                <a:cs typeface="Garamond"/>
              </a:rPr>
              <a:t>práctico. La novedad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este trabajo consiste, en ofrecer </a:t>
            </a:r>
            <a:r>
              <a:rPr sz="1600" dirty="0">
                <a:latin typeface="Garamond"/>
                <a:cs typeface="Garamond"/>
              </a:rPr>
              <a:t>a la institución </a:t>
            </a:r>
            <a:r>
              <a:rPr sz="1600" spc="-5" dirty="0">
                <a:latin typeface="Garamond"/>
                <a:cs typeface="Garamond"/>
              </a:rPr>
              <a:t>el modelo </a:t>
            </a:r>
            <a:r>
              <a:rPr sz="1600" dirty="0">
                <a:latin typeface="Garamond"/>
                <a:cs typeface="Garamond"/>
              </a:rPr>
              <a:t>del </a:t>
            </a:r>
            <a:r>
              <a:rPr sz="1600" spc="-5" dirty="0">
                <a:latin typeface="Garamond"/>
                <a:cs typeface="Garamond"/>
              </a:rPr>
              <a:t>huerto, </a:t>
            </a:r>
            <a:r>
              <a:rPr sz="1600" dirty="0">
                <a:latin typeface="Garamond"/>
                <a:cs typeface="Garamond"/>
              </a:rPr>
              <a:t>donde </a:t>
            </a:r>
            <a:r>
              <a:rPr sz="1600" spc="-5" dirty="0">
                <a:latin typeface="Garamond"/>
                <a:cs typeface="Garamond"/>
              </a:rPr>
              <a:t>el </a:t>
            </a:r>
            <a:r>
              <a:rPr sz="1600" dirty="0">
                <a:latin typeface="Garamond"/>
                <a:cs typeface="Garamond"/>
              </a:rPr>
              <a:t>desarrollo  </a:t>
            </a:r>
            <a:r>
              <a:rPr sz="1600" spc="-5" dirty="0">
                <a:latin typeface="Garamond"/>
                <a:cs typeface="Garamond"/>
              </a:rPr>
              <a:t>óptimo </a:t>
            </a:r>
            <a:r>
              <a:rPr sz="1600" dirty="0">
                <a:latin typeface="Garamond"/>
                <a:cs typeface="Garamond"/>
              </a:rPr>
              <a:t>de las </a:t>
            </a:r>
            <a:r>
              <a:rPr sz="1600" spc="-5" dirty="0">
                <a:latin typeface="Garamond"/>
                <a:cs typeface="Garamond"/>
              </a:rPr>
              <a:t>plantas </a:t>
            </a:r>
            <a:r>
              <a:rPr sz="1600" dirty="0">
                <a:latin typeface="Garamond"/>
                <a:cs typeface="Garamond"/>
              </a:rPr>
              <a:t>depende </a:t>
            </a:r>
            <a:r>
              <a:rPr sz="1600" spc="-5" dirty="0">
                <a:latin typeface="Garamond"/>
                <a:cs typeface="Garamond"/>
              </a:rPr>
              <a:t>esencialmente </a:t>
            </a:r>
            <a:r>
              <a:rPr sz="1600" dirty="0">
                <a:latin typeface="Garamond"/>
                <a:cs typeface="Garamond"/>
              </a:rPr>
              <a:t>del </a:t>
            </a:r>
            <a:r>
              <a:rPr sz="1600" spc="-5" dirty="0">
                <a:latin typeface="Garamond"/>
                <a:cs typeface="Garamond"/>
              </a:rPr>
              <a:t>cuidado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afecto que </a:t>
            </a:r>
            <a:r>
              <a:rPr sz="1600" dirty="0">
                <a:latin typeface="Garamond"/>
                <a:cs typeface="Garamond"/>
              </a:rPr>
              <a:t>los </a:t>
            </a:r>
            <a:r>
              <a:rPr sz="1600" spc="-5" dirty="0">
                <a:latin typeface="Garamond"/>
                <a:cs typeface="Garamond"/>
              </a:rPr>
              <a:t>estudiantes expresen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en este proceso  </a:t>
            </a:r>
            <a:r>
              <a:rPr sz="1600" dirty="0">
                <a:latin typeface="Garamond"/>
                <a:cs typeface="Garamond"/>
              </a:rPr>
              <a:t>desarrollen </a:t>
            </a:r>
            <a:r>
              <a:rPr sz="1600" spc="-5" dirty="0">
                <a:latin typeface="Garamond"/>
                <a:cs typeface="Garamond"/>
              </a:rPr>
              <a:t>algunas</a:t>
            </a:r>
            <a:r>
              <a:rPr sz="1600" spc="-10" dirty="0">
                <a:latin typeface="Garamond"/>
                <a:cs typeface="Garamond"/>
              </a:rPr>
              <a:t> </a:t>
            </a:r>
            <a:r>
              <a:rPr sz="1600" dirty="0">
                <a:latin typeface="Garamond"/>
                <a:cs typeface="Garamond"/>
              </a:rPr>
              <a:t>destrezas.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 marL="12700" marR="6985" algn="just">
              <a:lnSpc>
                <a:spcPct val="113799"/>
              </a:lnSpc>
              <a:spcBef>
                <a:spcPts val="1095"/>
              </a:spcBef>
            </a:pPr>
            <a:r>
              <a:rPr sz="1600" spc="-5" dirty="0">
                <a:latin typeface="Garamond"/>
                <a:cs typeface="Garamond"/>
              </a:rPr>
              <a:t>El éxito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aprendizaje </a:t>
            </a:r>
            <a:r>
              <a:rPr sz="1600" dirty="0">
                <a:latin typeface="Garamond"/>
                <a:cs typeface="Garamond"/>
              </a:rPr>
              <a:t>de los </a:t>
            </a:r>
            <a:r>
              <a:rPr sz="1600" spc="-5" dirty="0">
                <a:latin typeface="Garamond"/>
                <a:cs typeface="Garamond"/>
              </a:rPr>
              <a:t>estudiantes </a:t>
            </a:r>
            <a:r>
              <a:rPr sz="1600" dirty="0">
                <a:latin typeface="Garamond"/>
                <a:cs typeface="Garamond"/>
              </a:rPr>
              <a:t>depende, </a:t>
            </a:r>
            <a:r>
              <a:rPr sz="1600" spc="-5" dirty="0">
                <a:latin typeface="Garamond"/>
                <a:cs typeface="Garamond"/>
              </a:rPr>
              <a:t>sobre todo, </a:t>
            </a:r>
            <a:r>
              <a:rPr sz="1600" dirty="0">
                <a:latin typeface="Garamond"/>
                <a:cs typeface="Garamond"/>
              </a:rPr>
              <a:t>de la </a:t>
            </a:r>
            <a:r>
              <a:rPr sz="1600" spc="-5" dirty="0">
                <a:latin typeface="Garamond"/>
                <a:cs typeface="Garamond"/>
              </a:rPr>
              <a:t>adecuación </a:t>
            </a:r>
            <a:r>
              <a:rPr sz="1600" dirty="0">
                <a:latin typeface="Garamond"/>
                <a:cs typeface="Garamond"/>
              </a:rPr>
              <a:t>del </a:t>
            </a:r>
            <a:r>
              <a:rPr sz="1600" spc="-5" dirty="0">
                <a:latin typeface="Garamond"/>
                <a:cs typeface="Garamond"/>
              </a:rPr>
              <a:t>entorno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enseñanza más que </a:t>
            </a:r>
            <a:r>
              <a:rPr sz="1600" dirty="0">
                <a:latin typeface="Garamond"/>
                <a:cs typeface="Garamond"/>
              </a:rPr>
              <a:t>de las  diferencias de </a:t>
            </a:r>
            <a:r>
              <a:rPr sz="1600" spc="-5" dirty="0">
                <a:latin typeface="Garamond"/>
                <a:cs typeface="Garamond"/>
              </a:rPr>
              <a:t>capacidad </a:t>
            </a:r>
            <a:r>
              <a:rPr sz="1600" dirty="0">
                <a:latin typeface="Garamond"/>
                <a:cs typeface="Garamond"/>
              </a:rPr>
              <a:t>o de </a:t>
            </a:r>
            <a:r>
              <a:rPr sz="1600" spc="-5" dirty="0">
                <a:latin typeface="Garamond"/>
                <a:cs typeface="Garamond"/>
              </a:rPr>
              <a:t>estrategias </a:t>
            </a:r>
            <a:r>
              <a:rPr sz="1600" dirty="0">
                <a:latin typeface="Garamond"/>
                <a:cs typeface="Garamond"/>
              </a:rPr>
              <a:t>del </a:t>
            </a:r>
            <a:r>
              <a:rPr sz="1600" spc="-5" dirty="0">
                <a:latin typeface="Garamond"/>
                <a:cs typeface="Garamond"/>
              </a:rPr>
              <a:t>estudiante. Por esta razón, </a:t>
            </a:r>
            <a:r>
              <a:rPr sz="1600" dirty="0">
                <a:latin typeface="Garamond"/>
                <a:cs typeface="Garamond"/>
              </a:rPr>
              <a:t>las instituciones deben diseñar </a:t>
            </a:r>
            <a:r>
              <a:rPr sz="1600" spc="-5" dirty="0">
                <a:latin typeface="Garamond"/>
                <a:cs typeface="Garamond"/>
              </a:rPr>
              <a:t>entornos </a:t>
            </a:r>
            <a:r>
              <a:rPr sz="1600" dirty="0">
                <a:latin typeface="Garamond"/>
                <a:cs typeface="Garamond"/>
              </a:rPr>
              <a:t>de  </a:t>
            </a:r>
            <a:r>
              <a:rPr sz="1600" spc="-5" dirty="0">
                <a:latin typeface="Garamond"/>
                <a:cs typeface="Garamond"/>
              </a:rPr>
              <a:t>aprendizaje que aumenten el éxito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todos </a:t>
            </a:r>
            <a:r>
              <a:rPr sz="1600" dirty="0">
                <a:latin typeface="Garamond"/>
                <a:cs typeface="Garamond"/>
              </a:rPr>
              <a:t>los </a:t>
            </a:r>
            <a:r>
              <a:rPr sz="1600" spc="-5" dirty="0">
                <a:latin typeface="Garamond"/>
                <a:cs typeface="Garamond"/>
              </a:rPr>
              <a:t>estudiantes, </a:t>
            </a:r>
            <a:r>
              <a:rPr sz="1600" dirty="0">
                <a:latin typeface="Garamond"/>
                <a:cs typeface="Garamond"/>
              </a:rPr>
              <a:t>a </a:t>
            </a:r>
            <a:r>
              <a:rPr sz="1600" spc="-5" dirty="0">
                <a:latin typeface="Garamond"/>
                <a:cs typeface="Garamond"/>
              </a:rPr>
              <a:t>pesar </a:t>
            </a:r>
            <a:r>
              <a:rPr sz="1600" dirty="0">
                <a:latin typeface="Garamond"/>
                <a:cs typeface="Garamond"/>
              </a:rPr>
              <a:t>de las diferencias </a:t>
            </a:r>
            <a:r>
              <a:rPr sz="1600" spc="-5" dirty="0">
                <a:latin typeface="Garamond"/>
                <a:cs typeface="Garamond"/>
              </a:rPr>
              <a:t>aptitudinales </a:t>
            </a:r>
            <a:r>
              <a:rPr sz="1600" dirty="0">
                <a:latin typeface="Garamond"/>
                <a:cs typeface="Garamond"/>
              </a:rPr>
              <a:t>iniciales. </a:t>
            </a:r>
            <a:r>
              <a:rPr sz="1600" spc="-5" dirty="0">
                <a:latin typeface="Garamond"/>
                <a:cs typeface="Garamond"/>
              </a:rPr>
              <a:t>Asimismo,  </a:t>
            </a:r>
            <a:r>
              <a:rPr sz="1600" dirty="0">
                <a:latin typeface="Garamond"/>
                <a:cs typeface="Garamond"/>
              </a:rPr>
              <a:t>debería incluir </a:t>
            </a:r>
            <a:r>
              <a:rPr sz="1600" spc="-5" dirty="0">
                <a:latin typeface="Garamond"/>
                <a:cs typeface="Garamond"/>
              </a:rPr>
              <a:t>experiencias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aprendizaje que requieran </a:t>
            </a:r>
            <a:r>
              <a:rPr sz="1600" dirty="0">
                <a:latin typeface="Garamond"/>
                <a:cs typeface="Garamond"/>
              </a:rPr>
              <a:t>la iniciativa y </a:t>
            </a:r>
            <a:r>
              <a:rPr sz="1600" spc="-5" dirty="0">
                <a:latin typeface="Garamond"/>
                <a:cs typeface="Garamond"/>
              </a:rPr>
              <a:t>exploración </a:t>
            </a:r>
            <a:r>
              <a:rPr sz="1600" dirty="0">
                <a:latin typeface="Garamond"/>
                <a:cs typeface="Garamond"/>
              </a:rPr>
              <a:t>del </a:t>
            </a:r>
            <a:r>
              <a:rPr sz="1600" spc="-5" dirty="0">
                <a:latin typeface="Garamond"/>
                <a:cs typeface="Garamond"/>
              </a:rPr>
              <a:t>alumno,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que permitan fomentar  algunas habilidades como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creatividad, el pensamiento crítico,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comunicación,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colaboración esenciales para adquirir el  conocimiento.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99850" y="634767"/>
            <a:ext cx="9231630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00" b="0" spc="-10" dirty="0">
                <a:latin typeface="Garamond"/>
                <a:cs typeface="Garamond"/>
              </a:rPr>
              <a:t>Descripción </a:t>
            </a:r>
            <a:r>
              <a:rPr sz="2900" b="0" dirty="0">
                <a:latin typeface="Garamond"/>
                <a:cs typeface="Garamond"/>
              </a:rPr>
              <a:t>de lo </a:t>
            </a:r>
            <a:r>
              <a:rPr sz="2900" b="0" spc="-5" dirty="0">
                <a:latin typeface="Garamond"/>
                <a:cs typeface="Garamond"/>
              </a:rPr>
              <a:t>que sucederá con </a:t>
            </a:r>
            <a:r>
              <a:rPr sz="2900" b="0" dirty="0">
                <a:latin typeface="Garamond"/>
                <a:cs typeface="Garamond"/>
              </a:rPr>
              <a:t>los </a:t>
            </a:r>
            <a:r>
              <a:rPr sz="2900" b="0" spc="-5" dirty="0">
                <a:latin typeface="Garamond"/>
                <a:cs typeface="Garamond"/>
              </a:rPr>
              <a:t>resultados </a:t>
            </a:r>
            <a:r>
              <a:rPr sz="2900" b="0" dirty="0">
                <a:latin typeface="Garamond"/>
                <a:cs typeface="Garamond"/>
              </a:rPr>
              <a:t>de la</a:t>
            </a:r>
            <a:r>
              <a:rPr sz="2900" b="0" spc="-70" dirty="0">
                <a:latin typeface="Garamond"/>
                <a:cs typeface="Garamond"/>
              </a:rPr>
              <a:t> </a:t>
            </a:r>
            <a:r>
              <a:rPr sz="2900" b="0" spc="-5" dirty="0">
                <a:latin typeface="Garamond"/>
                <a:cs typeface="Garamond"/>
              </a:rPr>
              <a:t>actividad</a:t>
            </a:r>
            <a:endParaRPr sz="29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37058" y="1995602"/>
            <a:ext cx="8627745" cy="240220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42265" indent="-330200">
              <a:lnSpc>
                <a:spcPct val="100000"/>
              </a:lnSpc>
              <a:spcBef>
                <a:spcPts val="114"/>
              </a:spcBef>
              <a:buSzPct val="126315"/>
              <a:buFont typeface="Century Gothic"/>
              <a:buChar char="-"/>
              <a:tabLst>
                <a:tab pos="342265" algn="l"/>
                <a:tab pos="342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Los resultados obtenidos en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práctica serán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gran utilidad para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determinar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cuáles</a:t>
            </a:r>
            <a:r>
              <a:rPr sz="1900" spc="38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son</a:t>
            </a:r>
            <a:endParaRPr sz="1900">
              <a:latin typeface="Garamond"/>
              <a:cs typeface="Garamond"/>
            </a:endParaRPr>
          </a:p>
          <a:p>
            <a:pPr marL="342265" marR="5715">
              <a:lnSpc>
                <a:spcPct val="115100"/>
              </a:lnSpc>
              <a:spcBef>
                <a:spcPts val="70"/>
              </a:spcBef>
            </a:pP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mejores pesticidas para un huerto urbano escolar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que no sean nocivos para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salud 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comunidad</a:t>
            </a:r>
            <a:r>
              <a:rPr sz="19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estudiantil.</a:t>
            </a:r>
            <a:endParaRPr sz="19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800">
              <a:latin typeface="Times New Roman"/>
              <a:cs typeface="Times New Roman"/>
            </a:endParaRPr>
          </a:p>
          <a:p>
            <a:pPr marL="342265" marR="5080" indent="-330200">
              <a:lnSpc>
                <a:spcPct val="114399"/>
              </a:lnSpc>
              <a:buClr>
                <a:srgbClr val="434343"/>
              </a:buClr>
              <a:buSzPct val="126315"/>
              <a:buFont typeface="Century Gothic"/>
              <a:buChar char="-"/>
              <a:tabLst>
                <a:tab pos="342265" algn="l"/>
                <a:tab pos="342900" algn="l"/>
              </a:tabLst>
            </a:pPr>
            <a:r>
              <a:rPr sz="1900" dirty="0">
                <a:solidFill>
                  <a:srgbClr val="222222"/>
                </a:solidFill>
                <a:latin typeface="Garamond"/>
                <a:cs typeface="Garamond"/>
              </a:rPr>
              <a:t>Se </a:t>
            </a:r>
            <a:r>
              <a:rPr sz="1900" spc="-5" dirty="0">
                <a:solidFill>
                  <a:srgbClr val="222222"/>
                </a:solidFill>
                <a:latin typeface="Garamond"/>
                <a:cs typeface="Garamond"/>
              </a:rPr>
              <a:t>usaran </a:t>
            </a:r>
            <a:r>
              <a:rPr sz="1900" dirty="0">
                <a:solidFill>
                  <a:srgbClr val="222222"/>
                </a:solidFill>
                <a:latin typeface="Garamond"/>
                <a:cs typeface="Garamond"/>
              </a:rPr>
              <a:t>los </a:t>
            </a:r>
            <a:r>
              <a:rPr sz="1900" spc="-5" dirty="0">
                <a:solidFill>
                  <a:srgbClr val="222222"/>
                </a:solidFill>
                <a:latin typeface="Garamond"/>
                <a:cs typeface="Garamond"/>
              </a:rPr>
              <a:t>que son orgánicos 100%, que ayudan </a:t>
            </a:r>
            <a:r>
              <a:rPr sz="1900" dirty="0">
                <a:solidFill>
                  <a:srgbClr val="222222"/>
                </a:solidFill>
                <a:latin typeface="Garamond"/>
                <a:cs typeface="Garamond"/>
              </a:rPr>
              <a:t>a </a:t>
            </a:r>
            <a:r>
              <a:rPr sz="1900" spc="-5" dirty="0">
                <a:solidFill>
                  <a:srgbClr val="222222"/>
                </a:solidFill>
                <a:latin typeface="Garamond"/>
                <a:cs typeface="Garamond"/>
              </a:rPr>
              <a:t>mantener </a:t>
            </a:r>
            <a:r>
              <a:rPr sz="1900" dirty="0">
                <a:solidFill>
                  <a:srgbClr val="222222"/>
                </a:solidFill>
                <a:latin typeface="Garamond"/>
                <a:cs typeface="Garamond"/>
              </a:rPr>
              <a:t>lejos los insectos y </a:t>
            </a:r>
            <a:r>
              <a:rPr sz="1900" spc="-5" dirty="0">
                <a:solidFill>
                  <a:srgbClr val="222222"/>
                </a:solidFill>
                <a:latin typeface="Garamond"/>
                <a:cs typeface="Garamond"/>
              </a:rPr>
              <a:t>plagas  no </a:t>
            </a:r>
            <a:r>
              <a:rPr sz="1900" dirty="0">
                <a:solidFill>
                  <a:srgbClr val="222222"/>
                </a:solidFill>
                <a:latin typeface="Garamond"/>
                <a:cs typeface="Garamond"/>
              </a:rPr>
              <a:t>deseadas, </a:t>
            </a:r>
            <a:r>
              <a:rPr sz="1900" spc="-5" dirty="0">
                <a:solidFill>
                  <a:srgbClr val="222222"/>
                </a:solidFill>
                <a:latin typeface="Garamond"/>
                <a:cs typeface="Garamond"/>
              </a:rPr>
              <a:t>con total respeto al medio</a:t>
            </a:r>
            <a:r>
              <a:rPr sz="1900" spc="-15" dirty="0">
                <a:solidFill>
                  <a:srgbClr val="222222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222222"/>
                </a:solidFill>
                <a:latin typeface="Garamond"/>
                <a:cs typeface="Garamond"/>
              </a:rPr>
              <a:t>ambiente.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60100" y="742208"/>
            <a:ext cx="10433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434343"/>
                </a:solidFill>
              </a:rPr>
              <a:t>Análisis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2060100" y="1828058"/>
            <a:ext cx="11309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434343"/>
                </a:solidFill>
                <a:latin typeface="Garamond"/>
                <a:cs typeface="Garamond"/>
              </a:rPr>
              <a:t>Ventajas</a:t>
            </a:r>
            <a:endParaRPr sz="2400">
              <a:latin typeface="Garamond"/>
              <a:cs typeface="Garamon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66530" y="2214773"/>
            <a:ext cx="8074659" cy="76835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363220" indent="-351155">
              <a:lnSpc>
                <a:spcPct val="100000"/>
              </a:lnSpc>
              <a:spcBef>
                <a:spcPts val="370"/>
              </a:spcBef>
              <a:buAutoNum type="arabicPeriod"/>
              <a:tabLst>
                <a:tab pos="363220" algn="l"/>
                <a:tab pos="363855" algn="l"/>
              </a:tabLst>
            </a:pP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Son los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encargados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de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controlar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las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malezas que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invaden a los</a:t>
            </a:r>
            <a:r>
              <a:rPr sz="1400" spc="-20" dirty="0">
                <a:solidFill>
                  <a:srgbClr val="222222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cultivos.</a:t>
            </a:r>
            <a:endParaRPr sz="1400">
              <a:latin typeface="Garamond"/>
              <a:cs typeface="Garamond"/>
            </a:endParaRPr>
          </a:p>
          <a:p>
            <a:pPr marL="363220" indent="-351155">
              <a:lnSpc>
                <a:spcPct val="100000"/>
              </a:lnSpc>
              <a:spcBef>
                <a:spcPts val="270"/>
              </a:spcBef>
              <a:buAutoNum type="arabicPeriod"/>
              <a:tabLst>
                <a:tab pos="363220" algn="l"/>
                <a:tab pos="363855" algn="l"/>
              </a:tabLst>
            </a:pP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Controlan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los insectos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que perjudican al</a:t>
            </a:r>
            <a:r>
              <a:rPr sz="1400" spc="-10" dirty="0">
                <a:solidFill>
                  <a:srgbClr val="222222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cultivo.</a:t>
            </a:r>
            <a:endParaRPr sz="1400">
              <a:latin typeface="Garamond"/>
              <a:cs typeface="Garamond"/>
            </a:endParaRPr>
          </a:p>
          <a:p>
            <a:pPr marL="363220" indent="-351155">
              <a:lnSpc>
                <a:spcPct val="100000"/>
              </a:lnSpc>
              <a:spcBef>
                <a:spcPts val="270"/>
              </a:spcBef>
              <a:buAutoNum type="arabicPeriod"/>
              <a:tabLst>
                <a:tab pos="363220" algn="l"/>
                <a:tab pos="363855" algn="l"/>
              </a:tabLst>
            </a:pP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Los Acaricidas, fungicidas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y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bactericidas combaten ácaros, hongos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y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enfermedades bacterianas,</a:t>
            </a:r>
            <a:r>
              <a:rPr sz="1400" spc="-65" dirty="0">
                <a:solidFill>
                  <a:srgbClr val="222222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respectivamente.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60100" y="3399683"/>
            <a:ext cx="15773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434343"/>
                </a:solidFill>
                <a:latin typeface="Garamond"/>
                <a:cs typeface="Garamond"/>
              </a:rPr>
              <a:t>Desventajas</a:t>
            </a:r>
            <a:endParaRPr sz="2400">
              <a:latin typeface="Garamond"/>
              <a:cs typeface="Garamond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66530" y="3786397"/>
            <a:ext cx="8189595" cy="126365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407670" indent="-395605">
              <a:lnSpc>
                <a:spcPct val="100000"/>
              </a:lnSpc>
              <a:spcBef>
                <a:spcPts val="370"/>
              </a:spcBef>
              <a:buClr>
                <a:srgbClr val="434343"/>
              </a:buClr>
              <a:buAutoNum type="arabicPeriod"/>
              <a:tabLst>
                <a:tab pos="407670" algn="l"/>
                <a:tab pos="408305" algn="l"/>
              </a:tabLst>
            </a:pPr>
            <a:r>
              <a:rPr sz="1400" spc="-5" dirty="0">
                <a:solidFill>
                  <a:srgbClr val="3B3735"/>
                </a:solidFill>
                <a:latin typeface="Garamond"/>
                <a:cs typeface="Garamond"/>
              </a:rPr>
              <a:t>Principales grupos </a:t>
            </a:r>
            <a:r>
              <a:rPr sz="1400" dirty="0">
                <a:solidFill>
                  <a:srgbClr val="3B3735"/>
                </a:solidFill>
                <a:latin typeface="Garamond"/>
                <a:cs typeface="Garamond"/>
              </a:rPr>
              <a:t>de </a:t>
            </a:r>
            <a:r>
              <a:rPr sz="1400" spc="-5" dirty="0">
                <a:solidFill>
                  <a:srgbClr val="3B3735"/>
                </a:solidFill>
                <a:latin typeface="Garamond"/>
                <a:cs typeface="Garamond"/>
              </a:rPr>
              <a:t>plaguicidas sintéticos utilizados Carbamatos Piretroides Organoclorados</a:t>
            </a:r>
            <a:r>
              <a:rPr sz="1400" spc="-60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3B3735"/>
                </a:solidFill>
                <a:latin typeface="Garamond"/>
                <a:cs typeface="Garamond"/>
              </a:rPr>
              <a:t>Organofosforados</a:t>
            </a:r>
            <a:endParaRPr sz="1400">
              <a:latin typeface="Garamond"/>
              <a:cs typeface="Garamond"/>
            </a:endParaRPr>
          </a:p>
          <a:p>
            <a:pPr marL="407670" indent="-395605">
              <a:lnSpc>
                <a:spcPct val="100000"/>
              </a:lnSpc>
              <a:spcBef>
                <a:spcPts val="270"/>
              </a:spcBef>
              <a:buAutoNum type="arabicPeriod"/>
              <a:tabLst>
                <a:tab pos="407670" algn="l"/>
                <a:tab pos="408305" algn="l"/>
              </a:tabLst>
            </a:pPr>
            <a:r>
              <a:rPr sz="1400" spc="-5" dirty="0">
                <a:solidFill>
                  <a:srgbClr val="3B3735"/>
                </a:solidFill>
                <a:latin typeface="Garamond"/>
                <a:cs typeface="Garamond"/>
              </a:rPr>
              <a:t>Las mayoría </a:t>
            </a:r>
            <a:r>
              <a:rPr sz="1400" dirty="0">
                <a:solidFill>
                  <a:srgbClr val="3B3735"/>
                </a:solidFill>
                <a:latin typeface="Garamond"/>
                <a:cs typeface="Garamond"/>
              </a:rPr>
              <a:t>de </a:t>
            </a:r>
            <a:r>
              <a:rPr sz="1400" spc="-5" dirty="0">
                <a:solidFill>
                  <a:srgbClr val="3B3735"/>
                </a:solidFill>
                <a:latin typeface="Garamond"/>
                <a:cs typeface="Garamond"/>
              </a:rPr>
              <a:t>estos plaguicidas tienen alta estabilidad química por </a:t>
            </a:r>
            <a:r>
              <a:rPr sz="1400" dirty="0">
                <a:solidFill>
                  <a:srgbClr val="3B3735"/>
                </a:solidFill>
                <a:latin typeface="Garamond"/>
                <a:cs typeface="Garamond"/>
              </a:rPr>
              <a:t>lo </a:t>
            </a:r>
            <a:r>
              <a:rPr sz="1400" spc="-5" dirty="0">
                <a:solidFill>
                  <a:srgbClr val="3B3735"/>
                </a:solidFill>
                <a:latin typeface="Garamond"/>
                <a:cs typeface="Garamond"/>
              </a:rPr>
              <a:t>que </a:t>
            </a:r>
            <a:r>
              <a:rPr sz="1400" dirty="0">
                <a:solidFill>
                  <a:srgbClr val="3B3735"/>
                </a:solidFill>
                <a:latin typeface="Garamond"/>
                <a:cs typeface="Garamond"/>
              </a:rPr>
              <a:t>dificulta </a:t>
            </a:r>
            <a:r>
              <a:rPr sz="1400" spc="-5" dirty="0">
                <a:solidFill>
                  <a:srgbClr val="3B3735"/>
                </a:solidFill>
                <a:latin typeface="Garamond"/>
                <a:cs typeface="Garamond"/>
              </a:rPr>
              <a:t>su</a:t>
            </a:r>
            <a:r>
              <a:rPr sz="1400" spc="-25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400" dirty="0">
                <a:solidFill>
                  <a:srgbClr val="3B3735"/>
                </a:solidFill>
                <a:latin typeface="Garamond"/>
                <a:cs typeface="Garamond"/>
              </a:rPr>
              <a:t>degradación</a:t>
            </a:r>
            <a:endParaRPr sz="1400">
              <a:latin typeface="Garamond"/>
              <a:cs typeface="Garamond"/>
            </a:endParaRPr>
          </a:p>
          <a:p>
            <a:pPr marL="407670" indent="-395605">
              <a:lnSpc>
                <a:spcPct val="100000"/>
              </a:lnSpc>
              <a:spcBef>
                <a:spcPts val="270"/>
              </a:spcBef>
              <a:buAutoNum type="arabicPeriod"/>
              <a:tabLst>
                <a:tab pos="407670" algn="l"/>
                <a:tab pos="408305" algn="l"/>
              </a:tabLst>
            </a:pPr>
            <a:r>
              <a:rPr sz="1400" spc="-5" dirty="0">
                <a:solidFill>
                  <a:srgbClr val="3B3735"/>
                </a:solidFill>
                <a:latin typeface="Garamond"/>
                <a:cs typeface="Garamond"/>
              </a:rPr>
              <a:t>Pueden acumularse en el organismo </a:t>
            </a:r>
            <a:r>
              <a:rPr sz="1400" dirty="0">
                <a:solidFill>
                  <a:srgbClr val="3B3735"/>
                </a:solidFill>
                <a:latin typeface="Garamond"/>
                <a:cs typeface="Garamond"/>
              </a:rPr>
              <a:t>y </a:t>
            </a:r>
            <a:r>
              <a:rPr sz="1400" spc="-5" dirty="0">
                <a:solidFill>
                  <a:srgbClr val="3B3735"/>
                </a:solidFill>
                <a:latin typeface="Garamond"/>
                <a:cs typeface="Garamond"/>
              </a:rPr>
              <a:t>causar</a:t>
            </a:r>
            <a:r>
              <a:rPr sz="1400" spc="-20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400" dirty="0">
                <a:solidFill>
                  <a:srgbClr val="3B3735"/>
                </a:solidFill>
                <a:latin typeface="Garamond"/>
                <a:cs typeface="Garamond"/>
              </a:rPr>
              <a:t>intoxicaciones</a:t>
            </a:r>
            <a:endParaRPr sz="1400">
              <a:latin typeface="Garamond"/>
              <a:cs typeface="Garamond"/>
            </a:endParaRPr>
          </a:p>
          <a:p>
            <a:pPr marL="407670" indent="-395605">
              <a:lnSpc>
                <a:spcPct val="100000"/>
              </a:lnSpc>
              <a:spcBef>
                <a:spcPts val="270"/>
              </a:spcBef>
              <a:buAutoNum type="arabicPeriod"/>
              <a:tabLst>
                <a:tab pos="407670" algn="l"/>
                <a:tab pos="408305" algn="l"/>
              </a:tabLst>
            </a:pPr>
            <a:r>
              <a:rPr sz="1400" spc="-5" dirty="0">
                <a:solidFill>
                  <a:srgbClr val="3B3735"/>
                </a:solidFill>
                <a:latin typeface="Garamond"/>
                <a:cs typeface="Garamond"/>
              </a:rPr>
              <a:t>El uso </a:t>
            </a:r>
            <a:r>
              <a:rPr sz="1400" dirty="0">
                <a:solidFill>
                  <a:srgbClr val="3B3735"/>
                </a:solidFill>
                <a:latin typeface="Garamond"/>
                <a:cs typeface="Garamond"/>
              </a:rPr>
              <a:t>de </a:t>
            </a:r>
            <a:r>
              <a:rPr sz="1400" spc="-5" dirty="0">
                <a:solidFill>
                  <a:srgbClr val="3B3735"/>
                </a:solidFill>
                <a:latin typeface="Garamond"/>
                <a:cs typeface="Garamond"/>
              </a:rPr>
              <a:t>un solo tipo </a:t>
            </a:r>
            <a:r>
              <a:rPr sz="1400" dirty="0">
                <a:solidFill>
                  <a:srgbClr val="3B3735"/>
                </a:solidFill>
                <a:latin typeface="Garamond"/>
                <a:cs typeface="Garamond"/>
              </a:rPr>
              <a:t>de </a:t>
            </a:r>
            <a:r>
              <a:rPr sz="1400" spc="-5" dirty="0">
                <a:solidFill>
                  <a:srgbClr val="3B3735"/>
                </a:solidFill>
                <a:latin typeface="Garamond"/>
                <a:cs typeface="Garamond"/>
              </a:rPr>
              <a:t>plaguicida puede generar resistencia en </a:t>
            </a:r>
            <a:r>
              <a:rPr sz="1400" dirty="0">
                <a:solidFill>
                  <a:srgbClr val="3B3735"/>
                </a:solidFill>
                <a:latin typeface="Garamond"/>
                <a:cs typeface="Garamond"/>
              </a:rPr>
              <a:t>las</a:t>
            </a:r>
            <a:r>
              <a:rPr sz="1400" spc="-10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3B3735"/>
                </a:solidFill>
                <a:latin typeface="Garamond"/>
                <a:cs typeface="Garamond"/>
              </a:rPr>
              <a:t>plagas</a:t>
            </a:r>
            <a:endParaRPr sz="1400">
              <a:latin typeface="Garamond"/>
              <a:cs typeface="Garamond"/>
            </a:endParaRPr>
          </a:p>
          <a:p>
            <a:pPr marL="407670" indent="-395605">
              <a:lnSpc>
                <a:spcPct val="100000"/>
              </a:lnSpc>
              <a:spcBef>
                <a:spcPts val="270"/>
              </a:spcBef>
              <a:buAutoNum type="arabicPeriod"/>
              <a:tabLst>
                <a:tab pos="407670" algn="l"/>
                <a:tab pos="408305" algn="l"/>
              </a:tabLst>
            </a:pPr>
            <a:r>
              <a:rPr sz="1400" spc="-5" dirty="0">
                <a:solidFill>
                  <a:srgbClr val="3B3735"/>
                </a:solidFill>
                <a:latin typeface="Garamond"/>
                <a:cs typeface="Garamond"/>
              </a:rPr>
              <a:t>Pueden eliminar </a:t>
            </a:r>
            <a:r>
              <a:rPr sz="1400" dirty="0">
                <a:solidFill>
                  <a:srgbClr val="3B3735"/>
                </a:solidFill>
                <a:latin typeface="Garamond"/>
                <a:cs typeface="Garamond"/>
              </a:rPr>
              <a:t>a los depredadores </a:t>
            </a:r>
            <a:r>
              <a:rPr sz="1400" spc="-5" dirty="0">
                <a:solidFill>
                  <a:srgbClr val="3B3735"/>
                </a:solidFill>
                <a:latin typeface="Garamond"/>
                <a:cs typeface="Garamond"/>
              </a:rPr>
              <a:t>naturales </a:t>
            </a:r>
            <a:r>
              <a:rPr sz="1400" dirty="0">
                <a:solidFill>
                  <a:srgbClr val="3B3735"/>
                </a:solidFill>
                <a:latin typeface="Garamond"/>
                <a:cs typeface="Garamond"/>
              </a:rPr>
              <a:t>de las </a:t>
            </a:r>
            <a:r>
              <a:rPr sz="1400" spc="-5" dirty="0">
                <a:solidFill>
                  <a:srgbClr val="3B3735"/>
                </a:solidFill>
                <a:latin typeface="Garamond"/>
                <a:cs typeface="Garamond"/>
              </a:rPr>
              <a:t>plagas, </a:t>
            </a:r>
            <a:r>
              <a:rPr sz="1400" dirty="0">
                <a:solidFill>
                  <a:srgbClr val="3B3735"/>
                </a:solidFill>
                <a:latin typeface="Garamond"/>
                <a:cs typeface="Garamond"/>
              </a:rPr>
              <a:t>y </a:t>
            </a:r>
            <a:r>
              <a:rPr sz="1400" spc="-5" dirty="0">
                <a:solidFill>
                  <a:srgbClr val="3B3735"/>
                </a:solidFill>
                <a:latin typeface="Garamond"/>
                <a:cs typeface="Garamond"/>
              </a:rPr>
              <a:t>favorecer el </a:t>
            </a:r>
            <a:r>
              <a:rPr sz="1400" dirty="0">
                <a:solidFill>
                  <a:srgbClr val="3B3735"/>
                </a:solidFill>
                <a:latin typeface="Garamond"/>
                <a:cs typeface="Garamond"/>
              </a:rPr>
              <a:t>desarrollo de </a:t>
            </a:r>
            <a:r>
              <a:rPr sz="1400" spc="-5" dirty="0">
                <a:solidFill>
                  <a:srgbClr val="3B3735"/>
                </a:solidFill>
                <a:latin typeface="Garamond"/>
                <a:cs typeface="Garamond"/>
              </a:rPr>
              <a:t>plagas</a:t>
            </a:r>
            <a:r>
              <a:rPr sz="1400" spc="-50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3B3735"/>
                </a:solidFill>
                <a:latin typeface="Garamond"/>
                <a:cs typeface="Garamond"/>
              </a:rPr>
              <a:t>secundaria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2225" y="936407"/>
            <a:ext cx="26873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434343"/>
                </a:solidFill>
              </a:rPr>
              <a:t>Toma de</a:t>
            </a:r>
            <a:r>
              <a:rPr sz="2400" spc="-85" dirty="0">
                <a:solidFill>
                  <a:srgbClr val="434343"/>
                </a:solidFill>
              </a:rPr>
              <a:t> </a:t>
            </a:r>
            <a:r>
              <a:rPr sz="2400" spc="-5" dirty="0">
                <a:solidFill>
                  <a:srgbClr val="434343"/>
                </a:solidFill>
              </a:rPr>
              <a:t>decisiones: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2062113" y="2209800"/>
            <a:ext cx="8360409" cy="159067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algn="just">
              <a:lnSpc>
                <a:spcPct val="114300"/>
              </a:lnSpc>
              <a:spcBef>
                <a:spcPts val="80"/>
              </a:spcBef>
            </a:pPr>
            <a:r>
              <a:rPr dirty="0">
                <a:latin typeface="Garamond" panose="02020404030301010803" pitchFamily="18" charset="0"/>
              </a:rPr>
              <a:t>Se toma la decisión de que se utilizarán pesticidas ecológicos con materia prima de uso  común y que no es nociva la pa salud de la comunidad estudiantil como por ejemplo </a:t>
            </a:r>
            <a:r>
              <a:rPr dirty="0">
                <a:latin typeface="Garamond" panose="02020404030301010803" pitchFamily="18" charset="0"/>
                <a:hlinkClick r:id="rId2"/>
              </a:rPr>
              <a:t>spray </a:t>
            </a:r>
            <a:r>
              <a:rPr dirty="0">
                <a:latin typeface="Garamond" panose="02020404030301010803" pitchFamily="18" charset="0"/>
              </a:rPr>
              <a:t> </a:t>
            </a:r>
            <a:r>
              <a:rPr dirty="0">
                <a:latin typeface="Garamond" panose="02020404030301010803" pitchFamily="18" charset="0"/>
                <a:hlinkClick r:id="rId2"/>
              </a:rPr>
              <a:t>insecticida de aj</a:t>
            </a:r>
            <a:r>
              <a:rPr dirty="0">
                <a:latin typeface="Garamond" panose="02020404030301010803" pitchFamily="18" charset="0"/>
              </a:rPr>
              <a:t>o, f</a:t>
            </a:r>
            <a:r>
              <a:rPr dirty="0">
                <a:latin typeface="Garamond" panose="02020404030301010803" pitchFamily="18" charset="0"/>
                <a:hlinkClick r:id="rId3"/>
              </a:rPr>
              <a:t>ungicida con leche</a:t>
            </a:r>
            <a:r>
              <a:rPr dirty="0">
                <a:latin typeface="Garamond" panose="02020404030301010803" pitchFamily="18" charset="0"/>
              </a:rPr>
              <a:t>, t</a:t>
            </a:r>
            <a:r>
              <a:rPr dirty="0">
                <a:latin typeface="Garamond" panose="02020404030301010803" pitchFamily="18" charset="0"/>
                <a:hlinkClick r:id="rId4"/>
              </a:rPr>
              <a:t>rampas cromáticas para combatir la mosca blanca</a:t>
            </a:r>
            <a:r>
              <a:rPr dirty="0">
                <a:latin typeface="Garamond" panose="02020404030301010803" pitchFamily="18" charset="0"/>
              </a:rPr>
              <a:t>,  r</a:t>
            </a:r>
            <a:r>
              <a:rPr dirty="0">
                <a:latin typeface="Garamond" panose="02020404030301010803" pitchFamily="18" charset="0"/>
                <a:hlinkClick r:id="rId5"/>
              </a:rPr>
              <a:t>emedios ecológicos para caracoles y babosas</a:t>
            </a:r>
            <a:r>
              <a:rPr dirty="0">
                <a:latin typeface="Garamond" panose="02020404030301010803" pitchFamily="18" charset="0"/>
              </a:rPr>
              <a:t>, t</a:t>
            </a:r>
            <a:r>
              <a:rPr dirty="0">
                <a:latin typeface="Garamond" panose="02020404030301010803" pitchFamily="18" charset="0"/>
                <a:hlinkClick r:id="rId6"/>
              </a:rPr>
              <a:t>é de ortiga </a:t>
            </a:r>
            <a:r>
              <a:rPr dirty="0">
                <a:latin typeface="Garamond" panose="02020404030301010803" pitchFamily="18" charset="0"/>
              </a:rPr>
              <a:t>o jengibre, i</a:t>
            </a:r>
            <a:r>
              <a:rPr dirty="0">
                <a:latin typeface="Garamond" panose="02020404030301010803" pitchFamily="18" charset="0"/>
                <a:hlinkClick r:id="rId7"/>
              </a:rPr>
              <a:t>nsecticida de tomate </a:t>
            </a:r>
            <a:r>
              <a:rPr dirty="0">
                <a:latin typeface="Garamond" panose="02020404030301010803" pitchFamily="18" charset="0"/>
              </a:rPr>
              <a:t>o  pimienta y tabaco macerado.</a:t>
            </a: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718820" marR="5080">
              <a:lnSpc>
                <a:spcPct val="100299"/>
              </a:lnSpc>
              <a:spcBef>
                <a:spcPts val="85"/>
              </a:spcBef>
            </a:pPr>
            <a:r>
              <a:rPr sz="3800" spc="-5" dirty="0"/>
              <a:t>A)Actividad interdisciplinaria de </a:t>
            </a:r>
            <a:r>
              <a:rPr sz="3800" dirty="0"/>
              <a:t>apertura:  </a:t>
            </a:r>
            <a:r>
              <a:rPr sz="3800" spc="-5" dirty="0"/>
              <a:t>Conferencia </a:t>
            </a:r>
            <a:r>
              <a:rPr sz="3800" spc="-10" dirty="0"/>
              <a:t>“Huertos</a:t>
            </a:r>
            <a:r>
              <a:rPr sz="3800" spc="-20" dirty="0"/>
              <a:t> </a:t>
            </a:r>
            <a:r>
              <a:rPr sz="3800" spc="-5" dirty="0"/>
              <a:t>urbanos”</a:t>
            </a:r>
            <a:endParaRPr sz="3800"/>
          </a:p>
        </p:txBody>
      </p:sp>
      <p:sp>
        <p:nvSpPr>
          <p:cNvPr id="3" name="object 3"/>
          <p:cNvSpPr txBox="1"/>
          <p:nvPr/>
        </p:nvSpPr>
        <p:spPr>
          <a:xfrm>
            <a:off x="1193342" y="1866294"/>
            <a:ext cx="9831070" cy="4272915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381635" indent="-369570" algn="just">
              <a:lnSpc>
                <a:spcPct val="100000"/>
              </a:lnSpc>
              <a:spcBef>
                <a:spcPts val="525"/>
              </a:spcBef>
              <a:buClr>
                <a:srgbClr val="434343"/>
              </a:buClr>
              <a:buFont typeface="Arial"/>
              <a:buChar char="●"/>
              <a:tabLst>
                <a:tab pos="382270" algn="l"/>
              </a:tabLst>
            </a:pPr>
            <a:r>
              <a:rPr sz="2000" b="1" spc="-5" dirty="0">
                <a:solidFill>
                  <a:srgbClr val="2A3890"/>
                </a:solidFill>
                <a:latin typeface="Garamond"/>
                <a:cs typeface="Garamond"/>
              </a:rPr>
              <a:t>Objetivo:</a:t>
            </a:r>
            <a:endParaRPr sz="2000">
              <a:latin typeface="Garamond"/>
              <a:cs typeface="Garamond"/>
            </a:endParaRPr>
          </a:p>
          <a:p>
            <a:pPr marL="495934" marR="5080" algn="just">
              <a:lnSpc>
                <a:spcPct val="114599"/>
              </a:lnSpc>
              <a:spcBef>
                <a:spcPts val="65"/>
              </a:spcBef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Concientizar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toda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comunidad estudiantil acerca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la importancia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que tienen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huertos urbanos en  nuestra sociedad,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desde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el punto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vista económico, </a:t>
            </a:r>
            <a:r>
              <a:rPr sz="1800" spc="-5" dirty="0">
                <a:latin typeface="Garamond"/>
                <a:cs typeface="Garamond"/>
              </a:rPr>
              <a:t>social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ético. Partiendo </a:t>
            </a:r>
            <a:r>
              <a:rPr sz="1800" dirty="0">
                <a:latin typeface="Garamond"/>
                <a:cs typeface="Garamond"/>
              </a:rPr>
              <a:t>del </a:t>
            </a:r>
            <a:r>
              <a:rPr sz="1800" spc="-5" dirty="0">
                <a:latin typeface="Garamond"/>
                <a:cs typeface="Garamond"/>
              </a:rPr>
              <a:t>cultivo,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producción 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alimentos, su transporte, </a:t>
            </a:r>
            <a:r>
              <a:rPr sz="1800" dirty="0">
                <a:latin typeface="Garamond"/>
                <a:cs typeface="Garamond"/>
              </a:rPr>
              <a:t>distribución y </a:t>
            </a:r>
            <a:r>
              <a:rPr sz="1800" spc="-5" dirty="0">
                <a:latin typeface="Garamond"/>
                <a:cs typeface="Garamond"/>
              </a:rPr>
              <a:t>venta que son temas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vital </a:t>
            </a:r>
            <a:r>
              <a:rPr sz="1800" dirty="0">
                <a:latin typeface="Garamond"/>
                <a:cs typeface="Garamond"/>
              </a:rPr>
              <a:t>importancia </a:t>
            </a:r>
            <a:r>
              <a:rPr sz="1800" spc="-5" dirty="0">
                <a:latin typeface="Garamond"/>
                <a:cs typeface="Garamond"/>
              </a:rPr>
              <a:t>para el presente </a:t>
            </a:r>
            <a:r>
              <a:rPr sz="1800" dirty="0">
                <a:latin typeface="Garamond"/>
                <a:cs typeface="Garamond"/>
              </a:rPr>
              <a:t>y  </a:t>
            </a:r>
            <a:r>
              <a:rPr sz="1800" spc="-5" dirty="0">
                <a:latin typeface="Garamond"/>
                <a:cs typeface="Garamond"/>
              </a:rPr>
              <a:t>futuro sostenible </a:t>
            </a:r>
            <a:r>
              <a:rPr sz="1800" dirty="0">
                <a:latin typeface="Garamond"/>
                <a:cs typeface="Garamond"/>
              </a:rPr>
              <a:t>de las </a:t>
            </a:r>
            <a:r>
              <a:rPr sz="1800" spc="-5" dirty="0">
                <a:latin typeface="Garamond"/>
                <a:cs typeface="Garamond"/>
              </a:rPr>
              <a:t>grandes urbes </a:t>
            </a:r>
            <a:r>
              <a:rPr sz="1800" dirty="0">
                <a:latin typeface="Garamond"/>
                <a:cs typeface="Garamond"/>
              </a:rPr>
              <a:t>y la </a:t>
            </a:r>
            <a:r>
              <a:rPr sz="1800" spc="-5" dirty="0">
                <a:latin typeface="Garamond"/>
                <a:cs typeface="Garamond"/>
              </a:rPr>
              <a:t>estabilidad</a:t>
            </a:r>
            <a:r>
              <a:rPr sz="1800" spc="-20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social</a:t>
            </a:r>
            <a:endParaRPr sz="1800">
              <a:latin typeface="Garamond"/>
              <a:cs typeface="Garamond"/>
            </a:endParaRPr>
          </a:p>
          <a:p>
            <a:pPr marL="381635" indent="-344170" algn="just">
              <a:lnSpc>
                <a:spcPct val="100000"/>
              </a:lnSpc>
              <a:spcBef>
                <a:spcPts val="1310"/>
              </a:spcBef>
              <a:buClr>
                <a:srgbClr val="434343"/>
              </a:buClr>
              <a:buFont typeface="Arial"/>
              <a:buChar char="●"/>
              <a:tabLst>
                <a:tab pos="382270" algn="l"/>
              </a:tabLst>
            </a:pPr>
            <a:r>
              <a:rPr sz="2000" b="1" dirty="0">
                <a:solidFill>
                  <a:srgbClr val="2A3890"/>
                </a:solidFill>
                <a:latin typeface="Garamond"/>
                <a:cs typeface="Garamond"/>
              </a:rPr>
              <a:t>Grado:</a:t>
            </a:r>
            <a:endParaRPr sz="2000">
              <a:latin typeface="Garamond"/>
              <a:cs typeface="Garamond"/>
            </a:endParaRPr>
          </a:p>
          <a:p>
            <a:pPr marL="495934" marR="617855">
              <a:lnSpc>
                <a:spcPct val="113399"/>
              </a:lnSpc>
              <a:spcBef>
                <a:spcPts val="1065"/>
              </a:spcBef>
            </a:pPr>
            <a:r>
              <a:rPr sz="1800" spc="-5" dirty="0">
                <a:latin typeface="Garamond"/>
                <a:cs typeface="Garamond"/>
              </a:rPr>
              <a:t>Toda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comunidad estudiantil, académica, administrativa </a:t>
            </a:r>
            <a:r>
              <a:rPr sz="1800" dirty="0">
                <a:latin typeface="Garamond"/>
                <a:cs typeface="Garamond"/>
              </a:rPr>
              <a:t>y de </a:t>
            </a:r>
            <a:r>
              <a:rPr sz="1800" spc="-5" dirty="0">
                <a:latin typeface="Garamond"/>
                <a:cs typeface="Garamond"/>
              </a:rPr>
              <a:t>mantenimiento </a:t>
            </a:r>
            <a:r>
              <a:rPr sz="1800" dirty="0">
                <a:latin typeface="Garamond"/>
                <a:cs typeface="Garamond"/>
              </a:rPr>
              <a:t>del </a:t>
            </a:r>
            <a:r>
              <a:rPr sz="1800" spc="-5" dirty="0">
                <a:latin typeface="Garamond"/>
                <a:cs typeface="Garamond"/>
              </a:rPr>
              <a:t>Colegio Winston  Churchill</a:t>
            </a:r>
            <a:endParaRPr sz="1800">
              <a:latin typeface="Garamond"/>
              <a:cs typeface="Garamond"/>
            </a:endParaRPr>
          </a:p>
          <a:p>
            <a:pPr marL="381635" indent="-344170">
              <a:lnSpc>
                <a:spcPct val="100000"/>
              </a:lnSpc>
              <a:spcBef>
                <a:spcPts val="1310"/>
              </a:spcBef>
              <a:buClr>
                <a:srgbClr val="434343"/>
              </a:buClr>
              <a:buFont typeface="Arial"/>
              <a:buChar char="●"/>
              <a:tabLst>
                <a:tab pos="381635" algn="l"/>
                <a:tab pos="382270" algn="l"/>
              </a:tabLst>
            </a:pPr>
            <a:r>
              <a:rPr sz="2000" b="1" spc="-5" dirty="0">
                <a:solidFill>
                  <a:srgbClr val="2A3890"/>
                </a:solidFill>
                <a:latin typeface="Garamond"/>
                <a:cs typeface="Garamond"/>
              </a:rPr>
              <a:t>Fechas: </a:t>
            </a:r>
            <a:r>
              <a:rPr sz="1600" spc="-5" dirty="0">
                <a:latin typeface="Garamond"/>
                <a:cs typeface="Garamond"/>
              </a:rPr>
              <a:t>Del 17 al 21 </a:t>
            </a:r>
            <a:r>
              <a:rPr sz="1600" dirty="0">
                <a:latin typeface="Garamond"/>
                <a:cs typeface="Garamond"/>
              </a:rPr>
              <a:t>de</a:t>
            </a:r>
            <a:r>
              <a:rPr sz="1600" spc="15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Febrero.</a:t>
            </a:r>
            <a:endParaRPr sz="1600">
              <a:latin typeface="Garamond"/>
              <a:cs typeface="Garamond"/>
            </a:endParaRPr>
          </a:p>
          <a:p>
            <a:pPr marL="381635" indent="-344170">
              <a:lnSpc>
                <a:spcPct val="100000"/>
              </a:lnSpc>
              <a:spcBef>
                <a:spcPts val="1350"/>
              </a:spcBef>
              <a:buClr>
                <a:srgbClr val="434343"/>
              </a:buClr>
              <a:buFont typeface="Arial"/>
              <a:buChar char="●"/>
              <a:tabLst>
                <a:tab pos="381635" algn="l"/>
                <a:tab pos="382270" algn="l"/>
              </a:tabLst>
            </a:pPr>
            <a:r>
              <a:rPr sz="2000" b="1" spc="-5" dirty="0">
                <a:solidFill>
                  <a:srgbClr val="2A3890"/>
                </a:solidFill>
                <a:latin typeface="Garamond"/>
                <a:cs typeface="Garamond"/>
              </a:rPr>
              <a:t>Asignaturas:</a:t>
            </a:r>
            <a:endParaRPr sz="2000">
              <a:latin typeface="Garamond"/>
              <a:cs typeface="Garamond"/>
            </a:endParaRPr>
          </a:p>
          <a:p>
            <a:pPr marL="495934">
              <a:lnSpc>
                <a:spcPct val="100000"/>
              </a:lnSpc>
              <a:spcBef>
                <a:spcPts val="1355"/>
              </a:spcBef>
            </a:pPr>
            <a:r>
              <a:rPr sz="1800" spc="-5" dirty="0">
                <a:latin typeface="Garamond"/>
                <a:cs typeface="Garamond"/>
              </a:rPr>
              <a:t>Educación para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salud, Matemáticas </a:t>
            </a:r>
            <a:r>
              <a:rPr sz="1800" dirty="0">
                <a:latin typeface="Garamond"/>
                <a:cs typeface="Garamond"/>
              </a:rPr>
              <a:t>V y </a:t>
            </a:r>
            <a:r>
              <a:rPr sz="1800" spc="-5" dirty="0">
                <a:latin typeface="Garamond"/>
                <a:cs typeface="Garamond"/>
              </a:rPr>
              <a:t>Química</a:t>
            </a:r>
            <a:r>
              <a:rPr sz="1800" spc="-25" dirty="0">
                <a:latin typeface="Garamond"/>
                <a:cs typeface="Garamond"/>
              </a:rPr>
              <a:t> </a:t>
            </a:r>
            <a:r>
              <a:rPr sz="1800" dirty="0">
                <a:latin typeface="Garamond"/>
                <a:cs typeface="Garamond"/>
              </a:rPr>
              <a:t>III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5949" y="633240"/>
            <a:ext cx="3330575" cy="99885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 marR="5080">
              <a:lnSpc>
                <a:spcPts val="3829"/>
              </a:lnSpc>
              <a:spcBef>
                <a:spcPts val="235"/>
              </a:spcBef>
            </a:pPr>
            <a:r>
              <a:rPr sz="3200" spc="-5" dirty="0"/>
              <a:t>Temas </a:t>
            </a:r>
            <a:r>
              <a:rPr sz="3200" dirty="0"/>
              <a:t>y</a:t>
            </a:r>
            <a:r>
              <a:rPr sz="3200" spc="-100" dirty="0"/>
              <a:t> </a:t>
            </a:r>
            <a:r>
              <a:rPr sz="3200" spc="-5" dirty="0"/>
              <a:t>conceptos  Huertos</a:t>
            </a:r>
            <a:r>
              <a:rPr sz="3200" spc="-25" dirty="0"/>
              <a:t> </a:t>
            </a:r>
            <a:r>
              <a:rPr sz="3200" spc="-5" dirty="0"/>
              <a:t>urbanos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1290200" y="2463911"/>
            <a:ext cx="9742170" cy="251460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 algn="just">
              <a:lnSpc>
                <a:spcPct val="114599"/>
              </a:lnSpc>
              <a:spcBef>
                <a:spcPts val="125"/>
              </a:spcBef>
            </a:pPr>
            <a:r>
              <a:rPr sz="1600" spc="-5" dirty="0">
                <a:latin typeface="Garamond"/>
                <a:cs typeface="Garamond"/>
              </a:rPr>
              <a:t>La Organización </a:t>
            </a:r>
            <a:r>
              <a:rPr sz="1600" dirty="0">
                <a:latin typeface="Garamond"/>
                <a:cs typeface="Garamond"/>
              </a:rPr>
              <a:t>de las </a:t>
            </a:r>
            <a:r>
              <a:rPr sz="1600" spc="-5" dirty="0">
                <a:latin typeface="Garamond"/>
                <a:cs typeface="Garamond"/>
              </a:rPr>
              <a:t>Naciones Unidas para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Alimentación </a:t>
            </a:r>
            <a:r>
              <a:rPr sz="1600" dirty="0">
                <a:latin typeface="Garamond"/>
                <a:cs typeface="Garamond"/>
              </a:rPr>
              <a:t>y la </a:t>
            </a:r>
            <a:r>
              <a:rPr sz="1600" spc="-5" dirty="0">
                <a:latin typeface="Garamond"/>
                <a:cs typeface="Garamond"/>
              </a:rPr>
              <a:t>Agricultura (FAO) asegura que </a:t>
            </a:r>
            <a:r>
              <a:rPr sz="1600" dirty="0">
                <a:latin typeface="Garamond"/>
                <a:cs typeface="Garamond"/>
              </a:rPr>
              <a:t>los </a:t>
            </a:r>
            <a:r>
              <a:rPr sz="1600" spc="-5" dirty="0">
                <a:latin typeface="Garamond"/>
                <a:cs typeface="Garamond"/>
              </a:rPr>
              <a:t>huertos urbanos  pueden ser mucho más ecológicos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eficientes que </a:t>
            </a:r>
            <a:r>
              <a:rPr sz="1600" dirty="0">
                <a:latin typeface="Garamond"/>
                <a:cs typeface="Garamond"/>
              </a:rPr>
              <a:t>los </a:t>
            </a:r>
            <a:r>
              <a:rPr sz="1600" spc="-5" dirty="0">
                <a:latin typeface="Garamond"/>
                <a:cs typeface="Garamond"/>
              </a:rPr>
              <a:t>tradicionales, </a:t>
            </a:r>
            <a:r>
              <a:rPr sz="1600" dirty="0">
                <a:latin typeface="Garamond"/>
                <a:cs typeface="Garamond"/>
              </a:rPr>
              <a:t>llegando a </a:t>
            </a:r>
            <a:r>
              <a:rPr sz="1600" spc="-5" dirty="0">
                <a:latin typeface="Garamond"/>
                <a:cs typeface="Garamond"/>
              </a:rPr>
              <a:t>producir hasta 20 kg anuales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alimentos  por m2. Te explicamos qué son estos cultivos </a:t>
            </a:r>
            <a:r>
              <a:rPr sz="1600" dirty="0">
                <a:latin typeface="Garamond"/>
                <a:cs typeface="Garamond"/>
              </a:rPr>
              <a:t>domésticos y </a:t>
            </a:r>
            <a:r>
              <a:rPr sz="1600" spc="-5" dirty="0">
                <a:latin typeface="Garamond"/>
                <a:cs typeface="Garamond"/>
              </a:rPr>
              <a:t>cómo tener uno en</a:t>
            </a:r>
            <a:r>
              <a:rPr sz="1600" spc="-2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casa.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14100"/>
              </a:lnSpc>
            </a:pPr>
            <a:r>
              <a:rPr sz="1600" spc="-5" dirty="0">
                <a:latin typeface="Garamond"/>
                <a:cs typeface="Garamond"/>
              </a:rPr>
              <a:t>La agricultura urbana está cambiando el paisaje </a:t>
            </a:r>
            <a:r>
              <a:rPr sz="1600" dirty="0">
                <a:latin typeface="Garamond"/>
                <a:cs typeface="Garamond"/>
              </a:rPr>
              <a:t>de las </a:t>
            </a:r>
            <a:r>
              <a:rPr sz="1600" spc="-5" dirty="0">
                <a:latin typeface="Garamond"/>
                <a:cs typeface="Garamond"/>
              </a:rPr>
              <a:t>ciudades con miles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pequeñas explotaciones agropecuarias para  autoconsumo que proliferan </a:t>
            </a:r>
            <a:r>
              <a:rPr sz="1600" dirty="0">
                <a:latin typeface="Garamond"/>
                <a:cs typeface="Garamond"/>
              </a:rPr>
              <a:t>a </a:t>
            </a:r>
            <a:r>
              <a:rPr sz="1600" spc="-5" dirty="0">
                <a:latin typeface="Garamond"/>
                <a:cs typeface="Garamond"/>
              </a:rPr>
              <a:t>ras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suelo </a:t>
            </a:r>
            <a:r>
              <a:rPr sz="1600" dirty="0">
                <a:latin typeface="Garamond"/>
                <a:cs typeface="Garamond"/>
              </a:rPr>
              <a:t>o </a:t>
            </a:r>
            <a:r>
              <a:rPr sz="1600" spc="-5" dirty="0">
                <a:latin typeface="Garamond"/>
                <a:cs typeface="Garamond"/>
              </a:rPr>
              <a:t>en </a:t>
            </a:r>
            <a:r>
              <a:rPr sz="1600" dirty="0">
                <a:latin typeface="Garamond"/>
                <a:cs typeface="Garamond"/>
              </a:rPr>
              <a:t>las </a:t>
            </a:r>
            <a:r>
              <a:rPr sz="1600" spc="-5" dirty="0">
                <a:latin typeface="Garamond"/>
                <a:cs typeface="Garamond"/>
              </a:rPr>
              <a:t>terrazas </a:t>
            </a:r>
            <a:r>
              <a:rPr sz="1600" dirty="0">
                <a:latin typeface="Garamond"/>
                <a:cs typeface="Garamond"/>
              </a:rPr>
              <a:t>de los </a:t>
            </a:r>
            <a:r>
              <a:rPr sz="1600" spc="-5" dirty="0">
                <a:latin typeface="Garamond"/>
                <a:cs typeface="Garamond"/>
              </a:rPr>
              <a:t>edificios. Este movimiento sostenible, que muchos países  aún no reconocen como una actividad formal, ocupa </a:t>
            </a:r>
            <a:r>
              <a:rPr sz="1600" dirty="0">
                <a:latin typeface="Garamond"/>
                <a:cs typeface="Garamond"/>
              </a:rPr>
              <a:t>a </a:t>
            </a:r>
            <a:r>
              <a:rPr sz="1600" spc="-5" dirty="0">
                <a:latin typeface="Garamond"/>
                <a:cs typeface="Garamond"/>
              </a:rPr>
              <a:t>800 millones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personas en el mundo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facilita el ahorro en </a:t>
            </a:r>
            <a:r>
              <a:rPr sz="1600" dirty="0">
                <a:latin typeface="Garamond"/>
                <a:cs typeface="Garamond"/>
              </a:rPr>
              <a:t>la  </a:t>
            </a:r>
            <a:r>
              <a:rPr sz="1600" spc="-5" dirty="0">
                <a:latin typeface="Garamond"/>
                <a:cs typeface="Garamond"/>
              </a:rPr>
              <a:t>compra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alimentos </a:t>
            </a:r>
            <a:r>
              <a:rPr sz="1600" dirty="0">
                <a:latin typeface="Garamond"/>
                <a:cs typeface="Garamond"/>
              </a:rPr>
              <a:t>a los </a:t>
            </a:r>
            <a:r>
              <a:rPr sz="1600" spc="-5" dirty="0">
                <a:latin typeface="Garamond"/>
                <a:cs typeface="Garamond"/>
              </a:rPr>
              <a:t>ciudadanos con menos </a:t>
            </a:r>
            <a:r>
              <a:rPr sz="1600" dirty="0">
                <a:latin typeface="Garamond"/>
                <a:cs typeface="Garamond"/>
              </a:rPr>
              <a:t>ingresos, </a:t>
            </a:r>
            <a:r>
              <a:rPr sz="1600" spc="-5" dirty="0">
                <a:latin typeface="Garamond"/>
                <a:cs typeface="Garamond"/>
              </a:rPr>
              <a:t>según </a:t>
            </a:r>
            <a:r>
              <a:rPr sz="1600" dirty="0">
                <a:latin typeface="Garamond"/>
                <a:cs typeface="Garamond"/>
              </a:rPr>
              <a:t>la</a:t>
            </a:r>
            <a:r>
              <a:rPr sz="1600" spc="-15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FAO.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86749" y="1060482"/>
            <a:ext cx="10099040" cy="3917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1285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latin typeface="Garamond"/>
                <a:cs typeface="Garamond"/>
              </a:rPr>
              <a:t>¿QUÉ ES UN HUERTO</a:t>
            </a:r>
            <a:r>
              <a:rPr sz="1600" spc="-1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URBANO?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 marR="5080">
              <a:lnSpc>
                <a:spcPct val="160200"/>
              </a:lnSpc>
            </a:pPr>
            <a:r>
              <a:rPr sz="1600" spc="-5" dirty="0">
                <a:latin typeface="Garamond"/>
                <a:cs typeface="Garamond"/>
              </a:rPr>
              <a:t>Los huertos urbanos son espacios al aire </a:t>
            </a:r>
            <a:r>
              <a:rPr sz="1600" dirty="0">
                <a:latin typeface="Garamond"/>
                <a:cs typeface="Garamond"/>
              </a:rPr>
              <a:t>libre o de interior destinados </a:t>
            </a:r>
            <a:r>
              <a:rPr sz="1600" spc="-5" dirty="0">
                <a:latin typeface="Garamond"/>
                <a:cs typeface="Garamond"/>
              </a:rPr>
              <a:t>al cultivo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verduras, hortalizas, frutas, </a:t>
            </a:r>
            <a:r>
              <a:rPr sz="1600" dirty="0">
                <a:latin typeface="Garamond"/>
                <a:cs typeface="Garamond"/>
              </a:rPr>
              <a:t>legumbres,  </a:t>
            </a:r>
            <a:r>
              <a:rPr sz="1600" spc="-5" dirty="0">
                <a:latin typeface="Garamond"/>
                <a:cs typeface="Garamond"/>
              </a:rPr>
              <a:t>plantas aromáticas </a:t>
            </a:r>
            <a:r>
              <a:rPr sz="1600" dirty="0">
                <a:latin typeface="Garamond"/>
                <a:cs typeface="Garamond"/>
              </a:rPr>
              <a:t>o </a:t>
            </a:r>
            <a:r>
              <a:rPr sz="1600" spc="-5" dirty="0">
                <a:latin typeface="Garamond"/>
                <a:cs typeface="Garamond"/>
              </a:rPr>
              <a:t>hierbas medicinales, entre otras variedades, </a:t>
            </a:r>
            <a:r>
              <a:rPr sz="1600" dirty="0">
                <a:latin typeface="Garamond"/>
                <a:cs typeface="Garamond"/>
              </a:rPr>
              <a:t>a </a:t>
            </a:r>
            <a:r>
              <a:rPr sz="1600" spc="-5" dirty="0">
                <a:latin typeface="Garamond"/>
                <a:cs typeface="Garamond"/>
              </a:rPr>
              <a:t>escala </a:t>
            </a:r>
            <a:r>
              <a:rPr sz="1600" dirty="0">
                <a:latin typeface="Garamond"/>
                <a:cs typeface="Garamond"/>
              </a:rPr>
              <a:t>doméstica. </a:t>
            </a:r>
            <a:r>
              <a:rPr sz="1600" spc="-5" dirty="0">
                <a:latin typeface="Garamond"/>
                <a:cs typeface="Garamond"/>
              </a:rPr>
              <a:t>Esta práctica se </a:t>
            </a:r>
            <a:r>
              <a:rPr sz="1600" dirty="0">
                <a:latin typeface="Garamond"/>
                <a:cs typeface="Garamond"/>
              </a:rPr>
              <a:t>da </a:t>
            </a:r>
            <a:r>
              <a:rPr sz="1600" spc="-5" dirty="0">
                <a:latin typeface="Garamond"/>
                <a:cs typeface="Garamond"/>
              </a:rPr>
              <a:t>en el centro </a:t>
            </a:r>
            <a:r>
              <a:rPr sz="1600" dirty="0">
                <a:latin typeface="Garamond"/>
                <a:cs typeface="Garamond"/>
              </a:rPr>
              <a:t>o </a:t>
            </a:r>
            <a:r>
              <a:rPr sz="1600" spc="-5" dirty="0">
                <a:latin typeface="Garamond"/>
                <a:cs typeface="Garamond"/>
              </a:rPr>
              <a:t>en </a:t>
            </a:r>
            <a:r>
              <a:rPr sz="1600" dirty="0">
                <a:latin typeface="Garamond"/>
                <a:cs typeface="Garamond"/>
              </a:rPr>
              <a:t>la  </a:t>
            </a:r>
            <a:r>
              <a:rPr sz="1600" spc="-5" dirty="0">
                <a:latin typeface="Garamond"/>
                <a:cs typeface="Garamond"/>
              </a:rPr>
              <a:t>periferia </a:t>
            </a:r>
            <a:r>
              <a:rPr sz="1600" dirty="0">
                <a:latin typeface="Garamond"/>
                <a:cs typeface="Garamond"/>
              </a:rPr>
              <a:t>de las </a:t>
            </a:r>
            <a:r>
              <a:rPr sz="1600" spc="-5" dirty="0">
                <a:latin typeface="Garamond"/>
                <a:cs typeface="Garamond"/>
              </a:rPr>
              <a:t>ciudades, al </a:t>
            </a:r>
            <a:r>
              <a:rPr sz="1600" dirty="0">
                <a:latin typeface="Garamond"/>
                <a:cs typeface="Garamond"/>
              </a:rPr>
              <a:t>igual </a:t>
            </a:r>
            <a:r>
              <a:rPr sz="1600" spc="-5" dirty="0">
                <a:latin typeface="Garamond"/>
                <a:cs typeface="Garamond"/>
              </a:rPr>
              <a:t>que otros ejemplos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agricultura urbana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periurbana (AUP) como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acuicultura,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ganadería </a:t>
            </a:r>
            <a:r>
              <a:rPr sz="1600" dirty="0">
                <a:latin typeface="Garamond"/>
                <a:cs typeface="Garamond"/>
              </a:rPr>
              <a:t>y  la </a:t>
            </a:r>
            <a:r>
              <a:rPr sz="1600" spc="-5" dirty="0">
                <a:latin typeface="Garamond"/>
                <a:cs typeface="Garamond"/>
              </a:rPr>
              <a:t>silvicultura que proporcionan pescado, carne, </a:t>
            </a:r>
            <a:r>
              <a:rPr sz="1600" dirty="0">
                <a:latin typeface="Garamond"/>
                <a:cs typeface="Garamond"/>
              </a:rPr>
              <a:t>lácteos y </a:t>
            </a:r>
            <a:r>
              <a:rPr sz="1600" spc="-5" dirty="0">
                <a:latin typeface="Garamond"/>
                <a:cs typeface="Garamond"/>
              </a:rPr>
              <a:t>madera </a:t>
            </a:r>
            <a:r>
              <a:rPr sz="1600" dirty="0">
                <a:latin typeface="Garamond"/>
                <a:cs typeface="Garamond"/>
              </a:rPr>
              <a:t>a la</a:t>
            </a:r>
            <a:r>
              <a:rPr sz="1600" spc="-2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comunidad.</a:t>
            </a:r>
            <a:endParaRPr sz="1600">
              <a:latin typeface="Garamond"/>
              <a:cs typeface="Garamond"/>
            </a:endParaRPr>
          </a:p>
          <a:p>
            <a:pPr marL="12700" marR="80010">
              <a:lnSpc>
                <a:spcPct val="160200"/>
              </a:lnSpc>
              <a:spcBef>
                <a:spcPts val="1200"/>
              </a:spcBef>
            </a:pPr>
            <a:r>
              <a:rPr sz="1600" spc="-5" dirty="0">
                <a:latin typeface="Garamond"/>
                <a:cs typeface="Garamond"/>
              </a:rPr>
              <a:t>Los primeros huertos urbanos surgieron con </a:t>
            </a:r>
            <a:r>
              <a:rPr sz="1600" dirty="0">
                <a:latin typeface="Garamond"/>
                <a:cs typeface="Garamond"/>
              </a:rPr>
              <a:t>la Revolución Industrial y </a:t>
            </a:r>
            <a:r>
              <a:rPr sz="1600" spc="-5" dirty="0">
                <a:latin typeface="Garamond"/>
                <a:cs typeface="Garamond"/>
              </a:rPr>
              <a:t>se popularizaron varias </a:t>
            </a:r>
            <a:r>
              <a:rPr sz="1600" dirty="0">
                <a:latin typeface="Garamond"/>
                <a:cs typeface="Garamond"/>
              </a:rPr>
              <a:t>décadas después, durante la  </a:t>
            </a:r>
            <a:r>
              <a:rPr sz="1600" spc="-5" dirty="0">
                <a:latin typeface="Garamond"/>
                <a:cs typeface="Garamond"/>
              </a:rPr>
              <a:t>Primera </a:t>
            </a:r>
            <a:r>
              <a:rPr sz="1600" dirty="0">
                <a:latin typeface="Garamond"/>
                <a:cs typeface="Garamond"/>
              </a:rPr>
              <a:t>y la Segunda </a:t>
            </a:r>
            <a:r>
              <a:rPr sz="1600" spc="-5" dirty="0">
                <a:latin typeface="Garamond"/>
                <a:cs typeface="Garamond"/>
              </a:rPr>
              <a:t>Guerra Mundial, cuando </a:t>
            </a:r>
            <a:r>
              <a:rPr sz="1600" dirty="0">
                <a:latin typeface="Garamond"/>
                <a:cs typeface="Garamond"/>
              </a:rPr>
              <a:t>las </a:t>
            </a:r>
            <a:r>
              <a:rPr sz="1600" spc="-5" dirty="0">
                <a:latin typeface="Garamond"/>
                <a:cs typeface="Garamond"/>
              </a:rPr>
              <a:t>metrópolis británicas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norteamericanas </a:t>
            </a:r>
            <a:r>
              <a:rPr sz="1600" dirty="0">
                <a:latin typeface="Garamond"/>
                <a:cs typeface="Garamond"/>
              </a:rPr>
              <a:t>los </a:t>
            </a:r>
            <a:r>
              <a:rPr sz="1600" spc="-5" dirty="0">
                <a:latin typeface="Garamond"/>
                <a:cs typeface="Garamond"/>
              </a:rPr>
              <a:t>promovieron entre sus habitantes  con fines propagandísticos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para garantizar el suministro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alimentos </a:t>
            </a:r>
            <a:r>
              <a:rPr sz="1600" dirty="0">
                <a:latin typeface="Garamond"/>
                <a:cs typeface="Garamond"/>
              </a:rPr>
              <a:t>a la </a:t>
            </a:r>
            <a:r>
              <a:rPr sz="1600" spc="-5" dirty="0">
                <a:latin typeface="Garamond"/>
                <a:cs typeface="Garamond"/>
              </a:rPr>
              <a:t>población sin </a:t>
            </a:r>
            <a:r>
              <a:rPr sz="1600" dirty="0">
                <a:latin typeface="Garamond"/>
                <a:cs typeface="Garamond"/>
              </a:rPr>
              <a:t>depender de las importaciones. </a:t>
            </a:r>
            <a:r>
              <a:rPr sz="1600" spc="-5" dirty="0">
                <a:latin typeface="Garamond"/>
                <a:cs typeface="Garamond"/>
              </a:rPr>
              <a:t>Estos  cultivos </a:t>
            </a:r>
            <a:r>
              <a:rPr sz="1600" dirty="0">
                <a:latin typeface="Garamond"/>
                <a:cs typeface="Garamond"/>
              </a:rPr>
              <a:t>—conocidos </a:t>
            </a:r>
            <a:r>
              <a:rPr sz="1600" spc="-5" dirty="0">
                <a:latin typeface="Garamond"/>
                <a:cs typeface="Garamond"/>
              </a:rPr>
              <a:t>como Jardines </a:t>
            </a:r>
            <a:r>
              <a:rPr sz="1600" dirty="0">
                <a:latin typeface="Garamond"/>
                <a:cs typeface="Garamond"/>
              </a:rPr>
              <a:t>de la </a:t>
            </a:r>
            <a:r>
              <a:rPr sz="1600" spc="-5" dirty="0">
                <a:latin typeface="Garamond"/>
                <a:cs typeface="Garamond"/>
              </a:rPr>
              <a:t>victoria— </a:t>
            </a:r>
            <a:r>
              <a:rPr sz="1600" dirty="0">
                <a:latin typeface="Garamond"/>
                <a:cs typeface="Garamond"/>
              </a:rPr>
              <a:t>llegaron a </a:t>
            </a:r>
            <a:r>
              <a:rPr sz="1600" spc="-5" dirty="0">
                <a:latin typeface="Garamond"/>
                <a:cs typeface="Garamond"/>
              </a:rPr>
              <a:t>cubrir casi el 40% </a:t>
            </a:r>
            <a:r>
              <a:rPr sz="1600" dirty="0">
                <a:latin typeface="Garamond"/>
                <a:cs typeface="Garamond"/>
              </a:rPr>
              <a:t>del </a:t>
            </a:r>
            <a:r>
              <a:rPr sz="1600" spc="-5" dirty="0">
                <a:latin typeface="Garamond"/>
                <a:cs typeface="Garamond"/>
              </a:rPr>
              <a:t>consumo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verduras en Estados</a:t>
            </a:r>
            <a:r>
              <a:rPr sz="1600" spc="-5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Unidos.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06475" y="1265754"/>
            <a:ext cx="10107930" cy="4835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latin typeface="Garamond"/>
                <a:cs typeface="Garamond"/>
              </a:rPr>
              <a:t>BENEFICIOS DE LOS HUERTOS</a:t>
            </a:r>
            <a:r>
              <a:rPr sz="1500" spc="-10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URBANOS</a:t>
            </a:r>
            <a:endParaRPr sz="15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500" spc="-5" dirty="0">
                <a:latin typeface="Garamond"/>
                <a:cs typeface="Garamond"/>
              </a:rPr>
              <a:t>La FAO sostiene que </a:t>
            </a:r>
            <a:r>
              <a:rPr sz="1500" dirty="0">
                <a:latin typeface="Garamond"/>
                <a:cs typeface="Garamond"/>
              </a:rPr>
              <a:t>los </a:t>
            </a:r>
            <a:r>
              <a:rPr sz="1500" spc="-5" dirty="0">
                <a:latin typeface="Garamond"/>
                <a:cs typeface="Garamond"/>
              </a:rPr>
              <a:t>huertos urbanos aportan numerosas ventajas </a:t>
            </a:r>
            <a:r>
              <a:rPr sz="1500" dirty="0">
                <a:latin typeface="Garamond"/>
                <a:cs typeface="Garamond"/>
              </a:rPr>
              <a:t>a las </a:t>
            </a:r>
            <a:r>
              <a:rPr sz="1500" spc="-5" dirty="0">
                <a:latin typeface="Garamond"/>
                <a:cs typeface="Garamond"/>
              </a:rPr>
              <a:t>ciudades </a:t>
            </a:r>
            <a:r>
              <a:rPr sz="1500" dirty="0">
                <a:latin typeface="Garamond"/>
                <a:cs typeface="Garamond"/>
              </a:rPr>
              <a:t>y destaca los</a:t>
            </a:r>
            <a:r>
              <a:rPr sz="1500" spc="-25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siguientes:</a:t>
            </a:r>
            <a:endParaRPr sz="1500">
              <a:latin typeface="Garamond"/>
              <a:cs typeface="Garamond"/>
            </a:endParaRPr>
          </a:p>
          <a:p>
            <a:pPr marL="107950">
              <a:lnSpc>
                <a:spcPct val="100000"/>
              </a:lnSpc>
              <a:spcBef>
                <a:spcPts val="1500"/>
              </a:spcBef>
            </a:pPr>
            <a:r>
              <a:rPr sz="1500" spc="-5" dirty="0">
                <a:latin typeface="Garamond"/>
                <a:cs typeface="Garamond"/>
              </a:rPr>
              <a:t>-Mayor rendimiento </a:t>
            </a:r>
            <a:r>
              <a:rPr sz="1500" dirty="0">
                <a:latin typeface="Garamond"/>
                <a:cs typeface="Garamond"/>
              </a:rPr>
              <a:t>de la</a:t>
            </a:r>
            <a:r>
              <a:rPr sz="1500" spc="-5" dirty="0">
                <a:latin typeface="Garamond"/>
                <a:cs typeface="Garamond"/>
              </a:rPr>
              <a:t> tierra</a:t>
            </a:r>
            <a:endParaRPr sz="1500">
              <a:latin typeface="Garamond"/>
              <a:cs typeface="Garamond"/>
            </a:endParaRPr>
          </a:p>
          <a:p>
            <a:pPr marL="12700" marR="5715">
              <a:lnSpc>
                <a:spcPct val="116700"/>
              </a:lnSpc>
              <a:spcBef>
                <a:spcPts val="1200"/>
              </a:spcBef>
            </a:pPr>
            <a:r>
              <a:rPr sz="1500" spc="-5" dirty="0">
                <a:latin typeface="Garamond"/>
                <a:cs typeface="Garamond"/>
              </a:rPr>
              <a:t>Las plantaciones </a:t>
            </a:r>
            <a:r>
              <a:rPr sz="1500" dirty="0">
                <a:latin typeface="Garamond"/>
                <a:cs typeface="Garamond"/>
              </a:rPr>
              <a:t>domésticas </a:t>
            </a:r>
            <a:r>
              <a:rPr sz="1500" spc="-5" dirty="0">
                <a:latin typeface="Garamond"/>
                <a:cs typeface="Garamond"/>
              </a:rPr>
              <a:t>pueden producir hasta 15 veces más que una explotación rural </a:t>
            </a:r>
            <a:r>
              <a:rPr sz="1500" dirty="0">
                <a:latin typeface="Garamond"/>
                <a:cs typeface="Garamond"/>
              </a:rPr>
              <a:t>y llegar a los </a:t>
            </a:r>
            <a:r>
              <a:rPr sz="1500" spc="-5" dirty="0">
                <a:latin typeface="Garamond"/>
                <a:cs typeface="Garamond"/>
              </a:rPr>
              <a:t>20 kg anuales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alimento por  m2.</a:t>
            </a:r>
            <a:endParaRPr sz="1500">
              <a:latin typeface="Garamond"/>
              <a:cs typeface="Garamond"/>
            </a:endParaRPr>
          </a:p>
          <a:p>
            <a:pPr marL="107950">
              <a:lnSpc>
                <a:spcPct val="100000"/>
              </a:lnSpc>
              <a:spcBef>
                <a:spcPts val="1500"/>
              </a:spcBef>
            </a:pPr>
            <a:r>
              <a:rPr sz="1500" spc="-5" dirty="0">
                <a:latin typeface="Garamond"/>
                <a:cs typeface="Garamond"/>
              </a:rPr>
              <a:t>-Idóneos para cultivar</a:t>
            </a:r>
            <a:r>
              <a:rPr sz="1500" spc="-10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hortalizas</a:t>
            </a:r>
            <a:endParaRPr sz="15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1500"/>
              </a:spcBef>
            </a:pPr>
            <a:r>
              <a:rPr sz="1500" spc="-5" dirty="0">
                <a:latin typeface="Garamond"/>
                <a:cs typeface="Garamond"/>
              </a:rPr>
              <a:t>Este tipo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vegetales son perfectos para </a:t>
            </a:r>
            <a:r>
              <a:rPr sz="1500" dirty="0">
                <a:latin typeface="Garamond"/>
                <a:cs typeface="Garamond"/>
              </a:rPr>
              <a:t>la </a:t>
            </a:r>
            <a:r>
              <a:rPr sz="1500" spc="-5" dirty="0">
                <a:latin typeface="Garamond"/>
                <a:cs typeface="Garamond"/>
              </a:rPr>
              <a:t>agricultura urbana porque tardan muy pocas semanas en</a:t>
            </a:r>
            <a:r>
              <a:rPr sz="1500" spc="-15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crecer.</a:t>
            </a:r>
            <a:endParaRPr sz="1500">
              <a:latin typeface="Garamond"/>
              <a:cs typeface="Garamond"/>
            </a:endParaRPr>
          </a:p>
          <a:p>
            <a:pPr marL="107950">
              <a:lnSpc>
                <a:spcPct val="100000"/>
              </a:lnSpc>
              <a:spcBef>
                <a:spcPts val="1500"/>
              </a:spcBef>
            </a:pPr>
            <a:r>
              <a:rPr sz="1500" spc="-5" dirty="0">
                <a:latin typeface="Garamond"/>
                <a:cs typeface="Garamond"/>
              </a:rPr>
              <a:t>-Más </a:t>
            </a:r>
            <a:r>
              <a:rPr sz="1500" dirty="0">
                <a:latin typeface="Garamond"/>
                <a:cs typeface="Garamond"/>
              </a:rPr>
              <a:t>justos y</a:t>
            </a:r>
            <a:r>
              <a:rPr sz="1500" spc="-10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sostenibles</a:t>
            </a:r>
            <a:endParaRPr sz="1500">
              <a:latin typeface="Garamond"/>
              <a:cs typeface="Garamond"/>
            </a:endParaRPr>
          </a:p>
          <a:p>
            <a:pPr marL="12700" marR="5080">
              <a:lnSpc>
                <a:spcPct val="116700"/>
              </a:lnSpc>
              <a:spcBef>
                <a:spcPts val="1200"/>
              </a:spcBef>
            </a:pPr>
            <a:r>
              <a:rPr sz="1500" spc="-5" dirty="0">
                <a:latin typeface="Garamond"/>
                <a:cs typeface="Garamond"/>
              </a:rPr>
              <a:t>Los huertos urbanos reducen el número </a:t>
            </a:r>
            <a:r>
              <a:rPr sz="1500" dirty="0">
                <a:latin typeface="Garamond"/>
                <a:cs typeface="Garamond"/>
              </a:rPr>
              <a:t>de intermediarios y </a:t>
            </a:r>
            <a:r>
              <a:rPr sz="1500" spc="-5" dirty="0">
                <a:latin typeface="Garamond"/>
                <a:cs typeface="Garamond"/>
              </a:rPr>
              <a:t>favorecen el ahorro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transporte, envasado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almacenamiento. De esta  forma, </a:t>
            </a:r>
            <a:r>
              <a:rPr sz="1500" dirty="0">
                <a:latin typeface="Garamond"/>
                <a:cs typeface="Garamond"/>
              </a:rPr>
              <a:t>los </a:t>
            </a:r>
            <a:r>
              <a:rPr sz="1500" spc="-5" dirty="0">
                <a:latin typeface="Garamond"/>
                <a:cs typeface="Garamond"/>
              </a:rPr>
              <a:t>horticultores ganan más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se contamina</a:t>
            </a:r>
            <a:r>
              <a:rPr sz="1500" spc="-15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menos.</a:t>
            </a:r>
            <a:endParaRPr sz="1500">
              <a:latin typeface="Garamond"/>
              <a:cs typeface="Garamond"/>
            </a:endParaRPr>
          </a:p>
          <a:p>
            <a:pPr marL="107950">
              <a:lnSpc>
                <a:spcPct val="100000"/>
              </a:lnSpc>
              <a:spcBef>
                <a:spcPts val="1500"/>
              </a:spcBef>
            </a:pPr>
            <a:r>
              <a:rPr sz="1500" spc="-5" dirty="0">
                <a:latin typeface="Garamond"/>
                <a:cs typeface="Garamond"/>
              </a:rPr>
              <a:t>-Generan</a:t>
            </a:r>
            <a:r>
              <a:rPr sz="1500" spc="-10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empleo</a:t>
            </a:r>
            <a:endParaRPr sz="1500">
              <a:latin typeface="Garamond"/>
              <a:cs typeface="Garamond"/>
            </a:endParaRPr>
          </a:p>
          <a:p>
            <a:pPr marL="12700" marR="5080">
              <a:lnSpc>
                <a:spcPct val="116700"/>
              </a:lnSpc>
              <a:spcBef>
                <a:spcPts val="1200"/>
              </a:spcBef>
            </a:pPr>
            <a:r>
              <a:rPr sz="1500" dirty="0">
                <a:latin typeface="Garamond"/>
                <a:cs typeface="Garamond"/>
              </a:rPr>
              <a:t>Se </a:t>
            </a:r>
            <a:r>
              <a:rPr sz="1500" spc="-5" dirty="0">
                <a:latin typeface="Garamond"/>
                <a:cs typeface="Garamond"/>
              </a:rPr>
              <a:t>estima que </a:t>
            </a:r>
            <a:r>
              <a:rPr sz="1500" dirty="0">
                <a:latin typeface="Garamond"/>
                <a:cs typeface="Garamond"/>
              </a:rPr>
              <a:t>la </a:t>
            </a:r>
            <a:r>
              <a:rPr sz="1500" spc="-5" dirty="0">
                <a:latin typeface="Garamond"/>
                <a:cs typeface="Garamond"/>
              </a:rPr>
              <a:t>horticultura puede crear un empleo por cada 100 m2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cultivo. Estos puestos servirían además para ocupar </a:t>
            </a:r>
            <a:r>
              <a:rPr sz="1500" dirty="0">
                <a:latin typeface="Garamond"/>
                <a:cs typeface="Garamond"/>
              </a:rPr>
              <a:t>a </a:t>
            </a:r>
            <a:r>
              <a:rPr sz="1500" spc="-5" dirty="0">
                <a:latin typeface="Garamond"/>
                <a:cs typeface="Garamond"/>
              </a:rPr>
              <a:t>colectivos  </a:t>
            </a:r>
            <a:r>
              <a:rPr sz="1500" dirty="0">
                <a:latin typeface="Garamond"/>
                <a:cs typeface="Garamond"/>
              </a:rPr>
              <a:t>desfavorecidos o </a:t>
            </a:r>
            <a:r>
              <a:rPr sz="1500" spc="-5" dirty="0">
                <a:latin typeface="Garamond"/>
                <a:cs typeface="Garamond"/>
              </a:rPr>
              <a:t>en riesgo </a:t>
            </a:r>
            <a:r>
              <a:rPr sz="1500" dirty="0">
                <a:latin typeface="Garamond"/>
                <a:cs typeface="Garamond"/>
              </a:rPr>
              <a:t>de</a:t>
            </a:r>
            <a:r>
              <a:rPr sz="1500" spc="-10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exclusión.</a:t>
            </a:r>
            <a:endParaRPr sz="15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55925" y="5979424"/>
            <a:ext cx="1736074" cy="8785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47875" y="1162429"/>
            <a:ext cx="9416415" cy="4787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latin typeface="Garamond"/>
                <a:cs typeface="Garamond"/>
              </a:rPr>
              <a:t>-Aumentan </a:t>
            </a:r>
            <a:r>
              <a:rPr sz="1500" dirty="0">
                <a:latin typeface="Garamond"/>
                <a:cs typeface="Garamond"/>
              </a:rPr>
              <a:t>la </a:t>
            </a:r>
            <a:r>
              <a:rPr sz="1500" spc="-5" dirty="0">
                <a:latin typeface="Garamond"/>
                <a:cs typeface="Garamond"/>
              </a:rPr>
              <a:t>calidad alimentaria </a:t>
            </a:r>
            <a:r>
              <a:rPr sz="1500" dirty="0">
                <a:latin typeface="Garamond"/>
                <a:cs typeface="Garamond"/>
              </a:rPr>
              <a:t>y</a:t>
            </a:r>
            <a:r>
              <a:rPr sz="1500" spc="-10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medioambiental</a:t>
            </a:r>
            <a:endParaRPr sz="1500">
              <a:latin typeface="Garamond"/>
              <a:cs typeface="Garamond"/>
            </a:endParaRPr>
          </a:p>
          <a:p>
            <a:pPr marL="12700" marR="5080">
              <a:lnSpc>
                <a:spcPct val="158300"/>
              </a:lnSpc>
              <a:spcBef>
                <a:spcPts val="1200"/>
              </a:spcBef>
            </a:pPr>
            <a:r>
              <a:rPr sz="1500" spc="-5" dirty="0">
                <a:latin typeface="Garamond"/>
                <a:cs typeface="Garamond"/>
              </a:rPr>
              <a:t>La agricultura urbana facilita alimentos frescos </a:t>
            </a:r>
            <a:r>
              <a:rPr sz="1500" dirty="0">
                <a:latin typeface="Garamond"/>
                <a:cs typeface="Garamond"/>
              </a:rPr>
              <a:t>a la </a:t>
            </a:r>
            <a:r>
              <a:rPr sz="1500" spc="-5" dirty="0">
                <a:latin typeface="Garamond"/>
                <a:cs typeface="Garamond"/>
              </a:rPr>
              <a:t>población, construye zonas verdes, recicla </a:t>
            </a:r>
            <a:r>
              <a:rPr sz="1500" dirty="0">
                <a:latin typeface="Garamond"/>
                <a:cs typeface="Garamond"/>
              </a:rPr>
              <a:t>desechos </a:t>
            </a:r>
            <a:r>
              <a:rPr sz="1500" spc="-5" dirty="0">
                <a:latin typeface="Garamond"/>
                <a:cs typeface="Garamond"/>
              </a:rPr>
              <a:t>municipales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fortalece </a:t>
            </a:r>
            <a:r>
              <a:rPr sz="1500" dirty="0">
                <a:latin typeface="Garamond"/>
                <a:cs typeface="Garamond"/>
              </a:rPr>
              <a:t>a  las </a:t>
            </a:r>
            <a:r>
              <a:rPr sz="1500" spc="-5" dirty="0">
                <a:latin typeface="Garamond"/>
                <a:cs typeface="Garamond"/>
              </a:rPr>
              <a:t>ciudades frente al </a:t>
            </a:r>
            <a:r>
              <a:rPr sz="1500" spc="-5" dirty="0">
                <a:latin typeface="Garamond"/>
                <a:cs typeface="Garamond"/>
                <a:hlinkClick r:id="rId2"/>
              </a:rPr>
              <a:t>cambio</a:t>
            </a:r>
            <a:r>
              <a:rPr sz="1500" spc="20" dirty="0">
                <a:latin typeface="Garamond"/>
                <a:cs typeface="Garamond"/>
                <a:hlinkClick r:id="rId2"/>
              </a:rPr>
              <a:t> </a:t>
            </a:r>
            <a:r>
              <a:rPr sz="1500" spc="-5" dirty="0">
                <a:latin typeface="Garamond"/>
                <a:cs typeface="Garamond"/>
                <a:hlinkClick r:id="rId2"/>
              </a:rPr>
              <a:t>climático</a:t>
            </a:r>
            <a:r>
              <a:rPr sz="1500" spc="-5" dirty="0">
                <a:latin typeface="Garamond"/>
                <a:cs typeface="Garamond"/>
              </a:rPr>
              <a:t>.</a:t>
            </a:r>
            <a:endParaRPr sz="1500">
              <a:latin typeface="Garamond"/>
              <a:cs typeface="Garamond"/>
            </a:endParaRPr>
          </a:p>
          <a:p>
            <a:pPr marL="12700" marR="286385">
              <a:lnSpc>
                <a:spcPct val="158300"/>
              </a:lnSpc>
              <a:spcBef>
                <a:spcPts val="1200"/>
              </a:spcBef>
            </a:pPr>
            <a:r>
              <a:rPr sz="1500" spc="-5" dirty="0">
                <a:latin typeface="Garamond"/>
                <a:cs typeface="Garamond"/>
              </a:rPr>
              <a:t>No obstante, </a:t>
            </a:r>
            <a:r>
              <a:rPr sz="1500" dirty="0">
                <a:latin typeface="Garamond"/>
                <a:cs typeface="Garamond"/>
              </a:rPr>
              <a:t>la </a:t>
            </a:r>
            <a:r>
              <a:rPr sz="1500" spc="-5" dirty="0">
                <a:latin typeface="Garamond"/>
                <a:cs typeface="Garamond"/>
              </a:rPr>
              <a:t>agencia </a:t>
            </a:r>
            <a:r>
              <a:rPr sz="1500" dirty="0">
                <a:latin typeface="Garamond"/>
                <a:cs typeface="Garamond"/>
              </a:rPr>
              <a:t>de la </a:t>
            </a:r>
            <a:r>
              <a:rPr sz="1500" spc="-5" dirty="0">
                <a:latin typeface="Garamond"/>
                <a:cs typeface="Garamond"/>
              </a:rPr>
              <a:t>Organización </a:t>
            </a:r>
            <a:r>
              <a:rPr sz="1500" dirty="0">
                <a:latin typeface="Garamond"/>
                <a:cs typeface="Garamond"/>
              </a:rPr>
              <a:t>de las </a:t>
            </a:r>
            <a:r>
              <a:rPr sz="1500" spc="-5" dirty="0">
                <a:latin typeface="Garamond"/>
                <a:cs typeface="Garamond"/>
              </a:rPr>
              <a:t>Naciones Unidas (ONU) también </a:t>
            </a:r>
            <a:r>
              <a:rPr sz="1500" dirty="0">
                <a:latin typeface="Garamond"/>
                <a:cs typeface="Garamond"/>
              </a:rPr>
              <a:t>identifica </a:t>
            </a:r>
            <a:r>
              <a:rPr sz="1500" spc="-5" dirty="0">
                <a:latin typeface="Garamond"/>
                <a:cs typeface="Garamond"/>
              </a:rPr>
              <a:t>algunos riesgos </a:t>
            </a:r>
            <a:r>
              <a:rPr sz="1500" dirty="0">
                <a:latin typeface="Garamond"/>
                <a:cs typeface="Garamond"/>
              </a:rPr>
              <a:t>de los </a:t>
            </a:r>
            <a:r>
              <a:rPr sz="1500" spc="-5" dirty="0">
                <a:latin typeface="Garamond"/>
                <a:cs typeface="Garamond"/>
              </a:rPr>
              <a:t>huertos  urbanos</a:t>
            </a:r>
            <a:r>
              <a:rPr sz="1500" spc="-10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como:</a:t>
            </a:r>
            <a:endParaRPr sz="15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950">
              <a:latin typeface="Times New Roman"/>
              <a:cs typeface="Times New Roman"/>
            </a:endParaRPr>
          </a:p>
          <a:p>
            <a:pPr marL="107950">
              <a:lnSpc>
                <a:spcPct val="100000"/>
              </a:lnSpc>
            </a:pPr>
            <a:r>
              <a:rPr sz="1500" spc="-5" dirty="0">
                <a:latin typeface="Garamond"/>
                <a:cs typeface="Garamond"/>
              </a:rPr>
              <a:t>-Falta </a:t>
            </a:r>
            <a:r>
              <a:rPr sz="1500" dirty="0">
                <a:latin typeface="Garamond"/>
                <a:cs typeface="Garamond"/>
              </a:rPr>
              <a:t>de</a:t>
            </a:r>
            <a:r>
              <a:rPr sz="1500" spc="-5" dirty="0">
                <a:latin typeface="Garamond"/>
                <a:cs typeface="Garamond"/>
              </a:rPr>
              <a:t> regulación</a:t>
            </a:r>
            <a:endParaRPr sz="1500">
              <a:latin typeface="Garamond"/>
              <a:cs typeface="Garamond"/>
            </a:endParaRPr>
          </a:p>
          <a:p>
            <a:pPr marL="12700" marR="590550">
              <a:lnSpc>
                <a:spcPct val="158300"/>
              </a:lnSpc>
              <a:spcBef>
                <a:spcPts val="1205"/>
              </a:spcBef>
            </a:pPr>
            <a:r>
              <a:rPr sz="1500" spc="-5" dirty="0">
                <a:latin typeface="Garamond"/>
                <a:cs typeface="Garamond"/>
              </a:rPr>
              <a:t>Es habitual que </a:t>
            </a:r>
            <a:r>
              <a:rPr sz="1500" dirty="0">
                <a:latin typeface="Garamond"/>
                <a:cs typeface="Garamond"/>
              </a:rPr>
              <a:t>los </a:t>
            </a:r>
            <a:r>
              <a:rPr sz="1500" spc="-5" dirty="0">
                <a:latin typeface="Garamond"/>
                <a:cs typeface="Garamond"/>
              </a:rPr>
              <a:t>horticultores </a:t>
            </a:r>
            <a:r>
              <a:rPr sz="1500" dirty="0">
                <a:latin typeface="Garamond"/>
                <a:cs typeface="Garamond"/>
              </a:rPr>
              <a:t>domésticos </a:t>
            </a:r>
            <a:r>
              <a:rPr sz="1500" spc="-5" dirty="0">
                <a:latin typeface="Garamond"/>
                <a:cs typeface="Garamond"/>
              </a:rPr>
              <a:t>operen sin </a:t>
            </a:r>
            <a:r>
              <a:rPr sz="1500" dirty="0">
                <a:latin typeface="Garamond"/>
                <a:cs typeface="Garamond"/>
              </a:rPr>
              <a:t>licencia </a:t>
            </a:r>
            <a:r>
              <a:rPr sz="1500" spc="-5" dirty="0">
                <a:latin typeface="Garamond"/>
                <a:cs typeface="Garamond"/>
              </a:rPr>
              <a:t>ni supervisión, ya que muchos países no reconocen esta  actividad en sus políticas agrícolas </a:t>
            </a:r>
            <a:r>
              <a:rPr sz="1500" dirty="0">
                <a:latin typeface="Garamond"/>
                <a:cs typeface="Garamond"/>
              </a:rPr>
              <a:t>y de </a:t>
            </a:r>
            <a:r>
              <a:rPr sz="1500" spc="-5" dirty="0">
                <a:latin typeface="Garamond"/>
                <a:cs typeface="Garamond"/>
              </a:rPr>
              <a:t>planificación</a:t>
            </a:r>
            <a:r>
              <a:rPr sz="1500" spc="-20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urbanística.</a:t>
            </a:r>
            <a:endParaRPr sz="15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950">
              <a:latin typeface="Times New Roman"/>
              <a:cs typeface="Times New Roman"/>
            </a:endParaRPr>
          </a:p>
          <a:p>
            <a:pPr marL="107950">
              <a:lnSpc>
                <a:spcPct val="100000"/>
              </a:lnSpc>
            </a:pPr>
            <a:r>
              <a:rPr sz="1500" spc="-5" dirty="0">
                <a:latin typeface="Garamond"/>
                <a:cs typeface="Garamond"/>
              </a:rPr>
              <a:t>-Contaminación</a:t>
            </a:r>
            <a:r>
              <a:rPr sz="1500" spc="-10" dirty="0">
                <a:latin typeface="Garamond"/>
                <a:cs typeface="Garamond"/>
              </a:rPr>
              <a:t> </a:t>
            </a:r>
            <a:r>
              <a:rPr sz="1500" dirty="0">
                <a:latin typeface="Garamond"/>
                <a:cs typeface="Garamond"/>
              </a:rPr>
              <a:t>involuntaria</a:t>
            </a:r>
            <a:endParaRPr sz="1500">
              <a:latin typeface="Garamond"/>
              <a:cs typeface="Garamond"/>
            </a:endParaRPr>
          </a:p>
          <a:p>
            <a:pPr marL="12700" marR="336550">
              <a:lnSpc>
                <a:spcPct val="158300"/>
              </a:lnSpc>
              <a:spcBef>
                <a:spcPts val="1200"/>
              </a:spcBef>
            </a:pPr>
            <a:r>
              <a:rPr sz="1500" spc="-5" dirty="0">
                <a:latin typeface="Garamond"/>
                <a:cs typeface="Garamond"/>
              </a:rPr>
              <a:t>La agricultura urbana puede provocar ruidos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olores, además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poner en riesgo </a:t>
            </a:r>
            <a:r>
              <a:rPr sz="1500" dirty="0">
                <a:latin typeface="Garamond"/>
                <a:cs typeface="Garamond"/>
              </a:rPr>
              <a:t>la </a:t>
            </a:r>
            <a:r>
              <a:rPr sz="1500" spc="-5" dirty="0">
                <a:latin typeface="Garamond"/>
                <a:cs typeface="Garamond"/>
              </a:rPr>
              <a:t>salud humana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el medio ambiente si se  filtran pesticidas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abonos orgánicos </a:t>
            </a:r>
            <a:r>
              <a:rPr sz="1500" dirty="0">
                <a:latin typeface="Garamond"/>
                <a:cs typeface="Garamond"/>
              </a:rPr>
              <a:t>a las </a:t>
            </a:r>
            <a:r>
              <a:rPr sz="1500" spc="-5" dirty="0">
                <a:latin typeface="Garamond"/>
                <a:cs typeface="Garamond"/>
              </a:rPr>
              <a:t>fuentes </a:t>
            </a:r>
            <a:r>
              <a:rPr sz="1500" dirty="0">
                <a:latin typeface="Garamond"/>
                <a:cs typeface="Garamond"/>
              </a:rPr>
              <a:t>de</a:t>
            </a:r>
            <a:r>
              <a:rPr sz="1500" spc="-20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agua.</a:t>
            </a:r>
            <a:endParaRPr sz="15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62025" y="1623005"/>
            <a:ext cx="8767445" cy="3368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latin typeface="Garamond"/>
                <a:cs typeface="Garamond"/>
              </a:rPr>
              <a:t>LOS HUERTOS URBANOS EN LAS NUEVAS CIUDADES</a:t>
            </a:r>
            <a:r>
              <a:rPr sz="1500" spc="-15" dirty="0">
                <a:latin typeface="Garamond"/>
                <a:cs typeface="Garamond"/>
              </a:rPr>
              <a:t> </a:t>
            </a:r>
            <a:r>
              <a:rPr sz="1500" dirty="0">
                <a:latin typeface="Garamond"/>
                <a:cs typeface="Garamond"/>
              </a:rPr>
              <a:t>SOSTENIBLES</a:t>
            </a:r>
            <a:endParaRPr sz="1500">
              <a:latin typeface="Garamond"/>
              <a:cs typeface="Garamond"/>
            </a:endParaRPr>
          </a:p>
          <a:p>
            <a:pPr marL="12700" marR="5080" algn="just">
              <a:lnSpc>
                <a:spcPct val="158300"/>
              </a:lnSpc>
              <a:spcBef>
                <a:spcPts val="525"/>
              </a:spcBef>
            </a:pPr>
            <a:r>
              <a:rPr sz="1500" spc="-5" dirty="0">
                <a:latin typeface="Garamond"/>
                <a:cs typeface="Garamond"/>
              </a:rPr>
              <a:t>Los huertos urbanos como ejemplos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sostenibilidad ciudadana nacieron en </a:t>
            </a:r>
            <a:r>
              <a:rPr sz="1500" dirty="0">
                <a:latin typeface="Garamond"/>
                <a:cs typeface="Garamond"/>
              </a:rPr>
              <a:t>los </a:t>
            </a:r>
            <a:r>
              <a:rPr sz="1500" spc="-5" dirty="0">
                <a:latin typeface="Garamond"/>
                <a:cs typeface="Garamond"/>
              </a:rPr>
              <a:t>años 60 vinculados al ecologismo </a:t>
            </a:r>
            <a:r>
              <a:rPr sz="1500" dirty="0">
                <a:latin typeface="Garamond"/>
                <a:cs typeface="Garamond"/>
              </a:rPr>
              <a:t>y  los </a:t>
            </a:r>
            <a:r>
              <a:rPr sz="1500" spc="-5" dirty="0">
                <a:latin typeface="Garamond"/>
                <a:cs typeface="Garamond"/>
              </a:rPr>
              <a:t>movimientos que reivindicaban un mundo más natural, </a:t>
            </a:r>
            <a:r>
              <a:rPr sz="1500" dirty="0">
                <a:latin typeface="Garamond"/>
                <a:cs typeface="Garamond"/>
              </a:rPr>
              <a:t>justo y </a:t>
            </a:r>
            <a:r>
              <a:rPr sz="1500" spc="-5" dirty="0">
                <a:latin typeface="Garamond"/>
                <a:cs typeface="Garamond"/>
              </a:rPr>
              <a:t>solidario. Grupos como </a:t>
            </a:r>
            <a:r>
              <a:rPr sz="1500" dirty="0">
                <a:latin typeface="Garamond"/>
                <a:cs typeface="Garamond"/>
              </a:rPr>
              <a:t>las </a:t>
            </a:r>
            <a:r>
              <a:rPr sz="1500" i="1" spc="-5" dirty="0">
                <a:latin typeface="Garamond"/>
                <a:cs typeface="Garamond"/>
              </a:rPr>
              <a:t>Green Guerrillas  </a:t>
            </a:r>
            <a:r>
              <a:rPr sz="1500" spc="-5" dirty="0">
                <a:latin typeface="Garamond"/>
                <a:cs typeface="Garamond"/>
              </a:rPr>
              <a:t>estadounidenses fueron pioneros en transformar </a:t>
            </a:r>
            <a:r>
              <a:rPr sz="1500" dirty="0">
                <a:latin typeface="Garamond"/>
                <a:cs typeface="Garamond"/>
              </a:rPr>
              <a:t>la </a:t>
            </a:r>
            <a:r>
              <a:rPr sz="1500" spc="-5" dirty="0">
                <a:latin typeface="Garamond"/>
                <a:cs typeface="Garamond"/>
              </a:rPr>
              <a:t>agricultura </a:t>
            </a:r>
            <a:r>
              <a:rPr sz="1500" dirty="0">
                <a:latin typeface="Garamond"/>
                <a:cs typeface="Garamond"/>
              </a:rPr>
              <a:t>doméstica </a:t>
            </a:r>
            <a:r>
              <a:rPr sz="1500" spc="-5" dirty="0">
                <a:latin typeface="Garamond"/>
                <a:cs typeface="Garamond"/>
              </a:rPr>
              <a:t>en una vía para </a:t>
            </a:r>
            <a:r>
              <a:rPr sz="1500" dirty="0">
                <a:latin typeface="Garamond"/>
                <a:cs typeface="Garamond"/>
              </a:rPr>
              <a:t>la </a:t>
            </a:r>
            <a:r>
              <a:rPr sz="1500" spc="-5" dirty="0">
                <a:latin typeface="Garamond"/>
                <a:cs typeface="Garamond"/>
              </a:rPr>
              <a:t>autogestión, </a:t>
            </a:r>
            <a:r>
              <a:rPr sz="1500" dirty="0">
                <a:latin typeface="Garamond"/>
                <a:cs typeface="Garamond"/>
              </a:rPr>
              <a:t>la inclusión  </a:t>
            </a:r>
            <a:r>
              <a:rPr sz="1500" spc="-5" dirty="0">
                <a:latin typeface="Garamond"/>
                <a:cs typeface="Garamond"/>
              </a:rPr>
              <a:t>social </a:t>
            </a:r>
            <a:r>
              <a:rPr sz="1500" dirty="0">
                <a:latin typeface="Garamond"/>
                <a:cs typeface="Garamond"/>
              </a:rPr>
              <a:t>y la </a:t>
            </a:r>
            <a:r>
              <a:rPr sz="1500" spc="-5" dirty="0">
                <a:latin typeface="Garamond"/>
                <a:cs typeface="Garamond"/>
              </a:rPr>
              <a:t>vida</a:t>
            </a:r>
            <a:r>
              <a:rPr sz="1500" spc="-15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comunitaria.</a:t>
            </a:r>
            <a:endParaRPr sz="1500">
              <a:latin typeface="Garamond"/>
              <a:cs typeface="Garamond"/>
            </a:endParaRPr>
          </a:p>
          <a:p>
            <a:pPr marL="12700" marR="7620" algn="just">
              <a:lnSpc>
                <a:spcPct val="158300"/>
              </a:lnSpc>
              <a:spcBef>
                <a:spcPts val="1200"/>
              </a:spcBef>
            </a:pPr>
            <a:r>
              <a:rPr sz="1500" spc="-5" dirty="0">
                <a:latin typeface="Garamond"/>
                <a:cs typeface="Garamond"/>
              </a:rPr>
              <a:t>Desde entonces, </a:t>
            </a:r>
            <a:r>
              <a:rPr sz="1500" dirty="0">
                <a:latin typeface="Garamond"/>
                <a:cs typeface="Garamond"/>
              </a:rPr>
              <a:t>los </a:t>
            </a:r>
            <a:r>
              <a:rPr sz="1500" spc="-5" dirty="0">
                <a:latin typeface="Garamond"/>
                <a:cs typeface="Garamond"/>
              </a:rPr>
              <a:t>huertos urbanos son mucho más que cultivos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ciudad. Estas parcelas se han convertido en  </a:t>
            </a:r>
            <a:r>
              <a:rPr sz="1500" dirty="0">
                <a:latin typeface="Garamond"/>
                <a:cs typeface="Garamond"/>
              </a:rPr>
              <a:t>lugares </a:t>
            </a:r>
            <a:r>
              <a:rPr sz="1500" spc="-5" dirty="0">
                <a:latin typeface="Garamond"/>
                <a:cs typeface="Garamond"/>
              </a:rPr>
              <a:t>para el ocio, </a:t>
            </a:r>
            <a:r>
              <a:rPr sz="1500" dirty="0">
                <a:latin typeface="Garamond"/>
                <a:cs typeface="Garamond"/>
              </a:rPr>
              <a:t>la desconexión, la </a:t>
            </a:r>
            <a:r>
              <a:rPr sz="1500" spc="-5" dirty="0">
                <a:latin typeface="Garamond"/>
                <a:cs typeface="Garamond"/>
                <a:hlinkClick r:id="rId2"/>
              </a:rPr>
              <a:t>educación medioambiental</a:t>
            </a:r>
            <a:r>
              <a:rPr sz="1500" spc="-5" dirty="0">
                <a:latin typeface="Garamond"/>
                <a:cs typeface="Garamond"/>
              </a:rPr>
              <a:t>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el </a:t>
            </a:r>
            <a:r>
              <a:rPr sz="1500" dirty="0">
                <a:latin typeface="Garamond"/>
                <a:cs typeface="Garamond"/>
              </a:rPr>
              <a:t>desarrollo de </a:t>
            </a:r>
            <a:r>
              <a:rPr sz="1500" spc="-5" dirty="0">
                <a:latin typeface="Garamond"/>
                <a:cs typeface="Garamond"/>
              </a:rPr>
              <a:t>terapias en entornos naturales.  Hoy es habitual que muchos ciudadanos participen activamente en huertos urbanos privados </a:t>
            </a:r>
            <a:r>
              <a:rPr sz="1500" dirty="0">
                <a:latin typeface="Garamond"/>
                <a:cs typeface="Garamond"/>
              </a:rPr>
              <a:t>o </a:t>
            </a:r>
            <a:r>
              <a:rPr sz="1500" spc="-5" dirty="0">
                <a:latin typeface="Garamond"/>
                <a:cs typeface="Garamond"/>
              </a:rPr>
              <a:t>comunitarios, </a:t>
            </a:r>
            <a:r>
              <a:rPr sz="1500" dirty="0">
                <a:latin typeface="Garamond"/>
                <a:cs typeface="Garamond"/>
              </a:rPr>
              <a:t>e incluso  </a:t>
            </a:r>
            <a:r>
              <a:rPr sz="1500" spc="-5" dirty="0">
                <a:latin typeface="Garamond"/>
                <a:cs typeface="Garamond"/>
              </a:rPr>
              <a:t>que </a:t>
            </a:r>
            <a:r>
              <a:rPr sz="1500" dirty="0">
                <a:latin typeface="Garamond"/>
                <a:cs typeface="Garamond"/>
              </a:rPr>
              <a:t>los </a:t>
            </a:r>
            <a:r>
              <a:rPr sz="1500" spc="-5" dirty="0">
                <a:latin typeface="Garamond"/>
                <a:cs typeface="Garamond"/>
              </a:rPr>
              <a:t>ayuntamientos </a:t>
            </a:r>
            <a:r>
              <a:rPr sz="1500" dirty="0">
                <a:latin typeface="Garamond"/>
                <a:cs typeface="Garamond"/>
              </a:rPr>
              <a:t>los </a:t>
            </a:r>
            <a:r>
              <a:rPr sz="1500" spc="-5" dirty="0">
                <a:latin typeface="Garamond"/>
                <a:cs typeface="Garamond"/>
              </a:rPr>
              <a:t>contemplen </a:t>
            </a:r>
            <a:r>
              <a:rPr sz="1500" dirty="0">
                <a:latin typeface="Garamond"/>
                <a:cs typeface="Garamond"/>
              </a:rPr>
              <a:t>dentro de </a:t>
            </a:r>
            <a:r>
              <a:rPr sz="1500" spc="-5" dirty="0">
                <a:latin typeface="Garamond"/>
                <a:cs typeface="Garamond"/>
              </a:rPr>
              <a:t>sus </a:t>
            </a:r>
            <a:r>
              <a:rPr sz="1500" spc="-5" dirty="0">
                <a:latin typeface="Garamond"/>
                <a:cs typeface="Garamond"/>
                <a:hlinkClick r:id="rId3"/>
              </a:rPr>
              <a:t>planes urbanísticos</a:t>
            </a:r>
            <a:r>
              <a:rPr sz="1500" spc="30" dirty="0">
                <a:latin typeface="Garamond"/>
                <a:cs typeface="Garamond"/>
                <a:hlinkClick r:id="rId3"/>
              </a:rPr>
              <a:t> </a:t>
            </a:r>
            <a:r>
              <a:rPr sz="1500" spc="-5" dirty="0">
                <a:latin typeface="Garamond"/>
                <a:cs typeface="Garamond"/>
                <a:hlinkClick r:id="rId3"/>
              </a:rPr>
              <a:t>sostenibles</a:t>
            </a:r>
            <a:r>
              <a:rPr sz="1500" spc="-5" dirty="0">
                <a:latin typeface="Garamond"/>
                <a:cs typeface="Garamond"/>
              </a:rPr>
              <a:t>.</a:t>
            </a:r>
            <a:endParaRPr sz="15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5949" y="634270"/>
            <a:ext cx="12700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0" spc="-5" dirty="0">
                <a:latin typeface="Garamond"/>
                <a:cs typeface="Garamond"/>
              </a:rPr>
              <a:t>Fuentes:</a:t>
            </a:r>
            <a:endParaRPr sz="30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38174" y="1696101"/>
            <a:ext cx="9429115" cy="325120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424815" indent="-367030">
              <a:lnSpc>
                <a:spcPct val="100000"/>
              </a:lnSpc>
              <a:spcBef>
                <a:spcPts val="390"/>
              </a:spcBef>
              <a:buFont typeface="Arial"/>
              <a:buChar char="●"/>
              <a:tabLst>
                <a:tab pos="424815" algn="l"/>
                <a:tab pos="425450" algn="l"/>
              </a:tabLst>
            </a:pPr>
            <a:r>
              <a:rPr sz="1800" spc="-5" dirty="0">
                <a:latin typeface="Garamond"/>
                <a:cs typeface="Garamond"/>
              </a:rPr>
              <a:t>La Botiga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Tarpuna: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agricultura biológica en</a:t>
            </a:r>
            <a:r>
              <a:rPr sz="1800" spc="-15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casa.</a:t>
            </a:r>
            <a:endParaRPr sz="1800">
              <a:latin typeface="Garamond"/>
              <a:cs typeface="Garamond"/>
            </a:endParaRPr>
          </a:p>
          <a:p>
            <a:pPr marL="424815" marR="5080" indent="-367030">
              <a:lnSpc>
                <a:spcPts val="2480"/>
              </a:lnSpc>
              <a:spcBef>
                <a:spcPts val="105"/>
              </a:spcBef>
              <a:buFont typeface="Arial"/>
              <a:buChar char="●"/>
              <a:tabLst>
                <a:tab pos="424815" algn="l"/>
                <a:tab pos="425450" algn="l"/>
              </a:tabLst>
            </a:pPr>
            <a:r>
              <a:rPr sz="1800" dirty="0">
                <a:latin typeface="Garamond"/>
                <a:cs typeface="Garamond"/>
              </a:rPr>
              <a:t>Sobre </a:t>
            </a:r>
            <a:r>
              <a:rPr sz="1800" spc="-5" dirty="0">
                <a:latin typeface="Garamond"/>
                <a:cs typeface="Garamond"/>
              </a:rPr>
              <a:t>cultivos ecológicos, agenda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actividades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tienda virtual para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compra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semillas ecológicas,  sustratos, accesorios para el huerto </a:t>
            </a:r>
            <a:r>
              <a:rPr sz="1800" dirty="0">
                <a:latin typeface="Garamond"/>
                <a:cs typeface="Garamond"/>
              </a:rPr>
              <a:t>y</a:t>
            </a:r>
            <a:r>
              <a:rPr sz="1800" spc="-10" dirty="0">
                <a:latin typeface="Garamond"/>
                <a:cs typeface="Garamond"/>
              </a:rPr>
              <a:t> </a:t>
            </a:r>
            <a:r>
              <a:rPr sz="1800" dirty="0">
                <a:latin typeface="Garamond"/>
                <a:cs typeface="Garamond"/>
              </a:rPr>
              <a:t>libros.</a:t>
            </a:r>
            <a:endParaRPr sz="1800">
              <a:latin typeface="Garamond"/>
              <a:cs typeface="Garamond"/>
            </a:endParaRPr>
          </a:p>
          <a:p>
            <a:pPr marL="424815" indent="-367030">
              <a:lnSpc>
                <a:spcPct val="100000"/>
              </a:lnSpc>
              <a:spcBef>
                <a:spcPts val="175"/>
              </a:spcBef>
              <a:buFont typeface="Arial"/>
              <a:buChar char="●"/>
              <a:tabLst>
                <a:tab pos="424815" algn="l"/>
                <a:tab pos="425450" algn="l"/>
              </a:tabLst>
            </a:pPr>
            <a:r>
              <a:rPr sz="1800" spc="-5" dirty="0">
                <a:latin typeface="Garamond"/>
                <a:cs typeface="Garamond"/>
                <a:hlinkClick r:id="rId2"/>
              </a:rPr>
              <a:t>http://www.ecotienda.net/</a:t>
            </a:r>
            <a:endParaRPr sz="1800">
              <a:latin typeface="Garamond"/>
              <a:cs typeface="Garamond"/>
            </a:endParaRPr>
          </a:p>
          <a:p>
            <a:pPr marL="424815" marR="255904" indent="-367030">
              <a:lnSpc>
                <a:spcPct val="114599"/>
              </a:lnSpc>
              <a:buFont typeface="Arial"/>
              <a:buChar char="●"/>
              <a:tabLst>
                <a:tab pos="424815" algn="l"/>
                <a:tab pos="425450" algn="l"/>
              </a:tabLst>
            </a:pPr>
            <a:r>
              <a:rPr sz="1800" spc="-5" dirty="0">
                <a:latin typeface="Garamond"/>
                <a:cs typeface="Garamond"/>
              </a:rPr>
              <a:t>Ecotenda es una tienda online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productos ecológicos para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agricultura </a:t>
            </a:r>
            <a:r>
              <a:rPr sz="1800" dirty="0">
                <a:latin typeface="Garamond"/>
                <a:cs typeface="Garamond"/>
              </a:rPr>
              <a:t>y jardinería y de </a:t>
            </a:r>
            <a:r>
              <a:rPr sz="1800" spc="-5" dirty="0">
                <a:latin typeface="Garamond"/>
                <a:cs typeface="Garamond"/>
              </a:rPr>
              <a:t>artículos  relacionados.</a:t>
            </a:r>
            <a:endParaRPr sz="1800">
              <a:latin typeface="Garamond"/>
              <a:cs typeface="Garamond"/>
            </a:endParaRPr>
          </a:p>
          <a:p>
            <a:pPr marL="424815" indent="-367030">
              <a:lnSpc>
                <a:spcPct val="100000"/>
              </a:lnSpc>
              <a:spcBef>
                <a:spcPts val="315"/>
              </a:spcBef>
              <a:buFont typeface="Arial"/>
              <a:buChar char="●"/>
              <a:tabLst>
                <a:tab pos="424815" algn="l"/>
                <a:tab pos="425450" algn="l"/>
              </a:tabLst>
            </a:pPr>
            <a:r>
              <a:rPr sz="1800" spc="-5" dirty="0">
                <a:latin typeface="Garamond"/>
                <a:cs typeface="Garamond"/>
                <a:hlinkClick r:id="rId3"/>
              </a:rPr>
              <a:t>http://www.vidasana.org/</a:t>
            </a:r>
            <a:endParaRPr sz="1800">
              <a:latin typeface="Garamond"/>
              <a:cs typeface="Garamond"/>
            </a:endParaRPr>
          </a:p>
          <a:p>
            <a:pPr marL="424815" indent="-367030">
              <a:lnSpc>
                <a:spcPct val="100000"/>
              </a:lnSpc>
              <a:spcBef>
                <a:spcPts val="315"/>
              </a:spcBef>
              <a:buFont typeface="Arial"/>
              <a:buChar char="●"/>
              <a:tabLst>
                <a:tab pos="424815" algn="l"/>
                <a:tab pos="425450" algn="l"/>
              </a:tabLst>
            </a:pPr>
            <a:r>
              <a:rPr sz="1800" dirty="0">
                <a:latin typeface="Garamond"/>
                <a:cs typeface="Garamond"/>
              </a:rPr>
              <a:t>Sobre </a:t>
            </a:r>
            <a:r>
              <a:rPr sz="1800" spc="-5" dirty="0">
                <a:latin typeface="Garamond"/>
                <a:cs typeface="Garamond"/>
              </a:rPr>
              <a:t>agricultura ecológica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consumo responsable. Con </a:t>
            </a:r>
            <a:r>
              <a:rPr sz="1800" dirty="0">
                <a:latin typeface="Garamond"/>
                <a:cs typeface="Garamond"/>
              </a:rPr>
              <a:t>lista de </a:t>
            </a:r>
            <a:r>
              <a:rPr sz="1800" spc="-5" dirty="0">
                <a:latin typeface="Garamond"/>
                <a:cs typeface="Garamond"/>
              </a:rPr>
              <a:t>redes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semillas en</a:t>
            </a:r>
            <a:r>
              <a:rPr sz="1800" spc="-40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España.</a:t>
            </a:r>
            <a:endParaRPr sz="1800">
              <a:latin typeface="Garamond"/>
              <a:cs typeface="Garamond"/>
            </a:endParaRPr>
          </a:p>
          <a:p>
            <a:pPr marL="424815" indent="-367030">
              <a:lnSpc>
                <a:spcPct val="100000"/>
              </a:lnSpc>
              <a:spcBef>
                <a:spcPts val="315"/>
              </a:spcBef>
              <a:buFont typeface="Arial"/>
              <a:buChar char="●"/>
              <a:tabLst>
                <a:tab pos="424815" algn="l"/>
                <a:tab pos="425450" algn="l"/>
              </a:tabLst>
            </a:pPr>
            <a:r>
              <a:rPr sz="1800" spc="-5" dirty="0">
                <a:latin typeface="Garamond"/>
                <a:cs typeface="Garamond"/>
                <a:hlinkClick r:id="rId4"/>
              </a:rPr>
              <a:t>http://www.tierrapermanente.com/huertos-urbanos-3/</a:t>
            </a:r>
            <a:endParaRPr sz="1800">
              <a:latin typeface="Garamond"/>
              <a:cs typeface="Garamond"/>
            </a:endParaRPr>
          </a:p>
          <a:p>
            <a:pPr marL="424815" indent="-412750">
              <a:lnSpc>
                <a:spcPct val="100000"/>
              </a:lnSpc>
              <a:spcBef>
                <a:spcPts val="990"/>
              </a:spcBef>
              <a:buSzPct val="141176"/>
              <a:buFont typeface="Arial"/>
              <a:buChar char="●"/>
              <a:tabLst>
                <a:tab pos="424815" algn="l"/>
                <a:tab pos="425450" algn="l"/>
              </a:tabLst>
            </a:pPr>
            <a:r>
              <a:rPr sz="1700" spc="-5" dirty="0">
                <a:latin typeface="Garamond"/>
                <a:cs typeface="Garamond"/>
                <a:hlinkClick r:id="rId5"/>
              </a:rPr>
              <a:t>https://www.iberdrola.com/compromiso-social/que-es-un-huerto-urbano</a:t>
            </a:r>
            <a:endParaRPr sz="17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9025" y="465912"/>
            <a:ext cx="10906760" cy="5676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22325" marR="5715">
              <a:lnSpc>
                <a:spcPct val="115900"/>
              </a:lnSpc>
              <a:spcBef>
                <a:spcPts val="100"/>
              </a:spcBef>
            </a:pPr>
            <a:r>
              <a:rPr sz="1600" spc="-5" dirty="0">
                <a:latin typeface="Garamond"/>
                <a:cs typeface="Garamond"/>
              </a:rPr>
              <a:t>El huerto, como </a:t>
            </a:r>
            <a:r>
              <a:rPr sz="1600" dirty="0">
                <a:latin typeface="Garamond"/>
                <a:cs typeface="Garamond"/>
              </a:rPr>
              <a:t>laboratorio </a:t>
            </a:r>
            <a:r>
              <a:rPr sz="1600" spc="-5" dirty="0">
                <a:latin typeface="Garamond"/>
                <a:cs typeface="Garamond"/>
              </a:rPr>
              <a:t>es un excelente recurso para convertir </a:t>
            </a:r>
            <a:r>
              <a:rPr sz="1600" dirty="0">
                <a:latin typeface="Garamond"/>
                <a:cs typeface="Garamond"/>
              </a:rPr>
              <a:t>las instituciones </a:t>
            </a:r>
            <a:r>
              <a:rPr sz="1600" spc="-5" dirty="0">
                <a:latin typeface="Garamond"/>
                <a:cs typeface="Garamond"/>
              </a:rPr>
              <a:t>en </a:t>
            </a:r>
            <a:r>
              <a:rPr sz="1600" dirty="0">
                <a:latin typeface="Garamond"/>
                <a:cs typeface="Garamond"/>
              </a:rPr>
              <a:t>lugares </a:t>
            </a:r>
            <a:r>
              <a:rPr sz="1600" spc="-5" dirty="0">
                <a:latin typeface="Garamond"/>
                <a:cs typeface="Garamond"/>
              </a:rPr>
              <a:t>que posibiliten al estudiantado  urbano, múltiples experiencias acerca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su entorno natural, entendiendo así, </a:t>
            </a:r>
            <a:r>
              <a:rPr sz="1600" dirty="0">
                <a:latin typeface="Garamond"/>
                <a:cs typeface="Garamond"/>
              </a:rPr>
              <a:t>las </a:t>
            </a:r>
            <a:r>
              <a:rPr sz="1600" spc="-5" dirty="0">
                <a:latin typeface="Garamond"/>
                <a:cs typeface="Garamond"/>
              </a:rPr>
              <a:t>relaciones </a:t>
            </a:r>
            <a:r>
              <a:rPr sz="1600" dirty="0">
                <a:latin typeface="Garamond"/>
                <a:cs typeface="Garamond"/>
              </a:rPr>
              <a:t>y dependencias </a:t>
            </a:r>
            <a:r>
              <a:rPr sz="1600" spc="-5" dirty="0">
                <a:latin typeface="Garamond"/>
                <a:cs typeface="Garamond"/>
              </a:rPr>
              <a:t>que tenemos con</a:t>
            </a:r>
            <a:r>
              <a:rPr sz="1600" spc="-4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él.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400">
              <a:latin typeface="Times New Roman"/>
              <a:cs typeface="Times New Roman"/>
            </a:endParaRPr>
          </a:p>
          <a:p>
            <a:pPr marL="12700" marR="125730" algn="just">
              <a:lnSpc>
                <a:spcPct val="113700"/>
              </a:lnSpc>
            </a:pPr>
            <a:r>
              <a:rPr sz="1600" spc="-5" dirty="0">
                <a:latin typeface="Garamond"/>
                <a:cs typeface="Garamond"/>
              </a:rPr>
              <a:t>Teniendo presente que una </a:t>
            </a:r>
            <a:r>
              <a:rPr sz="1600" dirty="0">
                <a:latin typeface="Garamond"/>
                <a:cs typeface="Garamond"/>
              </a:rPr>
              <a:t>de las </a:t>
            </a:r>
            <a:r>
              <a:rPr sz="1600" spc="-5" dirty="0">
                <a:latin typeface="Garamond"/>
                <a:cs typeface="Garamond"/>
              </a:rPr>
              <a:t>responsabilidades fundamentales </a:t>
            </a:r>
            <a:r>
              <a:rPr sz="1600" dirty="0">
                <a:latin typeface="Garamond"/>
                <a:cs typeface="Garamond"/>
              </a:rPr>
              <a:t>de los docentes, </a:t>
            </a:r>
            <a:r>
              <a:rPr sz="1600" spc="-5" dirty="0">
                <a:latin typeface="Garamond"/>
                <a:cs typeface="Garamond"/>
              </a:rPr>
              <a:t>es realizar procesos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reflexión permanente,  conducentes </a:t>
            </a:r>
            <a:r>
              <a:rPr sz="1600" dirty="0">
                <a:latin typeface="Garamond"/>
                <a:cs typeface="Garamond"/>
              </a:rPr>
              <a:t>a </a:t>
            </a:r>
            <a:r>
              <a:rPr sz="1600" spc="-5" dirty="0">
                <a:latin typeface="Garamond"/>
                <a:cs typeface="Garamond"/>
              </a:rPr>
              <a:t>mejorar </a:t>
            </a:r>
            <a:r>
              <a:rPr sz="1600" dirty="0">
                <a:latin typeface="Garamond"/>
                <a:cs typeface="Garamond"/>
              </a:rPr>
              <a:t>la labor </a:t>
            </a:r>
            <a:r>
              <a:rPr sz="1600" spc="-5" dirty="0">
                <a:latin typeface="Garamond"/>
                <a:cs typeface="Garamond"/>
              </a:rPr>
              <a:t>educativa, este trabajo busca contribuir </a:t>
            </a:r>
            <a:r>
              <a:rPr sz="1600" dirty="0">
                <a:latin typeface="Garamond"/>
                <a:cs typeface="Garamond"/>
              </a:rPr>
              <a:t>a </a:t>
            </a:r>
            <a:r>
              <a:rPr sz="1600" spc="-5" dirty="0">
                <a:latin typeface="Garamond"/>
                <a:cs typeface="Garamond"/>
              </a:rPr>
              <a:t>esta </a:t>
            </a:r>
            <a:r>
              <a:rPr sz="1600" dirty="0">
                <a:latin typeface="Garamond"/>
                <a:cs typeface="Garamond"/>
              </a:rPr>
              <a:t>labor, </a:t>
            </a:r>
            <a:r>
              <a:rPr sz="1600" spc="-5" dirty="0">
                <a:latin typeface="Garamond"/>
                <a:cs typeface="Garamond"/>
              </a:rPr>
              <a:t>así: a) </a:t>
            </a:r>
            <a:r>
              <a:rPr sz="1600" dirty="0">
                <a:latin typeface="Garamond"/>
                <a:cs typeface="Garamond"/>
              </a:rPr>
              <a:t>implementando </a:t>
            </a:r>
            <a:r>
              <a:rPr sz="1600" spc="-5" dirty="0">
                <a:latin typeface="Garamond"/>
                <a:cs typeface="Garamond"/>
              </a:rPr>
              <a:t>un huerto para utilizarlo como  </a:t>
            </a:r>
            <a:r>
              <a:rPr sz="1600" dirty="0">
                <a:latin typeface="Garamond"/>
                <a:cs typeface="Garamond"/>
              </a:rPr>
              <a:t>laboratorio </a:t>
            </a:r>
            <a:r>
              <a:rPr sz="1600" spc="-5" dirty="0">
                <a:latin typeface="Garamond"/>
                <a:cs typeface="Garamond"/>
              </a:rPr>
              <a:t>vivo, </a:t>
            </a:r>
            <a:r>
              <a:rPr sz="1600" dirty="0">
                <a:latin typeface="Garamond"/>
                <a:cs typeface="Garamond"/>
              </a:rPr>
              <a:t>donde los </a:t>
            </a:r>
            <a:r>
              <a:rPr sz="1600" spc="-5" dirty="0">
                <a:latin typeface="Garamond"/>
                <a:cs typeface="Garamond"/>
              </a:rPr>
              <a:t>estudiantes </a:t>
            </a:r>
            <a:r>
              <a:rPr sz="1600" dirty="0">
                <a:latin typeface="Garamond"/>
                <a:cs typeface="Garamond"/>
              </a:rPr>
              <a:t>inicien </a:t>
            </a:r>
            <a:r>
              <a:rPr sz="1600" spc="-5" dirty="0">
                <a:latin typeface="Garamond"/>
                <a:cs typeface="Garamond"/>
              </a:rPr>
              <a:t>su trabajo </a:t>
            </a:r>
            <a:r>
              <a:rPr sz="1600" dirty="0">
                <a:latin typeface="Garamond"/>
                <a:cs typeface="Garamond"/>
              </a:rPr>
              <a:t>investigativo </a:t>
            </a:r>
            <a:r>
              <a:rPr sz="1600" spc="-5" dirty="0">
                <a:latin typeface="Garamond"/>
                <a:cs typeface="Garamond"/>
              </a:rPr>
              <a:t>al participar en experiencias formativas significativas, como el  </a:t>
            </a:r>
            <a:r>
              <a:rPr sz="1600" dirty="0">
                <a:latin typeface="Garamond"/>
                <a:cs typeface="Garamond"/>
              </a:rPr>
              <a:t>desarrollo de </a:t>
            </a:r>
            <a:r>
              <a:rPr sz="1600" spc="-5" dirty="0">
                <a:latin typeface="Garamond"/>
                <a:cs typeface="Garamond"/>
              </a:rPr>
              <a:t>cada una </a:t>
            </a:r>
            <a:r>
              <a:rPr sz="1600" dirty="0">
                <a:latin typeface="Garamond"/>
                <a:cs typeface="Garamond"/>
              </a:rPr>
              <a:t>de las </a:t>
            </a:r>
            <a:r>
              <a:rPr sz="1600" spc="-5" dirty="0">
                <a:latin typeface="Garamond"/>
                <a:cs typeface="Garamond"/>
              </a:rPr>
              <a:t>plantas, </a:t>
            </a:r>
            <a:r>
              <a:rPr sz="1600" dirty="0">
                <a:latin typeface="Garamond"/>
                <a:cs typeface="Garamond"/>
              </a:rPr>
              <a:t>desde la </a:t>
            </a:r>
            <a:r>
              <a:rPr sz="1600" spc="-5" dirty="0">
                <a:latin typeface="Garamond"/>
                <a:cs typeface="Garamond"/>
              </a:rPr>
              <a:t>germinación hasta el </a:t>
            </a:r>
            <a:r>
              <a:rPr sz="1600" dirty="0">
                <a:latin typeface="Garamond"/>
                <a:cs typeface="Garamond"/>
              </a:rPr>
              <a:t>desarrollo </a:t>
            </a:r>
            <a:r>
              <a:rPr sz="1600" spc="-5" dirty="0">
                <a:latin typeface="Garamond"/>
                <a:cs typeface="Garamond"/>
              </a:rPr>
              <a:t>medio </a:t>
            </a:r>
            <a:r>
              <a:rPr sz="1600" dirty="0">
                <a:latin typeface="Garamond"/>
                <a:cs typeface="Garamond"/>
              </a:rPr>
              <a:t>de las </a:t>
            </a:r>
            <a:r>
              <a:rPr sz="1600" spc="-5" dirty="0">
                <a:latin typeface="Garamond"/>
                <a:cs typeface="Garamond"/>
              </a:rPr>
              <a:t>mismas, conociendo el cuidado que se </a:t>
            </a:r>
            <a:r>
              <a:rPr sz="1600" dirty="0">
                <a:latin typeface="Garamond"/>
                <a:cs typeface="Garamond"/>
              </a:rPr>
              <a:t>debe  </a:t>
            </a:r>
            <a:r>
              <a:rPr sz="1600" spc="-5" dirty="0">
                <a:latin typeface="Garamond"/>
                <a:cs typeface="Garamond"/>
              </a:rPr>
              <a:t>tener con ellas; b) experimenten </a:t>
            </a:r>
            <a:r>
              <a:rPr sz="1600" dirty="0">
                <a:latin typeface="Garamond"/>
                <a:cs typeface="Garamond"/>
              </a:rPr>
              <a:t>los </a:t>
            </a:r>
            <a:r>
              <a:rPr sz="1600" spc="-5" dirty="0">
                <a:latin typeface="Garamond"/>
                <a:cs typeface="Garamond"/>
              </a:rPr>
              <a:t>conceptos químicos, matemáticos </a:t>
            </a:r>
            <a:r>
              <a:rPr sz="1600" dirty="0">
                <a:latin typeface="Garamond"/>
                <a:cs typeface="Garamond"/>
              </a:rPr>
              <a:t>y de </a:t>
            </a:r>
            <a:r>
              <a:rPr sz="1600" spc="-5" dirty="0">
                <a:latin typeface="Garamond"/>
                <a:cs typeface="Garamond"/>
              </a:rPr>
              <a:t>salud aplicados al </a:t>
            </a:r>
            <a:r>
              <a:rPr sz="1600" dirty="0">
                <a:latin typeface="Garamond"/>
                <a:cs typeface="Garamond"/>
              </a:rPr>
              <a:t>descubrir </a:t>
            </a:r>
            <a:r>
              <a:rPr sz="1600" spc="-5" dirty="0">
                <a:latin typeface="Garamond"/>
                <a:cs typeface="Garamond"/>
              </a:rPr>
              <a:t>el conocimiento como un  conjunto </a:t>
            </a:r>
            <a:r>
              <a:rPr sz="1600" dirty="0">
                <a:latin typeface="Garamond"/>
                <a:cs typeface="Garamond"/>
              </a:rPr>
              <a:t>integrado de </a:t>
            </a:r>
            <a:r>
              <a:rPr sz="1600" spc="-5" dirty="0">
                <a:latin typeface="Garamond"/>
                <a:cs typeface="Garamond"/>
              </a:rPr>
              <a:t>conceptos químicos, matemáticos </a:t>
            </a:r>
            <a:r>
              <a:rPr sz="1600" dirty="0">
                <a:latin typeface="Garamond"/>
                <a:cs typeface="Garamond"/>
              </a:rPr>
              <a:t>y de </a:t>
            </a:r>
            <a:r>
              <a:rPr sz="1600" spc="-5" dirty="0">
                <a:latin typeface="Garamond"/>
                <a:cs typeface="Garamond"/>
              </a:rPr>
              <a:t>salud, así como biológicos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ambientales, que </a:t>
            </a:r>
            <a:r>
              <a:rPr sz="1600" dirty="0">
                <a:latin typeface="Garamond"/>
                <a:cs typeface="Garamond"/>
              </a:rPr>
              <a:t>les </a:t>
            </a:r>
            <a:r>
              <a:rPr sz="1600" spc="-5" dirty="0">
                <a:latin typeface="Garamond"/>
                <a:cs typeface="Garamond"/>
              </a:rPr>
              <a:t>permita apreciar </a:t>
            </a:r>
            <a:r>
              <a:rPr sz="1600" dirty="0">
                <a:latin typeface="Garamond"/>
                <a:cs typeface="Garamond"/>
              </a:rPr>
              <a:t>y  </a:t>
            </a:r>
            <a:r>
              <a:rPr sz="1600" spc="-5" dirty="0">
                <a:latin typeface="Garamond"/>
                <a:cs typeface="Garamond"/>
              </a:rPr>
              <a:t>resolver problemas </a:t>
            </a:r>
            <a:r>
              <a:rPr sz="1600" dirty="0">
                <a:latin typeface="Garamond"/>
                <a:cs typeface="Garamond"/>
              </a:rPr>
              <a:t>de la </a:t>
            </a:r>
            <a:r>
              <a:rPr sz="1600" spc="-5" dirty="0">
                <a:latin typeface="Garamond"/>
                <a:cs typeface="Garamond"/>
              </a:rPr>
              <a:t>vida real;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c) Vivan </a:t>
            </a:r>
            <a:r>
              <a:rPr sz="1600" dirty="0">
                <a:latin typeface="Garamond"/>
                <a:cs typeface="Garamond"/>
              </a:rPr>
              <a:t>la dinámica </a:t>
            </a:r>
            <a:r>
              <a:rPr sz="1600" spc="-5" dirty="0">
                <a:latin typeface="Garamond"/>
                <a:cs typeface="Garamond"/>
              </a:rPr>
              <a:t>escalonada </a:t>
            </a:r>
            <a:r>
              <a:rPr sz="1600" dirty="0">
                <a:latin typeface="Garamond"/>
                <a:cs typeface="Garamond"/>
              </a:rPr>
              <a:t>de la </a:t>
            </a:r>
            <a:r>
              <a:rPr sz="1600" spc="-5" dirty="0">
                <a:latin typeface="Garamond"/>
                <a:cs typeface="Garamond"/>
              </a:rPr>
              <a:t>construcción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un huerto escolar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vegetales </a:t>
            </a:r>
            <a:r>
              <a:rPr sz="1600" dirty="0">
                <a:latin typeface="Garamond"/>
                <a:cs typeface="Garamond"/>
              </a:rPr>
              <a:t>y</a:t>
            </a:r>
            <a:r>
              <a:rPr sz="1600" spc="-45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hortalizas.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450">
              <a:latin typeface="Times New Roman"/>
              <a:cs typeface="Times New Roman"/>
            </a:endParaRPr>
          </a:p>
          <a:p>
            <a:pPr marL="12700" marR="5715" algn="just">
              <a:lnSpc>
                <a:spcPct val="101600"/>
              </a:lnSpc>
            </a:pPr>
            <a:r>
              <a:rPr sz="1600" spc="-5" dirty="0">
                <a:latin typeface="Garamond"/>
                <a:cs typeface="Garamond"/>
              </a:rPr>
              <a:t>Por </a:t>
            </a:r>
            <a:r>
              <a:rPr sz="1600" dirty="0">
                <a:latin typeface="Garamond"/>
                <a:cs typeface="Garamond"/>
              </a:rPr>
              <a:t>lo </a:t>
            </a:r>
            <a:r>
              <a:rPr sz="1600" spc="-5" dirty="0">
                <a:latin typeface="Garamond"/>
                <a:cs typeface="Garamond"/>
              </a:rPr>
              <a:t>tanto se </a:t>
            </a:r>
            <a:r>
              <a:rPr sz="1600" dirty="0">
                <a:latin typeface="Garamond"/>
                <a:cs typeface="Garamond"/>
              </a:rPr>
              <a:t>iniciara </a:t>
            </a:r>
            <a:r>
              <a:rPr sz="1600" spc="-5" dirty="0">
                <a:latin typeface="Garamond"/>
                <a:cs typeface="Garamond"/>
              </a:rPr>
              <a:t>con una </a:t>
            </a:r>
            <a:r>
              <a:rPr sz="1600" dirty="0">
                <a:latin typeface="Garamond"/>
                <a:cs typeface="Garamond"/>
              </a:rPr>
              <a:t>investigación documental </a:t>
            </a:r>
            <a:r>
              <a:rPr sz="1600" spc="-5" dirty="0">
                <a:latin typeface="Garamond"/>
                <a:cs typeface="Garamond"/>
              </a:rPr>
              <a:t>bibliográfica que tenga como propósito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adquisición </a:t>
            </a:r>
            <a:r>
              <a:rPr sz="1600" dirty="0">
                <a:latin typeface="Garamond"/>
                <a:cs typeface="Garamond"/>
              </a:rPr>
              <a:t>de los </a:t>
            </a:r>
            <a:r>
              <a:rPr sz="1600" spc="-5" dirty="0">
                <a:latin typeface="Garamond"/>
                <a:cs typeface="Garamond"/>
              </a:rPr>
              <a:t>conocimientos  previos </a:t>
            </a:r>
            <a:r>
              <a:rPr sz="1600" dirty="0">
                <a:latin typeface="Garamond"/>
                <a:cs typeface="Garamond"/>
              </a:rPr>
              <a:t>a desarrollar </a:t>
            </a:r>
            <a:r>
              <a:rPr sz="1600" spc="-5" dirty="0">
                <a:latin typeface="Garamond"/>
                <a:cs typeface="Garamond"/>
              </a:rPr>
              <a:t>una actividad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esta magnitud, posterior </a:t>
            </a:r>
            <a:r>
              <a:rPr sz="1600" dirty="0">
                <a:latin typeface="Garamond"/>
                <a:cs typeface="Garamond"/>
              </a:rPr>
              <a:t>a </a:t>
            </a:r>
            <a:r>
              <a:rPr sz="1600" spc="-5" dirty="0">
                <a:latin typeface="Garamond"/>
                <a:cs typeface="Garamond"/>
              </a:rPr>
              <a:t>esto </a:t>
            </a:r>
            <a:r>
              <a:rPr sz="1600" dirty="0">
                <a:latin typeface="Garamond"/>
                <a:cs typeface="Garamond"/>
              </a:rPr>
              <a:t>debe de </a:t>
            </a:r>
            <a:r>
              <a:rPr sz="1600" spc="-5" dirty="0">
                <a:latin typeface="Garamond"/>
                <a:cs typeface="Garamond"/>
              </a:rPr>
              <a:t>realizar un recorrido por el centro educativo, para </a:t>
            </a:r>
            <a:r>
              <a:rPr sz="1600" dirty="0">
                <a:latin typeface="Garamond"/>
                <a:cs typeface="Garamond"/>
              </a:rPr>
              <a:t>determinar  </a:t>
            </a:r>
            <a:r>
              <a:rPr sz="1600" spc="-5" dirty="0">
                <a:latin typeface="Garamond"/>
                <a:cs typeface="Garamond"/>
              </a:rPr>
              <a:t>áreas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espacios </a:t>
            </a:r>
            <a:r>
              <a:rPr sz="1600" dirty="0">
                <a:latin typeface="Garamond"/>
                <a:cs typeface="Garamond"/>
              </a:rPr>
              <a:t>disponibles donde </a:t>
            </a:r>
            <a:r>
              <a:rPr sz="1600" spc="-5" dirty="0">
                <a:latin typeface="Garamond"/>
                <a:cs typeface="Garamond"/>
              </a:rPr>
              <a:t>se pueden establecer ciertos cultivos. Una vez </a:t>
            </a:r>
            <a:r>
              <a:rPr sz="1600" dirty="0">
                <a:latin typeface="Garamond"/>
                <a:cs typeface="Garamond"/>
              </a:rPr>
              <a:t>definidas las </a:t>
            </a:r>
            <a:r>
              <a:rPr sz="1600" spc="-5" dirty="0">
                <a:latin typeface="Garamond"/>
                <a:cs typeface="Garamond"/>
              </a:rPr>
              <a:t>misma se </a:t>
            </a:r>
            <a:r>
              <a:rPr sz="1600" dirty="0">
                <a:latin typeface="Garamond"/>
                <a:cs typeface="Garamond"/>
              </a:rPr>
              <a:t>llevará a </a:t>
            </a:r>
            <a:r>
              <a:rPr sz="1600" spc="-5" dirty="0">
                <a:latin typeface="Garamond"/>
                <a:cs typeface="Garamond"/>
              </a:rPr>
              <a:t>cabo una preparación  </a:t>
            </a:r>
            <a:r>
              <a:rPr sz="1600" dirty="0">
                <a:latin typeface="Garamond"/>
                <a:cs typeface="Garamond"/>
              </a:rPr>
              <a:t>del </a:t>
            </a:r>
            <a:r>
              <a:rPr sz="1600" spc="-5" dirty="0">
                <a:latin typeface="Garamond"/>
                <a:cs typeface="Garamond"/>
              </a:rPr>
              <a:t>suelo para posteriormente </a:t>
            </a:r>
            <a:r>
              <a:rPr sz="1600" dirty="0">
                <a:latin typeface="Garamond"/>
                <a:cs typeface="Garamond"/>
              </a:rPr>
              <a:t>llegar </a:t>
            </a:r>
            <a:r>
              <a:rPr sz="1600" spc="-5" dirty="0">
                <a:latin typeface="Garamond"/>
                <a:cs typeface="Garamond"/>
              </a:rPr>
              <a:t>al sembrado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con </a:t>
            </a:r>
            <a:r>
              <a:rPr sz="1600" dirty="0">
                <a:latin typeface="Garamond"/>
                <a:cs typeface="Garamond"/>
              </a:rPr>
              <a:t>las </a:t>
            </a:r>
            <a:r>
              <a:rPr sz="1600" spc="-5" dirty="0">
                <a:latin typeface="Garamond"/>
                <a:cs typeface="Garamond"/>
              </a:rPr>
              <a:t>condiciones más favorables </a:t>
            </a:r>
            <a:r>
              <a:rPr sz="1600" dirty="0">
                <a:latin typeface="Garamond"/>
                <a:cs typeface="Garamond"/>
              </a:rPr>
              <a:t>a </a:t>
            </a:r>
            <a:r>
              <a:rPr sz="1600" spc="-5" dirty="0">
                <a:latin typeface="Garamond"/>
                <a:cs typeface="Garamond"/>
              </a:rPr>
              <a:t>una eventual</a:t>
            </a:r>
            <a:r>
              <a:rPr sz="1600" spc="-3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cosecha.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2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14100"/>
              </a:lnSpc>
            </a:pPr>
            <a:r>
              <a:rPr sz="1600" spc="-5" dirty="0">
                <a:latin typeface="Garamond"/>
                <a:cs typeface="Garamond"/>
              </a:rPr>
              <a:t>En consecuencia, el propósito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esta </a:t>
            </a:r>
            <a:r>
              <a:rPr sz="1600" dirty="0">
                <a:latin typeface="Garamond"/>
                <a:cs typeface="Garamond"/>
              </a:rPr>
              <a:t>investigación </a:t>
            </a:r>
            <a:r>
              <a:rPr sz="1600" spc="-5" dirty="0">
                <a:latin typeface="Garamond"/>
                <a:cs typeface="Garamond"/>
              </a:rPr>
              <a:t>es beneficiar </a:t>
            </a:r>
            <a:r>
              <a:rPr sz="1600" dirty="0">
                <a:latin typeface="Garamond"/>
                <a:cs typeface="Garamond"/>
              </a:rPr>
              <a:t>a los </a:t>
            </a:r>
            <a:r>
              <a:rPr sz="1600" spc="-5" dirty="0">
                <a:latin typeface="Garamond"/>
                <a:cs typeface="Garamond"/>
              </a:rPr>
              <a:t>estudiantes que participaron en el año </a:t>
            </a:r>
            <a:r>
              <a:rPr sz="1600" dirty="0">
                <a:latin typeface="Garamond"/>
                <a:cs typeface="Garamond"/>
              </a:rPr>
              <a:t>lectivo </a:t>
            </a:r>
            <a:r>
              <a:rPr sz="1600" spc="-5" dirty="0">
                <a:latin typeface="Garamond"/>
                <a:cs typeface="Garamond"/>
              </a:rPr>
              <a:t>2019-2020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el colegio  Winston Churchill, ubicado en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colonia granjas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Guadalupe, Ecatepec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Morelos, estado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México. Al mismo tiempo, se espera que  contribuya </a:t>
            </a:r>
            <a:r>
              <a:rPr sz="1600" dirty="0">
                <a:latin typeface="Garamond"/>
                <a:cs typeface="Garamond"/>
              </a:rPr>
              <a:t>a </a:t>
            </a:r>
            <a:r>
              <a:rPr sz="1600" spc="-5" dirty="0">
                <a:latin typeface="Garamond"/>
                <a:cs typeface="Garamond"/>
              </a:rPr>
              <a:t>que </a:t>
            </a:r>
            <a:r>
              <a:rPr sz="1600" dirty="0">
                <a:latin typeface="Garamond"/>
                <a:cs typeface="Garamond"/>
              </a:rPr>
              <a:t>los docentes integren </a:t>
            </a:r>
            <a:r>
              <a:rPr sz="1600" spc="-5" dirty="0">
                <a:latin typeface="Garamond"/>
                <a:cs typeface="Garamond"/>
              </a:rPr>
              <a:t>esta estrategia </a:t>
            </a:r>
            <a:r>
              <a:rPr sz="1600" dirty="0">
                <a:latin typeface="Garamond"/>
                <a:cs typeface="Garamond"/>
              </a:rPr>
              <a:t>didáctica </a:t>
            </a:r>
            <a:r>
              <a:rPr sz="1600" spc="-5" dirty="0">
                <a:latin typeface="Garamond"/>
                <a:cs typeface="Garamond"/>
              </a:rPr>
              <a:t>en su </a:t>
            </a:r>
            <a:r>
              <a:rPr sz="1600" dirty="0">
                <a:latin typeface="Garamond"/>
                <a:cs typeface="Garamond"/>
              </a:rPr>
              <a:t>labor docente y </a:t>
            </a:r>
            <a:r>
              <a:rPr sz="1600" spc="-5" dirty="0">
                <a:latin typeface="Garamond"/>
                <a:cs typeface="Garamond"/>
              </a:rPr>
              <a:t>sirva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base para continuar con el </a:t>
            </a:r>
            <a:r>
              <a:rPr sz="1600" dirty="0">
                <a:latin typeface="Garamond"/>
                <a:cs typeface="Garamond"/>
              </a:rPr>
              <a:t>diseño y  </a:t>
            </a:r>
            <a:r>
              <a:rPr sz="1600" spc="-5" dirty="0">
                <a:latin typeface="Garamond"/>
                <a:cs typeface="Garamond"/>
              </a:rPr>
              <a:t>mantenimiento </a:t>
            </a:r>
            <a:r>
              <a:rPr sz="1600" dirty="0">
                <a:latin typeface="Garamond"/>
                <a:cs typeface="Garamond"/>
              </a:rPr>
              <a:t>del </a:t>
            </a:r>
            <a:r>
              <a:rPr sz="1600" spc="-5" dirty="0">
                <a:latin typeface="Garamond"/>
                <a:cs typeface="Garamond"/>
              </a:rPr>
              <a:t>huerto</a:t>
            </a:r>
            <a:r>
              <a:rPr sz="1600" spc="-1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escolar.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51681" y="512788"/>
            <a:ext cx="243522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5" dirty="0">
                <a:latin typeface="Garamond"/>
                <a:cs typeface="Garamond"/>
              </a:rPr>
              <a:t>Justificación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341201" y="1774551"/>
            <a:ext cx="9580245" cy="3435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890" algn="just">
              <a:lnSpc>
                <a:spcPct val="116100"/>
              </a:lnSpc>
              <a:spcBef>
                <a:spcPts val="100"/>
              </a:spcBef>
            </a:pPr>
            <a:r>
              <a:rPr sz="1400" dirty="0">
                <a:latin typeface="Garamond"/>
                <a:cs typeface="Garamond"/>
              </a:rPr>
              <a:t>Se </a:t>
            </a:r>
            <a:r>
              <a:rPr sz="1400" spc="-5" dirty="0">
                <a:latin typeface="Garamond"/>
                <a:cs typeface="Garamond"/>
              </a:rPr>
              <a:t>considera que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huerto urbanos van más allá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una moda ya que el cultivo sustentable en huertos urbanos es un acto, algunos </a:t>
            </a:r>
            <a:r>
              <a:rPr sz="1400" dirty="0">
                <a:latin typeface="Garamond"/>
                <a:cs typeface="Garamond"/>
              </a:rPr>
              <a:t>dirían  </a:t>
            </a:r>
            <a:r>
              <a:rPr sz="1400" spc="-5" dirty="0">
                <a:latin typeface="Garamond"/>
                <a:cs typeface="Garamond"/>
              </a:rPr>
              <a:t>revolucionario, que arranca muchos males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raíz </a:t>
            </a:r>
            <a:r>
              <a:rPr sz="1400" dirty="0">
                <a:latin typeface="Garamond"/>
                <a:cs typeface="Garamond"/>
              </a:rPr>
              <a:t>e irremediablemente </a:t>
            </a:r>
            <a:r>
              <a:rPr sz="1400" spc="-5" dirty="0">
                <a:latin typeface="Garamond"/>
                <a:cs typeface="Garamond"/>
              </a:rPr>
              <a:t>termina por transformar </a:t>
            </a:r>
            <a:r>
              <a:rPr sz="1400" dirty="0">
                <a:latin typeface="Garamond"/>
                <a:cs typeface="Garamond"/>
              </a:rPr>
              <a:t>las </a:t>
            </a:r>
            <a:r>
              <a:rPr sz="1400" spc="-5" dirty="0">
                <a:latin typeface="Garamond"/>
                <a:cs typeface="Garamond"/>
              </a:rPr>
              <a:t>ciudades, </a:t>
            </a:r>
            <a:r>
              <a:rPr sz="1400" dirty="0">
                <a:latin typeface="Garamond"/>
                <a:cs typeface="Garamond"/>
              </a:rPr>
              <a:t>a la </a:t>
            </a:r>
            <a:r>
              <a:rPr sz="1400" spc="-5" dirty="0">
                <a:latin typeface="Garamond"/>
                <a:cs typeface="Garamond"/>
              </a:rPr>
              <a:t>persona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su entorno.  Pero más allá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cultivo,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producción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alimentos, su transporte, </a:t>
            </a:r>
            <a:r>
              <a:rPr sz="1400" dirty="0">
                <a:latin typeface="Garamond"/>
                <a:cs typeface="Garamond"/>
              </a:rPr>
              <a:t>distribución y </a:t>
            </a:r>
            <a:r>
              <a:rPr sz="1400" spc="-5" dirty="0">
                <a:latin typeface="Garamond"/>
                <a:cs typeface="Garamond"/>
              </a:rPr>
              <a:t>venta, son temas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vital </a:t>
            </a:r>
            <a:r>
              <a:rPr sz="1400" dirty="0">
                <a:latin typeface="Garamond"/>
                <a:cs typeface="Garamond"/>
              </a:rPr>
              <a:t>importancia </a:t>
            </a:r>
            <a:r>
              <a:rPr sz="1400" spc="-5" dirty="0">
                <a:latin typeface="Garamond"/>
                <a:cs typeface="Garamond"/>
              </a:rPr>
              <a:t>para el presente </a:t>
            </a:r>
            <a:r>
              <a:rPr sz="1400" dirty="0">
                <a:latin typeface="Garamond"/>
                <a:cs typeface="Garamond"/>
              </a:rPr>
              <a:t>y  </a:t>
            </a:r>
            <a:r>
              <a:rPr sz="1400" spc="-5" dirty="0">
                <a:latin typeface="Garamond"/>
                <a:cs typeface="Garamond"/>
              </a:rPr>
              <a:t>futuro sostenible </a:t>
            </a:r>
            <a:r>
              <a:rPr sz="1400" dirty="0">
                <a:latin typeface="Garamond"/>
                <a:cs typeface="Garamond"/>
              </a:rPr>
              <a:t>de las </a:t>
            </a:r>
            <a:r>
              <a:rPr sz="1400" spc="-5" dirty="0">
                <a:latin typeface="Garamond"/>
                <a:cs typeface="Garamond"/>
              </a:rPr>
              <a:t>grandes urbes </a:t>
            </a:r>
            <a:r>
              <a:rPr sz="1400" dirty="0">
                <a:latin typeface="Garamond"/>
                <a:cs typeface="Garamond"/>
              </a:rPr>
              <a:t>y la </a:t>
            </a:r>
            <a:r>
              <a:rPr sz="1400" spc="-5" dirty="0">
                <a:latin typeface="Garamond"/>
                <a:cs typeface="Garamond"/>
              </a:rPr>
              <a:t>estabilidad social. No por nada en varias ciudades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mundo se está </a:t>
            </a:r>
            <a:r>
              <a:rPr sz="1400" dirty="0">
                <a:latin typeface="Garamond"/>
                <a:cs typeface="Garamond"/>
              </a:rPr>
              <a:t>impulsando </a:t>
            </a:r>
            <a:r>
              <a:rPr sz="1400" spc="-5" dirty="0">
                <a:latin typeface="Garamond"/>
                <a:cs typeface="Garamond"/>
              </a:rPr>
              <a:t>el cultivo  urbano, creando también fuentes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empleo cercanas </a:t>
            </a:r>
            <a:r>
              <a:rPr sz="1400" dirty="0">
                <a:latin typeface="Garamond"/>
                <a:cs typeface="Garamond"/>
              </a:rPr>
              <a:t>a los </a:t>
            </a:r>
            <a:r>
              <a:rPr sz="1400" spc="-5" dirty="0">
                <a:latin typeface="Garamond"/>
                <a:cs typeface="Garamond"/>
              </a:rPr>
              <a:t>centros </a:t>
            </a:r>
            <a:r>
              <a:rPr sz="1400" dirty="0">
                <a:latin typeface="Garamond"/>
                <a:cs typeface="Garamond"/>
              </a:rPr>
              <a:t>de distribución y </a:t>
            </a:r>
            <a:r>
              <a:rPr sz="1400" spc="-5" dirty="0">
                <a:latin typeface="Garamond"/>
                <a:cs typeface="Garamond"/>
              </a:rPr>
              <a:t>grandes mercados. Además, si se combinan con  sistemas </a:t>
            </a:r>
            <a:r>
              <a:rPr sz="1400" dirty="0">
                <a:latin typeface="Garamond"/>
                <a:cs typeface="Garamond"/>
              </a:rPr>
              <a:t>de diseño integral </a:t>
            </a:r>
            <a:r>
              <a:rPr sz="1400" spc="-5" dirty="0">
                <a:latin typeface="Garamond"/>
                <a:cs typeface="Garamond"/>
              </a:rPr>
              <a:t>como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  <a:hlinkClick r:id="rId2"/>
              </a:rPr>
              <a:t>permacultura,</a:t>
            </a:r>
            <a:r>
              <a:rPr sz="1400" spc="-5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huertos urbanos pueden trascender el ámbito alimenticio </a:t>
            </a:r>
            <a:r>
              <a:rPr sz="1400" dirty="0">
                <a:latin typeface="Garamond"/>
                <a:cs typeface="Garamond"/>
              </a:rPr>
              <a:t>e influir de </a:t>
            </a:r>
            <a:r>
              <a:rPr sz="1400" spc="-5" dirty="0">
                <a:latin typeface="Garamond"/>
                <a:cs typeface="Garamond"/>
              </a:rPr>
              <a:t>manera  </a:t>
            </a:r>
            <a:r>
              <a:rPr sz="1400" dirty="0">
                <a:latin typeface="Garamond"/>
                <a:cs typeface="Garamond"/>
              </a:rPr>
              <a:t>importante </a:t>
            </a:r>
            <a:r>
              <a:rPr sz="1400" spc="-5" dirty="0">
                <a:latin typeface="Garamond"/>
                <a:cs typeface="Garamond"/>
              </a:rPr>
              <a:t>en el futuro </a:t>
            </a:r>
            <a:r>
              <a:rPr sz="1400" dirty="0">
                <a:latin typeface="Garamond"/>
                <a:cs typeface="Garamond"/>
              </a:rPr>
              <a:t>desarrollo de </a:t>
            </a:r>
            <a:r>
              <a:rPr sz="1400" spc="-5" dirty="0">
                <a:latin typeface="Garamond"/>
                <a:cs typeface="Garamond"/>
              </a:rPr>
              <a:t>nuestras ciudades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sus habitantes. Por eso, más que una moda,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cultura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producción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alimentos  en regiones urbanas es una necesidad, que más temprano que tarde, </a:t>
            </a:r>
            <a:r>
              <a:rPr sz="1400" dirty="0">
                <a:latin typeface="Garamond"/>
                <a:cs typeface="Garamond"/>
              </a:rPr>
              <a:t>invadirá </a:t>
            </a:r>
            <a:r>
              <a:rPr sz="1400" spc="-5" dirty="0">
                <a:latin typeface="Garamond"/>
                <a:cs typeface="Garamond"/>
              </a:rPr>
              <a:t>el planeta</a:t>
            </a:r>
            <a:r>
              <a:rPr sz="1400" spc="-1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entero.</a:t>
            </a:r>
            <a:endParaRPr sz="14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16100"/>
              </a:lnSpc>
              <a:spcBef>
                <a:spcPts val="5"/>
              </a:spcBef>
            </a:pPr>
            <a:r>
              <a:rPr sz="1400" spc="-5" dirty="0">
                <a:latin typeface="Garamond"/>
                <a:cs typeface="Garamond"/>
              </a:rPr>
              <a:t>La ciudad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México es una </a:t>
            </a:r>
            <a:r>
              <a:rPr sz="1400" dirty="0">
                <a:latin typeface="Garamond"/>
                <a:cs typeface="Garamond"/>
              </a:rPr>
              <a:t>de las </a:t>
            </a:r>
            <a:r>
              <a:rPr sz="1400" spc="-5" dirty="0">
                <a:latin typeface="Garamond"/>
                <a:cs typeface="Garamond"/>
              </a:rPr>
              <a:t>capitales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mundo que parece haber </a:t>
            </a:r>
            <a:r>
              <a:rPr sz="1400" dirty="0">
                <a:latin typeface="Garamond"/>
                <a:cs typeface="Garamond"/>
              </a:rPr>
              <a:t>demostrado </a:t>
            </a:r>
            <a:r>
              <a:rPr sz="1400" spc="-5" dirty="0">
                <a:latin typeface="Garamond"/>
                <a:cs typeface="Garamond"/>
              </a:rPr>
              <a:t>especial </a:t>
            </a:r>
            <a:r>
              <a:rPr sz="1400" dirty="0">
                <a:latin typeface="Garamond"/>
                <a:cs typeface="Garamond"/>
              </a:rPr>
              <a:t>interés </a:t>
            </a:r>
            <a:r>
              <a:rPr sz="1400" spc="-5" dirty="0">
                <a:latin typeface="Garamond"/>
                <a:cs typeface="Garamond"/>
              </a:rPr>
              <a:t>por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agricultura urbana. Herederos 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una </a:t>
            </a:r>
            <a:r>
              <a:rPr sz="1400" dirty="0">
                <a:latin typeface="Garamond"/>
                <a:cs typeface="Garamond"/>
              </a:rPr>
              <a:t>larga </a:t>
            </a:r>
            <a:r>
              <a:rPr sz="1400" spc="-5" dirty="0">
                <a:latin typeface="Garamond"/>
                <a:cs typeface="Garamond"/>
              </a:rPr>
              <a:t>tradición, </a:t>
            </a:r>
            <a:r>
              <a:rPr sz="1400" dirty="0">
                <a:latin typeface="Garamond"/>
                <a:cs typeface="Garamond"/>
              </a:rPr>
              <a:t>latente </a:t>
            </a:r>
            <a:r>
              <a:rPr sz="1400" spc="-5" dirty="0">
                <a:latin typeface="Garamond"/>
                <a:cs typeface="Garamond"/>
              </a:rPr>
              <a:t>pero en peligro en </a:t>
            </a:r>
            <a:r>
              <a:rPr sz="1400" dirty="0">
                <a:latin typeface="Garamond"/>
                <a:cs typeface="Garamond"/>
              </a:rPr>
              <a:t>las </a:t>
            </a:r>
            <a:r>
              <a:rPr sz="1400" spc="-5" dirty="0">
                <a:latin typeface="Garamond"/>
                <a:cs typeface="Garamond"/>
              </a:rPr>
              <a:t>chinampas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Xochimilco,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ciudad poco </a:t>
            </a:r>
            <a:r>
              <a:rPr sz="1400" dirty="0">
                <a:latin typeface="Garamond"/>
                <a:cs typeface="Garamond"/>
              </a:rPr>
              <a:t>a </a:t>
            </a:r>
            <a:r>
              <a:rPr sz="1400" spc="-5" dirty="0">
                <a:latin typeface="Garamond"/>
                <a:cs typeface="Garamond"/>
              </a:rPr>
              <a:t>poco re </a:t>
            </a:r>
            <a:r>
              <a:rPr sz="1400" dirty="0">
                <a:latin typeface="Garamond"/>
                <a:cs typeface="Garamond"/>
              </a:rPr>
              <a:t>descubre y </a:t>
            </a:r>
            <a:r>
              <a:rPr sz="1400" spc="-5" dirty="0">
                <a:latin typeface="Garamond"/>
                <a:cs typeface="Garamond"/>
                <a:hlinkClick r:id="rId3"/>
              </a:rPr>
              <a:t>aprende cómo sembrar </a:t>
            </a:r>
            <a:r>
              <a:rPr sz="1400" spc="-5" dirty="0">
                <a:latin typeface="Garamond"/>
                <a:cs typeface="Garamond"/>
              </a:rPr>
              <a:t> en cualquier espacio. En forma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huertos medicinales, macetas </a:t>
            </a:r>
            <a:r>
              <a:rPr sz="1400" dirty="0">
                <a:latin typeface="Garamond"/>
                <a:cs typeface="Garamond"/>
              </a:rPr>
              <a:t>de llantas, </a:t>
            </a:r>
            <a:r>
              <a:rPr sz="1400" spc="-5" dirty="0">
                <a:latin typeface="Garamond"/>
                <a:cs typeface="Garamond"/>
              </a:rPr>
              <a:t>botellas, contenedores, </a:t>
            </a:r>
            <a:r>
              <a:rPr sz="1400" spc="-5" dirty="0">
                <a:latin typeface="Garamond"/>
                <a:cs typeface="Garamond"/>
                <a:hlinkClick r:id="rId4"/>
              </a:rPr>
              <a:t>huertos modulares</a:t>
            </a:r>
            <a:r>
              <a:rPr sz="1400" spc="-5" dirty="0">
                <a:latin typeface="Garamond"/>
                <a:cs typeface="Garamond"/>
              </a:rPr>
              <a:t>, camas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cultivo en  camellones, </a:t>
            </a:r>
            <a:r>
              <a:rPr sz="1400" spc="-5" dirty="0">
                <a:latin typeface="Garamond"/>
                <a:cs typeface="Garamond"/>
                <a:hlinkClick r:id="rId5"/>
              </a:rPr>
              <a:t>huertos escolares</a:t>
            </a:r>
            <a:r>
              <a:rPr sz="1400" spc="-5" dirty="0">
                <a:latin typeface="Garamond"/>
                <a:cs typeface="Garamond"/>
              </a:rPr>
              <a:t>, </a:t>
            </a:r>
            <a:r>
              <a:rPr sz="1400" dirty="0">
                <a:latin typeface="Garamond"/>
                <a:cs typeface="Garamond"/>
              </a:rPr>
              <a:t>o </a:t>
            </a:r>
            <a:r>
              <a:rPr sz="1400" spc="-5" dirty="0">
                <a:latin typeface="Garamond"/>
                <a:cs typeface="Garamond"/>
              </a:rPr>
              <a:t>como </a:t>
            </a:r>
            <a:r>
              <a:rPr sz="1400" dirty="0">
                <a:latin typeface="Garamond"/>
                <a:cs typeface="Garamond"/>
              </a:rPr>
              <a:t>jardines </a:t>
            </a:r>
            <a:r>
              <a:rPr sz="1400" spc="-5" dirty="0">
                <a:latin typeface="Garamond"/>
                <a:cs typeface="Garamond"/>
              </a:rPr>
              <a:t>verticales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azoteas verdes en comercios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oficinas,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naturación </a:t>
            </a:r>
            <a:r>
              <a:rPr sz="1400" dirty="0">
                <a:latin typeface="Garamond"/>
                <a:cs typeface="Garamond"/>
              </a:rPr>
              <a:t>de las </a:t>
            </a:r>
            <a:r>
              <a:rPr sz="1400" spc="-5" dirty="0">
                <a:latin typeface="Garamond"/>
                <a:cs typeface="Garamond"/>
              </a:rPr>
              <a:t>ciudades, tiene una  </a:t>
            </a:r>
            <a:r>
              <a:rPr sz="1400" dirty="0">
                <a:latin typeface="Garamond"/>
                <a:cs typeface="Garamond"/>
              </a:rPr>
              <a:t>larga lista de </a:t>
            </a:r>
            <a:r>
              <a:rPr sz="1400" spc="-5" dirty="0">
                <a:latin typeface="Garamond"/>
                <a:cs typeface="Garamond"/>
              </a:rPr>
              <a:t>beneficios que </a:t>
            </a:r>
            <a:r>
              <a:rPr sz="1400" dirty="0">
                <a:latin typeface="Garamond"/>
                <a:cs typeface="Garamond"/>
              </a:rPr>
              <a:t>impactan a la </a:t>
            </a:r>
            <a:r>
              <a:rPr sz="1400" spc="-5" dirty="0">
                <a:latin typeface="Garamond"/>
                <a:cs typeface="Garamond"/>
              </a:rPr>
              <a:t>sociedad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tantas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tan </a:t>
            </a:r>
            <a:r>
              <a:rPr sz="1400" dirty="0">
                <a:latin typeface="Garamond"/>
                <a:cs typeface="Garamond"/>
              </a:rPr>
              <a:t>importantes </a:t>
            </a:r>
            <a:r>
              <a:rPr sz="1400" spc="-5" dirty="0">
                <a:latin typeface="Garamond"/>
                <a:cs typeface="Garamond"/>
              </a:rPr>
              <a:t>formas que no podemos seguir</a:t>
            </a:r>
            <a:r>
              <a:rPr sz="1400" spc="-35" dirty="0">
                <a:latin typeface="Garamond"/>
                <a:cs typeface="Garamond"/>
              </a:rPr>
              <a:t> </a:t>
            </a:r>
            <a:r>
              <a:rPr sz="1400" dirty="0">
                <a:latin typeface="Garamond"/>
                <a:cs typeface="Garamond"/>
              </a:rPr>
              <a:t>ignorando.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68923" y="714198"/>
            <a:ext cx="9553575" cy="4616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6100"/>
              </a:lnSpc>
              <a:spcBef>
                <a:spcPts val="100"/>
              </a:spcBef>
            </a:pPr>
            <a:r>
              <a:rPr sz="1400" spc="-5" dirty="0">
                <a:latin typeface="Garamond"/>
                <a:cs typeface="Garamond"/>
              </a:rPr>
              <a:t>La agricultura natural urbana nos pone en contacto con nuestros alimentos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manera </a:t>
            </a:r>
            <a:r>
              <a:rPr sz="1400" dirty="0">
                <a:latin typeface="Garamond"/>
                <a:cs typeface="Garamond"/>
              </a:rPr>
              <a:t>directa y </a:t>
            </a:r>
            <a:r>
              <a:rPr sz="1400" spc="-5" dirty="0">
                <a:latin typeface="Garamond"/>
                <a:cs typeface="Garamond"/>
              </a:rPr>
              <a:t>nos acerca </a:t>
            </a:r>
            <a:r>
              <a:rPr sz="1400" dirty="0">
                <a:latin typeface="Garamond"/>
                <a:cs typeface="Garamond"/>
              </a:rPr>
              <a:t>a </a:t>
            </a:r>
            <a:r>
              <a:rPr sz="1400" spc="-5" dirty="0">
                <a:latin typeface="Garamond"/>
                <a:cs typeface="Garamond"/>
              </a:rPr>
              <a:t>nuestras raíces culturales,  abriéndonos un abanico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alimentos </a:t>
            </a:r>
            <a:r>
              <a:rPr sz="1400" dirty="0">
                <a:latin typeface="Garamond"/>
                <a:cs typeface="Garamond"/>
              </a:rPr>
              <a:t>deliciosos y </a:t>
            </a:r>
            <a:r>
              <a:rPr sz="1400" spc="-5" dirty="0">
                <a:latin typeface="Garamond"/>
                <a:cs typeface="Garamond"/>
              </a:rPr>
              <a:t>saludables que nos proporcionan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minerales que el cuerpo necesita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que muchas  veces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agricultura </a:t>
            </a:r>
            <a:r>
              <a:rPr sz="1400" dirty="0">
                <a:latin typeface="Garamond"/>
                <a:cs typeface="Garamond"/>
              </a:rPr>
              <a:t>industrial </a:t>
            </a:r>
            <a:r>
              <a:rPr sz="1400" spc="-5" dirty="0">
                <a:latin typeface="Garamond"/>
                <a:cs typeface="Garamond"/>
              </a:rPr>
              <a:t>no contiene. Con acciones como huertos comunitarios, medicinales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escolares, se ayuda </a:t>
            </a:r>
            <a:r>
              <a:rPr sz="1400" dirty="0">
                <a:latin typeface="Garamond"/>
                <a:cs typeface="Garamond"/>
              </a:rPr>
              <a:t>a </a:t>
            </a:r>
            <a:r>
              <a:rPr sz="1400" spc="-5" dirty="0">
                <a:latin typeface="Garamond"/>
                <a:cs typeface="Garamond"/>
              </a:rPr>
              <a:t>combatir </a:t>
            </a:r>
            <a:r>
              <a:rPr sz="1400" dirty="0">
                <a:latin typeface="Garamond"/>
                <a:cs typeface="Garamond"/>
              </a:rPr>
              <a:t>los  </a:t>
            </a:r>
            <a:r>
              <a:rPr sz="1400" spc="-5" dirty="0">
                <a:latin typeface="Garamond"/>
                <a:cs typeface="Garamond"/>
              </a:rPr>
              <a:t>problemas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salud, obesidad </a:t>
            </a:r>
            <a:r>
              <a:rPr sz="1400" dirty="0">
                <a:latin typeface="Garamond"/>
                <a:cs typeface="Garamond"/>
              </a:rPr>
              <a:t>y desnutrición, </a:t>
            </a:r>
            <a:r>
              <a:rPr sz="1400" spc="-5" dirty="0">
                <a:latin typeface="Garamond"/>
                <a:cs typeface="Garamond"/>
              </a:rPr>
              <a:t>que tanto cuestan </a:t>
            </a:r>
            <a:r>
              <a:rPr sz="1400" dirty="0">
                <a:latin typeface="Garamond"/>
                <a:cs typeface="Garamond"/>
              </a:rPr>
              <a:t>a las instituciones y </a:t>
            </a:r>
            <a:r>
              <a:rPr sz="1400" spc="-5" dirty="0">
                <a:latin typeface="Garamond"/>
                <a:cs typeface="Garamond"/>
              </a:rPr>
              <a:t>familias. Ayudan además, </a:t>
            </a:r>
            <a:r>
              <a:rPr sz="1400" dirty="0">
                <a:latin typeface="Garamond"/>
                <a:cs typeface="Garamond"/>
              </a:rPr>
              <a:t>a </a:t>
            </a:r>
            <a:r>
              <a:rPr sz="1400" spc="-5" dirty="0">
                <a:latin typeface="Garamond"/>
                <a:cs typeface="Garamond"/>
              </a:rPr>
              <a:t>reformar </a:t>
            </a:r>
            <a:r>
              <a:rPr sz="1400" dirty="0">
                <a:latin typeface="Garamond"/>
                <a:cs typeface="Garamond"/>
              </a:rPr>
              <a:t>los lazos </a:t>
            </a:r>
            <a:r>
              <a:rPr sz="1400" spc="-5" dirty="0">
                <a:latin typeface="Garamond"/>
                <a:cs typeface="Garamond"/>
              </a:rPr>
              <a:t>sociales  perdidos en el estresante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aislado estilo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vida típico </a:t>
            </a:r>
            <a:r>
              <a:rPr sz="1400" dirty="0">
                <a:latin typeface="Garamond"/>
                <a:cs typeface="Garamond"/>
              </a:rPr>
              <a:t>de las </a:t>
            </a:r>
            <a:r>
              <a:rPr sz="1400" spc="-5" dirty="0">
                <a:latin typeface="Garamond"/>
                <a:cs typeface="Garamond"/>
              </a:rPr>
              <a:t>ciudades modernas. Todo esto, mientras repercute positivamente en </a:t>
            </a:r>
            <a:r>
              <a:rPr sz="1400" dirty="0">
                <a:latin typeface="Garamond"/>
                <a:cs typeface="Garamond"/>
              </a:rPr>
              <a:t>la  </a:t>
            </a:r>
            <a:r>
              <a:rPr sz="1400" spc="-5" dirty="0">
                <a:latin typeface="Garamond"/>
                <a:cs typeface="Garamond"/>
              </a:rPr>
              <a:t>estética </a:t>
            </a:r>
            <a:r>
              <a:rPr sz="1400" dirty="0">
                <a:latin typeface="Garamond"/>
                <a:cs typeface="Garamond"/>
              </a:rPr>
              <a:t>de la </a:t>
            </a:r>
            <a:r>
              <a:rPr sz="1400" spc="-5" dirty="0">
                <a:latin typeface="Garamond"/>
                <a:cs typeface="Garamond"/>
              </a:rPr>
              <a:t>ciudad,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microclimas </a:t>
            </a:r>
            <a:r>
              <a:rPr sz="1400" dirty="0">
                <a:latin typeface="Garamond"/>
                <a:cs typeface="Garamond"/>
              </a:rPr>
              <a:t>de las </a:t>
            </a:r>
            <a:r>
              <a:rPr sz="1400" spc="-5" dirty="0">
                <a:latin typeface="Garamond"/>
                <a:cs typeface="Garamond"/>
              </a:rPr>
              <a:t>calles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viviendas,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salud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estado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ánimo </a:t>
            </a:r>
            <a:r>
              <a:rPr sz="1400" dirty="0">
                <a:latin typeface="Garamond"/>
                <a:cs typeface="Garamond"/>
              </a:rPr>
              <a:t>de los </a:t>
            </a:r>
            <a:r>
              <a:rPr sz="1400" spc="-5" dirty="0">
                <a:latin typeface="Garamond"/>
                <a:cs typeface="Garamond"/>
              </a:rPr>
              <a:t>ciudadanos, reduciendo el </a:t>
            </a:r>
            <a:r>
              <a:rPr sz="1400" dirty="0">
                <a:latin typeface="Garamond"/>
                <a:cs typeface="Garamond"/>
              </a:rPr>
              <a:t>desperdicio  </a:t>
            </a:r>
            <a:r>
              <a:rPr sz="1400" spc="-5" dirty="0">
                <a:latin typeface="Garamond"/>
                <a:cs typeface="Garamond"/>
              </a:rPr>
              <a:t>energético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ayudando </a:t>
            </a:r>
            <a:r>
              <a:rPr sz="1400" dirty="0">
                <a:latin typeface="Garamond"/>
                <a:cs typeface="Garamond"/>
              </a:rPr>
              <a:t>a </a:t>
            </a:r>
            <a:r>
              <a:rPr sz="1400" spc="-5" dirty="0">
                <a:latin typeface="Garamond"/>
                <a:cs typeface="Garamond"/>
              </a:rPr>
              <a:t>reducir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contaminantes en el</a:t>
            </a:r>
            <a:r>
              <a:rPr sz="1400" spc="-2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aire.</a:t>
            </a:r>
            <a:endParaRPr sz="14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16100"/>
              </a:lnSpc>
              <a:spcBef>
                <a:spcPts val="5"/>
              </a:spcBef>
            </a:pPr>
            <a:r>
              <a:rPr sz="1400" spc="-5" dirty="0">
                <a:latin typeface="Garamond"/>
                <a:cs typeface="Garamond"/>
              </a:rPr>
              <a:t>En esta sociedad moderna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globalizada, en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que en un solo plato encontramos comida que viene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todas partes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mundo,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cultivos  urbanos son una solución para producir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consumir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manera </a:t>
            </a:r>
            <a:r>
              <a:rPr sz="1400" dirty="0">
                <a:latin typeface="Garamond"/>
                <a:cs typeface="Garamond"/>
              </a:rPr>
              <a:t>local, </a:t>
            </a:r>
            <a:r>
              <a:rPr sz="1400" spc="-5" dirty="0">
                <a:latin typeface="Garamond"/>
                <a:cs typeface="Garamond"/>
              </a:rPr>
              <a:t>fresca, saludable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además ecológica. Cegados por </a:t>
            </a:r>
            <a:r>
              <a:rPr sz="1400" dirty="0">
                <a:latin typeface="Garamond"/>
                <a:cs typeface="Garamond"/>
              </a:rPr>
              <a:t>la diversidad y  </a:t>
            </a:r>
            <a:r>
              <a:rPr sz="1400" spc="-5" dirty="0">
                <a:latin typeface="Garamond"/>
                <a:cs typeface="Garamond"/>
              </a:rPr>
              <a:t>aparente perfección </a:t>
            </a:r>
            <a:r>
              <a:rPr sz="1400" dirty="0">
                <a:latin typeface="Garamond"/>
                <a:cs typeface="Garamond"/>
              </a:rPr>
              <a:t>de los </a:t>
            </a:r>
            <a:r>
              <a:rPr sz="1400" spc="-5" dirty="0">
                <a:latin typeface="Garamond"/>
                <a:cs typeface="Garamond"/>
              </a:rPr>
              <a:t>alimentos </a:t>
            </a:r>
            <a:r>
              <a:rPr sz="1400" dirty="0">
                <a:latin typeface="Garamond"/>
                <a:cs typeface="Garamond"/>
              </a:rPr>
              <a:t>de los </a:t>
            </a:r>
            <a:r>
              <a:rPr sz="1400" spc="-5" dirty="0">
                <a:latin typeface="Garamond"/>
                <a:cs typeface="Garamond"/>
              </a:rPr>
              <a:t>grandes supermercados, no pensamos en su huella ecológica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efectos </a:t>
            </a:r>
            <a:r>
              <a:rPr sz="1400" dirty="0">
                <a:latin typeface="Garamond"/>
                <a:cs typeface="Garamond"/>
              </a:rPr>
              <a:t>a la </a:t>
            </a:r>
            <a:r>
              <a:rPr sz="1400" spc="-5" dirty="0">
                <a:latin typeface="Garamond"/>
                <a:cs typeface="Garamond"/>
              </a:rPr>
              <a:t>salud. Cultivados  con fertilizantes </a:t>
            </a:r>
            <a:r>
              <a:rPr sz="1400" dirty="0">
                <a:latin typeface="Garamond"/>
                <a:cs typeface="Garamond"/>
              </a:rPr>
              <a:t>derivados del </a:t>
            </a:r>
            <a:r>
              <a:rPr sz="1400" spc="-5" dirty="0">
                <a:latin typeface="Garamond"/>
                <a:cs typeface="Garamond"/>
              </a:rPr>
              <a:t>petróleo, cosechados con ayuda </a:t>
            </a:r>
            <a:r>
              <a:rPr sz="1400" dirty="0">
                <a:latin typeface="Garamond"/>
                <a:cs typeface="Garamond"/>
              </a:rPr>
              <a:t>de impresionantes </a:t>
            </a:r>
            <a:r>
              <a:rPr sz="1400" spc="-5" dirty="0">
                <a:latin typeface="Garamond"/>
                <a:cs typeface="Garamond"/>
              </a:rPr>
              <a:t>máquinas, rociados con </a:t>
            </a:r>
            <a:r>
              <a:rPr sz="1400" dirty="0">
                <a:latin typeface="Garamond"/>
                <a:cs typeface="Garamond"/>
              </a:rPr>
              <a:t>dudosos </a:t>
            </a:r>
            <a:r>
              <a:rPr sz="1400" spc="-5" dirty="0">
                <a:latin typeface="Garamond"/>
                <a:cs typeface="Garamond"/>
              </a:rPr>
              <a:t>químicos,  empaquetados en plástico, encerados para su exportación al extranjero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transportados miles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kilómetros </a:t>
            </a:r>
            <a:r>
              <a:rPr sz="1400" dirty="0">
                <a:latin typeface="Garamond"/>
                <a:cs typeface="Garamond"/>
              </a:rPr>
              <a:t>a los </a:t>
            </a:r>
            <a:r>
              <a:rPr sz="1400" spc="-5" dirty="0">
                <a:latin typeface="Garamond"/>
                <a:cs typeface="Garamond"/>
              </a:rPr>
              <a:t>centros </a:t>
            </a:r>
            <a:r>
              <a:rPr sz="1400" dirty="0">
                <a:latin typeface="Garamond"/>
                <a:cs typeface="Garamond"/>
              </a:rPr>
              <a:t>de distribución  </a:t>
            </a:r>
            <a:r>
              <a:rPr sz="1400" spc="-5" dirty="0">
                <a:latin typeface="Garamond"/>
                <a:cs typeface="Garamond"/>
              </a:rPr>
              <a:t>urbanos para </a:t>
            </a:r>
            <a:r>
              <a:rPr sz="1400" dirty="0">
                <a:latin typeface="Garamond"/>
                <a:cs typeface="Garamond"/>
              </a:rPr>
              <a:t>luego llegar a </a:t>
            </a:r>
            <a:r>
              <a:rPr sz="1400" spc="-5" dirty="0">
                <a:latin typeface="Garamond"/>
                <a:cs typeface="Garamond"/>
              </a:rPr>
              <a:t>tu mesa, cuesta </a:t>
            </a:r>
            <a:r>
              <a:rPr sz="1400" dirty="0">
                <a:latin typeface="Garamond"/>
                <a:cs typeface="Garamond"/>
              </a:rPr>
              <a:t>imaginar la </a:t>
            </a:r>
            <a:r>
              <a:rPr sz="1400" spc="-5" dirty="0">
                <a:latin typeface="Garamond"/>
                <a:cs typeface="Garamond"/>
              </a:rPr>
              <a:t>cantidad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energía </a:t>
            </a:r>
            <a:r>
              <a:rPr sz="1400" dirty="0">
                <a:latin typeface="Garamond"/>
                <a:cs typeface="Garamond"/>
              </a:rPr>
              <a:t>desperdiciada </a:t>
            </a:r>
            <a:r>
              <a:rPr sz="1400" spc="-5" dirty="0">
                <a:latin typeface="Garamond"/>
                <a:cs typeface="Garamond"/>
              </a:rPr>
              <a:t>para mantener este obsoleto paradigma  alimentario.</a:t>
            </a:r>
            <a:endParaRPr sz="14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 marL="12700" marR="8890" algn="just">
              <a:lnSpc>
                <a:spcPct val="116100"/>
              </a:lnSpc>
            </a:pPr>
            <a:r>
              <a:rPr sz="1400" spc="-5" dirty="0">
                <a:latin typeface="Garamond"/>
                <a:cs typeface="Garamond"/>
              </a:rPr>
              <a:t>En México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Latinoamérica tenemos mucho que avanzar pero también mucho qué ofrecer. Nuestras culturas son ricas en tradiciones que  sobreviven hasta hoy </a:t>
            </a:r>
            <a:r>
              <a:rPr sz="1400" dirty="0">
                <a:latin typeface="Garamond"/>
                <a:cs typeface="Garamond"/>
              </a:rPr>
              <a:t>día y </a:t>
            </a:r>
            <a:r>
              <a:rPr sz="1400" spc="-5" dirty="0">
                <a:latin typeface="Garamond"/>
                <a:cs typeface="Garamond"/>
              </a:rPr>
              <a:t>que están al alcance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todos </a:t>
            </a:r>
            <a:r>
              <a:rPr sz="1400" dirty="0">
                <a:latin typeface="Garamond"/>
                <a:cs typeface="Garamond"/>
              </a:rPr>
              <a:t>a </a:t>
            </a:r>
            <a:r>
              <a:rPr sz="1400" spc="-5" dirty="0">
                <a:latin typeface="Garamond"/>
                <a:cs typeface="Garamond"/>
              </a:rPr>
              <a:t>través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nuestros antepasados,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campesinos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una nueva generación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gente  </a:t>
            </a:r>
            <a:r>
              <a:rPr sz="1400" dirty="0">
                <a:latin typeface="Garamond"/>
                <a:cs typeface="Garamond"/>
              </a:rPr>
              <a:t>interesada </a:t>
            </a:r>
            <a:r>
              <a:rPr sz="1400" spc="-5" dirty="0">
                <a:latin typeface="Garamond"/>
                <a:cs typeface="Garamond"/>
              </a:rPr>
              <a:t>en el cultivo</a:t>
            </a:r>
            <a:r>
              <a:rPr sz="1400" spc="-1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sustentable.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0018" y="602882"/>
            <a:ext cx="31292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Descripción de</a:t>
            </a:r>
            <a:r>
              <a:rPr sz="2400" spc="-85" dirty="0"/>
              <a:t> </a:t>
            </a:r>
            <a:r>
              <a:rPr sz="2400" dirty="0"/>
              <a:t>apertura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306412" y="1430504"/>
            <a:ext cx="7542530" cy="1778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6235" marR="5080" indent="-344170">
              <a:lnSpc>
                <a:spcPct val="116700"/>
              </a:lnSpc>
              <a:spcBef>
                <a:spcPts val="100"/>
              </a:spcBef>
              <a:buFont typeface="Arial"/>
              <a:buChar char="●"/>
              <a:tabLst>
                <a:tab pos="356235" algn="l"/>
                <a:tab pos="356870" algn="l"/>
              </a:tabLst>
            </a:pPr>
            <a:r>
              <a:rPr sz="1500" dirty="0">
                <a:latin typeface="Garamond"/>
                <a:cs typeface="Garamond"/>
              </a:rPr>
              <a:t>Se </a:t>
            </a:r>
            <a:r>
              <a:rPr sz="1500" spc="-5" dirty="0">
                <a:latin typeface="Garamond"/>
                <a:cs typeface="Garamond"/>
              </a:rPr>
              <a:t>realizó una primera reunión con </a:t>
            </a:r>
            <a:r>
              <a:rPr sz="1500" dirty="0">
                <a:latin typeface="Garamond"/>
                <a:cs typeface="Garamond"/>
              </a:rPr>
              <a:t>los </a:t>
            </a:r>
            <a:r>
              <a:rPr sz="1500" spc="-5" dirty="0">
                <a:latin typeface="Garamond"/>
                <a:cs typeface="Garamond"/>
              </a:rPr>
              <a:t>profesores </a:t>
            </a:r>
            <a:r>
              <a:rPr sz="1500" dirty="0">
                <a:latin typeface="Garamond"/>
                <a:cs typeface="Garamond"/>
              </a:rPr>
              <a:t>a </a:t>
            </a:r>
            <a:r>
              <a:rPr sz="1500" spc="-5" dirty="0">
                <a:latin typeface="Garamond"/>
                <a:cs typeface="Garamond"/>
              </a:rPr>
              <a:t>cargo </a:t>
            </a:r>
            <a:r>
              <a:rPr sz="1500" dirty="0">
                <a:latin typeface="Garamond"/>
                <a:cs typeface="Garamond"/>
              </a:rPr>
              <a:t>del </a:t>
            </a:r>
            <a:r>
              <a:rPr sz="1500" spc="-5" dirty="0">
                <a:latin typeface="Garamond"/>
                <a:cs typeface="Garamond"/>
              </a:rPr>
              <a:t>proyecto.Se explicó el proyecto </a:t>
            </a:r>
            <a:r>
              <a:rPr sz="1500" dirty="0">
                <a:latin typeface="Garamond"/>
                <a:cs typeface="Garamond"/>
              </a:rPr>
              <a:t>y la  intención de la </a:t>
            </a:r>
            <a:r>
              <a:rPr sz="1500" spc="-5" dirty="0">
                <a:latin typeface="Garamond"/>
                <a:cs typeface="Garamond"/>
              </a:rPr>
              <a:t>primera actividad. </a:t>
            </a:r>
            <a:r>
              <a:rPr sz="1500" dirty="0">
                <a:latin typeface="Garamond"/>
                <a:cs typeface="Garamond"/>
              </a:rPr>
              <a:t>Se </a:t>
            </a:r>
            <a:r>
              <a:rPr sz="1500" spc="-5" dirty="0">
                <a:latin typeface="Garamond"/>
                <a:cs typeface="Garamond"/>
              </a:rPr>
              <a:t>organizaron tres equipo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trabajo para </a:t>
            </a:r>
            <a:r>
              <a:rPr sz="1500" dirty="0">
                <a:latin typeface="Garamond"/>
                <a:cs typeface="Garamond"/>
              </a:rPr>
              <a:t>la</a:t>
            </a:r>
            <a:r>
              <a:rPr sz="1500" spc="-40" dirty="0">
                <a:latin typeface="Garamond"/>
                <a:cs typeface="Garamond"/>
              </a:rPr>
              <a:t> </a:t>
            </a:r>
            <a:r>
              <a:rPr sz="1500" dirty="0">
                <a:latin typeface="Garamond"/>
                <a:cs typeface="Garamond"/>
              </a:rPr>
              <a:t>investigación:</a:t>
            </a:r>
            <a:endParaRPr sz="15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Arial"/>
              <a:buChar char="●"/>
            </a:pPr>
            <a:endParaRPr sz="2050">
              <a:latin typeface="Times New Roman"/>
              <a:cs typeface="Times New Roman"/>
            </a:endParaRPr>
          </a:p>
          <a:p>
            <a:pPr marL="470534" lvl="1" indent="-354330">
              <a:lnSpc>
                <a:spcPct val="100000"/>
              </a:lnSpc>
              <a:buAutoNum type="arabicPeriod"/>
              <a:tabLst>
                <a:tab pos="470534" algn="l"/>
                <a:tab pos="471170" algn="l"/>
              </a:tabLst>
            </a:pPr>
            <a:r>
              <a:rPr sz="1500" b="1" spc="-5" dirty="0">
                <a:latin typeface="Garamond"/>
                <a:cs typeface="Garamond"/>
              </a:rPr>
              <a:t>Educación para la</a:t>
            </a:r>
            <a:r>
              <a:rPr sz="1500" b="1" spc="-10" dirty="0">
                <a:latin typeface="Garamond"/>
                <a:cs typeface="Garamond"/>
              </a:rPr>
              <a:t> </a:t>
            </a:r>
            <a:r>
              <a:rPr sz="1500" b="1" spc="-5" dirty="0">
                <a:latin typeface="Garamond"/>
                <a:cs typeface="Garamond"/>
              </a:rPr>
              <a:t>Salud</a:t>
            </a:r>
            <a:endParaRPr sz="1500">
              <a:latin typeface="Garamond"/>
              <a:cs typeface="Garamond"/>
            </a:endParaRPr>
          </a:p>
          <a:p>
            <a:pPr marL="470534" marR="3003550">
              <a:lnSpc>
                <a:spcPct val="100000"/>
              </a:lnSpc>
            </a:pPr>
            <a:r>
              <a:rPr sz="1500" spc="-5" dirty="0">
                <a:latin typeface="Garamond"/>
                <a:cs typeface="Garamond"/>
              </a:rPr>
              <a:t>Función </a:t>
            </a:r>
            <a:r>
              <a:rPr sz="1500" dirty="0">
                <a:latin typeface="Garamond"/>
                <a:cs typeface="Garamond"/>
              </a:rPr>
              <a:t>de los </a:t>
            </a:r>
            <a:r>
              <a:rPr sz="1500" spc="-5" dirty="0">
                <a:latin typeface="Garamond"/>
                <a:cs typeface="Garamond"/>
              </a:rPr>
              <a:t>nutrientes en el cuerpo humano  Enfermedades que se </a:t>
            </a:r>
            <a:r>
              <a:rPr sz="1500" dirty="0">
                <a:latin typeface="Garamond"/>
                <a:cs typeface="Garamond"/>
              </a:rPr>
              <a:t>derivan </a:t>
            </a:r>
            <a:r>
              <a:rPr sz="1500" spc="-5" dirty="0">
                <a:latin typeface="Garamond"/>
                <a:cs typeface="Garamond"/>
              </a:rPr>
              <a:t>por una mala nutrición  Contaminantes endógenos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exógenos </a:t>
            </a:r>
            <a:r>
              <a:rPr sz="1500" dirty="0">
                <a:latin typeface="Garamond"/>
                <a:cs typeface="Garamond"/>
              </a:rPr>
              <a:t>de los</a:t>
            </a:r>
            <a:r>
              <a:rPr sz="1500" spc="-85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alimentos</a:t>
            </a:r>
            <a:endParaRPr sz="1500">
              <a:latin typeface="Garamond"/>
              <a:cs typeface="Garamon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46300" y="3992729"/>
            <a:ext cx="899794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latin typeface="Garamond"/>
                <a:cs typeface="Garamond"/>
              </a:rPr>
              <a:t>que se</a:t>
            </a:r>
            <a:r>
              <a:rPr sz="1500" spc="25" dirty="0">
                <a:latin typeface="Garamond"/>
                <a:cs typeface="Garamond"/>
              </a:rPr>
              <a:t> </a:t>
            </a:r>
            <a:r>
              <a:rPr sz="1500" dirty="0">
                <a:latin typeface="Garamond"/>
                <a:cs typeface="Garamond"/>
              </a:rPr>
              <a:t>debe</a:t>
            </a:r>
            <a:endParaRPr sz="1500">
              <a:latin typeface="Garamond"/>
              <a:cs typeface="Garamon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6899" y="3538704"/>
            <a:ext cx="6410960" cy="1165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789"/>
              </a:lnSpc>
              <a:spcBef>
                <a:spcPts val="100"/>
              </a:spcBef>
              <a:tabLst>
                <a:tab pos="379730" algn="l"/>
              </a:tabLst>
            </a:pPr>
            <a:r>
              <a:rPr sz="1500" b="1" spc="-5" dirty="0">
                <a:latin typeface="Garamond"/>
                <a:cs typeface="Garamond"/>
              </a:rPr>
              <a:t>2.	Matemáticas</a:t>
            </a:r>
            <a:r>
              <a:rPr sz="1500" b="1" spc="-100" dirty="0">
                <a:latin typeface="Garamond"/>
                <a:cs typeface="Garamond"/>
              </a:rPr>
              <a:t> </a:t>
            </a:r>
            <a:r>
              <a:rPr sz="1500" b="1" dirty="0">
                <a:latin typeface="Garamond"/>
                <a:cs typeface="Garamond"/>
              </a:rPr>
              <a:t>V</a:t>
            </a:r>
            <a:endParaRPr sz="1500">
              <a:latin typeface="Garamond"/>
              <a:cs typeface="Garamond"/>
            </a:endParaRPr>
          </a:p>
          <a:p>
            <a:pPr marL="372745" marR="5080">
              <a:lnSpc>
                <a:spcPts val="1800"/>
              </a:lnSpc>
              <a:spcBef>
                <a:spcPts val="45"/>
              </a:spcBef>
            </a:pPr>
            <a:r>
              <a:rPr sz="1500" spc="-5" dirty="0">
                <a:latin typeface="Garamond"/>
                <a:cs typeface="Garamond"/>
              </a:rPr>
              <a:t>Variables cualitativas que </a:t>
            </a:r>
            <a:r>
              <a:rPr sz="1500" dirty="0">
                <a:latin typeface="Garamond"/>
                <a:cs typeface="Garamond"/>
              </a:rPr>
              <a:t>determinan </a:t>
            </a:r>
            <a:r>
              <a:rPr sz="1500" spc="-5" dirty="0">
                <a:latin typeface="Garamond"/>
                <a:cs typeface="Garamond"/>
              </a:rPr>
              <a:t>qué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cuándo plantar en un huerto urbano  Medidas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tendencia central que </a:t>
            </a:r>
            <a:r>
              <a:rPr sz="1500" dirty="0">
                <a:latin typeface="Garamond"/>
                <a:cs typeface="Garamond"/>
              </a:rPr>
              <a:t>indique </a:t>
            </a:r>
            <a:r>
              <a:rPr sz="1500" spc="-5" dirty="0">
                <a:latin typeface="Garamond"/>
                <a:cs typeface="Garamond"/>
              </a:rPr>
              <a:t>el tipo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hortalizas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vegetales con </a:t>
            </a:r>
            <a:r>
              <a:rPr sz="1500" dirty="0">
                <a:latin typeface="Garamond"/>
                <a:cs typeface="Garamond"/>
              </a:rPr>
              <a:t>los  iniciar </a:t>
            </a:r>
            <a:r>
              <a:rPr sz="1500" spc="-5" dirty="0">
                <a:latin typeface="Garamond"/>
                <a:cs typeface="Garamond"/>
              </a:rPr>
              <a:t>un</a:t>
            </a:r>
            <a:r>
              <a:rPr sz="1500" spc="-10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huerto</a:t>
            </a:r>
            <a:endParaRPr sz="1500">
              <a:latin typeface="Garamond"/>
              <a:cs typeface="Garamond"/>
            </a:endParaRPr>
          </a:p>
          <a:p>
            <a:pPr marL="351155">
              <a:lnSpc>
                <a:spcPts val="1739"/>
              </a:lnSpc>
            </a:pPr>
            <a:r>
              <a:rPr sz="1500" spc="-5" dirty="0">
                <a:latin typeface="Garamond"/>
                <a:cs typeface="Garamond"/>
              </a:rPr>
              <a:t>Tipos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gráficos para </a:t>
            </a:r>
            <a:r>
              <a:rPr sz="1500" dirty="0">
                <a:latin typeface="Garamond"/>
                <a:cs typeface="Garamond"/>
              </a:rPr>
              <a:t>interpretación</a:t>
            </a:r>
            <a:r>
              <a:rPr sz="1500" spc="-10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estadística</a:t>
            </a:r>
            <a:endParaRPr sz="1500">
              <a:latin typeface="Garamond"/>
              <a:cs typeface="Garamond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0050" y="4983329"/>
            <a:ext cx="7395845" cy="1168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88620" algn="l"/>
              </a:tabLst>
            </a:pPr>
            <a:r>
              <a:rPr sz="1500" b="1" spc="-5" dirty="0">
                <a:latin typeface="Garamond"/>
                <a:cs typeface="Garamond"/>
              </a:rPr>
              <a:t>3.	Química</a:t>
            </a:r>
            <a:r>
              <a:rPr sz="1500" b="1" spc="-10" dirty="0">
                <a:latin typeface="Garamond"/>
                <a:cs typeface="Garamond"/>
              </a:rPr>
              <a:t> </a:t>
            </a:r>
            <a:r>
              <a:rPr sz="1500" b="1" spc="-5" dirty="0">
                <a:latin typeface="Garamond"/>
                <a:cs typeface="Garamond"/>
              </a:rPr>
              <a:t>III</a:t>
            </a:r>
            <a:endParaRPr sz="1500">
              <a:latin typeface="Garamond"/>
              <a:cs typeface="Garamond"/>
            </a:endParaRPr>
          </a:p>
          <a:p>
            <a:pPr marL="319405" marR="1083310">
              <a:lnSpc>
                <a:spcPct val="100000"/>
              </a:lnSpc>
            </a:pPr>
            <a:r>
              <a:rPr sz="1500" dirty="0">
                <a:latin typeface="Garamond"/>
                <a:cs typeface="Garamond"/>
              </a:rPr>
              <a:t>Importancia </a:t>
            </a:r>
            <a:r>
              <a:rPr sz="1500" spc="-5" dirty="0">
                <a:latin typeface="Garamond"/>
                <a:cs typeface="Garamond"/>
              </a:rPr>
              <a:t>que tienen </a:t>
            </a:r>
            <a:r>
              <a:rPr sz="1500" dirty="0">
                <a:latin typeface="Garamond"/>
                <a:cs typeface="Garamond"/>
              </a:rPr>
              <a:t>los </a:t>
            </a:r>
            <a:r>
              <a:rPr sz="1500" spc="-5" dirty="0">
                <a:latin typeface="Garamond"/>
                <a:cs typeface="Garamond"/>
              </a:rPr>
              <a:t>huertos urbanos ante una </a:t>
            </a:r>
            <a:r>
              <a:rPr sz="1500" dirty="0">
                <a:latin typeface="Garamond"/>
                <a:cs typeface="Garamond"/>
              </a:rPr>
              <a:t>inminente </a:t>
            </a:r>
            <a:r>
              <a:rPr sz="1500" spc="-5" dirty="0">
                <a:latin typeface="Garamond"/>
                <a:cs typeface="Garamond"/>
              </a:rPr>
              <a:t>crisis alimentaria.  </a:t>
            </a:r>
            <a:r>
              <a:rPr sz="1500" dirty="0">
                <a:latin typeface="Garamond"/>
                <a:cs typeface="Garamond"/>
              </a:rPr>
              <a:t>Repercusiones </a:t>
            </a:r>
            <a:r>
              <a:rPr sz="1500" spc="-5" dirty="0">
                <a:latin typeface="Garamond"/>
                <a:cs typeface="Garamond"/>
              </a:rPr>
              <a:t>ambientales con el uso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pesticidas en huertos</a:t>
            </a:r>
            <a:r>
              <a:rPr sz="1500" spc="-30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urbanos</a:t>
            </a:r>
            <a:endParaRPr sz="1500">
              <a:latin typeface="Garamond"/>
              <a:cs typeface="Garamond"/>
            </a:endParaRPr>
          </a:p>
          <a:p>
            <a:pPr marL="319405" marR="5080">
              <a:lnSpc>
                <a:spcPct val="100000"/>
              </a:lnSpc>
            </a:pPr>
            <a:r>
              <a:rPr sz="1500" spc="-5" dirty="0">
                <a:latin typeface="Garamond"/>
                <a:cs typeface="Garamond"/>
              </a:rPr>
              <a:t>Tipos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oligoelementos específicos necesarios par el fortalecimiento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crecimiento </a:t>
            </a:r>
            <a:r>
              <a:rPr sz="1500" dirty="0">
                <a:latin typeface="Garamond"/>
                <a:cs typeface="Garamond"/>
              </a:rPr>
              <a:t>de  </a:t>
            </a:r>
            <a:r>
              <a:rPr sz="1500" spc="-5" dirty="0">
                <a:latin typeface="Garamond"/>
                <a:cs typeface="Garamond"/>
              </a:rPr>
              <a:t>hortalizas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vegetales en un huerto</a:t>
            </a:r>
            <a:r>
              <a:rPr sz="1500" spc="-15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urbano.</a:t>
            </a:r>
            <a:endParaRPr sz="1500">
              <a:latin typeface="Garamond"/>
              <a:cs typeface="Garamond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300225" y="2049125"/>
            <a:ext cx="3727523" cy="40724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584300" y="0"/>
            <a:ext cx="1607699" cy="10033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19600" y="415580"/>
            <a:ext cx="507301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10" dirty="0">
                <a:latin typeface="Garamond"/>
                <a:cs typeface="Garamond"/>
              </a:rPr>
              <a:t>Descripción </a:t>
            </a:r>
            <a:r>
              <a:rPr b="0" dirty="0">
                <a:latin typeface="Garamond"/>
                <a:cs typeface="Garamond"/>
              </a:rPr>
              <a:t>de</a:t>
            </a:r>
            <a:r>
              <a:rPr b="0" spc="-85" dirty="0">
                <a:latin typeface="Garamond"/>
                <a:cs typeface="Garamond"/>
              </a:rPr>
              <a:t> </a:t>
            </a:r>
            <a:r>
              <a:rPr b="0" dirty="0">
                <a:latin typeface="Garamond"/>
                <a:cs typeface="Garamond"/>
              </a:rPr>
              <a:t>desarrollo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35422" y="1378137"/>
            <a:ext cx="6557645" cy="428498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308610">
              <a:lnSpc>
                <a:spcPct val="100000"/>
              </a:lnSpc>
              <a:spcBef>
                <a:spcPts val="355"/>
              </a:spcBef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Conferencia:</a:t>
            </a:r>
            <a:endParaRPr sz="1600">
              <a:latin typeface="Garamond"/>
              <a:cs typeface="Garamond"/>
            </a:endParaRPr>
          </a:p>
          <a:p>
            <a:pPr marL="308610" marR="4733290">
              <a:lnSpc>
                <a:spcPct val="113300"/>
              </a:lnSpc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“Huertos</a:t>
            </a:r>
            <a:r>
              <a:rPr sz="1600" spc="-9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urbanos”  Ponentes:</a:t>
            </a:r>
            <a:endParaRPr sz="1600">
              <a:latin typeface="Garamond"/>
              <a:cs typeface="Garamond"/>
            </a:endParaRPr>
          </a:p>
          <a:p>
            <a:pPr marL="308610" marR="2437765" algn="just">
              <a:lnSpc>
                <a:spcPct val="113300"/>
              </a:lnSpc>
            </a:pP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Ing.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Agrónomo Eduardo Javier Gómez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Ramírez  Ing.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Agrónomo Hamed Yamil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Roldán Robledo 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Duración: 60</a:t>
            </a:r>
            <a:r>
              <a:rPr sz="16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min</a:t>
            </a:r>
            <a:endParaRPr sz="1600">
              <a:latin typeface="Garamond"/>
              <a:cs typeface="Garamond"/>
            </a:endParaRPr>
          </a:p>
          <a:p>
            <a:pPr marL="308610" marR="5080" indent="-296545" algn="just">
              <a:lnSpc>
                <a:spcPct val="113300"/>
              </a:lnSpc>
              <a:buFont typeface="Century Gothic"/>
              <a:buChar char="-"/>
              <a:tabLst>
                <a:tab pos="309245" algn="l"/>
              </a:tabLst>
            </a:pP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Se lleva desarrolla 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ponencia con toda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comunidad CEWIN con el objetivo 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concientizar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toda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comunidad estudiantil acerca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la importancia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que  tienen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huertos urbanos en nuestra sociedad,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desde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el punto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vista  económico, </a:t>
            </a:r>
            <a:r>
              <a:rPr sz="1600" spc="-5" dirty="0">
                <a:latin typeface="Garamond"/>
                <a:cs typeface="Garamond"/>
              </a:rPr>
              <a:t>social </a:t>
            </a:r>
            <a:r>
              <a:rPr sz="1600" dirty="0">
                <a:latin typeface="Garamond"/>
                <a:cs typeface="Garamond"/>
              </a:rPr>
              <a:t>y</a:t>
            </a:r>
            <a:r>
              <a:rPr sz="1600" spc="5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ético.</a:t>
            </a:r>
            <a:endParaRPr sz="1600">
              <a:latin typeface="Garamond"/>
              <a:cs typeface="Garamond"/>
            </a:endParaRPr>
          </a:p>
          <a:p>
            <a:pPr marL="308610" marR="7620" indent="-296545" algn="just">
              <a:lnSpc>
                <a:spcPct val="113300"/>
              </a:lnSpc>
              <a:buClr>
                <a:srgbClr val="434343"/>
              </a:buClr>
              <a:buFont typeface="Century Gothic"/>
              <a:buChar char="-"/>
              <a:tabLst>
                <a:tab pos="309245" algn="l"/>
              </a:tabLst>
            </a:pPr>
            <a:r>
              <a:rPr sz="1600" spc="-5" dirty="0">
                <a:latin typeface="Garamond"/>
                <a:cs typeface="Garamond"/>
              </a:rPr>
              <a:t>Los ponentes exponen sus conocimientos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experiencias con respecto al  cultivo,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producción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alimentos, su transporte, </a:t>
            </a:r>
            <a:r>
              <a:rPr sz="1600" dirty="0">
                <a:latin typeface="Garamond"/>
                <a:cs typeface="Garamond"/>
              </a:rPr>
              <a:t>distribución y </a:t>
            </a:r>
            <a:r>
              <a:rPr sz="1600" spc="-5" dirty="0">
                <a:latin typeface="Garamond"/>
                <a:cs typeface="Garamond"/>
              </a:rPr>
              <a:t>venta que  son temas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vital </a:t>
            </a:r>
            <a:r>
              <a:rPr sz="1600" dirty="0">
                <a:latin typeface="Garamond"/>
                <a:cs typeface="Garamond"/>
              </a:rPr>
              <a:t>importancia </a:t>
            </a:r>
            <a:r>
              <a:rPr sz="1600" spc="-5" dirty="0">
                <a:latin typeface="Garamond"/>
                <a:cs typeface="Garamond"/>
              </a:rPr>
              <a:t>para el presente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futuro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nuestra</a:t>
            </a:r>
            <a:r>
              <a:rPr sz="1600" spc="-55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sociedad.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 marL="142875">
              <a:lnSpc>
                <a:spcPct val="100000"/>
              </a:lnSpc>
              <a:spcBef>
                <a:spcPts val="1265"/>
              </a:spcBef>
            </a:pPr>
            <a:r>
              <a:rPr sz="1600" spc="-5" dirty="0">
                <a:latin typeface="Garamond"/>
                <a:cs typeface="Garamond"/>
              </a:rPr>
              <a:t>Materiales: Proyector, PC, youtube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guión </a:t>
            </a:r>
            <a:r>
              <a:rPr sz="1600" dirty="0">
                <a:latin typeface="Garamond"/>
                <a:cs typeface="Garamond"/>
              </a:rPr>
              <a:t>de la</a:t>
            </a:r>
            <a:r>
              <a:rPr sz="1600" spc="-25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representación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021500" y="1304174"/>
            <a:ext cx="3478325" cy="43205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58223" y="159005"/>
            <a:ext cx="421386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10" dirty="0">
                <a:latin typeface="Garamond"/>
                <a:cs typeface="Garamond"/>
              </a:rPr>
              <a:t>Descripción </a:t>
            </a:r>
            <a:r>
              <a:rPr b="0" dirty="0">
                <a:latin typeface="Garamond"/>
                <a:cs typeface="Garamond"/>
              </a:rPr>
              <a:t>de</a:t>
            </a:r>
            <a:r>
              <a:rPr b="0" spc="-85" dirty="0">
                <a:latin typeface="Garamond"/>
                <a:cs typeface="Garamond"/>
              </a:rPr>
              <a:t> </a:t>
            </a:r>
            <a:r>
              <a:rPr b="0" spc="-5" dirty="0">
                <a:latin typeface="Garamond"/>
                <a:cs typeface="Garamond"/>
              </a:rPr>
              <a:t>cierre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32619" y="1751483"/>
            <a:ext cx="5884545" cy="31978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87655" marR="215900" indent="-275590" algn="just">
              <a:lnSpc>
                <a:spcPct val="114900"/>
              </a:lnSpc>
              <a:spcBef>
                <a:spcPts val="80"/>
              </a:spcBef>
            </a:pPr>
            <a:r>
              <a:rPr sz="1500" dirty="0">
                <a:solidFill>
                  <a:srgbClr val="434343"/>
                </a:solidFill>
                <a:latin typeface="Garamond"/>
                <a:cs typeface="Garamond"/>
              </a:rPr>
              <a:t>-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Para el cierre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conferencia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realiza una sesión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preguntas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respuestas con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finalidad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escuchar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las  dudas e inquietudes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que surgieron. Afortunadamente se  tuvo una gran respuesta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participación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comunidad  CEWIN,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logrando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una gran motivación para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iniciar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con  el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diseño 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construcción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huerto</a:t>
            </a:r>
            <a:r>
              <a:rPr sz="1900" spc="-3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escolar.</a:t>
            </a:r>
            <a:endParaRPr sz="19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>
              <a:latin typeface="Times New Roman"/>
              <a:cs typeface="Times New Roman"/>
            </a:endParaRPr>
          </a:p>
          <a:p>
            <a:pPr marL="450850" marR="5080">
              <a:lnSpc>
                <a:spcPts val="2250"/>
              </a:lnSpc>
            </a:pPr>
            <a:r>
              <a:rPr sz="1900" spc="-5" dirty="0">
                <a:latin typeface="Garamond"/>
                <a:cs typeface="Garamond"/>
              </a:rPr>
              <a:t>Materiales: Aula magna, </a:t>
            </a:r>
            <a:r>
              <a:rPr sz="1900" dirty="0">
                <a:latin typeface="Garamond"/>
                <a:cs typeface="Garamond"/>
              </a:rPr>
              <a:t>luces, </a:t>
            </a:r>
            <a:r>
              <a:rPr sz="1900" spc="-5" dirty="0">
                <a:latin typeface="Garamond"/>
                <a:cs typeface="Garamond"/>
              </a:rPr>
              <a:t>tapanco, cortinas, bocinas </a:t>
            </a:r>
            <a:r>
              <a:rPr sz="1900" dirty="0">
                <a:latin typeface="Garamond"/>
                <a:cs typeface="Garamond"/>
              </a:rPr>
              <a:t>y  </a:t>
            </a:r>
            <a:r>
              <a:rPr sz="1900" spc="-5" dirty="0">
                <a:latin typeface="Garamond"/>
                <a:cs typeface="Garamond"/>
              </a:rPr>
              <a:t>PC,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120188" y="1219075"/>
            <a:ext cx="3590924" cy="47720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235661" y="625514"/>
            <a:ext cx="99885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latin typeface="Garamond"/>
                <a:cs typeface="Garamond"/>
              </a:rPr>
              <a:t>Evidencia</a:t>
            </a:r>
            <a:endParaRPr sz="20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75824" y="634260"/>
            <a:ext cx="475488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Descripción de los</a:t>
            </a:r>
            <a:r>
              <a:rPr sz="3000" spc="-85" dirty="0"/>
              <a:t> </a:t>
            </a:r>
            <a:r>
              <a:rPr sz="3000" spc="-5" dirty="0"/>
              <a:t>resultados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686125" y="1586205"/>
            <a:ext cx="10734675" cy="4735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La conferencia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aportó: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200">
              <a:latin typeface="Times New Roman"/>
              <a:cs typeface="Times New Roman"/>
            </a:endParaRPr>
          </a:p>
          <a:p>
            <a:pPr marL="469900" marR="8255" indent="-367030">
              <a:lnSpc>
                <a:spcPct val="151600"/>
              </a:lnSpc>
              <a:buFont typeface="Arial"/>
              <a:buChar char="●"/>
              <a:tabLst>
                <a:tab pos="469265" algn="l"/>
                <a:tab pos="469900" algn="l"/>
                <a:tab pos="973455" algn="l"/>
                <a:tab pos="1939925" algn="l"/>
                <a:tab pos="2559050" algn="l"/>
                <a:tab pos="2944495" algn="l"/>
                <a:tab pos="3827145" algn="l"/>
                <a:tab pos="4446270" algn="l"/>
                <a:tab pos="4724400" algn="l"/>
                <a:tab pos="5912485" algn="l"/>
                <a:tab pos="6307455" algn="l"/>
                <a:tab pos="7136130" algn="l"/>
                <a:tab pos="7479030" algn="l"/>
                <a:tab pos="8051800" algn="l"/>
                <a:tab pos="8754745" algn="l"/>
                <a:tab pos="9075420" algn="l"/>
                <a:tab pos="9526270" algn="l"/>
                <a:tab pos="9911715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Un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	inquietud	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sobr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e	los	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alumno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	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sobr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e	la	importancia	del	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cuidad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o	de	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área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	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verde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	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y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	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qu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e	los	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ponentes  mencionaron cifras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datos importantes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sobre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cultivos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la demanda de</a:t>
            </a:r>
            <a:r>
              <a:rPr sz="1800" spc="-2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estos.</a:t>
            </a:r>
            <a:endParaRPr sz="1800">
              <a:latin typeface="Garamond"/>
              <a:cs typeface="Garamond"/>
            </a:endParaRPr>
          </a:p>
          <a:p>
            <a:pPr marL="469900" marR="12065" indent="-367030">
              <a:lnSpc>
                <a:spcPct val="14930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Los alumnos se motivaron al ver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presentación tan apasionada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los Ing.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Agrónomos por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experiencias vividas  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sierra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empresa tan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importante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que</a:t>
            </a:r>
            <a:r>
              <a:rPr sz="1800" spc="-2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trabajan.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106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información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teórica que mencionaron se tomó como referencia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inicial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para presentar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actividades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800" spc="-3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cierre.</a:t>
            </a:r>
            <a:endParaRPr sz="1800">
              <a:latin typeface="Garamond"/>
              <a:cs typeface="Garamond"/>
            </a:endParaRPr>
          </a:p>
          <a:p>
            <a:pPr marL="469900" marR="6985" indent="-367030">
              <a:lnSpc>
                <a:spcPct val="14930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participación bilingüe que tuvo uno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ponentes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como una asignatura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gran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importancia impartida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 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institución 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alumnos pudieron poner en prácticas este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idioma 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una forma muy</a:t>
            </a:r>
            <a:r>
              <a:rPr sz="1800" spc="-2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fluida.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106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comprobó que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alumnos tienen una gran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inquietud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por poner en práctica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conocimientos</a:t>
            </a:r>
            <a:r>
              <a:rPr sz="1800" spc="-3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teóricos.</a:t>
            </a:r>
            <a:endParaRPr sz="1800">
              <a:latin typeface="Garamond"/>
              <a:cs typeface="Garamond"/>
            </a:endParaRPr>
          </a:p>
          <a:p>
            <a:pPr marL="469900" marR="5080" indent="-367030">
              <a:lnSpc>
                <a:spcPct val="14930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Al estar presentes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autoridades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CEWIN se convencieron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la importancia y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trascendencia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desarrollar 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este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proyecto.</a:t>
            </a:r>
            <a:endParaRPr sz="18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61375" y="431835"/>
            <a:ext cx="566547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5" dirty="0">
                <a:latin typeface="Garamond"/>
                <a:cs typeface="Garamond"/>
              </a:rPr>
              <a:t>Evaluación </a:t>
            </a:r>
            <a:r>
              <a:rPr b="0" dirty="0">
                <a:latin typeface="Garamond"/>
                <a:cs typeface="Garamond"/>
              </a:rPr>
              <a:t>de la</a:t>
            </a:r>
            <a:r>
              <a:rPr b="0" spc="-90" dirty="0">
                <a:latin typeface="Garamond"/>
                <a:cs typeface="Garamond"/>
              </a:rPr>
              <a:t> </a:t>
            </a:r>
            <a:r>
              <a:rPr b="0" spc="-5" dirty="0">
                <a:latin typeface="Garamond"/>
                <a:cs typeface="Garamond"/>
              </a:rPr>
              <a:t>conferencia</a:t>
            </a:r>
          </a:p>
        </p:txBody>
      </p:sp>
      <p:sp>
        <p:nvSpPr>
          <p:cNvPr id="3" name="object 3"/>
          <p:cNvSpPr/>
          <p:nvPr/>
        </p:nvSpPr>
        <p:spPr>
          <a:xfrm>
            <a:off x="3310025" y="998855"/>
            <a:ext cx="4793963" cy="55543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68000" y="422975"/>
            <a:ext cx="5323205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b="0" spc="-5" dirty="0">
                <a:latin typeface="Garamond"/>
                <a:cs typeface="Garamond"/>
              </a:rPr>
              <a:t>Evidencias </a:t>
            </a:r>
            <a:r>
              <a:rPr sz="3800" b="0" dirty="0">
                <a:latin typeface="Garamond"/>
                <a:cs typeface="Garamond"/>
              </a:rPr>
              <a:t>de la</a:t>
            </a:r>
            <a:r>
              <a:rPr sz="3800" b="0" spc="-90" dirty="0">
                <a:latin typeface="Garamond"/>
                <a:cs typeface="Garamond"/>
              </a:rPr>
              <a:t> </a:t>
            </a:r>
            <a:r>
              <a:rPr sz="3800" b="0" spc="-5" dirty="0">
                <a:latin typeface="Garamond"/>
                <a:cs typeface="Garamond"/>
              </a:rPr>
              <a:t>conferencia</a:t>
            </a:r>
            <a:endParaRPr sz="38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20750" y="2098724"/>
            <a:ext cx="3112572" cy="3749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77175" y="2115250"/>
            <a:ext cx="3649322" cy="37326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770350" y="2115250"/>
            <a:ext cx="3735294" cy="37326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78426" y="74355"/>
            <a:ext cx="425450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5" dirty="0">
                <a:latin typeface="Garamond"/>
                <a:cs typeface="Garamond"/>
              </a:rPr>
              <a:t>Análisis </a:t>
            </a:r>
            <a:r>
              <a:rPr b="0" dirty="0">
                <a:latin typeface="Garamond"/>
                <a:cs typeface="Garamond"/>
              </a:rPr>
              <a:t>de</a:t>
            </a:r>
            <a:r>
              <a:rPr b="0" spc="-90" dirty="0">
                <a:latin typeface="Garamond"/>
                <a:cs typeface="Garamond"/>
              </a:rPr>
              <a:t> </a:t>
            </a:r>
            <a:r>
              <a:rPr b="0" spc="-5" dirty="0">
                <a:latin typeface="Garamond"/>
                <a:cs typeface="Garamond"/>
              </a:rPr>
              <a:t>resultados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353776" y="936931"/>
            <a:ext cx="145542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5" dirty="0">
                <a:latin typeface="Garamond"/>
                <a:cs typeface="Garamond"/>
              </a:rPr>
              <a:t>VENTAJAS:</a:t>
            </a:r>
            <a:endParaRPr sz="2100">
              <a:latin typeface="Garamond"/>
              <a:cs typeface="Garamon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35993" y="1820597"/>
            <a:ext cx="3863975" cy="2749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6545" marR="5080" indent="-284480" algn="just">
              <a:lnSpc>
                <a:spcPct val="116100"/>
              </a:lnSpc>
              <a:spcBef>
                <a:spcPts val="100"/>
              </a:spcBef>
              <a:buChar char="-"/>
              <a:tabLst>
                <a:tab pos="297180" algn="l"/>
              </a:tabLst>
            </a:pP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Permite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a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toda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la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comunidad CEWIN adquirir 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información importante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con respecto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a la  importancia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que tienen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los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huertos urbanos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de 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forma rápida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y</a:t>
            </a:r>
            <a:r>
              <a:rPr sz="1400" spc="-15" dirty="0">
                <a:solidFill>
                  <a:srgbClr val="222222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sencilla.</a:t>
            </a:r>
            <a:endParaRPr sz="1400">
              <a:latin typeface="Garamond"/>
              <a:cs typeface="Garamond"/>
            </a:endParaRPr>
          </a:p>
          <a:p>
            <a:pPr marL="296545" indent="-284480" algn="just">
              <a:lnSpc>
                <a:spcPct val="100000"/>
              </a:lnSpc>
              <a:spcBef>
                <a:spcPts val="270"/>
              </a:spcBef>
              <a:buChar char="-"/>
              <a:tabLst>
                <a:tab pos="297180" algn="l"/>
              </a:tabLst>
            </a:pP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Se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obtiene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información</a:t>
            </a:r>
            <a:r>
              <a:rPr sz="1400" spc="-10" dirty="0">
                <a:solidFill>
                  <a:srgbClr val="222222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actualizada.</a:t>
            </a:r>
            <a:endParaRPr sz="1400">
              <a:latin typeface="Garamond"/>
              <a:cs typeface="Garamond"/>
            </a:endParaRPr>
          </a:p>
          <a:p>
            <a:pPr marL="296545" marR="7620" indent="-284480" algn="just">
              <a:lnSpc>
                <a:spcPct val="116100"/>
              </a:lnSpc>
              <a:buChar char="-"/>
              <a:tabLst>
                <a:tab pos="297180" algn="l"/>
              </a:tabLst>
            </a:pP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Ofrece asesoramiento confiable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de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parte expertos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y 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profesionales en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la</a:t>
            </a:r>
            <a:r>
              <a:rPr sz="1400" spc="-10" dirty="0">
                <a:solidFill>
                  <a:srgbClr val="222222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materia.</a:t>
            </a:r>
            <a:endParaRPr sz="1400">
              <a:latin typeface="Garamond"/>
              <a:cs typeface="Garamond"/>
            </a:endParaRPr>
          </a:p>
          <a:p>
            <a:pPr marL="296545" indent="-284480" algn="just">
              <a:lnSpc>
                <a:spcPct val="100000"/>
              </a:lnSpc>
              <a:spcBef>
                <a:spcPts val="270"/>
              </a:spcBef>
              <a:buChar char="-"/>
              <a:tabLst>
                <a:tab pos="297180" algn="l"/>
              </a:tabLst>
            </a:pP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Genera aprendizaje</a:t>
            </a:r>
            <a:r>
              <a:rPr sz="1400" spc="-15" dirty="0">
                <a:solidFill>
                  <a:srgbClr val="222222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significativo.</a:t>
            </a:r>
            <a:endParaRPr sz="1400">
              <a:latin typeface="Garamond"/>
              <a:cs typeface="Garamond"/>
            </a:endParaRPr>
          </a:p>
          <a:p>
            <a:pPr marL="296545" marR="6350" indent="-284480" algn="just">
              <a:lnSpc>
                <a:spcPct val="116100"/>
              </a:lnSpc>
              <a:buChar char="-"/>
              <a:tabLst>
                <a:tab pos="297180" algn="l"/>
              </a:tabLst>
            </a:pP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Motiva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a la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comunidad CEWIN para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iniciar de 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forma concientizada el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diseño y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construcción </a:t>
            </a:r>
            <a:r>
              <a:rPr sz="1400" dirty="0">
                <a:solidFill>
                  <a:srgbClr val="222222"/>
                </a:solidFill>
                <a:latin typeface="Garamond"/>
                <a:cs typeface="Garamond"/>
              </a:rPr>
              <a:t>del 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huerto</a:t>
            </a:r>
            <a:r>
              <a:rPr sz="1400" spc="-10" dirty="0">
                <a:solidFill>
                  <a:srgbClr val="222222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222222"/>
                </a:solidFill>
                <a:latin typeface="Garamond"/>
                <a:cs typeface="Garamond"/>
              </a:rPr>
              <a:t>escolar.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20493" y="938455"/>
            <a:ext cx="4023360" cy="2194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85215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Garamond"/>
                <a:cs typeface="Garamond"/>
              </a:rPr>
              <a:t>DESVENTAJAS: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00">
              <a:latin typeface="Times New Roman"/>
              <a:cs typeface="Times New Roman"/>
            </a:endParaRPr>
          </a:p>
          <a:p>
            <a:pPr marL="298450" marR="5080" indent="-286385" algn="just">
              <a:lnSpc>
                <a:spcPct val="100600"/>
              </a:lnSpc>
              <a:buChar char="-"/>
              <a:tabLst>
                <a:tab pos="299085" algn="l"/>
              </a:tabLst>
            </a:pPr>
            <a:r>
              <a:rPr sz="1450" dirty="0">
                <a:latin typeface="Garamond"/>
                <a:cs typeface="Garamond"/>
              </a:rPr>
              <a:t>Requieren de </a:t>
            </a:r>
            <a:r>
              <a:rPr sz="1450" spc="-5" dirty="0">
                <a:latin typeface="Garamond"/>
                <a:cs typeface="Garamond"/>
              </a:rPr>
              <a:t>un período </a:t>
            </a:r>
            <a:r>
              <a:rPr sz="1450" dirty="0">
                <a:latin typeface="Garamond"/>
                <a:cs typeface="Garamond"/>
              </a:rPr>
              <a:t>de </a:t>
            </a:r>
            <a:r>
              <a:rPr sz="1450" spc="-5" dirty="0">
                <a:latin typeface="Garamond"/>
                <a:cs typeface="Garamond"/>
              </a:rPr>
              <a:t>tiempo prolongado  para profundizar en algunos temas </a:t>
            </a:r>
            <a:r>
              <a:rPr sz="1450" dirty="0">
                <a:latin typeface="Garamond"/>
                <a:cs typeface="Garamond"/>
              </a:rPr>
              <a:t>importantes de  interés.</a:t>
            </a:r>
            <a:endParaRPr sz="14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buFont typeface="Garamond"/>
              <a:buChar char="-"/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Garamond"/>
              <a:buChar char="-"/>
            </a:pPr>
            <a:endParaRPr sz="1650">
              <a:latin typeface="Times New Roman"/>
              <a:cs typeface="Times New Roman"/>
            </a:endParaRPr>
          </a:p>
          <a:p>
            <a:pPr marL="298450" indent="-286385">
              <a:lnSpc>
                <a:spcPct val="100000"/>
              </a:lnSpc>
              <a:buChar char="-"/>
              <a:tabLst>
                <a:tab pos="298450" algn="l"/>
                <a:tab pos="299085" algn="l"/>
              </a:tabLst>
            </a:pPr>
            <a:r>
              <a:rPr sz="1450" spc="-5" dirty="0">
                <a:latin typeface="Garamond"/>
                <a:cs typeface="Garamond"/>
              </a:rPr>
              <a:t>En ocasiones </a:t>
            </a:r>
            <a:r>
              <a:rPr sz="1450" dirty="0">
                <a:latin typeface="Garamond"/>
                <a:cs typeface="Garamond"/>
              </a:rPr>
              <a:t>la información </a:t>
            </a:r>
            <a:r>
              <a:rPr sz="1450" spc="-5" dirty="0">
                <a:latin typeface="Garamond"/>
                <a:cs typeface="Garamond"/>
              </a:rPr>
              <a:t>es muy</a:t>
            </a:r>
            <a:r>
              <a:rPr sz="1450" spc="-40" dirty="0">
                <a:latin typeface="Garamond"/>
                <a:cs typeface="Garamond"/>
              </a:rPr>
              <a:t> </a:t>
            </a:r>
            <a:r>
              <a:rPr sz="1450" spc="-5" dirty="0">
                <a:latin typeface="Garamond"/>
                <a:cs typeface="Garamond"/>
              </a:rPr>
              <a:t>específica.</a:t>
            </a:r>
            <a:endParaRPr sz="1450">
              <a:latin typeface="Garamond"/>
              <a:cs typeface="Garamond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54175" y="2244387"/>
            <a:ext cx="2787049" cy="27925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02850" y="644888"/>
            <a:ext cx="325247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Toma de</a:t>
            </a:r>
            <a:r>
              <a:rPr sz="3000" spc="-90" dirty="0"/>
              <a:t> </a:t>
            </a:r>
            <a:r>
              <a:rPr sz="3000" spc="-5" dirty="0"/>
              <a:t>decisiones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1025349" y="1907976"/>
            <a:ext cx="10024110" cy="3549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9095" marR="9525" indent="-367030" algn="just">
              <a:lnSpc>
                <a:spcPct val="128499"/>
              </a:lnSpc>
              <a:spcBef>
                <a:spcPts val="100"/>
              </a:spcBef>
              <a:buFont typeface="Arial"/>
              <a:buChar char="●"/>
              <a:tabLst>
                <a:tab pos="37973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Al observar el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impacto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que tuvo 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alumnos este tipo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conferencias tan enriquecedoras se propone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 la  institución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que se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lleven 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cabo más conferencias como esta con personas expertas en el</a:t>
            </a:r>
            <a:r>
              <a:rPr sz="1800" spc="-3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tema.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434343"/>
              </a:buClr>
              <a:buFont typeface="Arial"/>
              <a:buChar char="●"/>
            </a:pPr>
            <a:endParaRPr sz="2400">
              <a:latin typeface="Times New Roman"/>
              <a:cs typeface="Times New Roman"/>
            </a:endParaRPr>
          </a:p>
          <a:p>
            <a:pPr marL="379095" marR="5080" indent="-367030" algn="just">
              <a:lnSpc>
                <a:spcPct val="128499"/>
              </a:lnSpc>
              <a:spcBef>
                <a:spcPts val="5"/>
              </a:spcBef>
              <a:buFont typeface="Arial"/>
              <a:buChar char="●"/>
              <a:tabLst>
                <a:tab pos="37973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aportaciones que realizaron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ponentes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despertaron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alumnos una gran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inquietud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por  conocer más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tema, pero sobre todo por motivarse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convencerse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todos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beneficios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crear un  huerto urbano, sobre todo en este mundo globalizado que están</a:t>
            </a:r>
            <a:r>
              <a:rPr sz="18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viviendo.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434343"/>
              </a:buClr>
              <a:buFont typeface="Arial"/>
              <a:buChar char="●"/>
            </a:pPr>
            <a:endParaRPr sz="2400">
              <a:latin typeface="Times New Roman"/>
              <a:cs typeface="Times New Roman"/>
            </a:endParaRPr>
          </a:p>
          <a:p>
            <a:pPr marL="379095" marR="7620" indent="-367030" algn="just">
              <a:lnSpc>
                <a:spcPct val="128499"/>
              </a:lnSpc>
              <a:buFont typeface="Arial"/>
              <a:buChar char="●"/>
              <a:tabLst>
                <a:tab pos="37973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Además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 las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profesoras que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lideramos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el proyecto nos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dieron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grandes recomendaciones para cuidar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vegetales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las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hortalizas que sembraremos para que estos puedan crecer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forma óptima, que por supuesto  tendremos en cuenta para poder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desarrollar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el proyecto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una forma mucho más</a:t>
            </a:r>
            <a:r>
              <a:rPr sz="1800" spc="-2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eficiente.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67850" y="331108"/>
            <a:ext cx="7119620" cy="75311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870710" marR="5080" indent="-1858645">
              <a:lnSpc>
                <a:spcPts val="2850"/>
              </a:lnSpc>
              <a:spcBef>
                <a:spcPts val="220"/>
              </a:spcBef>
              <a:tabLst>
                <a:tab pos="1892300" algn="l"/>
                <a:tab pos="2924810" algn="l"/>
              </a:tabLst>
            </a:pPr>
            <a:r>
              <a:rPr sz="2400" spc="-5" dirty="0"/>
              <a:t>II. Intención.		</a:t>
            </a:r>
            <a:r>
              <a:rPr sz="2400" b="0" i="1" dirty="0">
                <a:latin typeface="Garamond"/>
                <a:cs typeface="Garamond"/>
              </a:rPr>
              <a:t>Sólo </a:t>
            </a:r>
            <a:r>
              <a:rPr sz="2400" b="0" i="1" spc="-5" dirty="0">
                <a:latin typeface="Garamond"/>
                <a:cs typeface="Garamond"/>
              </a:rPr>
              <a:t>una de las propuestas da nombre al proyecto.  </a:t>
            </a:r>
            <a:r>
              <a:rPr sz="2400" b="0" i="1" dirty="0">
                <a:latin typeface="Garamond"/>
                <a:cs typeface="Garamond"/>
              </a:rPr>
              <a:t>Redactar	</a:t>
            </a:r>
            <a:r>
              <a:rPr sz="2400" b="0" i="1" spc="-5" dirty="0">
                <a:latin typeface="Garamond"/>
                <a:cs typeface="Garamond"/>
              </a:rPr>
              <a:t>como pregunta premisa</a:t>
            </a:r>
            <a:r>
              <a:rPr sz="2400" b="0" i="1" spc="-85" dirty="0">
                <a:latin typeface="Garamond"/>
                <a:cs typeface="Garamond"/>
              </a:rPr>
              <a:t> </a:t>
            </a:r>
            <a:r>
              <a:rPr sz="2400" b="0" i="1" spc="-5" dirty="0">
                <a:latin typeface="Garamond"/>
                <a:cs typeface="Garamond"/>
              </a:rPr>
              <a:t>problematizadora.</a:t>
            </a:r>
            <a:endParaRPr sz="2400">
              <a:latin typeface="Garamond"/>
              <a:cs typeface="Garamond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432874" y="1297975"/>
          <a:ext cx="11430000" cy="47579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57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7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7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57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865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Dar</a:t>
                      </a:r>
                      <a:r>
                        <a:rPr sz="1600" b="1" spc="-1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explicación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63500" marR="60325" indent="635" algn="ctr">
                        <a:lnSpc>
                          <a:spcPct val="101600"/>
                        </a:lnSpc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¿Por qué algo es cómo es?  Determinar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las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razones que  generan el problema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o la</a:t>
                      </a:r>
                      <a:r>
                        <a:rPr sz="1600" spc="-9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situación.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44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297180" marR="292735" algn="ctr">
                        <a:lnSpc>
                          <a:spcPct val="101600"/>
                        </a:lnSpc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Resolver un problema 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Explicar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manera</a:t>
                      </a:r>
                      <a:r>
                        <a:rPr sz="1600" spc="-9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detallada 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cómo se puede abordar y/o  solucionar el</a:t>
                      </a:r>
                      <a:r>
                        <a:rPr sz="1600" spc="-3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problema.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63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90220" marR="487045" algn="ctr">
                        <a:lnSpc>
                          <a:spcPct val="101600"/>
                        </a:lnSpc>
                        <a:spcBef>
                          <a:spcPts val="355"/>
                        </a:spcBef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Hacer más eficiente</a:t>
                      </a:r>
                      <a:r>
                        <a:rPr sz="1600" b="1" spc="-9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dirty="0">
                          <a:latin typeface="Garamond"/>
                          <a:cs typeface="Garamond"/>
                        </a:rPr>
                        <a:t>o 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mejorar</a:t>
                      </a:r>
                      <a:r>
                        <a:rPr sz="1600" b="1" spc="-2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dirty="0">
                          <a:latin typeface="Garamond"/>
                          <a:cs typeface="Garamond"/>
                        </a:rPr>
                        <a:t>algo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209550" marR="203835" indent="-3175" algn="ctr">
                        <a:lnSpc>
                          <a:spcPct val="101600"/>
                        </a:lnSpc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¿De qué manera se pueden  optimizar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los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procesos para  alcanzar el objetivo</a:t>
                      </a:r>
                      <a:r>
                        <a:rPr sz="1600" spc="-9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propuesto?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508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6379" marR="243204" algn="ctr">
                        <a:lnSpc>
                          <a:spcPct val="101600"/>
                        </a:lnSpc>
                        <a:spcBef>
                          <a:spcPts val="355"/>
                        </a:spcBef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Inventar, innovar, diseñar</a:t>
                      </a:r>
                      <a:r>
                        <a:rPr sz="1600" b="1" spc="-9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dirty="0">
                          <a:latin typeface="Garamond"/>
                          <a:cs typeface="Garamond"/>
                        </a:rPr>
                        <a:t>o 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crear </a:t>
                      </a:r>
                      <a:r>
                        <a:rPr sz="1600" b="1" dirty="0">
                          <a:latin typeface="Garamond"/>
                          <a:cs typeface="Garamond"/>
                        </a:rPr>
                        <a:t>algo</a:t>
                      </a:r>
                      <a:r>
                        <a:rPr sz="1600" b="1" spc="-2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nuevo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¿Cómo podría ser</a:t>
                      </a:r>
                      <a:r>
                        <a:rPr sz="1600" spc="-3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diferente?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73025" marR="68580" algn="ctr">
                        <a:lnSpc>
                          <a:spcPct val="101600"/>
                        </a:lnSpc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¿Qué nuevo producto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o</a:t>
                      </a:r>
                      <a:r>
                        <a:rPr sz="1600" spc="-9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propuesta  puedo</a:t>
                      </a:r>
                      <a:r>
                        <a:rPr sz="1600" spc="-1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hacer?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508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1424">
                <a:tc>
                  <a:txBody>
                    <a:bodyPr/>
                    <a:lstStyle/>
                    <a:p>
                      <a:pPr marL="57150" marR="48895" algn="just">
                        <a:lnSpc>
                          <a:spcPct val="116100"/>
                        </a:lnSpc>
                        <a:spcBef>
                          <a:spcPts val="120"/>
                        </a:spcBef>
                      </a:pPr>
                      <a:r>
                        <a:rPr sz="1400" spc="-5" dirty="0">
                          <a:latin typeface="Garamond"/>
                          <a:cs typeface="Garamond"/>
                        </a:rPr>
                        <a:t>Después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de la investigación  documental de los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alumnos,  considerando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las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encuestas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y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test  aplicados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a la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comunidad estudiantil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y 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utilizando como referencia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los 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resultados así como gráficos.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Se  determina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el principal problemas que  generaría una crisis</a:t>
                      </a:r>
                      <a:r>
                        <a:rPr sz="1400" spc="-2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alimentaria.</a:t>
                      </a:r>
                      <a:endParaRPr sz="1400">
                        <a:latin typeface="Garamond"/>
                        <a:cs typeface="Garamond"/>
                      </a:endParaRPr>
                    </a:p>
                  </a:txBody>
                  <a:tcPr marL="0" marR="0" marT="1524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0" marR="50800" algn="just">
                        <a:lnSpc>
                          <a:spcPct val="116100"/>
                        </a:lnSpc>
                        <a:spcBef>
                          <a:spcPts val="120"/>
                        </a:spcBef>
                      </a:pPr>
                      <a:r>
                        <a:rPr sz="1400" spc="-5" dirty="0">
                          <a:latin typeface="Garamond"/>
                          <a:cs typeface="Garamond"/>
                        </a:rPr>
                        <a:t>Estamos conscientes que es un  problema que posee una gran cantidad 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poblaciones en el México,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y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que por 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lo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tanto, será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gran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dificultad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su  erradicación, sin embargo,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los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alumnos 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y las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maestras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decidieron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utilizar algún  medio accesible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y de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actualidad para  generar cierta conciencia en nuestra  comunidad escolar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e inducirla a la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zona, 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y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que pueda generar cambios en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la  dinámica interna de las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familias  partiendo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una aplicación</a:t>
                      </a:r>
                      <a:r>
                        <a:rPr sz="1400" spc="-3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exacta.</a:t>
                      </a:r>
                      <a:endParaRPr sz="1400">
                        <a:latin typeface="Garamond"/>
                        <a:cs typeface="Garamond"/>
                      </a:endParaRPr>
                    </a:p>
                  </a:txBody>
                  <a:tcPr marL="0" marR="0" marT="1524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6515" marR="50800" algn="just">
                        <a:lnSpc>
                          <a:spcPct val="116100"/>
                        </a:lnSpc>
                        <a:spcBef>
                          <a:spcPts val="120"/>
                        </a:spcBef>
                      </a:pPr>
                      <a:r>
                        <a:rPr sz="1400" dirty="0">
                          <a:latin typeface="Garamond"/>
                          <a:cs typeface="Garamond"/>
                        </a:rPr>
                        <a:t>Se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pretende que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a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partir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de la  investigación, la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crítica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y la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aplicación,  sea posible sensibilizar sobre el  aumento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de la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hambruna. Promover  cambios en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la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compra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vegetales que  partan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sembrarlos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y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cosecharlos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de 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una forma natural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y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económica que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le 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permita resolver una crisis alimentaria 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forma</a:t>
                      </a:r>
                      <a:r>
                        <a:rPr sz="1400" spc="-1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eficiente.</a:t>
                      </a:r>
                      <a:endParaRPr sz="1400">
                        <a:latin typeface="Garamond"/>
                        <a:cs typeface="Garamond"/>
                      </a:endParaRPr>
                    </a:p>
                  </a:txBody>
                  <a:tcPr marL="0" marR="0" marT="1524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0" marR="49530" algn="just">
                        <a:lnSpc>
                          <a:spcPct val="116100"/>
                        </a:lnSpc>
                        <a:spcBef>
                          <a:spcPts val="120"/>
                        </a:spcBef>
                      </a:pPr>
                      <a:r>
                        <a:rPr sz="1400" spc="-5" dirty="0">
                          <a:latin typeface="Garamond"/>
                          <a:cs typeface="Garamond"/>
                        </a:rPr>
                        <a:t>Es así que,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la intención de</a:t>
                      </a:r>
                      <a:r>
                        <a:rPr sz="1400" spc="29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la 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construcción cae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dentro del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rubro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de  innovación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pues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invita a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reinventar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y 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cuestionar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las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formas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adquirir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los 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vegetales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nuestro entorno.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Y 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plantear que vivan una nueva formas 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dinámica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escalonada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de la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construcción 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un huerto escolar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vegetales </a:t>
                      </a:r>
                      <a:r>
                        <a:rPr sz="1400" dirty="0">
                          <a:latin typeface="Garamond"/>
                          <a:cs typeface="Garamond"/>
                        </a:rPr>
                        <a:t>y  </a:t>
                      </a:r>
                      <a:r>
                        <a:rPr sz="1400" spc="-5" dirty="0">
                          <a:latin typeface="Garamond"/>
                          <a:cs typeface="Garamond"/>
                        </a:rPr>
                        <a:t>hortalizas.</a:t>
                      </a:r>
                      <a:endParaRPr sz="1400">
                        <a:latin typeface="Garamond"/>
                        <a:cs typeface="Garamond"/>
                      </a:endParaRPr>
                    </a:p>
                  </a:txBody>
                  <a:tcPr marL="0" marR="0" marT="1524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9786800" y="5271276"/>
            <a:ext cx="2000975" cy="1003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51535">
              <a:lnSpc>
                <a:spcPct val="100000"/>
              </a:lnSpc>
              <a:spcBef>
                <a:spcPts val="100"/>
              </a:spcBef>
            </a:pPr>
            <a:r>
              <a:rPr sz="3800" spc="-5" dirty="0"/>
              <a:t>B)Actividad interdisciplinaria de desarrollo</a:t>
            </a:r>
            <a:r>
              <a:rPr sz="3800" spc="-85" dirty="0"/>
              <a:t> </a:t>
            </a:r>
            <a:r>
              <a:rPr sz="3800" spc="-5" dirty="0"/>
              <a:t>A:</a:t>
            </a:r>
            <a:endParaRPr sz="3800"/>
          </a:p>
          <a:p>
            <a:pPr marL="851535">
              <a:lnSpc>
                <a:spcPct val="100000"/>
              </a:lnSpc>
              <a:spcBef>
                <a:spcPts val="5"/>
              </a:spcBef>
            </a:pPr>
            <a:r>
              <a:rPr b="0" spc="-5" dirty="0">
                <a:latin typeface="Garamond"/>
                <a:cs typeface="Garamond"/>
              </a:rPr>
              <a:t>Preparación </a:t>
            </a:r>
            <a:r>
              <a:rPr b="0" dirty="0">
                <a:latin typeface="Garamond"/>
                <a:cs typeface="Garamond"/>
              </a:rPr>
              <a:t>del </a:t>
            </a:r>
            <a:r>
              <a:rPr b="0" spc="-10" dirty="0">
                <a:latin typeface="Garamond"/>
                <a:cs typeface="Garamond"/>
              </a:rPr>
              <a:t>suelo </a:t>
            </a:r>
            <a:r>
              <a:rPr b="0" dirty="0">
                <a:latin typeface="Garamond"/>
                <a:cs typeface="Garamond"/>
              </a:rPr>
              <a:t>y</a:t>
            </a:r>
            <a:r>
              <a:rPr b="0" spc="-20" dirty="0">
                <a:latin typeface="Garamond"/>
                <a:cs typeface="Garamond"/>
              </a:rPr>
              <a:t> </a:t>
            </a:r>
            <a:r>
              <a:rPr b="0" spc="-5" dirty="0">
                <a:latin typeface="Garamond"/>
                <a:cs typeface="Garamond"/>
              </a:rPr>
              <a:t>composta.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728321" y="2832239"/>
            <a:ext cx="8743950" cy="3060065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73660" algn="just">
              <a:lnSpc>
                <a:spcPct val="100000"/>
              </a:lnSpc>
              <a:spcBef>
                <a:spcPts val="740"/>
              </a:spcBef>
            </a:pPr>
            <a:r>
              <a:rPr sz="1800" b="1" spc="-5" dirty="0">
                <a:solidFill>
                  <a:srgbClr val="2A3890"/>
                </a:solidFill>
                <a:latin typeface="Garamond"/>
                <a:cs typeface="Garamond"/>
              </a:rPr>
              <a:t>1. </a:t>
            </a:r>
            <a:r>
              <a:rPr sz="2400" b="1" spc="-5" dirty="0">
                <a:solidFill>
                  <a:srgbClr val="2A3890"/>
                </a:solidFill>
                <a:latin typeface="Garamond"/>
                <a:cs typeface="Garamond"/>
              </a:rPr>
              <a:t>Preparación del suelo </a:t>
            </a:r>
            <a:r>
              <a:rPr sz="2400" b="1" dirty="0">
                <a:solidFill>
                  <a:srgbClr val="2A3890"/>
                </a:solidFill>
                <a:latin typeface="Garamond"/>
                <a:cs typeface="Garamond"/>
              </a:rPr>
              <a:t>y</a:t>
            </a:r>
            <a:r>
              <a:rPr sz="2400" b="1" spc="5" dirty="0">
                <a:solidFill>
                  <a:srgbClr val="2A3890"/>
                </a:solidFill>
                <a:latin typeface="Garamond"/>
                <a:cs typeface="Garamond"/>
              </a:rPr>
              <a:t> </a:t>
            </a:r>
            <a:r>
              <a:rPr sz="2400" b="1" spc="-5" dirty="0">
                <a:solidFill>
                  <a:srgbClr val="2A3890"/>
                </a:solidFill>
                <a:latin typeface="Garamond"/>
                <a:cs typeface="Garamond"/>
              </a:rPr>
              <a:t>composta</a:t>
            </a:r>
            <a:endParaRPr sz="2400">
              <a:latin typeface="Garamond"/>
              <a:cs typeface="Garamond"/>
            </a:endParaRPr>
          </a:p>
          <a:p>
            <a:pPr marL="338455" indent="-339090" algn="just">
              <a:lnSpc>
                <a:spcPct val="100000"/>
              </a:lnSpc>
              <a:spcBef>
                <a:spcPts val="425"/>
              </a:spcBef>
              <a:buClr>
                <a:srgbClr val="434343"/>
              </a:buClr>
              <a:buFont typeface="Arial"/>
              <a:buChar char="●"/>
              <a:tabLst>
                <a:tab pos="339090" algn="l"/>
              </a:tabLst>
            </a:pPr>
            <a:r>
              <a:rPr sz="1600" b="1" spc="-5" dirty="0">
                <a:solidFill>
                  <a:srgbClr val="2A3890"/>
                </a:solidFill>
                <a:latin typeface="Garamond"/>
                <a:cs typeface="Garamond"/>
              </a:rPr>
              <a:t>Objetivo:</a:t>
            </a:r>
            <a:endParaRPr sz="1600">
              <a:latin typeface="Garamond"/>
              <a:cs typeface="Garamond"/>
            </a:endParaRPr>
          </a:p>
          <a:p>
            <a:pPr marL="452755" marR="5080" algn="just">
              <a:lnSpc>
                <a:spcPts val="2100"/>
              </a:lnSpc>
              <a:spcBef>
                <a:spcPts val="80"/>
              </a:spcBef>
            </a:pPr>
            <a:r>
              <a:rPr sz="1500" spc="-5" dirty="0">
                <a:solidFill>
                  <a:srgbClr val="222222"/>
                </a:solidFill>
                <a:latin typeface="Garamond"/>
                <a:cs typeface="Garamond"/>
              </a:rPr>
              <a:t>La preparación </a:t>
            </a:r>
            <a:r>
              <a:rPr sz="1500" dirty="0">
                <a:solidFill>
                  <a:srgbClr val="222222"/>
                </a:solidFill>
                <a:latin typeface="Garamond"/>
                <a:cs typeface="Garamond"/>
              </a:rPr>
              <a:t>del </a:t>
            </a:r>
            <a:r>
              <a:rPr sz="1500" spc="-5" dirty="0">
                <a:solidFill>
                  <a:srgbClr val="222222"/>
                </a:solidFill>
                <a:latin typeface="Garamond"/>
                <a:cs typeface="Garamond"/>
              </a:rPr>
              <a:t>suelo permite brindar </a:t>
            </a:r>
            <a:r>
              <a:rPr sz="1500" dirty="0">
                <a:solidFill>
                  <a:srgbClr val="222222"/>
                </a:solidFill>
                <a:latin typeface="Garamond"/>
                <a:cs typeface="Garamond"/>
              </a:rPr>
              <a:t>las </a:t>
            </a:r>
            <a:r>
              <a:rPr sz="1500" spc="-5" dirty="0">
                <a:solidFill>
                  <a:srgbClr val="222222"/>
                </a:solidFill>
                <a:latin typeface="Garamond"/>
                <a:cs typeface="Garamond"/>
              </a:rPr>
              <a:t>condiciones óptimas para el crecimiento </a:t>
            </a:r>
            <a:r>
              <a:rPr sz="1500" dirty="0">
                <a:solidFill>
                  <a:srgbClr val="222222"/>
                </a:solidFill>
                <a:latin typeface="Garamond"/>
                <a:cs typeface="Garamond"/>
              </a:rPr>
              <a:t>y desarrollo de la </a:t>
            </a:r>
            <a:r>
              <a:rPr sz="1500" spc="-5" dirty="0">
                <a:solidFill>
                  <a:srgbClr val="222222"/>
                </a:solidFill>
                <a:latin typeface="Garamond"/>
                <a:cs typeface="Garamond"/>
              </a:rPr>
              <a:t>planta,  formando una estructura granular que permite el almacenamiento </a:t>
            </a:r>
            <a:r>
              <a:rPr sz="1500" dirty="0">
                <a:solidFill>
                  <a:srgbClr val="222222"/>
                </a:solidFill>
                <a:latin typeface="Garamond"/>
                <a:cs typeface="Garamond"/>
              </a:rPr>
              <a:t>y </a:t>
            </a:r>
            <a:r>
              <a:rPr sz="1500" spc="-5" dirty="0">
                <a:solidFill>
                  <a:srgbClr val="222222"/>
                </a:solidFill>
                <a:latin typeface="Garamond"/>
                <a:cs typeface="Garamond"/>
              </a:rPr>
              <a:t>absorción </a:t>
            </a:r>
            <a:r>
              <a:rPr sz="1500" dirty="0">
                <a:solidFill>
                  <a:srgbClr val="222222"/>
                </a:solidFill>
                <a:latin typeface="Garamond"/>
                <a:cs typeface="Garamond"/>
              </a:rPr>
              <a:t>de </a:t>
            </a:r>
            <a:r>
              <a:rPr sz="1500" spc="-5" dirty="0">
                <a:solidFill>
                  <a:srgbClr val="222222"/>
                </a:solidFill>
                <a:latin typeface="Garamond"/>
                <a:cs typeface="Garamond"/>
              </a:rPr>
              <a:t>agua </a:t>
            </a:r>
            <a:r>
              <a:rPr sz="1500" dirty="0">
                <a:solidFill>
                  <a:srgbClr val="222222"/>
                </a:solidFill>
                <a:latin typeface="Garamond"/>
                <a:cs typeface="Garamond"/>
              </a:rPr>
              <a:t>y </a:t>
            </a:r>
            <a:r>
              <a:rPr sz="1500" spc="-5" dirty="0">
                <a:solidFill>
                  <a:srgbClr val="222222"/>
                </a:solidFill>
                <a:latin typeface="Garamond"/>
                <a:cs typeface="Garamond"/>
              </a:rPr>
              <a:t>una rápida  </a:t>
            </a:r>
            <a:r>
              <a:rPr sz="1500" dirty="0">
                <a:solidFill>
                  <a:srgbClr val="222222"/>
                </a:solidFill>
                <a:latin typeface="Garamond"/>
                <a:cs typeface="Garamond"/>
              </a:rPr>
              <a:t>descomposición de </a:t>
            </a:r>
            <a:r>
              <a:rPr sz="1500" spc="-5" dirty="0">
                <a:solidFill>
                  <a:srgbClr val="222222"/>
                </a:solidFill>
                <a:latin typeface="Garamond"/>
                <a:cs typeface="Garamond"/>
              </a:rPr>
              <a:t>materia orgánica, aumentando </a:t>
            </a:r>
            <a:r>
              <a:rPr sz="1500" dirty="0">
                <a:solidFill>
                  <a:srgbClr val="222222"/>
                </a:solidFill>
                <a:latin typeface="Garamond"/>
                <a:cs typeface="Garamond"/>
              </a:rPr>
              <a:t>la </a:t>
            </a:r>
            <a:r>
              <a:rPr sz="1500" spc="-5" dirty="0">
                <a:solidFill>
                  <a:srgbClr val="222222"/>
                </a:solidFill>
                <a:latin typeface="Garamond"/>
                <a:cs typeface="Garamond"/>
              </a:rPr>
              <a:t>porosidad </a:t>
            </a:r>
            <a:r>
              <a:rPr sz="1500" dirty="0">
                <a:solidFill>
                  <a:srgbClr val="222222"/>
                </a:solidFill>
                <a:latin typeface="Garamond"/>
                <a:cs typeface="Garamond"/>
              </a:rPr>
              <a:t>del </a:t>
            </a:r>
            <a:r>
              <a:rPr sz="1500" spc="-5" dirty="0">
                <a:solidFill>
                  <a:srgbClr val="222222"/>
                </a:solidFill>
                <a:latin typeface="Garamond"/>
                <a:cs typeface="Garamond"/>
              </a:rPr>
              <a:t>suelo </a:t>
            </a:r>
            <a:r>
              <a:rPr sz="1500" dirty="0">
                <a:solidFill>
                  <a:srgbClr val="222222"/>
                </a:solidFill>
                <a:latin typeface="Garamond"/>
                <a:cs typeface="Garamond"/>
              </a:rPr>
              <a:t>y </a:t>
            </a:r>
            <a:r>
              <a:rPr sz="1500" spc="-5" dirty="0">
                <a:solidFill>
                  <a:srgbClr val="222222"/>
                </a:solidFill>
                <a:latin typeface="Garamond"/>
                <a:cs typeface="Garamond"/>
              </a:rPr>
              <a:t>así </a:t>
            </a:r>
            <a:r>
              <a:rPr sz="1500" dirty="0">
                <a:solidFill>
                  <a:srgbClr val="222222"/>
                </a:solidFill>
                <a:latin typeface="Garamond"/>
                <a:cs typeface="Garamond"/>
              </a:rPr>
              <a:t>lograr </a:t>
            </a:r>
            <a:r>
              <a:rPr sz="1500" spc="-5" dirty="0">
                <a:solidFill>
                  <a:srgbClr val="222222"/>
                </a:solidFill>
                <a:latin typeface="Garamond"/>
                <a:cs typeface="Garamond"/>
              </a:rPr>
              <a:t>un buen </a:t>
            </a:r>
            <a:r>
              <a:rPr sz="1500" dirty="0">
                <a:solidFill>
                  <a:srgbClr val="222222"/>
                </a:solidFill>
                <a:latin typeface="Garamond"/>
                <a:cs typeface="Garamond"/>
              </a:rPr>
              <a:t>desarrollo de las  </a:t>
            </a:r>
            <a:r>
              <a:rPr sz="1500" spc="-5" dirty="0">
                <a:solidFill>
                  <a:srgbClr val="222222"/>
                </a:solidFill>
                <a:latin typeface="Garamond"/>
                <a:cs typeface="Garamond"/>
              </a:rPr>
              <a:t>hortalizas </a:t>
            </a:r>
            <a:r>
              <a:rPr sz="1500" dirty="0">
                <a:solidFill>
                  <a:srgbClr val="222222"/>
                </a:solidFill>
                <a:latin typeface="Garamond"/>
                <a:cs typeface="Garamond"/>
              </a:rPr>
              <a:t>o</a:t>
            </a:r>
            <a:r>
              <a:rPr sz="1500" spc="-10" dirty="0">
                <a:solidFill>
                  <a:srgbClr val="222222"/>
                </a:solidFill>
                <a:latin typeface="Garamond"/>
                <a:cs typeface="Garamond"/>
              </a:rPr>
              <a:t> </a:t>
            </a:r>
            <a:r>
              <a:rPr sz="1500" spc="-5" dirty="0">
                <a:solidFill>
                  <a:srgbClr val="222222"/>
                </a:solidFill>
                <a:latin typeface="Garamond"/>
                <a:cs typeface="Garamond"/>
              </a:rPr>
              <a:t>frutos.</a:t>
            </a:r>
            <a:endParaRPr sz="1500">
              <a:latin typeface="Garamond"/>
              <a:cs typeface="Garamond"/>
            </a:endParaRPr>
          </a:p>
          <a:p>
            <a:pPr marL="338455" indent="-313690" algn="just">
              <a:lnSpc>
                <a:spcPct val="100000"/>
              </a:lnSpc>
              <a:spcBef>
                <a:spcPts val="1175"/>
              </a:spcBef>
              <a:buClr>
                <a:srgbClr val="434343"/>
              </a:buClr>
              <a:buFont typeface="Arial"/>
              <a:buChar char="●"/>
              <a:tabLst>
                <a:tab pos="339090" algn="l"/>
              </a:tabLst>
            </a:pPr>
            <a:r>
              <a:rPr sz="1600" b="1" dirty="0">
                <a:solidFill>
                  <a:srgbClr val="2A3890"/>
                </a:solidFill>
                <a:latin typeface="Garamond"/>
                <a:cs typeface="Garamond"/>
              </a:rPr>
              <a:t>Grado:</a:t>
            </a:r>
            <a:r>
              <a:rPr sz="1600" b="1" spc="-10" dirty="0">
                <a:solidFill>
                  <a:srgbClr val="2A3890"/>
                </a:solidFill>
                <a:latin typeface="Garamond"/>
                <a:cs typeface="Garamond"/>
              </a:rPr>
              <a:t> </a:t>
            </a:r>
            <a:r>
              <a:rPr sz="1600" b="1" spc="-5" dirty="0">
                <a:latin typeface="Garamond"/>
                <a:cs typeface="Garamond"/>
              </a:rPr>
              <a:t>5to</a:t>
            </a:r>
            <a:endParaRPr sz="1600">
              <a:latin typeface="Garamond"/>
              <a:cs typeface="Garamond"/>
            </a:endParaRPr>
          </a:p>
          <a:p>
            <a:pPr marL="338455" indent="-313690" algn="just">
              <a:lnSpc>
                <a:spcPct val="100000"/>
              </a:lnSpc>
              <a:spcBef>
                <a:spcPts val="1305"/>
              </a:spcBef>
              <a:buClr>
                <a:srgbClr val="434343"/>
              </a:buClr>
              <a:buFont typeface="Arial"/>
              <a:buChar char="●"/>
              <a:tabLst>
                <a:tab pos="339090" algn="l"/>
              </a:tabLst>
            </a:pPr>
            <a:r>
              <a:rPr sz="1600" b="1" spc="-5" dirty="0">
                <a:solidFill>
                  <a:srgbClr val="2A3890"/>
                </a:solidFill>
                <a:latin typeface="Garamond"/>
                <a:cs typeface="Garamond"/>
              </a:rPr>
              <a:t>Fechas: </a:t>
            </a:r>
            <a:r>
              <a:rPr sz="1600" spc="-5" dirty="0">
                <a:latin typeface="Garamond"/>
                <a:cs typeface="Garamond"/>
              </a:rPr>
              <a:t>Del 24 al 28 </a:t>
            </a:r>
            <a:r>
              <a:rPr sz="1600" dirty="0">
                <a:latin typeface="Garamond"/>
                <a:cs typeface="Garamond"/>
              </a:rPr>
              <a:t>de</a:t>
            </a:r>
            <a:r>
              <a:rPr sz="1600" spc="1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Febrero.</a:t>
            </a:r>
            <a:endParaRPr sz="1600">
              <a:latin typeface="Garamond"/>
              <a:cs typeface="Garamond"/>
            </a:endParaRPr>
          </a:p>
          <a:p>
            <a:pPr marL="338455" indent="-313690">
              <a:lnSpc>
                <a:spcPct val="100000"/>
              </a:lnSpc>
              <a:spcBef>
                <a:spcPts val="1305"/>
              </a:spcBef>
              <a:buClr>
                <a:srgbClr val="434343"/>
              </a:buClr>
              <a:buFont typeface="Arial"/>
              <a:buChar char="●"/>
              <a:tabLst>
                <a:tab pos="338455" algn="l"/>
                <a:tab pos="339090" algn="l"/>
              </a:tabLst>
            </a:pPr>
            <a:r>
              <a:rPr sz="1600" b="1" spc="-5" dirty="0">
                <a:solidFill>
                  <a:srgbClr val="2A3890"/>
                </a:solidFill>
                <a:latin typeface="Garamond"/>
                <a:cs typeface="Garamond"/>
              </a:rPr>
              <a:t>Asignaturas:</a:t>
            </a:r>
            <a:r>
              <a:rPr sz="1600" spc="-5" dirty="0">
                <a:latin typeface="Garamond"/>
                <a:cs typeface="Garamond"/>
              </a:rPr>
              <a:t>Educación para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salud, Matemáticas </a:t>
            </a:r>
            <a:r>
              <a:rPr sz="1600" dirty="0">
                <a:latin typeface="Garamond"/>
                <a:cs typeface="Garamond"/>
              </a:rPr>
              <a:t>V y </a:t>
            </a:r>
            <a:r>
              <a:rPr sz="1600" spc="-5" dirty="0">
                <a:latin typeface="Garamond"/>
                <a:cs typeface="Garamond"/>
              </a:rPr>
              <a:t>Química</a:t>
            </a:r>
            <a:r>
              <a:rPr sz="1600" spc="-25" dirty="0">
                <a:latin typeface="Garamond"/>
                <a:cs typeface="Garamond"/>
              </a:rPr>
              <a:t> </a:t>
            </a:r>
            <a:r>
              <a:rPr sz="1600" dirty="0">
                <a:latin typeface="Garamond"/>
                <a:cs typeface="Garamond"/>
              </a:rPr>
              <a:t>III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5949" y="633253"/>
            <a:ext cx="5294630" cy="998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829"/>
              </a:lnSpc>
              <a:spcBef>
                <a:spcPts val="100"/>
              </a:spcBef>
            </a:pPr>
            <a:r>
              <a:rPr sz="3200" b="0" spc="-5" dirty="0">
                <a:latin typeface="Garamond"/>
                <a:cs typeface="Garamond"/>
              </a:rPr>
              <a:t>Temas </a:t>
            </a:r>
            <a:r>
              <a:rPr sz="3200" b="0" dirty="0">
                <a:latin typeface="Garamond"/>
                <a:cs typeface="Garamond"/>
              </a:rPr>
              <a:t>y</a:t>
            </a:r>
            <a:r>
              <a:rPr sz="3200" b="0" spc="-15" dirty="0">
                <a:latin typeface="Garamond"/>
                <a:cs typeface="Garamond"/>
              </a:rPr>
              <a:t> </a:t>
            </a:r>
            <a:r>
              <a:rPr sz="3200" b="0" spc="-5" dirty="0">
                <a:latin typeface="Garamond"/>
                <a:cs typeface="Garamond"/>
              </a:rPr>
              <a:t>conceptos</a:t>
            </a:r>
            <a:endParaRPr sz="3200">
              <a:latin typeface="Garamond"/>
              <a:cs typeface="Garamond"/>
            </a:endParaRPr>
          </a:p>
          <a:p>
            <a:pPr marL="12700">
              <a:lnSpc>
                <a:spcPts val="3829"/>
              </a:lnSpc>
            </a:pPr>
            <a:r>
              <a:rPr sz="3200" b="0" spc="-5" dirty="0">
                <a:latin typeface="Garamond"/>
                <a:cs typeface="Garamond"/>
              </a:rPr>
              <a:t>Preparación </a:t>
            </a:r>
            <a:r>
              <a:rPr sz="3200" b="0" dirty="0">
                <a:latin typeface="Garamond"/>
                <a:cs typeface="Garamond"/>
              </a:rPr>
              <a:t>del </a:t>
            </a:r>
            <a:r>
              <a:rPr sz="3200" b="0" spc="-5" dirty="0">
                <a:latin typeface="Garamond"/>
                <a:cs typeface="Garamond"/>
              </a:rPr>
              <a:t>suelo </a:t>
            </a:r>
            <a:r>
              <a:rPr sz="3200" b="0" dirty="0">
                <a:latin typeface="Garamond"/>
                <a:cs typeface="Garamond"/>
              </a:rPr>
              <a:t>y</a:t>
            </a:r>
            <a:r>
              <a:rPr sz="3200" b="0" spc="-95" dirty="0">
                <a:latin typeface="Garamond"/>
                <a:cs typeface="Garamond"/>
              </a:rPr>
              <a:t> </a:t>
            </a:r>
            <a:r>
              <a:rPr sz="3200" b="0" spc="-5" dirty="0">
                <a:latin typeface="Garamond"/>
                <a:cs typeface="Garamond"/>
              </a:rPr>
              <a:t>composta</a:t>
            </a:r>
            <a:endParaRPr sz="32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62237" y="2239137"/>
            <a:ext cx="8761730" cy="11430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114100"/>
              </a:lnSpc>
              <a:spcBef>
                <a:spcPts val="135"/>
              </a:spcBef>
            </a:pPr>
            <a:r>
              <a:rPr sz="1600" spc="-5" dirty="0">
                <a:solidFill>
                  <a:srgbClr val="333333"/>
                </a:solidFill>
                <a:latin typeface="Garamond"/>
                <a:cs typeface="Garamond"/>
              </a:rPr>
              <a:t>La preparación </a:t>
            </a:r>
            <a:r>
              <a:rPr sz="1600" dirty="0">
                <a:solidFill>
                  <a:srgbClr val="333333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333333"/>
                </a:solidFill>
                <a:latin typeface="Garamond"/>
                <a:cs typeface="Garamond"/>
              </a:rPr>
              <a:t>suelo permite brindar </a:t>
            </a:r>
            <a:r>
              <a:rPr sz="1600" dirty="0">
                <a:solidFill>
                  <a:srgbClr val="333333"/>
                </a:solidFill>
                <a:latin typeface="Garamond"/>
                <a:cs typeface="Garamond"/>
              </a:rPr>
              <a:t>las </a:t>
            </a:r>
            <a:r>
              <a:rPr sz="1600" spc="-5" dirty="0">
                <a:solidFill>
                  <a:srgbClr val="333333"/>
                </a:solidFill>
                <a:latin typeface="Garamond"/>
                <a:cs typeface="Garamond"/>
              </a:rPr>
              <a:t>condiciones óptimas para el crecimiento </a:t>
            </a:r>
            <a:r>
              <a:rPr sz="1600" dirty="0">
                <a:solidFill>
                  <a:srgbClr val="333333"/>
                </a:solidFill>
                <a:latin typeface="Garamond"/>
                <a:cs typeface="Garamond"/>
              </a:rPr>
              <a:t>y desarrollo de la </a:t>
            </a:r>
            <a:r>
              <a:rPr sz="1600" spc="-5" dirty="0">
                <a:solidFill>
                  <a:srgbClr val="333333"/>
                </a:solidFill>
                <a:latin typeface="Garamond"/>
                <a:cs typeface="Garamond"/>
              </a:rPr>
              <a:t>planta,  formando una estructura granular que permite el almacenamiento </a:t>
            </a:r>
            <a:r>
              <a:rPr sz="1600" dirty="0">
                <a:solidFill>
                  <a:srgbClr val="333333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333333"/>
                </a:solidFill>
                <a:latin typeface="Garamond"/>
                <a:cs typeface="Garamond"/>
              </a:rPr>
              <a:t>absorción </a:t>
            </a:r>
            <a:r>
              <a:rPr sz="1600" dirty="0">
                <a:solidFill>
                  <a:srgbClr val="33333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333333"/>
                </a:solidFill>
                <a:latin typeface="Garamond"/>
                <a:cs typeface="Garamond"/>
              </a:rPr>
              <a:t>agua </a:t>
            </a:r>
            <a:r>
              <a:rPr sz="1600" dirty="0">
                <a:solidFill>
                  <a:srgbClr val="333333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333333"/>
                </a:solidFill>
                <a:latin typeface="Garamond"/>
                <a:cs typeface="Garamond"/>
              </a:rPr>
              <a:t>una rápida  </a:t>
            </a:r>
            <a:r>
              <a:rPr sz="1600" dirty="0">
                <a:solidFill>
                  <a:srgbClr val="333333"/>
                </a:solidFill>
                <a:latin typeface="Garamond"/>
                <a:cs typeface="Garamond"/>
              </a:rPr>
              <a:t>descomposición de </a:t>
            </a:r>
            <a:r>
              <a:rPr sz="1600" spc="-5" dirty="0">
                <a:solidFill>
                  <a:srgbClr val="333333"/>
                </a:solidFill>
                <a:latin typeface="Garamond"/>
                <a:cs typeface="Garamond"/>
              </a:rPr>
              <a:t>materia orgánica, aumentando </a:t>
            </a:r>
            <a:r>
              <a:rPr sz="1600" dirty="0">
                <a:solidFill>
                  <a:srgbClr val="33333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333333"/>
                </a:solidFill>
                <a:latin typeface="Garamond"/>
                <a:cs typeface="Garamond"/>
              </a:rPr>
              <a:t>porosidad </a:t>
            </a:r>
            <a:r>
              <a:rPr sz="1600" dirty="0">
                <a:solidFill>
                  <a:srgbClr val="333333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333333"/>
                </a:solidFill>
                <a:latin typeface="Garamond"/>
                <a:cs typeface="Garamond"/>
              </a:rPr>
              <a:t>suelo para </a:t>
            </a:r>
            <a:r>
              <a:rPr sz="1600" dirty="0">
                <a:solidFill>
                  <a:srgbClr val="333333"/>
                </a:solidFill>
                <a:latin typeface="Garamond"/>
                <a:cs typeface="Garamond"/>
              </a:rPr>
              <a:t>lograr </a:t>
            </a:r>
            <a:r>
              <a:rPr sz="1600" spc="-5" dirty="0">
                <a:solidFill>
                  <a:srgbClr val="333333"/>
                </a:solidFill>
                <a:latin typeface="Garamond"/>
                <a:cs typeface="Garamond"/>
              </a:rPr>
              <a:t>un buen </a:t>
            </a:r>
            <a:r>
              <a:rPr sz="1600" dirty="0">
                <a:solidFill>
                  <a:srgbClr val="333333"/>
                </a:solidFill>
                <a:latin typeface="Garamond"/>
                <a:cs typeface="Garamond"/>
              </a:rPr>
              <a:t>desarrollo del  </a:t>
            </a:r>
            <a:r>
              <a:rPr sz="1600" spc="-5" dirty="0">
                <a:solidFill>
                  <a:srgbClr val="333333"/>
                </a:solidFill>
                <a:latin typeface="Garamond"/>
                <a:cs typeface="Garamond"/>
              </a:rPr>
              <a:t>sistema radical </a:t>
            </a:r>
            <a:r>
              <a:rPr sz="1600" dirty="0">
                <a:solidFill>
                  <a:srgbClr val="333333"/>
                </a:solidFill>
                <a:latin typeface="Garamond"/>
                <a:cs typeface="Garamond"/>
              </a:rPr>
              <a:t>de las </a:t>
            </a:r>
            <a:r>
              <a:rPr sz="1600" spc="-5" dirty="0">
                <a:solidFill>
                  <a:srgbClr val="333333"/>
                </a:solidFill>
                <a:latin typeface="Garamond"/>
                <a:cs typeface="Garamond"/>
              </a:rPr>
              <a:t>plantas, esto hace que </a:t>
            </a:r>
            <a:r>
              <a:rPr sz="1600" dirty="0">
                <a:solidFill>
                  <a:srgbClr val="333333"/>
                </a:solidFill>
                <a:latin typeface="Garamond"/>
                <a:cs typeface="Garamond"/>
              </a:rPr>
              <a:t>las </a:t>
            </a:r>
            <a:r>
              <a:rPr sz="1600" spc="-5" dirty="0">
                <a:solidFill>
                  <a:srgbClr val="333333"/>
                </a:solidFill>
                <a:latin typeface="Garamond"/>
                <a:cs typeface="Garamond"/>
              </a:rPr>
              <a:t>plantas tengan </a:t>
            </a:r>
            <a:r>
              <a:rPr sz="1600" dirty="0">
                <a:solidFill>
                  <a:srgbClr val="33333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333333"/>
                </a:solidFill>
                <a:latin typeface="Garamond"/>
                <a:cs typeface="Garamond"/>
              </a:rPr>
              <a:t>facilidad </a:t>
            </a:r>
            <a:r>
              <a:rPr sz="1600" dirty="0">
                <a:solidFill>
                  <a:srgbClr val="33333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333333"/>
                </a:solidFill>
                <a:latin typeface="Garamond"/>
                <a:cs typeface="Garamond"/>
              </a:rPr>
              <a:t>profundizar sus</a:t>
            </a:r>
            <a:r>
              <a:rPr sz="1600" spc="-25" dirty="0">
                <a:solidFill>
                  <a:srgbClr val="33333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333333"/>
                </a:solidFill>
                <a:latin typeface="Garamond"/>
                <a:cs typeface="Garamond"/>
              </a:rPr>
              <a:t>raíces.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62237" y="3929379"/>
            <a:ext cx="8755380" cy="1181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500" b="1" spc="-5" dirty="0">
                <a:latin typeface="Garamond"/>
                <a:cs typeface="Garamond"/>
              </a:rPr>
              <a:t>PREPARACIÓN DE</a:t>
            </a:r>
            <a:r>
              <a:rPr sz="1500" b="1" spc="-10" dirty="0">
                <a:latin typeface="Garamond"/>
                <a:cs typeface="Garamond"/>
              </a:rPr>
              <a:t> </a:t>
            </a:r>
            <a:r>
              <a:rPr sz="1500" b="1" spc="-5" dirty="0">
                <a:latin typeface="Garamond"/>
                <a:cs typeface="Garamond"/>
              </a:rPr>
              <a:t>SUELO</a:t>
            </a:r>
            <a:endParaRPr sz="1500">
              <a:latin typeface="Garamond"/>
              <a:cs typeface="Garamond"/>
            </a:endParaRPr>
          </a:p>
          <a:p>
            <a:pPr marL="12700" marR="5080" algn="just">
              <a:lnSpc>
                <a:spcPct val="115300"/>
              </a:lnSpc>
              <a:spcBef>
                <a:spcPts val="1075"/>
              </a:spcBef>
            </a:pPr>
            <a:r>
              <a:rPr sz="1500" spc="-5" dirty="0">
                <a:latin typeface="Garamond"/>
                <a:cs typeface="Garamond"/>
              </a:rPr>
              <a:t>La preparación </a:t>
            </a:r>
            <a:r>
              <a:rPr sz="1500" dirty="0">
                <a:latin typeface="Garamond"/>
                <a:cs typeface="Garamond"/>
              </a:rPr>
              <a:t>del </a:t>
            </a:r>
            <a:r>
              <a:rPr sz="1500" spc="-5" dirty="0">
                <a:latin typeface="Garamond"/>
                <a:cs typeface="Garamond"/>
              </a:rPr>
              <a:t>suelo </a:t>
            </a:r>
            <a:r>
              <a:rPr sz="1500" dirty="0">
                <a:latin typeface="Garamond"/>
                <a:cs typeface="Garamond"/>
              </a:rPr>
              <a:t>inicia </a:t>
            </a:r>
            <a:r>
              <a:rPr sz="1500" spc="-5" dirty="0">
                <a:latin typeface="Garamond"/>
                <a:cs typeface="Garamond"/>
              </a:rPr>
              <a:t>con el retirado </a:t>
            </a:r>
            <a:r>
              <a:rPr sz="1500" dirty="0">
                <a:latin typeface="Garamond"/>
                <a:cs typeface="Garamond"/>
              </a:rPr>
              <a:t>de la </a:t>
            </a:r>
            <a:r>
              <a:rPr sz="1500" spc="-5" dirty="0">
                <a:latin typeface="Garamond"/>
                <a:cs typeface="Garamond"/>
              </a:rPr>
              <a:t>maleza, ques es cualquier cosa que aparezca entre nuestras  hortalizas es una mala hierba. El paso básico para prevenir su aparición es </a:t>
            </a:r>
            <a:r>
              <a:rPr sz="1500" dirty="0">
                <a:latin typeface="Garamond"/>
                <a:cs typeface="Garamond"/>
              </a:rPr>
              <a:t>despejar </a:t>
            </a:r>
            <a:r>
              <a:rPr sz="1500" spc="-5" dirty="0">
                <a:latin typeface="Garamond"/>
                <a:cs typeface="Garamond"/>
              </a:rPr>
              <a:t>el suelo </a:t>
            </a:r>
            <a:r>
              <a:rPr sz="1500" dirty="0">
                <a:latin typeface="Garamond"/>
                <a:cs typeface="Garamond"/>
              </a:rPr>
              <a:t>lo </a:t>
            </a:r>
            <a:r>
              <a:rPr sz="1500" spc="-5" dirty="0">
                <a:latin typeface="Garamond"/>
                <a:cs typeface="Garamond"/>
              </a:rPr>
              <a:t>mejor posible antes </a:t>
            </a:r>
            <a:r>
              <a:rPr sz="1500" dirty="0">
                <a:latin typeface="Garamond"/>
                <a:cs typeface="Garamond"/>
              </a:rPr>
              <a:t>de  </a:t>
            </a:r>
            <a:r>
              <a:rPr sz="1500" spc="-5" dirty="0">
                <a:latin typeface="Garamond"/>
                <a:cs typeface="Garamond"/>
              </a:rPr>
              <a:t>comenzar </a:t>
            </a:r>
            <a:r>
              <a:rPr sz="1500" dirty="0">
                <a:latin typeface="Garamond"/>
                <a:cs typeface="Garamond"/>
              </a:rPr>
              <a:t>a </a:t>
            </a:r>
            <a:r>
              <a:rPr sz="1500" spc="-5" dirty="0">
                <a:latin typeface="Garamond"/>
                <a:cs typeface="Garamond"/>
              </a:rPr>
              <a:t>plantar. Cuanto más </a:t>
            </a:r>
            <a:r>
              <a:rPr sz="1500" dirty="0">
                <a:latin typeface="Garamond"/>
                <a:cs typeface="Garamond"/>
              </a:rPr>
              <a:t>limpio </a:t>
            </a:r>
            <a:r>
              <a:rPr sz="1500" spc="-5" dirty="0">
                <a:latin typeface="Garamond"/>
                <a:cs typeface="Garamond"/>
              </a:rPr>
              <a:t>esté el suelo menor es el riego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su</a:t>
            </a:r>
            <a:r>
              <a:rPr sz="1500" spc="-20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aparición.</a:t>
            </a:r>
            <a:endParaRPr sz="1500">
              <a:latin typeface="Garamond"/>
              <a:cs typeface="Garamond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64349" y="1803129"/>
            <a:ext cx="9949815" cy="307975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 algn="just">
              <a:lnSpc>
                <a:spcPct val="116100"/>
              </a:lnSpc>
              <a:spcBef>
                <a:spcPts val="60"/>
              </a:spcBef>
            </a:pPr>
            <a:r>
              <a:rPr sz="1500" spc="-5" dirty="0">
                <a:latin typeface="Garamond"/>
                <a:cs typeface="Garamond"/>
              </a:rPr>
              <a:t>Aun así, es </a:t>
            </a:r>
            <a:r>
              <a:rPr sz="1500" dirty="0">
                <a:latin typeface="Garamond"/>
                <a:cs typeface="Garamond"/>
              </a:rPr>
              <a:t>inevitable </a:t>
            </a:r>
            <a:r>
              <a:rPr sz="1500" spc="-5" dirty="0">
                <a:latin typeface="Garamond"/>
                <a:cs typeface="Garamond"/>
              </a:rPr>
              <a:t>que salgan, por </a:t>
            </a:r>
            <a:r>
              <a:rPr sz="1500" dirty="0">
                <a:latin typeface="Garamond"/>
                <a:cs typeface="Garamond"/>
              </a:rPr>
              <a:t>lo </a:t>
            </a:r>
            <a:r>
              <a:rPr sz="1500" spc="-5" dirty="0">
                <a:latin typeface="Garamond"/>
                <a:cs typeface="Garamond"/>
              </a:rPr>
              <a:t>que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uno </a:t>
            </a:r>
            <a:r>
              <a:rPr sz="1500" dirty="0">
                <a:latin typeface="Garamond"/>
                <a:cs typeface="Garamond"/>
              </a:rPr>
              <a:t>a </a:t>
            </a:r>
            <a:r>
              <a:rPr sz="1500" spc="-5" dirty="0">
                <a:latin typeface="Garamond"/>
                <a:cs typeface="Garamond"/>
              </a:rPr>
              <a:t>tres </a:t>
            </a:r>
            <a:r>
              <a:rPr sz="1500" dirty="0">
                <a:latin typeface="Garamond"/>
                <a:cs typeface="Garamond"/>
              </a:rPr>
              <a:t>días después de </a:t>
            </a:r>
            <a:r>
              <a:rPr sz="1500" spc="-5" dirty="0">
                <a:latin typeface="Garamond"/>
                <a:cs typeface="Garamond"/>
              </a:rPr>
              <a:t>cada riego (dependiendo </a:t>
            </a:r>
            <a:r>
              <a:rPr sz="1500" dirty="0">
                <a:latin typeface="Garamond"/>
                <a:cs typeface="Garamond"/>
              </a:rPr>
              <a:t>de las </a:t>
            </a:r>
            <a:r>
              <a:rPr sz="1500" spc="-5" dirty="0">
                <a:latin typeface="Garamond"/>
                <a:cs typeface="Garamond"/>
              </a:rPr>
              <a:t>condiciones meteorológicas),  conviene perder unos minutos en eliminar </a:t>
            </a:r>
            <a:r>
              <a:rPr sz="1500" dirty="0">
                <a:latin typeface="Garamond"/>
                <a:cs typeface="Garamond"/>
              </a:rPr>
              <a:t>las </a:t>
            </a:r>
            <a:r>
              <a:rPr sz="1500" spc="-5" dirty="0">
                <a:latin typeface="Garamond"/>
                <a:cs typeface="Garamond"/>
              </a:rPr>
              <a:t>que van saliendo entre </a:t>
            </a:r>
            <a:r>
              <a:rPr sz="1500" dirty="0">
                <a:latin typeface="Garamond"/>
                <a:cs typeface="Garamond"/>
              </a:rPr>
              <a:t>las </a:t>
            </a:r>
            <a:r>
              <a:rPr sz="1500" spc="-5" dirty="0">
                <a:latin typeface="Garamond"/>
                <a:cs typeface="Garamond"/>
              </a:rPr>
              <a:t>hortalizas que hemos plantado, </a:t>
            </a:r>
            <a:r>
              <a:rPr sz="1500" dirty="0">
                <a:latin typeface="Garamond"/>
                <a:cs typeface="Garamond"/>
              </a:rPr>
              <a:t>lo </a:t>
            </a:r>
            <a:r>
              <a:rPr sz="1500" spc="-5" dirty="0">
                <a:latin typeface="Garamond"/>
                <a:cs typeface="Garamond"/>
              </a:rPr>
              <a:t>que aprovecharemos  también para soltar </a:t>
            </a:r>
            <a:r>
              <a:rPr sz="1500" dirty="0">
                <a:latin typeface="Garamond"/>
                <a:cs typeface="Garamond"/>
              </a:rPr>
              <a:t>la </a:t>
            </a:r>
            <a:r>
              <a:rPr sz="1500" spc="-5" dirty="0">
                <a:latin typeface="Garamond"/>
                <a:cs typeface="Garamond"/>
              </a:rPr>
              <a:t>tierra que se queda apelmazada por el efecto </a:t>
            </a:r>
            <a:r>
              <a:rPr sz="1500" dirty="0">
                <a:latin typeface="Garamond"/>
                <a:cs typeface="Garamond"/>
              </a:rPr>
              <a:t>del </a:t>
            </a:r>
            <a:r>
              <a:rPr sz="1500" spc="-5" dirty="0">
                <a:latin typeface="Garamond"/>
                <a:cs typeface="Garamond"/>
              </a:rPr>
              <a:t>riego, sobre todo si regamos por </a:t>
            </a:r>
            <a:r>
              <a:rPr sz="1500" dirty="0">
                <a:latin typeface="Garamond"/>
                <a:cs typeface="Garamond"/>
              </a:rPr>
              <a:t>inundación. </a:t>
            </a:r>
            <a:r>
              <a:rPr sz="1500" spc="-5" dirty="0">
                <a:latin typeface="Garamond"/>
                <a:cs typeface="Garamond"/>
              </a:rPr>
              <a:t>Conviene que </a:t>
            </a:r>
            <a:r>
              <a:rPr sz="1500" dirty="0">
                <a:latin typeface="Garamond"/>
                <a:cs typeface="Garamond"/>
              </a:rPr>
              <a:t>la  </a:t>
            </a:r>
            <a:r>
              <a:rPr sz="1500" spc="-5" dirty="0">
                <a:latin typeface="Garamond"/>
                <a:cs typeface="Garamond"/>
              </a:rPr>
              <a:t>primera capa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tierra esté siempre suelta. Para soltar </a:t>
            </a:r>
            <a:r>
              <a:rPr sz="1500" dirty="0">
                <a:latin typeface="Garamond"/>
                <a:cs typeface="Garamond"/>
              </a:rPr>
              <a:t>la </a:t>
            </a:r>
            <a:r>
              <a:rPr sz="1500" spc="-5" dirty="0">
                <a:latin typeface="Garamond"/>
                <a:cs typeface="Garamond"/>
              </a:rPr>
              <a:t>tierra basta con rascar </a:t>
            </a:r>
            <a:r>
              <a:rPr sz="1500" dirty="0">
                <a:latin typeface="Garamond"/>
                <a:cs typeface="Garamond"/>
              </a:rPr>
              <a:t>la </a:t>
            </a:r>
            <a:r>
              <a:rPr sz="1500" spc="-5" dirty="0">
                <a:latin typeface="Garamond"/>
                <a:cs typeface="Garamond"/>
              </a:rPr>
              <a:t>superficie con cuidado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no </a:t>
            </a:r>
            <a:r>
              <a:rPr sz="1500" dirty="0">
                <a:latin typeface="Garamond"/>
                <a:cs typeface="Garamond"/>
              </a:rPr>
              <a:t>dañar </a:t>
            </a:r>
            <a:r>
              <a:rPr sz="1500" spc="-5" dirty="0">
                <a:latin typeface="Garamond"/>
                <a:cs typeface="Garamond"/>
              </a:rPr>
              <a:t>nuestras hortalizas 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es muy </a:t>
            </a:r>
            <a:r>
              <a:rPr sz="1500" dirty="0">
                <a:latin typeface="Garamond"/>
                <a:cs typeface="Garamond"/>
              </a:rPr>
              <a:t>importante </a:t>
            </a:r>
            <a:r>
              <a:rPr sz="1500" spc="-5" dirty="0">
                <a:latin typeface="Garamond"/>
                <a:cs typeface="Garamond"/>
              </a:rPr>
              <a:t>que esta tarea se realice con </a:t>
            </a:r>
            <a:r>
              <a:rPr sz="1500" dirty="0">
                <a:latin typeface="Garamond"/>
                <a:cs typeface="Garamond"/>
              </a:rPr>
              <a:t>la </a:t>
            </a:r>
            <a:r>
              <a:rPr sz="1500" spc="-5" dirty="0">
                <a:latin typeface="Garamond"/>
                <a:cs typeface="Garamond"/>
              </a:rPr>
              <a:t>tierra un poco húmeda (con tempero)en otro caso </a:t>
            </a:r>
            <a:r>
              <a:rPr sz="1500" dirty="0">
                <a:latin typeface="Garamond"/>
                <a:cs typeface="Garamond"/>
              </a:rPr>
              <a:t>–si </a:t>
            </a:r>
            <a:r>
              <a:rPr sz="1500" spc="-5" dirty="0">
                <a:latin typeface="Garamond"/>
                <a:cs typeface="Garamond"/>
              </a:rPr>
              <a:t>está muy húmeda </a:t>
            </a:r>
            <a:r>
              <a:rPr sz="1500" dirty="0">
                <a:latin typeface="Garamond"/>
                <a:cs typeface="Garamond"/>
              </a:rPr>
              <a:t>o </a:t>
            </a:r>
            <a:r>
              <a:rPr sz="1500" spc="-5" dirty="0">
                <a:latin typeface="Garamond"/>
                <a:cs typeface="Garamond"/>
              </a:rPr>
              <a:t>seca- no  quedará bien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será más </a:t>
            </a:r>
            <a:r>
              <a:rPr sz="1500" dirty="0">
                <a:latin typeface="Garamond"/>
                <a:cs typeface="Garamond"/>
              </a:rPr>
              <a:t>difícil </a:t>
            </a:r>
            <a:r>
              <a:rPr sz="1500" spc="-5" dirty="0">
                <a:latin typeface="Garamond"/>
                <a:cs typeface="Garamond"/>
              </a:rPr>
              <a:t>hacerlo sin </a:t>
            </a:r>
            <a:r>
              <a:rPr sz="1500" dirty="0">
                <a:latin typeface="Garamond"/>
                <a:cs typeface="Garamond"/>
              </a:rPr>
              <a:t>dañar a </a:t>
            </a:r>
            <a:r>
              <a:rPr sz="1500" spc="-5" dirty="0">
                <a:latin typeface="Garamond"/>
                <a:cs typeface="Garamond"/>
              </a:rPr>
              <a:t>nuestras</a:t>
            </a:r>
            <a:r>
              <a:rPr sz="1500" spc="-25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hortalizas.</a:t>
            </a:r>
            <a:endParaRPr sz="1500">
              <a:latin typeface="Garamond"/>
              <a:cs typeface="Garamond"/>
            </a:endParaRPr>
          </a:p>
          <a:p>
            <a:pPr marL="12700" marR="5080" algn="just">
              <a:lnSpc>
                <a:spcPct val="115999"/>
              </a:lnSpc>
              <a:spcBef>
                <a:spcPts val="1110"/>
              </a:spcBef>
            </a:pPr>
            <a:r>
              <a:rPr sz="1500" spc="-5" dirty="0">
                <a:latin typeface="Garamond"/>
                <a:cs typeface="Garamond"/>
              </a:rPr>
              <a:t>Volviendo </a:t>
            </a:r>
            <a:r>
              <a:rPr sz="1500" dirty="0">
                <a:latin typeface="Garamond"/>
                <a:cs typeface="Garamond"/>
              </a:rPr>
              <a:t>a la </a:t>
            </a:r>
            <a:r>
              <a:rPr sz="1500" spc="-5" dirty="0">
                <a:latin typeface="Garamond"/>
                <a:cs typeface="Garamond"/>
              </a:rPr>
              <a:t>preparación </a:t>
            </a:r>
            <a:r>
              <a:rPr sz="1500" dirty="0">
                <a:latin typeface="Garamond"/>
                <a:cs typeface="Garamond"/>
              </a:rPr>
              <a:t>del </a:t>
            </a:r>
            <a:r>
              <a:rPr sz="1500" spc="-5" dirty="0">
                <a:latin typeface="Garamond"/>
                <a:cs typeface="Garamond"/>
              </a:rPr>
              <a:t>suelo, </a:t>
            </a:r>
            <a:r>
              <a:rPr sz="1500" dirty="0">
                <a:latin typeface="Garamond"/>
                <a:cs typeface="Garamond"/>
              </a:rPr>
              <a:t>la </a:t>
            </a:r>
            <a:r>
              <a:rPr sz="1500" spc="-5" dirty="0">
                <a:latin typeface="Garamond"/>
                <a:cs typeface="Garamond"/>
              </a:rPr>
              <a:t>eliminación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malas hierbas es el primer paso que </a:t>
            </a:r>
            <a:r>
              <a:rPr sz="1500" dirty="0">
                <a:latin typeface="Garamond"/>
                <a:cs typeface="Garamond"/>
              </a:rPr>
              <a:t>debemos dar. </a:t>
            </a:r>
            <a:r>
              <a:rPr sz="1500" spc="-5" dirty="0">
                <a:latin typeface="Garamond"/>
                <a:cs typeface="Garamond"/>
              </a:rPr>
              <a:t>Podemos hacerlo con </a:t>
            </a:r>
            <a:r>
              <a:rPr sz="1500" dirty="0">
                <a:latin typeface="Garamond"/>
                <a:cs typeface="Garamond"/>
              </a:rPr>
              <a:t>la  </a:t>
            </a:r>
            <a:r>
              <a:rPr sz="1500" spc="-5" dirty="0">
                <a:latin typeface="Garamond"/>
                <a:cs typeface="Garamond"/>
              </a:rPr>
              <a:t>azada, </a:t>
            </a:r>
            <a:r>
              <a:rPr sz="1500" dirty="0">
                <a:latin typeface="Garamond"/>
                <a:cs typeface="Garamond"/>
              </a:rPr>
              <a:t>o </a:t>
            </a:r>
            <a:r>
              <a:rPr sz="1500" spc="-5" dirty="0">
                <a:latin typeface="Garamond"/>
                <a:cs typeface="Garamond"/>
              </a:rPr>
              <a:t>mejor, regando abundantemente el suelo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al </a:t>
            </a:r>
            <a:r>
              <a:rPr sz="1500" dirty="0">
                <a:latin typeface="Garamond"/>
                <a:cs typeface="Garamond"/>
              </a:rPr>
              <a:t>día </a:t>
            </a:r>
            <a:r>
              <a:rPr sz="1500" spc="-5" dirty="0">
                <a:latin typeface="Garamond"/>
                <a:cs typeface="Garamond"/>
              </a:rPr>
              <a:t>siguiente </a:t>
            </a:r>
            <a:r>
              <a:rPr sz="1500" dirty="0">
                <a:latin typeface="Garamond"/>
                <a:cs typeface="Garamond"/>
              </a:rPr>
              <a:t>o </a:t>
            </a:r>
            <a:r>
              <a:rPr sz="1500" spc="-5" dirty="0">
                <a:latin typeface="Garamond"/>
                <a:cs typeface="Garamond"/>
              </a:rPr>
              <a:t>mejor al otro, con el suelo húmedo, </a:t>
            </a:r>
            <a:r>
              <a:rPr sz="1500" dirty="0">
                <a:latin typeface="Garamond"/>
                <a:cs typeface="Garamond"/>
              </a:rPr>
              <a:t>las </a:t>
            </a:r>
            <a:r>
              <a:rPr sz="1500" spc="-5" dirty="0">
                <a:latin typeface="Garamond"/>
                <a:cs typeface="Garamond"/>
              </a:rPr>
              <a:t>arrancamos con </a:t>
            </a:r>
            <a:r>
              <a:rPr sz="1500" dirty="0">
                <a:latin typeface="Garamond"/>
                <a:cs typeface="Garamond"/>
              </a:rPr>
              <a:t>la </a:t>
            </a:r>
            <a:r>
              <a:rPr sz="1500" spc="-5" dirty="0">
                <a:latin typeface="Garamond"/>
                <a:cs typeface="Garamond"/>
              </a:rPr>
              <a:t>mano  tiendo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ellas. Este método es más eficiente puesto que eliminará </a:t>
            </a:r>
            <a:r>
              <a:rPr sz="1500" dirty="0">
                <a:latin typeface="Garamond"/>
                <a:cs typeface="Garamond"/>
              </a:rPr>
              <a:t>las </a:t>
            </a:r>
            <a:r>
              <a:rPr sz="1500" spc="-5" dirty="0">
                <a:latin typeface="Garamond"/>
                <a:cs typeface="Garamond"/>
              </a:rPr>
              <a:t>raíces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será más </a:t>
            </a:r>
            <a:r>
              <a:rPr sz="1500" dirty="0">
                <a:latin typeface="Garamond"/>
                <a:cs typeface="Garamond"/>
              </a:rPr>
              <a:t>difícil </a:t>
            </a:r>
            <a:r>
              <a:rPr sz="1500" spc="-5" dirty="0">
                <a:latin typeface="Garamond"/>
                <a:cs typeface="Garamond"/>
              </a:rPr>
              <a:t>que vuelvan </a:t>
            </a:r>
            <a:r>
              <a:rPr sz="1500" dirty="0">
                <a:latin typeface="Garamond"/>
                <a:cs typeface="Garamond"/>
              </a:rPr>
              <a:t>a </a:t>
            </a:r>
            <a:r>
              <a:rPr sz="1500" spc="-5" dirty="0">
                <a:latin typeface="Garamond"/>
                <a:cs typeface="Garamond"/>
              </a:rPr>
              <a:t>proliferar. El tiempo que  nos va </a:t>
            </a:r>
            <a:r>
              <a:rPr sz="1500" dirty="0">
                <a:latin typeface="Garamond"/>
                <a:cs typeface="Garamond"/>
              </a:rPr>
              <a:t>a </a:t>
            </a:r>
            <a:r>
              <a:rPr sz="1500" spc="-5" dirty="0">
                <a:latin typeface="Garamond"/>
                <a:cs typeface="Garamond"/>
              </a:rPr>
              <a:t>costar </a:t>
            </a:r>
            <a:r>
              <a:rPr sz="1500" dirty="0">
                <a:latin typeface="Garamond"/>
                <a:cs typeface="Garamond"/>
              </a:rPr>
              <a:t>la </a:t>
            </a:r>
            <a:r>
              <a:rPr sz="1500" spc="-5" dirty="0">
                <a:latin typeface="Garamond"/>
                <a:cs typeface="Garamond"/>
              </a:rPr>
              <a:t>operación es aproximadamente el mismo hacerlo con </a:t>
            </a:r>
            <a:r>
              <a:rPr sz="1500" dirty="0">
                <a:latin typeface="Garamond"/>
                <a:cs typeface="Garamond"/>
              </a:rPr>
              <a:t>la </a:t>
            </a:r>
            <a:r>
              <a:rPr sz="1500" spc="-5" dirty="0">
                <a:latin typeface="Garamond"/>
                <a:cs typeface="Garamond"/>
              </a:rPr>
              <a:t>mano </a:t>
            </a:r>
            <a:r>
              <a:rPr sz="1500" dirty="0">
                <a:latin typeface="Garamond"/>
                <a:cs typeface="Garamond"/>
              </a:rPr>
              <a:t>a </a:t>
            </a:r>
            <a:r>
              <a:rPr sz="1500" spc="-5" dirty="0">
                <a:latin typeface="Garamond"/>
                <a:cs typeface="Garamond"/>
              </a:rPr>
              <a:t>hacerlo con </a:t>
            </a:r>
            <a:r>
              <a:rPr sz="1500" dirty="0">
                <a:latin typeface="Garamond"/>
                <a:cs typeface="Garamond"/>
              </a:rPr>
              <a:t>la </a:t>
            </a:r>
            <a:r>
              <a:rPr sz="1500" spc="-5" dirty="0">
                <a:latin typeface="Garamond"/>
                <a:cs typeface="Garamond"/>
              </a:rPr>
              <a:t>herramienta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más </a:t>
            </a:r>
            <a:r>
              <a:rPr sz="1500" dirty="0">
                <a:latin typeface="Garamond"/>
                <a:cs typeface="Garamond"/>
              </a:rPr>
              <a:t>descansado </a:t>
            </a:r>
            <a:r>
              <a:rPr sz="1500" spc="-5" dirty="0">
                <a:latin typeface="Garamond"/>
                <a:cs typeface="Garamond"/>
              </a:rPr>
              <a:t>hacerlo  </a:t>
            </a:r>
            <a:r>
              <a:rPr sz="1500" dirty="0">
                <a:latin typeface="Garamond"/>
                <a:cs typeface="Garamond"/>
              </a:rPr>
              <a:t>a </a:t>
            </a:r>
            <a:r>
              <a:rPr sz="1500" spc="-5" dirty="0">
                <a:latin typeface="Garamond"/>
                <a:cs typeface="Garamond"/>
              </a:rPr>
              <a:t>mano. </a:t>
            </a:r>
            <a:r>
              <a:rPr sz="1500" dirty="0">
                <a:latin typeface="Garamond"/>
                <a:cs typeface="Garamond"/>
              </a:rPr>
              <a:t>Si </a:t>
            </a:r>
            <a:r>
              <a:rPr sz="1500" spc="-5" dirty="0">
                <a:latin typeface="Garamond"/>
                <a:cs typeface="Garamond"/>
              </a:rPr>
              <a:t>alguna hierba se resiste podemos utilizar </a:t>
            </a:r>
            <a:r>
              <a:rPr sz="1500" dirty="0">
                <a:latin typeface="Garamond"/>
                <a:cs typeface="Garamond"/>
              </a:rPr>
              <a:t>la</a:t>
            </a:r>
            <a:r>
              <a:rPr sz="1500" spc="-15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azada.</a:t>
            </a:r>
            <a:endParaRPr sz="15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47787" y="1520897"/>
            <a:ext cx="8758555" cy="3606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latin typeface="Garamond"/>
                <a:cs typeface="Garamond"/>
              </a:rPr>
              <a:t>AIREAR </a:t>
            </a:r>
            <a:r>
              <a:rPr sz="1600" b="1" dirty="0">
                <a:latin typeface="Garamond"/>
                <a:cs typeface="Garamond"/>
              </a:rPr>
              <a:t>Y</a:t>
            </a:r>
            <a:r>
              <a:rPr sz="1600" b="1" spc="-10" dirty="0">
                <a:latin typeface="Garamond"/>
                <a:cs typeface="Garamond"/>
              </a:rPr>
              <a:t> </a:t>
            </a:r>
            <a:r>
              <a:rPr sz="1600" b="1" spc="-5" dirty="0">
                <a:latin typeface="Garamond"/>
                <a:cs typeface="Garamond"/>
              </a:rPr>
              <a:t>MULLIR</a:t>
            </a:r>
            <a:endParaRPr sz="1600">
              <a:latin typeface="Garamond"/>
              <a:cs typeface="Garamond"/>
            </a:endParaRPr>
          </a:p>
          <a:p>
            <a:pPr marL="12700" marR="5080" algn="just">
              <a:lnSpc>
                <a:spcPct val="114599"/>
              </a:lnSpc>
              <a:spcBef>
                <a:spcPts val="1100"/>
              </a:spcBef>
            </a:pPr>
            <a:r>
              <a:rPr sz="1600" spc="-5" dirty="0">
                <a:latin typeface="Garamond"/>
                <a:cs typeface="Garamond"/>
              </a:rPr>
              <a:t>Existen </a:t>
            </a:r>
            <a:r>
              <a:rPr sz="1600" dirty="0">
                <a:latin typeface="Garamond"/>
                <a:cs typeface="Garamond"/>
              </a:rPr>
              <a:t>diversos instrumentos </a:t>
            </a:r>
            <a:r>
              <a:rPr sz="1600" spc="-5" dirty="0">
                <a:latin typeface="Garamond"/>
                <a:cs typeface="Garamond"/>
              </a:rPr>
              <a:t>para realizar esta tarea: Laya </a:t>
            </a:r>
            <a:r>
              <a:rPr sz="1600" dirty="0">
                <a:latin typeface="Garamond"/>
                <a:cs typeface="Garamond"/>
              </a:rPr>
              <a:t>u </a:t>
            </a:r>
            <a:r>
              <a:rPr sz="1600" spc="-5" dirty="0">
                <a:latin typeface="Garamond"/>
                <a:cs typeface="Garamond"/>
              </a:rPr>
              <a:t>horca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cuatro </a:t>
            </a:r>
            <a:r>
              <a:rPr sz="1600" dirty="0">
                <a:latin typeface="Garamond"/>
                <a:cs typeface="Garamond"/>
              </a:rPr>
              <a:t>dientes, </a:t>
            </a:r>
            <a:r>
              <a:rPr sz="1600" spc="-5" dirty="0">
                <a:latin typeface="Garamond"/>
                <a:cs typeface="Garamond"/>
              </a:rPr>
              <a:t>pala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cavar, azadas </a:t>
            </a:r>
            <a:r>
              <a:rPr sz="1600" dirty="0">
                <a:latin typeface="Garamond"/>
                <a:cs typeface="Garamond"/>
              </a:rPr>
              <a:t>o  </a:t>
            </a:r>
            <a:r>
              <a:rPr sz="1600" spc="-5" dirty="0">
                <a:latin typeface="Garamond"/>
                <a:cs typeface="Garamond"/>
              </a:rPr>
              <a:t>utilizar un</a:t>
            </a:r>
            <a:r>
              <a:rPr sz="1600" spc="-1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motocultor.</a:t>
            </a:r>
            <a:endParaRPr sz="1600">
              <a:latin typeface="Garamond"/>
              <a:cs typeface="Garamond"/>
            </a:endParaRPr>
          </a:p>
          <a:p>
            <a:pPr marL="12700" marR="5715" algn="just">
              <a:lnSpc>
                <a:spcPct val="113900"/>
              </a:lnSpc>
              <a:spcBef>
                <a:spcPts val="1085"/>
              </a:spcBef>
            </a:pPr>
            <a:r>
              <a:rPr sz="1600" spc="-5" dirty="0">
                <a:latin typeface="Garamond"/>
                <a:cs typeface="Garamond"/>
              </a:rPr>
              <a:t>Para hacer esta </a:t>
            </a:r>
            <a:r>
              <a:rPr sz="1600" dirty="0">
                <a:latin typeface="Garamond"/>
                <a:cs typeface="Garamond"/>
              </a:rPr>
              <a:t>labor </a:t>
            </a:r>
            <a:r>
              <a:rPr sz="1600" spc="-5" dirty="0">
                <a:latin typeface="Garamond"/>
                <a:cs typeface="Garamond"/>
              </a:rPr>
              <a:t>hay que considerar que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tierra tiene que tener tempero. No </a:t>
            </a:r>
            <a:r>
              <a:rPr sz="1600" dirty="0">
                <a:latin typeface="Garamond"/>
                <a:cs typeface="Garamond"/>
              </a:rPr>
              <a:t>debe </a:t>
            </a:r>
            <a:r>
              <a:rPr sz="1600" spc="-5" dirty="0">
                <a:latin typeface="Garamond"/>
                <a:cs typeface="Garamond"/>
              </a:rPr>
              <a:t>estar seca, </a:t>
            </a:r>
            <a:r>
              <a:rPr sz="1600" dirty="0">
                <a:latin typeface="Garamond"/>
                <a:cs typeface="Garamond"/>
              </a:rPr>
              <a:t>lo </a:t>
            </a:r>
            <a:r>
              <a:rPr sz="1600" spc="-5" dirty="0">
                <a:latin typeface="Garamond"/>
                <a:cs typeface="Garamond"/>
              </a:rPr>
              <a:t>que hace  muy </a:t>
            </a:r>
            <a:r>
              <a:rPr sz="1600" dirty="0">
                <a:latin typeface="Garamond"/>
                <a:cs typeface="Garamond"/>
              </a:rPr>
              <a:t>difícil </a:t>
            </a:r>
            <a:r>
              <a:rPr sz="1600" spc="-5" dirty="0">
                <a:latin typeface="Garamond"/>
                <a:cs typeface="Garamond"/>
              </a:rPr>
              <a:t>el </a:t>
            </a:r>
            <a:r>
              <a:rPr sz="1600" dirty="0">
                <a:latin typeface="Garamond"/>
                <a:cs typeface="Garamond"/>
              </a:rPr>
              <a:t>labrado del </a:t>
            </a:r>
            <a:r>
              <a:rPr sz="1600" spc="-5" dirty="0">
                <a:latin typeface="Garamond"/>
                <a:cs typeface="Garamond"/>
              </a:rPr>
              <a:t>terreno ya que hará polvo </a:t>
            </a:r>
            <a:r>
              <a:rPr sz="1600" dirty="0">
                <a:latin typeface="Garamond"/>
                <a:cs typeface="Garamond"/>
              </a:rPr>
              <a:t>y dejará los </a:t>
            </a:r>
            <a:r>
              <a:rPr sz="1600" spc="-5" dirty="0">
                <a:latin typeface="Garamond"/>
                <a:cs typeface="Garamond"/>
              </a:rPr>
              <a:t>consabidos terrones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tierra apelmazada. Por  el contrario, si está </a:t>
            </a:r>
            <a:r>
              <a:rPr sz="1600" dirty="0">
                <a:latin typeface="Garamond"/>
                <a:cs typeface="Garamond"/>
              </a:rPr>
              <a:t>demasiado </a:t>
            </a:r>
            <a:r>
              <a:rPr sz="1600" spc="-5" dirty="0">
                <a:latin typeface="Garamond"/>
                <a:cs typeface="Garamond"/>
              </a:rPr>
              <a:t>húmeda se apelmazará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se pegará </a:t>
            </a:r>
            <a:r>
              <a:rPr sz="1600" dirty="0">
                <a:latin typeface="Garamond"/>
                <a:cs typeface="Garamond"/>
              </a:rPr>
              <a:t>a la</a:t>
            </a:r>
            <a:r>
              <a:rPr sz="1600" spc="-25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herramienta.</a:t>
            </a:r>
            <a:endParaRPr sz="1600">
              <a:latin typeface="Garamond"/>
              <a:cs typeface="Garamond"/>
            </a:endParaRPr>
          </a:p>
          <a:p>
            <a:pPr marL="12700" marR="5080" algn="just">
              <a:lnSpc>
                <a:spcPct val="113900"/>
              </a:lnSpc>
              <a:spcBef>
                <a:spcPts val="1090"/>
              </a:spcBef>
            </a:pPr>
            <a:r>
              <a:rPr sz="1600" spc="-5" dirty="0">
                <a:latin typeface="Garamond"/>
                <a:cs typeface="Garamond"/>
              </a:rPr>
              <a:t>Para conseguir tempero hay que regar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tierra abundantemente </a:t>
            </a:r>
            <a:r>
              <a:rPr sz="1600" dirty="0">
                <a:latin typeface="Garamond"/>
                <a:cs typeface="Garamond"/>
              </a:rPr>
              <a:t>y de dos a </a:t>
            </a:r>
            <a:r>
              <a:rPr sz="1600" spc="-5" dirty="0">
                <a:latin typeface="Garamond"/>
                <a:cs typeface="Garamond"/>
              </a:rPr>
              <a:t>cuatro </a:t>
            </a:r>
            <a:r>
              <a:rPr sz="1600" dirty="0">
                <a:latin typeface="Garamond"/>
                <a:cs typeface="Garamond"/>
              </a:rPr>
              <a:t>días después, dependiendo  del </a:t>
            </a:r>
            <a:r>
              <a:rPr sz="1600" spc="-5" dirty="0">
                <a:latin typeface="Garamond"/>
                <a:cs typeface="Garamond"/>
              </a:rPr>
              <a:t>calor </a:t>
            </a:r>
            <a:r>
              <a:rPr sz="1600" dirty="0">
                <a:latin typeface="Garamond"/>
                <a:cs typeface="Garamond"/>
              </a:rPr>
              <a:t>y la </a:t>
            </a:r>
            <a:r>
              <a:rPr sz="1600" spc="-5" dirty="0">
                <a:latin typeface="Garamond"/>
                <a:cs typeface="Garamond"/>
              </a:rPr>
              <a:t>humedad ambiental,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tierra se podrá trabajar para airearla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mullirla. Para que haya tempero </a:t>
            </a:r>
            <a:r>
              <a:rPr sz="1600" dirty="0">
                <a:latin typeface="Garamond"/>
                <a:cs typeface="Garamond"/>
              </a:rPr>
              <a:t>la  </a:t>
            </a:r>
            <a:r>
              <a:rPr sz="1600" spc="-5" dirty="0">
                <a:latin typeface="Garamond"/>
                <a:cs typeface="Garamond"/>
              </a:rPr>
              <a:t>tierra tiene que estar húmeda sin que se pegue </a:t>
            </a:r>
            <a:r>
              <a:rPr sz="1600" dirty="0">
                <a:latin typeface="Garamond"/>
                <a:cs typeface="Garamond"/>
              </a:rPr>
              <a:t>a los dedos </a:t>
            </a:r>
            <a:r>
              <a:rPr sz="1600" spc="-5" dirty="0">
                <a:latin typeface="Garamond"/>
                <a:cs typeface="Garamond"/>
              </a:rPr>
              <a:t>al pellizcarla, es </a:t>
            </a:r>
            <a:r>
              <a:rPr sz="1600" dirty="0">
                <a:latin typeface="Garamond"/>
                <a:cs typeface="Garamond"/>
              </a:rPr>
              <a:t>decir, </a:t>
            </a:r>
            <a:r>
              <a:rPr sz="1600" spc="-5" dirty="0">
                <a:latin typeface="Garamond"/>
                <a:cs typeface="Garamond"/>
              </a:rPr>
              <a:t>que se haga</a:t>
            </a:r>
            <a:r>
              <a:rPr sz="1600" spc="-25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polvo.</a:t>
            </a:r>
            <a:endParaRPr sz="1600">
              <a:latin typeface="Garamond"/>
              <a:cs typeface="Garamond"/>
            </a:endParaRPr>
          </a:p>
          <a:p>
            <a:pPr marL="12700" marR="10160" algn="just">
              <a:lnSpc>
                <a:spcPct val="114599"/>
              </a:lnSpc>
              <a:spcBef>
                <a:spcPts val="1075"/>
              </a:spcBef>
            </a:pPr>
            <a:r>
              <a:rPr sz="1600" spc="-5" dirty="0">
                <a:latin typeface="Garamond"/>
                <a:cs typeface="Garamond"/>
              </a:rPr>
              <a:t>Hay una técnica que consiste en remover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tierra con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pala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cavar </a:t>
            </a:r>
            <a:r>
              <a:rPr sz="1600" dirty="0">
                <a:latin typeface="Garamond"/>
                <a:cs typeface="Garamond"/>
              </a:rPr>
              <a:t>o la laya </a:t>
            </a:r>
            <a:r>
              <a:rPr sz="1600" spc="-5" dirty="0">
                <a:latin typeface="Garamond"/>
                <a:cs typeface="Garamond"/>
              </a:rPr>
              <a:t>(horqueta) sin voltearla, esta  técnica es más respetuosa con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naturaleza porque mantiene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estructura </a:t>
            </a:r>
            <a:r>
              <a:rPr sz="1600" dirty="0">
                <a:latin typeface="Garamond"/>
                <a:cs typeface="Garamond"/>
              </a:rPr>
              <a:t>del</a:t>
            </a:r>
            <a:r>
              <a:rPr sz="1600" spc="-15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suelo.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21261" y="1697171"/>
            <a:ext cx="8757285" cy="2631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latin typeface="Garamond"/>
                <a:cs typeface="Garamond"/>
              </a:rPr>
              <a:t>ALLANAR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13599"/>
              </a:lnSpc>
              <a:spcBef>
                <a:spcPts val="5"/>
              </a:spcBef>
            </a:pPr>
            <a:r>
              <a:rPr sz="1600" spc="-5" dirty="0">
                <a:latin typeface="Garamond"/>
                <a:cs typeface="Garamond"/>
              </a:rPr>
              <a:t>Consiste en </a:t>
            </a:r>
            <a:r>
              <a:rPr sz="1600" dirty="0">
                <a:latin typeface="Garamond"/>
                <a:cs typeface="Garamond"/>
              </a:rPr>
              <a:t>dejar la </a:t>
            </a:r>
            <a:r>
              <a:rPr sz="1600" spc="-5" dirty="0">
                <a:latin typeface="Garamond"/>
                <a:cs typeface="Garamond"/>
              </a:rPr>
              <a:t>tierra </a:t>
            </a:r>
            <a:r>
              <a:rPr sz="1600" dirty="0">
                <a:latin typeface="Garamond"/>
                <a:cs typeface="Garamond"/>
              </a:rPr>
              <a:t>llana </a:t>
            </a:r>
            <a:r>
              <a:rPr sz="1600" spc="-5" dirty="0">
                <a:latin typeface="Garamond"/>
                <a:cs typeface="Garamond"/>
              </a:rPr>
              <a:t>para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siembra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uno </a:t>
            </a:r>
            <a:r>
              <a:rPr sz="1600" dirty="0">
                <a:latin typeface="Garamond"/>
                <a:cs typeface="Garamond"/>
              </a:rPr>
              <a:t>de los </a:t>
            </a:r>
            <a:r>
              <a:rPr sz="1600" spc="-5" dirty="0">
                <a:latin typeface="Garamond"/>
                <a:cs typeface="Garamond"/>
              </a:rPr>
              <a:t>aspectos relevantes es eliminar </a:t>
            </a:r>
            <a:r>
              <a:rPr sz="1600" dirty="0">
                <a:latin typeface="Garamond"/>
                <a:cs typeface="Garamond"/>
              </a:rPr>
              <a:t>los </a:t>
            </a:r>
            <a:r>
              <a:rPr sz="1600" spc="-5" dirty="0">
                <a:latin typeface="Garamond"/>
                <a:cs typeface="Garamond"/>
              </a:rPr>
              <a:t>terrones </a:t>
            </a:r>
            <a:r>
              <a:rPr sz="1600" dirty="0">
                <a:latin typeface="Garamond"/>
                <a:cs typeface="Garamond"/>
              </a:rPr>
              <a:t>o  </a:t>
            </a:r>
            <a:r>
              <a:rPr sz="1600" spc="-5" dirty="0">
                <a:latin typeface="Garamond"/>
                <a:cs typeface="Garamond"/>
              </a:rPr>
              <a:t>conglomerados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tierra compactada que se forman </a:t>
            </a:r>
            <a:r>
              <a:rPr sz="1600" dirty="0">
                <a:latin typeface="Garamond"/>
                <a:cs typeface="Garamond"/>
              </a:rPr>
              <a:t>debido a labrar la </a:t>
            </a:r>
            <a:r>
              <a:rPr sz="1600" spc="-5" dirty="0">
                <a:latin typeface="Garamond"/>
                <a:cs typeface="Garamond"/>
              </a:rPr>
              <a:t>tierra fuera </a:t>
            </a:r>
            <a:r>
              <a:rPr sz="1600" dirty="0">
                <a:latin typeface="Garamond"/>
                <a:cs typeface="Garamond"/>
              </a:rPr>
              <a:t>del </a:t>
            </a:r>
            <a:r>
              <a:rPr sz="1600" spc="-5" dirty="0">
                <a:latin typeface="Garamond"/>
                <a:cs typeface="Garamond"/>
              </a:rPr>
              <a:t>punto adecuado </a:t>
            </a:r>
            <a:r>
              <a:rPr sz="1600" dirty="0">
                <a:latin typeface="Garamond"/>
                <a:cs typeface="Garamond"/>
              </a:rPr>
              <a:t>de  </a:t>
            </a:r>
            <a:r>
              <a:rPr sz="1600" spc="-5" dirty="0">
                <a:latin typeface="Garamond"/>
                <a:cs typeface="Garamond"/>
              </a:rPr>
              <a:t>tempero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con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tierra seca. Estos terrones se quedan muy </a:t>
            </a:r>
            <a:r>
              <a:rPr sz="1600" dirty="0">
                <a:latin typeface="Garamond"/>
                <a:cs typeface="Garamond"/>
              </a:rPr>
              <a:t>duros </a:t>
            </a:r>
            <a:r>
              <a:rPr sz="1600" spc="-5" dirty="0">
                <a:latin typeface="Garamond"/>
                <a:cs typeface="Garamond"/>
              </a:rPr>
              <a:t>cuando se secan. Para </a:t>
            </a:r>
            <a:r>
              <a:rPr sz="1600" dirty="0">
                <a:latin typeface="Garamond"/>
                <a:cs typeface="Garamond"/>
              </a:rPr>
              <a:t>deshacerlos </a:t>
            </a:r>
            <a:r>
              <a:rPr sz="1600" spc="-5" dirty="0">
                <a:latin typeface="Garamond"/>
                <a:cs typeface="Garamond"/>
              </a:rPr>
              <a:t>hay que  mojar </a:t>
            </a:r>
            <a:r>
              <a:rPr sz="1600" dirty="0">
                <a:latin typeface="Garamond"/>
                <a:cs typeface="Garamond"/>
              </a:rPr>
              <a:t>los </a:t>
            </a:r>
            <a:r>
              <a:rPr sz="1600" spc="-5" dirty="0">
                <a:latin typeface="Garamond"/>
                <a:cs typeface="Garamond"/>
              </a:rPr>
              <a:t>abundantemente </a:t>
            </a:r>
            <a:r>
              <a:rPr sz="1600" dirty="0">
                <a:latin typeface="Garamond"/>
                <a:cs typeface="Garamond"/>
              </a:rPr>
              <a:t>y dejarlos </a:t>
            </a:r>
            <a:r>
              <a:rPr sz="1600" spc="-5" dirty="0">
                <a:latin typeface="Garamond"/>
                <a:cs typeface="Garamond"/>
              </a:rPr>
              <a:t>con humedad hasta el </a:t>
            </a:r>
            <a:r>
              <a:rPr sz="1600" dirty="0">
                <a:latin typeface="Garamond"/>
                <a:cs typeface="Garamond"/>
              </a:rPr>
              <a:t>día </a:t>
            </a:r>
            <a:r>
              <a:rPr sz="1600" spc="-5" dirty="0">
                <a:latin typeface="Garamond"/>
                <a:cs typeface="Garamond"/>
              </a:rPr>
              <a:t>siguiente, momento en que se </a:t>
            </a:r>
            <a:r>
              <a:rPr sz="1600" dirty="0">
                <a:latin typeface="Garamond"/>
                <a:cs typeface="Garamond"/>
              </a:rPr>
              <a:t>desharán </a:t>
            </a:r>
            <a:r>
              <a:rPr sz="1600" spc="-5" dirty="0">
                <a:latin typeface="Garamond"/>
                <a:cs typeface="Garamond"/>
              </a:rPr>
              <a:t>con  facilidad pasando el reverso </a:t>
            </a:r>
            <a:r>
              <a:rPr sz="1600" dirty="0">
                <a:latin typeface="Garamond"/>
                <a:cs typeface="Garamond"/>
              </a:rPr>
              <a:t>del </a:t>
            </a:r>
            <a:r>
              <a:rPr sz="1600" spc="-5" dirty="0">
                <a:latin typeface="Garamond"/>
                <a:cs typeface="Garamond"/>
              </a:rPr>
              <a:t>rastrillo. </a:t>
            </a:r>
            <a:r>
              <a:rPr sz="1600" dirty="0">
                <a:latin typeface="Garamond"/>
                <a:cs typeface="Garamond"/>
              </a:rPr>
              <a:t>Si </a:t>
            </a:r>
            <a:r>
              <a:rPr sz="1600" spc="-5" dirty="0">
                <a:latin typeface="Garamond"/>
                <a:cs typeface="Garamond"/>
              </a:rPr>
              <a:t>hay que golpear, mejor hacerlo con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parte posterior </a:t>
            </a:r>
            <a:r>
              <a:rPr sz="1600" dirty="0">
                <a:latin typeface="Garamond"/>
                <a:cs typeface="Garamond"/>
              </a:rPr>
              <a:t>de la</a:t>
            </a:r>
            <a:r>
              <a:rPr sz="1600" spc="-3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azada.</a:t>
            </a:r>
            <a:endParaRPr sz="1600">
              <a:latin typeface="Garamond"/>
              <a:cs typeface="Garamond"/>
            </a:endParaRPr>
          </a:p>
          <a:p>
            <a:pPr marL="12700" algn="just">
              <a:lnSpc>
                <a:spcPct val="100000"/>
              </a:lnSpc>
              <a:spcBef>
                <a:spcPts val="1355"/>
              </a:spcBef>
            </a:pPr>
            <a:r>
              <a:rPr sz="1600" spc="-5" dirty="0">
                <a:latin typeface="Garamond"/>
                <a:cs typeface="Garamond"/>
              </a:rPr>
              <a:t>La zona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cultivo </a:t>
            </a:r>
            <a:r>
              <a:rPr sz="1600" dirty="0">
                <a:latin typeface="Garamond"/>
                <a:cs typeface="Garamond"/>
              </a:rPr>
              <a:t>debe </a:t>
            </a:r>
            <a:r>
              <a:rPr sz="1600" spc="-5" dirty="0">
                <a:latin typeface="Garamond"/>
                <a:cs typeface="Garamond"/>
              </a:rPr>
              <a:t>quedar </a:t>
            </a:r>
            <a:r>
              <a:rPr sz="1600" dirty="0">
                <a:latin typeface="Garamond"/>
                <a:cs typeface="Garamond"/>
              </a:rPr>
              <a:t>llana y la </a:t>
            </a:r>
            <a:r>
              <a:rPr sz="1600" spc="-5" dirty="0">
                <a:latin typeface="Garamond"/>
                <a:cs typeface="Garamond"/>
              </a:rPr>
              <a:t>tierra con una textura suave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con el granulado </a:t>
            </a:r>
            <a:r>
              <a:rPr sz="1600" dirty="0">
                <a:latin typeface="Garamond"/>
                <a:cs typeface="Garamond"/>
              </a:rPr>
              <a:t>de la </a:t>
            </a:r>
            <a:r>
              <a:rPr sz="1600" spc="-5" dirty="0">
                <a:latin typeface="Garamond"/>
                <a:cs typeface="Garamond"/>
              </a:rPr>
              <a:t>tierra</a:t>
            </a:r>
            <a:r>
              <a:rPr sz="1600" spc="-4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fino.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62225" y="976505"/>
            <a:ext cx="8756650" cy="424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500" b="1" spc="-5" dirty="0">
                <a:latin typeface="Garamond"/>
                <a:cs typeface="Garamond"/>
              </a:rPr>
              <a:t>ABONADO DEL</a:t>
            </a:r>
            <a:r>
              <a:rPr sz="1500" b="1" spc="-10" dirty="0">
                <a:latin typeface="Garamond"/>
                <a:cs typeface="Garamond"/>
              </a:rPr>
              <a:t> </a:t>
            </a:r>
            <a:r>
              <a:rPr sz="1500" b="1" spc="-5" dirty="0">
                <a:latin typeface="Garamond"/>
                <a:cs typeface="Garamond"/>
              </a:rPr>
              <a:t>TERRENO</a:t>
            </a:r>
            <a:endParaRPr sz="15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50">
              <a:latin typeface="Times New Roman"/>
              <a:cs typeface="Times New Roman"/>
            </a:endParaRPr>
          </a:p>
          <a:p>
            <a:pPr marL="12700" marR="9525" algn="just">
              <a:lnSpc>
                <a:spcPct val="113900"/>
              </a:lnSpc>
            </a:pPr>
            <a:r>
              <a:rPr sz="1500" spc="-5" dirty="0">
                <a:latin typeface="Garamond"/>
                <a:cs typeface="Garamond"/>
              </a:rPr>
              <a:t>La fertilización </a:t>
            </a:r>
            <a:r>
              <a:rPr sz="1500" dirty="0">
                <a:latin typeface="Garamond"/>
                <a:cs typeface="Garamond"/>
              </a:rPr>
              <a:t>de la </a:t>
            </a:r>
            <a:r>
              <a:rPr sz="1500" spc="-5" dirty="0">
                <a:latin typeface="Garamond"/>
                <a:cs typeface="Garamond"/>
              </a:rPr>
              <a:t>tierra es esencial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consiste en </a:t>
            </a:r>
            <a:r>
              <a:rPr sz="1500" dirty="0">
                <a:latin typeface="Garamond"/>
                <a:cs typeface="Garamond"/>
              </a:rPr>
              <a:t>incorporar </a:t>
            </a:r>
            <a:r>
              <a:rPr sz="1500" spc="-5" dirty="0">
                <a:latin typeface="Garamond"/>
                <a:cs typeface="Garamond"/>
              </a:rPr>
              <a:t>materia orgánica suficiente para </a:t>
            </a:r>
            <a:r>
              <a:rPr sz="1500" dirty="0">
                <a:latin typeface="Garamond"/>
                <a:cs typeface="Garamond"/>
              </a:rPr>
              <a:t>la </a:t>
            </a:r>
            <a:r>
              <a:rPr sz="1500" spc="-5" dirty="0">
                <a:latin typeface="Garamond"/>
                <a:cs typeface="Garamond"/>
              </a:rPr>
              <a:t>nutrición </a:t>
            </a:r>
            <a:r>
              <a:rPr sz="1500" dirty="0">
                <a:latin typeface="Garamond"/>
                <a:cs typeface="Garamond"/>
              </a:rPr>
              <a:t>de las  </a:t>
            </a:r>
            <a:r>
              <a:rPr sz="1500" spc="-5" dirty="0">
                <a:latin typeface="Garamond"/>
                <a:cs typeface="Garamond"/>
              </a:rPr>
              <a:t>plantas. También se pueden utilizar fertilizantes químicos</a:t>
            </a:r>
            <a:r>
              <a:rPr sz="1500" spc="-15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comerciales.</a:t>
            </a:r>
            <a:endParaRPr sz="1500">
              <a:latin typeface="Garamond"/>
              <a:cs typeface="Garamond"/>
            </a:endParaRPr>
          </a:p>
          <a:p>
            <a:pPr marL="12700" marR="12065" algn="just">
              <a:lnSpc>
                <a:spcPct val="115300"/>
              </a:lnSpc>
              <a:spcBef>
                <a:spcPts val="1125"/>
              </a:spcBef>
            </a:pPr>
            <a:r>
              <a:rPr sz="1500" spc="-5" dirty="0">
                <a:latin typeface="Garamond"/>
                <a:cs typeface="Garamond"/>
              </a:rPr>
              <a:t>Los fertilizantes orgánicos son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origen animal </a:t>
            </a:r>
            <a:r>
              <a:rPr sz="1500" dirty="0">
                <a:latin typeface="Garamond"/>
                <a:cs typeface="Garamond"/>
              </a:rPr>
              <a:t>o </a:t>
            </a:r>
            <a:r>
              <a:rPr sz="1500" spc="-5" dirty="0">
                <a:latin typeface="Garamond"/>
                <a:cs typeface="Garamond"/>
              </a:rPr>
              <a:t>vegetal, aunque también </a:t>
            </a:r>
            <a:r>
              <a:rPr sz="1500" dirty="0">
                <a:latin typeface="Garamond"/>
                <a:cs typeface="Garamond"/>
              </a:rPr>
              <a:t>los </a:t>
            </a:r>
            <a:r>
              <a:rPr sz="1500" spc="-5" dirty="0">
                <a:latin typeface="Garamond"/>
                <a:cs typeface="Garamond"/>
              </a:rPr>
              <a:t>hay sintetizados, entre ellos citaremos el  estiércol, el humus </a:t>
            </a:r>
            <a:r>
              <a:rPr sz="1500" dirty="0">
                <a:latin typeface="Garamond"/>
                <a:cs typeface="Garamond"/>
              </a:rPr>
              <a:t>de lombriz, </a:t>
            </a:r>
            <a:r>
              <a:rPr sz="1500" spc="-5" dirty="0">
                <a:latin typeface="Garamond"/>
                <a:cs typeface="Garamond"/>
              </a:rPr>
              <a:t>compost, mantillo, etc. Los abonos químicos son sustancias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origen mineral que  proceden en su mayoría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yacimiento</a:t>
            </a:r>
            <a:r>
              <a:rPr sz="1500" spc="-10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minerales.</a:t>
            </a:r>
            <a:endParaRPr sz="1500">
              <a:latin typeface="Garamond"/>
              <a:cs typeface="Garamond"/>
            </a:endParaRPr>
          </a:p>
          <a:p>
            <a:pPr marL="12700" marR="5080" algn="just">
              <a:lnSpc>
                <a:spcPct val="115300"/>
              </a:lnSpc>
              <a:spcBef>
                <a:spcPts val="1125"/>
              </a:spcBef>
            </a:pPr>
            <a:r>
              <a:rPr sz="1500" spc="-5" dirty="0">
                <a:latin typeface="Garamond"/>
                <a:cs typeface="Garamond"/>
              </a:rPr>
              <a:t>Los abonos orgánicos son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acción más </a:t>
            </a:r>
            <a:r>
              <a:rPr sz="1500" dirty="0">
                <a:latin typeface="Garamond"/>
                <a:cs typeface="Garamond"/>
              </a:rPr>
              <a:t>lenta, </a:t>
            </a:r>
            <a:r>
              <a:rPr sz="1500" spc="-5" dirty="0">
                <a:latin typeface="Garamond"/>
                <a:cs typeface="Garamond"/>
              </a:rPr>
              <a:t>ya que el nitrógeno se </a:t>
            </a:r>
            <a:r>
              <a:rPr sz="1500" dirty="0">
                <a:latin typeface="Garamond"/>
                <a:cs typeface="Garamond"/>
              </a:rPr>
              <a:t>libera </a:t>
            </a:r>
            <a:r>
              <a:rPr sz="1500" spc="-5" dirty="0">
                <a:latin typeface="Garamond"/>
                <a:cs typeface="Garamond"/>
              </a:rPr>
              <a:t>más </a:t>
            </a:r>
            <a:r>
              <a:rPr sz="1500" dirty="0">
                <a:latin typeface="Garamond"/>
                <a:cs typeface="Garamond"/>
              </a:rPr>
              <a:t>despacio </a:t>
            </a:r>
            <a:r>
              <a:rPr sz="1500" spc="-5" dirty="0">
                <a:latin typeface="Garamond"/>
                <a:cs typeface="Garamond"/>
              </a:rPr>
              <a:t>porque se produce por  </a:t>
            </a:r>
            <a:r>
              <a:rPr sz="1500" dirty="0">
                <a:latin typeface="Garamond"/>
                <a:cs typeface="Garamond"/>
              </a:rPr>
              <a:t>descomposición </a:t>
            </a:r>
            <a:r>
              <a:rPr sz="1500" spc="-5" dirty="0">
                <a:latin typeface="Garamond"/>
                <a:cs typeface="Garamond"/>
              </a:rPr>
              <a:t>bacteriana, por el contrario son beneficiosos para esponjar </a:t>
            </a:r>
            <a:r>
              <a:rPr sz="1500" dirty="0">
                <a:latin typeface="Garamond"/>
                <a:cs typeface="Garamond"/>
              </a:rPr>
              <a:t>la </a:t>
            </a:r>
            <a:r>
              <a:rPr sz="1500" spc="-5" dirty="0">
                <a:latin typeface="Garamond"/>
                <a:cs typeface="Garamond"/>
              </a:rPr>
              <a:t>tierra, sobre todo el compost. En el caso  </a:t>
            </a:r>
            <a:r>
              <a:rPr sz="1500" dirty="0">
                <a:latin typeface="Garamond"/>
                <a:cs typeface="Garamond"/>
              </a:rPr>
              <a:t>del </a:t>
            </a:r>
            <a:r>
              <a:rPr sz="1500" spc="-5" dirty="0">
                <a:latin typeface="Garamond"/>
                <a:cs typeface="Garamond"/>
              </a:rPr>
              <a:t>estiércol, su asimilación por </a:t>
            </a:r>
            <a:r>
              <a:rPr sz="1500" dirty="0">
                <a:latin typeface="Garamond"/>
                <a:cs typeface="Garamond"/>
              </a:rPr>
              <a:t>la </a:t>
            </a:r>
            <a:r>
              <a:rPr sz="1500" spc="-5" dirty="0">
                <a:latin typeface="Garamond"/>
                <a:cs typeface="Garamond"/>
              </a:rPr>
              <a:t>planta no se </a:t>
            </a:r>
            <a:r>
              <a:rPr sz="1500" dirty="0">
                <a:latin typeface="Garamond"/>
                <a:cs typeface="Garamond"/>
              </a:rPr>
              <a:t>iniciará </a:t>
            </a:r>
            <a:r>
              <a:rPr sz="1500" spc="-5" dirty="0">
                <a:latin typeface="Garamond"/>
                <a:cs typeface="Garamond"/>
              </a:rPr>
              <a:t>hasta transcurridos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14 </a:t>
            </a:r>
            <a:r>
              <a:rPr sz="1500" dirty="0">
                <a:latin typeface="Garamond"/>
                <a:cs typeface="Garamond"/>
              </a:rPr>
              <a:t>a </a:t>
            </a:r>
            <a:r>
              <a:rPr sz="1500" spc="-5" dirty="0">
                <a:latin typeface="Garamond"/>
                <a:cs typeface="Garamond"/>
              </a:rPr>
              <a:t>18 meses </a:t>
            </a:r>
            <a:r>
              <a:rPr sz="1500" dirty="0">
                <a:latin typeface="Garamond"/>
                <a:cs typeface="Garamond"/>
              </a:rPr>
              <a:t>desde </a:t>
            </a:r>
            <a:r>
              <a:rPr sz="1500" spc="-5" dirty="0">
                <a:latin typeface="Garamond"/>
                <a:cs typeface="Garamond"/>
              </a:rPr>
              <a:t>su</a:t>
            </a:r>
            <a:r>
              <a:rPr sz="1500" spc="-35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utilización.</a:t>
            </a:r>
            <a:endParaRPr sz="1500">
              <a:latin typeface="Garamond"/>
              <a:cs typeface="Garamond"/>
            </a:endParaRPr>
          </a:p>
          <a:p>
            <a:pPr marL="12700" algn="just">
              <a:lnSpc>
                <a:spcPct val="100000"/>
              </a:lnSpc>
              <a:spcBef>
                <a:spcPts val="1400"/>
              </a:spcBef>
            </a:pPr>
            <a:r>
              <a:rPr sz="1500" spc="-5" dirty="0">
                <a:latin typeface="Garamond"/>
                <a:cs typeface="Garamond"/>
              </a:rPr>
              <a:t>Los abonos minerales son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acción rápida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proporcionan </a:t>
            </a:r>
            <a:r>
              <a:rPr sz="1500" dirty="0">
                <a:latin typeface="Garamond"/>
                <a:cs typeface="Garamond"/>
              </a:rPr>
              <a:t>a la </a:t>
            </a:r>
            <a:r>
              <a:rPr sz="1500" spc="-5" dirty="0">
                <a:latin typeface="Garamond"/>
                <a:cs typeface="Garamond"/>
              </a:rPr>
              <a:t>planta </a:t>
            </a:r>
            <a:r>
              <a:rPr sz="1500" dirty="0">
                <a:latin typeface="Garamond"/>
                <a:cs typeface="Garamond"/>
              </a:rPr>
              <a:t>los </a:t>
            </a:r>
            <a:r>
              <a:rPr sz="1500" spc="-5" dirty="0">
                <a:latin typeface="Garamond"/>
                <a:cs typeface="Garamond"/>
              </a:rPr>
              <a:t>nutrientes para su completo</a:t>
            </a:r>
            <a:r>
              <a:rPr sz="1500" spc="-40" dirty="0">
                <a:latin typeface="Garamond"/>
                <a:cs typeface="Garamond"/>
              </a:rPr>
              <a:t> </a:t>
            </a:r>
            <a:r>
              <a:rPr sz="1500" dirty="0">
                <a:latin typeface="Garamond"/>
                <a:cs typeface="Garamond"/>
              </a:rPr>
              <a:t>desarrollo.</a:t>
            </a:r>
            <a:endParaRPr sz="1500">
              <a:latin typeface="Garamond"/>
              <a:cs typeface="Garamond"/>
            </a:endParaRPr>
          </a:p>
          <a:p>
            <a:pPr marL="12700" marR="7620" algn="just">
              <a:lnSpc>
                <a:spcPct val="113900"/>
              </a:lnSpc>
              <a:spcBef>
                <a:spcPts val="1100"/>
              </a:spcBef>
            </a:pPr>
            <a:r>
              <a:rPr sz="1500" spc="-5" dirty="0">
                <a:latin typeface="Garamond"/>
                <a:cs typeface="Garamond"/>
              </a:rPr>
              <a:t>Ambos pueden usarse combinados </a:t>
            </a:r>
            <a:r>
              <a:rPr sz="1500" dirty="0">
                <a:latin typeface="Garamond"/>
                <a:cs typeface="Garamond"/>
              </a:rPr>
              <a:t>e incluso, </a:t>
            </a:r>
            <a:r>
              <a:rPr sz="1500" spc="-5" dirty="0">
                <a:latin typeface="Garamond"/>
                <a:cs typeface="Garamond"/>
              </a:rPr>
              <a:t>para </a:t>
            </a:r>
            <a:r>
              <a:rPr sz="1500" dirty="0">
                <a:latin typeface="Garamond"/>
                <a:cs typeface="Garamond"/>
              </a:rPr>
              <a:t>la </a:t>
            </a:r>
            <a:r>
              <a:rPr sz="1500" spc="-5" dirty="0">
                <a:latin typeface="Garamond"/>
                <a:cs typeface="Garamond"/>
              </a:rPr>
              <a:t>mayoría </a:t>
            </a:r>
            <a:r>
              <a:rPr sz="1500" dirty="0">
                <a:latin typeface="Garamond"/>
                <a:cs typeface="Garamond"/>
              </a:rPr>
              <a:t>de los </a:t>
            </a:r>
            <a:r>
              <a:rPr sz="1500" spc="-5" dirty="0">
                <a:latin typeface="Garamond"/>
                <a:cs typeface="Garamond"/>
              </a:rPr>
              <a:t>expertos ambas clases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abono son vitales para </a:t>
            </a:r>
            <a:r>
              <a:rPr sz="1500" dirty="0">
                <a:latin typeface="Garamond"/>
                <a:cs typeface="Garamond"/>
              </a:rPr>
              <a:t>la  </a:t>
            </a:r>
            <a:r>
              <a:rPr sz="1500" spc="-5" dirty="0">
                <a:latin typeface="Garamond"/>
                <a:cs typeface="Garamond"/>
              </a:rPr>
              <a:t>planta.</a:t>
            </a:r>
            <a:endParaRPr sz="15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77475" y="1212831"/>
            <a:ext cx="13157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273044"/>
                </a:solidFill>
              </a:rPr>
              <a:t>COMPOSTA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1977475" y="1791062"/>
            <a:ext cx="9448165" cy="394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3300"/>
              </a:lnSpc>
              <a:spcBef>
                <a:spcPts val="100"/>
              </a:spcBef>
            </a:pPr>
            <a:r>
              <a:rPr sz="1600" spc="-5" dirty="0">
                <a:solidFill>
                  <a:srgbClr val="273044"/>
                </a:solidFill>
                <a:latin typeface="Garamond"/>
                <a:cs typeface="Garamond"/>
              </a:rPr>
              <a:t>La composta es un abono natural obtenido </a:t>
            </a:r>
            <a:r>
              <a:rPr sz="1600" dirty="0">
                <a:solidFill>
                  <a:srgbClr val="273044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273044"/>
                </a:solidFill>
                <a:latin typeface="Garamond"/>
                <a:cs typeface="Garamond"/>
              </a:rPr>
              <a:t>proceso </a:t>
            </a:r>
            <a:r>
              <a:rPr sz="1600" dirty="0">
                <a:solidFill>
                  <a:srgbClr val="273044"/>
                </a:solidFill>
                <a:latin typeface="Garamond"/>
                <a:cs typeface="Garamond"/>
              </a:rPr>
              <a:t>de descomposición de los desperdicios </a:t>
            </a:r>
            <a:r>
              <a:rPr sz="1600" spc="-5" dirty="0">
                <a:solidFill>
                  <a:srgbClr val="273044"/>
                </a:solidFill>
                <a:latin typeface="Garamond"/>
                <a:cs typeface="Garamond"/>
              </a:rPr>
              <a:t>orgánicos </a:t>
            </a:r>
            <a:r>
              <a:rPr sz="1600" dirty="0">
                <a:solidFill>
                  <a:srgbClr val="273044"/>
                </a:solidFill>
                <a:latin typeface="Garamond"/>
                <a:cs typeface="Garamond"/>
              </a:rPr>
              <a:t>de los  </a:t>
            </a:r>
            <a:r>
              <a:rPr sz="1600" spc="-5" dirty="0">
                <a:solidFill>
                  <a:srgbClr val="273044"/>
                </a:solidFill>
                <a:latin typeface="Garamond"/>
                <a:cs typeface="Garamond"/>
              </a:rPr>
              <a:t>vegetales </a:t>
            </a:r>
            <a:r>
              <a:rPr sz="1600" dirty="0">
                <a:solidFill>
                  <a:srgbClr val="273044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273044"/>
                </a:solidFill>
                <a:latin typeface="Garamond"/>
                <a:cs typeface="Garamond"/>
              </a:rPr>
              <a:t>animales. Este puede ser obtenido ya sea </a:t>
            </a:r>
            <a:r>
              <a:rPr sz="1600" dirty="0">
                <a:solidFill>
                  <a:srgbClr val="273044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273044"/>
                </a:solidFill>
                <a:latin typeface="Garamond"/>
                <a:cs typeface="Garamond"/>
              </a:rPr>
              <a:t>hojas secas, restos </a:t>
            </a:r>
            <a:r>
              <a:rPr sz="1600" dirty="0">
                <a:solidFill>
                  <a:srgbClr val="273044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273044"/>
                </a:solidFill>
                <a:latin typeface="Garamond"/>
                <a:cs typeface="Garamond"/>
              </a:rPr>
              <a:t>comida, estiércol, plumas, yerba </a:t>
            </a:r>
            <a:r>
              <a:rPr sz="1600" dirty="0">
                <a:solidFill>
                  <a:srgbClr val="273044"/>
                </a:solidFill>
                <a:latin typeface="Garamond"/>
                <a:cs typeface="Garamond"/>
              </a:rPr>
              <a:t>o </a:t>
            </a:r>
            <a:r>
              <a:rPr sz="1600" spc="-5" dirty="0">
                <a:solidFill>
                  <a:srgbClr val="273044"/>
                </a:solidFill>
                <a:latin typeface="Garamond"/>
                <a:cs typeface="Garamond"/>
              </a:rPr>
              <a:t>pasto,  etc.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000">
              <a:latin typeface="Times New Roman"/>
              <a:cs typeface="Times New Roman"/>
            </a:endParaRPr>
          </a:p>
          <a:p>
            <a:pPr marL="12700" marR="13970" algn="just">
              <a:lnSpc>
                <a:spcPct val="113300"/>
              </a:lnSpc>
              <a:spcBef>
                <a:spcPts val="5"/>
              </a:spcBef>
            </a:pPr>
            <a:r>
              <a:rPr sz="1600" spc="-5" dirty="0">
                <a:solidFill>
                  <a:srgbClr val="273044"/>
                </a:solidFill>
                <a:latin typeface="Garamond"/>
                <a:cs typeface="Garamond"/>
              </a:rPr>
              <a:t>Diariamente podemos ver un ejemplo claro </a:t>
            </a:r>
            <a:r>
              <a:rPr sz="1600" dirty="0">
                <a:solidFill>
                  <a:srgbClr val="273044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273044"/>
                </a:solidFill>
                <a:latin typeface="Garamond"/>
                <a:cs typeface="Garamond"/>
              </a:rPr>
              <a:t>composta, el cual </a:t>
            </a:r>
            <a:r>
              <a:rPr sz="1600" dirty="0">
                <a:solidFill>
                  <a:srgbClr val="273044"/>
                </a:solidFill>
                <a:latin typeface="Garamond"/>
                <a:cs typeface="Garamond"/>
              </a:rPr>
              <a:t>lo </a:t>
            </a:r>
            <a:r>
              <a:rPr sz="1600" spc="-5" dirty="0">
                <a:solidFill>
                  <a:srgbClr val="273044"/>
                </a:solidFill>
                <a:latin typeface="Garamond"/>
                <a:cs typeface="Garamond"/>
              </a:rPr>
              <a:t>realiza </a:t>
            </a:r>
            <a:r>
              <a:rPr sz="1600" dirty="0">
                <a:solidFill>
                  <a:srgbClr val="273044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273044"/>
                </a:solidFill>
                <a:latin typeface="Garamond"/>
                <a:cs typeface="Garamond"/>
              </a:rPr>
              <a:t>misma naturaleza para su beneficio.  Cuando vemos caer </a:t>
            </a:r>
            <a:r>
              <a:rPr sz="1600" dirty="0">
                <a:solidFill>
                  <a:srgbClr val="273044"/>
                </a:solidFill>
                <a:latin typeface="Garamond"/>
                <a:cs typeface="Garamond"/>
              </a:rPr>
              <a:t>las </a:t>
            </a:r>
            <a:r>
              <a:rPr sz="1600" spc="-5" dirty="0">
                <a:solidFill>
                  <a:srgbClr val="273044"/>
                </a:solidFill>
                <a:latin typeface="Garamond"/>
                <a:cs typeface="Garamond"/>
              </a:rPr>
              <a:t>hojas </a:t>
            </a:r>
            <a:r>
              <a:rPr sz="1600" dirty="0">
                <a:solidFill>
                  <a:srgbClr val="273044"/>
                </a:solidFill>
                <a:latin typeface="Garamond"/>
                <a:cs typeface="Garamond"/>
              </a:rPr>
              <a:t>de los </a:t>
            </a:r>
            <a:r>
              <a:rPr sz="1600" spc="-5" dirty="0">
                <a:solidFill>
                  <a:srgbClr val="273044"/>
                </a:solidFill>
                <a:latin typeface="Garamond"/>
                <a:cs typeface="Garamond"/>
              </a:rPr>
              <a:t>árboles, </a:t>
            </a:r>
            <a:r>
              <a:rPr sz="1600" dirty="0">
                <a:solidFill>
                  <a:srgbClr val="273044"/>
                </a:solidFill>
                <a:latin typeface="Garamond"/>
                <a:cs typeface="Garamond"/>
              </a:rPr>
              <a:t>las </a:t>
            </a:r>
            <a:r>
              <a:rPr sz="1600" spc="-5" dirty="0">
                <a:solidFill>
                  <a:srgbClr val="273044"/>
                </a:solidFill>
                <a:latin typeface="Garamond"/>
                <a:cs typeface="Garamond"/>
              </a:rPr>
              <a:t>flores, </a:t>
            </a:r>
            <a:r>
              <a:rPr sz="1600" dirty="0">
                <a:solidFill>
                  <a:srgbClr val="273044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273044"/>
                </a:solidFill>
                <a:latin typeface="Garamond"/>
                <a:cs typeface="Garamond"/>
              </a:rPr>
              <a:t>frutos maduros, gradualmente se </a:t>
            </a:r>
            <a:r>
              <a:rPr sz="1600" dirty="0">
                <a:solidFill>
                  <a:srgbClr val="273044"/>
                </a:solidFill>
                <a:latin typeface="Garamond"/>
                <a:cs typeface="Garamond"/>
              </a:rPr>
              <a:t>descomponen  </a:t>
            </a:r>
            <a:r>
              <a:rPr sz="1600" spc="-5" dirty="0">
                <a:solidFill>
                  <a:srgbClr val="273044"/>
                </a:solidFill>
                <a:latin typeface="Garamond"/>
                <a:cs typeface="Garamond"/>
              </a:rPr>
              <a:t>convirtiéndose en</a:t>
            </a:r>
            <a:r>
              <a:rPr sz="1600" spc="-10" dirty="0">
                <a:solidFill>
                  <a:srgbClr val="273044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273044"/>
                </a:solidFill>
                <a:latin typeface="Garamond"/>
                <a:cs typeface="Garamond"/>
              </a:rPr>
              <a:t>abono.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000">
              <a:latin typeface="Times New Roman"/>
              <a:cs typeface="Times New Roman"/>
            </a:endParaRPr>
          </a:p>
          <a:p>
            <a:pPr marL="12700" marR="17780" algn="just">
              <a:lnSpc>
                <a:spcPct val="113300"/>
              </a:lnSpc>
              <a:spcBef>
                <a:spcPts val="5"/>
              </a:spcBef>
            </a:pPr>
            <a:r>
              <a:rPr sz="1600" spc="-5" dirty="0">
                <a:solidFill>
                  <a:srgbClr val="273044"/>
                </a:solidFill>
                <a:latin typeface="Garamond"/>
                <a:cs typeface="Garamond"/>
              </a:rPr>
              <a:t>Todo esto se </a:t>
            </a:r>
            <a:r>
              <a:rPr sz="1600" dirty="0">
                <a:solidFill>
                  <a:srgbClr val="273044"/>
                </a:solidFill>
                <a:latin typeface="Garamond"/>
                <a:cs typeface="Garamond"/>
              </a:rPr>
              <a:t>logra </a:t>
            </a:r>
            <a:r>
              <a:rPr sz="1600" spc="-5" dirty="0">
                <a:solidFill>
                  <a:srgbClr val="273044"/>
                </a:solidFill>
                <a:latin typeface="Garamond"/>
                <a:cs typeface="Garamond"/>
              </a:rPr>
              <a:t>gracias </a:t>
            </a:r>
            <a:r>
              <a:rPr sz="1600" dirty="0">
                <a:solidFill>
                  <a:srgbClr val="273044"/>
                </a:solidFill>
                <a:latin typeface="Garamond"/>
                <a:cs typeface="Garamond"/>
              </a:rPr>
              <a:t>a los </a:t>
            </a:r>
            <a:r>
              <a:rPr sz="1600" spc="-5" dirty="0">
                <a:solidFill>
                  <a:srgbClr val="273044"/>
                </a:solidFill>
                <a:latin typeface="Garamond"/>
                <a:cs typeface="Garamond"/>
              </a:rPr>
              <a:t>microorganismos que </a:t>
            </a:r>
            <a:r>
              <a:rPr sz="1600" dirty="0">
                <a:solidFill>
                  <a:srgbClr val="273044"/>
                </a:solidFill>
                <a:latin typeface="Garamond"/>
                <a:cs typeface="Garamond"/>
              </a:rPr>
              <a:t>llevan a </a:t>
            </a:r>
            <a:r>
              <a:rPr sz="1600" spc="-5" dirty="0">
                <a:solidFill>
                  <a:srgbClr val="273044"/>
                </a:solidFill>
                <a:latin typeface="Garamond"/>
                <a:cs typeface="Garamond"/>
              </a:rPr>
              <a:t>cabo </a:t>
            </a:r>
            <a:r>
              <a:rPr sz="1600" dirty="0">
                <a:solidFill>
                  <a:srgbClr val="273044"/>
                </a:solidFill>
                <a:latin typeface="Garamond"/>
                <a:cs typeface="Garamond"/>
              </a:rPr>
              <a:t>la descomposición o </a:t>
            </a:r>
            <a:r>
              <a:rPr sz="1600" spc="-5" dirty="0">
                <a:solidFill>
                  <a:srgbClr val="273044"/>
                </a:solidFill>
                <a:latin typeface="Garamond"/>
                <a:cs typeface="Garamond"/>
              </a:rPr>
              <a:t>mineralización </a:t>
            </a:r>
            <a:r>
              <a:rPr sz="1600" dirty="0">
                <a:solidFill>
                  <a:srgbClr val="273044"/>
                </a:solidFill>
                <a:latin typeface="Garamond"/>
                <a:cs typeface="Garamond"/>
              </a:rPr>
              <a:t>de los  </a:t>
            </a:r>
            <a:r>
              <a:rPr sz="1600" spc="-5" dirty="0">
                <a:solidFill>
                  <a:srgbClr val="273044"/>
                </a:solidFill>
                <a:latin typeface="Garamond"/>
                <a:cs typeface="Garamond"/>
              </a:rPr>
              <a:t>materiales. </a:t>
            </a:r>
            <a:r>
              <a:rPr sz="1600" dirty="0">
                <a:solidFill>
                  <a:srgbClr val="273044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273044"/>
                </a:solidFill>
                <a:latin typeface="Garamond"/>
                <a:cs typeface="Garamond"/>
              </a:rPr>
              <a:t>así gracias </a:t>
            </a:r>
            <a:r>
              <a:rPr sz="1600" dirty="0">
                <a:solidFill>
                  <a:srgbClr val="273044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273044"/>
                </a:solidFill>
                <a:latin typeface="Garamond"/>
                <a:cs typeface="Garamond"/>
              </a:rPr>
              <a:t>ellos se </a:t>
            </a:r>
            <a:r>
              <a:rPr sz="1600" dirty="0">
                <a:solidFill>
                  <a:srgbClr val="273044"/>
                </a:solidFill>
                <a:latin typeface="Garamond"/>
                <a:cs typeface="Garamond"/>
              </a:rPr>
              <a:t>da </a:t>
            </a:r>
            <a:r>
              <a:rPr sz="1600" spc="-5" dirty="0">
                <a:solidFill>
                  <a:srgbClr val="273044"/>
                </a:solidFill>
                <a:latin typeface="Garamond"/>
                <a:cs typeface="Garamond"/>
              </a:rPr>
              <a:t>origen </a:t>
            </a:r>
            <a:r>
              <a:rPr sz="1600" dirty="0">
                <a:solidFill>
                  <a:srgbClr val="273044"/>
                </a:solidFill>
                <a:latin typeface="Garamond"/>
                <a:cs typeface="Garamond"/>
              </a:rPr>
              <a:t>a la </a:t>
            </a:r>
            <a:r>
              <a:rPr sz="1600" spc="-5" dirty="0">
                <a:solidFill>
                  <a:srgbClr val="273044"/>
                </a:solidFill>
                <a:latin typeface="Garamond"/>
                <a:cs typeface="Garamond"/>
              </a:rPr>
              <a:t>materia orgánica que es </a:t>
            </a:r>
            <a:r>
              <a:rPr sz="1600" dirty="0">
                <a:solidFill>
                  <a:srgbClr val="273044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273044"/>
                </a:solidFill>
                <a:latin typeface="Garamond"/>
                <a:cs typeface="Garamond"/>
              </a:rPr>
              <a:t>gran utilidad para </a:t>
            </a:r>
            <a:r>
              <a:rPr sz="1600" dirty="0">
                <a:solidFill>
                  <a:srgbClr val="273044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273044"/>
                </a:solidFill>
                <a:latin typeface="Garamond"/>
                <a:cs typeface="Garamond"/>
              </a:rPr>
              <a:t>suelos</a:t>
            </a:r>
            <a:r>
              <a:rPr sz="1600" spc="-40" dirty="0">
                <a:solidFill>
                  <a:srgbClr val="273044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273044"/>
                </a:solidFill>
                <a:latin typeface="Garamond"/>
                <a:cs typeface="Garamond"/>
              </a:rPr>
              <a:t>agrícolas.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000">
              <a:latin typeface="Times New Roman"/>
              <a:cs typeface="Times New Roman"/>
            </a:endParaRPr>
          </a:p>
          <a:p>
            <a:pPr marL="12700" marR="11430" algn="just">
              <a:lnSpc>
                <a:spcPct val="113300"/>
              </a:lnSpc>
              <a:spcBef>
                <a:spcPts val="5"/>
              </a:spcBef>
            </a:pPr>
            <a:r>
              <a:rPr sz="1600" spc="-5" dirty="0">
                <a:latin typeface="Garamond"/>
                <a:cs typeface="Garamond"/>
              </a:rPr>
              <a:t>Cuando observamos que nuestras plantas sufren por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aparición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enfermedades </a:t>
            </a:r>
            <a:r>
              <a:rPr sz="1600" dirty="0">
                <a:latin typeface="Garamond"/>
                <a:cs typeface="Garamond"/>
              </a:rPr>
              <a:t>o insectos, </a:t>
            </a:r>
            <a:r>
              <a:rPr sz="1600" spc="-5" dirty="0">
                <a:latin typeface="Garamond"/>
                <a:cs typeface="Garamond"/>
              </a:rPr>
              <a:t>nos encontramos frente </a:t>
            </a:r>
            <a:r>
              <a:rPr sz="1600" dirty="0">
                <a:latin typeface="Garamond"/>
                <a:cs typeface="Garamond"/>
              </a:rPr>
              <a:t>a  </a:t>
            </a:r>
            <a:r>
              <a:rPr sz="1600" spc="-5" dirty="0">
                <a:latin typeface="Garamond"/>
                <a:cs typeface="Garamond"/>
              </a:rPr>
              <a:t>problemas que están </a:t>
            </a:r>
            <a:r>
              <a:rPr sz="1600" dirty="0">
                <a:latin typeface="Garamond"/>
                <a:cs typeface="Garamond"/>
              </a:rPr>
              <a:t>ligados a la </a:t>
            </a:r>
            <a:r>
              <a:rPr sz="1600" spc="-5" dirty="0">
                <a:latin typeface="Garamond"/>
                <a:cs typeface="Garamond"/>
              </a:rPr>
              <a:t>falta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nutrientes en el suelo. La manera más amigable con el ambiente </a:t>
            </a:r>
            <a:r>
              <a:rPr sz="1600" dirty="0">
                <a:latin typeface="Garamond"/>
                <a:cs typeface="Garamond"/>
              </a:rPr>
              <a:t>de devolverle  </a:t>
            </a:r>
            <a:r>
              <a:rPr sz="1600" spc="-5" dirty="0">
                <a:latin typeface="Garamond"/>
                <a:cs typeface="Garamond"/>
              </a:rPr>
              <a:t>esos nutrientes </a:t>
            </a:r>
            <a:r>
              <a:rPr sz="1600" dirty="0">
                <a:latin typeface="Garamond"/>
                <a:cs typeface="Garamond"/>
              </a:rPr>
              <a:t>a la </a:t>
            </a:r>
            <a:r>
              <a:rPr sz="1600" spc="-5" dirty="0">
                <a:latin typeface="Garamond"/>
                <a:cs typeface="Garamond"/>
              </a:rPr>
              <a:t>tierra es </a:t>
            </a:r>
            <a:r>
              <a:rPr sz="1600" dirty="0">
                <a:latin typeface="Garamond"/>
                <a:cs typeface="Garamond"/>
              </a:rPr>
              <a:t>incorporando </a:t>
            </a:r>
            <a:r>
              <a:rPr sz="1600" spc="-5" dirty="0">
                <a:latin typeface="Garamond"/>
                <a:cs typeface="Garamond"/>
              </a:rPr>
              <a:t>abonos orgánicos que enriquecerán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microorganismos </a:t>
            </a:r>
            <a:r>
              <a:rPr sz="1600" dirty="0">
                <a:latin typeface="Garamond"/>
                <a:cs typeface="Garamond"/>
              </a:rPr>
              <a:t>la</a:t>
            </a:r>
            <a:r>
              <a:rPr sz="1600" spc="-3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tierra.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28150" y="673987"/>
            <a:ext cx="9492615" cy="475615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6350" algn="just">
              <a:lnSpc>
                <a:spcPct val="113900"/>
              </a:lnSpc>
              <a:spcBef>
                <a:spcPts val="110"/>
              </a:spcBef>
            </a:pPr>
            <a:r>
              <a:rPr sz="1600" spc="-5" dirty="0">
                <a:latin typeface="Garamond"/>
                <a:cs typeface="Garamond"/>
              </a:rPr>
              <a:t>Para preparar compost </a:t>
            </a:r>
            <a:r>
              <a:rPr sz="1600" dirty="0">
                <a:latin typeface="Garamond"/>
                <a:cs typeface="Garamond"/>
              </a:rPr>
              <a:t>o </a:t>
            </a:r>
            <a:r>
              <a:rPr sz="1600" spc="-5" dirty="0">
                <a:latin typeface="Garamond"/>
                <a:cs typeface="Garamond"/>
              </a:rPr>
              <a:t>abono compuesto necesitamos realizar una abonera. La misma </a:t>
            </a:r>
            <a:r>
              <a:rPr sz="1600" dirty="0">
                <a:latin typeface="Garamond"/>
                <a:cs typeface="Garamond"/>
              </a:rPr>
              <a:t>deberá </a:t>
            </a:r>
            <a:r>
              <a:rPr sz="1600" spc="-5" dirty="0">
                <a:latin typeface="Garamond"/>
                <a:cs typeface="Garamond"/>
              </a:rPr>
              <a:t>estar en un </a:t>
            </a:r>
            <a:r>
              <a:rPr sz="1600" dirty="0">
                <a:latin typeface="Garamond"/>
                <a:cs typeface="Garamond"/>
              </a:rPr>
              <a:t>lugar  </a:t>
            </a:r>
            <a:r>
              <a:rPr sz="1600" spc="-5" dirty="0">
                <a:latin typeface="Garamond"/>
                <a:cs typeface="Garamond"/>
              </a:rPr>
              <a:t>protegido, por ejemplo bajo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sombra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un árbol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hojas caedizas, así garantizamos sombra en verano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sol en  </a:t>
            </a:r>
            <a:r>
              <a:rPr sz="1600" dirty="0">
                <a:latin typeface="Garamond"/>
                <a:cs typeface="Garamond"/>
              </a:rPr>
              <a:t>invierno. </a:t>
            </a:r>
            <a:r>
              <a:rPr sz="1600" spc="-5" dirty="0">
                <a:latin typeface="Garamond"/>
                <a:cs typeface="Garamond"/>
              </a:rPr>
              <a:t>Los microorganismos responsables </a:t>
            </a:r>
            <a:r>
              <a:rPr sz="1600" dirty="0">
                <a:latin typeface="Garamond"/>
                <a:cs typeface="Garamond"/>
              </a:rPr>
              <a:t>del </a:t>
            </a:r>
            <a:r>
              <a:rPr sz="1600" spc="-5" dirty="0">
                <a:latin typeface="Garamond"/>
                <a:cs typeface="Garamond"/>
              </a:rPr>
              <a:t>proceso </a:t>
            </a:r>
            <a:r>
              <a:rPr sz="1600" dirty="0">
                <a:latin typeface="Garamond"/>
                <a:cs typeface="Garamond"/>
              </a:rPr>
              <a:t>de descomposición </a:t>
            </a:r>
            <a:r>
              <a:rPr sz="1600" spc="-5" dirty="0">
                <a:latin typeface="Garamond"/>
                <a:cs typeface="Garamond"/>
              </a:rPr>
              <a:t>requieren </a:t>
            </a:r>
            <a:r>
              <a:rPr sz="1600" dirty="0">
                <a:latin typeface="Garamond"/>
                <a:cs typeface="Garamond"/>
              </a:rPr>
              <a:t>determinadas</a:t>
            </a:r>
            <a:r>
              <a:rPr sz="1600" spc="-4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condiciones:</a:t>
            </a:r>
            <a:endParaRPr sz="1600">
              <a:latin typeface="Garamond"/>
              <a:cs typeface="Garamond"/>
            </a:endParaRPr>
          </a:p>
          <a:p>
            <a:pPr marL="126364" indent="-114300">
              <a:lnSpc>
                <a:spcPct val="100000"/>
              </a:lnSpc>
              <a:spcBef>
                <a:spcPts val="1380"/>
              </a:spcBef>
              <a:buChar char="-"/>
              <a:tabLst>
                <a:tab pos="127000" algn="l"/>
              </a:tabLst>
            </a:pPr>
            <a:r>
              <a:rPr sz="1600" spc="-5" dirty="0">
                <a:latin typeface="Garamond"/>
                <a:cs typeface="Garamond"/>
              </a:rPr>
              <a:t>Humedad adecuada, evitar</a:t>
            </a:r>
            <a:r>
              <a:rPr sz="1600" spc="-1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anegamiento.</a:t>
            </a:r>
            <a:endParaRPr sz="1600">
              <a:latin typeface="Garamond"/>
              <a:cs typeface="Garamond"/>
            </a:endParaRPr>
          </a:p>
          <a:p>
            <a:pPr marL="126364" indent="-114300">
              <a:lnSpc>
                <a:spcPct val="100000"/>
              </a:lnSpc>
              <a:spcBef>
                <a:spcPts val="1380"/>
              </a:spcBef>
              <a:buChar char="-"/>
              <a:tabLst>
                <a:tab pos="127000" algn="l"/>
              </a:tabLst>
            </a:pPr>
            <a:r>
              <a:rPr sz="1600" spc="-5" dirty="0">
                <a:latin typeface="Garamond"/>
                <a:cs typeface="Garamond"/>
              </a:rPr>
              <a:t>Aire para vivir, por ello es </a:t>
            </a:r>
            <a:r>
              <a:rPr sz="1600" dirty="0">
                <a:latin typeface="Garamond"/>
                <a:cs typeface="Garamond"/>
              </a:rPr>
              <a:t>importante </a:t>
            </a:r>
            <a:r>
              <a:rPr sz="1600" spc="-5" dirty="0">
                <a:latin typeface="Garamond"/>
                <a:cs typeface="Garamond"/>
              </a:rPr>
              <a:t>no anegar el compost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airear si es necesario mezclando </a:t>
            </a:r>
            <a:r>
              <a:rPr sz="1600" dirty="0">
                <a:latin typeface="Garamond"/>
                <a:cs typeface="Garamond"/>
              </a:rPr>
              <a:t>las</a:t>
            </a:r>
            <a:r>
              <a:rPr sz="1600" spc="-2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capas.</a:t>
            </a:r>
            <a:endParaRPr sz="1600">
              <a:latin typeface="Garamond"/>
              <a:cs typeface="Garamond"/>
            </a:endParaRPr>
          </a:p>
          <a:p>
            <a:pPr marL="126364" indent="-114300">
              <a:lnSpc>
                <a:spcPct val="100000"/>
              </a:lnSpc>
              <a:spcBef>
                <a:spcPts val="1380"/>
              </a:spcBef>
              <a:buChar char="-"/>
              <a:tabLst>
                <a:tab pos="127000" algn="l"/>
              </a:tabLst>
            </a:pPr>
            <a:r>
              <a:rPr sz="1600" spc="-5" dirty="0">
                <a:latin typeface="Garamond"/>
                <a:cs typeface="Garamond"/>
              </a:rPr>
              <a:t>Temperatura adecuada, </a:t>
            </a:r>
            <a:r>
              <a:rPr sz="1600" dirty="0">
                <a:latin typeface="Garamond"/>
                <a:cs typeface="Garamond"/>
              </a:rPr>
              <a:t>ideal </a:t>
            </a:r>
            <a:r>
              <a:rPr sz="1600" spc="-5" dirty="0">
                <a:latin typeface="Garamond"/>
                <a:cs typeface="Garamond"/>
              </a:rPr>
              <a:t>para realizar su trabajo:</a:t>
            </a:r>
            <a:r>
              <a:rPr sz="1600" spc="-1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25°C.</a:t>
            </a:r>
            <a:endParaRPr sz="1600">
              <a:latin typeface="Garamond"/>
              <a:cs typeface="Garamond"/>
            </a:endParaRPr>
          </a:p>
          <a:p>
            <a:pPr marL="12700" marR="10795" algn="just">
              <a:lnSpc>
                <a:spcPct val="113300"/>
              </a:lnSpc>
              <a:spcBef>
                <a:spcPts val="1125"/>
              </a:spcBef>
              <a:buChar char="-"/>
              <a:tabLst>
                <a:tab pos="133985" algn="l"/>
              </a:tabLst>
            </a:pPr>
            <a:r>
              <a:rPr sz="1600" spc="-5" dirty="0">
                <a:latin typeface="Garamond"/>
                <a:cs typeface="Garamond"/>
              </a:rPr>
              <a:t>Alimentación, como cáscaras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fruta, restos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verduras, yerba, té, café, pasto seco, papel, bosta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caballo, guano </a:t>
            </a:r>
            <a:r>
              <a:rPr sz="1600" dirty="0">
                <a:latin typeface="Garamond"/>
                <a:cs typeface="Garamond"/>
              </a:rPr>
              <a:t>de  </a:t>
            </a:r>
            <a:r>
              <a:rPr sz="1600" spc="-5" dirty="0">
                <a:latin typeface="Garamond"/>
                <a:cs typeface="Garamond"/>
              </a:rPr>
              <a:t>gallina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hojas. Es </a:t>
            </a:r>
            <a:r>
              <a:rPr sz="1600" dirty="0">
                <a:latin typeface="Garamond"/>
                <a:cs typeface="Garamond"/>
              </a:rPr>
              <a:t>importante </a:t>
            </a:r>
            <a:r>
              <a:rPr sz="1600" spc="-5" dirty="0">
                <a:latin typeface="Garamond"/>
                <a:cs typeface="Garamond"/>
              </a:rPr>
              <a:t>saber que no </a:t>
            </a:r>
            <a:r>
              <a:rPr sz="1600" dirty="0">
                <a:latin typeface="Garamond"/>
                <a:cs typeface="Garamond"/>
              </a:rPr>
              <a:t>deben </a:t>
            </a:r>
            <a:r>
              <a:rPr sz="1600" spc="-5" dirty="0">
                <a:latin typeface="Garamond"/>
                <a:cs typeface="Garamond"/>
              </a:rPr>
              <a:t>usarse carnes, grasas, excrementos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perros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gatos </a:t>
            </a:r>
            <a:r>
              <a:rPr sz="1600" dirty="0">
                <a:latin typeface="Garamond"/>
                <a:cs typeface="Garamond"/>
              </a:rPr>
              <a:t>o </a:t>
            </a:r>
            <a:r>
              <a:rPr sz="1600" spc="-5" dirty="0">
                <a:latin typeface="Garamond"/>
                <a:cs typeface="Garamond"/>
              </a:rPr>
              <a:t>huesos</a:t>
            </a:r>
            <a:r>
              <a:rPr sz="1600" spc="-55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enteros.</a:t>
            </a:r>
            <a:endParaRPr sz="1600">
              <a:latin typeface="Garamond"/>
              <a:cs typeface="Garamond"/>
            </a:endParaRPr>
          </a:p>
          <a:p>
            <a:pPr marL="12700" marR="5080" algn="just">
              <a:lnSpc>
                <a:spcPct val="113300"/>
              </a:lnSpc>
              <a:spcBef>
                <a:spcPts val="1125"/>
              </a:spcBef>
            </a:pPr>
            <a:r>
              <a:rPr sz="1600" spc="-5" dirty="0">
                <a:latin typeface="Garamond"/>
                <a:cs typeface="Garamond"/>
              </a:rPr>
              <a:t>Apilamos </a:t>
            </a:r>
            <a:r>
              <a:rPr sz="1600" dirty="0">
                <a:latin typeface="Garamond"/>
                <a:cs typeface="Garamond"/>
              </a:rPr>
              <a:t>los distintos </a:t>
            </a:r>
            <a:r>
              <a:rPr sz="1600" spc="-5" dirty="0">
                <a:latin typeface="Garamond"/>
                <a:cs typeface="Garamond"/>
              </a:rPr>
              <a:t>materiales en capas, </a:t>
            </a:r>
            <a:r>
              <a:rPr sz="1600" dirty="0">
                <a:latin typeface="Garamond"/>
                <a:cs typeface="Garamond"/>
              </a:rPr>
              <a:t>intercalando </a:t>
            </a:r>
            <a:r>
              <a:rPr sz="1600" spc="-5" dirty="0">
                <a:latin typeface="Garamond"/>
                <a:cs typeface="Garamond"/>
              </a:rPr>
              <a:t>restos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vegetales, paja, estiércol, tierra negra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hojas. </a:t>
            </a:r>
            <a:r>
              <a:rPr sz="1600" dirty="0">
                <a:latin typeface="Garamond"/>
                <a:cs typeface="Garamond"/>
              </a:rPr>
              <a:t>Regamos  la </a:t>
            </a:r>
            <a:r>
              <a:rPr sz="1600" spc="-5" dirty="0">
                <a:latin typeface="Garamond"/>
                <a:cs typeface="Garamond"/>
              </a:rPr>
              <a:t>pila para asegurarnos una humedad uniforme </a:t>
            </a:r>
            <a:r>
              <a:rPr sz="1600" dirty="0">
                <a:latin typeface="Garamond"/>
                <a:cs typeface="Garamond"/>
              </a:rPr>
              <a:t>y la </a:t>
            </a:r>
            <a:r>
              <a:rPr sz="1600" spc="-5" dirty="0">
                <a:latin typeface="Garamond"/>
                <a:cs typeface="Garamond"/>
              </a:rPr>
              <a:t>protegemos con plástico </a:t>
            </a:r>
            <a:r>
              <a:rPr sz="1600" dirty="0">
                <a:latin typeface="Garamond"/>
                <a:cs typeface="Garamond"/>
              </a:rPr>
              <a:t>o </a:t>
            </a:r>
            <a:r>
              <a:rPr sz="1600" spc="-5" dirty="0">
                <a:latin typeface="Garamond"/>
                <a:cs typeface="Garamond"/>
              </a:rPr>
              <a:t>chapa para evitar que </a:t>
            </a:r>
            <a:r>
              <a:rPr sz="1600" dirty="0">
                <a:latin typeface="Garamond"/>
                <a:cs typeface="Garamond"/>
              </a:rPr>
              <a:t>las lluvias la  inunden y </a:t>
            </a:r>
            <a:r>
              <a:rPr sz="1600" spc="-5" dirty="0">
                <a:latin typeface="Garamond"/>
                <a:cs typeface="Garamond"/>
              </a:rPr>
              <a:t>perjudiquen el proceso </a:t>
            </a:r>
            <a:r>
              <a:rPr sz="1600" dirty="0">
                <a:latin typeface="Garamond"/>
                <a:cs typeface="Garamond"/>
              </a:rPr>
              <a:t>de descomposición. </a:t>
            </a:r>
            <a:r>
              <a:rPr sz="1600" spc="-5" dirty="0">
                <a:latin typeface="Garamond"/>
                <a:cs typeface="Garamond"/>
              </a:rPr>
              <a:t>Algunas variantes para realizar el abono son utilizar tachos,  cajoneras </a:t>
            </a:r>
            <a:r>
              <a:rPr sz="1600" dirty="0">
                <a:latin typeface="Garamond"/>
                <a:cs typeface="Garamond"/>
              </a:rPr>
              <a:t>o</a:t>
            </a:r>
            <a:r>
              <a:rPr sz="1600" spc="-1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pozos.</a:t>
            </a:r>
            <a:endParaRPr sz="1600">
              <a:latin typeface="Garamond"/>
              <a:cs typeface="Garamond"/>
            </a:endParaRPr>
          </a:p>
          <a:p>
            <a:pPr marL="12700" marR="8890" algn="just">
              <a:lnSpc>
                <a:spcPct val="113300"/>
              </a:lnSpc>
              <a:spcBef>
                <a:spcPts val="1125"/>
              </a:spcBef>
            </a:pPr>
            <a:r>
              <a:rPr sz="1600" spc="-5" dirty="0">
                <a:latin typeface="Garamond"/>
                <a:cs typeface="Garamond"/>
              </a:rPr>
              <a:t>El abono estará </a:t>
            </a:r>
            <a:r>
              <a:rPr sz="1600" dirty="0">
                <a:latin typeface="Garamond"/>
                <a:cs typeface="Garamond"/>
              </a:rPr>
              <a:t>listo </a:t>
            </a:r>
            <a:r>
              <a:rPr sz="1600" spc="-5" dirty="0">
                <a:latin typeface="Garamond"/>
                <a:cs typeface="Garamond"/>
              </a:rPr>
              <a:t>en tres meses en verano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en </a:t>
            </a:r>
            <a:r>
              <a:rPr sz="1600" dirty="0">
                <a:latin typeface="Garamond"/>
                <a:cs typeface="Garamond"/>
              </a:rPr>
              <a:t>invierno </a:t>
            </a:r>
            <a:r>
              <a:rPr sz="1600" spc="-5" dirty="0">
                <a:latin typeface="Garamond"/>
                <a:cs typeface="Garamond"/>
              </a:rPr>
              <a:t>en cinco </a:t>
            </a:r>
            <a:r>
              <a:rPr sz="1600" dirty="0">
                <a:latin typeface="Garamond"/>
                <a:cs typeface="Garamond"/>
              </a:rPr>
              <a:t>o </a:t>
            </a:r>
            <a:r>
              <a:rPr sz="1600" spc="-5" dirty="0">
                <a:latin typeface="Garamond"/>
                <a:cs typeface="Garamond"/>
              </a:rPr>
              <a:t>seis meses. Nos </a:t>
            </a:r>
            <a:r>
              <a:rPr sz="1600" dirty="0">
                <a:latin typeface="Garamond"/>
                <a:cs typeface="Garamond"/>
              </a:rPr>
              <a:t>daremos </a:t>
            </a:r>
            <a:r>
              <a:rPr sz="1600" spc="-5" dirty="0">
                <a:latin typeface="Garamond"/>
                <a:cs typeface="Garamond"/>
              </a:rPr>
              <a:t>cuenta cuando al  revisarlo no podamos </a:t>
            </a:r>
            <a:r>
              <a:rPr sz="1600" dirty="0">
                <a:latin typeface="Garamond"/>
                <a:cs typeface="Garamond"/>
              </a:rPr>
              <a:t>distinguir los </a:t>
            </a:r>
            <a:r>
              <a:rPr sz="1600" spc="-5" dirty="0">
                <a:latin typeface="Garamond"/>
                <a:cs typeface="Garamond"/>
              </a:rPr>
              <a:t>residuos </a:t>
            </a:r>
            <a:r>
              <a:rPr sz="1600" dirty="0">
                <a:latin typeface="Garamond"/>
                <a:cs typeface="Garamond"/>
              </a:rPr>
              <a:t>incorporados y </a:t>
            </a:r>
            <a:r>
              <a:rPr sz="1600" spc="-5" dirty="0">
                <a:latin typeface="Garamond"/>
                <a:cs typeface="Garamond"/>
              </a:rPr>
              <a:t>tenga un aspecto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tierra negra </a:t>
            </a:r>
            <a:r>
              <a:rPr sz="1600" dirty="0">
                <a:latin typeface="Garamond"/>
                <a:cs typeface="Garamond"/>
              </a:rPr>
              <a:t>y</a:t>
            </a:r>
            <a:r>
              <a:rPr sz="1600" spc="-35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esponjosa.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99674" y="365455"/>
            <a:ext cx="1685289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5" dirty="0">
                <a:latin typeface="Garamond"/>
                <a:cs typeface="Garamond"/>
              </a:rPr>
              <a:t>Fuentes: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669974" y="1378734"/>
            <a:ext cx="9747885" cy="4595495"/>
          </a:xfrm>
          <a:prstGeom prst="rect">
            <a:avLst/>
          </a:prstGeom>
        </p:spPr>
        <p:txBody>
          <a:bodyPr vert="horz" wrap="square" lIns="0" tIns="36194" rIns="0" bIns="0" rtlCol="0">
            <a:spAutoFit/>
          </a:bodyPr>
          <a:lstStyle/>
          <a:p>
            <a:pPr marL="332740" indent="-320675">
              <a:lnSpc>
                <a:spcPct val="100000"/>
              </a:lnSpc>
              <a:spcBef>
                <a:spcPts val="284"/>
              </a:spcBef>
              <a:buFont typeface="Arial"/>
              <a:buChar char="●"/>
              <a:tabLst>
                <a:tab pos="332740" algn="l"/>
                <a:tab pos="333375" algn="l"/>
              </a:tabLst>
            </a:pPr>
            <a:r>
              <a:rPr sz="1200" spc="-5" dirty="0">
                <a:latin typeface="Garamond"/>
                <a:cs typeface="Garamond"/>
              </a:rPr>
              <a:t>Berdonces, Josep Lluís. Gran enciclopedia </a:t>
            </a:r>
            <a:r>
              <a:rPr sz="1200" dirty="0">
                <a:latin typeface="Garamond"/>
                <a:cs typeface="Garamond"/>
              </a:rPr>
              <a:t>de las </a:t>
            </a:r>
            <a:r>
              <a:rPr sz="1200" spc="-5" dirty="0">
                <a:latin typeface="Garamond"/>
                <a:cs typeface="Garamond"/>
              </a:rPr>
              <a:t>plantas medicinales </a:t>
            </a:r>
            <a:r>
              <a:rPr sz="1200" dirty="0">
                <a:latin typeface="Garamond"/>
                <a:cs typeface="Garamond"/>
              </a:rPr>
              <a:t>: </a:t>
            </a:r>
            <a:r>
              <a:rPr sz="1200" spc="-5" dirty="0">
                <a:latin typeface="Garamond"/>
                <a:cs typeface="Garamond"/>
              </a:rPr>
              <a:t>El Dioscórides </a:t>
            </a:r>
            <a:r>
              <a:rPr sz="1200" dirty="0">
                <a:latin typeface="Garamond"/>
                <a:cs typeface="Garamond"/>
              </a:rPr>
              <a:t>del </a:t>
            </a:r>
            <a:r>
              <a:rPr sz="1200" spc="-5" dirty="0">
                <a:latin typeface="Garamond"/>
                <a:cs typeface="Garamond"/>
              </a:rPr>
              <a:t>tercer milenio </a:t>
            </a:r>
            <a:r>
              <a:rPr sz="1200" dirty="0">
                <a:latin typeface="Garamond"/>
                <a:cs typeface="Garamond"/>
              </a:rPr>
              <a:t>/ </a:t>
            </a:r>
            <a:r>
              <a:rPr sz="1200" spc="-5" dirty="0">
                <a:latin typeface="Garamond"/>
                <a:cs typeface="Garamond"/>
              </a:rPr>
              <a:t>Josep Lluís Berdonces </a:t>
            </a:r>
            <a:r>
              <a:rPr sz="1200" dirty="0">
                <a:latin typeface="Garamond"/>
                <a:cs typeface="Garamond"/>
              </a:rPr>
              <a:t>i Serra. </a:t>
            </a:r>
            <a:r>
              <a:rPr sz="1200" spc="-5" dirty="0">
                <a:latin typeface="Garamond"/>
                <a:cs typeface="Garamond"/>
              </a:rPr>
              <a:t>Barcelona </a:t>
            </a:r>
            <a:r>
              <a:rPr sz="1200" dirty="0">
                <a:latin typeface="Garamond"/>
                <a:cs typeface="Garamond"/>
              </a:rPr>
              <a:t>:</a:t>
            </a:r>
            <a:r>
              <a:rPr sz="1200" spc="-30" dirty="0">
                <a:latin typeface="Garamond"/>
                <a:cs typeface="Garamond"/>
              </a:rPr>
              <a:t> </a:t>
            </a:r>
            <a:r>
              <a:rPr sz="1200" spc="-5" dirty="0">
                <a:latin typeface="Garamond"/>
                <a:cs typeface="Garamond"/>
              </a:rPr>
              <a:t>Tikal,</a:t>
            </a:r>
            <a:endParaRPr sz="1200">
              <a:latin typeface="Garamond"/>
              <a:cs typeface="Garamond"/>
            </a:endParaRPr>
          </a:p>
          <a:p>
            <a:pPr marL="332740">
              <a:lnSpc>
                <a:spcPct val="100000"/>
              </a:lnSpc>
              <a:spcBef>
                <a:spcPts val="185"/>
              </a:spcBef>
            </a:pPr>
            <a:r>
              <a:rPr sz="1200" spc="-5" dirty="0">
                <a:latin typeface="Garamond"/>
                <a:cs typeface="Garamond"/>
              </a:rPr>
              <a:t>D.L.</a:t>
            </a:r>
            <a:r>
              <a:rPr sz="1200" spc="-10" dirty="0">
                <a:latin typeface="Garamond"/>
                <a:cs typeface="Garamond"/>
              </a:rPr>
              <a:t> </a:t>
            </a:r>
            <a:r>
              <a:rPr sz="1200" spc="-5" dirty="0">
                <a:latin typeface="Garamond"/>
                <a:cs typeface="Garamond"/>
              </a:rPr>
              <a:t>2001</a:t>
            </a:r>
            <a:endParaRPr sz="1200">
              <a:latin typeface="Garamond"/>
              <a:cs typeface="Garamond"/>
            </a:endParaRPr>
          </a:p>
          <a:p>
            <a:pPr marL="332740" indent="-320675">
              <a:lnSpc>
                <a:spcPct val="100000"/>
              </a:lnSpc>
              <a:spcBef>
                <a:spcPts val="209"/>
              </a:spcBef>
              <a:buFont typeface="Arial"/>
              <a:buChar char="●"/>
              <a:tabLst>
                <a:tab pos="332740" algn="l"/>
                <a:tab pos="333375" algn="l"/>
              </a:tabLst>
            </a:pPr>
            <a:r>
              <a:rPr sz="1200" spc="-5" dirty="0">
                <a:latin typeface="Garamond"/>
                <a:cs typeface="Garamond"/>
              </a:rPr>
              <a:t>Chessi, Edmund. Pozas Hermosilla, B. Hierbas que curan </a:t>
            </a:r>
            <a:r>
              <a:rPr sz="1200" dirty="0">
                <a:latin typeface="Garamond"/>
                <a:cs typeface="Garamond"/>
              </a:rPr>
              <a:t>/ </a:t>
            </a:r>
            <a:r>
              <a:rPr sz="1200" spc="-5" dirty="0">
                <a:latin typeface="Garamond"/>
                <a:cs typeface="Garamond"/>
              </a:rPr>
              <a:t>Edmund Chessi; B. Pozas Hermosilla. Barcelona </a:t>
            </a:r>
            <a:r>
              <a:rPr sz="1200" dirty="0">
                <a:latin typeface="Garamond"/>
                <a:cs typeface="Garamond"/>
              </a:rPr>
              <a:t>: </a:t>
            </a:r>
            <a:r>
              <a:rPr sz="1200" spc="-5" dirty="0">
                <a:latin typeface="Garamond"/>
                <a:cs typeface="Garamond"/>
              </a:rPr>
              <a:t>Editors,</a:t>
            </a:r>
            <a:r>
              <a:rPr sz="1200" spc="-20" dirty="0">
                <a:latin typeface="Garamond"/>
                <a:cs typeface="Garamond"/>
              </a:rPr>
              <a:t> </a:t>
            </a:r>
            <a:r>
              <a:rPr sz="1200" spc="-5" dirty="0">
                <a:latin typeface="Garamond"/>
                <a:cs typeface="Garamond"/>
              </a:rPr>
              <a:t>1992</a:t>
            </a:r>
            <a:endParaRPr sz="1200">
              <a:latin typeface="Garamond"/>
              <a:cs typeface="Garamond"/>
            </a:endParaRPr>
          </a:p>
          <a:p>
            <a:pPr marL="332740" indent="-320675">
              <a:lnSpc>
                <a:spcPct val="100000"/>
              </a:lnSpc>
              <a:spcBef>
                <a:spcPts val="209"/>
              </a:spcBef>
              <a:buFont typeface="Arial"/>
              <a:buChar char="●"/>
              <a:tabLst>
                <a:tab pos="332740" algn="l"/>
                <a:tab pos="333375" algn="l"/>
              </a:tabLst>
            </a:pPr>
            <a:r>
              <a:rPr sz="1200" dirty="0">
                <a:latin typeface="Garamond"/>
                <a:cs typeface="Garamond"/>
              </a:rPr>
              <a:t>Romón Salinas, </a:t>
            </a:r>
            <a:r>
              <a:rPr sz="1200" spc="-5" dirty="0">
                <a:latin typeface="Garamond"/>
                <a:cs typeface="Garamond"/>
              </a:rPr>
              <a:t>Carlos. Guía </a:t>
            </a:r>
            <a:r>
              <a:rPr sz="1200" dirty="0">
                <a:latin typeface="Garamond"/>
                <a:cs typeface="Garamond"/>
              </a:rPr>
              <a:t>del </a:t>
            </a:r>
            <a:r>
              <a:rPr sz="1200" spc="-5" dirty="0">
                <a:latin typeface="Garamond"/>
                <a:cs typeface="Garamond"/>
              </a:rPr>
              <a:t>huerto escolar </a:t>
            </a:r>
            <a:r>
              <a:rPr sz="1200" dirty="0">
                <a:latin typeface="Garamond"/>
                <a:cs typeface="Garamond"/>
              </a:rPr>
              <a:t>/ </a:t>
            </a:r>
            <a:r>
              <a:rPr sz="1200" spc="-5" dirty="0">
                <a:latin typeface="Garamond"/>
                <a:cs typeface="Garamond"/>
              </a:rPr>
              <a:t>Carlos </a:t>
            </a:r>
            <a:r>
              <a:rPr sz="1200" dirty="0">
                <a:latin typeface="Garamond"/>
                <a:cs typeface="Garamond"/>
              </a:rPr>
              <a:t>Romón Salinas </a:t>
            </a:r>
            <a:r>
              <a:rPr sz="1200" spc="-5" dirty="0">
                <a:latin typeface="Garamond"/>
                <a:cs typeface="Garamond"/>
              </a:rPr>
              <a:t>Madrid </a:t>
            </a:r>
            <a:r>
              <a:rPr sz="1200" dirty="0">
                <a:latin typeface="Garamond"/>
                <a:cs typeface="Garamond"/>
              </a:rPr>
              <a:t>: </a:t>
            </a:r>
            <a:r>
              <a:rPr sz="1200" spc="-5" dirty="0">
                <a:latin typeface="Garamond"/>
                <a:cs typeface="Garamond"/>
              </a:rPr>
              <a:t>Editorial Popular,</a:t>
            </a:r>
            <a:r>
              <a:rPr sz="1200" spc="-20" dirty="0">
                <a:latin typeface="Garamond"/>
                <a:cs typeface="Garamond"/>
              </a:rPr>
              <a:t> </a:t>
            </a:r>
            <a:r>
              <a:rPr sz="1200" spc="-5" dirty="0">
                <a:latin typeface="Garamond"/>
                <a:cs typeface="Garamond"/>
              </a:rPr>
              <a:t>[1997</a:t>
            </a:r>
            <a:endParaRPr sz="1200">
              <a:latin typeface="Garamond"/>
              <a:cs typeface="Garamond"/>
            </a:endParaRPr>
          </a:p>
          <a:p>
            <a:pPr marL="332740" indent="-320675">
              <a:lnSpc>
                <a:spcPct val="100000"/>
              </a:lnSpc>
              <a:spcBef>
                <a:spcPts val="209"/>
              </a:spcBef>
              <a:buFont typeface="Arial"/>
              <a:buChar char="●"/>
              <a:tabLst>
                <a:tab pos="332740" algn="l"/>
                <a:tab pos="333375" algn="l"/>
              </a:tabLst>
            </a:pPr>
            <a:r>
              <a:rPr sz="1200" spc="-5" dirty="0">
                <a:latin typeface="Garamond"/>
                <a:cs typeface="Garamond"/>
              </a:rPr>
              <a:t>Enlaces WEB sobre agricultura ecológica, huerto, semillas, compostaje </a:t>
            </a:r>
            <a:r>
              <a:rPr sz="1200" dirty="0">
                <a:latin typeface="Garamond"/>
                <a:cs typeface="Garamond"/>
              </a:rPr>
              <a:t>y </a:t>
            </a:r>
            <a:r>
              <a:rPr sz="1200" spc="-5" dirty="0">
                <a:latin typeface="Garamond"/>
                <a:cs typeface="Garamond"/>
              </a:rPr>
              <a:t>consumo</a:t>
            </a:r>
            <a:r>
              <a:rPr sz="1200" spc="-15" dirty="0">
                <a:latin typeface="Garamond"/>
                <a:cs typeface="Garamond"/>
              </a:rPr>
              <a:t> </a:t>
            </a:r>
            <a:r>
              <a:rPr sz="1200" spc="-5" dirty="0">
                <a:latin typeface="Garamond"/>
                <a:cs typeface="Garamond"/>
              </a:rPr>
              <a:t>responsable:</a:t>
            </a:r>
            <a:endParaRPr sz="1200">
              <a:latin typeface="Garamond"/>
              <a:cs typeface="Garamond"/>
            </a:endParaRPr>
          </a:p>
          <a:p>
            <a:pPr marL="332740" indent="-320675">
              <a:lnSpc>
                <a:spcPct val="100000"/>
              </a:lnSpc>
              <a:spcBef>
                <a:spcPts val="209"/>
              </a:spcBef>
              <a:buFont typeface="Arial"/>
              <a:buChar char="●"/>
              <a:tabLst>
                <a:tab pos="332740" algn="l"/>
                <a:tab pos="333375" algn="l"/>
              </a:tabLst>
            </a:pPr>
            <a:r>
              <a:rPr sz="1200" spc="-5" dirty="0">
                <a:latin typeface="Garamond"/>
                <a:cs typeface="Garamond"/>
                <a:hlinkClick r:id="rId2"/>
              </a:rPr>
              <a:t>www.semillasmadretierra.com</a:t>
            </a:r>
            <a:endParaRPr sz="1200">
              <a:latin typeface="Garamond"/>
              <a:cs typeface="Garamond"/>
            </a:endParaRPr>
          </a:p>
          <a:p>
            <a:pPr marL="332740" indent="-320675">
              <a:lnSpc>
                <a:spcPct val="100000"/>
              </a:lnSpc>
              <a:spcBef>
                <a:spcPts val="209"/>
              </a:spcBef>
              <a:buFont typeface="Arial"/>
              <a:buChar char="●"/>
              <a:tabLst>
                <a:tab pos="332740" algn="l"/>
                <a:tab pos="333375" algn="l"/>
              </a:tabLst>
            </a:pPr>
            <a:r>
              <a:rPr sz="1200" spc="-5" dirty="0">
                <a:latin typeface="Garamond"/>
                <a:cs typeface="Garamond"/>
              </a:rPr>
              <a:t>Consejos sobre plantas </a:t>
            </a:r>
            <a:r>
              <a:rPr sz="1200" dirty="0">
                <a:latin typeface="Garamond"/>
                <a:cs typeface="Garamond"/>
              </a:rPr>
              <a:t>y </a:t>
            </a:r>
            <a:r>
              <a:rPr sz="1200" spc="-5" dirty="0">
                <a:latin typeface="Garamond"/>
                <a:cs typeface="Garamond"/>
              </a:rPr>
              <a:t>semillas, </a:t>
            </a:r>
            <a:r>
              <a:rPr sz="1200" dirty="0">
                <a:latin typeface="Garamond"/>
                <a:cs typeface="Garamond"/>
              </a:rPr>
              <a:t>días de </a:t>
            </a:r>
            <a:r>
              <a:rPr sz="1200" spc="-5" dirty="0">
                <a:latin typeface="Garamond"/>
                <a:cs typeface="Garamond"/>
              </a:rPr>
              <a:t>germinación </a:t>
            </a:r>
            <a:r>
              <a:rPr sz="1200" dirty="0">
                <a:latin typeface="Garamond"/>
                <a:cs typeface="Garamond"/>
              </a:rPr>
              <a:t>y días de </a:t>
            </a:r>
            <a:r>
              <a:rPr sz="1200" spc="-5" dirty="0">
                <a:latin typeface="Garamond"/>
                <a:cs typeface="Garamond"/>
              </a:rPr>
              <a:t>maduración. Tienda virtual para </a:t>
            </a:r>
            <a:r>
              <a:rPr sz="1200" dirty="0">
                <a:latin typeface="Garamond"/>
                <a:cs typeface="Garamond"/>
              </a:rPr>
              <a:t>la </a:t>
            </a:r>
            <a:r>
              <a:rPr sz="1200" spc="-5" dirty="0">
                <a:latin typeface="Garamond"/>
                <a:cs typeface="Garamond"/>
              </a:rPr>
              <a:t>compra </a:t>
            </a:r>
            <a:r>
              <a:rPr sz="1200" dirty="0">
                <a:latin typeface="Garamond"/>
                <a:cs typeface="Garamond"/>
              </a:rPr>
              <a:t>de </a:t>
            </a:r>
            <a:r>
              <a:rPr sz="1200" spc="-5" dirty="0">
                <a:latin typeface="Garamond"/>
                <a:cs typeface="Garamond"/>
              </a:rPr>
              <a:t>semillas </a:t>
            </a:r>
            <a:r>
              <a:rPr sz="1200" dirty="0">
                <a:latin typeface="Garamond"/>
                <a:cs typeface="Garamond"/>
              </a:rPr>
              <a:t>y</a:t>
            </a:r>
            <a:r>
              <a:rPr sz="1200" spc="-30" dirty="0">
                <a:latin typeface="Garamond"/>
                <a:cs typeface="Garamond"/>
              </a:rPr>
              <a:t> </a:t>
            </a:r>
            <a:r>
              <a:rPr sz="1200" dirty="0">
                <a:latin typeface="Garamond"/>
                <a:cs typeface="Garamond"/>
              </a:rPr>
              <a:t>libros.</a:t>
            </a:r>
            <a:endParaRPr sz="1200">
              <a:latin typeface="Garamond"/>
              <a:cs typeface="Garamond"/>
            </a:endParaRPr>
          </a:p>
          <a:p>
            <a:pPr marL="332740" indent="-320675">
              <a:lnSpc>
                <a:spcPct val="100000"/>
              </a:lnSpc>
              <a:spcBef>
                <a:spcPts val="209"/>
              </a:spcBef>
              <a:buFont typeface="Arial"/>
              <a:buChar char="●"/>
              <a:tabLst>
                <a:tab pos="332740" algn="l"/>
                <a:tab pos="333375" algn="l"/>
              </a:tabLst>
            </a:pPr>
            <a:r>
              <a:rPr sz="1200" spc="-5" dirty="0">
                <a:latin typeface="Garamond"/>
                <a:cs typeface="Garamond"/>
                <a:hlinkClick r:id="rId3"/>
              </a:rPr>
              <a:t>http://www.semillassilvestres.com/</a:t>
            </a:r>
            <a:endParaRPr sz="1200">
              <a:latin typeface="Garamond"/>
              <a:cs typeface="Garamond"/>
            </a:endParaRPr>
          </a:p>
          <a:p>
            <a:pPr marL="332740" indent="-320675">
              <a:lnSpc>
                <a:spcPct val="100000"/>
              </a:lnSpc>
              <a:spcBef>
                <a:spcPts val="209"/>
              </a:spcBef>
              <a:buFont typeface="Arial"/>
              <a:buChar char="●"/>
              <a:tabLst>
                <a:tab pos="332740" algn="l"/>
                <a:tab pos="333375" algn="l"/>
              </a:tabLst>
            </a:pPr>
            <a:r>
              <a:rPr sz="1200" spc="-5" dirty="0">
                <a:latin typeface="Garamond"/>
                <a:cs typeface="Garamond"/>
              </a:rPr>
              <a:t>Empresa que cultiva </a:t>
            </a:r>
            <a:r>
              <a:rPr sz="1200" dirty="0">
                <a:latin typeface="Garamond"/>
                <a:cs typeface="Garamond"/>
              </a:rPr>
              <a:t>y </a:t>
            </a:r>
            <a:r>
              <a:rPr sz="1200" spc="-5" dirty="0">
                <a:latin typeface="Garamond"/>
                <a:cs typeface="Garamond"/>
              </a:rPr>
              <a:t>vende semillas </a:t>
            </a:r>
            <a:r>
              <a:rPr sz="1200" dirty="0">
                <a:latin typeface="Garamond"/>
                <a:cs typeface="Garamond"/>
              </a:rPr>
              <a:t>de </a:t>
            </a:r>
            <a:r>
              <a:rPr sz="1200" spc="-5" dirty="0">
                <a:latin typeface="Garamond"/>
                <a:cs typeface="Garamond"/>
              </a:rPr>
              <a:t>plantas</a:t>
            </a:r>
            <a:r>
              <a:rPr sz="1200" spc="-15" dirty="0">
                <a:latin typeface="Garamond"/>
                <a:cs typeface="Garamond"/>
              </a:rPr>
              <a:t> </a:t>
            </a:r>
            <a:r>
              <a:rPr sz="1200" dirty="0">
                <a:latin typeface="Garamond"/>
                <a:cs typeface="Garamond"/>
              </a:rPr>
              <a:t>ibéricas.</a:t>
            </a:r>
            <a:endParaRPr sz="1200">
              <a:latin typeface="Garamond"/>
              <a:cs typeface="Garamond"/>
            </a:endParaRPr>
          </a:p>
          <a:p>
            <a:pPr marL="332740" indent="-320675">
              <a:lnSpc>
                <a:spcPct val="100000"/>
              </a:lnSpc>
              <a:spcBef>
                <a:spcPts val="209"/>
              </a:spcBef>
              <a:buFont typeface="Arial"/>
              <a:buChar char="●"/>
              <a:tabLst>
                <a:tab pos="332740" algn="l"/>
                <a:tab pos="333375" algn="l"/>
              </a:tabLst>
            </a:pPr>
            <a:r>
              <a:rPr sz="1200" spc="-5" dirty="0">
                <a:latin typeface="Garamond"/>
                <a:cs typeface="Garamond"/>
                <a:hlinkClick r:id="rId4"/>
              </a:rPr>
              <a:t>http://www.horturba.com/</a:t>
            </a:r>
            <a:endParaRPr sz="1200">
              <a:latin typeface="Garamond"/>
              <a:cs typeface="Garamond"/>
            </a:endParaRPr>
          </a:p>
          <a:p>
            <a:pPr marL="332740" indent="-320675">
              <a:lnSpc>
                <a:spcPct val="100000"/>
              </a:lnSpc>
              <a:spcBef>
                <a:spcPts val="209"/>
              </a:spcBef>
              <a:buFont typeface="Arial"/>
              <a:buChar char="●"/>
              <a:tabLst>
                <a:tab pos="332740" algn="l"/>
                <a:tab pos="333375" algn="l"/>
              </a:tabLst>
            </a:pPr>
            <a:r>
              <a:rPr sz="1200" spc="-5" dirty="0">
                <a:latin typeface="Garamond"/>
                <a:cs typeface="Garamond"/>
              </a:rPr>
              <a:t>La Botiga </a:t>
            </a:r>
            <a:r>
              <a:rPr sz="1200" dirty="0">
                <a:latin typeface="Garamond"/>
                <a:cs typeface="Garamond"/>
              </a:rPr>
              <a:t>de </a:t>
            </a:r>
            <a:r>
              <a:rPr sz="1200" spc="-5" dirty="0">
                <a:latin typeface="Garamond"/>
                <a:cs typeface="Garamond"/>
              </a:rPr>
              <a:t>Tarpuna: </a:t>
            </a:r>
            <a:r>
              <a:rPr sz="1200" dirty="0">
                <a:latin typeface="Garamond"/>
                <a:cs typeface="Garamond"/>
              </a:rPr>
              <a:t>la </a:t>
            </a:r>
            <a:r>
              <a:rPr sz="1200" spc="-5" dirty="0">
                <a:latin typeface="Garamond"/>
                <a:cs typeface="Garamond"/>
              </a:rPr>
              <a:t>agricultura biológica en</a:t>
            </a:r>
            <a:r>
              <a:rPr sz="1200" spc="-10" dirty="0">
                <a:latin typeface="Garamond"/>
                <a:cs typeface="Garamond"/>
              </a:rPr>
              <a:t> </a:t>
            </a:r>
            <a:r>
              <a:rPr sz="1200" spc="-5" dirty="0">
                <a:latin typeface="Garamond"/>
                <a:cs typeface="Garamond"/>
              </a:rPr>
              <a:t>casa.</a:t>
            </a:r>
            <a:endParaRPr sz="1200">
              <a:latin typeface="Garamond"/>
              <a:cs typeface="Garamond"/>
            </a:endParaRPr>
          </a:p>
          <a:p>
            <a:pPr marL="332740" indent="-320675">
              <a:lnSpc>
                <a:spcPct val="100000"/>
              </a:lnSpc>
              <a:spcBef>
                <a:spcPts val="209"/>
              </a:spcBef>
              <a:buFont typeface="Arial"/>
              <a:buChar char="●"/>
              <a:tabLst>
                <a:tab pos="332740" algn="l"/>
                <a:tab pos="333375" algn="l"/>
              </a:tabLst>
            </a:pPr>
            <a:r>
              <a:rPr sz="1200" dirty="0">
                <a:latin typeface="Garamond"/>
                <a:cs typeface="Garamond"/>
              </a:rPr>
              <a:t>Sobre </a:t>
            </a:r>
            <a:r>
              <a:rPr sz="1200" spc="-5" dirty="0">
                <a:latin typeface="Garamond"/>
                <a:cs typeface="Garamond"/>
              </a:rPr>
              <a:t>cultivos ecológicos, agenda </a:t>
            </a:r>
            <a:r>
              <a:rPr sz="1200" dirty="0">
                <a:latin typeface="Garamond"/>
                <a:cs typeface="Garamond"/>
              </a:rPr>
              <a:t>de </a:t>
            </a:r>
            <a:r>
              <a:rPr sz="1200" spc="-5" dirty="0">
                <a:latin typeface="Garamond"/>
                <a:cs typeface="Garamond"/>
              </a:rPr>
              <a:t>actividades </a:t>
            </a:r>
            <a:r>
              <a:rPr sz="1200" dirty="0">
                <a:latin typeface="Garamond"/>
                <a:cs typeface="Garamond"/>
              </a:rPr>
              <a:t>y </a:t>
            </a:r>
            <a:r>
              <a:rPr sz="1200" spc="-5" dirty="0">
                <a:latin typeface="Garamond"/>
                <a:cs typeface="Garamond"/>
              </a:rPr>
              <a:t>tienda virtual para </a:t>
            </a:r>
            <a:r>
              <a:rPr sz="1200" dirty="0">
                <a:latin typeface="Garamond"/>
                <a:cs typeface="Garamond"/>
              </a:rPr>
              <a:t>la </a:t>
            </a:r>
            <a:r>
              <a:rPr sz="1200" spc="-5" dirty="0">
                <a:latin typeface="Garamond"/>
                <a:cs typeface="Garamond"/>
              </a:rPr>
              <a:t>compra </a:t>
            </a:r>
            <a:r>
              <a:rPr sz="1200" dirty="0">
                <a:latin typeface="Garamond"/>
                <a:cs typeface="Garamond"/>
              </a:rPr>
              <a:t>de </a:t>
            </a:r>
            <a:r>
              <a:rPr sz="1200" spc="-5" dirty="0">
                <a:latin typeface="Garamond"/>
                <a:cs typeface="Garamond"/>
              </a:rPr>
              <a:t>semillas ecológicas, sustratos, accesorios para el huerto </a:t>
            </a:r>
            <a:r>
              <a:rPr sz="1200" dirty="0">
                <a:latin typeface="Garamond"/>
                <a:cs typeface="Garamond"/>
              </a:rPr>
              <a:t>y</a:t>
            </a:r>
            <a:r>
              <a:rPr sz="1200" spc="-25" dirty="0">
                <a:latin typeface="Garamond"/>
                <a:cs typeface="Garamond"/>
              </a:rPr>
              <a:t> </a:t>
            </a:r>
            <a:r>
              <a:rPr sz="1200" dirty="0">
                <a:latin typeface="Garamond"/>
                <a:cs typeface="Garamond"/>
              </a:rPr>
              <a:t>libros.</a:t>
            </a:r>
            <a:endParaRPr sz="1200">
              <a:latin typeface="Garamond"/>
              <a:cs typeface="Garamond"/>
            </a:endParaRPr>
          </a:p>
          <a:p>
            <a:pPr marL="332740" indent="-320675">
              <a:lnSpc>
                <a:spcPct val="100000"/>
              </a:lnSpc>
              <a:spcBef>
                <a:spcPts val="209"/>
              </a:spcBef>
              <a:buFont typeface="Arial"/>
              <a:buChar char="●"/>
              <a:tabLst>
                <a:tab pos="332740" algn="l"/>
                <a:tab pos="333375" algn="l"/>
              </a:tabLst>
            </a:pPr>
            <a:r>
              <a:rPr sz="1200" spc="-5" dirty="0">
                <a:latin typeface="Garamond"/>
                <a:cs typeface="Garamond"/>
                <a:hlinkClick r:id="rId5"/>
              </a:rPr>
              <a:t>http://www.ecotienda.net/</a:t>
            </a:r>
            <a:endParaRPr sz="1200">
              <a:latin typeface="Garamond"/>
              <a:cs typeface="Garamond"/>
            </a:endParaRPr>
          </a:p>
          <a:p>
            <a:pPr marL="332740" indent="-320675">
              <a:lnSpc>
                <a:spcPct val="100000"/>
              </a:lnSpc>
              <a:spcBef>
                <a:spcPts val="209"/>
              </a:spcBef>
              <a:buFont typeface="Arial"/>
              <a:buChar char="●"/>
              <a:tabLst>
                <a:tab pos="332740" algn="l"/>
                <a:tab pos="333375" algn="l"/>
              </a:tabLst>
            </a:pPr>
            <a:r>
              <a:rPr sz="1200" spc="-5" dirty="0">
                <a:latin typeface="Garamond"/>
                <a:cs typeface="Garamond"/>
              </a:rPr>
              <a:t>Ecotenda es una tienda online </a:t>
            </a:r>
            <a:r>
              <a:rPr sz="1200" dirty="0">
                <a:latin typeface="Garamond"/>
                <a:cs typeface="Garamond"/>
              </a:rPr>
              <a:t>de </a:t>
            </a:r>
            <a:r>
              <a:rPr sz="1200" spc="-5" dirty="0">
                <a:latin typeface="Garamond"/>
                <a:cs typeface="Garamond"/>
              </a:rPr>
              <a:t>productos ecológicos para </a:t>
            </a:r>
            <a:r>
              <a:rPr sz="1200" dirty="0">
                <a:latin typeface="Garamond"/>
                <a:cs typeface="Garamond"/>
              </a:rPr>
              <a:t>la </a:t>
            </a:r>
            <a:r>
              <a:rPr sz="1200" spc="-5" dirty="0">
                <a:latin typeface="Garamond"/>
                <a:cs typeface="Garamond"/>
              </a:rPr>
              <a:t>agricultura </a:t>
            </a:r>
            <a:r>
              <a:rPr sz="1200" dirty="0">
                <a:latin typeface="Garamond"/>
                <a:cs typeface="Garamond"/>
              </a:rPr>
              <a:t>y jardinería y de </a:t>
            </a:r>
            <a:r>
              <a:rPr sz="1200" spc="-5" dirty="0">
                <a:latin typeface="Garamond"/>
                <a:cs typeface="Garamond"/>
              </a:rPr>
              <a:t>artículos</a:t>
            </a:r>
            <a:r>
              <a:rPr sz="1200" spc="-25" dirty="0">
                <a:latin typeface="Garamond"/>
                <a:cs typeface="Garamond"/>
              </a:rPr>
              <a:t> </a:t>
            </a:r>
            <a:r>
              <a:rPr sz="1200" spc="-5" dirty="0">
                <a:latin typeface="Garamond"/>
                <a:cs typeface="Garamond"/>
              </a:rPr>
              <a:t>relacionados.</a:t>
            </a:r>
            <a:endParaRPr sz="1200">
              <a:latin typeface="Garamond"/>
              <a:cs typeface="Garamond"/>
            </a:endParaRPr>
          </a:p>
          <a:p>
            <a:pPr marL="332740" indent="-320675">
              <a:lnSpc>
                <a:spcPct val="100000"/>
              </a:lnSpc>
              <a:spcBef>
                <a:spcPts val="209"/>
              </a:spcBef>
              <a:buFont typeface="Arial"/>
              <a:buChar char="●"/>
              <a:tabLst>
                <a:tab pos="332740" algn="l"/>
                <a:tab pos="333375" algn="l"/>
              </a:tabLst>
            </a:pPr>
            <a:r>
              <a:rPr sz="1200" spc="-5" dirty="0">
                <a:latin typeface="Garamond"/>
                <a:cs typeface="Garamond"/>
                <a:hlinkClick r:id="rId6"/>
              </a:rPr>
              <a:t>http://www.vidasana.org/</a:t>
            </a:r>
            <a:endParaRPr sz="1200">
              <a:latin typeface="Garamond"/>
              <a:cs typeface="Garamond"/>
            </a:endParaRPr>
          </a:p>
          <a:p>
            <a:pPr marL="332740" indent="-320675">
              <a:lnSpc>
                <a:spcPct val="100000"/>
              </a:lnSpc>
              <a:spcBef>
                <a:spcPts val="209"/>
              </a:spcBef>
              <a:buFont typeface="Arial"/>
              <a:buChar char="●"/>
              <a:tabLst>
                <a:tab pos="332740" algn="l"/>
                <a:tab pos="333375" algn="l"/>
              </a:tabLst>
            </a:pPr>
            <a:r>
              <a:rPr sz="1200" dirty="0">
                <a:latin typeface="Garamond"/>
                <a:cs typeface="Garamond"/>
              </a:rPr>
              <a:t>Sobre </a:t>
            </a:r>
            <a:r>
              <a:rPr sz="1200" spc="-5" dirty="0">
                <a:latin typeface="Garamond"/>
                <a:cs typeface="Garamond"/>
              </a:rPr>
              <a:t>agricultura ecológica </a:t>
            </a:r>
            <a:r>
              <a:rPr sz="1200" dirty="0">
                <a:latin typeface="Garamond"/>
                <a:cs typeface="Garamond"/>
              </a:rPr>
              <a:t>y </a:t>
            </a:r>
            <a:r>
              <a:rPr sz="1200" spc="-5" dirty="0">
                <a:latin typeface="Garamond"/>
                <a:cs typeface="Garamond"/>
              </a:rPr>
              <a:t>consumo responsable. Con </a:t>
            </a:r>
            <a:r>
              <a:rPr sz="1200" dirty="0">
                <a:latin typeface="Garamond"/>
                <a:cs typeface="Garamond"/>
              </a:rPr>
              <a:t>lista de </a:t>
            </a:r>
            <a:r>
              <a:rPr sz="1200" spc="-5" dirty="0">
                <a:latin typeface="Garamond"/>
                <a:cs typeface="Garamond"/>
              </a:rPr>
              <a:t>redes </a:t>
            </a:r>
            <a:r>
              <a:rPr sz="1200" dirty="0">
                <a:latin typeface="Garamond"/>
                <a:cs typeface="Garamond"/>
              </a:rPr>
              <a:t>de </a:t>
            </a:r>
            <a:r>
              <a:rPr sz="1200" spc="-5" dirty="0">
                <a:latin typeface="Garamond"/>
                <a:cs typeface="Garamond"/>
              </a:rPr>
              <a:t>semillas en</a:t>
            </a:r>
            <a:r>
              <a:rPr sz="1200" spc="-20" dirty="0">
                <a:latin typeface="Garamond"/>
                <a:cs typeface="Garamond"/>
              </a:rPr>
              <a:t> </a:t>
            </a:r>
            <a:r>
              <a:rPr sz="1200" spc="-5" dirty="0">
                <a:latin typeface="Garamond"/>
                <a:cs typeface="Garamond"/>
              </a:rPr>
              <a:t>España.</a:t>
            </a:r>
            <a:endParaRPr sz="1200">
              <a:latin typeface="Garamond"/>
              <a:cs typeface="Garamond"/>
            </a:endParaRPr>
          </a:p>
          <a:p>
            <a:pPr marL="332740" indent="-320675">
              <a:lnSpc>
                <a:spcPct val="100000"/>
              </a:lnSpc>
              <a:spcBef>
                <a:spcPts val="209"/>
              </a:spcBef>
              <a:buFont typeface="Arial"/>
              <a:buChar char="●"/>
              <a:tabLst>
                <a:tab pos="332740" algn="l"/>
                <a:tab pos="333375" algn="l"/>
              </a:tabLst>
            </a:pPr>
            <a:r>
              <a:rPr sz="1200" spc="-5" dirty="0">
                <a:latin typeface="Garamond"/>
                <a:cs typeface="Garamond"/>
                <a:hlinkClick r:id="rId7"/>
              </a:rPr>
              <a:t>http://www.compostadores.com/</a:t>
            </a:r>
            <a:endParaRPr sz="1200">
              <a:latin typeface="Garamond"/>
              <a:cs typeface="Garamond"/>
            </a:endParaRPr>
          </a:p>
          <a:p>
            <a:pPr marL="332740" indent="-320675">
              <a:lnSpc>
                <a:spcPct val="100000"/>
              </a:lnSpc>
              <a:spcBef>
                <a:spcPts val="209"/>
              </a:spcBef>
              <a:buFont typeface="Arial"/>
              <a:buChar char="●"/>
              <a:tabLst>
                <a:tab pos="332740" algn="l"/>
                <a:tab pos="333375" algn="l"/>
              </a:tabLst>
            </a:pPr>
            <a:r>
              <a:rPr sz="1200" spc="-5" dirty="0">
                <a:latin typeface="Garamond"/>
                <a:cs typeface="Garamond"/>
              </a:rPr>
              <a:t>Diferentes formas </a:t>
            </a:r>
            <a:r>
              <a:rPr sz="1200" dirty="0">
                <a:latin typeface="Garamond"/>
                <a:cs typeface="Garamond"/>
              </a:rPr>
              <a:t>de </a:t>
            </a:r>
            <a:r>
              <a:rPr sz="1200" spc="-5" dirty="0">
                <a:latin typeface="Garamond"/>
                <a:cs typeface="Garamond"/>
              </a:rPr>
              <a:t>compostaje </a:t>
            </a:r>
            <a:r>
              <a:rPr sz="1200" dirty="0">
                <a:latin typeface="Garamond"/>
                <a:cs typeface="Garamond"/>
              </a:rPr>
              <a:t>y </a:t>
            </a:r>
            <a:r>
              <a:rPr sz="1200" spc="-5" dirty="0">
                <a:latin typeface="Garamond"/>
                <a:cs typeface="Garamond"/>
              </a:rPr>
              <a:t>tienda virtual </a:t>
            </a:r>
            <a:r>
              <a:rPr sz="1200" dirty="0">
                <a:latin typeface="Garamond"/>
                <a:cs typeface="Garamond"/>
              </a:rPr>
              <a:t>de </a:t>
            </a:r>
            <a:r>
              <a:rPr sz="1200" spc="-5" dirty="0">
                <a:latin typeface="Garamond"/>
                <a:cs typeface="Garamond"/>
              </a:rPr>
              <a:t>productos. Descarga gratuita </a:t>
            </a:r>
            <a:r>
              <a:rPr sz="1200" dirty="0">
                <a:latin typeface="Garamond"/>
                <a:cs typeface="Garamond"/>
              </a:rPr>
              <a:t>de diversos documentos </a:t>
            </a:r>
            <a:r>
              <a:rPr sz="1200" spc="-5" dirty="0">
                <a:latin typeface="Garamond"/>
                <a:cs typeface="Garamond"/>
              </a:rPr>
              <a:t>sobre compostaje </a:t>
            </a:r>
            <a:r>
              <a:rPr sz="1200" dirty="0">
                <a:latin typeface="Garamond"/>
                <a:cs typeface="Garamond"/>
              </a:rPr>
              <a:t>y </a:t>
            </a:r>
            <a:r>
              <a:rPr sz="1200" spc="-5" dirty="0">
                <a:latin typeface="Garamond"/>
                <a:cs typeface="Garamond"/>
              </a:rPr>
              <a:t>consumo</a:t>
            </a:r>
            <a:r>
              <a:rPr sz="1200" spc="-40" dirty="0">
                <a:latin typeface="Garamond"/>
                <a:cs typeface="Garamond"/>
              </a:rPr>
              <a:t> </a:t>
            </a:r>
            <a:r>
              <a:rPr sz="1200" spc="-5" dirty="0">
                <a:latin typeface="Garamond"/>
                <a:cs typeface="Garamond"/>
              </a:rPr>
              <a:t>sostenible.</a:t>
            </a:r>
            <a:endParaRPr sz="1200">
              <a:latin typeface="Garamond"/>
              <a:cs typeface="Garamond"/>
            </a:endParaRPr>
          </a:p>
          <a:p>
            <a:pPr marL="332740" indent="-320675">
              <a:lnSpc>
                <a:spcPct val="100000"/>
              </a:lnSpc>
              <a:spcBef>
                <a:spcPts val="209"/>
              </a:spcBef>
              <a:buFont typeface="Arial"/>
              <a:buChar char="●"/>
              <a:tabLst>
                <a:tab pos="332740" algn="l"/>
                <a:tab pos="333375" algn="l"/>
              </a:tabLst>
            </a:pPr>
            <a:r>
              <a:rPr sz="1200" spc="-5" dirty="0">
                <a:latin typeface="Garamond"/>
                <a:cs typeface="Garamond"/>
                <a:hlinkClick r:id="rId8"/>
              </a:rPr>
              <a:t>www.tusplantas.com/jardin/huerto/</a:t>
            </a:r>
            <a:endParaRPr sz="1200">
              <a:latin typeface="Garamond"/>
              <a:cs typeface="Garamond"/>
            </a:endParaRPr>
          </a:p>
          <a:p>
            <a:pPr marL="332740" indent="-320675">
              <a:lnSpc>
                <a:spcPct val="100000"/>
              </a:lnSpc>
              <a:spcBef>
                <a:spcPts val="409"/>
              </a:spcBef>
              <a:buSzPct val="120000"/>
              <a:buFont typeface="Arial"/>
              <a:buChar char="●"/>
              <a:tabLst>
                <a:tab pos="332740" algn="l"/>
                <a:tab pos="333375" algn="l"/>
              </a:tabLst>
            </a:pPr>
            <a:r>
              <a:rPr sz="1000" spc="-5" dirty="0">
                <a:latin typeface="Garamond"/>
                <a:cs typeface="Garamond"/>
                <a:hlinkClick r:id="rId9"/>
              </a:rPr>
              <a:t>http://www.plantasyhogar.com/jardin/huerto/</a:t>
            </a:r>
            <a:endParaRPr sz="1000">
              <a:latin typeface="Garamond"/>
              <a:cs typeface="Garamond"/>
            </a:endParaRPr>
          </a:p>
          <a:p>
            <a:pPr marL="332740" indent="-305435">
              <a:lnSpc>
                <a:spcPct val="100000"/>
              </a:lnSpc>
              <a:spcBef>
                <a:spcPts val="254"/>
              </a:spcBef>
              <a:buSzPct val="90909"/>
              <a:buFont typeface="Arial"/>
              <a:buChar char="●"/>
              <a:tabLst>
                <a:tab pos="332740" algn="l"/>
                <a:tab pos="333375" algn="l"/>
              </a:tabLst>
            </a:pPr>
            <a:r>
              <a:rPr sz="1100" spc="-5" dirty="0">
                <a:latin typeface="Garamond"/>
                <a:cs typeface="Garamond"/>
                <a:hlinkClick r:id="rId10"/>
              </a:rPr>
              <a:t>https://parquesalegres.org/biblioteca/blog/que-es-la-composta-para-huertos/#:~:text=La%20composta%20es%20un%20abono,%2C%20yerba%20o%20pasto%2C%20etc</a:t>
            </a:r>
            <a:endParaRPr sz="1100">
              <a:latin typeface="Garamond"/>
              <a:cs typeface="Garamond"/>
            </a:endParaRPr>
          </a:p>
          <a:p>
            <a:pPr marL="332740">
              <a:lnSpc>
                <a:spcPct val="100000"/>
              </a:lnSpc>
              <a:spcBef>
                <a:spcPts val="180"/>
              </a:spcBef>
            </a:pPr>
            <a:r>
              <a:rPr sz="1100" dirty="0">
                <a:latin typeface="Garamond"/>
                <a:cs typeface="Garamond"/>
                <a:hlinkClick r:id="rId10"/>
              </a:rPr>
              <a:t>.</a:t>
            </a:r>
            <a:endParaRPr sz="11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911325"/>
            <a:ext cx="1736074" cy="94667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43732" y="311413"/>
            <a:ext cx="243522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5" dirty="0">
                <a:latin typeface="Garamond"/>
                <a:cs typeface="Garamond"/>
              </a:rPr>
              <a:t>Justificación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74509" y="1261438"/>
            <a:ext cx="10024745" cy="422529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343535" marR="5080" indent="-331470" algn="just">
              <a:lnSpc>
                <a:spcPct val="116300"/>
              </a:lnSpc>
              <a:spcBef>
                <a:spcPts val="275"/>
              </a:spcBef>
              <a:buClr>
                <a:srgbClr val="434343"/>
              </a:buClr>
              <a:buSzPct val="128205"/>
              <a:buFont typeface="Arial"/>
              <a:buChar char="●"/>
              <a:tabLst>
                <a:tab pos="344170" algn="l"/>
              </a:tabLst>
            </a:pP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Debido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a las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características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del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suelo salino sódico con el que cuenta el colegio </a:t>
            </a:r>
            <a:r>
              <a:rPr sz="2000" spc="-5" dirty="0">
                <a:solidFill>
                  <a:srgbClr val="222222"/>
                </a:solidFill>
                <a:latin typeface="Garamond"/>
                <a:cs typeface="Garamond"/>
              </a:rPr>
              <a:t>que se encuentra  ubicado en Ecatepec Estado </a:t>
            </a:r>
            <a:r>
              <a:rPr sz="2000" dirty="0">
                <a:solidFill>
                  <a:srgbClr val="222222"/>
                </a:solidFill>
                <a:latin typeface="Garamond"/>
                <a:cs typeface="Garamond"/>
              </a:rPr>
              <a:t>de </a:t>
            </a:r>
            <a:r>
              <a:rPr sz="2000" spc="-5" dirty="0">
                <a:solidFill>
                  <a:srgbClr val="222222"/>
                </a:solidFill>
                <a:latin typeface="Garamond"/>
                <a:cs typeface="Garamond"/>
              </a:rPr>
              <a:t>México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es necesario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determinar la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relación planta-suelo-agua-aire,  que afectarán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a las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plantas. Para asegurarnos el óptimo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desarrollo de las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plantas,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lo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primero, antes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de 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comenzar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a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sembrar, es revisar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las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condiciones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del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suelo. Este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debe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tener surcos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lineales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que  permitan el paso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del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aire, formando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lo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que se conoce como macroporos, esto facilita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a las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raíces 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dentro del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suelo recibir oxígeno;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Sin embargo</a:t>
            </a:r>
            <a:r>
              <a:rPr sz="2000" dirty="0">
                <a:solidFill>
                  <a:srgbClr val="222222"/>
                </a:solidFill>
                <a:latin typeface="Garamond"/>
                <a:cs typeface="Garamond"/>
              </a:rPr>
              <a:t>, </a:t>
            </a:r>
            <a:r>
              <a:rPr sz="2000" spc="-5" dirty="0">
                <a:solidFill>
                  <a:srgbClr val="222222"/>
                </a:solidFill>
                <a:latin typeface="Garamond"/>
                <a:cs typeface="Garamond"/>
              </a:rPr>
              <a:t>se considera también </a:t>
            </a:r>
            <a:r>
              <a:rPr sz="2000" dirty="0">
                <a:solidFill>
                  <a:srgbClr val="222222"/>
                </a:solidFill>
                <a:latin typeface="Garamond"/>
                <a:cs typeface="Garamond"/>
              </a:rPr>
              <a:t>a la </a:t>
            </a:r>
            <a:r>
              <a:rPr sz="2000" spc="-5" dirty="0">
                <a:solidFill>
                  <a:srgbClr val="222222"/>
                </a:solidFill>
                <a:latin typeface="Garamond"/>
                <a:cs typeface="Garamond"/>
              </a:rPr>
              <a:t>par </a:t>
            </a:r>
            <a:r>
              <a:rPr sz="2000" dirty="0">
                <a:solidFill>
                  <a:srgbClr val="222222"/>
                </a:solidFill>
                <a:latin typeface="Garamond"/>
                <a:cs typeface="Garamond"/>
              </a:rPr>
              <a:t>de </a:t>
            </a:r>
            <a:r>
              <a:rPr sz="2000" spc="-5" dirty="0">
                <a:solidFill>
                  <a:srgbClr val="222222"/>
                </a:solidFill>
                <a:latin typeface="Garamond"/>
                <a:cs typeface="Garamond"/>
              </a:rPr>
              <a:t>esta actividad </a:t>
            </a:r>
            <a:r>
              <a:rPr sz="2000" dirty="0">
                <a:solidFill>
                  <a:srgbClr val="222222"/>
                </a:solidFill>
                <a:latin typeface="Garamond"/>
                <a:cs typeface="Garamond"/>
              </a:rPr>
              <a:t>la  </a:t>
            </a:r>
            <a:r>
              <a:rPr sz="2000" spc="-5" dirty="0">
                <a:solidFill>
                  <a:srgbClr val="222222"/>
                </a:solidFill>
                <a:latin typeface="Garamond"/>
                <a:cs typeface="Garamond"/>
              </a:rPr>
              <a:t>elaboración </a:t>
            </a:r>
            <a:r>
              <a:rPr sz="2000" dirty="0">
                <a:solidFill>
                  <a:srgbClr val="222222"/>
                </a:solidFill>
                <a:latin typeface="Garamond"/>
                <a:cs typeface="Garamond"/>
              </a:rPr>
              <a:t>de </a:t>
            </a:r>
            <a:r>
              <a:rPr sz="2000" spc="-5" dirty="0">
                <a:solidFill>
                  <a:srgbClr val="222222"/>
                </a:solidFill>
                <a:latin typeface="Garamond"/>
                <a:cs typeface="Garamond"/>
              </a:rPr>
              <a:t>una composta para el huerto ya que esta </a:t>
            </a:r>
            <a:r>
              <a:rPr sz="2000" dirty="0">
                <a:solidFill>
                  <a:srgbClr val="222222"/>
                </a:solidFill>
                <a:latin typeface="Garamond"/>
                <a:cs typeface="Garamond"/>
              </a:rPr>
              <a:t>devuelve </a:t>
            </a:r>
            <a:r>
              <a:rPr sz="2000" spc="-5" dirty="0">
                <a:solidFill>
                  <a:srgbClr val="222222"/>
                </a:solidFill>
                <a:latin typeface="Garamond"/>
                <a:cs typeface="Garamond"/>
              </a:rPr>
              <a:t>nutrientes </a:t>
            </a:r>
            <a:r>
              <a:rPr sz="2000" dirty="0">
                <a:solidFill>
                  <a:srgbClr val="222222"/>
                </a:solidFill>
                <a:latin typeface="Garamond"/>
                <a:cs typeface="Garamond"/>
              </a:rPr>
              <a:t>a la </a:t>
            </a:r>
            <a:r>
              <a:rPr sz="2000" spc="-5" dirty="0">
                <a:solidFill>
                  <a:srgbClr val="222222"/>
                </a:solidFill>
                <a:latin typeface="Garamond"/>
                <a:cs typeface="Garamond"/>
              </a:rPr>
              <a:t>tierra, controla </a:t>
            </a:r>
            <a:r>
              <a:rPr sz="2000" dirty="0">
                <a:solidFill>
                  <a:srgbClr val="222222"/>
                </a:solidFill>
                <a:latin typeface="Garamond"/>
                <a:cs typeface="Garamond"/>
              </a:rPr>
              <a:t>la  </a:t>
            </a:r>
            <a:r>
              <a:rPr sz="2000" spc="-5" dirty="0">
                <a:solidFill>
                  <a:srgbClr val="222222"/>
                </a:solidFill>
                <a:latin typeface="Garamond"/>
                <a:cs typeface="Garamond"/>
              </a:rPr>
              <a:t>erosión, actúa como esponja que retiene agua, que </a:t>
            </a:r>
            <a:r>
              <a:rPr sz="2000" dirty="0">
                <a:solidFill>
                  <a:srgbClr val="222222"/>
                </a:solidFill>
                <a:latin typeface="Garamond"/>
                <a:cs typeface="Garamond"/>
              </a:rPr>
              <a:t>libera </a:t>
            </a:r>
            <a:r>
              <a:rPr sz="2000" spc="-5" dirty="0">
                <a:solidFill>
                  <a:srgbClr val="222222"/>
                </a:solidFill>
                <a:latin typeface="Garamond"/>
                <a:cs typeface="Garamond"/>
              </a:rPr>
              <a:t>poco </a:t>
            </a:r>
            <a:r>
              <a:rPr sz="2000" dirty="0">
                <a:solidFill>
                  <a:srgbClr val="222222"/>
                </a:solidFill>
                <a:latin typeface="Garamond"/>
                <a:cs typeface="Garamond"/>
              </a:rPr>
              <a:t>a </a:t>
            </a:r>
            <a:r>
              <a:rPr sz="2000" spc="-5" dirty="0">
                <a:solidFill>
                  <a:srgbClr val="222222"/>
                </a:solidFill>
                <a:latin typeface="Garamond"/>
                <a:cs typeface="Garamond"/>
              </a:rPr>
              <a:t>poco en beneficio </a:t>
            </a:r>
            <a:r>
              <a:rPr sz="2000" dirty="0">
                <a:solidFill>
                  <a:srgbClr val="222222"/>
                </a:solidFill>
                <a:latin typeface="Garamond"/>
                <a:cs typeface="Garamond"/>
              </a:rPr>
              <a:t>de las </a:t>
            </a:r>
            <a:r>
              <a:rPr sz="2000" spc="-5" dirty="0">
                <a:solidFill>
                  <a:srgbClr val="222222"/>
                </a:solidFill>
                <a:latin typeface="Garamond"/>
                <a:cs typeface="Garamond"/>
              </a:rPr>
              <a:t>plantas </a:t>
            </a:r>
            <a:r>
              <a:rPr sz="2000" dirty="0">
                <a:solidFill>
                  <a:srgbClr val="222222"/>
                </a:solidFill>
                <a:latin typeface="Garamond"/>
                <a:cs typeface="Garamond"/>
              </a:rPr>
              <a:t>y  </a:t>
            </a:r>
            <a:r>
              <a:rPr sz="2000" spc="-5" dirty="0">
                <a:solidFill>
                  <a:srgbClr val="222222"/>
                </a:solidFill>
                <a:latin typeface="Garamond"/>
                <a:cs typeface="Garamond"/>
              </a:rPr>
              <a:t>evita el </a:t>
            </a:r>
            <a:r>
              <a:rPr sz="2000" dirty="0">
                <a:solidFill>
                  <a:srgbClr val="222222"/>
                </a:solidFill>
                <a:latin typeface="Garamond"/>
                <a:cs typeface="Garamond"/>
              </a:rPr>
              <a:t>desgaste del </a:t>
            </a:r>
            <a:r>
              <a:rPr sz="2000" spc="-5" dirty="0">
                <a:solidFill>
                  <a:srgbClr val="222222"/>
                </a:solidFill>
                <a:latin typeface="Garamond"/>
                <a:cs typeface="Garamond"/>
              </a:rPr>
              <a:t>suelo causado por el </a:t>
            </a:r>
            <a:r>
              <a:rPr sz="2000" dirty="0">
                <a:solidFill>
                  <a:srgbClr val="222222"/>
                </a:solidFill>
                <a:latin typeface="Garamond"/>
                <a:cs typeface="Garamond"/>
              </a:rPr>
              <a:t>lavado </a:t>
            </a:r>
            <a:r>
              <a:rPr sz="2000" spc="-5" dirty="0">
                <a:solidFill>
                  <a:srgbClr val="222222"/>
                </a:solidFill>
                <a:latin typeface="Garamond"/>
                <a:cs typeface="Garamond"/>
              </a:rPr>
              <a:t>por </a:t>
            </a:r>
            <a:r>
              <a:rPr sz="2000" dirty="0">
                <a:solidFill>
                  <a:srgbClr val="222222"/>
                </a:solidFill>
                <a:latin typeface="Garamond"/>
                <a:cs typeface="Garamond"/>
              </a:rPr>
              <a:t>lluvia, </a:t>
            </a:r>
            <a:r>
              <a:rPr sz="2000" spc="-5" dirty="0">
                <a:solidFill>
                  <a:srgbClr val="222222"/>
                </a:solidFill>
                <a:latin typeface="Garamond"/>
                <a:cs typeface="Garamond"/>
              </a:rPr>
              <a:t>además </a:t>
            </a:r>
            <a:r>
              <a:rPr sz="2000" dirty="0">
                <a:solidFill>
                  <a:srgbClr val="222222"/>
                </a:solidFill>
                <a:latin typeface="Garamond"/>
                <a:cs typeface="Garamond"/>
              </a:rPr>
              <a:t>de </a:t>
            </a:r>
            <a:r>
              <a:rPr sz="2000" spc="-5" dirty="0">
                <a:solidFill>
                  <a:srgbClr val="222222"/>
                </a:solidFill>
                <a:latin typeface="Garamond"/>
                <a:cs typeface="Garamond"/>
              </a:rPr>
              <a:t>corregir </a:t>
            </a:r>
            <a:r>
              <a:rPr sz="2000" dirty="0">
                <a:solidFill>
                  <a:srgbClr val="222222"/>
                </a:solidFill>
                <a:latin typeface="Garamond"/>
                <a:cs typeface="Garamond"/>
              </a:rPr>
              <a:t>la </a:t>
            </a:r>
            <a:r>
              <a:rPr sz="2000" spc="-5" dirty="0">
                <a:solidFill>
                  <a:srgbClr val="222222"/>
                </a:solidFill>
                <a:latin typeface="Garamond"/>
                <a:cs typeface="Garamond"/>
              </a:rPr>
              <a:t>estructura </a:t>
            </a:r>
            <a:r>
              <a:rPr sz="2000" dirty="0">
                <a:solidFill>
                  <a:srgbClr val="222222"/>
                </a:solidFill>
                <a:latin typeface="Garamond"/>
                <a:cs typeface="Garamond"/>
              </a:rPr>
              <a:t>del  </a:t>
            </a:r>
            <a:r>
              <a:rPr sz="2000" spc="-5" dirty="0">
                <a:solidFill>
                  <a:srgbClr val="222222"/>
                </a:solidFill>
                <a:latin typeface="Garamond"/>
                <a:cs typeface="Garamond"/>
              </a:rPr>
              <a:t>suelo, </a:t>
            </a:r>
            <a:r>
              <a:rPr sz="1850" spc="-5" dirty="0">
                <a:latin typeface="Garamond"/>
                <a:cs typeface="Garamond"/>
              </a:rPr>
              <a:t>retiene </a:t>
            </a:r>
            <a:r>
              <a:rPr sz="1850" dirty="0">
                <a:latin typeface="Garamond"/>
                <a:cs typeface="Garamond"/>
              </a:rPr>
              <a:t>la </a:t>
            </a:r>
            <a:r>
              <a:rPr sz="1850" spc="-5" dirty="0">
                <a:latin typeface="Garamond"/>
                <a:cs typeface="Garamond"/>
              </a:rPr>
              <a:t>humedad </a:t>
            </a:r>
            <a:r>
              <a:rPr sz="1850" dirty="0">
                <a:latin typeface="Garamond"/>
                <a:cs typeface="Garamond"/>
              </a:rPr>
              <a:t>y </a:t>
            </a:r>
            <a:r>
              <a:rPr sz="1850" spc="-5" dirty="0">
                <a:latin typeface="Garamond"/>
                <a:cs typeface="Garamond"/>
              </a:rPr>
              <a:t>permite el paso </a:t>
            </a:r>
            <a:r>
              <a:rPr sz="1850" dirty="0">
                <a:latin typeface="Garamond"/>
                <a:cs typeface="Garamond"/>
              </a:rPr>
              <a:t>del </a:t>
            </a:r>
            <a:r>
              <a:rPr sz="1850" spc="-5" dirty="0">
                <a:latin typeface="Garamond"/>
                <a:cs typeface="Garamond"/>
              </a:rPr>
              <a:t>aire, recicla </a:t>
            </a:r>
            <a:r>
              <a:rPr sz="1850" dirty="0">
                <a:latin typeface="Garamond"/>
                <a:cs typeface="Garamond"/>
              </a:rPr>
              <a:t>y </a:t>
            </a:r>
            <a:r>
              <a:rPr sz="1850" spc="-5" dirty="0">
                <a:latin typeface="Garamond"/>
                <a:cs typeface="Garamond"/>
              </a:rPr>
              <a:t>reduce el volumen </a:t>
            </a:r>
            <a:r>
              <a:rPr sz="1850" dirty="0">
                <a:latin typeface="Garamond"/>
                <a:cs typeface="Garamond"/>
              </a:rPr>
              <a:t>de desechos </a:t>
            </a:r>
            <a:r>
              <a:rPr sz="1850" spc="-5" dirty="0">
                <a:latin typeface="Garamond"/>
                <a:cs typeface="Garamond"/>
              </a:rPr>
              <a:t>orgánicos,  para convertirlos en abono </a:t>
            </a:r>
            <a:r>
              <a:rPr sz="1850" dirty="0">
                <a:latin typeface="Garamond"/>
                <a:cs typeface="Garamond"/>
              </a:rPr>
              <a:t>y </a:t>
            </a:r>
            <a:r>
              <a:rPr sz="1850" spc="-5" dirty="0">
                <a:latin typeface="Garamond"/>
                <a:cs typeface="Garamond"/>
              </a:rPr>
              <a:t>sirve como antibiótico en contra </a:t>
            </a:r>
            <a:r>
              <a:rPr sz="1850" dirty="0">
                <a:latin typeface="Garamond"/>
                <a:cs typeface="Garamond"/>
              </a:rPr>
              <a:t>de </a:t>
            </a:r>
            <a:r>
              <a:rPr sz="1850" spc="-5" dirty="0">
                <a:latin typeface="Garamond"/>
                <a:cs typeface="Garamond"/>
              </a:rPr>
              <a:t>microorganismos patógeno </a:t>
            </a:r>
            <a:r>
              <a:rPr sz="1850" dirty="0">
                <a:latin typeface="Garamond"/>
                <a:cs typeface="Garamond"/>
              </a:rPr>
              <a:t>y </a:t>
            </a:r>
            <a:r>
              <a:rPr sz="1850" spc="-5" dirty="0">
                <a:latin typeface="Garamond"/>
                <a:cs typeface="Garamond"/>
              </a:rPr>
              <a:t>no  patógenos.</a:t>
            </a:r>
            <a:endParaRPr sz="185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29912" y="789707"/>
            <a:ext cx="97421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1B4587"/>
                </a:solidFill>
              </a:rPr>
              <a:t>III. Objetivo general del proyecto. </a:t>
            </a:r>
            <a:r>
              <a:rPr sz="2400" b="0" i="1" spc="-5" dirty="0">
                <a:solidFill>
                  <a:srgbClr val="1B4587"/>
                </a:solidFill>
                <a:latin typeface="Garamond"/>
                <a:cs typeface="Garamond"/>
              </a:rPr>
              <a:t>Tomar en cuenta </a:t>
            </a:r>
            <a:r>
              <a:rPr sz="2400" b="0" i="1" dirty="0">
                <a:solidFill>
                  <a:srgbClr val="1B4587"/>
                </a:solidFill>
                <a:latin typeface="Garamond"/>
                <a:cs typeface="Garamond"/>
              </a:rPr>
              <a:t>todas </a:t>
            </a:r>
            <a:r>
              <a:rPr sz="2400" b="0" i="1" spc="-5" dirty="0">
                <a:solidFill>
                  <a:srgbClr val="1B4587"/>
                </a:solidFill>
                <a:latin typeface="Garamond"/>
                <a:cs typeface="Garamond"/>
              </a:rPr>
              <a:t>las asignaturas</a:t>
            </a:r>
            <a:r>
              <a:rPr sz="2400" b="0" i="1" spc="15" dirty="0">
                <a:solidFill>
                  <a:srgbClr val="1B4587"/>
                </a:solidFill>
                <a:latin typeface="Garamond"/>
                <a:cs typeface="Garamond"/>
              </a:rPr>
              <a:t> </a:t>
            </a:r>
            <a:r>
              <a:rPr sz="2400" b="0" i="1" dirty="0">
                <a:solidFill>
                  <a:srgbClr val="1B4587"/>
                </a:solidFill>
                <a:latin typeface="Garamond"/>
                <a:cs typeface="Garamond"/>
              </a:rPr>
              <a:t>involucradas.</a:t>
            </a:r>
            <a:endParaRPr sz="24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51975" y="2199843"/>
            <a:ext cx="9874250" cy="254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r>
              <a:rPr sz="2400" dirty="0">
                <a:latin typeface="Garamond"/>
                <a:cs typeface="Garamond"/>
              </a:rPr>
              <a:t>Incorporar </a:t>
            </a:r>
            <a:r>
              <a:rPr sz="2400" spc="-5" dirty="0">
                <a:latin typeface="Garamond"/>
                <a:cs typeface="Garamond"/>
              </a:rPr>
              <a:t>al trabajo </a:t>
            </a:r>
            <a:r>
              <a:rPr sz="2400" dirty="0">
                <a:latin typeface="Garamond"/>
                <a:cs typeface="Garamond"/>
              </a:rPr>
              <a:t>de </a:t>
            </a:r>
            <a:r>
              <a:rPr sz="2400" spc="-5" dirty="0">
                <a:latin typeface="Garamond"/>
                <a:cs typeface="Garamond"/>
              </a:rPr>
              <a:t>aula, el huerto como </a:t>
            </a:r>
            <a:r>
              <a:rPr sz="2400" dirty="0">
                <a:latin typeface="Garamond"/>
                <a:cs typeface="Garamond"/>
              </a:rPr>
              <a:t>laboratorio </a:t>
            </a:r>
            <a:r>
              <a:rPr sz="2400" spc="-5" dirty="0">
                <a:latin typeface="Garamond"/>
                <a:cs typeface="Garamond"/>
              </a:rPr>
              <a:t>vivo, que permita  experiencias formativas significativas, utilizando conceptos químicos </a:t>
            </a:r>
            <a:r>
              <a:rPr sz="2400" dirty="0">
                <a:latin typeface="Garamond"/>
                <a:cs typeface="Garamond"/>
              </a:rPr>
              <a:t>y </a:t>
            </a:r>
            <a:r>
              <a:rPr sz="2400" spc="-5" dirty="0">
                <a:latin typeface="Garamond"/>
                <a:cs typeface="Garamond"/>
              </a:rPr>
              <a:t>estadísticos  </a:t>
            </a:r>
            <a:r>
              <a:rPr sz="2400" dirty="0">
                <a:latin typeface="Garamond"/>
                <a:cs typeface="Garamond"/>
              </a:rPr>
              <a:t>integrados a las </a:t>
            </a:r>
            <a:r>
              <a:rPr sz="2400" spc="-5" dirty="0">
                <a:latin typeface="Garamond"/>
                <a:cs typeface="Garamond"/>
              </a:rPr>
              <a:t>ciencias exactas </a:t>
            </a:r>
            <a:r>
              <a:rPr sz="2400" dirty="0">
                <a:latin typeface="Garamond"/>
                <a:cs typeface="Garamond"/>
              </a:rPr>
              <a:t>y </a:t>
            </a:r>
            <a:r>
              <a:rPr sz="2400" spc="-5" dirty="0">
                <a:latin typeface="Garamond"/>
                <a:cs typeface="Garamond"/>
              </a:rPr>
              <a:t>educación para </a:t>
            </a:r>
            <a:r>
              <a:rPr sz="2400" dirty="0">
                <a:latin typeface="Garamond"/>
                <a:cs typeface="Garamond"/>
              </a:rPr>
              <a:t>la </a:t>
            </a:r>
            <a:r>
              <a:rPr sz="2400" spc="-5" dirty="0">
                <a:latin typeface="Garamond"/>
                <a:cs typeface="Garamond"/>
              </a:rPr>
              <a:t>salud, contribuyendo así </a:t>
            </a:r>
            <a:r>
              <a:rPr sz="2400" dirty="0">
                <a:latin typeface="Garamond"/>
                <a:cs typeface="Garamond"/>
              </a:rPr>
              <a:t>a la  importancia de </a:t>
            </a:r>
            <a:r>
              <a:rPr sz="2400" spc="-5" dirty="0">
                <a:latin typeface="Garamond"/>
                <a:cs typeface="Garamond"/>
              </a:rPr>
              <a:t>tener una buena alimentación para una mejor calidad </a:t>
            </a:r>
            <a:r>
              <a:rPr sz="2400" dirty="0">
                <a:latin typeface="Garamond"/>
                <a:cs typeface="Garamond"/>
              </a:rPr>
              <a:t>de </a:t>
            </a:r>
            <a:r>
              <a:rPr sz="2400" spc="-5" dirty="0">
                <a:latin typeface="Garamond"/>
                <a:cs typeface="Garamond"/>
              </a:rPr>
              <a:t>vida en </a:t>
            </a:r>
            <a:r>
              <a:rPr sz="2400" dirty="0">
                <a:latin typeface="Garamond"/>
                <a:cs typeface="Garamond"/>
              </a:rPr>
              <a:t>los  </a:t>
            </a:r>
            <a:r>
              <a:rPr sz="2400" spc="-5" dirty="0">
                <a:latin typeface="Garamond"/>
                <a:cs typeface="Garamond"/>
              </a:rPr>
              <a:t>estudiantes </a:t>
            </a:r>
            <a:r>
              <a:rPr sz="2400" dirty="0">
                <a:latin typeface="Garamond"/>
                <a:cs typeface="Garamond"/>
              </a:rPr>
              <a:t>de </a:t>
            </a:r>
            <a:r>
              <a:rPr sz="2400" spc="-5" dirty="0">
                <a:latin typeface="Garamond"/>
                <a:cs typeface="Garamond"/>
              </a:rPr>
              <a:t>quinto grado </a:t>
            </a:r>
            <a:r>
              <a:rPr sz="2400" dirty="0">
                <a:latin typeface="Garamond"/>
                <a:cs typeface="Garamond"/>
              </a:rPr>
              <a:t>del </a:t>
            </a:r>
            <a:r>
              <a:rPr sz="2400" spc="-5" dirty="0">
                <a:latin typeface="Garamond"/>
                <a:cs typeface="Garamond"/>
              </a:rPr>
              <a:t>colegio Winston Churchill, ubicado en </a:t>
            </a:r>
            <a:r>
              <a:rPr sz="2400" dirty="0">
                <a:latin typeface="Garamond"/>
                <a:cs typeface="Garamond"/>
              </a:rPr>
              <a:t>la </a:t>
            </a:r>
            <a:r>
              <a:rPr sz="2400" spc="-5" dirty="0">
                <a:latin typeface="Garamond"/>
                <a:cs typeface="Garamond"/>
              </a:rPr>
              <a:t>colonia  Granjas </a:t>
            </a:r>
            <a:r>
              <a:rPr sz="2400" dirty="0">
                <a:latin typeface="Garamond"/>
                <a:cs typeface="Garamond"/>
              </a:rPr>
              <a:t>de </a:t>
            </a:r>
            <a:r>
              <a:rPr sz="2400" spc="-5" dirty="0">
                <a:latin typeface="Garamond"/>
                <a:cs typeface="Garamond"/>
              </a:rPr>
              <a:t>Guadalupe, Ecatepec </a:t>
            </a:r>
            <a:r>
              <a:rPr sz="2400" dirty="0">
                <a:latin typeface="Garamond"/>
                <a:cs typeface="Garamond"/>
              </a:rPr>
              <a:t>de </a:t>
            </a:r>
            <a:r>
              <a:rPr sz="2400" spc="-5" dirty="0">
                <a:latin typeface="Garamond"/>
                <a:cs typeface="Garamond"/>
              </a:rPr>
              <a:t>Morelos, Estado </a:t>
            </a:r>
            <a:r>
              <a:rPr sz="2400" dirty="0">
                <a:latin typeface="Garamond"/>
                <a:cs typeface="Garamond"/>
              </a:rPr>
              <a:t>de</a:t>
            </a:r>
            <a:r>
              <a:rPr sz="2400" spc="-20" dirty="0">
                <a:latin typeface="Garamond"/>
                <a:cs typeface="Garamond"/>
              </a:rPr>
              <a:t> </a:t>
            </a:r>
            <a:r>
              <a:rPr sz="2400" spc="-5" dirty="0">
                <a:latin typeface="Garamond"/>
                <a:cs typeface="Garamond"/>
              </a:rPr>
              <a:t>México.</a:t>
            </a:r>
            <a:endParaRPr sz="24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83513" y="159013"/>
            <a:ext cx="474408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10" dirty="0">
                <a:latin typeface="Garamond"/>
                <a:cs typeface="Garamond"/>
              </a:rPr>
              <a:t>Descripción </a:t>
            </a:r>
            <a:r>
              <a:rPr b="0" dirty="0">
                <a:latin typeface="Garamond"/>
                <a:cs typeface="Garamond"/>
              </a:rPr>
              <a:t>de</a:t>
            </a:r>
            <a:r>
              <a:rPr b="0" spc="-85" dirty="0">
                <a:latin typeface="Garamond"/>
                <a:cs typeface="Garamond"/>
              </a:rPr>
              <a:t> </a:t>
            </a:r>
            <a:r>
              <a:rPr b="0" spc="-5" dirty="0">
                <a:latin typeface="Garamond"/>
                <a:cs typeface="Garamond"/>
              </a:rPr>
              <a:t>apertura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19042" y="1029201"/>
            <a:ext cx="6390640" cy="4679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8925" marR="5080" algn="just">
              <a:lnSpc>
                <a:spcPct val="114599"/>
              </a:lnSpc>
              <a:spcBef>
                <a:spcPts val="100"/>
              </a:spcBef>
            </a:pP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Se inicia la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actividad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preparación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suelo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elaboración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de 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composta con ayuda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de dos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comités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quinto grado que se  organizan para trabajar en equipo. El primer equipo preparará el  terreno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el segundo equipo elaborará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composta. Ambos equipos 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inician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su trabajo con una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investigación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bibliográfica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documentada 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basada en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antecedentes que tiene el suelo salino sódico con el  que cuenta el colegio, sobre todo para asegurarnos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óptimo 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desarrollo de los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vegetales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hortalizas que se quieren</a:t>
            </a:r>
            <a:r>
              <a:rPr sz="1800" spc="-45" dirty="0">
                <a:solidFill>
                  <a:srgbClr val="33333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sembrar.</a:t>
            </a:r>
            <a:endParaRPr sz="1800">
              <a:latin typeface="Garamond"/>
              <a:cs typeface="Garamond"/>
            </a:endParaRPr>
          </a:p>
          <a:p>
            <a:pPr marL="288925" algn="just">
              <a:lnSpc>
                <a:spcPct val="100000"/>
              </a:lnSpc>
              <a:spcBef>
                <a:spcPts val="315"/>
              </a:spcBef>
            </a:pP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Por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lo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 tanto:</a:t>
            </a:r>
            <a:endParaRPr sz="1800">
              <a:latin typeface="Garamond"/>
              <a:cs typeface="Garamond"/>
            </a:endParaRPr>
          </a:p>
          <a:p>
            <a:pPr marL="288925" marR="13335" algn="just">
              <a:lnSpc>
                <a:spcPct val="114599"/>
              </a:lnSpc>
            </a:pP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Equipo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1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será encargado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trasplantar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las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plantas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del jardín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hacia  otra zona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y la limpieza del</a:t>
            </a:r>
            <a:r>
              <a:rPr sz="1800" spc="-15" dirty="0">
                <a:solidFill>
                  <a:srgbClr val="33333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terreno.</a:t>
            </a:r>
            <a:endParaRPr sz="1800">
              <a:latin typeface="Garamond"/>
              <a:cs typeface="Garamond"/>
            </a:endParaRPr>
          </a:p>
          <a:p>
            <a:pPr marL="288925" algn="just">
              <a:lnSpc>
                <a:spcPct val="100000"/>
              </a:lnSpc>
              <a:spcBef>
                <a:spcPts val="315"/>
              </a:spcBef>
            </a:pP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Equipo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2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elaborará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lo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composta para el huerto</a:t>
            </a:r>
            <a:r>
              <a:rPr sz="1800" spc="-30" dirty="0">
                <a:solidFill>
                  <a:srgbClr val="33333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escolar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spc="-5" dirty="0">
                <a:latin typeface="Garamond"/>
                <a:cs typeface="Garamond"/>
              </a:rPr>
              <a:t>Materiales: Fuentes</a:t>
            </a:r>
            <a:r>
              <a:rPr sz="2000" spc="-10" dirty="0">
                <a:latin typeface="Garamond"/>
                <a:cs typeface="Garamond"/>
              </a:rPr>
              <a:t> </a:t>
            </a:r>
            <a:r>
              <a:rPr sz="2000" spc="-5" dirty="0">
                <a:latin typeface="Garamond"/>
                <a:cs typeface="Garamond"/>
              </a:rPr>
              <a:t>bibliográficas</a:t>
            </a:r>
            <a:endParaRPr sz="20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518350" y="316320"/>
            <a:ext cx="3242097" cy="57587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92973" y="538029"/>
            <a:ext cx="659257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b="0" spc="-10" dirty="0">
                <a:latin typeface="Garamond"/>
                <a:cs typeface="Garamond"/>
              </a:rPr>
              <a:t>Descripción </a:t>
            </a:r>
            <a:r>
              <a:rPr b="0" dirty="0">
                <a:latin typeface="Garamond"/>
                <a:cs typeface="Garamond"/>
              </a:rPr>
              <a:t>de desarrollo.  </a:t>
            </a:r>
            <a:r>
              <a:rPr b="0" spc="-5" dirty="0">
                <a:latin typeface="Garamond"/>
                <a:cs typeface="Garamond"/>
              </a:rPr>
              <a:t>Equipo </a:t>
            </a:r>
            <a:r>
              <a:rPr b="0" dirty="0">
                <a:latin typeface="Garamond"/>
                <a:cs typeface="Garamond"/>
              </a:rPr>
              <a:t>1 </a:t>
            </a:r>
            <a:r>
              <a:rPr b="0" spc="-5" dirty="0">
                <a:latin typeface="Garamond"/>
                <a:cs typeface="Garamond"/>
              </a:rPr>
              <a:t>Preparaciòn </a:t>
            </a:r>
            <a:r>
              <a:rPr b="0" dirty="0">
                <a:latin typeface="Garamond"/>
                <a:cs typeface="Garamond"/>
              </a:rPr>
              <a:t>del</a:t>
            </a:r>
            <a:r>
              <a:rPr b="0" spc="-100" dirty="0">
                <a:latin typeface="Garamond"/>
                <a:cs typeface="Garamond"/>
              </a:rPr>
              <a:t> </a:t>
            </a:r>
            <a:r>
              <a:rPr b="0" spc="-5" dirty="0">
                <a:latin typeface="Garamond"/>
                <a:cs typeface="Garamond"/>
              </a:rPr>
              <a:t>terreno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764427" y="2549558"/>
            <a:ext cx="8808720" cy="249047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16865" indent="-304800">
              <a:lnSpc>
                <a:spcPct val="100000"/>
              </a:lnSpc>
              <a:spcBef>
                <a:spcPts val="110"/>
              </a:spcBef>
              <a:buClr>
                <a:srgbClr val="434343"/>
              </a:buClr>
              <a:buSzPct val="128571"/>
              <a:buFont typeface="Century Gothic"/>
              <a:buChar char="-"/>
              <a:tabLst>
                <a:tab pos="316865" algn="l"/>
                <a:tab pos="317500" algn="l"/>
              </a:tabLst>
            </a:pP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El</a:t>
            </a:r>
            <a:r>
              <a:rPr sz="1400" spc="235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terreno</a:t>
            </a:r>
            <a:r>
              <a:rPr sz="1400" spc="240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elegido</a:t>
            </a:r>
            <a:r>
              <a:rPr sz="1400" spc="240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para</a:t>
            </a:r>
            <a:r>
              <a:rPr sz="1400" spc="235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el</a:t>
            </a:r>
            <a:r>
              <a:rPr sz="1400" spc="240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huerto</a:t>
            </a:r>
            <a:r>
              <a:rPr sz="1400" spc="240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son</a:t>
            </a:r>
            <a:r>
              <a:rPr sz="1400" spc="235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las</a:t>
            </a:r>
            <a:r>
              <a:rPr sz="1400" spc="240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jardineras</a:t>
            </a:r>
            <a:r>
              <a:rPr sz="1400" spc="240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y</a:t>
            </a:r>
            <a:r>
              <a:rPr sz="1400" spc="235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macetones</a:t>
            </a:r>
            <a:r>
              <a:rPr sz="1400" spc="235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del</a:t>
            </a:r>
            <a:r>
              <a:rPr sz="1400" spc="240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colegio.</a:t>
            </a:r>
            <a:r>
              <a:rPr sz="1400" spc="235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El</a:t>
            </a:r>
            <a:r>
              <a:rPr sz="1400" spc="240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terreno</a:t>
            </a:r>
            <a:r>
              <a:rPr sz="1400" spc="240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principal</a:t>
            </a:r>
            <a:r>
              <a:rPr sz="1400" spc="235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tiene</a:t>
            </a:r>
            <a:r>
              <a:rPr sz="1400" spc="240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una</a:t>
            </a:r>
            <a:r>
              <a:rPr sz="1400" spc="240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superficie</a:t>
            </a:r>
            <a:endParaRPr sz="1400">
              <a:latin typeface="Garamond"/>
              <a:cs typeface="Garamond"/>
            </a:endParaRPr>
          </a:p>
          <a:p>
            <a:pPr marL="316865" marR="6985">
              <a:lnSpc>
                <a:spcPct val="116100"/>
              </a:lnSpc>
              <a:spcBef>
                <a:spcPts val="60"/>
              </a:spcBef>
            </a:pP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horizontal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y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uniforme orientada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de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tal forma que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los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cultivos reciban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la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máxima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iluminación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posible. Una vez aplanada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la 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superficie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de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cultivo se procede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a dar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una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labor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profunda, 45-50 cm.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1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mes antes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de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efectuar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la</a:t>
            </a:r>
            <a:r>
              <a:rPr sz="1400" spc="-25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plantación.</a:t>
            </a:r>
            <a:endParaRPr sz="1400">
              <a:latin typeface="Garamond"/>
              <a:cs typeface="Garamond"/>
            </a:endParaRPr>
          </a:p>
          <a:p>
            <a:pPr marL="316865" marR="5080" indent="-304800">
              <a:lnSpc>
                <a:spcPts val="2090"/>
              </a:lnSpc>
              <a:spcBef>
                <a:spcPts val="380"/>
              </a:spcBef>
              <a:buClr>
                <a:srgbClr val="434343"/>
              </a:buClr>
              <a:buSzPct val="128571"/>
              <a:buFont typeface="Century Gothic"/>
              <a:buChar char="-"/>
              <a:tabLst>
                <a:tab pos="316865" algn="l"/>
                <a:tab pos="317500" algn="l"/>
              </a:tabLst>
            </a:pP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Posteriormente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a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esta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labor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en profundidad se procede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a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eliminar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las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piedras, raíces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de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plantas, así como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a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nivelar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la 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superficie para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la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cual se utilizó un</a:t>
            </a:r>
            <a:r>
              <a:rPr sz="1400" spc="-10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rastrillo.</a:t>
            </a:r>
            <a:endParaRPr sz="1400">
              <a:latin typeface="Garamond"/>
              <a:cs typeface="Garamond"/>
            </a:endParaRPr>
          </a:p>
          <a:p>
            <a:pPr marL="316865" marR="7620" indent="-304800">
              <a:lnSpc>
                <a:spcPts val="2090"/>
              </a:lnSpc>
              <a:spcBef>
                <a:spcPts val="245"/>
              </a:spcBef>
              <a:buClr>
                <a:srgbClr val="434343"/>
              </a:buClr>
              <a:buSzPct val="128571"/>
              <a:buFont typeface="Century Gothic"/>
              <a:buChar char="-"/>
              <a:tabLst>
                <a:tab pos="316865" algn="l"/>
                <a:tab pos="317500" algn="l"/>
              </a:tabLst>
            </a:pP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Una vez preparada el terreno mediante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las labores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precedentes, se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divide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en pequeñas parcelas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o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eras, cuya superficie sea  proporcional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a la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cantidad que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de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cada hortaliza queremos</a:t>
            </a:r>
            <a:r>
              <a:rPr sz="1400" spc="-20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cultivar.</a:t>
            </a:r>
            <a:endParaRPr sz="1400">
              <a:latin typeface="Garamond"/>
              <a:cs typeface="Garamond"/>
            </a:endParaRPr>
          </a:p>
          <a:p>
            <a:pPr marL="316865" marR="7620" indent="-304800">
              <a:lnSpc>
                <a:spcPts val="2090"/>
              </a:lnSpc>
              <a:spcBef>
                <a:spcPts val="245"/>
              </a:spcBef>
              <a:buClr>
                <a:srgbClr val="434343"/>
              </a:buClr>
              <a:buSzPct val="128571"/>
              <a:buFont typeface="Century Gothic"/>
              <a:buChar char="-"/>
              <a:tabLst>
                <a:tab pos="316865" algn="l"/>
                <a:tab pos="317500" algn="l"/>
              </a:tabLst>
            </a:pP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Estas parcelas se trazaron en surcos que posteriormente nos pueden servir para el riego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o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bien como pasillos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de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acceso.  Estas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divisiones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son con surcos que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limitan la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superficie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de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cada eras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y la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superficie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de</a:t>
            </a:r>
            <a:r>
              <a:rPr sz="1400" spc="-10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cultivo</a:t>
            </a:r>
            <a:r>
              <a:rPr sz="1400" dirty="0">
                <a:solidFill>
                  <a:srgbClr val="444444"/>
                </a:solidFill>
                <a:latin typeface="Arial"/>
                <a:cs typeface="Arial"/>
              </a:rPr>
              <a:t>.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62225" y="875747"/>
            <a:ext cx="8757920" cy="1149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100"/>
              </a:spcBef>
            </a:pP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Cada parcela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debe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tiene como máximo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5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m2 (5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x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1) ya que así se facilitan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las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operaciones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de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plantación, recolección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y de 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cultivo en</a:t>
            </a:r>
            <a:r>
              <a:rPr sz="1400" spc="-10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general.</a:t>
            </a:r>
            <a:endParaRPr sz="1400">
              <a:latin typeface="Garamond"/>
              <a:cs typeface="Garamond"/>
            </a:endParaRPr>
          </a:p>
          <a:p>
            <a:pPr marL="12700" marR="5080">
              <a:lnSpc>
                <a:spcPct val="116100"/>
              </a:lnSpc>
              <a:spcBef>
                <a:spcPts val="1050"/>
              </a:spcBef>
            </a:pP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Se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calcula que para suministrar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las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verduras que una persona necesita en un año, son necesarios 10 m.2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de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huerta; si  consideramos una familia formada por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4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personas, se necesitan 400 m2,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lo </a:t>
            </a:r>
            <a:r>
              <a:rPr sz="1400" spc="-5" dirty="0">
                <a:solidFill>
                  <a:srgbClr val="444444"/>
                </a:solidFill>
                <a:latin typeface="Garamond"/>
                <a:cs typeface="Garamond"/>
              </a:rPr>
              <a:t>que supone una mayor</a:t>
            </a:r>
            <a:r>
              <a:rPr sz="1400" spc="-20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400" dirty="0">
                <a:solidFill>
                  <a:srgbClr val="444444"/>
                </a:solidFill>
                <a:latin typeface="Garamond"/>
                <a:cs typeface="Garamond"/>
              </a:rPr>
              <a:t>dedicación.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60575" y="2180750"/>
            <a:ext cx="3755174" cy="37891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2225" y="1523875"/>
            <a:ext cx="8754745" cy="96202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just">
              <a:lnSpc>
                <a:spcPct val="113999"/>
              </a:lnSpc>
              <a:spcBef>
                <a:spcPts val="85"/>
              </a:spcBef>
            </a:pPr>
            <a:r>
              <a:rPr sz="1800" b="0" spc="-5" dirty="0">
                <a:solidFill>
                  <a:srgbClr val="000000"/>
                </a:solidFill>
                <a:latin typeface="Garamond"/>
                <a:cs typeface="Garamond"/>
              </a:rPr>
              <a:t>Posteriormente </a:t>
            </a:r>
            <a:r>
              <a:rPr sz="1800" b="0" dirty="0">
                <a:solidFill>
                  <a:srgbClr val="000000"/>
                </a:solidFill>
                <a:latin typeface="Garamond"/>
                <a:cs typeface="Garamond"/>
              </a:rPr>
              <a:t>a </a:t>
            </a:r>
            <a:r>
              <a:rPr sz="1800" b="0" spc="-5" dirty="0">
                <a:solidFill>
                  <a:srgbClr val="000000"/>
                </a:solidFill>
                <a:latin typeface="Garamond"/>
                <a:cs typeface="Garamond"/>
              </a:rPr>
              <a:t>cada equipo se </a:t>
            </a:r>
            <a:r>
              <a:rPr sz="1800" b="0" dirty="0">
                <a:solidFill>
                  <a:srgbClr val="000000"/>
                </a:solidFill>
                <a:latin typeface="Garamond"/>
                <a:cs typeface="Garamond"/>
              </a:rPr>
              <a:t>le </a:t>
            </a:r>
            <a:r>
              <a:rPr sz="1800" b="0" spc="-5" dirty="0">
                <a:solidFill>
                  <a:srgbClr val="000000"/>
                </a:solidFill>
                <a:latin typeface="Garamond"/>
                <a:cs typeface="Garamond"/>
              </a:rPr>
              <a:t>entregó </a:t>
            </a:r>
            <a:r>
              <a:rPr sz="1800" b="0" dirty="0">
                <a:solidFill>
                  <a:srgbClr val="000000"/>
                </a:solidFill>
                <a:latin typeface="Garamond"/>
                <a:cs typeface="Garamond"/>
              </a:rPr>
              <a:t>la </a:t>
            </a:r>
            <a:r>
              <a:rPr sz="1800" b="0" spc="-5" dirty="0">
                <a:solidFill>
                  <a:srgbClr val="000000"/>
                </a:solidFill>
                <a:latin typeface="Garamond"/>
                <a:cs typeface="Garamond"/>
              </a:rPr>
              <a:t>rúbrica </a:t>
            </a:r>
            <a:r>
              <a:rPr sz="1800" b="0" dirty="0">
                <a:solidFill>
                  <a:srgbClr val="000000"/>
                </a:solidFill>
                <a:latin typeface="Garamond"/>
                <a:cs typeface="Garamond"/>
              </a:rPr>
              <a:t>de </a:t>
            </a:r>
            <a:r>
              <a:rPr sz="1800" b="0" spc="-5" dirty="0">
                <a:solidFill>
                  <a:srgbClr val="000000"/>
                </a:solidFill>
                <a:latin typeface="Garamond"/>
                <a:cs typeface="Garamond"/>
              </a:rPr>
              <a:t>evaluación ademàs </a:t>
            </a:r>
            <a:r>
              <a:rPr sz="1800" b="0" dirty="0">
                <a:solidFill>
                  <a:srgbClr val="000000"/>
                </a:solidFill>
                <a:latin typeface="Garamond"/>
                <a:cs typeface="Garamond"/>
              </a:rPr>
              <a:t>de </a:t>
            </a:r>
            <a:r>
              <a:rPr sz="1800" b="0" spc="-5" dirty="0">
                <a:solidFill>
                  <a:srgbClr val="000000"/>
                </a:solidFill>
                <a:latin typeface="Garamond"/>
                <a:cs typeface="Garamond"/>
              </a:rPr>
              <a:t>que </a:t>
            </a:r>
            <a:r>
              <a:rPr sz="1800" b="0" dirty="0">
                <a:solidFill>
                  <a:srgbClr val="000000"/>
                </a:solidFill>
                <a:latin typeface="Garamond"/>
                <a:cs typeface="Garamond"/>
              </a:rPr>
              <a:t>los </a:t>
            </a:r>
            <a:r>
              <a:rPr sz="1800" b="0" spc="-5" dirty="0">
                <a:solidFill>
                  <a:srgbClr val="000000"/>
                </a:solidFill>
                <a:latin typeface="Garamond"/>
                <a:cs typeface="Garamond"/>
              </a:rPr>
              <a:t>profesores  realizaron una presentación con </a:t>
            </a:r>
            <a:r>
              <a:rPr sz="1800" b="0" dirty="0">
                <a:solidFill>
                  <a:srgbClr val="000000"/>
                </a:solidFill>
                <a:latin typeface="Garamond"/>
                <a:cs typeface="Garamond"/>
              </a:rPr>
              <a:t>diapositivas </a:t>
            </a:r>
            <a:r>
              <a:rPr sz="1800" b="0" spc="-5" dirty="0">
                <a:solidFill>
                  <a:srgbClr val="000000"/>
                </a:solidFill>
                <a:latin typeface="Garamond"/>
                <a:cs typeface="Garamond"/>
              </a:rPr>
              <a:t>sobre un panorama general </a:t>
            </a:r>
            <a:r>
              <a:rPr sz="1800" b="0" dirty="0">
                <a:solidFill>
                  <a:srgbClr val="000000"/>
                </a:solidFill>
                <a:latin typeface="Garamond"/>
                <a:cs typeface="Garamond"/>
              </a:rPr>
              <a:t>del </a:t>
            </a:r>
            <a:r>
              <a:rPr sz="1800" b="0" spc="-5" dirty="0">
                <a:solidFill>
                  <a:srgbClr val="000000"/>
                </a:solidFill>
                <a:latin typeface="Garamond"/>
                <a:cs typeface="Garamond"/>
              </a:rPr>
              <a:t>anàlisis </a:t>
            </a:r>
            <a:r>
              <a:rPr sz="1800" b="0" dirty="0">
                <a:solidFill>
                  <a:srgbClr val="000000"/>
                </a:solidFill>
                <a:latin typeface="Garamond"/>
                <a:cs typeface="Garamond"/>
              </a:rPr>
              <a:t>del </a:t>
            </a:r>
            <a:r>
              <a:rPr sz="1800" b="0" spc="-5" dirty="0">
                <a:solidFill>
                  <a:srgbClr val="000000"/>
                </a:solidFill>
                <a:latin typeface="Garamond"/>
                <a:cs typeface="Garamond"/>
              </a:rPr>
              <a:t>suelo,  terreno </a:t>
            </a:r>
            <a:r>
              <a:rPr sz="1800" b="0" dirty="0">
                <a:solidFill>
                  <a:srgbClr val="000000"/>
                </a:solidFill>
                <a:latin typeface="Garamond"/>
                <a:cs typeface="Garamond"/>
              </a:rPr>
              <a:t>y </a:t>
            </a:r>
            <a:r>
              <a:rPr sz="1800" b="0" spc="-5" dirty="0">
                <a:solidFill>
                  <a:srgbClr val="000000"/>
                </a:solidFill>
                <a:latin typeface="Garamond"/>
                <a:cs typeface="Garamond"/>
              </a:rPr>
              <a:t>macetones </a:t>
            </a:r>
            <a:r>
              <a:rPr sz="1800" b="0" dirty="0">
                <a:solidFill>
                  <a:srgbClr val="000000"/>
                </a:solidFill>
                <a:latin typeface="Garamond"/>
                <a:cs typeface="Garamond"/>
              </a:rPr>
              <a:t>donde </a:t>
            </a:r>
            <a:r>
              <a:rPr sz="1800" b="0" spc="-5" dirty="0">
                <a:solidFill>
                  <a:srgbClr val="000000"/>
                </a:solidFill>
                <a:latin typeface="Garamond"/>
                <a:cs typeface="Garamond"/>
              </a:rPr>
              <a:t>se </a:t>
            </a:r>
            <a:r>
              <a:rPr sz="1800" b="0" dirty="0">
                <a:solidFill>
                  <a:srgbClr val="000000"/>
                </a:solidFill>
                <a:latin typeface="Garamond"/>
                <a:cs typeface="Garamond"/>
              </a:rPr>
              <a:t>llevarìa </a:t>
            </a:r>
            <a:r>
              <a:rPr sz="1800" b="0" spc="-5" dirty="0">
                <a:solidFill>
                  <a:srgbClr val="000000"/>
                </a:solidFill>
                <a:latin typeface="Garamond"/>
                <a:cs typeface="Garamond"/>
              </a:rPr>
              <a:t>cabo el huerto</a:t>
            </a:r>
            <a:r>
              <a:rPr sz="1800" b="0" spc="-25" dirty="0">
                <a:solidFill>
                  <a:srgbClr val="000000"/>
                </a:solidFill>
                <a:latin typeface="Garamond"/>
                <a:cs typeface="Garamond"/>
              </a:rPr>
              <a:t> </a:t>
            </a:r>
            <a:r>
              <a:rPr sz="1800" b="0" spc="-5" dirty="0">
                <a:solidFill>
                  <a:srgbClr val="000000"/>
                </a:solidFill>
                <a:latin typeface="Garamond"/>
                <a:cs typeface="Garamond"/>
              </a:rPr>
              <a:t>urbano.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62225" y="3376297"/>
            <a:ext cx="8160384" cy="600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265"/>
              </a:lnSpc>
              <a:spcBef>
                <a:spcPts val="100"/>
              </a:spcBef>
            </a:pPr>
            <a:r>
              <a:rPr sz="1900" spc="-5" dirty="0">
                <a:latin typeface="Garamond"/>
                <a:cs typeface="Garamond"/>
              </a:rPr>
              <a:t>Materiales:</a:t>
            </a:r>
            <a:endParaRPr sz="1900">
              <a:latin typeface="Garamond"/>
              <a:cs typeface="Garamond"/>
            </a:endParaRPr>
          </a:p>
          <a:p>
            <a:pPr marL="12700">
              <a:lnSpc>
                <a:spcPts val="2265"/>
              </a:lnSpc>
            </a:pPr>
            <a:r>
              <a:rPr sz="1900" spc="-5" dirty="0">
                <a:latin typeface="Garamond"/>
                <a:cs typeface="Garamond"/>
              </a:rPr>
              <a:t>Flexometro, pala, pico, mazo, palitos </a:t>
            </a:r>
            <a:r>
              <a:rPr sz="1900" dirty="0">
                <a:latin typeface="Garamond"/>
                <a:cs typeface="Garamond"/>
              </a:rPr>
              <a:t>de </a:t>
            </a:r>
            <a:r>
              <a:rPr sz="1900" spc="-5" dirty="0">
                <a:latin typeface="Garamond"/>
                <a:cs typeface="Garamond"/>
              </a:rPr>
              <a:t>madera </a:t>
            </a:r>
            <a:r>
              <a:rPr sz="1900" dirty="0">
                <a:latin typeface="Garamond"/>
                <a:cs typeface="Garamond"/>
              </a:rPr>
              <a:t>de </a:t>
            </a:r>
            <a:r>
              <a:rPr sz="1900" spc="-5" dirty="0">
                <a:latin typeface="Garamond"/>
                <a:cs typeface="Garamond"/>
              </a:rPr>
              <a:t>bandera, armellas, alambre </a:t>
            </a:r>
            <a:r>
              <a:rPr sz="1900" dirty="0">
                <a:latin typeface="Garamond"/>
                <a:cs typeface="Garamond"/>
              </a:rPr>
              <a:t>de</a:t>
            </a:r>
            <a:r>
              <a:rPr sz="1900" spc="-55" dirty="0">
                <a:latin typeface="Garamond"/>
                <a:cs typeface="Garamond"/>
              </a:rPr>
              <a:t> </a:t>
            </a:r>
            <a:r>
              <a:rPr sz="1900" spc="-5" dirty="0">
                <a:latin typeface="Garamond"/>
                <a:cs typeface="Garamond"/>
              </a:rPr>
              <a:t>cobre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63600" y="470444"/>
            <a:ext cx="7715250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b="0" spc="-5" dirty="0">
                <a:latin typeface="Garamond"/>
                <a:cs typeface="Garamond"/>
              </a:rPr>
              <a:t>Evidencias </a:t>
            </a:r>
            <a:r>
              <a:rPr sz="3900" b="0" dirty="0">
                <a:latin typeface="Garamond"/>
                <a:cs typeface="Garamond"/>
              </a:rPr>
              <a:t>de la </a:t>
            </a:r>
            <a:r>
              <a:rPr sz="3900" b="0" spc="-5" dirty="0">
                <a:latin typeface="Garamond"/>
                <a:cs typeface="Garamond"/>
              </a:rPr>
              <a:t>preparaciòn </a:t>
            </a:r>
            <a:r>
              <a:rPr sz="3900" b="0" dirty="0">
                <a:latin typeface="Garamond"/>
                <a:cs typeface="Garamond"/>
              </a:rPr>
              <a:t>del</a:t>
            </a:r>
            <a:r>
              <a:rPr sz="3900" b="0" spc="-90" dirty="0">
                <a:latin typeface="Garamond"/>
                <a:cs typeface="Garamond"/>
              </a:rPr>
              <a:t> </a:t>
            </a:r>
            <a:r>
              <a:rPr sz="3900" b="0" spc="-5" dirty="0">
                <a:latin typeface="Garamond"/>
                <a:cs typeface="Garamond"/>
              </a:rPr>
              <a:t>terreno</a:t>
            </a:r>
            <a:endParaRPr sz="39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90299" y="1628150"/>
            <a:ext cx="4613673" cy="41348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5949" y="629189"/>
            <a:ext cx="712343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5" dirty="0">
                <a:latin typeface="Garamond"/>
                <a:cs typeface="Garamond"/>
              </a:rPr>
              <a:t>Equipo 2. Elaboración </a:t>
            </a:r>
            <a:r>
              <a:rPr b="0" dirty="0">
                <a:latin typeface="Garamond"/>
                <a:cs typeface="Garamond"/>
              </a:rPr>
              <a:t>de</a:t>
            </a:r>
            <a:r>
              <a:rPr b="0" spc="-95" dirty="0">
                <a:latin typeface="Garamond"/>
                <a:cs typeface="Garamond"/>
              </a:rPr>
              <a:t> </a:t>
            </a:r>
            <a:r>
              <a:rPr b="0" spc="-5" dirty="0">
                <a:latin typeface="Garamond"/>
                <a:cs typeface="Garamond"/>
              </a:rPr>
              <a:t>composta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533425" y="1724366"/>
            <a:ext cx="9391650" cy="828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5" dirty="0">
                <a:latin typeface="Garamond"/>
                <a:cs typeface="Garamond"/>
              </a:rPr>
              <a:t>Consideraciones</a:t>
            </a:r>
            <a:r>
              <a:rPr sz="1350" spc="-10" dirty="0">
                <a:latin typeface="Garamond"/>
                <a:cs typeface="Garamond"/>
              </a:rPr>
              <a:t> </a:t>
            </a:r>
            <a:r>
              <a:rPr sz="1350" dirty="0">
                <a:latin typeface="Garamond"/>
                <a:cs typeface="Garamond"/>
              </a:rPr>
              <a:t>iniciales:</a:t>
            </a:r>
            <a:endParaRPr sz="1350">
              <a:latin typeface="Garamond"/>
              <a:cs typeface="Garamond"/>
            </a:endParaRPr>
          </a:p>
          <a:p>
            <a:pPr marL="12700" marR="5080">
              <a:lnSpc>
                <a:spcPct val="114199"/>
              </a:lnSpc>
              <a:spcBef>
                <a:spcPts val="1000"/>
              </a:spcBef>
            </a:pPr>
            <a:r>
              <a:rPr sz="1350" spc="-5" dirty="0">
                <a:latin typeface="Garamond"/>
                <a:cs typeface="Garamond"/>
              </a:rPr>
              <a:t>Diseño </a:t>
            </a:r>
            <a:r>
              <a:rPr sz="1350" dirty="0">
                <a:latin typeface="Garamond"/>
                <a:cs typeface="Garamond"/>
              </a:rPr>
              <a:t>y </a:t>
            </a:r>
            <a:r>
              <a:rPr sz="1350" spc="-5" dirty="0">
                <a:latin typeface="Garamond"/>
                <a:cs typeface="Garamond"/>
              </a:rPr>
              <a:t>construcción </a:t>
            </a:r>
            <a:r>
              <a:rPr sz="1350" dirty="0">
                <a:latin typeface="Garamond"/>
                <a:cs typeface="Garamond"/>
              </a:rPr>
              <a:t>de </a:t>
            </a:r>
            <a:r>
              <a:rPr sz="1350" spc="-5" dirty="0">
                <a:latin typeface="Garamond"/>
                <a:cs typeface="Garamond"/>
              </a:rPr>
              <a:t>un recipiente especial para composta que ayudan </a:t>
            </a:r>
            <a:r>
              <a:rPr sz="1350" dirty="0">
                <a:latin typeface="Garamond"/>
                <a:cs typeface="Garamond"/>
              </a:rPr>
              <a:t>a </a:t>
            </a:r>
            <a:r>
              <a:rPr sz="1350" spc="-5" dirty="0">
                <a:latin typeface="Garamond"/>
                <a:cs typeface="Garamond"/>
              </a:rPr>
              <a:t>que el proceso sea más rápido </a:t>
            </a:r>
            <a:r>
              <a:rPr sz="1350" dirty="0">
                <a:latin typeface="Garamond"/>
                <a:cs typeface="Garamond"/>
              </a:rPr>
              <a:t>y </a:t>
            </a:r>
            <a:r>
              <a:rPr sz="1350" spc="-5" dirty="0">
                <a:latin typeface="Garamond"/>
                <a:cs typeface="Garamond"/>
              </a:rPr>
              <a:t>eficaz. Para que </a:t>
            </a:r>
            <a:r>
              <a:rPr sz="1350" dirty="0">
                <a:latin typeface="Garamond"/>
                <a:cs typeface="Garamond"/>
              </a:rPr>
              <a:t>la </a:t>
            </a:r>
            <a:r>
              <a:rPr sz="1350" spc="-5" dirty="0">
                <a:latin typeface="Garamond"/>
                <a:cs typeface="Garamond"/>
              </a:rPr>
              <a:t>composta sea  exitosa, se </a:t>
            </a:r>
            <a:r>
              <a:rPr sz="1350" dirty="0">
                <a:latin typeface="Garamond"/>
                <a:cs typeface="Garamond"/>
              </a:rPr>
              <a:t>deben </a:t>
            </a:r>
            <a:r>
              <a:rPr sz="1350" spc="-5" dirty="0">
                <a:latin typeface="Garamond"/>
                <a:cs typeface="Garamond"/>
              </a:rPr>
              <a:t>combinar correctamente </a:t>
            </a:r>
            <a:r>
              <a:rPr sz="1350" dirty="0">
                <a:latin typeface="Garamond"/>
                <a:cs typeface="Garamond"/>
              </a:rPr>
              <a:t>los</a:t>
            </a:r>
            <a:r>
              <a:rPr sz="1350" spc="-5" dirty="0">
                <a:latin typeface="Garamond"/>
                <a:cs typeface="Garamond"/>
              </a:rPr>
              <a:t> materiales.</a:t>
            </a:r>
            <a:endParaRPr sz="1350">
              <a:latin typeface="Garamond"/>
              <a:cs typeface="Garamon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33425" y="5190832"/>
            <a:ext cx="9556750" cy="495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199"/>
              </a:lnSpc>
              <a:spcBef>
                <a:spcPts val="100"/>
              </a:spcBef>
            </a:pPr>
            <a:r>
              <a:rPr sz="1350" spc="-5" dirty="0">
                <a:latin typeface="Garamond"/>
                <a:cs typeface="Garamond"/>
              </a:rPr>
              <a:t>Usaremos tierra neutra: </a:t>
            </a:r>
            <a:r>
              <a:rPr sz="1350" dirty="0">
                <a:latin typeface="Garamond"/>
                <a:cs typeface="Garamond"/>
              </a:rPr>
              <a:t>la </a:t>
            </a:r>
            <a:r>
              <a:rPr sz="1350" spc="-5" dirty="0">
                <a:latin typeface="Garamond"/>
                <a:cs typeface="Garamond"/>
              </a:rPr>
              <a:t>cantidad </a:t>
            </a:r>
            <a:r>
              <a:rPr sz="1350" dirty="0">
                <a:latin typeface="Garamond"/>
                <a:cs typeface="Garamond"/>
              </a:rPr>
              <a:t>de </a:t>
            </a:r>
            <a:r>
              <a:rPr sz="1350" spc="-5" dirty="0">
                <a:latin typeface="Garamond"/>
                <a:cs typeface="Garamond"/>
              </a:rPr>
              <a:t>tierra para hacer composta </a:t>
            </a:r>
            <a:r>
              <a:rPr sz="1350" dirty="0">
                <a:latin typeface="Garamond"/>
                <a:cs typeface="Garamond"/>
              </a:rPr>
              <a:t>dependerá del </a:t>
            </a:r>
            <a:r>
              <a:rPr sz="1350" spc="-5" dirty="0">
                <a:latin typeface="Garamond"/>
                <a:cs typeface="Garamond"/>
              </a:rPr>
              <a:t>tamaño </a:t>
            </a:r>
            <a:r>
              <a:rPr sz="1350" dirty="0">
                <a:latin typeface="Garamond"/>
                <a:cs typeface="Garamond"/>
              </a:rPr>
              <a:t>del </a:t>
            </a:r>
            <a:r>
              <a:rPr sz="1350" spc="-5" dirty="0">
                <a:latin typeface="Garamond"/>
                <a:cs typeface="Garamond"/>
              </a:rPr>
              <a:t>contenedor, que puede ser </a:t>
            </a:r>
            <a:r>
              <a:rPr sz="1350" dirty="0">
                <a:latin typeface="Garamond"/>
                <a:cs typeface="Garamond"/>
              </a:rPr>
              <a:t>desde </a:t>
            </a:r>
            <a:r>
              <a:rPr sz="1350" spc="-5" dirty="0">
                <a:latin typeface="Garamond"/>
                <a:cs typeface="Garamond"/>
              </a:rPr>
              <a:t>un puño hasta una  pala. Esta tierra neutra aportará </a:t>
            </a:r>
            <a:r>
              <a:rPr sz="1350" dirty="0">
                <a:latin typeface="Garamond"/>
                <a:cs typeface="Garamond"/>
              </a:rPr>
              <a:t>a la </a:t>
            </a:r>
            <a:r>
              <a:rPr sz="1350" spc="-5" dirty="0">
                <a:latin typeface="Garamond"/>
                <a:cs typeface="Garamond"/>
              </a:rPr>
              <a:t>composta, microorganismos necesarios para su</a:t>
            </a:r>
            <a:r>
              <a:rPr sz="1350" spc="-20" dirty="0">
                <a:latin typeface="Garamond"/>
                <a:cs typeface="Garamond"/>
              </a:rPr>
              <a:t> </a:t>
            </a:r>
            <a:r>
              <a:rPr sz="1350" dirty="0">
                <a:latin typeface="Garamond"/>
                <a:cs typeface="Garamond"/>
              </a:rPr>
              <a:t>descomposición.</a:t>
            </a:r>
            <a:endParaRPr sz="1350">
              <a:latin typeface="Garamond"/>
              <a:cs typeface="Garamond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72625" y="2773650"/>
            <a:ext cx="3103904" cy="23279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759324" y="2654400"/>
            <a:ext cx="2368222" cy="25287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54150" y="641594"/>
            <a:ext cx="1769110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0" spc="-5" dirty="0">
                <a:latin typeface="Garamond"/>
                <a:cs typeface="Garamond"/>
              </a:rPr>
              <a:t>Materiales</a:t>
            </a:r>
            <a:endParaRPr sz="3500">
              <a:latin typeface="Garamond"/>
              <a:cs typeface="Garamond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539787" y="1247337"/>
          <a:ext cx="9052559" cy="55244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17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17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7674"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Materia verde (alta en</a:t>
                      </a:r>
                      <a:r>
                        <a:rPr sz="1200" spc="-2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nitrógeno)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12700" marB="0">
                    <a:lnL w="9525">
                      <a:solidFill>
                        <a:srgbClr val="EDEDED"/>
                      </a:solidFill>
                      <a:prstDash val="solid"/>
                    </a:lnL>
                    <a:lnR w="9525">
                      <a:solidFill>
                        <a:srgbClr val="EDEDED"/>
                      </a:solidFill>
                      <a:prstDash val="solid"/>
                    </a:lnR>
                    <a:lnT w="9525">
                      <a:solidFill>
                        <a:srgbClr val="EDEDED"/>
                      </a:solidFill>
                      <a:prstDash val="solid"/>
                    </a:lnT>
                    <a:lnB w="9525">
                      <a:solidFill>
                        <a:srgbClr val="EDEDE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Materia marrón (alta en</a:t>
                      </a:r>
                      <a:r>
                        <a:rPr sz="1200" spc="-2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carbono)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12700" marB="0">
                    <a:lnL w="9525">
                      <a:solidFill>
                        <a:srgbClr val="EDEDED"/>
                      </a:solidFill>
                      <a:prstDash val="solid"/>
                    </a:lnL>
                    <a:lnR w="9525">
                      <a:solidFill>
                        <a:srgbClr val="EDEDED"/>
                      </a:solidFill>
                      <a:prstDash val="solid"/>
                    </a:lnR>
                    <a:lnT w="9525">
                      <a:solidFill>
                        <a:srgbClr val="EDEDED"/>
                      </a:solidFill>
                      <a:prstDash val="solid"/>
                    </a:lnT>
                    <a:lnB w="9525">
                      <a:solidFill>
                        <a:srgbClr val="EDEDE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Materia que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debe</a:t>
                      </a:r>
                      <a:r>
                        <a:rPr sz="1200" spc="-1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evitar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12700" marB="0">
                    <a:lnL w="9525">
                      <a:solidFill>
                        <a:srgbClr val="EDEDED"/>
                      </a:solidFill>
                      <a:prstDash val="solid"/>
                    </a:lnL>
                    <a:lnR w="9525">
                      <a:solidFill>
                        <a:srgbClr val="EDEDED"/>
                      </a:solidFill>
                      <a:prstDash val="solid"/>
                    </a:lnR>
                    <a:lnT w="9525">
                      <a:solidFill>
                        <a:srgbClr val="EDEDED"/>
                      </a:solidFill>
                      <a:prstDash val="solid"/>
                    </a:lnT>
                    <a:lnB w="9525">
                      <a:solidFill>
                        <a:srgbClr val="EDEDE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674"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Esquejes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de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 césped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12700" marB="0">
                    <a:lnL w="9525">
                      <a:solidFill>
                        <a:srgbClr val="EDEDED"/>
                      </a:solidFill>
                      <a:prstDash val="solid"/>
                    </a:lnL>
                    <a:lnR w="9525">
                      <a:solidFill>
                        <a:srgbClr val="EDEDED"/>
                      </a:solidFill>
                      <a:prstDash val="solid"/>
                    </a:lnR>
                    <a:lnT w="9525">
                      <a:solidFill>
                        <a:srgbClr val="EDEDED"/>
                      </a:solidFill>
                      <a:prstDash val="solid"/>
                    </a:lnT>
                    <a:lnB w="9525">
                      <a:solidFill>
                        <a:srgbClr val="EDEDE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Hojarasca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12700" marB="0">
                    <a:lnL w="9525">
                      <a:solidFill>
                        <a:srgbClr val="EDEDED"/>
                      </a:solidFill>
                      <a:prstDash val="solid"/>
                    </a:lnL>
                    <a:lnR w="9525">
                      <a:solidFill>
                        <a:srgbClr val="EDEDED"/>
                      </a:solidFill>
                      <a:prstDash val="solid"/>
                    </a:lnR>
                    <a:lnT w="9525">
                      <a:solidFill>
                        <a:srgbClr val="EDEDED"/>
                      </a:solidFill>
                      <a:prstDash val="solid"/>
                    </a:lnT>
                    <a:lnB w="9525">
                      <a:solidFill>
                        <a:srgbClr val="EDEDE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Carne, pescado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o</a:t>
                      </a:r>
                      <a:r>
                        <a:rPr sz="1200" spc="-1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huesos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12700" marB="0">
                    <a:lnL w="9525">
                      <a:solidFill>
                        <a:srgbClr val="EDEDED"/>
                      </a:solidFill>
                      <a:prstDash val="solid"/>
                    </a:lnL>
                    <a:lnR w="9525">
                      <a:solidFill>
                        <a:srgbClr val="EDEDED"/>
                      </a:solidFill>
                      <a:prstDash val="solid"/>
                    </a:lnR>
                    <a:lnT w="9525">
                      <a:solidFill>
                        <a:srgbClr val="EDEDED"/>
                      </a:solidFill>
                      <a:prstDash val="solid"/>
                    </a:lnT>
                    <a:lnB w="9525">
                      <a:solidFill>
                        <a:srgbClr val="EDEDE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674"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Maleza (</a:t>
                      </a:r>
                      <a:r>
                        <a:rPr sz="1200" i="1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antes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de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producir</a:t>
                      </a:r>
                      <a:r>
                        <a:rPr sz="1200" spc="-1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semillas)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12700" marB="0">
                    <a:lnL w="9525">
                      <a:solidFill>
                        <a:srgbClr val="EDEDED"/>
                      </a:solidFill>
                      <a:prstDash val="solid"/>
                    </a:lnL>
                    <a:lnR w="9525">
                      <a:solidFill>
                        <a:srgbClr val="EDEDED"/>
                      </a:solidFill>
                      <a:prstDash val="solid"/>
                    </a:lnR>
                    <a:lnT w="9525">
                      <a:solidFill>
                        <a:srgbClr val="EDEDED"/>
                      </a:solidFill>
                      <a:prstDash val="solid"/>
                    </a:lnT>
                    <a:lnB w="9525">
                      <a:solidFill>
                        <a:srgbClr val="EDEDE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Ramas,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aserrín, cama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de</a:t>
                      </a:r>
                      <a:r>
                        <a:rPr sz="1200" spc="-2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animales/virutas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12700" marB="0">
                    <a:lnL w="9525">
                      <a:solidFill>
                        <a:srgbClr val="EDEDED"/>
                      </a:solidFill>
                      <a:prstDash val="solid"/>
                    </a:lnL>
                    <a:lnR w="9525">
                      <a:solidFill>
                        <a:srgbClr val="EDEDED"/>
                      </a:solidFill>
                      <a:prstDash val="solid"/>
                    </a:lnR>
                    <a:lnT w="9525">
                      <a:solidFill>
                        <a:srgbClr val="EDEDED"/>
                      </a:solidFill>
                      <a:prstDash val="solid"/>
                    </a:lnT>
                    <a:lnB w="9525">
                      <a:solidFill>
                        <a:srgbClr val="EDEDE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Plástico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o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fibras</a:t>
                      </a:r>
                      <a:r>
                        <a:rPr sz="1200" spc="-2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sintéticas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12700" marB="0">
                    <a:lnL w="9525">
                      <a:solidFill>
                        <a:srgbClr val="EDEDED"/>
                      </a:solidFill>
                      <a:prstDash val="solid"/>
                    </a:lnL>
                    <a:lnR w="9525">
                      <a:solidFill>
                        <a:srgbClr val="EDEDED"/>
                      </a:solidFill>
                      <a:prstDash val="solid"/>
                    </a:lnR>
                    <a:lnT w="9525">
                      <a:solidFill>
                        <a:srgbClr val="EDEDED"/>
                      </a:solidFill>
                      <a:prstDash val="solid"/>
                    </a:lnT>
                    <a:lnB w="9525">
                      <a:solidFill>
                        <a:srgbClr val="EDEDE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6774"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Estiércol proveniente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de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animales</a:t>
                      </a:r>
                      <a:r>
                        <a:rPr sz="1200" spc="-2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de</a:t>
                      </a:r>
                      <a:endParaRPr sz="1200">
                        <a:latin typeface="Garamond"/>
                        <a:cs typeface="Garamond"/>
                      </a:endParaRPr>
                    </a:p>
                    <a:p>
                      <a:pPr marL="76200" marR="177800">
                        <a:lnSpc>
                          <a:spcPct val="114599"/>
                        </a:lnSpc>
                      </a:pP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pastoreo/herbívoros (pollos, conejos, caballos,  pero NO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de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gatos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y</a:t>
                      </a:r>
                      <a:r>
                        <a:rPr sz="1200" spc="-2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perros)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12700" marB="0">
                    <a:lnL w="9525">
                      <a:solidFill>
                        <a:srgbClr val="EDEDED"/>
                      </a:solidFill>
                      <a:prstDash val="solid"/>
                    </a:lnL>
                    <a:lnR w="9525">
                      <a:solidFill>
                        <a:srgbClr val="EDEDED"/>
                      </a:solidFill>
                      <a:prstDash val="solid"/>
                    </a:lnR>
                    <a:lnT w="9525">
                      <a:solidFill>
                        <a:srgbClr val="EDEDED"/>
                      </a:solidFill>
                      <a:prstDash val="solid"/>
                    </a:lnT>
                    <a:lnB w="9525">
                      <a:solidFill>
                        <a:srgbClr val="EDEDE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Tubos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de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cartón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de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papel higiénico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y</a:t>
                      </a:r>
                      <a:r>
                        <a:rPr sz="1200" spc="-4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toallas,</a:t>
                      </a:r>
                      <a:endParaRPr sz="1200">
                        <a:latin typeface="Garamond"/>
                        <a:cs typeface="Garamond"/>
                      </a:endParaRPr>
                    </a:p>
                    <a:p>
                      <a:pPr marL="7620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platos, vasos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y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bolsas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de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papel,</a:t>
                      </a:r>
                      <a:r>
                        <a:rPr sz="1200" spc="-3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etc.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12700" marB="0">
                    <a:lnL w="9525">
                      <a:solidFill>
                        <a:srgbClr val="EDEDED"/>
                      </a:solidFill>
                      <a:prstDash val="solid"/>
                    </a:lnL>
                    <a:lnR w="9525">
                      <a:solidFill>
                        <a:srgbClr val="EDEDED"/>
                      </a:solidFill>
                      <a:prstDash val="solid"/>
                    </a:lnR>
                    <a:lnT w="9525">
                      <a:solidFill>
                        <a:srgbClr val="EDEDED"/>
                      </a:solidFill>
                      <a:prstDash val="solid"/>
                    </a:lnT>
                    <a:lnB w="9525">
                      <a:solidFill>
                        <a:srgbClr val="EDEDE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Estiércol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de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animales</a:t>
                      </a:r>
                      <a:r>
                        <a:rPr sz="1200" spc="-1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carnívoros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12700" marB="0">
                    <a:lnL w="9525">
                      <a:solidFill>
                        <a:srgbClr val="EDEDED"/>
                      </a:solidFill>
                      <a:prstDash val="solid"/>
                    </a:lnL>
                    <a:lnR w="9525">
                      <a:solidFill>
                        <a:srgbClr val="EDEDED"/>
                      </a:solidFill>
                      <a:prstDash val="solid"/>
                    </a:lnR>
                    <a:lnT w="9525">
                      <a:solidFill>
                        <a:srgbClr val="EDEDED"/>
                      </a:solidFill>
                      <a:prstDash val="solid"/>
                    </a:lnT>
                    <a:lnB w="9525">
                      <a:solidFill>
                        <a:srgbClr val="EDEDE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7674"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Frutas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y</a:t>
                      </a:r>
                      <a:r>
                        <a:rPr sz="1200" spc="-1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vegetales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12700" marB="0">
                    <a:lnL w="9525">
                      <a:solidFill>
                        <a:srgbClr val="EDEDED"/>
                      </a:solidFill>
                      <a:prstDash val="solid"/>
                    </a:lnL>
                    <a:lnR w="9525">
                      <a:solidFill>
                        <a:srgbClr val="EDEDED"/>
                      </a:solidFill>
                      <a:prstDash val="solid"/>
                    </a:lnR>
                    <a:lnT w="9525">
                      <a:solidFill>
                        <a:srgbClr val="EDEDED"/>
                      </a:solidFill>
                      <a:prstDash val="solid"/>
                    </a:lnT>
                    <a:lnB w="9525">
                      <a:solidFill>
                        <a:srgbClr val="EDEDE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Flores</a:t>
                      </a:r>
                      <a:r>
                        <a:rPr sz="1200" spc="-1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secas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12700" marB="0">
                    <a:lnL w="9525">
                      <a:solidFill>
                        <a:srgbClr val="EDEDED"/>
                      </a:solidFill>
                      <a:prstDash val="solid"/>
                    </a:lnL>
                    <a:lnR w="9525">
                      <a:solidFill>
                        <a:srgbClr val="EDEDED"/>
                      </a:solidFill>
                      <a:prstDash val="solid"/>
                    </a:lnR>
                    <a:lnT w="9525">
                      <a:solidFill>
                        <a:srgbClr val="EDEDED"/>
                      </a:solidFill>
                      <a:prstDash val="solid"/>
                    </a:lnT>
                    <a:lnB w="9525">
                      <a:solidFill>
                        <a:srgbClr val="EDEDE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Malas hierbas con</a:t>
                      </a:r>
                      <a:r>
                        <a:rPr sz="1200" spc="-1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semillas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12700" marB="0">
                    <a:lnL w="9525">
                      <a:solidFill>
                        <a:srgbClr val="EDEDED"/>
                      </a:solidFill>
                      <a:prstDash val="solid"/>
                    </a:lnL>
                    <a:lnR w="9525">
                      <a:solidFill>
                        <a:srgbClr val="EDEDED"/>
                      </a:solidFill>
                      <a:prstDash val="solid"/>
                    </a:lnR>
                    <a:lnT w="9525">
                      <a:solidFill>
                        <a:srgbClr val="EDEDED"/>
                      </a:solidFill>
                      <a:prstDash val="solid"/>
                    </a:lnT>
                    <a:lnB w="9525">
                      <a:solidFill>
                        <a:srgbClr val="EDEDE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7224"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Posos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de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café, hojas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de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té, bolsitas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de</a:t>
                      </a:r>
                      <a:r>
                        <a:rPr sz="1200" spc="-2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té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12700" marB="0">
                    <a:lnL w="9525">
                      <a:solidFill>
                        <a:srgbClr val="EDEDED"/>
                      </a:solidFill>
                      <a:prstDash val="solid"/>
                    </a:lnL>
                    <a:lnR w="9525">
                      <a:solidFill>
                        <a:srgbClr val="EDEDED"/>
                      </a:solidFill>
                      <a:prstDash val="solid"/>
                    </a:lnR>
                    <a:lnT w="9525">
                      <a:solidFill>
                        <a:srgbClr val="EDEDED"/>
                      </a:solidFill>
                      <a:prstDash val="solid"/>
                    </a:lnT>
                    <a:lnB w="9525">
                      <a:solidFill>
                        <a:srgbClr val="EDEDE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Heno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o</a:t>
                      </a:r>
                      <a:r>
                        <a:rPr sz="1200" spc="-1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paja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12700" marB="0">
                    <a:lnL w="9525">
                      <a:solidFill>
                        <a:srgbClr val="EDEDED"/>
                      </a:solidFill>
                      <a:prstDash val="solid"/>
                    </a:lnL>
                    <a:lnR w="9525">
                      <a:solidFill>
                        <a:srgbClr val="EDEDED"/>
                      </a:solidFill>
                      <a:prstDash val="solid"/>
                    </a:lnR>
                    <a:lnT w="9525">
                      <a:solidFill>
                        <a:srgbClr val="EDEDED"/>
                      </a:solidFill>
                      <a:prstDash val="solid"/>
                    </a:lnT>
                    <a:lnB w="9525">
                      <a:solidFill>
                        <a:srgbClr val="EDEDE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Cualquier planta enferma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o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con</a:t>
                      </a:r>
                      <a:r>
                        <a:rPr sz="1200" spc="-3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residuos</a:t>
                      </a:r>
                      <a:endParaRPr sz="1200">
                        <a:latin typeface="Garamond"/>
                        <a:cs typeface="Garamond"/>
                      </a:endParaRPr>
                    </a:p>
                    <a:p>
                      <a:pPr marL="7620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químicos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12700" marB="0">
                    <a:lnL w="9525">
                      <a:solidFill>
                        <a:srgbClr val="EDEDED"/>
                      </a:solidFill>
                      <a:prstDash val="solid"/>
                    </a:lnL>
                    <a:lnR w="9525">
                      <a:solidFill>
                        <a:srgbClr val="EDEDED"/>
                      </a:solidFill>
                      <a:prstDash val="solid"/>
                    </a:lnR>
                    <a:lnT w="9525">
                      <a:solidFill>
                        <a:srgbClr val="EDEDED"/>
                      </a:solidFill>
                      <a:prstDash val="solid"/>
                    </a:lnT>
                    <a:lnB w="9525">
                      <a:solidFill>
                        <a:srgbClr val="EDEDE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76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EDEDED"/>
                      </a:solidFill>
                      <a:prstDash val="solid"/>
                    </a:lnL>
                    <a:lnR w="9525">
                      <a:solidFill>
                        <a:srgbClr val="EDEDED"/>
                      </a:solidFill>
                      <a:prstDash val="solid"/>
                    </a:lnR>
                    <a:lnT w="9525">
                      <a:solidFill>
                        <a:srgbClr val="EDEDED"/>
                      </a:solidFill>
                      <a:prstDash val="solid"/>
                    </a:lnT>
                    <a:lnB w="9525">
                      <a:solidFill>
                        <a:srgbClr val="EDEDE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Ropa de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algodón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desgarrada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(cantidad</a:t>
                      </a:r>
                      <a:r>
                        <a:rPr sz="1200" spc="-5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limitada)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12700" marB="0">
                    <a:lnL w="9525">
                      <a:solidFill>
                        <a:srgbClr val="EDEDED"/>
                      </a:solidFill>
                      <a:prstDash val="solid"/>
                    </a:lnL>
                    <a:lnR w="9525">
                      <a:solidFill>
                        <a:srgbClr val="EDEDED"/>
                      </a:solidFill>
                      <a:prstDash val="solid"/>
                    </a:lnR>
                    <a:lnT w="9525">
                      <a:solidFill>
                        <a:srgbClr val="EDEDED"/>
                      </a:solidFill>
                      <a:prstDash val="solid"/>
                    </a:lnT>
                    <a:lnB w="9525">
                      <a:solidFill>
                        <a:srgbClr val="EDEDE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Grasas, aceites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y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frutos</a:t>
                      </a:r>
                      <a:r>
                        <a:rPr sz="1200" spc="-2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secos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12700" marB="0">
                    <a:lnL w="9525">
                      <a:solidFill>
                        <a:srgbClr val="EDEDED"/>
                      </a:solidFill>
                      <a:prstDash val="solid"/>
                    </a:lnL>
                    <a:lnR w="9525">
                      <a:solidFill>
                        <a:srgbClr val="EDEDED"/>
                      </a:solidFill>
                      <a:prstDash val="solid"/>
                    </a:lnR>
                    <a:lnT w="9525">
                      <a:solidFill>
                        <a:srgbClr val="EDEDED"/>
                      </a:solidFill>
                      <a:prstDash val="solid"/>
                    </a:lnT>
                    <a:lnB w="9525">
                      <a:solidFill>
                        <a:srgbClr val="EDEDE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72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EDEDED"/>
                      </a:solidFill>
                      <a:prstDash val="solid"/>
                    </a:lnL>
                    <a:lnR w="9525">
                      <a:solidFill>
                        <a:srgbClr val="EDEDED"/>
                      </a:solidFill>
                      <a:prstDash val="solid"/>
                    </a:lnR>
                    <a:lnT w="9525">
                      <a:solidFill>
                        <a:srgbClr val="EDEDED"/>
                      </a:solidFill>
                      <a:prstDash val="solid"/>
                    </a:lnT>
                    <a:lnB w="9525">
                      <a:solidFill>
                        <a:srgbClr val="EDEDE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Piel/pelo humano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o</a:t>
                      </a:r>
                      <a:r>
                        <a:rPr sz="1200" spc="-1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animal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12700" marB="0">
                    <a:lnL w="9525">
                      <a:solidFill>
                        <a:srgbClr val="EDEDED"/>
                      </a:solidFill>
                      <a:prstDash val="solid"/>
                    </a:lnL>
                    <a:lnR w="9525">
                      <a:solidFill>
                        <a:srgbClr val="EDEDED"/>
                      </a:solidFill>
                      <a:prstDash val="solid"/>
                    </a:lnR>
                    <a:lnT w="9525">
                      <a:solidFill>
                        <a:srgbClr val="EDEDED"/>
                      </a:solidFill>
                      <a:prstDash val="solid"/>
                    </a:lnT>
                    <a:lnB w="9525">
                      <a:solidFill>
                        <a:srgbClr val="EDEDE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Pan, pasta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u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otros alimentos hechos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a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base</a:t>
                      </a:r>
                      <a:r>
                        <a:rPr sz="1200" spc="-5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de</a:t>
                      </a:r>
                      <a:endParaRPr sz="1200">
                        <a:latin typeface="Garamond"/>
                        <a:cs typeface="Garamond"/>
                      </a:endParaRPr>
                    </a:p>
                    <a:p>
                      <a:pPr marL="7620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granos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12700" marB="0">
                    <a:lnL w="9525">
                      <a:solidFill>
                        <a:srgbClr val="EDEDED"/>
                      </a:solidFill>
                      <a:prstDash val="solid"/>
                    </a:lnL>
                    <a:lnR w="9525">
                      <a:solidFill>
                        <a:srgbClr val="EDEDED"/>
                      </a:solidFill>
                      <a:prstDash val="solid"/>
                    </a:lnR>
                    <a:lnT w="9525">
                      <a:solidFill>
                        <a:srgbClr val="EDEDED"/>
                      </a:solidFill>
                      <a:prstDash val="solid"/>
                    </a:lnT>
                    <a:lnB w="9525">
                      <a:solidFill>
                        <a:srgbClr val="EDEDE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572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EDEDED"/>
                      </a:solidFill>
                      <a:prstDash val="solid"/>
                    </a:lnL>
                    <a:lnR w="9525">
                      <a:solidFill>
                        <a:srgbClr val="EDEDED"/>
                      </a:solidFill>
                      <a:prstDash val="solid"/>
                    </a:lnR>
                    <a:lnT w="9525">
                      <a:solidFill>
                        <a:srgbClr val="EDEDED"/>
                      </a:solidFill>
                      <a:prstDash val="solid"/>
                    </a:lnT>
                    <a:lnB w="9525">
                      <a:solidFill>
                        <a:srgbClr val="EDEDE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Cascarón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de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 huevo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12700" marB="0">
                    <a:lnL w="9525">
                      <a:solidFill>
                        <a:srgbClr val="EDEDED"/>
                      </a:solidFill>
                      <a:prstDash val="solid"/>
                    </a:lnL>
                    <a:lnR w="9525">
                      <a:solidFill>
                        <a:srgbClr val="EDEDED"/>
                      </a:solidFill>
                      <a:prstDash val="solid"/>
                    </a:lnR>
                    <a:lnT w="9525">
                      <a:solidFill>
                        <a:srgbClr val="EDEDED"/>
                      </a:solidFill>
                      <a:prstDash val="solid"/>
                    </a:lnT>
                    <a:lnB w="9525">
                      <a:solidFill>
                        <a:srgbClr val="EDEDE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Frutos secos, cítricos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de descomposición</a:t>
                      </a:r>
                      <a:r>
                        <a:rPr sz="1200" spc="-4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muy</a:t>
                      </a:r>
                      <a:endParaRPr sz="1200">
                        <a:latin typeface="Garamond"/>
                        <a:cs typeface="Garamond"/>
                      </a:endParaRPr>
                    </a:p>
                    <a:p>
                      <a:pPr marL="7620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lenta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12700" marB="0">
                    <a:lnL w="9525">
                      <a:solidFill>
                        <a:srgbClr val="EDEDED"/>
                      </a:solidFill>
                      <a:prstDash val="solid"/>
                    </a:lnL>
                    <a:lnR w="9525">
                      <a:solidFill>
                        <a:srgbClr val="EDEDED"/>
                      </a:solidFill>
                      <a:prstDash val="solid"/>
                    </a:lnR>
                    <a:lnT w="9525">
                      <a:solidFill>
                        <a:srgbClr val="EDEDED"/>
                      </a:solidFill>
                      <a:prstDash val="solid"/>
                    </a:lnT>
                    <a:lnB w="9525">
                      <a:solidFill>
                        <a:srgbClr val="EDEDE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76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EDEDED"/>
                      </a:solidFill>
                      <a:prstDash val="solid"/>
                    </a:lnL>
                    <a:lnR w="9525">
                      <a:solidFill>
                        <a:srgbClr val="EDEDED"/>
                      </a:solidFill>
                      <a:prstDash val="solid"/>
                    </a:lnR>
                    <a:lnT w="9525">
                      <a:solidFill>
                        <a:srgbClr val="EDEDED"/>
                      </a:solidFill>
                      <a:prstDash val="solid"/>
                    </a:lnT>
                    <a:lnB w="9525">
                      <a:solidFill>
                        <a:srgbClr val="EDEDE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Tallos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u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hojas </a:t>
                      </a:r>
                      <a:r>
                        <a:rPr sz="1200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de</a:t>
                      </a:r>
                      <a:r>
                        <a:rPr sz="1200" spc="-1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200" spc="-5" dirty="0">
                          <a:solidFill>
                            <a:srgbClr val="222222"/>
                          </a:solidFill>
                          <a:latin typeface="Garamond"/>
                          <a:cs typeface="Garamond"/>
                        </a:rPr>
                        <a:t>maíz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12700" marB="0">
                    <a:lnL w="9525">
                      <a:solidFill>
                        <a:srgbClr val="EDEDED"/>
                      </a:solidFill>
                      <a:prstDash val="solid"/>
                    </a:lnL>
                    <a:lnR w="9525">
                      <a:solidFill>
                        <a:srgbClr val="EDEDED"/>
                      </a:solidFill>
                      <a:prstDash val="solid"/>
                    </a:lnR>
                    <a:lnT w="9525">
                      <a:solidFill>
                        <a:srgbClr val="EDEDED"/>
                      </a:solidFill>
                      <a:prstDash val="solid"/>
                    </a:lnT>
                    <a:lnB w="9525">
                      <a:solidFill>
                        <a:srgbClr val="EDEDE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EDEDED"/>
                      </a:solidFill>
                      <a:prstDash val="solid"/>
                    </a:lnL>
                    <a:lnR w="9525">
                      <a:solidFill>
                        <a:srgbClr val="EDEDED"/>
                      </a:solidFill>
                      <a:prstDash val="solid"/>
                    </a:lnR>
                    <a:lnT w="9525">
                      <a:solidFill>
                        <a:srgbClr val="EDEDED"/>
                      </a:solidFill>
                      <a:prstDash val="solid"/>
                    </a:lnT>
                    <a:lnB w="9525">
                      <a:solidFill>
                        <a:srgbClr val="EDEDE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30700" y="865339"/>
            <a:ext cx="8757920" cy="4826000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60"/>
              </a:spcBef>
            </a:pPr>
            <a:r>
              <a:rPr sz="1450" b="1" spc="-5" dirty="0">
                <a:latin typeface="Garamond"/>
                <a:cs typeface="Garamond"/>
              </a:rPr>
              <a:t>Procedimiento para hacer</a:t>
            </a:r>
            <a:r>
              <a:rPr sz="1450" b="1" spc="-10" dirty="0">
                <a:latin typeface="Garamond"/>
                <a:cs typeface="Garamond"/>
              </a:rPr>
              <a:t> </a:t>
            </a:r>
            <a:r>
              <a:rPr sz="1450" b="1" spc="-5" dirty="0">
                <a:latin typeface="Garamond"/>
                <a:cs typeface="Garamond"/>
              </a:rPr>
              <a:t>composta:</a:t>
            </a:r>
            <a:endParaRPr sz="1450">
              <a:latin typeface="Garamond"/>
              <a:cs typeface="Garamond"/>
            </a:endParaRPr>
          </a:p>
          <a:p>
            <a:pPr marL="12700" marR="5080" algn="just">
              <a:lnSpc>
                <a:spcPct val="155200"/>
              </a:lnSpc>
            </a:pPr>
            <a:r>
              <a:rPr sz="1450" b="1" spc="-5" dirty="0">
                <a:latin typeface="Garamond"/>
                <a:cs typeface="Garamond"/>
              </a:rPr>
              <a:t>Paso 1. </a:t>
            </a:r>
            <a:r>
              <a:rPr sz="1450" spc="-5" dirty="0">
                <a:latin typeface="Garamond"/>
                <a:cs typeface="Garamond"/>
              </a:rPr>
              <a:t>Lo primero será ubicar el </a:t>
            </a:r>
            <a:r>
              <a:rPr sz="1450" dirty="0">
                <a:latin typeface="Garamond"/>
                <a:cs typeface="Garamond"/>
              </a:rPr>
              <a:t>depósito de la </a:t>
            </a:r>
            <a:r>
              <a:rPr sz="1450" spc="-5" dirty="0">
                <a:latin typeface="Garamond"/>
                <a:cs typeface="Garamond"/>
              </a:rPr>
              <a:t>composta, en un </a:t>
            </a:r>
            <a:r>
              <a:rPr sz="1450" dirty="0">
                <a:latin typeface="Garamond"/>
                <a:cs typeface="Garamond"/>
              </a:rPr>
              <a:t>lugar de </a:t>
            </a:r>
            <a:r>
              <a:rPr sz="1450" spc="-5" dirty="0">
                <a:latin typeface="Garamond"/>
                <a:cs typeface="Garamond"/>
              </a:rPr>
              <a:t>fácil acceso. </a:t>
            </a:r>
            <a:r>
              <a:rPr sz="1450" dirty="0">
                <a:latin typeface="Garamond"/>
                <a:cs typeface="Garamond"/>
              </a:rPr>
              <a:t>Se debe </a:t>
            </a:r>
            <a:r>
              <a:rPr sz="1450" spc="-5" dirty="0">
                <a:latin typeface="Garamond"/>
                <a:cs typeface="Garamond"/>
              </a:rPr>
              <a:t>considerar una ubicación  en </a:t>
            </a:r>
            <a:r>
              <a:rPr sz="1450" dirty="0">
                <a:latin typeface="Garamond"/>
                <a:cs typeface="Garamond"/>
              </a:rPr>
              <a:t>donde </a:t>
            </a:r>
            <a:r>
              <a:rPr sz="1450" spc="-5" dirty="0">
                <a:latin typeface="Garamond"/>
                <a:cs typeface="Garamond"/>
              </a:rPr>
              <a:t>no </a:t>
            </a:r>
            <a:r>
              <a:rPr sz="1450" dirty="0">
                <a:latin typeface="Garamond"/>
                <a:cs typeface="Garamond"/>
              </a:rPr>
              <a:t>le </a:t>
            </a:r>
            <a:r>
              <a:rPr sz="1450" spc="-5" dirty="0">
                <a:latin typeface="Garamond"/>
                <a:cs typeface="Garamond"/>
              </a:rPr>
              <a:t>falte </a:t>
            </a:r>
            <a:r>
              <a:rPr sz="1450" dirty="0">
                <a:latin typeface="Garamond"/>
                <a:cs typeface="Garamond"/>
              </a:rPr>
              <a:t>luz </a:t>
            </a:r>
            <a:r>
              <a:rPr sz="1450" spc="-5" dirty="0">
                <a:latin typeface="Garamond"/>
                <a:cs typeface="Garamond"/>
              </a:rPr>
              <a:t>ni sombra, pues si </a:t>
            </a:r>
            <a:r>
              <a:rPr sz="1450" dirty="0">
                <a:latin typeface="Garamond"/>
                <a:cs typeface="Garamond"/>
              </a:rPr>
              <a:t>le da </a:t>
            </a:r>
            <a:r>
              <a:rPr sz="1450" spc="-5" dirty="0">
                <a:latin typeface="Garamond"/>
                <a:cs typeface="Garamond"/>
              </a:rPr>
              <a:t>sol todo el tiempo, se tiene que regar frecuentemente, si siempre está bajo  </a:t>
            </a:r>
            <a:r>
              <a:rPr sz="1450" dirty="0">
                <a:latin typeface="Garamond"/>
                <a:cs typeface="Garamond"/>
              </a:rPr>
              <a:t>la </a:t>
            </a:r>
            <a:r>
              <a:rPr sz="1450" spc="-5" dirty="0">
                <a:latin typeface="Garamond"/>
                <a:cs typeface="Garamond"/>
              </a:rPr>
              <a:t>sombra, </a:t>
            </a:r>
            <a:r>
              <a:rPr sz="1450" dirty="0">
                <a:latin typeface="Garamond"/>
                <a:cs typeface="Garamond"/>
              </a:rPr>
              <a:t>la descomposición </a:t>
            </a:r>
            <a:r>
              <a:rPr sz="1450" spc="-5" dirty="0">
                <a:latin typeface="Garamond"/>
                <a:cs typeface="Garamond"/>
              </a:rPr>
              <a:t>será mucho más</a:t>
            </a:r>
            <a:r>
              <a:rPr sz="1450" spc="-10" dirty="0">
                <a:latin typeface="Garamond"/>
                <a:cs typeface="Garamond"/>
              </a:rPr>
              <a:t> </a:t>
            </a:r>
            <a:r>
              <a:rPr sz="1450" dirty="0">
                <a:latin typeface="Garamond"/>
                <a:cs typeface="Garamond"/>
              </a:rPr>
              <a:t>lenta.</a:t>
            </a:r>
            <a:endParaRPr sz="1450">
              <a:latin typeface="Garamond"/>
              <a:cs typeface="Garamond"/>
            </a:endParaRPr>
          </a:p>
          <a:p>
            <a:pPr marL="12700" algn="just">
              <a:lnSpc>
                <a:spcPct val="100000"/>
              </a:lnSpc>
              <a:spcBef>
                <a:spcPts val="960"/>
              </a:spcBef>
            </a:pPr>
            <a:r>
              <a:rPr sz="1450" b="1" spc="-5" dirty="0">
                <a:latin typeface="Garamond"/>
                <a:cs typeface="Garamond"/>
              </a:rPr>
              <a:t>Paso 2. </a:t>
            </a:r>
            <a:r>
              <a:rPr sz="1450" spc="-5" dirty="0">
                <a:latin typeface="Garamond"/>
                <a:cs typeface="Garamond"/>
              </a:rPr>
              <a:t>La composta se hace </a:t>
            </a:r>
            <a:r>
              <a:rPr sz="1450" dirty="0">
                <a:latin typeface="Garamond"/>
                <a:cs typeface="Garamond"/>
              </a:rPr>
              <a:t>a </a:t>
            </a:r>
            <a:r>
              <a:rPr sz="1450" spc="-5" dirty="0">
                <a:latin typeface="Garamond"/>
                <a:cs typeface="Garamond"/>
              </a:rPr>
              <a:t>partir </a:t>
            </a:r>
            <a:r>
              <a:rPr sz="1450" dirty="0">
                <a:latin typeface="Garamond"/>
                <a:cs typeface="Garamond"/>
              </a:rPr>
              <a:t>de </a:t>
            </a:r>
            <a:r>
              <a:rPr sz="1450" spc="-5" dirty="0">
                <a:latin typeface="Garamond"/>
                <a:cs typeface="Garamond"/>
              </a:rPr>
              <a:t>capas:</a:t>
            </a:r>
            <a:endParaRPr sz="1450">
              <a:latin typeface="Garamond"/>
              <a:cs typeface="Garamond"/>
            </a:endParaRPr>
          </a:p>
          <a:p>
            <a:pPr marL="115570" indent="-103505">
              <a:lnSpc>
                <a:spcPct val="100000"/>
              </a:lnSpc>
              <a:spcBef>
                <a:spcPts val="960"/>
              </a:spcBef>
              <a:buChar char="-"/>
              <a:tabLst>
                <a:tab pos="116205" algn="l"/>
              </a:tabLst>
            </a:pPr>
            <a:r>
              <a:rPr sz="1450" spc="-5" dirty="0">
                <a:latin typeface="Garamond"/>
                <a:cs typeface="Garamond"/>
              </a:rPr>
              <a:t>La primer capa será </a:t>
            </a:r>
            <a:r>
              <a:rPr sz="1450" dirty="0">
                <a:latin typeface="Garamond"/>
                <a:cs typeface="Garamond"/>
              </a:rPr>
              <a:t>de </a:t>
            </a:r>
            <a:r>
              <a:rPr sz="1450" spc="-5" dirty="0">
                <a:latin typeface="Garamond"/>
                <a:cs typeface="Garamond"/>
              </a:rPr>
              <a:t>materiales cafés, como por ejemplo una capa </a:t>
            </a:r>
            <a:r>
              <a:rPr sz="1450" dirty="0">
                <a:latin typeface="Garamond"/>
                <a:cs typeface="Garamond"/>
              </a:rPr>
              <a:t>de </a:t>
            </a:r>
            <a:r>
              <a:rPr sz="1450" spc="-5" dirty="0">
                <a:latin typeface="Garamond"/>
                <a:cs typeface="Garamond"/>
              </a:rPr>
              <a:t>hojas</a:t>
            </a:r>
            <a:r>
              <a:rPr sz="1450" spc="-15" dirty="0">
                <a:latin typeface="Garamond"/>
                <a:cs typeface="Garamond"/>
              </a:rPr>
              <a:t> </a:t>
            </a:r>
            <a:r>
              <a:rPr sz="1450" spc="-5" dirty="0">
                <a:latin typeface="Garamond"/>
                <a:cs typeface="Garamond"/>
              </a:rPr>
              <a:t>secas.</a:t>
            </a:r>
            <a:endParaRPr sz="1450">
              <a:latin typeface="Garamond"/>
              <a:cs typeface="Garamond"/>
            </a:endParaRPr>
          </a:p>
          <a:p>
            <a:pPr marL="12700" marR="13970">
              <a:lnSpc>
                <a:spcPct val="155200"/>
              </a:lnSpc>
              <a:buChar char="-"/>
              <a:tabLst>
                <a:tab pos="127000" algn="l"/>
              </a:tabLst>
            </a:pPr>
            <a:r>
              <a:rPr sz="1450" spc="-5" dirty="0">
                <a:latin typeface="Garamond"/>
                <a:cs typeface="Garamond"/>
              </a:rPr>
              <a:t>La segunda capa es verde. </a:t>
            </a:r>
            <a:r>
              <a:rPr sz="1450" dirty="0">
                <a:latin typeface="Garamond"/>
                <a:cs typeface="Garamond"/>
              </a:rPr>
              <a:t>Se debe </a:t>
            </a:r>
            <a:r>
              <a:rPr sz="1450" spc="-5" dirty="0">
                <a:latin typeface="Garamond"/>
                <a:cs typeface="Garamond"/>
              </a:rPr>
              <a:t>calcular una parte verde por </a:t>
            </a:r>
            <a:r>
              <a:rPr sz="1450" dirty="0">
                <a:latin typeface="Garamond"/>
                <a:cs typeface="Garamond"/>
              </a:rPr>
              <a:t>dos </a:t>
            </a:r>
            <a:r>
              <a:rPr sz="1450" spc="-5" dirty="0">
                <a:latin typeface="Garamond"/>
                <a:cs typeface="Garamond"/>
              </a:rPr>
              <a:t>cafés. </a:t>
            </a:r>
            <a:r>
              <a:rPr sz="1450" dirty="0">
                <a:latin typeface="Garamond"/>
                <a:cs typeface="Garamond"/>
              </a:rPr>
              <a:t>Si </a:t>
            </a:r>
            <a:r>
              <a:rPr sz="1450" spc="-5" dirty="0">
                <a:latin typeface="Garamond"/>
                <a:cs typeface="Garamond"/>
              </a:rPr>
              <a:t>se colocan en exceso materiales verdes, se  puede producir mal</a:t>
            </a:r>
            <a:r>
              <a:rPr sz="1450" spc="-10" dirty="0">
                <a:latin typeface="Garamond"/>
                <a:cs typeface="Garamond"/>
              </a:rPr>
              <a:t> </a:t>
            </a:r>
            <a:r>
              <a:rPr sz="1450" spc="-5" dirty="0">
                <a:latin typeface="Garamond"/>
                <a:cs typeface="Garamond"/>
              </a:rPr>
              <a:t>olor.</a:t>
            </a:r>
            <a:endParaRPr sz="1450">
              <a:latin typeface="Garamond"/>
              <a:cs typeface="Garamond"/>
            </a:endParaRPr>
          </a:p>
          <a:p>
            <a:pPr marL="12700" marR="5080">
              <a:lnSpc>
                <a:spcPct val="155200"/>
              </a:lnSpc>
            </a:pPr>
            <a:r>
              <a:rPr sz="1450" b="1" spc="-5" dirty="0">
                <a:latin typeface="Garamond"/>
                <a:cs typeface="Garamond"/>
              </a:rPr>
              <a:t>Paso 3. </a:t>
            </a:r>
            <a:r>
              <a:rPr sz="1450" spc="-5" dirty="0">
                <a:latin typeface="Garamond"/>
                <a:cs typeface="Garamond"/>
              </a:rPr>
              <a:t>Posteriormente se añade un poco </a:t>
            </a:r>
            <a:r>
              <a:rPr sz="1450" dirty="0">
                <a:latin typeface="Garamond"/>
                <a:cs typeface="Garamond"/>
              </a:rPr>
              <a:t>de </a:t>
            </a:r>
            <a:r>
              <a:rPr sz="1450" spc="-5" dirty="0">
                <a:latin typeface="Garamond"/>
                <a:cs typeface="Garamond"/>
              </a:rPr>
              <a:t>tierra neutra </a:t>
            </a:r>
            <a:r>
              <a:rPr sz="1450" dirty="0">
                <a:latin typeface="Garamond"/>
                <a:cs typeface="Garamond"/>
              </a:rPr>
              <a:t>y </a:t>
            </a:r>
            <a:r>
              <a:rPr sz="1450" spc="-5" dirty="0">
                <a:latin typeface="Garamond"/>
                <a:cs typeface="Garamond"/>
              </a:rPr>
              <a:t>se riega un poco. Este proceso ayudará </a:t>
            </a:r>
            <a:r>
              <a:rPr sz="1450" dirty="0">
                <a:latin typeface="Garamond"/>
                <a:cs typeface="Garamond"/>
              </a:rPr>
              <a:t>a </a:t>
            </a:r>
            <a:r>
              <a:rPr sz="1450" spc="-5" dirty="0">
                <a:latin typeface="Garamond"/>
                <a:cs typeface="Garamond"/>
              </a:rPr>
              <a:t>promover </a:t>
            </a:r>
            <a:r>
              <a:rPr sz="1450" dirty="0">
                <a:latin typeface="Garamond"/>
                <a:cs typeface="Garamond"/>
              </a:rPr>
              <a:t>la  </a:t>
            </a:r>
            <a:r>
              <a:rPr sz="1450" spc="-5" dirty="0">
                <a:latin typeface="Garamond"/>
                <a:cs typeface="Garamond"/>
              </a:rPr>
              <a:t>aparición </a:t>
            </a:r>
            <a:r>
              <a:rPr sz="1450" dirty="0">
                <a:latin typeface="Garamond"/>
                <a:cs typeface="Garamond"/>
              </a:rPr>
              <a:t>de </a:t>
            </a:r>
            <a:r>
              <a:rPr sz="1450" spc="-5" dirty="0">
                <a:latin typeface="Garamond"/>
                <a:cs typeface="Garamond"/>
              </a:rPr>
              <a:t>microorganismos necesarios para </a:t>
            </a:r>
            <a:r>
              <a:rPr sz="1450" dirty="0">
                <a:latin typeface="Garamond"/>
                <a:cs typeface="Garamond"/>
              </a:rPr>
              <a:t>la</a:t>
            </a:r>
            <a:r>
              <a:rPr sz="1450" spc="-5" dirty="0">
                <a:latin typeface="Garamond"/>
                <a:cs typeface="Garamond"/>
              </a:rPr>
              <a:t> </a:t>
            </a:r>
            <a:r>
              <a:rPr sz="1450" dirty="0">
                <a:latin typeface="Garamond"/>
                <a:cs typeface="Garamond"/>
              </a:rPr>
              <a:t>descomposición.</a:t>
            </a:r>
            <a:endParaRPr sz="145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955"/>
              </a:spcBef>
            </a:pPr>
            <a:r>
              <a:rPr sz="1450" b="1" spc="-5" dirty="0">
                <a:latin typeface="Garamond"/>
                <a:cs typeface="Garamond"/>
              </a:rPr>
              <a:t>Paso </a:t>
            </a:r>
            <a:r>
              <a:rPr sz="1450" b="1" dirty="0">
                <a:latin typeface="Garamond"/>
                <a:cs typeface="Garamond"/>
              </a:rPr>
              <a:t>4</a:t>
            </a:r>
            <a:r>
              <a:rPr sz="1450" dirty="0">
                <a:latin typeface="Garamond"/>
                <a:cs typeface="Garamond"/>
              </a:rPr>
              <a:t>. Se </a:t>
            </a:r>
            <a:r>
              <a:rPr sz="1450" spc="-5" dirty="0">
                <a:latin typeface="Garamond"/>
                <a:cs typeface="Garamond"/>
              </a:rPr>
              <a:t>repiten </a:t>
            </a:r>
            <a:r>
              <a:rPr sz="1450" dirty="0">
                <a:latin typeface="Garamond"/>
                <a:cs typeface="Garamond"/>
              </a:rPr>
              <a:t>los </a:t>
            </a:r>
            <a:r>
              <a:rPr sz="1450" spc="-5" dirty="0">
                <a:latin typeface="Garamond"/>
                <a:cs typeface="Garamond"/>
              </a:rPr>
              <a:t>pasos </a:t>
            </a:r>
            <a:r>
              <a:rPr sz="1450" dirty="0">
                <a:latin typeface="Garamond"/>
                <a:cs typeface="Garamond"/>
              </a:rPr>
              <a:t>de </a:t>
            </a:r>
            <a:r>
              <a:rPr sz="1450" spc="-5" dirty="0">
                <a:latin typeface="Garamond"/>
                <a:cs typeface="Garamond"/>
              </a:rPr>
              <a:t>añadir </a:t>
            </a:r>
            <a:r>
              <a:rPr sz="1450" dirty="0">
                <a:latin typeface="Garamond"/>
                <a:cs typeface="Garamond"/>
              </a:rPr>
              <a:t>las </a:t>
            </a:r>
            <a:r>
              <a:rPr sz="1450" spc="-5" dirty="0">
                <a:latin typeface="Garamond"/>
                <a:cs typeface="Garamond"/>
              </a:rPr>
              <a:t>capas cafés </a:t>
            </a:r>
            <a:r>
              <a:rPr sz="1450" dirty="0">
                <a:latin typeface="Garamond"/>
                <a:cs typeface="Garamond"/>
              </a:rPr>
              <a:t>y </a:t>
            </a:r>
            <a:r>
              <a:rPr sz="1450" spc="-5" dirty="0">
                <a:latin typeface="Garamond"/>
                <a:cs typeface="Garamond"/>
              </a:rPr>
              <a:t>verdes, en relación </a:t>
            </a:r>
            <a:r>
              <a:rPr sz="1450" dirty="0">
                <a:latin typeface="Garamond"/>
                <a:cs typeface="Garamond"/>
              </a:rPr>
              <a:t>de 2 a </a:t>
            </a:r>
            <a:r>
              <a:rPr sz="1450" spc="-5" dirty="0">
                <a:latin typeface="Garamond"/>
                <a:cs typeface="Garamond"/>
              </a:rPr>
              <a:t>1, para finalizar con una capa</a:t>
            </a:r>
            <a:r>
              <a:rPr sz="1450" spc="-40" dirty="0">
                <a:latin typeface="Garamond"/>
                <a:cs typeface="Garamond"/>
              </a:rPr>
              <a:t> </a:t>
            </a:r>
            <a:r>
              <a:rPr sz="1450" spc="-5" dirty="0">
                <a:latin typeface="Garamond"/>
                <a:cs typeface="Garamond"/>
              </a:rPr>
              <a:t>café.</a:t>
            </a:r>
            <a:endParaRPr sz="145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2350">
              <a:latin typeface="Times New Roman"/>
              <a:cs typeface="Times New Roman"/>
            </a:endParaRPr>
          </a:p>
          <a:p>
            <a:pPr marL="12700" marR="6985">
              <a:lnSpc>
                <a:spcPct val="155200"/>
              </a:lnSpc>
            </a:pPr>
            <a:r>
              <a:rPr sz="1450" b="1" spc="-5" dirty="0">
                <a:latin typeface="Garamond"/>
                <a:cs typeface="Garamond"/>
              </a:rPr>
              <a:t>Nota: </a:t>
            </a:r>
            <a:r>
              <a:rPr sz="1450" spc="-5" dirty="0">
                <a:latin typeface="Garamond"/>
                <a:cs typeface="Garamond"/>
              </a:rPr>
              <a:t>Es </a:t>
            </a:r>
            <a:r>
              <a:rPr sz="1450" dirty="0">
                <a:latin typeface="Garamond"/>
                <a:cs typeface="Garamond"/>
              </a:rPr>
              <a:t>importante </a:t>
            </a:r>
            <a:r>
              <a:rPr sz="1450" spc="-5" dirty="0">
                <a:latin typeface="Garamond"/>
                <a:cs typeface="Garamond"/>
              </a:rPr>
              <a:t>mantener </a:t>
            </a:r>
            <a:r>
              <a:rPr sz="1450" dirty="0">
                <a:latin typeface="Garamond"/>
                <a:cs typeface="Garamond"/>
              </a:rPr>
              <a:t>la </a:t>
            </a:r>
            <a:r>
              <a:rPr sz="1450" spc="-5" dirty="0">
                <a:latin typeface="Garamond"/>
                <a:cs typeface="Garamond"/>
              </a:rPr>
              <a:t>humedad, </a:t>
            </a:r>
            <a:r>
              <a:rPr sz="1450" dirty="0">
                <a:latin typeface="Garamond"/>
                <a:cs typeface="Garamond"/>
              </a:rPr>
              <a:t>de </a:t>
            </a:r>
            <a:r>
              <a:rPr sz="1450" spc="-5" dirty="0">
                <a:latin typeface="Garamond"/>
                <a:cs typeface="Garamond"/>
              </a:rPr>
              <a:t>tal forma que parezca una esponja mojada pero exprimida. La composta,  se </a:t>
            </a:r>
            <a:r>
              <a:rPr sz="1450" dirty="0">
                <a:latin typeface="Garamond"/>
                <a:cs typeface="Garamond"/>
              </a:rPr>
              <a:t>debe </a:t>
            </a:r>
            <a:r>
              <a:rPr sz="1450" spc="-5" dirty="0">
                <a:latin typeface="Garamond"/>
                <a:cs typeface="Garamond"/>
              </a:rPr>
              <a:t>observar frecuentemente para evitar que se seque </a:t>
            </a:r>
            <a:r>
              <a:rPr sz="1450" dirty="0">
                <a:latin typeface="Garamond"/>
                <a:cs typeface="Garamond"/>
              </a:rPr>
              <a:t>y </a:t>
            </a:r>
            <a:r>
              <a:rPr sz="1450" spc="-5" dirty="0">
                <a:latin typeface="Garamond"/>
                <a:cs typeface="Garamond"/>
              </a:rPr>
              <a:t>cuando sea necesario, se </a:t>
            </a:r>
            <a:r>
              <a:rPr sz="1450" dirty="0">
                <a:latin typeface="Garamond"/>
                <a:cs typeface="Garamond"/>
              </a:rPr>
              <a:t>debe</a:t>
            </a:r>
            <a:r>
              <a:rPr sz="1450" spc="-20" dirty="0">
                <a:latin typeface="Garamond"/>
                <a:cs typeface="Garamond"/>
              </a:rPr>
              <a:t> </a:t>
            </a:r>
            <a:r>
              <a:rPr sz="1450" spc="-5" dirty="0">
                <a:latin typeface="Garamond"/>
                <a:cs typeface="Garamond"/>
              </a:rPr>
              <a:t>regar.</a:t>
            </a:r>
            <a:endParaRPr sz="145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62225" y="952296"/>
            <a:ext cx="8369934" cy="1511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64515">
              <a:lnSpc>
                <a:spcPct val="157300"/>
              </a:lnSpc>
              <a:spcBef>
                <a:spcPts val="100"/>
              </a:spcBef>
            </a:pPr>
            <a:r>
              <a:rPr sz="1350" spc="-5" dirty="0">
                <a:latin typeface="Garamond"/>
                <a:cs typeface="Garamond"/>
              </a:rPr>
              <a:t>-</a:t>
            </a:r>
            <a:r>
              <a:rPr sz="1550" spc="-5" dirty="0">
                <a:latin typeface="Garamond"/>
                <a:cs typeface="Garamond"/>
              </a:rPr>
              <a:t>Después </a:t>
            </a:r>
            <a:r>
              <a:rPr sz="1550" dirty="0">
                <a:latin typeface="Garamond"/>
                <a:cs typeface="Garamond"/>
              </a:rPr>
              <a:t>de </a:t>
            </a:r>
            <a:r>
              <a:rPr sz="1550" spc="-5" dirty="0">
                <a:latin typeface="Garamond"/>
                <a:cs typeface="Garamond"/>
              </a:rPr>
              <a:t>una semana, </a:t>
            </a:r>
            <a:r>
              <a:rPr sz="1550" dirty="0">
                <a:latin typeface="Garamond"/>
                <a:cs typeface="Garamond"/>
              </a:rPr>
              <a:t>la </a:t>
            </a:r>
            <a:r>
              <a:rPr sz="1550" spc="-5" dirty="0">
                <a:latin typeface="Garamond"/>
                <a:cs typeface="Garamond"/>
              </a:rPr>
              <a:t>composta se sentirá caliente </a:t>
            </a:r>
            <a:r>
              <a:rPr sz="1550" dirty="0">
                <a:latin typeface="Garamond"/>
                <a:cs typeface="Garamond"/>
              </a:rPr>
              <a:t>y </a:t>
            </a:r>
            <a:r>
              <a:rPr sz="1550" spc="-5" dirty="0">
                <a:latin typeface="Garamond"/>
                <a:cs typeface="Garamond"/>
              </a:rPr>
              <a:t>es el momento para para mezclar </a:t>
            </a:r>
            <a:r>
              <a:rPr sz="1550" dirty="0">
                <a:latin typeface="Garamond"/>
                <a:cs typeface="Garamond"/>
              </a:rPr>
              <a:t>las </a:t>
            </a:r>
            <a:r>
              <a:rPr sz="1550" spc="-5" dirty="0">
                <a:latin typeface="Garamond"/>
                <a:cs typeface="Garamond"/>
              </a:rPr>
              <a:t>capas </a:t>
            </a:r>
            <a:r>
              <a:rPr sz="1550" dirty="0">
                <a:latin typeface="Garamond"/>
                <a:cs typeface="Garamond"/>
              </a:rPr>
              <a:t>y  </a:t>
            </a:r>
            <a:r>
              <a:rPr sz="1550" spc="-5" dirty="0">
                <a:latin typeface="Garamond"/>
                <a:cs typeface="Garamond"/>
              </a:rPr>
              <a:t>posteriormente voltear </a:t>
            </a:r>
            <a:r>
              <a:rPr sz="1550" dirty="0">
                <a:latin typeface="Garamond"/>
                <a:cs typeface="Garamond"/>
              </a:rPr>
              <a:t>la</a:t>
            </a:r>
            <a:r>
              <a:rPr sz="1550" spc="-5" dirty="0">
                <a:latin typeface="Garamond"/>
                <a:cs typeface="Garamond"/>
              </a:rPr>
              <a:t> mezcla.</a:t>
            </a:r>
            <a:endParaRPr sz="1550">
              <a:latin typeface="Garamond"/>
              <a:cs typeface="Garamond"/>
            </a:endParaRPr>
          </a:p>
          <a:p>
            <a:pPr marL="12700" marR="5080">
              <a:lnSpc>
                <a:spcPct val="157300"/>
              </a:lnSpc>
            </a:pPr>
            <a:r>
              <a:rPr sz="1550" dirty="0">
                <a:latin typeface="Garamond"/>
                <a:cs typeface="Garamond"/>
              </a:rPr>
              <a:t>- </a:t>
            </a:r>
            <a:r>
              <a:rPr sz="1550" spc="-5" dirty="0">
                <a:latin typeface="Garamond"/>
                <a:cs typeface="Garamond"/>
              </a:rPr>
              <a:t>Este proceso se </a:t>
            </a:r>
            <a:r>
              <a:rPr sz="1550" dirty="0">
                <a:latin typeface="Garamond"/>
                <a:cs typeface="Garamond"/>
              </a:rPr>
              <a:t>debe </a:t>
            </a:r>
            <a:r>
              <a:rPr sz="1550" spc="-5" dirty="0">
                <a:latin typeface="Garamond"/>
                <a:cs typeface="Garamond"/>
              </a:rPr>
              <a:t>realizar cada semana. Dependiendo </a:t>
            </a:r>
            <a:r>
              <a:rPr sz="1550" dirty="0">
                <a:latin typeface="Garamond"/>
                <a:cs typeface="Garamond"/>
              </a:rPr>
              <a:t>de la </a:t>
            </a:r>
            <a:r>
              <a:rPr sz="1550" spc="-5" dirty="0">
                <a:latin typeface="Garamond"/>
                <a:cs typeface="Garamond"/>
              </a:rPr>
              <a:t>cantidad </a:t>
            </a:r>
            <a:r>
              <a:rPr sz="1550" dirty="0">
                <a:latin typeface="Garamond"/>
                <a:cs typeface="Garamond"/>
              </a:rPr>
              <a:t>de ingredientes y las </a:t>
            </a:r>
            <a:r>
              <a:rPr sz="1550" spc="-5" dirty="0">
                <a:latin typeface="Garamond"/>
                <a:cs typeface="Garamond"/>
              </a:rPr>
              <a:t>condiciones </a:t>
            </a:r>
            <a:r>
              <a:rPr sz="1550" dirty="0">
                <a:latin typeface="Garamond"/>
                <a:cs typeface="Garamond"/>
              </a:rPr>
              <a:t>de  </a:t>
            </a:r>
            <a:r>
              <a:rPr sz="1550" spc="-5" dirty="0">
                <a:latin typeface="Garamond"/>
                <a:cs typeface="Garamond"/>
              </a:rPr>
              <a:t>clima </a:t>
            </a:r>
            <a:r>
              <a:rPr sz="1550" dirty="0">
                <a:latin typeface="Garamond"/>
                <a:cs typeface="Garamond"/>
              </a:rPr>
              <a:t>y </a:t>
            </a:r>
            <a:r>
              <a:rPr sz="1550" spc="-5" dirty="0">
                <a:latin typeface="Garamond"/>
                <a:cs typeface="Garamond"/>
              </a:rPr>
              <a:t>humedad, </a:t>
            </a:r>
            <a:r>
              <a:rPr sz="1550" dirty="0">
                <a:latin typeface="Garamond"/>
                <a:cs typeface="Garamond"/>
              </a:rPr>
              <a:t>la </a:t>
            </a:r>
            <a:r>
              <a:rPr sz="1550" spc="-5" dirty="0">
                <a:latin typeface="Garamond"/>
                <a:cs typeface="Garamond"/>
              </a:rPr>
              <a:t>composta estará </a:t>
            </a:r>
            <a:r>
              <a:rPr sz="1550" dirty="0">
                <a:latin typeface="Garamond"/>
                <a:cs typeface="Garamond"/>
              </a:rPr>
              <a:t>lista </a:t>
            </a:r>
            <a:r>
              <a:rPr sz="1550" spc="-5" dirty="0">
                <a:latin typeface="Garamond"/>
                <a:cs typeface="Garamond"/>
              </a:rPr>
              <a:t>alrededor </a:t>
            </a:r>
            <a:r>
              <a:rPr sz="1550" dirty="0">
                <a:latin typeface="Garamond"/>
                <a:cs typeface="Garamond"/>
              </a:rPr>
              <a:t>de dos</a:t>
            </a:r>
            <a:r>
              <a:rPr sz="1550" spc="-15" dirty="0">
                <a:latin typeface="Garamond"/>
                <a:cs typeface="Garamond"/>
              </a:rPr>
              <a:t> </a:t>
            </a:r>
            <a:r>
              <a:rPr sz="1550" spc="-5" dirty="0">
                <a:latin typeface="Garamond"/>
                <a:cs typeface="Garamond"/>
              </a:rPr>
              <a:t>semanas.</a:t>
            </a:r>
            <a:endParaRPr sz="155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557375" y="2622450"/>
            <a:ext cx="3123024" cy="36077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33925" y="2622450"/>
            <a:ext cx="3702372" cy="36077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5949" y="632230"/>
            <a:ext cx="7383145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0" spc="-5" dirty="0">
                <a:latin typeface="Garamond"/>
                <a:cs typeface="Garamond"/>
              </a:rPr>
              <a:t>Evidencias </a:t>
            </a:r>
            <a:r>
              <a:rPr sz="3400" b="0" dirty="0">
                <a:latin typeface="Garamond"/>
                <a:cs typeface="Garamond"/>
              </a:rPr>
              <a:t>de la </a:t>
            </a:r>
            <a:r>
              <a:rPr sz="3400" b="0" spc="-5" dirty="0">
                <a:latin typeface="Garamond"/>
                <a:cs typeface="Garamond"/>
              </a:rPr>
              <a:t>elaboración </a:t>
            </a:r>
            <a:r>
              <a:rPr sz="3400" b="0" dirty="0">
                <a:latin typeface="Garamond"/>
                <a:cs typeface="Garamond"/>
              </a:rPr>
              <a:t>de la</a:t>
            </a:r>
            <a:r>
              <a:rPr sz="3400" b="0" spc="-90" dirty="0">
                <a:latin typeface="Garamond"/>
                <a:cs typeface="Garamond"/>
              </a:rPr>
              <a:t> </a:t>
            </a:r>
            <a:r>
              <a:rPr sz="3400" b="0" spc="-5" dirty="0">
                <a:latin typeface="Garamond"/>
                <a:cs typeface="Garamond"/>
              </a:rPr>
              <a:t>composta</a:t>
            </a:r>
            <a:endParaRPr sz="34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60400" y="2305974"/>
            <a:ext cx="3051450" cy="36052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677250" y="2338625"/>
            <a:ext cx="3335249" cy="36052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602200" y="2452075"/>
            <a:ext cx="2946224" cy="34515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65224" y="683657"/>
            <a:ext cx="77552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488180" algn="l"/>
              </a:tabLst>
            </a:pPr>
            <a:r>
              <a:rPr sz="2400" spc="-5" dirty="0">
                <a:solidFill>
                  <a:srgbClr val="1B4587"/>
                </a:solidFill>
              </a:rPr>
              <a:t>IV. Disciplinas involucradas</a:t>
            </a:r>
            <a:r>
              <a:rPr sz="2400" spc="5" dirty="0">
                <a:solidFill>
                  <a:srgbClr val="1B4587"/>
                </a:solidFill>
              </a:rPr>
              <a:t> </a:t>
            </a:r>
            <a:r>
              <a:rPr sz="2400" spc="-5" dirty="0">
                <a:solidFill>
                  <a:srgbClr val="1B4587"/>
                </a:solidFill>
              </a:rPr>
              <a:t>en</a:t>
            </a:r>
            <a:r>
              <a:rPr sz="2400" dirty="0">
                <a:solidFill>
                  <a:srgbClr val="1B4587"/>
                </a:solidFill>
              </a:rPr>
              <a:t> </a:t>
            </a:r>
            <a:r>
              <a:rPr sz="2400" spc="-5" dirty="0">
                <a:solidFill>
                  <a:srgbClr val="1B4587"/>
                </a:solidFill>
              </a:rPr>
              <a:t>el	trabajo</a:t>
            </a:r>
            <a:r>
              <a:rPr sz="2400" spc="-75" dirty="0">
                <a:solidFill>
                  <a:srgbClr val="1B4587"/>
                </a:solidFill>
              </a:rPr>
              <a:t> </a:t>
            </a:r>
            <a:r>
              <a:rPr sz="2400" spc="-5" dirty="0">
                <a:solidFill>
                  <a:srgbClr val="1B4587"/>
                </a:solidFill>
              </a:rPr>
              <a:t>interdisciplinario.</a:t>
            </a:r>
            <a:endParaRPr sz="240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588025" y="1373899"/>
          <a:ext cx="10586084" cy="48676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74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54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7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99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52949">
                <a:tc>
                  <a:txBody>
                    <a:bodyPr/>
                    <a:lstStyle/>
                    <a:p>
                      <a:pPr marL="626110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Disciplinas: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Disciplina</a:t>
                      </a:r>
                      <a:r>
                        <a:rPr sz="1600" b="1" spc="-10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1.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455"/>
                        </a:spcBef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EDUCACIÓN PARA LA</a:t>
                      </a:r>
                      <a:r>
                        <a:rPr sz="1600" b="1" spc="-5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SALUD.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Disciplina</a:t>
                      </a:r>
                      <a:r>
                        <a:rPr sz="1600" b="1" spc="-1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2.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455"/>
                        </a:spcBef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MATEMÁTICAS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Disciplina</a:t>
                      </a:r>
                      <a:r>
                        <a:rPr sz="1600" b="1" spc="-1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3.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455"/>
                        </a:spcBef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QUÍMICA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4749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1.</a:t>
                      </a:r>
                      <a:r>
                        <a:rPr sz="1600" b="1" spc="-2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Contenidos/Temas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234950" marR="688340" indent="25400" algn="just">
                        <a:lnSpc>
                          <a:spcPct val="113300"/>
                        </a:lnSpc>
                        <a:spcBef>
                          <a:spcPts val="1200"/>
                        </a:spcBef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Involucrados</a:t>
                      </a:r>
                      <a:r>
                        <a:rPr sz="1600" spc="-10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del 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programa, que</a:t>
                      </a:r>
                      <a:r>
                        <a:rPr sz="1600" spc="-9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se  consideran.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Tema</a:t>
                      </a:r>
                      <a:r>
                        <a:rPr sz="1600" b="1" spc="-1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dirty="0">
                          <a:latin typeface="Garamond"/>
                          <a:cs typeface="Garamond"/>
                        </a:rPr>
                        <a:t>2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57150" marR="52069" algn="just">
                        <a:lnSpc>
                          <a:spcPct val="101600"/>
                        </a:lnSpc>
                        <a:spcBef>
                          <a:spcPts val="1200"/>
                        </a:spcBef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Estilos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vida como medida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prevención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las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principales causas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mortalidad morbilidad en</a:t>
                      </a:r>
                      <a:r>
                        <a:rPr sz="1600" spc="-3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México.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marL="49530" algn="ctr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Tema 2.</a:t>
                      </a:r>
                      <a:r>
                        <a:rPr sz="1600" b="1" spc="-1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dirty="0">
                          <a:latin typeface="Garamond"/>
                          <a:cs typeface="Garamond"/>
                        </a:rPr>
                        <a:t>2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57150" marR="52069" algn="just">
                        <a:lnSpc>
                          <a:spcPct val="113300"/>
                        </a:lnSpc>
                        <a:spcBef>
                          <a:spcPts val="1200"/>
                        </a:spcBef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Alimentación saludable como medida 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prevención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los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trastornos  nutricionales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y de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enfermedades  crónico</a:t>
                      </a:r>
                      <a:r>
                        <a:rPr sz="1600" spc="-1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degenerativas.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Tema</a:t>
                      </a:r>
                      <a:r>
                        <a:rPr sz="1600" b="1" spc="-1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2.1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Procesamiento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</a:t>
                      </a:r>
                      <a:r>
                        <a:rPr sz="1600" spc="-3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datos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838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Tema</a:t>
                      </a:r>
                      <a:r>
                        <a:rPr sz="1600" b="1" spc="-1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2.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57150" marR="127635" indent="50800">
                        <a:lnSpc>
                          <a:spcPct val="113300"/>
                        </a:lnSpc>
                        <a:spcBef>
                          <a:spcPts val="1200"/>
                        </a:spcBef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Control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las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emisiones  atmosféricas en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las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grandes</a:t>
                      </a:r>
                      <a:r>
                        <a:rPr sz="1600" spc="-8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urbes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1008380">
                        <a:lnSpc>
                          <a:spcPct val="100000"/>
                        </a:lnSpc>
                        <a:spcBef>
                          <a:spcPts val="1455"/>
                        </a:spcBef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Tema</a:t>
                      </a:r>
                      <a:r>
                        <a:rPr sz="1600" b="1" spc="-1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2.1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57150" marR="419734">
                        <a:lnSpc>
                          <a:spcPct val="113300"/>
                        </a:lnSpc>
                        <a:spcBef>
                          <a:spcPts val="1200"/>
                        </a:spcBef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Relación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entre producción</a:t>
                      </a:r>
                      <a:r>
                        <a:rPr sz="1600" spc="-9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CO2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y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estilo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</a:t>
                      </a:r>
                      <a:r>
                        <a:rPr sz="1600" spc="-3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vida.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marL="1026160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Tema</a:t>
                      </a:r>
                      <a:r>
                        <a:rPr sz="1600" b="1" spc="-1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2.2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57150">
                        <a:lnSpc>
                          <a:spcPct val="100000"/>
                        </a:lnSpc>
                        <a:spcBef>
                          <a:spcPts val="1455"/>
                        </a:spcBef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Calidad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del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aire que</a:t>
                      </a:r>
                      <a:r>
                        <a:rPr sz="1600" spc="-4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respiramos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715800" y="5100551"/>
            <a:ext cx="2000975" cy="1003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58223" y="159005"/>
            <a:ext cx="421386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10" dirty="0">
                <a:latin typeface="Garamond"/>
                <a:cs typeface="Garamond"/>
              </a:rPr>
              <a:t>Descripción </a:t>
            </a:r>
            <a:r>
              <a:rPr b="0" dirty="0">
                <a:latin typeface="Garamond"/>
                <a:cs typeface="Garamond"/>
              </a:rPr>
              <a:t>de</a:t>
            </a:r>
            <a:r>
              <a:rPr b="0" spc="-85" dirty="0">
                <a:latin typeface="Garamond"/>
                <a:cs typeface="Garamond"/>
              </a:rPr>
              <a:t> </a:t>
            </a:r>
            <a:r>
              <a:rPr b="0" spc="-5" dirty="0">
                <a:latin typeface="Garamond"/>
                <a:cs typeface="Garamond"/>
              </a:rPr>
              <a:t>cierre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544314" y="1750598"/>
            <a:ext cx="5267325" cy="210502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287020" marR="5080" indent="-274955" algn="just">
              <a:lnSpc>
                <a:spcPct val="114399"/>
              </a:lnSpc>
              <a:spcBef>
                <a:spcPts val="140"/>
              </a:spcBef>
            </a:pPr>
            <a:r>
              <a:rPr sz="1400" dirty="0">
                <a:latin typeface="Century Gothic"/>
                <a:cs typeface="Century Gothic"/>
              </a:rPr>
              <a:t>- </a:t>
            </a:r>
            <a:r>
              <a:rPr sz="1700" spc="-5" dirty="0">
                <a:latin typeface="Garamond"/>
                <a:cs typeface="Garamond"/>
              </a:rPr>
              <a:t>Finalmente </a:t>
            </a:r>
            <a:r>
              <a:rPr sz="1700" spc="5" dirty="0">
                <a:latin typeface="Garamond"/>
                <a:cs typeface="Garamond"/>
              </a:rPr>
              <a:t>la </a:t>
            </a:r>
            <a:r>
              <a:rPr sz="1700" spc="-5" dirty="0">
                <a:latin typeface="Garamond"/>
                <a:cs typeface="Garamond"/>
              </a:rPr>
              <a:t>composta </a:t>
            </a:r>
            <a:r>
              <a:rPr sz="1700" dirty="0">
                <a:latin typeface="Garamond"/>
                <a:cs typeface="Garamond"/>
              </a:rPr>
              <a:t>debe </a:t>
            </a:r>
            <a:r>
              <a:rPr sz="1700" spc="-5" dirty="0">
                <a:latin typeface="Garamond"/>
                <a:cs typeface="Garamond"/>
              </a:rPr>
              <a:t>ser aplicada </a:t>
            </a:r>
            <a:r>
              <a:rPr sz="1700" dirty="0">
                <a:latin typeface="Garamond"/>
                <a:cs typeface="Garamond"/>
              </a:rPr>
              <a:t>a la </a:t>
            </a:r>
            <a:r>
              <a:rPr sz="1700" spc="-5" dirty="0">
                <a:latin typeface="Garamond"/>
                <a:cs typeface="Garamond"/>
              </a:rPr>
              <a:t>superficie </a:t>
            </a:r>
            <a:r>
              <a:rPr sz="1700" dirty="0">
                <a:latin typeface="Garamond"/>
                <a:cs typeface="Garamond"/>
              </a:rPr>
              <a:t>del  </a:t>
            </a:r>
            <a:r>
              <a:rPr sz="1700" spc="-5" dirty="0">
                <a:latin typeface="Garamond"/>
                <a:cs typeface="Garamond"/>
              </a:rPr>
              <a:t>suelo </a:t>
            </a:r>
            <a:r>
              <a:rPr sz="1700" dirty="0">
                <a:latin typeface="Garamond"/>
                <a:cs typeface="Garamond"/>
              </a:rPr>
              <a:t>directamente, </a:t>
            </a:r>
            <a:r>
              <a:rPr sz="1700" spc="-5" dirty="0">
                <a:latin typeface="Garamond"/>
                <a:cs typeface="Garamond"/>
              </a:rPr>
              <a:t>ya que puede </a:t>
            </a:r>
            <a:r>
              <a:rPr sz="1700" dirty="0">
                <a:latin typeface="Garamond"/>
                <a:cs typeface="Garamond"/>
              </a:rPr>
              <a:t>dañar las </a:t>
            </a:r>
            <a:r>
              <a:rPr sz="1700" spc="-5" dirty="0">
                <a:latin typeface="Garamond"/>
                <a:cs typeface="Garamond"/>
              </a:rPr>
              <a:t>raíces </a:t>
            </a:r>
            <a:r>
              <a:rPr sz="1700" dirty="0">
                <a:latin typeface="Garamond"/>
                <a:cs typeface="Garamond"/>
              </a:rPr>
              <a:t>de las  </a:t>
            </a:r>
            <a:r>
              <a:rPr sz="1700" spc="-5" dirty="0">
                <a:latin typeface="Garamond"/>
                <a:cs typeface="Garamond"/>
              </a:rPr>
              <a:t>plantas, si se aplica </a:t>
            </a:r>
            <a:r>
              <a:rPr sz="1700" dirty="0">
                <a:latin typeface="Garamond"/>
                <a:cs typeface="Garamond"/>
              </a:rPr>
              <a:t>directamente a </a:t>
            </a:r>
            <a:r>
              <a:rPr sz="1700" spc="-5" dirty="0">
                <a:latin typeface="Garamond"/>
                <a:cs typeface="Garamond"/>
              </a:rPr>
              <a:t>esta, por </a:t>
            </a:r>
            <a:r>
              <a:rPr sz="1700" dirty="0">
                <a:latin typeface="Garamond"/>
                <a:cs typeface="Garamond"/>
              </a:rPr>
              <a:t>lo </a:t>
            </a:r>
            <a:r>
              <a:rPr sz="1700" spc="-5" dirty="0">
                <a:latin typeface="Garamond"/>
                <a:cs typeface="Garamond"/>
              </a:rPr>
              <a:t>que tendrá  que ser mezclado con tierra </a:t>
            </a:r>
            <a:r>
              <a:rPr sz="1700" dirty="0">
                <a:latin typeface="Garamond"/>
                <a:cs typeface="Garamond"/>
              </a:rPr>
              <a:t>y </a:t>
            </a:r>
            <a:r>
              <a:rPr sz="1700" spc="-5" dirty="0">
                <a:latin typeface="Garamond"/>
                <a:cs typeface="Garamond"/>
              </a:rPr>
              <a:t>posteriormente se </a:t>
            </a:r>
            <a:r>
              <a:rPr sz="1700" dirty="0">
                <a:latin typeface="Garamond"/>
                <a:cs typeface="Garamond"/>
              </a:rPr>
              <a:t>llevará a  </a:t>
            </a:r>
            <a:r>
              <a:rPr sz="1700" spc="-5" dirty="0">
                <a:latin typeface="Garamond"/>
                <a:cs typeface="Garamond"/>
              </a:rPr>
              <a:t>cabo el sembrado </a:t>
            </a:r>
            <a:r>
              <a:rPr sz="1700" dirty="0">
                <a:latin typeface="Garamond"/>
                <a:cs typeface="Garamond"/>
              </a:rPr>
              <a:t>de </a:t>
            </a:r>
            <a:r>
              <a:rPr sz="1700" spc="-5" dirty="0">
                <a:latin typeface="Garamond"/>
                <a:cs typeface="Garamond"/>
              </a:rPr>
              <a:t>semillas </a:t>
            </a:r>
            <a:r>
              <a:rPr sz="1700" dirty="0">
                <a:latin typeface="Garamond"/>
                <a:cs typeface="Garamond"/>
              </a:rPr>
              <a:t>de las </a:t>
            </a:r>
            <a:r>
              <a:rPr sz="1700" spc="-5" dirty="0">
                <a:latin typeface="Garamond"/>
                <a:cs typeface="Garamond"/>
              </a:rPr>
              <a:t>hortalizas, en </a:t>
            </a:r>
            <a:r>
              <a:rPr sz="1700" dirty="0">
                <a:latin typeface="Garamond"/>
                <a:cs typeface="Garamond"/>
              </a:rPr>
              <a:t>donde </a:t>
            </a:r>
            <a:r>
              <a:rPr sz="1700" spc="-5" dirty="0">
                <a:latin typeface="Garamond"/>
                <a:cs typeface="Garamond"/>
              </a:rPr>
              <a:t>se  hará una mezcla en un recipiente, </a:t>
            </a:r>
            <a:r>
              <a:rPr sz="1700" dirty="0">
                <a:latin typeface="Garamond"/>
                <a:cs typeface="Garamond"/>
              </a:rPr>
              <a:t>de </a:t>
            </a:r>
            <a:r>
              <a:rPr sz="1700" spc="-5" dirty="0">
                <a:latin typeface="Garamond"/>
                <a:cs typeface="Garamond"/>
              </a:rPr>
              <a:t>una parte </a:t>
            </a:r>
            <a:r>
              <a:rPr sz="1700" dirty="0">
                <a:latin typeface="Garamond"/>
                <a:cs typeface="Garamond"/>
              </a:rPr>
              <a:t>de  </a:t>
            </a:r>
            <a:r>
              <a:rPr sz="1700" spc="-5" dirty="0">
                <a:latin typeface="Garamond"/>
                <a:cs typeface="Garamond"/>
              </a:rPr>
              <a:t>composta </a:t>
            </a:r>
            <a:r>
              <a:rPr sz="1700" dirty="0">
                <a:latin typeface="Garamond"/>
                <a:cs typeface="Garamond"/>
              </a:rPr>
              <a:t>y </a:t>
            </a:r>
            <a:r>
              <a:rPr sz="1700" spc="-5" dirty="0">
                <a:latin typeface="Garamond"/>
                <a:cs typeface="Garamond"/>
              </a:rPr>
              <a:t>tres partes </a:t>
            </a:r>
            <a:r>
              <a:rPr sz="1700" dirty="0">
                <a:latin typeface="Garamond"/>
                <a:cs typeface="Garamond"/>
              </a:rPr>
              <a:t>iguales de</a:t>
            </a:r>
            <a:r>
              <a:rPr sz="1700" spc="-20" dirty="0">
                <a:latin typeface="Garamond"/>
                <a:cs typeface="Garamond"/>
              </a:rPr>
              <a:t> </a:t>
            </a:r>
            <a:r>
              <a:rPr sz="1700" spc="-5" dirty="0">
                <a:latin typeface="Garamond"/>
                <a:cs typeface="Garamond"/>
              </a:rPr>
              <a:t>tierra.</a:t>
            </a:r>
            <a:endParaRPr sz="1700">
              <a:latin typeface="Garamond"/>
              <a:cs typeface="Garamon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64585" y="331892"/>
            <a:ext cx="17767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3849AB"/>
                </a:solidFill>
                <a:latin typeface="Garamond"/>
                <a:cs typeface="Garamond"/>
              </a:rPr>
              <a:t>Evidencia</a:t>
            </a:r>
            <a:endParaRPr sz="3600">
              <a:latin typeface="Garamond"/>
              <a:cs typeface="Garamon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82775" y="5036563"/>
            <a:ext cx="572516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5" dirty="0">
                <a:latin typeface="Garamond"/>
                <a:cs typeface="Garamond"/>
              </a:rPr>
              <a:t>Materiales: Composta, palas </a:t>
            </a:r>
            <a:r>
              <a:rPr sz="1700" dirty="0">
                <a:latin typeface="Garamond"/>
                <a:cs typeface="Garamond"/>
              </a:rPr>
              <a:t>de diferentes </a:t>
            </a:r>
            <a:r>
              <a:rPr sz="1700" spc="-5" dirty="0">
                <a:latin typeface="Garamond"/>
                <a:cs typeface="Garamond"/>
              </a:rPr>
              <a:t>tamaños, regaderas </a:t>
            </a:r>
            <a:r>
              <a:rPr sz="1700" dirty="0">
                <a:latin typeface="Garamond"/>
                <a:cs typeface="Garamond"/>
              </a:rPr>
              <a:t>y</a:t>
            </a:r>
            <a:r>
              <a:rPr sz="1700" spc="-70" dirty="0">
                <a:latin typeface="Garamond"/>
                <a:cs typeface="Garamond"/>
              </a:rPr>
              <a:t> </a:t>
            </a:r>
            <a:r>
              <a:rPr sz="1700" spc="-5" dirty="0">
                <a:latin typeface="Garamond"/>
                <a:cs typeface="Garamond"/>
              </a:rPr>
              <a:t>pico</a:t>
            </a:r>
            <a:endParaRPr sz="1700">
              <a:latin typeface="Garamond"/>
              <a:cs typeface="Garamond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353875" y="918324"/>
            <a:ext cx="3497127" cy="46628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5949" y="629189"/>
            <a:ext cx="559625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Descripción de</a:t>
            </a:r>
            <a:r>
              <a:rPr spc="-90" dirty="0"/>
              <a:t> </a:t>
            </a:r>
            <a:r>
              <a:rPr spc="-5" dirty="0"/>
              <a:t>resultados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359256" y="1837204"/>
            <a:ext cx="10055225" cy="3225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2110" marR="6985" indent="-360045">
              <a:lnSpc>
                <a:spcPct val="116700"/>
              </a:lnSpc>
              <a:spcBef>
                <a:spcPts val="100"/>
              </a:spcBef>
              <a:buAutoNum type="arabicPeriod"/>
              <a:tabLst>
                <a:tab pos="372110" algn="l"/>
                <a:tab pos="372745" algn="l"/>
              </a:tabLst>
            </a:pPr>
            <a:r>
              <a:rPr sz="1500" spc="-5" dirty="0">
                <a:latin typeface="Garamond"/>
                <a:cs typeface="Garamond"/>
              </a:rPr>
              <a:t>La composta </a:t>
            </a:r>
            <a:r>
              <a:rPr sz="1500" dirty="0">
                <a:latin typeface="Garamond"/>
                <a:cs typeface="Garamond"/>
              </a:rPr>
              <a:t>doméstica </a:t>
            </a:r>
            <a:r>
              <a:rPr sz="1500" spc="-5" dirty="0">
                <a:latin typeface="Garamond"/>
                <a:cs typeface="Garamond"/>
              </a:rPr>
              <a:t>no es un estercolero ya que no se tienen que compostar todos </a:t>
            </a:r>
            <a:r>
              <a:rPr sz="1500" dirty="0">
                <a:latin typeface="Garamond"/>
                <a:cs typeface="Garamond"/>
              </a:rPr>
              <a:t>los </a:t>
            </a:r>
            <a:r>
              <a:rPr sz="1500" spc="-5" dirty="0">
                <a:latin typeface="Garamond"/>
                <a:cs typeface="Garamond"/>
              </a:rPr>
              <a:t>residuos orgánicos que generan por  ejemplo en </a:t>
            </a:r>
            <a:r>
              <a:rPr sz="1500" dirty="0">
                <a:latin typeface="Garamond"/>
                <a:cs typeface="Garamond"/>
              </a:rPr>
              <a:t>la</a:t>
            </a:r>
            <a:r>
              <a:rPr sz="1500" spc="-5" dirty="0">
                <a:latin typeface="Garamond"/>
                <a:cs typeface="Garamond"/>
              </a:rPr>
              <a:t> cocina.</a:t>
            </a:r>
            <a:endParaRPr sz="1500">
              <a:latin typeface="Garamond"/>
              <a:cs typeface="Garamond"/>
            </a:endParaRPr>
          </a:p>
          <a:p>
            <a:pPr marL="372110" indent="-360045">
              <a:lnSpc>
                <a:spcPct val="100000"/>
              </a:lnSpc>
              <a:spcBef>
                <a:spcPts val="300"/>
              </a:spcBef>
              <a:buAutoNum type="arabicPeriod"/>
              <a:tabLst>
                <a:tab pos="372110" algn="l"/>
                <a:tab pos="372745" algn="l"/>
              </a:tabLst>
            </a:pPr>
            <a:r>
              <a:rPr sz="1500" spc="-5" dirty="0">
                <a:latin typeface="Garamond"/>
                <a:cs typeface="Garamond"/>
              </a:rPr>
              <a:t>El compostaje </a:t>
            </a:r>
            <a:r>
              <a:rPr sz="1500" dirty="0">
                <a:latin typeface="Garamond"/>
                <a:cs typeface="Garamond"/>
              </a:rPr>
              <a:t>doméstico </a:t>
            </a:r>
            <a:r>
              <a:rPr sz="1500" spc="-5" dirty="0">
                <a:latin typeface="Garamond"/>
                <a:cs typeface="Garamond"/>
              </a:rPr>
              <a:t>es un proceso </a:t>
            </a:r>
            <a:r>
              <a:rPr sz="1500" dirty="0">
                <a:latin typeface="Garamond"/>
                <a:cs typeface="Garamond"/>
              </a:rPr>
              <a:t>lento </a:t>
            </a:r>
            <a:r>
              <a:rPr sz="1500" spc="-5" dirty="0">
                <a:latin typeface="Garamond"/>
                <a:cs typeface="Garamond"/>
              </a:rPr>
              <a:t>por </a:t>
            </a:r>
            <a:r>
              <a:rPr sz="1500" dirty="0">
                <a:latin typeface="Garamond"/>
                <a:cs typeface="Garamond"/>
              </a:rPr>
              <a:t>lo </a:t>
            </a:r>
            <a:r>
              <a:rPr sz="1500" spc="-5" dirty="0">
                <a:latin typeface="Garamond"/>
                <a:cs typeface="Garamond"/>
              </a:rPr>
              <a:t>que se </a:t>
            </a:r>
            <a:r>
              <a:rPr sz="1500" dirty="0">
                <a:latin typeface="Garamond"/>
                <a:cs typeface="Garamond"/>
              </a:rPr>
              <a:t>debe </a:t>
            </a:r>
            <a:r>
              <a:rPr sz="1500" spc="-5" dirty="0">
                <a:latin typeface="Garamond"/>
                <a:cs typeface="Garamond"/>
              </a:rPr>
              <a:t>tener</a:t>
            </a:r>
            <a:r>
              <a:rPr sz="1500" spc="-15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paciencia.</a:t>
            </a:r>
            <a:endParaRPr sz="1500">
              <a:latin typeface="Garamond"/>
              <a:cs typeface="Garamond"/>
            </a:endParaRPr>
          </a:p>
          <a:p>
            <a:pPr marL="372110" marR="5080" indent="-360045">
              <a:lnSpc>
                <a:spcPct val="116700"/>
              </a:lnSpc>
              <a:buAutoNum type="arabicPeriod"/>
              <a:tabLst>
                <a:tab pos="372110" algn="l"/>
                <a:tab pos="372745" algn="l"/>
              </a:tabLst>
            </a:pPr>
            <a:r>
              <a:rPr sz="1500" dirty="0">
                <a:latin typeface="Garamond"/>
                <a:cs typeface="Garamond"/>
              </a:rPr>
              <a:t>Se debe </a:t>
            </a:r>
            <a:r>
              <a:rPr sz="1500" spc="-5" dirty="0">
                <a:latin typeface="Garamond"/>
                <a:cs typeface="Garamond"/>
              </a:rPr>
              <a:t>planificar el compostaje: Añadir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forma continuada </a:t>
            </a:r>
            <a:r>
              <a:rPr sz="1500" dirty="0">
                <a:latin typeface="Garamond"/>
                <a:cs typeface="Garamond"/>
              </a:rPr>
              <a:t>los </a:t>
            </a:r>
            <a:r>
              <a:rPr sz="1500" spc="-5" dirty="0">
                <a:latin typeface="Garamond"/>
                <a:cs typeface="Garamond"/>
              </a:rPr>
              <a:t>restos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comida </a:t>
            </a:r>
            <a:r>
              <a:rPr sz="1500" dirty="0">
                <a:latin typeface="Garamond"/>
                <a:cs typeface="Garamond"/>
              </a:rPr>
              <a:t>a </a:t>
            </a:r>
            <a:r>
              <a:rPr sz="1500" spc="-5" dirty="0">
                <a:latin typeface="Garamond"/>
                <a:cs typeface="Garamond"/>
              </a:rPr>
              <a:t>compostar </a:t>
            </a:r>
            <a:r>
              <a:rPr sz="1500" dirty="0">
                <a:latin typeface="Garamond"/>
                <a:cs typeface="Garamond"/>
              </a:rPr>
              <a:t>durante </a:t>
            </a:r>
            <a:r>
              <a:rPr sz="1500" spc="-5" dirty="0">
                <a:latin typeface="Garamond"/>
                <a:cs typeface="Garamond"/>
              </a:rPr>
              <a:t>el periodo más caliente </a:t>
            </a:r>
            <a:r>
              <a:rPr sz="1500" dirty="0">
                <a:latin typeface="Garamond"/>
                <a:cs typeface="Garamond"/>
              </a:rPr>
              <a:t>y  dejar la </a:t>
            </a:r>
            <a:r>
              <a:rPr sz="1500" spc="-5" dirty="0">
                <a:latin typeface="Garamond"/>
                <a:cs typeface="Garamond"/>
              </a:rPr>
              <a:t>maduración para el más</a:t>
            </a:r>
            <a:r>
              <a:rPr sz="1500" spc="35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frío.</a:t>
            </a:r>
            <a:endParaRPr sz="1500">
              <a:latin typeface="Garamond"/>
              <a:cs typeface="Garamond"/>
            </a:endParaRPr>
          </a:p>
          <a:p>
            <a:pPr marL="372110" indent="-360045">
              <a:lnSpc>
                <a:spcPct val="100000"/>
              </a:lnSpc>
              <a:spcBef>
                <a:spcPts val="295"/>
              </a:spcBef>
              <a:buAutoNum type="arabicPeriod"/>
              <a:tabLst>
                <a:tab pos="372110" algn="l"/>
                <a:tab pos="372745" algn="l"/>
              </a:tabLst>
            </a:pPr>
            <a:r>
              <a:rPr sz="1500" spc="-5" dirty="0">
                <a:latin typeface="Garamond"/>
                <a:cs typeface="Garamond"/>
              </a:rPr>
              <a:t>Conocer </a:t>
            </a:r>
            <a:r>
              <a:rPr sz="1500" dirty="0">
                <a:latin typeface="Garamond"/>
                <a:cs typeface="Garamond"/>
              </a:rPr>
              <a:t>la </a:t>
            </a:r>
            <a:r>
              <a:rPr sz="1500" spc="-5" dirty="0">
                <a:latin typeface="Garamond"/>
                <a:cs typeface="Garamond"/>
              </a:rPr>
              <a:t>cantidad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residuos orgánicos que se generan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adaptarlo al compostaje que se quiere preparar para el</a:t>
            </a:r>
            <a:r>
              <a:rPr sz="1500" spc="-25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huerto.</a:t>
            </a:r>
            <a:endParaRPr sz="1500">
              <a:latin typeface="Garamond"/>
              <a:cs typeface="Garamond"/>
            </a:endParaRPr>
          </a:p>
          <a:p>
            <a:pPr marL="372110" marR="7620" indent="-360045">
              <a:lnSpc>
                <a:spcPct val="116700"/>
              </a:lnSpc>
              <a:buAutoNum type="arabicPeriod"/>
              <a:tabLst>
                <a:tab pos="372110" algn="l"/>
                <a:tab pos="372745" algn="l"/>
              </a:tabLst>
            </a:pPr>
            <a:r>
              <a:rPr sz="1500" spc="-5" dirty="0">
                <a:latin typeface="Garamond"/>
                <a:cs typeface="Garamond"/>
              </a:rPr>
              <a:t>Trabajar siempre al 50%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capacidad </a:t>
            </a:r>
            <a:r>
              <a:rPr sz="1500" dirty="0">
                <a:latin typeface="Garamond"/>
                <a:cs typeface="Garamond"/>
              </a:rPr>
              <a:t>de la </a:t>
            </a:r>
            <a:r>
              <a:rPr sz="1500" spc="-5" dirty="0">
                <a:latin typeface="Garamond"/>
                <a:cs typeface="Garamond"/>
              </a:rPr>
              <a:t>caja </a:t>
            </a:r>
            <a:r>
              <a:rPr sz="1500" dirty="0">
                <a:latin typeface="Garamond"/>
                <a:cs typeface="Garamond"/>
              </a:rPr>
              <a:t>donde </a:t>
            </a:r>
            <a:r>
              <a:rPr sz="1500" spc="-5" dirty="0">
                <a:latin typeface="Garamond"/>
                <a:cs typeface="Garamond"/>
              </a:rPr>
              <a:t>vamos </a:t>
            </a:r>
            <a:r>
              <a:rPr sz="1500" dirty="0">
                <a:latin typeface="Garamond"/>
                <a:cs typeface="Garamond"/>
              </a:rPr>
              <a:t>a llevar a </a:t>
            </a:r>
            <a:r>
              <a:rPr sz="1500" spc="-5" dirty="0">
                <a:latin typeface="Garamond"/>
                <a:cs typeface="Garamond"/>
              </a:rPr>
              <a:t>cabo </a:t>
            </a:r>
            <a:r>
              <a:rPr sz="1500" dirty="0">
                <a:latin typeface="Garamond"/>
                <a:cs typeface="Garamond"/>
              </a:rPr>
              <a:t>la </a:t>
            </a:r>
            <a:r>
              <a:rPr sz="1500" spc="-5" dirty="0">
                <a:latin typeface="Garamond"/>
                <a:cs typeface="Garamond"/>
              </a:rPr>
              <a:t>producción </a:t>
            </a:r>
            <a:r>
              <a:rPr sz="1500" dirty="0">
                <a:latin typeface="Garamond"/>
                <a:cs typeface="Garamond"/>
              </a:rPr>
              <a:t>de la </a:t>
            </a:r>
            <a:r>
              <a:rPr sz="1500" spc="-5" dirty="0">
                <a:latin typeface="Garamond"/>
                <a:cs typeface="Garamond"/>
              </a:rPr>
              <a:t>composta. Un volumen que se  pueda manejar con facilidad ya que hay que voltearlo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vez en</a:t>
            </a:r>
            <a:r>
              <a:rPr sz="1500" spc="-15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cuando.</a:t>
            </a:r>
            <a:endParaRPr sz="1500">
              <a:latin typeface="Garamond"/>
              <a:cs typeface="Garamond"/>
            </a:endParaRPr>
          </a:p>
          <a:p>
            <a:pPr marL="372110" marR="8255" indent="-360045">
              <a:lnSpc>
                <a:spcPct val="116700"/>
              </a:lnSpc>
              <a:buAutoNum type="arabicPeriod"/>
              <a:tabLst>
                <a:tab pos="372110" algn="l"/>
                <a:tab pos="372745" algn="l"/>
              </a:tabLst>
            </a:pPr>
            <a:r>
              <a:rPr sz="1500" spc="-5" dirty="0">
                <a:latin typeface="Garamond"/>
                <a:cs typeface="Garamond"/>
              </a:rPr>
              <a:t>La materia prima para compostar siempre </a:t>
            </a:r>
            <a:r>
              <a:rPr sz="1500" dirty="0">
                <a:latin typeface="Garamond"/>
                <a:cs typeface="Garamond"/>
              </a:rPr>
              <a:t>debe </a:t>
            </a:r>
            <a:r>
              <a:rPr sz="1500" spc="-5" dirty="0">
                <a:latin typeface="Garamond"/>
                <a:cs typeface="Garamond"/>
              </a:rPr>
              <a:t>ser orgánica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que esté en un tamaño </a:t>
            </a:r>
            <a:r>
              <a:rPr sz="1500" dirty="0">
                <a:latin typeface="Garamond"/>
                <a:cs typeface="Garamond"/>
              </a:rPr>
              <a:t>lo </a:t>
            </a:r>
            <a:r>
              <a:rPr sz="1500" spc="-5" dirty="0">
                <a:latin typeface="Garamond"/>
                <a:cs typeface="Garamond"/>
              </a:rPr>
              <a:t>más pequeño posible </a:t>
            </a:r>
            <a:r>
              <a:rPr sz="1500" dirty="0">
                <a:latin typeface="Garamond"/>
                <a:cs typeface="Garamond"/>
              </a:rPr>
              <a:t>, </a:t>
            </a:r>
            <a:r>
              <a:rPr sz="1500" spc="-5" dirty="0">
                <a:latin typeface="Garamond"/>
                <a:cs typeface="Garamond"/>
              </a:rPr>
              <a:t>para que cuando se  agregue se mezcle bien con el material</a:t>
            </a:r>
            <a:r>
              <a:rPr sz="1500" spc="-10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base.</a:t>
            </a:r>
            <a:endParaRPr sz="1500">
              <a:latin typeface="Garamond"/>
              <a:cs typeface="Garamond"/>
            </a:endParaRPr>
          </a:p>
          <a:p>
            <a:pPr marL="372110" indent="-360045">
              <a:lnSpc>
                <a:spcPct val="100000"/>
              </a:lnSpc>
              <a:spcBef>
                <a:spcPts val="300"/>
              </a:spcBef>
              <a:buAutoNum type="arabicPeriod"/>
              <a:tabLst>
                <a:tab pos="372110" algn="l"/>
                <a:tab pos="372745" algn="l"/>
              </a:tabLst>
            </a:pPr>
            <a:r>
              <a:rPr sz="1500" spc="-5" dirty="0">
                <a:latin typeface="Garamond"/>
                <a:cs typeface="Garamond"/>
              </a:rPr>
              <a:t>Mantener un buen nivel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humedad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aireación, por </a:t>
            </a:r>
            <a:r>
              <a:rPr sz="1500" dirty="0">
                <a:latin typeface="Garamond"/>
                <a:cs typeface="Garamond"/>
              </a:rPr>
              <a:t>lo </a:t>
            </a:r>
            <a:r>
              <a:rPr sz="1500" spc="-5" dirty="0">
                <a:latin typeface="Garamond"/>
                <a:cs typeface="Garamond"/>
              </a:rPr>
              <a:t>que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vez en cuando observar </a:t>
            </a:r>
            <a:r>
              <a:rPr sz="1500" dirty="0">
                <a:latin typeface="Garamond"/>
                <a:cs typeface="Garamond"/>
              </a:rPr>
              <a:t>la </a:t>
            </a:r>
            <a:r>
              <a:rPr sz="1500" spc="-5" dirty="0">
                <a:latin typeface="Garamond"/>
                <a:cs typeface="Garamond"/>
              </a:rPr>
              <a:t>caja con </a:t>
            </a:r>
            <a:r>
              <a:rPr sz="1500" dirty="0">
                <a:latin typeface="Garamond"/>
                <a:cs typeface="Garamond"/>
              </a:rPr>
              <a:t>la</a:t>
            </a:r>
            <a:r>
              <a:rPr sz="1500" spc="-20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composta.</a:t>
            </a:r>
            <a:endParaRPr sz="1500">
              <a:latin typeface="Garamond"/>
              <a:cs typeface="Garamond"/>
            </a:endParaRPr>
          </a:p>
          <a:p>
            <a:pPr marL="372110" indent="-360045">
              <a:lnSpc>
                <a:spcPct val="100000"/>
              </a:lnSpc>
              <a:spcBef>
                <a:spcPts val="300"/>
              </a:spcBef>
              <a:buAutoNum type="arabicPeriod"/>
              <a:tabLst>
                <a:tab pos="372110" algn="l"/>
                <a:tab pos="372745" algn="l"/>
              </a:tabLst>
            </a:pPr>
            <a:r>
              <a:rPr sz="1500" spc="-5" dirty="0">
                <a:latin typeface="Garamond"/>
                <a:cs typeface="Garamond"/>
              </a:rPr>
              <a:t>La composta </a:t>
            </a:r>
            <a:r>
              <a:rPr sz="1500" dirty="0">
                <a:latin typeface="Garamond"/>
                <a:cs typeface="Garamond"/>
              </a:rPr>
              <a:t>de </a:t>
            </a:r>
            <a:r>
              <a:rPr sz="1500" spc="-5" dirty="0">
                <a:latin typeface="Garamond"/>
                <a:cs typeface="Garamond"/>
              </a:rPr>
              <a:t>aplica por niveles, airando </a:t>
            </a:r>
            <a:r>
              <a:rPr sz="1500" dirty="0">
                <a:latin typeface="Garamond"/>
                <a:cs typeface="Garamond"/>
              </a:rPr>
              <a:t>y </a:t>
            </a:r>
            <a:r>
              <a:rPr sz="1500" spc="-5" dirty="0">
                <a:latin typeface="Garamond"/>
                <a:cs typeface="Garamond"/>
              </a:rPr>
              <a:t>regando cada</a:t>
            </a:r>
            <a:r>
              <a:rPr sz="1500" spc="-20" dirty="0">
                <a:latin typeface="Garamond"/>
                <a:cs typeface="Garamond"/>
              </a:rPr>
              <a:t> </a:t>
            </a:r>
            <a:r>
              <a:rPr sz="1500" spc="-5" dirty="0">
                <a:latin typeface="Garamond"/>
                <a:cs typeface="Garamond"/>
              </a:rPr>
              <a:t>capa.</a:t>
            </a:r>
            <a:endParaRPr sz="15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42875" y="524454"/>
            <a:ext cx="425450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5" dirty="0">
                <a:latin typeface="Garamond"/>
                <a:cs typeface="Garamond"/>
              </a:rPr>
              <a:t>Análisis </a:t>
            </a:r>
            <a:r>
              <a:rPr b="0" dirty="0">
                <a:latin typeface="Garamond"/>
                <a:cs typeface="Garamond"/>
              </a:rPr>
              <a:t>de</a:t>
            </a:r>
            <a:r>
              <a:rPr b="0" spc="-90" dirty="0">
                <a:latin typeface="Garamond"/>
                <a:cs typeface="Garamond"/>
              </a:rPr>
              <a:t> </a:t>
            </a:r>
            <a:r>
              <a:rPr b="0" spc="-5" dirty="0">
                <a:latin typeface="Garamond"/>
                <a:cs typeface="Garamond"/>
              </a:rPr>
              <a:t>resultados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027651" y="1544206"/>
            <a:ext cx="145542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5" dirty="0">
                <a:latin typeface="Garamond"/>
                <a:cs typeface="Garamond"/>
              </a:rPr>
              <a:t>VENTAJAS:</a:t>
            </a:r>
            <a:endParaRPr sz="2100">
              <a:latin typeface="Garamond"/>
              <a:cs typeface="Garamond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2735" marR="5080" indent="-280670" algn="just">
              <a:lnSpc>
                <a:spcPct val="115399"/>
              </a:lnSpc>
              <a:spcBef>
                <a:spcPts val="100"/>
              </a:spcBef>
              <a:buClr>
                <a:srgbClr val="434343"/>
              </a:buClr>
              <a:buChar char="-"/>
              <a:tabLst>
                <a:tab pos="293370" algn="l"/>
              </a:tabLst>
            </a:pPr>
            <a:r>
              <a:rPr dirty="0"/>
              <a:t>Reduce de </a:t>
            </a:r>
            <a:r>
              <a:rPr spc="-5" dirty="0"/>
              <a:t>forma considerable el volumen </a:t>
            </a:r>
            <a:r>
              <a:rPr dirty="0"/>
              <a:t>y </a:t>
            </a:r>
            <a:r>
              <a:rPr spc="-5" dirty="0"/>
              <a:t>peso </a:t>
            </a:r>
            <a:r>
              <a:rPr dirty="0"/>
              <a:t>de los </a:t>
            </a:r>
            <a:r>
              <a:rPr spc="-5" dirty="0"/>
              <a:t>residuos  que se </a:t>
            </a:r>
            <a:r>
              <a:rPr dirty="0"/>
              <a:t>llevan a los </a:t>
            </a:r>
            <a:r>
              <a:rPr spc="-5" dirty="0"/>
              <a:t>vertederos </a:t>
            </a:r>
            <a:r>
              <a:rPr dirty="0"/>
              <a:t>e incineradoras </a:t>
            </a:r>
            <a:r>
              <a:rPr spc="-5" dirty="0"/>
              <a:t>porque un 40% </a:t>
            </a:r>
            <a:r>
              <a:rPr dirty="0"/>
              <a:t>de los  </a:t>
            </a:r>
            <a:r>
              <a:rPr spc="-5" dirty="0"/>
              <a:t>residuos </a:t>
            </a:r>
            <a:r>
              <a:rPr dirty="0"/>
              <a:t>domésticos </a:t>
            </a:r>
            <a:r>
              <a:rPr spc="-5" dirty="0"/>
              <a:t>son </a:t>
            </a:r>
            <a:r>
              <a:rPr dirty="0"/>
              <a:t>de </a:t>
            </a:r>
            <a:r>
              <a:rPr spc="-5" dirty="0"/>
              <a:t>materia</a:t>
            </a:r>
            <a:r>
              <a:rPr spc="-20" dirty="0"/>
              <a:t> </a:t>
            </a:r>
            <a:r>
              <a:rPr spc="-5" dirty="0"/>
              <a:t>orgánica.</a:t>
            </a:r>
          </a:p>
          <a:p>
            <a:pPr marL="292735" marR="5715" indent="-280670" algn="just">
              <a:lnSpc>
                <a:spcPct val="115399"/>
              </a:lnSpc>
              <a:buClr>
                <a:srgbClr val="434343"/>
              </a:buClr>
              <a:buChar char="-"/>
              <a:tabLst>
                <a:tab pos="293370" algn="l"/>
              </a:tabLst>
            </a:pPr>
            <a:r>
              <a:rPr dirty="0"/>
              <a:t>Reduce </a:t>
            </a:r>
            <a:r>
              <a:rPr spc="-5" dirty="0"/>
              <a:t>el consumo </a:t>
            </a:r>
            <a:r>
              <a:rPr dirty="0"/>
              <a:t>de </a:t>
            </a:r>
            <a:r>
              <a:rPr spc="-5" dirty="0"/>
              <a:t>abonos químicos que queman </a:t>
            </a:r>
            <a:r>
              <a:rPr dirty="0"/>
              <a:t>las </a:t>
            </a:r>
            <a:r>
              <a:rPr spc="-5" dirty="0"/>
              <a:t>plantas </a:t>
            </a:r>
            <a:r>
              <a:rPr dirty="0"/>
              <a:t>y  </a:t>
            </a:r>
            <a:r>
              <a:rPr spc="-5" dirty="0"/>
              <a:t>contaminan </a:t>
            </a:r>
            <a:r>
              <a:rPr dirty="0"/>
              <a:t>los </a:t>
            </a:r>
            <a:r>
              <a:rPr spc="-5" dirty="0"/>
              <a:t>pozos </a:t>
            </a:r>
            <a:r>
              <a:rPr dirty="0"/>
              <a:t>y</a:t>
            </a:r>
            <a:r>
              <a:rPr spc="-15" dirty="0"/>
              <a:t> </a:t>
            </a:r>
            <a:r>
              <a:rPr spc="-5" dirty="0"/>
              <a:t>acuíferos.</a:t>
            </a:r>
          </a:p>
          <a:p>
            <a:pPr marL="292735" indent="-280670" algn="just">
              <a:lnSpc>
                <a:spcPct val="100000"/>
              </a:lnSpc>
              <a:spcBef>
                <a:spcPts val="240"/>
              </a:spcBef>
              <a:buClr>
                <a:srgbClr val="434343"/>
              </a:buClr>
              <a:buChar char="-"/>
              <a:tabLst>
                <a:tab pos="293370" algn="l"/>
              </a:tabLst>
            </a:pPr>
            <a:r>
              <a:rPr spc="-5" dirty="0"/>
              <a:t>Produce un abono orgánico gratis para el</a:t>
            </a:r>
            <a:r>
              <a:rPr spc="-20" dirty="0"/>
              <a:t> </a:t>
            </a:r>
            <a:r>
              <a:rPr spc="-5" dirty="0"/>
              <a:t>huerto.</a:t>
            </a:r>
          </a:p>
          <a:p>
            <a:pPr marL="292735" marR="5080" indent="-280670">
              <a:lnSpc>
                <a:spcPct val="115399"/>
              </a:lnSpc>
              <a:buClr>
                <a:srgbClr val="434343"/>
              </a:buClr>
              <a:buChar char="-"/>
              <a:tabLst>
                <a:tab pos="292735" algn="l"/>
                <a:tab pos="293370" algn="l"/>
              </a:tabLst>
            </a:pPr>
            <a:r>
              <a:rPr spc="-5" dirty="0"/>
              <a:t>Una capa </a:t>
            </a:r>
            <a:r>
              <a:rPr dirty="0"/>
              <a:t>de 5 a </a:t>
            </a:r>
            <a:r>
              <a:rPr spc="-5" dirty="0"/>
              <a:t>10 cm </a:t>
            </a:r>
            <a:r>
              <a:rPr dirty="0"/>
              <a:t>de </a:t>
            </a:r>
            <a:r>
              <a:rPr spc="-5" dirty="0"/>
              <a:t>composta conserva </a:t>
            </a:r>
            <a:r>
              <a:rPr dirty="0"/>
              <a:t>la </a:t>
            </a:r>
            <a:r>
              <a:rPr spc="-5" dirty="0"/>
              <a:t>humedad </a:t>
            </a:r>
            <a:r>
              <a:rPr dirty="0"/>
              <a:t>de la  </a:t>
            </a:r>
            <a:r>
              <a:rPr spc="-5" dirty="0"/>
              <a:t>tierra </a:t>
            </a:r>
            <a:r>
              <a:rPr dirty="0"/>
              <a:t>y </a:t>
            </a:r>
            <a:r>
              <a:rPr spc="-5" dirty="0"/>
              <a:t>puede reducir el consumo </a:t>
            </a:r>
            <a:r>
              <a:rPr dirty="0"/>
              <a:t>de </a:t>
            </a:r>
            <a:r>
              <a:rPr spc="-5" dirty="0"/>
              <a:t>agua entre un 30% </a:t>
            </a:r>
            <a:r>
              <a:rPr dirty="0"/>
              <a:t>y </a:t>
            </a:r>
            <a:r>
              <a:rPr spc="-5" dirty="0"/>
              <a:t>un</a:t>
            </a:r>
            <a:r>
              <a:rPr spc="-55" dirty="0"/>
              <a:t> </a:t>
            </a:r>
            <a:r>
              <a:rPr spc="-5" dirty="0"/>
              <a:t>70%</a:t>
            </a:r>
          </a:p>
          <a:p>
            <a:pPr marL="292735" marR="6985" indent="-280670">
              <a:lnSpc>
                <a:spcPct val="115399"/>
              </a:lnSpc>
              <a:buClr>
                <a:srgbClr val="434343"/>
              </a:buClr>
              <a:buChar char="-"/>
              <a:tabLst>
                <a:tab pos="292735" algn="l"/>
                <a:tab pos="293370" algn="l"/>
              </a:tabLst>
            </a:pPr>
            <a:r>
              <a:rPr spc="-5" dirty="0"/>
              <a:t>El compostaje casero evita </a:t>
            </a:r>
            <a:r>
              <a:rPr dirty="0"/>
              <a:t>la </a:t>
            </a:r>
            <a:r>
              <a:rPr spc="-5" dirty="0"/>
              <a:t>recogida </a:t>
            </a:r>
            <a:r>
              <a:rPr dirty="0"/>
              <a:t>y </a:t>
            </a:r>
            <a:r>
              <a:rPr spc="-5" dirty="0"/>
              <a:t>transporte </a:t>
            </a:r>
            <a:r>
              <a:rPr dirty="0"/>
              <a:t>de </a:t>
            </a:r>
            <a:r>
              <a:rPr spc="-5" dirty="0"/>
              <a:t>toneladas </a:t>
            </a:r>
            <a:r>
              <a:rPr dirty="0"/>
              <a:t>de  </a:t>
            </a:r>
            <a:r>
              <a:rPr spc="-5" dirty="0"/>
              <a:t>materia orgánica </a:t>
            </a:r>
            <a:r>
              <a:rPr dirty="0"/>
              <a:t>a la </a:t>
            </a:r>
            <a:r>
              <a:rPr spc="-5" dirty="0"/>
              <a:t>planta</a:t>
            </a:r>
            <a:r>
              <a:rPr spc="-20" dirty="0"/>
              <a:t> </a:t>
            </a:r>
            <a:r>
              <a:rPr dirty="0"/>
              <a:t>industrial.</a:t>
            </a:r>
          </a:p>
          <a:p>
            <a:pPr marL="292735" indent="-280670">
              <a:lnSpc>
                <a:spcPct val="100000"/>
              </a:lnSpc>
              <a:spcBef>
                <a:spcPts val="240"/>
              </a:spcBef>
              <a:buClr>
                <a:srgbClr val="434343"/>
              </a:buClr>
              <a:buChar char="-"/>
              <a:tabLst>
                <a:tab pos="292735" algn="l"/>
                <a:tab pos="293370" algn="l"/>
              </a:tabLst>
            </a:pPr>
            <a:r>
              <a:rPr spc="-5" dirty="0"/>
              <a:t>No causa malos olores </a:t>
            </a:r>
            <a:r>
              <a:rPr dirty="0"/>
              <a:t>e incluso </a:t>
            </a:r>
            <a:r>
              <a:rPr spc="-5" dirty="0"/>
              <a:t>se puede compostar en </a:t>
            </a:r>
            <a:r>
              <a:rPr dirty="0"/>
              <a:t>las</a:t>
            </a:r>
            <a:r>
              <a:rPr spc="-60" dirty="0"/>
              <a:t> </a:t>
            </a:r>
            <a:r>
              <a:rPr spc="-5" dirty="0"/>
              <a:t>terrazas.</a:t>
            </a:r>
          </a:p>
          <a:p>
            <a:pPr marL="292735" marR="5080" indent="-280670">
              <a:lnSpc>
                <a:spcPct val="115399"/>
              </a:lnSpc>
              <a:buClr>
                <a:srgbClr val="434343"/>
              </a:buClr>
              <a:buChar char="-"/>
              <a:tabLst>
                <a:tab pos="292735" algn="l"/>
                <a:tab pos="293370" algn="l"/>
              </a:tabLst>
            </a:pPr>
            <a:r>
              <a:rPr spc="-5" dirty="0"/>
              <a:t>El compostaje </a:t>
            </a:r>
            <a:r>
              <a:rPr dirty="0"/>
              <a:t>doméstico </a:t>
            </a:r>
            <a:r>
              <a:rPr spc="-5" dirty="0"/>
              <a:t>no necesita energía para funcionar, ni  tiene gastos </a:t>
            </a:r>
            <a:r>
              <a:rPr dirty="0"/>
              <a:t>de</a:t>
            </a:r>
            <a:r>
              <a:rPr spc="-5" dirty="0"/>
              <a:t> mantenimiento.</a:t>
            </a:r>
          </a:p>
          <a:p>
            <a:pPr marL="292735" marR="5080" indent="-280670">
              <a:lnSpc>
                <a:spcPct val="115399"/>
              </a:lnSpc>
              <a:buClr>
                <a:srgbClr val="434343"/>
              </a:buClr>
              <a:buChar char="-"/>
              <a:tabLst>
                <a:tab pos="292735" algn="l"/>
                <a:tab pos="293370" algn="l"/>
              </a:tabLst>
            </a:pPr>
            <a:r>
              <a:rPr dirty="0"/>
              <a:t>Resulta </a:t>
            </a:r>
            <a:r>
              <a:rPr spc="-5" dirty="0"/>
              <a:t>cómodo no tener que tirar </a:t>
            </a:r>
            <a:r>
              <a:rPr dirty="0"/>
              <a:t>los </a:t>
            </a:r>
            <a:r>
              <a:rPr spc="-5" dirty="0"/>
              <a:t>restos fuera </a:t>
            </a:r>
            <a:r>
              <a:rPr dirty="0"/>
              <a:t>de </a:t>
            </a:r>
            <a:r>
              <a:rPr spc="-5" dirty="0"/>
              <a:t>casa </a:t>
            </a:r>
            <a:r>
              <a:rPr dirty="0"/>
              <a:t>o </a:t>
            </a:r>
            <a:r>
              <a:rPr spc="-5" dirty="0"/>
              <a:t>escuela  </a:t>
            </a:r>
            <a:r>
              <a:rPr dirty="0"/>
              <a:t>y </a:t>
            </a:r>
            <a:r>
              <a:rPr spc="-5" dirty="0"/>
              <a:t>no tener que comprar</a:t>
            </a:r>
            <a:r>
              <a:rPr spc="-20" dirty="0"/>
              <a:t> </a:t>
            </a:r>
            <a:r>
              <a:rPr spc="-5" dirty="0"/>
              <a:t>bolsas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887447" y="2131506"/>
            <a:ext cx="4355465" cy="1816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49045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Garamond"/>
                <a:cs typeface="Garamond"/>
              </a:rPr>
              <a:t>DESVENTAJAS: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550">
              <a:latin typeface="Times New Roman"/>
              <a:cs typeface="Times New Roman"/>
            </a:endParaRPr>
          </a:p>
          <a:p>
            <a:pPr marL="292735" marR="5080" indent="-280670">
              <a:lnSpc>
                <a:spcPct val="115399"/>
              </a:lnSpc>
              <a:buClr>
                <a:srgbClr val="434343"/>
              </a:buClr>
              <a:buChar char="-"/>
              <a:tabLst>
                <a:tab pos="292735" algn="l"/>
                <a:tab pos="293370" algn="l"/>
              </a:tabLst>
            </a:pPr>
            <a:r>
              <a:rPr sz="1300" dirty="0">
                <a:solidFill>
                  <a:srgbClr val="333333"/>
                </a:solidFill>
                <a:latin typeface="Garamond"/>
                <a:cs typeface="Garamond"/>
              </a:rPr>
              <a:t>Inversión inicial </a:t>
            </a:r>
            <a:r>
              <a:rPr sz="1300" spc="-5" dirty="0">
                <a:solidFill>
                  <a:srgbClr val="333333"/>
                </a:solidFill>
                <a:latin typeface="Garamond"/>
                <a:cs typeface="Garamond"/>
              </a:rPr>
              <a:t>para el </a:t>
            </a:r>
            <a:r>
              <a:rPr sz="1300" dirty="0">
                <a:solidFill>
                  <a:srgbClr val="333333"/>
                </a:solidFill>
                <a:latin typeface="Garamond"/>
                <a:cs typeface="Garamond"/>
              </a:rPr>
              <a:t>diseño y </a:t>
            </a:r>
            <a:r>
              <a:rPr sz="1300" spc="-5" dirty="0">
                <a:solidFill>
                  <a:srgbClr val="333333"/>
                </a:solidFill>
                <a:latin typeface="Garamond"/>
                <a:cs typeface="Garamond"/>
              </a:rPr>
              <a:t>construcción </a:t>
            </a:r>
            <a:r>
              <a:rPr sz="1300" dirty="0">
                <a:solidFill>
                  <a:srgbClr val="333333"/>
                </a:solidFill>
                <a:latin typeface="Garamond"/>
                <a:cs typeface="Garamond"/>
              </a:rPr>
              <a:t>de las </a:t>
            </a:r>
            <a:r>
              <a:rPr sz="1300" spc="-5" dirty="0">
                <a:solidFill>
                  <a:srgbClr val="333333"/>
                </a:solidFill>
                <a:latin typeface="Garamond"/>
                <a:cs typeface="Garamond"/>
              </a:rPr>
              <a:t>cajas  contenedoras para el</a:t>
            </a:r>
            <a:r>
              <a:rPr sz="1300" spc="-10" dirty="0">
                <a:solidFill>
                  <a:srgbClr val="333333"/>
                </a:solidFill>
                <a:latin typeface="Garamond"/>
                <a:cs typeface="Garamond"/>
              </a:rPr>
              <a:t> </a:t>
            </a:r>
            <a:r>
              <a:rPr sz="1300" spc="-5" dirty="0">
                <a:solidFill>
                  <a:srgbClr val="333333"/>
                </a:solidFill>
                <a:latin typeface="Garamond"/>
                <a:cs typeface="Garamond"/>
              </a:rPr>
              <a:t>compostaje.</a:t>
            </a:r>
            <a:endParaRPr sz="1300">
              <a:latin typeface="Garamond"/>
              <a:cs typeface="Garamond"/>
            </a:endParaRPr>
          </a:p>
          <a:p>
            <a:pPr marL="292735" indent="-280670">
              <a:lnSpc>
                <a:spcPct val="100000"/>
              </a:lnSpc>
              <a:spcBef>
                <a:spcPts val="240"/>
              </a:spcBef>
              <a:buClr>
                <a:srgbClr val="434343"/>
              </a:buClr>
              <a:buChar char="-"/>
              <a:tabLst>
                <a:tab pos="292735" algn="l"/>
                <a:tab pos="293370" algn="l"/>
              </a:tabLst>
            </a:pPr>
            <a:r>
              <a:rPr sz="1300" spc="-5" dirty="0">
                <a:solidFill>
                  <a:srgbClr val="333333"/>
                </a:solidFill>
                <a:latin typeface="Garamond"/>
                <a:cs typeface="Garamond"/>
              </a:rPr>
              <a:t>Un clima adecuado templado </a:t>
            </a:r>
            <a:r>
              <a:rPr sz="1300" dirty="0">
                <a:solidFill>
                  <a:srgbClr val="333333"/>
                </a:solidFill>
                <a:latin typeface="Garamond"/>
                <a:cs typeface="Garamond"/>
              </a:rPr>
              <a:t>y </a:t>
            </a:r>
            <a:r>
              <a:rPr sz="1300" spc="-5" dirty="0">
                <a:solidFill>
                  <a:srgbClr val="333333"/>
                </a:solidFill>
                <a:latin typeface="Garamond"/>
                <a:cs typeface="Garamond"/>
              </a:rPr>
              <a:t>no</a:t>
            </a:r>
            <a:r>
              <a:rPr sz="1300" spc="-20" dirty="0">
                <a:solidFill>
                  <a:srgbClr val="333333"/>
                </a:solidFill>
                <a:latin typeface="Garamond"/>
                <a:cs typeface="Garamond"/>
              </a:rPr>
              <a:t> </a:t>
            </a:r>
            <a:r>
              <a:rPr sz="1300" spc="-5" dirty="0">
                <a:solidFill>
                  <a:srgbClr val="333333"/>
                </a:solidFill>
                <a:latin typeface="Garamond"/>
                <a:cs typeface="Garamond"/>
              </a:rPr>
              <a:t>frío</a:t>
            </a:r>
            <a:endParaRPr sz="1300">
              <a:latin typeface="Garamond"/>
              <a:cs typeface="Garamond"/>
            </a:endParaRPr>
          </a:p>
          <a:p>
            <a:pPr marL="292735" marR="9525" indent="-280670">
              <a:lnSpc>
                <a:spcPct val="115399"/>
              </a:lnSpc>
              <a:buChar char="-"/>
              <a:tabLst>
                <a:tab pos="292735" algn="l"/>
                <a:tab pos="293370" algn="l"/>
              </a:tabLst>
            </a:pPr>
            <a:r>
              <a:rPr sz="1300" spc="-5" dirty="0">
                <a:solidFill>
                  <a:srgbClr val="333333"/>
                </a:solidFill>
                <a:latin typeface="Garamond"/>
                <a:cs typeface="Garamond"/>
              </a:rPr>
              <a:t>Disponibilidad </a:t>
            </a:r>
            <a:r>
              <a:rPr sz="1300" dirty="0">
                <a:solidFill>
                  <a:srgbClr val="333333"/>
                </a:solidFill>
                <a:latin typeface="Garamond"/>
                <a:cs typeface="Garamond"/>
              </a:rPr>
              <a:t>de </a:t>
            </a:r>
            <a:r>
              <a:rPr sz="1300" spc="-5" dirty="0">
                <a:solidFill>
                  <a:srgbClr val="333333"/>
                </a:solidFill>
                <a:latin typeface="Garamond"/>
                <a:cs typeface="Garamond"/>
              </a:rPr>
              <a:t>espacio para colocar </a:t>
            </a:r>
            <a:r>
              <a:rPr sz="1300" dirty="0">
                <a:solidFill>
                  <a:srgbClr val="333333"/>
                </a:solidFill>
                <a:latin typeface="Garamond"/>
                <a:cs typeface="Garamond"/>
              </a:rPr>
              <a:t>las </a:t>
            </a:r>
            <a:r>
              <a:rPr sz="1300" spc="-5" dirty="0">
                <a:solidFill>
                  <a:srgbClr val="333333"/>
                </a:solidFill>
                <a:latin typeface="Garamond"/>
                <a:cs typeface="Garamond"/>
              </a:rPr>
              <a:t>cajas con </a:t>
            </a:r>
            <a:r>
              <a:rPr sz="1300" dirty="0">
                <a:solidFill>
                  <a:srgbClr val="333333"/>
                </a:solidFill>
                <a:latin typeface="Garamond"/>
                <a:cs typeface="Garamond"/>
              </a:rPr>
              <a:t>la  </a:t>
            </a:r>
            <a:r>
              <a:rPr sz="1300" spc="-5" dirty="0">
                <a:solidFill>
                  <a:srgbClr val="333333"/>
                </a:solidFill>
                <a:latin typeface="Garamond"/>
                <a:cs typeface="Garamond"/>
              </a:rPr>
              <a:t>composta</a:t>
            </a:r>
            <a:endParaRPr sz="1300">
              <a:latin typeface="Garamond"/>
              <a:cs typeface="Garamond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6449" y="437906"/>
            <a:ext cx="432816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Toma de</a:t>
            </a:r>
            <a:r>
              <a:rPr spc="-90" dirty="0"/>
              <a:t> </a:t>
            </a:r>
            <a:r>
              <a:rPr spc="-5" dirty="0"/>
              <a:t>decisiones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76408" y="1981359"/>
            <a:ext cx="9716770" cy="212471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343535" marR="5080" indent="-331470" algn="just">
              <a:lnSpc>
                <a:spcPct val="117300"/>
              </a:lnSpc>
              <a:spcBef>
                <a:spcPts val="275"/>
              </a:spcBef>
              <a:buClr>
                <a:srgbClr val="434343"/>
              </a:buClr>
              <a:buSzPct val="128205"/>
              <a:buFont typeface="Arial"/>
              <a:buChar char="●"/>
              <a:tabLst>
                <a:tab pos="344170" algn="l"/>
              </a:tabLst>
            </a:pP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Se determina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finalmente que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la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mejor opción para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la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preparación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del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terreno es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la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elaboración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de  la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composta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a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base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de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compuestos orgánicos que serán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importantes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para el óptimo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desarrollo de  las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hortalizas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y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que será aplicado antes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de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comenzar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a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sembrar entre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los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surcos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lineales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que se  trazaron previamente para que permitan el paso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del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aire que oxigenará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las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raíces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de las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hortalizas,  además </a:t>
            </a:r>
            <a:r>
              <a:rPr sz="1950" dirty="0">
                <a:solidFill>
                  <a:srgbClr val="333333"/>
                </a:solidFill>
                <a:latin typeface="Garamond"/>
                <a:cs typeface="Garamond"/>
              </a:rPr>
              <a:t>de </a:t>
            </a:r>
            <a:r>
              <a:rPr sz="1950" spc="-5" dirty="0">
                <a:solidFill>
                  <a:srgbClr val="333333"/>
                </a:solidFill>
                <a:latin typeface="Garamond"/>
                <a:cs typeface="Garamond"/>
              </a:rPr>
              <a:t>que </a:t>
            </a:r>
            <a:r>
              <a:rPr sz="1850" spc="-5" dirty="0">
                <a:latin typeface="Garamond"/>
                <a:cs typeface="Garamond"/>
              </a:rPr>
              <a:t>contendrán </a:t>
            </a:r>
            <a:r>
              <a:rPr sz="1850" dirty="0">
                <a:latin typeface="Garamond"/>
                <a:cs typeface="Garamond"/>
              </a:rPr>
              <a:t>la </a:t>
            </a:r>
            <a:r>
              <a:rPr sz="1850" spc="-5" dirty="0">
                <a:latin typeface="Garamond"/>
                <a:cs typeface="Garamond"/>
              </a:rPr>
              <a:t>humedad, reducirán el volumen </a:t>
            </a:r>
            <a:r>
              <a:rPr sz="1850" dirty="0">
                <a:latin typeface="Garamond"/>
                <a:cs typeface="Garamond"/>
              </a:rPr>
              <a:t>de desechos </a:t>
            </a:r>
            <a:r>
              <a:rPr sz="1850" spc="-5" dirty="0">
                <a:latin typeface="Garamond"/>
                <a:cs typeface="Garamond"/>
              </a:rPr>
              <a:t>orgánicos para convertirlos  en abono </a:t>
            </a:r>
            <a:r>
              <a:rPr sz="1850" dirty="0">
                <a:latin typeface="Garamond"/>
                <a:cs typeface="Garamond"/>
              </a:rPr>
              <a:t>y </a:t>
            </a:r>
            <a:r>
              <a:rPr sz="1850" spc="-5" dirty="0">
                <a:latin typeface="Garamond"/>
                <a:cs typeface="Garamond"/>
              </a:rPr>
              <a:t>antibiótico en contra </a:t>
            </a:r>
            <a:r>
              <a:rPr sz="1850" dirty="0">
                <a:latin typeface="Garamond"/>
                <a:cs typeface="Garamond"/>
              </a:rPr>
              <a:t>de</a:t>
            </a:r>
            <a:r>
              <a:rPr sz="1850" spc="-15" dirty="0">
                <a:latin typeface="Garamond"/>
                <a:cs typeface="Garamond"/>
              </a:rPr>
              <a:t> </a:t>
            </a:r>
            <a:r>
              <a:rPr sz="1850" spc="-5" dirty="0">
                <a:latin typeface="Garamond"/>
                <a:cs typeface="Garamond"/>
              </a:rPr>
              <a:t>microorganismos.</a:t>
            </a:r>
            <a:endParaRPr sz="185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80125" y="654580"/>
            <a:ext cx="9371330" cy="1219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spc="-5" dirty="0"/>
              <a:t>B)Actividad interdisciplinaria de desarrollo</a:t>
            </a:r>
            <a:r>
              <a:rPr sz="3800" spc="-85" dirty="0"/>
              <a:t> </a:t>
            </a:r>
            <a:r>
              <a:rPr sz="3800" spc="-5" dirty="0"/>
              <a:t>B:</a:t>
            </a:r>
            <a:endParaRPr sz="3800"/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 dirty="0">
                <a:latin typeface="Garamond"/>
                <a:cs typeface="Garamond"/>
              </a:rPr>
              <a:t>Siembra.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784421" y="2656862"/>
            <a:ext cx="9467215" cy="316230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351155" indent="-339090">
              <a:lnSpc>
                <a:spcPct val="100000"/>
              </a:lnSpc>
              <a:spcBef>
                <a:spcPts val="355"/>
              </a:spcBef>
              <a:buClr>
                <a:srgbClr val="434343"/>
              </a:buClr>
              <a:buFont typeface="Arial"/>
              <a:buChar char="●"/>
              <a:tabLst>
                <a:tab pos="351155" algn="l"/>
                <a:tab pos="351790" algn="l"/>
              </a:tabLst>
            </a:pPr>
            <a:r>
              <a:rPr sz="1600" b="1" spc="-5" dirty="0">
                <a:solidFill>
                  <a:srgbClr val="2A3890"/>
                </a:solidFill>
                <a:latin typeface="Garamond"/>
                <a:cs typeface="Garamond"/>
              </a:rPr>
              <a:t>Objetivo:</a:t>
            </a:r>
            <a:endParaRPr sz="1600">
              <a:latin typeface="Garamond"/>
              <a:cs typeface="Garamond"/>
            </a:endParaRPr>
          </a:p>
          <a:p>
            <a:pPr marL="465455" marR="5080">
              <a:lnSpc>
                <a:spcPct val="113300"/>
              </a:lnSpc>
              <a:tabLst>
                <a:tab pos="3357879" algn="l"/>
              </a:tabLst>
            </a:pP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Sembrar 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hortalizas</a:t>
            </a:r>
            <a:r>
              <a:rPr sz="1600" spc="26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y</a:t>
            </a:r>
            <a:r>
              <a:rPr sz="1600" spc="33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transplantar	àrboles frutales en el terreno ya preparado previamente con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sustratos  adecuados, en equipos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tres alumnos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quinto grado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la</a:t>
            </a:r>
            <a:r>
              <a:rPr sz="16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preparatoria.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 marL="351155" indent="-313690">
              <a:lnSpc>
                <a:spcPct val="100000"/>
              </a:lnSpc>
              <a:spcBef>
                <a:spcPts val="1285"/>
              </a:spcBef>
              <a:buClr>
                <a:srgbClr val="434343"/>
              </a:buClr>
              <a:buFont typeface="Arial"/>
              <a:buChar char="●"/>
              <a:tabLst>
                <a:tab pos="351155" algn="l"/>
                <a:tab pos="351790" algn="l"/>
              </a:tabLst>
            </a:pPr>
            <a:r>
              <a:rPr sz="1600" b="1" dirty="0">
                <a:solidFill>
                  <a:srgbClr val="2A3890"/>
                </a:solidFill>
                <a:latin typeface="Garamond"/>
                <a:cs typeface="Garamond"/>
              </a:rPr>
              <a:t>Grado:</a:t>
            </a:r>
            <a:r>
              <a:rPr sz="1600" b="1" spc="-10" dirty="0">
                <a:solidFill>
                  <a:srgbClr val="2A3890"/>
                </a:solidFill>
                <a:latin typeface="Garamond"/>
                <a:cs typeface="Garamond"/>
              </a:rPr>
              <a:t> </a:t>
            </a:r>
            <a:r>
              <a:rPr sz="1600" b="1" spc="-5" dirty="0">
                <a:latin typeface="Garamond"/>
                <a:cs typeface="Garamond"/>
              </a:rPr>
              <a:t>5to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buClr>
                <a:srgbClr val="434343"/>
              </a:buClr>
              <a:buFont typeface="Arial"/>
              <a:buChar char="●"/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434343"/>
              </a:buClr>
              <a:buFont typeface="Arial"/>
              <a:buChar char="●"/>
            </a:pPr>
            <a:endParaRPr sz="2100">
              <a:latin typeface="Times New Roman"/>
              <a:cs typeface="Times New Roman"/>
            </a:endParaRPr>
          </a:p>
          <a:p>
            <a:pPr marL="351155" indent="-313690">
              <a:lnSpc>
                <a:spcPct val="100000"/>
              </a:lnSpc>
              <a:buClr>
                <a:srgbClr val="434343"/>
              </a:buClr>
              <a:buFont typeface="Arial"/>
              <a:buChar char="●"/>
              <a:tabLst>
                <a:tab pos="351155" algn="l"/>
                <a:tab pos="351790" algn="l"/>
              </a:tabLst>
            </a:pPr>
            <a:r>
              <a:rPr sz="1600" b="1" spc="-5" dirty="0">
                <a:solidFill>
                  <a:srgbClr val="2A3890"/>
                </a:solidFill>
                <a:latin typeface="Garamond"/>
                <a:cs typeface="Garamond"/>
              </a:rPr>
              <a:t>Fechas: </a:t>
            </a:r>
            <a:r>
              <a:rPr sz="1600" b="1" spc="-5" dirty="0">
                <a:latin typeface="Garamond"/>
                <a:cs typeface="Garamond"/>
              </a:rPr>
              <a:t>02 </a:t>
            </a:r>
            <a:r>
              <a:rPr sz="1600" b="1" dirty="0">
                <a:latin typeface="Garamond"/>
                <a:cs typeface="Garamond"/>
              </a:rPr>
              <a:t>al </a:t>
            </a:r>
            <a:r>
              <a:rPr sz="1600" b="1" spc="-5" dirty="0">
                <a:latin typeface="Garamond"/>
                <a:cs typeface="Garamond"/>
              </a:rPr>
              <a:t>06 de</a:t>
            </a:r>
            <a:r>
              <a:rPr sz="1600" b="1" spc="5" dirty="0">
                <a:latin typeface="Garamond"/>
                <a:cs typeface="Garamond"/>
              </a:rPr>
              <a:t> </a:t>
            </a:r>
            <a:r>
              <a:rPr sz="1600" b="1" spc="-5" dirty="0">
                <a:latin typeface="Garamond"/>
                <a:cs typeface="Garamond"/>
              </a:rPr>
              <a:t>Marzo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buClr>
                <a:srgbClr val="434343"/>
              </a:buClr>
              <a:buFont typeface="Arial"/>
              <a:buChar char="●"/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434343"/>
              </a:buClr>
              <a:buFont typeface="Arial"/>
              <a:buChar char="●"/>
            </a:pPr>
            <a:endParaRPr sz="2100">
              <a:latin typeface="Times New Roman"/>
              <a:cs typeface="Times New Roman"/>
            </a:endParaRPr>
          </a:p>
          <a:p>
            <a:pPr marL="351155" indent="-313690">
              <a:lnSpc>
                <a:spcPct val="100000"/>
              </a:lnSpc>
              <a:buClr>
                <a:srgbClr val="434343"/>
              </a:buClr>
              <a:buFont typeface="Arial"/>
              <a:buChar char="●"/>
              <a:tabLst>
                <a:tab pos="351155" algn="l"/>
                <a:tab pos="351790" algn="l"/>
              </a:tabLst>
            </a:pPr>
            <a:r>
              <a:rPr sz="1600" b="1" spc="-5" dirty="0">
                <a:solidFill>
                  <a:srgbClr val="2A3890"/>
                </a:solidFill>
                <a:latin typeface="Garamond"/>
                <a:cs typeface="Garamond"/>
              </a:rPr>
              <a:t>Asignaturas:</a:t>
            </a:r>
            <a:r>
              <a:rPr sz="1600" b="1" spc="-5" dirty="0">
                <a:latin typeface="Garamond"/>
                <a:cs typeface="Garamond"/>
              </a:rPr>
              <a:t>Educación para la salud, Matemáticas </a:t>
            </a:r>
            <a:r>
              <a:rPr sz="1600" b="1" dirty="0">
                <a:latin typeface="Garamond"/>
                <a:cs typeface="Garamond"/>
              </a:rPr>
              <a:t>V y </a:t>
            </a:r>
            <a:r>
              <a:rPr sz="1600" b="1" spc="-5" dirty="0">
                <a:latin typeface="Garamond"/>
                <a:cs typeface="Garamond"/>
              </a:rPr>
              <a:t>Química</a:t>
            </a:r>
            <a:r>
              <a:rPr sz="1600" b="1" spc="-25" dirty="0">
                <a:latin typeface="Garamond"/>
                <a:cs typeface="Garamond"/>
              </a:rPr>
              <a:t> </a:t>
            </a:r>
            <a:r>
              <a:rPr sz="1600" b="1" spc="-5" dirty="0">
                <a:latin typeface="Garamond"/>
                <a:cs typeface="Garamond"/>
              </a:rPr>
              <a:t>III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5949" y="629189"/>
            <a:ext cx="129667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10" dirty="0">
                <a:latin typeface="Garamond"/>
                <a:cs typeface="Garamond"/>
              </a:rPr>
              <a:t>Teoría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887225" y="1455912"/>
            <a:ext cx="8768715" cy="182880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9525" algn="just">
              <a:lnSpc>
                <a:spcPct val="114599"/>
              </a:lnSpc>
              <a:spcBef>
                <a:spcPts val="125"/>
              </a:spcBef>
            </a:pPr>
            <a:r>
              <a:rPr sz="1600" dirty="0">
                <a:latin typeface="Garamond"/>
                <a:cs typeface="Garamond"/>
              </a:rPr>
              <a:t>Recordemos </a:t>
            </a:r>
            <a:r>
              <a:rPr sz="1600" spc="-5" dirty="0">
                <a:latin typeface="Garamond"/>
                <a:cs typeface="Garamond"/>
              </a:rPr>
              <a:t>que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siembra es una </a:t>
            </a:r>
            <a:r>
              <a:rPr sz="1600" dirty="0">
                <a:latin typeface="Garamond"/>
                <a:cs typeface="Garamond"/>
              </a:rPr>
              <a:t>de las </a:t>
            </a:r>
            <a:r>
              <a:rPr sz="1600" spc="-5" dirty="0">
                <a:latin typeface="Garamond"/>
                <a:cs typeface="Garamond"/>
              </a:rPr>
              <a:t>principales tareas agrícolas. Consiste en situar </a:t>
            </a:r>
            <a:r>
              <a:rPr sz="1600" dirty="0">
                <a:latin typeface="Garamond"/>
                <a:cs typeface="Garamond"/>
              </a:rPr>
              <a:t>las </a:t>
            </a:r>
            <a:r>
              <a:rPr sz="1600" spc="-5" dirty="0">
                <a:latin typeface="Garamond"/>
                <a:cs typeface="Garamond"/>
              </a:rPr>
              <a:t>semillas sobre el  </a:t>
            </a:r>
            <a:r>
              <a:rPr sz="1600" spc="-5" dirty="0">
                <a:latin typeface="Garamond"/>
                <a:cs typeface="Garamond"/>
                <a:hlinkClick r:id="rId2"/>
              </a:rPr>
              <a:t>suelo </a:t>
            </a:r>
            <a:r>
              <a:rPr sz="1600" dirty="0">
                <a:latin typeface="Garamond"/>
                <a:cs typeface="Garamond"/>
              </a:rPr>
              <a:t>o </a:t>
            </a:r>
            <a:r>
              <a:rPr sz="1600" spc="-5" dirty="0">
                <a:latin typeface="Garamond"/>
                <a:cs typeface="Garamond"/>
                <a:hlinkClick r:id="rId3"/>
              </a:rPr>
              <a:t>subsuelo </a:t>
            </a:r>
            <a:r>
              <a:rPr sz="1600" spc="-5" dirty="0">
                <a:latin typeface="Garamond"/>
                <a:cs typeface="Garamond"/>
              </a:rPr>
              <a:t>para que, </a:t>
            </a:r>
            <a:r>
              <a:rPr sz="1600" dirty="0">
                <a:latin typeface="Garamond"/>
                <a:cs typeface="Garamond"/>
              </a:rPr>
              <a:t>a </a:t>
            </a:r>
            <a:r>
              <a:rPr sz="1600" spc="-5" dirty="0">
                <a:latin typeface="Garamond"/>
                <a:cs typeface="Garamond"/>
              </a:rPr>
              <a:t>partir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ellas, se </a:t>
            </a:r>
            <a:r>
              <a:rPr sz="1600" dirty="0">
                <a:latin typeface="Garamond"/>
                <a:cs typeface="Garamond"/>
              </a:rPr>
              <a:t>desarrollen las </a:t>
            </a:r>
            <a:r>
              <a:rPr sz="1600" spc="-5" dirty="0">
                <a:latin typeface="Garamond"/>
                <a:cs typeface="Garamond"/>
              </a:rPr>
              <a:t>nuevas </a:t>
            </a:r>
            <a:r>
              <a:rPr sz="1600" spc="-5" dirty="0">
                <a:latin typeface="Garamond"/>
                <a:cs typeface="Garamond"/>
                <a:hlinkClick r:id="rId4"/>
              </a:rPr>
              <a:t>plantas</a:t>
            </a:r>
            <a:r>
              <a:rPr sz="1600" spc="-5" dirty="0">
                <a:latin typeface="Garamond"/>
                <a:cs typeface="Garamond"/>
              </a:rPr>
              <a:t>. Hay que saber sembrar bien, si  queremos que nuestras plantas crezcan en el </a:t>
            </a:r>
            <a:r>
              <a:rPr sz="1600" dirty="0">
                <a:latin typeface="Garamond"/>
                <a:cs typeface="Garamond"/>
              </a:rPr>
              <a:t>lugar </a:t>
            </a:r>
            <a:r>
              <a:rPr sz="1600" spc="-5" dirty="0">
                <a:latin typeface="Garamond"/>
                <a:cs typeface="Garamond"/>
              </a:rPr>
              <a:t>adecuado y, con </a:t>
            </a:r>
            <a:r>
              <a:rPr sz="1600" dirty="0">
                <a:latin typeface="Garamond"/>
                <a:cs typeface="Garamond"/>
              </a:rPr>
              <a:t>las </a:t>
            </a:r>
            <a:r>
              <a:rPr sz="1600" spc="-5" dirty="0">
                <a:latin typeface="Garamond"/>
                <a:cs typeface="Garamond"/>
              </a:rPr>
              <a:t>condiciones</a:t>
            </a:r>
            <a:r>
              <a:rPr sz="1600" spc="-2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adecuadas.</a:t>
            </a:r>
            <a:endParaRPr sz="1600">
              <a:latin typeface="Garamond"/>
              <a:cs typeface="Garamond"/>
            </a:endParaRPr>
          </a:p>
          <a:p>
            <a:pPr marL="12700" marR="5080" algn="just">
              <a:lnSpc>
                <a:spcPct val="114599"/>
              </a:lnSpc>
              <a:spcBef>
                <a:spcPts val="975"/>
              </a:spcBef>
            </a:pPr>
            <a:r>
              <a:rPr sz="1600" spc="-5" dirty="0">
                <a:latin typeface="Garamond"/>
                <a:cs typeface="Garamond"/>
              </a:rPr>
              <a:t>Un error puede ser el plantar hortalizas </a:t>
            </a:r>
            <a:r>
              <a:rPr sz="1600" dirty="0">
                <a:latin typeface="Garamond"/>
                <a:cs typeface="Garamond"/>
              </a:rPr>
              <a:t>juntas </a:t>
            </a:r>
            <a:r>
              <a:rPr sz="1600" spc="-5" dirty="0">
                <a:latin typeface="Garamond"/>
                <a:cs typeface="Garamond"/>
              </a:rPr>
              <a:t>sin tener en cuenta que cada una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ellas necesita su espacio,  minimo para que crezcan correctamente, </a:t>
            </a:r>
            <a:r>
              <a:rPr sz="1600" dirty="0">
                <a:latin typeface="Garamond"/>
                <a:cs typeface="Garamond"/>
              </a:rPr>
              <a:t>lo ideal </a:t>
            </a:r>
            <a:r>
              <a:rPr sz="1600" spc="-5" dirty="0">
                <a:latin typeface="Garamond"/>
                <a:cs typeface="Garamond"/>
              </a:rPr>
              <a:t>es plantar en cuadros </a:t>
            </a:r>
            <a:r>
              <a:rPr sz="1600" dirty="0">
                <a:latin typeface="Garamond"/>
                <a:cs typeface="Garamond"/>
              </a:rPr>
              <a:t>o </a:t>
            </a:r>
            <a:r>
              <a:rPr sz="1600" spc="-5" dirty="0">
                <a:latin typeface="Garamond"/>
                <a:cs typeface="Garamond"/>
              </a:rPr>
              <a:t>parcelas rectangulares según sea el  tamaño </a:t>
            </a:r>
            <a:r>
              <a:rPr sz="1600" dirty="0">
                <a:latin typeface="Garamond"/>
                <a:cs typeface="Garamond"/>
              </a:rPr>
              <a:t>del</a:t>
            </a:r>
            <a:r>
              <a:rPr sz="1600" spc="-5" dirty="0">
                <a:latin typeface="Garamond"/>
                <a:cs typeface="Garamond"/>
              </a:rPr>
              <a:t> terreno.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07324" y="3900975"/>
            <a:ext cx="2184227" cy="2284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2225" y="1070831"/>
            <a:ext cx="1549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-5" dirty="0">
                <a:solidFill>
                  <a:srgbClr val="000000"/>
                </a:solidFill>
                <a:latin typeface="Garamond"/>
                <a:cs typeface="Garamond"/>
              </a:rPr>
              <a:t>Tipos </a:t>
            </a:r>
            <a:r>
              <a:rPr sz="1800" b="0" dirty="0">
                <a:solidFill>
                  <a:srgbClr val="000000"/>
                </a:solidFill>
                <a:latin typeface="Garamond"/>
                <a:cs typeface="Garamond"/>
              </a:rPr>
              <a:t>de</a:t>
            </a:r>
            <a:r>
              <a:rPr sz="1800" b="0" spc="-85" dirty="0">
                <a:solidFill>
                  <a:srgbClr val="000000"/>
                </a:solidFill>
                <a:latin typeface="Garamond"/>
                <a:cs typeface="Garamond"/>
              </a:rPr>
              <a:t> </a:t>
            </a:r>
            <a:r>
              <a:rPr sz="1800" b="0" spc="-5" dirty="0">
                <a:solidFill>
                  <a:srgbClr val="000000"/>
                </a:solidFill>
                <a:latin typeface="Garamond"/>
                <a:cs typeface="Garamond"/>
              </a:rPr>
              <a:t>siembra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62225" y="1582006"/>
            <a:ext cx="8769350" cy="3362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Garamond"/>
                <a:cs typeface="Garamond"/>
              </a:rPr>
              <a:t>Existen fundamentalmente </a:t>
            </a:r>
            <a:r>
              <a:rPr sz="1800" dirty="0">
                <a:latin typeface="Garamond"/>
                <a:cs typeface="Garamond"/>
              </a:rPr>
              <a:t>dos </a:t>
            </a:r>
            <a:r>
              <a:rPr sz="1800" spc="-5" dirty="0">
                <a:latin typeface="Garamond"/>
                <a:cs typeface="Garamond"/>
              </a:rPr>
              <a:t>tipos </a:t>
            </a:r>
            <a:r>
              <a:rPr sz="1800" dirty="0">
                <a:latin typeface="Garamond"/>
                <a:cs typeface="Garamond"/>
              </a:rPr>
              <a:t>de</a:t>
            </a:r>
            <a:r>
              <a:rPr sz="1800" spc="-5" dirty="0">
                <a:latin typeface="Garamond"/>
                <a:cs typeface="Garamond"/>
              </a:rPr>
              <a:t> siembra</a:t>
            </a:r>
            <a:endParaRPr sz="1800">
              <a:latin typeface="Garamond"/>
              <a:cs typeface="Garamond"/>
            </a:endParaRPr>
          </a:p>
          <a:p>
            <a:pPr marL="12700" marR="14604" algn="just">
              <a:lnSpc>
                <a:spcPct val="113300"/>
              </a:lnSpc>
              <a:spcBef>
                <a:spcPts val="1315"/>
              </a:spcBef>
              <a:buChar char="-"/>
              <a:tabLst>
                <a:tab pos="141605" algn="l"/>
              </a:tabLst>
            </a:pPr>
            <a:r>
              <a:rPr sz="1600" dirty="0">
                <a:latin typeface="Garamond"/>
                <a:cs typeface="Garamond"/>
              </a:rPr>
              <a:t>Siembra directa: </a:t>
            </a:r>
            <a:r>
              <a:rPr sz="1600" spc="-5" dirty="0">
                <a:latin typeface="Garamond"/>
                <a:cs typeface="Garamond"/>
              </a:rPr>
              <a:t>Es aquella en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que </a:t>
            </a:r>
            <a:r>
              <a:rPr sz="1600" dirty="0">
                <a:latin typeface="Garamond"/>
                <a:cs typeface="Garamond"/>
              </a:rPr>
              <a:t>las </a:t>
            </a:r>
            <a:r>
              <a:rPr sz="1600" spc="-5" dirty="0">
                <a:latin typeface="Garamond"/>
                <a:cs typeface="Garamond"/>
              </a:rPr>
              <a:t>semillas se sitúan </a:t>
            </a:r>
            <a:r>
              <a:rPr sz="1600" dirty="0">
                <a:latin typeface="Garamond"/>
                <a:cs typeface="Garamond"/>
              </a:rPr>
              <a:t>directamente </a:t>
            </a:r>
            <a:r>
              <a:rPr sz="1600" spc="-5" dirty="0">
                <a:latin typeface="Garamond"/>
                <a:cs typeface="Garamond"/>
              </a:rPr>
              <a:t>en su emplazamiento </a:t>
            </a:r>
            <a:r>
              <a:rPr sz="1600" dirty="0">
                <a:latin typeface="Garamond"/>
                <a:cs typeface="Garamond"/>
              </a:rPr>
              <a:t>definitivo. </a:t>
            </a:r>
            <a:r>
              <a:rPr sz="1600" spc="-5" dirty="0">
                <a:latin typeface="Garamond"/>
                <a:cs typeface="Garamond"/>
              </a:rPr>
              <a:t>La  siembra </a:t>
            </a:r>
            <a:r>
              <a:rPr sz="1600" dirty="0">
                <a:latin typeface="Garamond"/>
                <a:cs typeface="Garamond"/>
              </a:rPr>
              <a:t>directa </a:t>
            </a:r>
            <a:r>
              <a:rPr sz="1600" spc="-5" dirty="0">
                <a:latin typeface="Garamond"/>
                <a:cs typeface="Garamond"/>
              </a:rPr>
              <a:t>requiere que el suelo tenga unas </a:t>
            </a:r>
            <a:r>
              <a:rPr sz="1600" dirty="0">
                <a:latin typeface="Garamond"/>
                <a:cs typeface="Garamond"/>
              </a:rPr>
              <a:t>determinadas </a:t>
            </a:r>
            <a:r>
              <a:rPr sz="1600" spc="-5" dirty="0">
                <a:latin typeface="Garamond"/>
                <a:cs typeface="Garamond"/>
              </a:rPr>
              <a:t>condiciones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humedad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temperatura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que  haya sido preparado adecuadamente para recibir </a:t>
            </a:r>
            <a:r>
              <a:rPr sz="1600" dirty="0">
                <a:latin typeface="Garamond"/>
                <a:cs typeface="Garamond"/>
              </a:rPr>
              <a:t>las </a:t>
            </a:r>
            <a:r>
              <a:rPr sz="1600" spc="-5" dirty="0">
                <a:latin typeface="Garamond"/>
                <a:cs typeface="Garamond"/>
              </a:rPr>
              <a:t>semillas. </a:t>
            </a:r>
            <a:r>
              <a:rPr sz="1600" dirty="0">
                <a:latin typeface="Garamond"/>
                <a:cs typeface="Garamond"/>
              </a:rPr>
              <a:t>Igualmente debemos </a:t>
            </a:r>
            <a:r>
              <a:rPr sz="1600" spc="-5" dirty="0">
                <a:latin typeface="Garamond"/>
                <a:cs typeface="Garamond"/>
              </a:rPr>
              <a:t>tener en cuenta </a:t>
            </a:r>
            <a:r>
              <a:rPr sz="1600" dirty="0">
                <a:latin typeface="Garamond"/>
                <a:cs typeface="Garamond"/>
              </a:rPr>
              <a:t>lo </a:t>
            </a:r>
            <a:r>
              <a:rPr sz="1600" spc="-5" dirty="0">
                <a:latin typeface="Garamond"/>
                <a:cs typeface="Garamond"/>
              </a:rPr>
              <a:t>que se  conoce como marco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plantación que </a:t>
            </a:r>
            <a:r>
              <a:rPr sz="1600" dirty="0">
                <a:latin typeface="Garamond"/>
                <a:cs typeface="Garamond"/>
              </a:rPr>
              <a:t>incluye la </a:t>
            </a:r>
            <a:r>
              <a:rPr sz="1600" spc="-5" dirty="0">
                <a:latin typeface="Garamond"/>
                <a:cs typeface="Garamond"/>
              </a:rPr>
              <a:t>profundidad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sembrado </a:t>
            </a:r>
            <a:r>
              <a:rPr sz="1600" dirty="0">
                <a:latin typeface="Garamond"/>
                <a:cs typeface="Garamond"/>
              </a:rPr>
              <a:t>o la distancia de </a:t>
            </a:r>
            <a:r>
              <a:rPr sz="1600" spc="-5" dirty="0">
                <a:latin typeface="Garamond"/>
                <a:cs typeface="Garamond"/>
              </a:rPr>
              <a:t>plantación entre  semillas.</a:t>
            </a:r>
            <a:endParaRPr sz="1600">
              <a:latin typeface="Garamond"/>
              <a:cs typeface="Garamond"/>
            </a:endParaRPr>
          </a:p>
          <a:p>
            <a:pPr marL="12700" marR="5080" algn="just">
              <a:lnSpc>
                <a:spcPct val="113900"/>
              </a:lnSpc>
              <a:spcBef>
                <a:spcPts val="990"/>
              </a:spcBef>
              <a:buChar char="-"/>
              <a:tabLst>
                <a:tab pos="140335" algn="l"/>
              </a:tabLst>
            </a:pPr>
            <a:r>
              <a:rPr sz="1600" dirty="0">
                <a:latin typeface="Garamond"/>
                <a:cs typeface="Garamond"/>
              </a:rPr>
              <a:t>Siembra indirecta: </a:t>
            </a:r>
            <a:r>
              <a:rPr sz="1600" spc="-5" dirty="0">
                <a:latin typeface="Garamond"/>
                <a:cs typeface="Garamond"/>
              </a:rPr>
              <a:t>Es cuando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semillas no se siembran </a:t>
            </a:r>
            <a:r>
              <a:rPr sz="1600" dirty="0">
                <a:latin typeface="Garamond"/>
                <a:cs typeface="Garamond"/>
              </a:rPr>
              <a:t>directamente </a:t>
            </a:r>
            <a:r>
              <a:rPr sz="1600" spc="-5" dirty="0">
                <a:latin typeface="Garamond"/>
                <a:cs typeface="Garamond"/>
              </a:rPr>
              <a:t>sobre el suelo sino que se siembran </a:t>
            </a:r>
            <a:r>
              <a:rPr sz="1600" dirty="0">
                <a:latin typeface="Garamond"/>
                <a:cs typeface="Garamond"/>
              </a:rPr>
              <a:t>a  </a:t>
            </a:r>
            <a:r>
              <a:rPr sz="1600" spc="-5" dirty="0">
                <a:latin typeface="Garamond"/>
                <a:cs typeface="Garamond"/>
              </a:rPr>
              <a:t>cubierto para que puedan resistir </a:t>
            </a:r>
            <a:r>
              <a:rPr sz="1600" dirty="0">
                <a:latin typeface="Garamond"/>
                <a:cs typeface="Garamond"/>
              </a:rPr>
              <a:t>las </a:t>
            </a:r>
            <a:r>
              <a:rPr sz="1600" spc="-5" dirty="0">
                <a:latin typeface="Garamond"/>
                <a:cs typeface="Garamond"/>
              </a:rPr>
              <a:t>condiciones ambientales </a:t>
            </a:r>
            <a:r>
              <a:rPr sz="1600" dirty="0">
                <a:latin typeface="Garamond"/>
                <a:cs typeface="Garamond"/>
              </a:rPr>
              <a:t>o </a:t>
            </a:r>
            <a:r>
              <a:rPr sz="1600" spc="-5" dirty="0">
                <a:latin typeface="Garamond"/>
                <a:cs typeface="Garamond"/>
              </a:rPr>
              <a:t>cuando se prefiera </a:t>
            </a:r>
            <a:r>
              <a:rPr sz="1600" dirty="0">
                <a:latin typeface="Garamond"/>
                <a:cs typeface="Garamond"/>
              </a:rPr>
              <a:t>disminuir las </a:t>
            </a:r>
            <a:r>
              <a:rPr sz="1600" spc="-5" dirty="0">
                <a:latin typeface="Garamond"/>
                <a:cs typeface="Garamond"/>
              </a:rPr>
              <a:t>pérdidas </a:t>
            </a:r>
            <a:r>
              <a:rPr sz="1600" dirty="0">
                <a:latin typeface="Garamond"/>
                <a:cs typeface="Garamond"/>
              </a:rPr>
              <a:t>de  </a:t>
            </a:r>
            <a:r>
              <a:rPr sz="1600" spc="-5" dirty="0">
                <a:latin typeface="Garamond"/>
                <a:cs typeface="Garamond"/>
              </a:rPr>
              <a:t>semillas si se utiliza el método </a:t>
            </a:r>
            <a:r>
              <a:rPr sz="1600" dirty="0">
                <a:latin typeface="Garamond"/>
                <a:cs typeface="Garamond"/>
              </a:rPr>
              <a:t>directo. </a:t>
            </a:r>
            <a:r>
              <a:rPr sz="1600" spc="-5" dirty="0">
                <a:latin typeface="Garamond"/>
                <a:cs typeface="Garamond"/>
              </a:rPr>
              <a:t>En este caso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siembra se efectúa en un semillero. Este tipo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siembra  garantiza un uso más eficaz </a:t>
            </a:r>
            <a:r>
              <a:rPr sz="1600" dirty="0">
                <a:latin typeface="Garamond"/>
                <a:cs typeface="Garamond"/>
              </a:rPr>
              <a:t>de la </a:t>
            </a:r>
            <a:r>
              <a:rPr sz="1600" spc="-5" dirty="0">
                <a:latin typeface="Garamond"/>
                <a:cs typeface="Garamond"/>
              </a:rPr>
              <a:t>semilla. En el semillero </a:t>
            </a:r>
            <a:r>
              <a:rPr sz="1600" dirty="0">
                <a:latin typeface="Garamond"/>
                <a:cs typeface="Garamond"/>
              </a:rPr>
              <a:t>las </a:t>
            </a:r>
            <a:r>
              <a:rPr sz="1600" spc="-5" dirty="0">
                <a:latin typeface="Garamond"/>
                <a:cs typeface="Garamond"/>
              </a:rPr>
              <a:t>semillas no guardan </a:t>
            </a:r>
            <a:r>
              <a:rPr sz="1600" dirty="0">
                <a:latin typeface="Garamond"/>
                <a:cs typeface="Garamond"/>
              </a:rPr>
              <a:t>las distancias </a:t>
            </a:r>
            <a:r>
              <a:rPr sz="1600" spc="-5" dirty="0">
                <a:latin typeface="Garamond"/>
                <a:cs typeface="Garamond"/>
              </a:rPr>
              <a:t>reales porque  </a:t>
            </a:r>
            <a:r>
              <a:rPr sz="1600" dirty="0">
                <a:latin typeface="Garamond"/>
                <a:cs typeface="Garamond"/>
              </a:rPr>
              <a:t>después deben </a:t>
            </a:r>
            <a:r>
              <a:rPr sz="1600" spc="-5" dirty="0">
                <a:latin typeface="Garamond"/>
                <a:cs typeface="Garamond"/>
              </a:rPr>
              <a:t>trasplantarse </a:t>
            </a:r>
            <a:r>
              <a:rPr sz="1600" dirty="0">
                <a:latin typeface="Garamond"/>
                <a:cs typeface="Garamond"/>
              </a:rPr>
              <a:t>a </a:t>
            </a:r>
            <a:r>
              <a:rPr sz="1600" spc="-5" dirty="0">
                <a:latin typeface="Garamond"/>
                <a:cs typeface="Garamond"/>
              </a:rPr>
              <a:t>su </a:t>
            </a:r>
            <a:r>
              <a:rPr sz="1600" dirty="0">
                <a:latin typeface="Garamond"/>
                <a:cs typeface="Garamond"/>
              </a:rPr>
              <a:t>lugar</a:t>
            </a:r>
            <a:r>
              <a:rPr sz="1600" spc="-15" dirty="0">
                <a:latin typeface="Garamond"/>
                <a:cs typeface="Garamond"/>
              </a:rPr>
              <a:t> </a:t>
            </a:r>
            <a:r>
              <a:rPr sz="1600" dirty="0">
                <a:latin typeface="Garamond"/>
                <a:cs typeface="Garamond"/>
              </a:rPr>
              <a:t>definitivo.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2225" y="1130555"/>
            <a:ext cx="22764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-5" dirty="0">
                <a:solidFill>
                  <a:srgbClr val="000000"/>
                </a:solidFill>
                <a:latin typeface="Garamond"/>
                <a:cs typeface="Garamond"/>
              </a:rPr>
              <a:t>Obtención </a:t>
            </a:r>
            <a:r>
              <a:rPr sz="1800" b="0" dirty="0">
                <a:solidFill>
                  <a:srgbClr val="000000"/>
                </a:solidFill>
                <a:latin typeface="Garamond"/>
                <a:cs typeface="Garamond"/>
              </a:rPr>
              <a:t>de las</a:t>
            </a:r>
            <a:r>
              <a:rPr sz="1800" b="0" spc="-80" dirty="0">
                <a:solidFill>
                  <a:srgbClr val="000000"/>
                </a:solidFill>
                <a:latin typeface="Garamond"/>
                <a:cs typeface="Garamond"/>
              </a:rPr>
              <a:t> </a:t>
            </a:r>
            <a:r>
              <a:rPr sz="1800" b="0" spc="-5" dirty="0">
                <a:solidFill>
                  <a:srgbClr val="000000"/>
                </a:solidFill>
                <a:latin typeface="Garamond"/>
                <a:cs typeface="Garamond"/>
              </a:rPr>
              <a:t>semillas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62225" y="1530986"/>
            <a:ext cx="8755380" cy="169545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 algn="just">
              <a:lnSpc>
                <a:spcPct val="113799"/>
              </a:lnSpc>
              <a:spcBef>
                <a:spcPts val="140"/>
              </a:spcBef>
            </a:pPr>
            <a:r>
              <a:rPr sz="1600" spc="-5" dirty="0">
                <a:latin typeface="Garamond"/>
                <a:cs typeface="Garamond"/>
              </a:rPr>
              <a:t>La mejor manera </a:t>
            </a:r>
            <a:r>
              <a:rPr sz="1600" dirty="0">
                <a:latin typeface="Garamond"/>
                <a:cs typeface="Garamond"/>
              </a:rPr>
              <a:t>de disponer de </a:t>
            </a:r>
            <a:r>
              <a:rPr sz="1600" spc="-5" dirty="0">
                <a:latin typeface="Garamond"/>
                <a:cs typeface="Garamond"/>
              </a:rPr>
              <a:t>semillas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calidad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confianza es obtenerlas </a:t>
            </a:r>
            <a:r>
              <a:rPr sz="1600" dirty="0">
                <a:latin typeface="Garamond"/>
                <a:cs typeface="Garamond"/>
              </a:rPr>
              <a:t>directamente de </a:t>
            </a:r>
            <a:r>
              <a:rPr sz="1600" spc="-5" dirty="0">
                <a:latin typeface="Garamond"/>
                <a:cs typeface="Garamond"/>
              </a:rPr>
              <a:t>nuestras propias  plantas. No obstante, si pretendemos conseguir variedades nuevas </a:t>
            </a:r>
            <a:r>
              <a:rPr sz="1600" dirty="0">
                <a:latin typeface="Garamond"/>
                <a:cs typeface="Garamond"/>
              </a:rPr>
              <a:t>o </a:t>
            </a:r>
            <a:r>
              <a:rPr sz="1600" spc="-5" dirty="0">
                <a:latin typeface="Garamond"/>
                <a:cs typeface="Garamond"/>
              </a:rPr>
              <a:t>no tenemos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voluntad </a:t>
            </a:r>
            <a:r>
              <a:rPr sz="1600" dirty="0">
                <a:latin typeface="Garamond"/>
                <a:cs typeface="Garamond"/>
              </a:rPr>
              <a:t>o la </a:t>
            </a:r>
            <a:r>
              <a:rPr sz="1600" spc="-5" dirty="0">
                <a:latin typeface="Garamond"/>
                <a:cs typeface="Garamond"/>
              </a:rPr>
              <a:t>confianza </a:t>
            </a:r>
            <a:r>
              <a:rPr sz="1600" dirty="0">
                <a:latin typeface="Garamond"/>
                <a:cs typeface="Garamond"/>
              </a:rPr>
              <a:t>de  </a:t>
            </a:r>
            <a:r>
              <a:rPr sz="1600" spc="-5" dirty="0">
                <a:latin typeface="Garamond"/>
                <a:cs typeface="Garamond"/>
              </a:rPr>
              <a:t>producir nuestras propias semillas, podemos recurrir </a:t>
            </a:r>
            <a:r>
              <a:rPr sz="1600" dirty="0">
                <a:latin typeface="Garamond"/>
                <a:cs typeface="Garamond"/>
              </a:rPr>
              <a:t>a </a:t>
            </a:r>
            <a:r>
              <a:rPr sz="1600" spc="-5" dirty="0">
                <a:latin typeface="Garamond"/>
                <a:cs typeface="Garamond"/>
              </a:rPr>
              <a:t>semillas producidas en viveros especializados </a:t>
            </a:r>
            <a:r>
              <a:rPr sz="1600" dirty="0">
                <a:latin typeface="Garamond"/>
                <a:cs typeface="Garamond"/>
              </a:rPr>
              <a:t>o </a:t>
            </a:r>
            <a:r>
              <a:rPr sz="1600" spc="-5" dirty="0">
                <a:latin typeface="Garamond"/>
                <a:cs typeface="Garamond"/>
              </a:rPr>
              <a:t>centros  </a:t>
            </a:r>
            <a:r>
              <a:rPr sz="1600" dirty="0">
                <a:latin typeface="Garamond"/>
                <a:cs typeface="Garamond"/>
              </a:rPr>
              <a:t>de jardinería. Si </a:t>
            </a:r>
            <a:r>
              <a:rPr sz="1600" spc="-5" dirty="0">
                <a:latin typeface="Garamond"/>
                <a:cs typeface="Garamond"/>
              </a:rPr>
              <a:t>vamos </a:t>
            </a:r>
            <a:r>
              <a:rPr sz="1600" dirty="0">
                <a:latin typeface="Garamond"/>
                <a:cs typeface="Garamond"/>
              </a:rPr>
              <a:t>a </a:t>
            </a:r>
            <a:r>
              <a:rPr sz="1600" spc="-5" dirty="0">
                <a:latin typeface="Garamond"/>
                <a:cs typeface="Garamond"/>
              </a:rPr>
              <a:t>un centro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calidad, podemos estar seguros que compraremos semillas con garantía 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éxito. </a:t>
            </a:r>
            <a:r>
              <a:rPr sz="1600" dirty="0">
                <a:latin typeface="Garamond"/>
                <a:cs typeface="Garamond"/>
              </a:rPr>
              <a:t>Sin </a:t>
            </a:r>
            <a:r>
              <a:rPr sz="1600" spc="-5" dirty="0">
                <a:latin typeface="Garamond"/>
                <a:cs typeface="Garamond"/>
              </a:rPr>
              <a:t>embargo, hay que admitir que comprar buenas semillas resulta más caro que producirlas en casa  por </a:t>
            </a:r>
            <a:r>
              <a:rPr sz="1600" dirty="0">
                <a:latin typeface="Garamond"/>
                <a:cs typeface="Garamond"/>
              </a:rPr>
              <a:t>lo </a:t>
            </a:r>
            <a:r>
              <a:rPr sz="1600" spc="-5" dirty="0">
                <a:latin typeface="Garamond"/>
                <a:cs typeface="Garamond"/>
              </a:rPr>
              <a:t>que, al menos, resulta muy </a:t>
            </a:r>
            <a:r>
              <a:rPr sz="1600" dirty="0">
                <a:latin typeface="Garamond"/>
                <a:cs typeface="Garamond"/>
              </a:rPr>
              <a:t>interesante</a:t>
            </a:r>
            <a:r>
              <a:rPr sz="1600" spc="-10" dirty="0">
                <a:latin typeface="Garamond"/>
                <a:cs typeface="Garamond"/>
              </a:rPr>
              <a:t> </a:t>
            </a:r>
            <a:r>
              <a:rPr sz="1600" dirty="0">
                <a:latin typeface="Garamond"/>
                <a:cs typeface="Garamond"/>
              </a:rPr>
              <a:t>intentarlo.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62225" y="3857881"/>
            <a:ext cx="8754745" cy="13023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Garamond"/>
                <a:cs typeface="Garamond"/>
              </a:rPr>
              <a:t>Técnicas </a:t>
            </a:r>
            <a:r>
              <a:rPr sz="1800" dirty="0">
                <a:latin typeface="Garamond"/>
                <a:cs typeface="Garamond"/>
              </a:rPr>
              <a:t>de</a:t>
            </a:r>
            <a:r>
              <a:rPr sz="1800" spc="-5" dirty="0">
                <a:latin typeface="Garamond"/>
                <a:cs typeface="Garamond"/>
              </a:rPr>
              <a:t> siembra</a:t>
            </a:r>
            <a:endParaRPr sz="1800">
              <a:latin typeface="Garamond"/>
              <a:cs typeface="Garamond"/>
            </a:endParaRPr>
          </a:p>
          <a:p>
            <a:pPr marL="12700" marR="5080" algn="just">
              <a:lnSpc>
                <a:spcPct val="114599"/>
              </a:lnSpc>
              <a:spcBef>
                <a:spcPts val="1290"/>
              </a:spcBef>
            </a:pPr>
            <a:r>
              <a:rPr sz="1600" spc="-5" dirty="0">
                <a:latin typeface="Garamond"/>
                <a:cs typeface="Garamond"/>
              </a:rPr>
              <a:t>Las plantas silvestres comestibles crecen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manera espontánea cuando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semillas caen en el suelo </a:t>
            </a:r>
            <a:r>
              <a:rPr sz="1600" dirty="0">
                <a:latin typeface="Garamond"/>
                <a:cs typeface="Garamond"/>
              </a:rPr>
              <a:t>después de  </a:t>
            </a:r>
            <a:r>
              <a:rPr sz="1600" spc="-5" dirty="0">
                <a:latin typeface="Garamond"/>
                <a:cs typeface="Garamond"/>
              </a:rPr>
              <a:t>ser </a:t>
            </a:r>
            <a:r>
              <a:rPr sz="1600" dirty="0">
                <a:latin typeface="Garamond"/>
                <a:cs typeface="Garamond"/>
              </a:rPr>
              <a:t>dispersadas </a:t>
            </a:r>
            <a:r>
              <a:rPr sz="1600" spc="-5" dirty="0">
                <a:latin typeface="Garamond"/>
                <a:cs typeface="Garamond"/>
              </a:rPr>
              <a:t>fundamentalmente por el viento </a:t>
            </a:r>
            <a:r>
              <a:rPr sz="1600" dirty="0">
                <a:latin typeface="Garamond"/>
                <a:cs typeface="Garamond"/>
              </a:rPr>
              <a:t>o </a:t>
            </a:r>
            <a:r>
              <a:rPr sz="1600" spc="-5" dirty="0">
                <a:latin typeface="Garamond"/>
                <a:cs typeface="Garamond"/>
              </a:rPr>
              <a:t>por </a:t>
            </a:r>
            <a:r>
              <a:rPr sz="1600" dirty="0">
                <a:latin typeface="Garamond"/>
                <a:cs typeface="Garamond"/>
              </a:rPr>
              <a:t>los </a:t>
            </a:r>
            <a:r>
              <a:rPr sz="1600" spc="-5" dirty="0">
                <a:latin typeface="Garamond"/>
                <a:cs typeface="Garamond"/>
              </a:rPr>
              <a:t>animales. </a:t>
            </a:r>
            <a:r>
              <a:rPr sz="1600" dirty="0">
                <a:latin typeface="Garamond"/>
                <a:cs typeface="Garamond"/>
              </a:rPr>
              <a:t>Sin </a:t>
            </a:r>
            <a:r>
              <a:rPr sz="1600" spc="-5" dirty="0">
                <a:latin typeface="Garamond"/>
                <a:cs typeface="Garamond"/>
              </a:rPr>
              <a:t>embargo en horticultura es conveniente  conocer </a:t>
            </a:r>
            <a:r>
              <a:rPr sz="1600" dirty="0">
                <a:latin typeface="Garamond"/>
                <a:cs typeface="Garamond"/>
              </a:rPr>
              <a:t>las </a:t>
            </a:r>
            <a:r>
              <a:rPr sz="1600" spc="-5" dirty="0">
                <a:latin typeface="Garamond"/>
                <a:cs typeface="Garamond"/>
              </a:rPr>
              <a:t>técnicas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siembra para obtener </a:t>
            </a:r>
            <a:r>
              <a:rPr sz="1600" dirty="0">
                <a:latin typeface="Garamond"/>
                <a:cs typeface="Garamond"/>
              </a:rPr>
              <a:t>los </a:t>
            </a:r>
            <a:r>
              <a:rPr sz="1600" spc="-5" dirty="0">
                <a:latin typeface="Garamond"/>
                <a:cs typeface="Garamond"/>
              </a:rPr>
              <a:t>resultados más</a:t>
            </a:r>
            <a:r>
              <a:rPr sz="1600" spc="-2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satisfactorios.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2225" y="918231"/>
            <a:ext cx="47866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-5" dirty="0">
                <a:solidFill>
                  <a:srgbClr val="001133"/>
                </a:solidFill>
                <a:latin typeface="Garamond"/>
                <a:cs typeface="Garamond"/>
              </a:rPr>
              <a:t>Las principales maneras </a:t>
            </a:r>
            <a:r>
              <a:rPr sz="1800" b="0" dirty="0">
                <a:solidFill>
                  <a:srgbClr val="001133"/>
                </a:solidFill>
                <a:latin typeface="Garamond"/>
                <a:cs typeface="Garamond"/>
              </a:rPr>
              <a:t>de </a:t>
            </a:r>
            <a:r>
              <a:rPr sz="1800" b="0" spc="-5" dirty="0">
                <a:solidFill>
                  <a:srgbClr val="001133"/>
                </a:solidFill>
                <a:latin typeface="Garamond"/>
                <a:cs typeface="Garamond"/>
              </a:rPr>
              <a:t>sembrar son </a:t>
            </a:r>
            <a:r>
              <a:rPr sz="1800" b="0" dirty="0">
                <a:solidFill>
                  <a:srgbClr val="001133"/>
                </a:solidFill>
                <a:latin typeface="Garamond"/>
                <a:cs typeface="Garamond"/>
              </a:rPr>
              <a:t>las</a:t>
            </a:r>
            <a:r>
              <a:rPr sz="1800" b="0" spc="-70" dirty="0">
                <a:solidFill>
                  <a:srgbClr val="001133"/>
                </a:solidFill>
                <a:latin typeface="Garamond"/>
                <a:cs typeface="Garamond"/>
              </a:rPr>
              <a:t> </a:t>
            </a:r>
            <a:r>
              <a:rPr sz="1800" b="0" spc="-5" dirty="0">
                <a:solidFill>
                  <a:srgbClr val="001133"/>
                </a:solidFill>
                <a:latin typeface="Garamond"/>
                <a:cs typeface="Garamond"/>
              </a:rPr>
              <a:t>siguientes: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62225" y="1356381"/>
            <a:ext cx="8756015" cy="37534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1133"/>
                </a:solidFill>
                <a:latin typeface="Garamond"/>
                <a:cs typeface="Garamond"/>
              </a:rPr>
              <a:t>- Siembra a</a:t>
            </a:r>
            <a:r>
              <a:rPr sz="1800" spc="-15" dirty="0">
                <a:solidFill>
                  <a:srgbClr val="00113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001133"/>
                </a:solidFill>
                <a:latin typeface="Garamond"/>
                <a:cs typeface="Garamond"/>
              </a:rPr>
              <a:t>voleo</a:t>
            </a:r>
            <a:endParaRPr sz="1800">
              <a:latin typeface="Garamond"/>
              <a:cs typeface="Garamond"/>
            </a:endParaRPr>
          </a:p>
          <a:p>
            <a:pPr marL="12700" marR="5080" algn="just">
              <a:lnSpc>
                <a:spcPct val="113500"/>
              </a:lnSpc>
              <a:spcBef>
                <a:spcPts val="1035"/>
              </a:spcBef>
            </a:pP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Se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trata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un método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siembra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directo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en el que se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intenta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que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las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semillas se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distribuyan lo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más  uniformemente posible sobre todo el terreno. Este tipo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siembra se utiliza especialmente en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viveros para  sembrar semilleros.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Se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trata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un tipo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siembra realizada al azar que requiere gran cantidad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semillas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no  resulta rentable para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mayoría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de los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cultivos.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Se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utiliza fundamentalmente con cultivos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intensivos,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sobre todo  para cereales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o legumbres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como el arroz,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soja, el trigo, el heno, etc. La siembra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voleo puede realizarse  mecánicamente mediante máquinas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llamadas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sembradoras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o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manualmente. Las primeras garantizan una mayor  rapidez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precisión aunque resultan mucho más caras. En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siembra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mano, el agricultor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dispone de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un  contenedor en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donde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se encuentran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las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semillas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y las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siembra manualmente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medida que avanza por el campo. 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Si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se siembra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mano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o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cuando se siembran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voleo semillas muy poco pesadas, es conveniente mezclarlas con  otros materiales más pesado como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arena para que caigan con mayor facilidad en el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lugar deseado.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Además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la 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arena suele tener un color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diferente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al suelo por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lo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que visualmente puede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distinguirse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si se ha realizado una  siembra bastante uniforme. La siembra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voleo no garantiza una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distribución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uniforme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de las</a:t>
            </a:r>
            <a:r>
              <a:rPr sz="1600" spc="-30" dirty="0">
                <a:solidFill>
                  <a:srgbClr val="00113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semillas.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2225" y="1342881"/>
            <a:ext cx="26650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dirty="0">
                <a:solidFill>
                  <a:srgbClr val="001133"/>
                </a:solidFill>
                <a:latin typeface="Garamond"/>
                <a:cs typeface="Garamond"/>
              </a:rPr>
              <a:t>- Siembra </a:t>
            </a:r>
            <a:r>
              <a:rPr sz="1800" b="0" spc="-5" dirty="0">
                <a:solidFill>
                  <a:srgbClr val="001133"/>
                </a:solidFill>
                <a:latin typeface="Garamond"/>
                <a:cs typeface="Garamond"/>
              </a:rPr>
              <a:t>en surco </a:t>
            </a:r>
            <a:r>
              <a:rPr sz="1800" b="0" dirty="0">
                <a:solidFill>
                  <a:srgbClr val="001133"/>
                </a:solidFill>
                <a:latin typeface="Garamond"/>
                <a:cs typeface="Garamond"/>
              </a:rPr>
              <a:t>o</a:t>
            </a:r>
            <a:r>
              <a:rPr sz="1800" b="0" spc="-95" dirty="0">
                <a:solidFill>
                  <a:srgbClr val="001133"/>
                </a:solidFill>
                <a:latin typeface="Garamond"/>
                <a:cs typeface="Garamond"/>
              </a:rPr>
              <a:t> </a:t>
            </a:r>
            <a:r>
              <a:rPr sz="1800" b="0" spc="-5" dirty="0">
                <a:solidFill>
                  <a:srgbClr val="001133"/>
                </a:solidFill>
                <a:latin typeface="Garamond"/>
                <a:cs typeface="Garamond"/>
              </a:rPr>
              <a:t>chorrillo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62225" y="2181462"/>
            <a:ext cx="8759825" cy="197167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 algn="just">
              <a:lnSpc>
                <a:spcPct val="113700"/>
              </a:lnSpc>
              <a:spcBef>
                <a:spcPts val="140"/>
              </a:spcBef>
            </a:pP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En este caso se siembra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directamente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en el surco una cantidad constante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semillas, que posteriormente en  algunos cultivos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deberá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aclararse para que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las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plantas puedan crecer bien. En otros casos se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dejan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crecer  espontáneamente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no hace falta aclarar. Muchas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leguminosas o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cereales se siembran utilizando esta técnica.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Si 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se utiliza esta técnica se puede sembrar en el fondo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surco, tal como se hace con el maíz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o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el sorgo, en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los  laterales o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taludes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surco, tal como se realiza con el tomate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o la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calabaza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o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en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parte superior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surco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o 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camellón, método que se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lleva a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cabo en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mayoría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verduras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hortalizas. En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siembra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chorrillo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las 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semillas se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distribuyen a lo largo del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fondo </a:t>
            </a:r>
            <a:r>
              <a:rPr sz="1600" dirty="0">
                <a:solidFill>
                  <a:srgbClr val="001133"/>
                </a:solidFill>
                <a:latin typeface="Garamond"/>
                <a:cs typeface="Garamond"/>
              </a:rPr>
              <a:t>del</a:t>
            </a:r>
            <a:r>
              <a:rPr sz="1600" spc="-15" dirty="0">
                <a:solidFill>
                  <a:srgbClr val="00113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001133"/>
                </a:solidFill>
                <a:latin typeface="Garamond"/>
                <a:cs typeface="Garamond"/>
              </a:rPr>
              <a:t>surco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643277" y="1625897"/>
          <a:ext cx="10707369" cy="41513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366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0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687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95"/>
                        </a:spcBef>
                      </a:pPr>
                      <a:r>
                        <a:rPr sz="2400" spc="-5" dirty="0">
                          <a:solidFill>
                            <a:srgbClr val="D9D9D9"/>
                          </a:solidFill>
                          <a:latin typeface="Garamond"/>
                          <a:cs typeface="Garamond"/>
                        </a:rPr>
                        <a:t>PROFESORES</a:t>
                      </a:r>
                      <a:endParaRPr sz="2400">
                        <a:latin typeface="Garamond"/>
                        <a:cs typeface="Garamond"/>
                      </a:endParaRPr>
                    </a:p>
                  </a:txBody>
                  <a:tcPr marL="0" marR="0" marT="151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2A389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95"/>
                        </a:spcBef>
                      </a:pPr>
                      <a:r>
                        <a:rPr sz="2400" b="1" spc="-5" dirty="0">
                          <a:solidFill>
                            <a:srgbClr val="D9D9D9"/>
                          </a:solidFill>
                          <a:latin typeface="Garamond"/>
                          <a:cs typeface="Garamond"/>
                        </a:rPr>
                        <a:t>ASIGNATURA</a:t>
                      </a:r>
                      <a:endParaRPr sz="2400">
                        <a:latin typeface="Garamond"/>
                        <a:cs typeface="Garamond"/>
                      </a:endParaRPr>
                    </a:p>
                  </a:txBody>
                  <a:tcPr marL="0" marR="0" marT="151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2A38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974"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570"/>
                        </a:spcBef>
                      </a:pPr>
                      <a:r>
                        <a:rPr sz="2400" b="1" spc="-5" dirty="0">
                          <a:latin typeface="Garamond"/>
                          <a:cs typeface="Garamond"/>
                        </a:rPr>
                        <a:t>I.Q. Elizabeth Castillo</a:t>
                      </a:r>
                      <a:r>
                        <a:rPr sz="2400" b="1" spc="-1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2400" b="1" dirty="0">
                          <a:latin typeface="Garamond"/>
                          <a:cs typeface="Garamond"/>
                        </a:rPr>
                        <a:t>Guzmán</a:t>
                      </a:r>
                      <a:endParaRPr sz="2400" dirty="0">
                        <a:latin typeface="Garamond"/>
                        <a:cs typeface="Garamond"/>
                      </a:endParaRPr>
                    </a:p>
                  </a:txBody>
                  <a:tcPr marL="0" marR="0" marT="1993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2A389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2A389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70"/>
                        </a:spcBef>
                      </a:pPr>
                      <a:r>
                        <a:rPr sz="2400" b="1" spc="-5" dirty="0">
                          <a:latin typeface="Garamond"/>
                          <a:cs typeface="Garamond"/>
                        </a:rPr>
                        <a:t>Matemáticas</a:t>
                      </a:r>
                      <a:r>
                        <a:rPr sz="2400" b="1" spc="-1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2400" b="1" dirty="0">
                          <a:latin typeface="Garamond"/>
                          <a:cs typeface="Garamond"/>
                        </a:rPr>
                        <a:t>V</a:t>
                      </a:r>
                      <a:endParaRPr sz="2400">
                        <a:latin typeface="Garamond"/>
                        <a:cs typeface="Garamond"/>
                      </a:endParaRPr>
                    </a:p>
                  </a:txBody>
                  <a:tcPr marL="0" marR="0" marT="199390" marB="0">
                    <a:lnL w="12700">
                      <a:solidFill>
                        <a:srgbClr val="2A3890"/>
                      </a:solidFill>
                      <a:prstDash val="solid"/>
                    </a:lnL>
                    <a:lnR w="12700">
                      <a:solidFill>
                        <a:srgbClr val="2A3890"/>
                      </a:solidFill>
                      <a:prstDash val="solid"/>
                    </a:lnR>
                    <a:lnB w="12700">
                      <a:solidFill>
                        <a:srgbClr val="2A389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2425"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2400" b="1" spc="-5" dirty="0">
                          <a:latin typeface="Garamond"/>
                          <a:cs typeface="Garamond"/>
                        </a:rPr>
                        <a:t>C.D. Rosa María Mendoza</a:t>
                      </a:r>
                      <a:r>
                        <a:rPr sz="2400" b="1" spc="-2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2400" b="1" spc="-5" dirty="0">
                          <a:latin typeface="Garamond"/>
                          <a:cs typeface="Garamond"/>
                        </a:rPr>
                        <a:t>Macías</a:t>
                      </a:r>
                      <a:endParaRPr sz="2400">
                        <a:latin typeface="Garamond"/>
                        <a:cs typeface="Garamond"/>
                      </a:endParaRPr>
                    </a:p>
                  </a:txBody>
                  <a:tcPr marL="0" marR="0" marT="730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2A3890"/>
                      </a:solidFill>
                      <a:prstDash val="solid"/>
                    </a:lnT>
                    <a:lnB w="12700">
                      <a:solidFill>
                        <a:srgbClr val="2A389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2400" b="1" spc="-5" dirty="0">
                          <a:latin typeface="Garamond"/>
                          <a:cs typeface="Garamond"/>
                        </a:rPr>
                        <a:t>Educación para la</a:t>
                      </a:r>
                      <a:r>
                        <a:rPr sz="2400" b="1" spc="-3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2400" b="1" spc="-5" dirty="0">
                          <a:latin typeface="Garamond"/>
                          <a:cs typeface="Garamond"/>
                        </a:rPr>
                        <a:t>Salud</a:t>
                      </a:r>
                      <a:endParaRPr sz="2400">
                        <a:latin typeface="Garamond"/>
                        <a:cs typeface="Garamond"/>
                      </a:endParaRPr>
                    </a:p>
                  </a:txBody>
                  <a:tcPr marL="0" marR="0" marT="730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2A3890"/>
                      </a:solidFill>
                      <a:prstDash val="solid"/>
                    </a:lnR>
                    <a:lnT w="12700">
                      <a:solidFill>
                        <a:srgbClr val="2A3890"/>
                      </a:solidFill>
                      <a:prstDash val="solid"/>
                    </a:lnT>
                    <a:lnB w="12700">
                      <a:solidFill>
                        <a:srgbClr val="2A389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9574"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2400" b="1" spc="-5" dirty="0">
                          <a:latin typeface="Garamond"/>
                          <a:cs typeface="Garamond"/>
                        </a:rPr>
                        <a:t>I.B.Q. Blanca Esmeralda Velázquez</a:t>
                      </a:r>
                      <a:r>
                        <a:rPr sz="2400" b="1" spc="-3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2400" b="1" spc="-5" dirty="0">
                          <a:latin typeface="Garamond"/>
                          <a:cs typeface="Garamond"/>
                        </a:rPr>
                        <a:t>Ramírez</a:t>
                      </a:r>
                      <a:endParaRPr sz="2400">
                        <a:latin typeface="Garamond"/>
                        <a:cs typeface="Garamond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2A3890"/>
                      </a:solidFill>
                      <a:prstDash val="solid"/>
                    </a:lnT>
                    <a:lnB w="12700">
                      <a:solidFill>
                        <a:srgbClr val="2A389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2400" b="1" spc="-5" dirty="0">
                          <a:latin typeface="Garamond"/>
                          <a:cs typeface="Garamond"/>
                        </a:rPr>
                        <a:t>Química</a:t>
                      </a:r>
                      <a:r>
                        <a:rPr sz="2400" b="1" spc="-1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2400" b="1" spc="-5" dirty="0">
                          <a:latin typeface="Garamond"/>
                          <a:cs typeface="Garamond"/>
                        </a:rPr>
                        <a:t>III</a:t>
                      </a:r>
                      <a:endParaRPr sz="2400">
                        <a:latin typeface="Garamond"/>
                        <a:cs typeface="Garamond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2A3890"/>
                      </a:solidFill>
                      <a:prstDash val="solid"/>
                    </a:lnR>
                    <a:lnT w="12700">
                      <a:solidFill>
                        <a:srgbClr val="2A3890"/>
                      </a:solidFill>
                      <a:prstDash val="solid"/>
                    </a:lnT>
                    <a:lnB w="12700">
                      <a:solidFill>
                        <a:srgbClr val="2A389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6324"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150"/>
                        </a:spcBef>
                      </a:pPr>
                      <a:r>
                        <a:rPr sz="2400" b="1" spc="-5" dirty="0">
                          <a:latin typeface="Garamond"/>
                          <a:cs typeface="Garamond"/>
                        </a:rPr>
                        <a:t>Lic. Víctor Hugo Escalera</a:t>
                      </a:r>
                      <a:r>
                        <a:rPr sz="2400" b="1" spc="-2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2400" b="1" spc="-5" dirty="0">
                          <a:latin typeface="Garamond"/>
                          <a:cs typeface="Garamond"/>
                        </a:rPr>
                        <a:t>Salgado</a:t>
                      </a:r>
                      <a:endParaRPr sz="2400">
                        <a:latin typeface="Garamond"/>
                        <a:cs typeface="Garamond"/>
                      </a:endParaRPr>
                    </a:p>
                  </a:txBody>
                  <a:tcPr marL="0" marR="0" marT="146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2A389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50"/>
                        </a:spcBef>
                      </a:pPr>
                      <a:r>
                        <a:rPr sz="2400" b="1" spc="-5" dirty="0">
                          <a:latin typeface="Garamond"/>
                          <a:cs typeface="Garamond"/>
                        </a:rPr>
                        <a:t>Coordinación del</a:t>
                      </a:r>
                      <a:r>
                        <a:rPr sz="2400" b="1" spc="-3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2400" b="1" spc="-5" dirty="0">
                          <a:latin typeface="Garamond"/>
                          <a:cs typeface="Garamond"/>
                        </a:rPr>
                        <a:t>proyecto</a:t>
                      </a:r>
                      <a:endParaRPr sz="2400">
                        <a:latin typeface="Garamond"/>
                        <a:cs typeface="Garamond"/>
                      </a:endParaRPr>
                    </a:p>
                  </a:txBody>
                  <a:tcPr marL="0" marR="0" marT="146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2A3890"/>
                      </a:solidFill>
                      <a:prstDash val="solid"/>
                    </a:lnR>
                    <a:lnT w="12700">
                      <a:solidFill>
                        <a:srgbClr val="2A389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0224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A389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80696" y="370534"/>
            <a:ext cx="924496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PROFESORES PARTICIPANTES POR</a:t>
            </a:r>
            <a:r>
              <a:rPr sz="3000" spc="-90" dirty="0"/>
              <a:t> </a:t>
            </a:r>
            <a:r>
              <a:rPr sz="3000" spc="-5" dirty="0"/>
              <a:t>ASIGNATURA</a:t>
            </a:r>
            <a:endParaRPr sz="3000" dirty="0"/>
          </a:p>
          <a:p>
            <a:pPr marL="13335" algn="ctr">
              <a:lnSpc>
                <a:spcPct val="100000"/>
              </a:lnSpc>
            </a:pPr>
            <a:r>
              <a:rPr sz="3000" spc="-5" dirty="0">
                <a:solidFill>
                  <a:srgbClr val="0070C0"/>
                </a:solidFill>
              </a:rPr>
              <a:t>Equipo</a:t>
            </a:r>
            <a:r>
              <a:rPr sz="3000" spc="-10" dirty="0">
                <a:solidFill>
                  <a:srgbClr val="0070C0"/>
                </a:solidFill>
              </a:rPr>
              <a:t> </a:t>
            </a:r>
            <a:r>
              <a:rPr sz="3000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4" name="object 4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1636537" y="1740799"/>
          <a:ext cx="10002520" cy="38118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48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3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054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74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1874">
                <a:tc>
                  <a:txBody>
                    <a:bodyPr/>
                    <a:lstStyle/>
                    <a:p>
                      <a:pPr marL="342900" marR="156845" indent="-285750">
                        <a:lnSpc>
                          <a:spcPct val="100699"/>
                        </a:lnSpc>
                        <a:spcBef>
                          <a:spcPts val="360"/>
                        </a:spcBef>
                      </a:pPr>
                      <a:r>
                        <a:rPr sz="18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2. Conceptos clave,  Trascendentales.</a:t>
                      </a:r>
                      <a:endParaRPr sz="1800">
                        <a:latin typeface="Garamond"/>
                        <a:cs typeface="Garamond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2700">
                        <a:latin typeface="Times New Roman"/>
                        <a:cs typeface="Times New Roman"/>
                      </a:endParaRPr>
                    </a:p>
                    <a:p>
                      <a:pPr marL="234950" marR="50165" algn="just">
                        <a:lnSpc>
                          <a:spcPct val="113300"/>
                        </a:lnSpc>
                        <a:tabLst>
                          <a:tab pos="1961514" algn="l"/>
                        </a:tabLst>
                      </a:pPr>
                      <a:r>
                        <a:rPr sz="1600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Conceptos básicos que  surgen </a:t>
                      </a:r>
                      <a:r>
                        <a:rPr sz="1600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del </a:t>
                      </a:r>
                      <a:r>
                        <a:rPr sz="1600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proyecto,  permite</a:t>
                      </a:r>
                      <a:r>
                        <a:rPr sz="1600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n	la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234950" marR="51435" algn="just">
                        <a:lnSpc>
                          <a:spcPct val="113300"/>
                        </a:lnSpc>
                        <a:tabLst>
                          <a:tab pos="1856105" algn="l"/>
                        </a:tabLst>
                      </a:pPr>
                      <a:r>
                        <a:rPr sz="1600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comprensió</a:t>
                      </a:r>
                      <a:r>
                        <a:rPr sz="1600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n	del  </a:t>
                      </a:r>
                      <a:r>
                        <a:rPr sz="1600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mismo </a:t>
                      </a:r>
                      <a:r>
                        <a:rPr sz="1600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y </a:t>
                      </a:r>
                      <a:r>
                        <a:rPr sz="1600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pueden ser  transferibles </a:t>
                      </a:r>
                      <a:r>
                        <a:rPr sz="1600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a </a:t>
                      </a:r>
                      <a:r>
                        <a:rPr sz="1600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otros  ámbitos.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234950" marR="51435" algn="just">
                        <a:lnSpc>
                          <a:spcPct val="113300"/>
                        </a:lnSpc>
                        <a:spcBef>
                          <a:spcPts val="1200"/>
                        </a:spcBef>
                      </a:pPr>
                      <a:r>
                        <a:rPr sz="1600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Se </a:t>
                      </a:r>
                      <a:r>
                        <a:rPr sz="1600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consideran parte </a:t>
                      </a:r>
                      <a:r>
                        <a:rPr sz="1600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de  </a:t>
                      </a:r>
                      <a:r>
                        <a:rPr sz="1600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un</a:t>
                      </a:r>
                      <a:r>
                        <a:rPr sz="1600" spc="380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Glosario.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6854" marR="170815" indent="-180340">
                        <a:lnSpc>
                          <a:spcPct val="101600"/>
                        </a:lnSpc>
                        <a:spcBef>
                          <a:spcPts val="355"/>
                        </a:spcBef>
                        <a:buFont typeface="Garamond"/>
                        <a:buChar char="·"/>
                        <a:tabLst>
                          <a:tab pos="513715" algn="l"/>
                          <a:tab pos="514350" algn="l"/>
                        </a:tabLst>
                      </a:pPr>
                      <a:r>
                        <a:rPr dirty="0"/>
                        <a:t>	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Importancia de</a:t>
                      </a:r>
                      <a:r>
                        <a:rPr sz="1600" spc="-1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la 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alimentación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>
                        <a:lnSpc>
                          <a:spcPct val="100000"/>
                        </a:lnSpc>
                        <a:buFont typeface="Garamond"/>
                        <a:buChar char="·"/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  <a:buFont typeface="Garamond"/>
                        <a:buChar char="·"/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marL="514350" indent="-444500">
                        <a:lnSpc>
                          <a:spcPct val="100000"/>
                        </a:lnSpc>
                        <a:buChar char="·"/>
                        <a:tabLst>
                          <a:tab pos="513715" algn="l"/>
                          <a:tab pos="514350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Dieta</a:t>
                      </a:r>
                      <a:r>
                        <a:rPr sz="1600" spc="-2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saludable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>
                        <a:lnSpc>
                          <a:spcPct val="100000"/>
                        </a:lnSpc>
                        <a:buFont typeface="Garamond"/>
                        <a:buChar char="·"/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  <a:buFont typeface="Garamond"/>
                        <a:buChar char="·"/>
                      </a:pPr>
                      <a:endParaRPr sz="2350">
                        <a:latin typeface="Times New Roman"/>
                        <a:cs typeface="Times New Roman"/>
                      </a:endParaRPr>
                    </a:p>
                    <a:p>
                      <a:pPr marL="247650" marR="138430" indent="-177800">
                        <a:lnSpc>
                          <a:spcPct val="101600"/>
                        </a:lnSpc>
                        <a:buFont typeface="Garamond"/>
                        <a:buChar char="·"/>
                        <a:tabLst>
                          <a:tab pos="441959" algn="l"/>
                          <a:tab pos="442595" algn="l"/>
                        </a:tabLst>
                      </a:pPr>
                      <a:r>
                        <a:rPr dirty="0"/>
                        <a:t>	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Medidas para  prevenir un</a:t>
                      </a:r>
                      <a:r>
                        <a:rPr sz="1600" spc="-9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desorden 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alimenticio en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los 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adolescentes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508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14350" indent="-367665">
                        <a:lnSpc>
                          <a:spcPct val="100000"/>
                        </a:lnSpc>
                        <a:spcBef>
                          <a:spcPts val="385"/>
                        </a:spcBef>
                        <a:buChar char="·"/>
                        <a:tabLst>
                          <a:tab pos="513715" algn="l"/>
                          <a:tab pos="514350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Medidas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tendencia</a:t>
                      </a:r>
                      <a:r>
                        <a:rPr sz="1600" spc="-5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central.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988060" lvl="1" indent="-572135">
                        <a:lnSpc>
                          <a:spcPct val="100000"/>
                        </a:lnSpc>
                        <a:spcBef>
                          <a:spcPts val="30"/>
                        </a:spcBef>
                        <a:buChar char="-"/>
                        <a:tabLst>
                          <a:tab pos="988060" algn="l"/>
                          <a:tab pos="988694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Media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988060" lvl="1" indent="-572135">
                        <a:lnSpc>
                          <a:spcPct val="100000"/>
                        </a:lnSpc>
                        <a:spcBef>
                          <a:spcPts val="30"/>
                        </a:spcBef>
                        <a:buChar char="-"/>
                        <a:tabLst>
                          <a:tab pos="988060" algn="l"/>
                          <a:tab pos="988694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Mediana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988060" lvl="1" indent="-572135">
                        <a:lnSpc>
                          <a:spcPct val="100000"/>
                        </a:lnSpc>
                        <a:spcBef>
                          <a:spcPts val="30"/>
                        </a:spcBef>
                        <a:buChar char="-"/>
                        <a:tabLst>
                          <a:tab pos="988060" algn="l"/>
                          <a:tab pos="988694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Moda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988060" lvl="1" indent="-572135">
                        <a:lnSpc>
                          <a:spcPct val="100000"/>
                        </a:lnSpc>
                        <a:spcBef>
                          <a:spcPts val="30"/>
                        </a:spcBef>
                        <a:buChar char="-"/>
                        <a:tabLst>
                          <a:tab pos="988060" algn="l"/>
                          <a:tab pos="988694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Media</a:t>
                      </a:r>
                      <a:r>
                        <a:rPr sz="1600" spc="-1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Geométrica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1038860" lvl="1" indent="-622935">
                        <a:lnSpc>
                          <a:spcPct val="100000"/>
                        </a:lnSpc>
                        <a:spcBef>
                          <a:spcPts val="30"/>
                        </a:spcBef>
                        <a:buChar char="-"/>
                        <a:tabLst>
                          <a:tab pos="1038860" algn="l"/>
                          <a:tab pos="1039494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Media</a:t>
                      </a:r>
                      <a:r>
                        <a:rPr sz="1600" spc="-1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Armónica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988060" lvl="1" indent="-572135">
                        <a:lnSpc>
                          <a:spcPct val="100000"/>
                        </a:lnSpc>
                        <a:spcBef>
                          <a:spcPts val="30"/>
                        </a:spcBef>
                        <a:buChar char="-"/>
                        <a:tabLst>
                          <a:tab pos="988060" algn="l"/>
                          <a:tab pos="988694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Centro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</a:t>
                      </a:r>
                      <a:r>
                        <a:rPr sz="1600" spc="-9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Amplitud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789305" indent="-373380">
                        <a:lnSpc>
                          <a:spcPct val="100000"/>
                        </a:lnSpc>
                        <a:spcBef>
                          <a:spcPts val="30"/>
                        </a:spcBef>
                        <a:buChar char="·"/>
                        <a:tabLst>
                          <a:tab pos="789305" algn="l"/>
                          <a:tab pos="789940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Variables</a:t>
                      </a:r>
                      <a:r>
                        <a:rPr sz="1600" spc="-1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cuantitativas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840105" lvl="1" indent="-373380">
                        <a:lnSpc>
                          <a:spcPct val="100000"/>
                        </a:lnSpc>
                        <a:spcBef>
                          <a:spcPts val="30"/>
                        </a:spcBef>
                        <a:buChar char="·"/>
                        <a:tabLst>
                          <a:tab pos="840105" algn="l"/>
                          <a:tab pos="840740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Gráficos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988060" indent="-572135">
                        <a:lnSpc>
                          <a:spcPct val="100000"/>
                        </a:lnSpc>
                        <a:spcBef>
                          <a:spcPts val="30"/>
                        </a:spcBef>
                        <a:buChar char="-"/>
                        <a:tabLst>
                          <a:tab pos="988060" algn="l"/>
                          <a:tab pos="988694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Circular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988060" indent="-572135">
                        <a:lnSpc>
                          <a:spcPct val="100000"/>
                        </a:lnSpc>
                        <a:spcBef>
                          <a:spcPts val="30"/>
                        </a:spcBef>
                        <a:buChar char="-"/>
                        <a:tabLst>
                          <a:tab pos="988060" algn="l"/>
                          <a:tab pos="988694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Ojiva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988060" indent="-572135">
                        <a:lnSpc>
                          <a:spcPct val="100000"/>
                        </a:lnSpc>
                        <a:spcBef>
                          <a:spcPts val="30"/>
                        </a:spcBef>
                        <a:buChar char="-"/>
                        <a:tabLst>
                          <a:tab pos="988060" algn="l"/>
                          <a:tab pos="988694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Histograma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80059" indent="-423545" algn="just">
                        <a:lnSpc>
                          <a:spcPct val="100000"/>
                        </a:lnSpc>
                        <a:spcBef>
                          <a:spcPts val="385"/>
                        </a:spcBef>
                        <a:buChar char="·"/>
                        <a:tabLst>
                          <a:tab pos="480695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Huertos</a:t>
                      </a:r>
                      <a:r>
                        <a:rPr sz="1600" spc="-1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urbanos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429259" indent="-372745" algn="just">
                        <a:lnSpc>
                          <a:spcPct val="100000"/>
                        </a:lnSpc>
                        <a:spcBef>
                          <a:spcPts val="30"/>
                        </a:spcBef>
                        <a:buChar char="·"/>
                        <a:tabLst>
                          <a:tab pos="429895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Química en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los</a:t>
                      </a:r>
                      <a:r>
                        <a:rPr sz="1600" spc="-3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alimentos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327025" marR="430530" indent="-270510" algn="just">
                        <a:lnSpc>
                          <a:spcPct val="101600"/>
                        </a:lnSpc>
                        <a:buFont typeface="Garamond"/>
                        <a:buChar char="·"/>
                        <a:tabLst>
                          <a:tab pos="429895" algn="l"/>
                        </a:tabLst>
                      </a:pPr>
                      <a:r>
                        <a:rPr dirty="0"/>
                        <a:t>	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Crisis alimentaria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a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nivel  mundial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327025" marR="351790" indent="-270510" algn="just">
                        <a:lnSpc>
                          <a:spcPct val="101600"/>
                        </a:lnSpc>
                        <a:buFont typeface="Garamond"/>
                        <a:buChar char="·"/>
                        <a:tabLst>
                          <a:tab pos="429895" algn="l"/>
                        </a:tabLst>
                      </a:pPr>
                      <a:r>
                        <a:rPr dirty="0"/>
                        <a:t>	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Impacto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ambiental por</a:t>
                      </a:r>
                      <a:r>
                        <a:rPr sz="1600" spc="-9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el  uso excesivo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pesticidas  generadores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</a:t>
                      </a:r>
                      <a:r>
                        <a:rPr sz="1600" spc="-2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GEI.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429259" indent="-372745" algn="just">
                        <a:lnSpc>
                          <a:spcPct val="100000"/>
                        </a:lnSpc>
                        <a:spcBef>
                          <a:spcPts val="30"/>
                        </a:spcBef>
                        <a:buChar char="·"/>
                        <a:tabLst>
                          <a:tab pos="429895" algn="l"/>
                        </a:tabLst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CO</a:t>
                      </a:r>
                      <a:r>
                        <a:rPr sz="1575" baseline="-31746" dirty="0">
                          <a:latin typeface="Garamond"/>
                          <a:cs typeface="Garamond"/>
                        </a:rPr>
                        <a:t>2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y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estilo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</a:t>
                      </a:r>
                      <a:r>
                        <a:rPr sz="1600" spc="-2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vida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429259" indent="-372745" algn="just">
                        <a:lnSpc>
                          <a:spcPct val="100000"/>
                        </a:lnSpc>
                        <a:spcBef>
                          <a:spcPts val="30"/>
                        </a:spcBef>
                        <a:buChar char="·"/>
                        <a:tabLst>
                          <a:tab pos="429895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ppm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429259" indent="-372745" algn="just">
                        <a:lnSpc>
                          <a:spcPct val="100000"/>
                        </a:lnSpc>
                        <a:spcBef>
                          <a:spcPts val="30"/>
                        </a:spcBef>
                        <a:buChar char="·"/>
                        <a:tabLst>
                          <a:tab pos="429895" algn="l"/>
                        </a:tabLst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IMECA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429259" indent="-372745" algn="just">
                        <a:lnSpc>
                          <a:spcPct val="100000"/>
                        </a:lnSpc>
                        <a:spcBef>
                          <a:spcPts val="30"/>
                        </a:spcBef>
                        <a:buChar char="·"/>
                        <a:tabLst>
                          <a:tab pos="429895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GEI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object 3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636549" y="289824"/>
          <a:ext cx="10002520" cy="12985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48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3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054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74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98574">
                <a:tc>
                  <a:txBody>
                    <a:bodyPr/>
                    <a:lstStyle/>
                    <a:p>
                      <a:pPr marL="5632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Disciplinas: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Disciplina</a:t>
                      </a:r>
                      <a:r>
                        <a:rPr sz="1600" b="1" spc="-1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1.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104775" marR="99695" algn="ctr">
                        <a:lnSpc>
                          <a:spcPct val="101600"/>
                        </a:lnSpc>
                        <a:spcBef>
                          <a:spcPts val="1425"/>
                        </a:spcBef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EDUCACIÓN</a:t>
                      </a:r>
                      <a:r>
                        <a:rPr sz="1600" b="1" spc="-9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PARA  LA</a:t>
                      </a:r>
                      <a:r>
                        <a:rPr sz="1600" b="1" spc="-1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SALUD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Disciplina</a:t>
                      </a:r>
                      <a:r>
                        <a:rPr sz="1600" b="1" spc="-10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2.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455"/>
                        </a:spcBef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MATEMÁTICAS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4518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Disciplina</a:t>
                      </a:r>
                      <a:r>
                        <a:rPr sz="1600" b="1" spc="-1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3.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920115">
                        <a:lnSpc>
                          <a:spcPct val="100000"/>
                        </a:lnSpc>
                        <a:spcBef>
                          <a:spcPts val="1455"/>
                        </a:spcBef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QUÍMICA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73300" y="833306"/>
            <a:ext cx="5306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dirty="0">
                <a:solidFill>
                  <a:srgbClr val="000000"/>
                </a:solidFill>
                <a:latin typeface="Garamond"/>
                <a:cs typeface="Garamond"/>
              </a:rPr>
              <a:t>- Siembra </a:t>
            </a:r>
            <a:r>
              <a:rPr sz="1800" b="0" spc="-5" dirty="0">
                <a:solidFill>
                  <a:srgbClr val="000000"/>
                </a:solidFill>
                <a:latin typeface="Garamond"/>
                <a:cs typeface="Garamond"/>
              </a:rPr>
              <a:t>espaciada </a:t>
            </a:r>
            <a:r>
              <a:rPr sz="1800" b="0" dirty="0">
                <a:solidFill>
                  <a:srgbClr val="000000"/>
                </a:solidFill>
                <a:latin typeface="Garamond"/>
                <a:cs typeface="Garamond"/>
              </a:rPr>
              <a:t>o a </a:t>
            </a:r>
            <a:r>
              <a:rPr sz="1800" b="0" spc="-5" dirty="0">
                <a:solidFill>
                  <a:srgbClr val="000000"/>
                </a:solidFill>
                <a:latin typeface="Garamond"/>
                <a:cs typeface="Garamond"/>
              </a:rPr>
              <a:t>golpes </a:t>
            </a:r>
            <a:r>
              <a:rPr sz="1800" b="0" dirty="0">
                <a:solidFill>
                  <a:srgbClr val="000000"/>
                </a:solidFill>
                <a:latin typeface="Garamond"/>
                <a:cs typeface="Garamond"/>
              </a:rPr>
              <a:t>o </a:t>
            </a:r>
            <a:r>
              <a:rPr sz="1800" b="0" spc="-5" dirty="0">
                <a:solidFill>
                  <a:srgbClr val="000000"/>
                </a:solidFill>
                <a:latin typeface="Garamond"/>
                <a:cs typeface="Garamond"/>
              </a:rPr>
              <a:t>siembra mateada en</a:t>
            </a:r>
            <a:r>
              <a:rPr sz="1800" b="0" spc="-100" dirty="0">
                <a:solidFill>
                  <a:srgbClr val="000000"/>
                </a:solidFill>
                <a:latin typeface="Garamond"/>
                <a:cs typeface="Garamond"/>
              </a:rPr>
              <a:t> </a:t>
            </a:r>
            <a:r>
              <a:rPr sz="1800" b="0" spc="-5" dirty="0">
                <a:solidFill>
                  <a:srgbClr val="000000"/>
                </a:solidFill>
                <a:latin typeface="Garamond"/>
                <a:cs typeface="Garamond"/>
              </a:rPr>
              <a:t>surcos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73300" y="1233736"/>
            <a:ext cx="9446895" cy="378142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11430" algn="just">
              <a:lnSpc>
                <a:spcPct val="113900"/>
              </a:lnSpc>
              <a:spcBef>
                <a:spcPts val="135"/>
              </a:spcBef>
            </a:pPr>
            <a:r>
              <a:rPr sz="1600" spc="-5" dirty="0">
                <a:latin typeface="Garamond"/>
                <a:cs typeface="Garamond"/>
              </a:rPr>
              <a:t>Es una manera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sembrar en surcos pero </a:t>
            </a:r>
            <a:r>
              <a:rPr sz="1600" dirty="0">
                <a:latin typeface="Garamond"/>
                <a:cs typeface="Garamond"/>
              </a:rPr>
              <a:t>dejando </a:t>
            </a:r>
            <a:r>
              <a:rPr sz="1600" spc="-5" dirty="0">
                <a:latin typeface="Garamond"/>
                <a:cs typeface="Garamond"/>
              </a:rPr>
              <a:t>una </a:t>
            </a:r>
            <a:r>
              <a:rPr sz="1600" dirty="0">
                <a:latin typeface="Garamond"/>
                <a:cs typeface="Garamond"/>
              </a:rPr>
              <a:t>distancia </a:t>
            </a:r>
            <a:r>
              <a:rPr sz="1600" spc="-5" dirty="0">
                <a:latin typeface="Garamond"/>
                <a:cs typeface="Garamond"/>
              </a:rPr>
              <a:t>considerable entre una semilla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otra </a:t>
            </a:r>
            <a:r>
              <a:rPr sz="1600" dirty="0">
                <a:latin typeface="Garamond"/>
                <a:cs typeface="Garamond"/>
              </a:rPr>
              <a:t>o </a:t>
            </a:r>
            <a:r>
              <a:rPr sz="1600" spc="-5" dirty="0">
                <a:latin typeface="Garamond"/>
                <a:cs typeface="Garamond"/>
              </a:rPr>
              <a:t>entre </a:t>
            </a:r>
            <a:r>
              <a:rPr sz="1600" dirty="0">
                <a:latin typeface="Garamond"/>
                <a:cs typeface="Garamond"/>
              </a:rPr>
              <a:t>dos  </a:t>
            </a:r>
            <a:r>
              <a:rPr sz="1600" spc="-5" dirty="0">
                <a:latin typeface="Garamond"/>
                <a:cs typeface="Garamond"/>
              </a:rPr>
              <a:t>grupos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semillas. La </a:t>
            </a:r>
            <a:r>
              <a:rPr sz="1600" dirty="0">
                <a:latin typeface="Garamond"/>
                <a:cs typeface="Garamond"/>
              </a:rPr>
              <a:t>distancia </a:t>
            </a:r>
            <a:r>
              <a:rPr sz="1600" spc="-5" dirty="0">
                <a:latin typeface="Garamond"/>
                <a:cs typeface="Garamond"/>
              </a:rPr>
              <a:t>puede oscilar entre </a:t>
            </a:r>
            <a:r>
              <a:rPr sz="1600" dirty="0">
                <a:latin typeface="Garamond"/>
                <a:cs typeface="Garamond"/>
              </a:rPr>
              <a:t>los </a:t>
            </a:r>
            <a:r>
              <a:rPr sz="1600" spc="-5" dirty="0">
                <a:latin typeface="Garamond"/>
                <a:cs typeface="Garamond"/>
              </a:rPr>
              <a:t>30 </a:t>
            </a:r>
            <a:r>
              <a:rPr sz="1600" dirty="0">
                <a:latin typeface="Garamond"/>
                <a:cs typeface="Garamond"/>
              </a:rPr>
              <a:t>y los </a:t>
            </a:r>
            <a:r>
              <a:rPr sz="1600" spc="-5" dirty="0">
                <a:latin typeface="Garamond"/>
                <a:cs typeface="Garamond"/>
              </a:rPr>
              <a:t>80 cm. Es una técnica que garantiza un uso más eficaz  </a:t>
            </a:r>
            <a:r>
              <a:rPr sz="1600" dirty="0">
                <a:latin typeface="Garamond"/>
                <a:cs typeface="Garamond"/>
              </a:rPr>
              <a:t>de las </a:t>
            </a:r>
            <a:r>
              <a:rPr sz="1600" spc="-5" dirty="0">
                <a:latin typeface="Garamond"/>
                <a:cs typeface="Garamond"/>
              </a:rPr>
              <a:t>semillas y, al mismo tiempo, evita </a:t>
            </a:r>
            <a:r>
              <a:rPr sz="1600" dirty="0">
                <a:latin typeface="Garamond"/>
                <a:cs typeface="Garamond"/>
              </a:rPr>
              <a:t>o </a:t>
            </a:r>
            <a:r>
              <a:rPr sz="1600" spc="-5" dirty="0">
                <a:latin typeface="Garamond"/>
                <a:cs typeface="Garamond"/>
              </a:rPr>
              <a:t>restringe el aclarado posterior. En este caso tenemos cultivos como el maíz </a:t>
            </a:r>
            <a:r>
              <a:rPr sz="1600" dirty="0">
                <a:latin typeface="Garamond"/>
                <a:cs typeface="Garamond"/>
              </a:rPr>
              <a:t>y  los </a:t>
            </a:r>
            <a:r>
              <a:rPr sz="1600" spc="-5" dirty="0">
                <a:latin typeface="Garamond"/>
                <a:cs typeface="Garamond"/>
              </a:rPr>
              <a:t>cacahuetes En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siembra espaciada se siembran grupos separados </a:t>
            </a:r>
            <a:r>
              <a:rPr sz="1600" dirty="0">
                <a:latin typeface="Garamond"/>
                <a:cs typeface="Garamond"/>
              </a:rPr>
              <a:t>de 2 o 3 </a:t>
            </a:r>
            <a:r>
              <a:rPr sz="1600" spc="-5" dirty="0">
                <a:latin typeface="Garamond"/>
                <a:cs typeface="Garamond"/>
              </a:rPr>
              <a:t>semillas si se trata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semillas grandes </a:t>
            </a:r>
            <a:r>
              <a:rPr sz="1600" dirty="0">
                <a:latin typeface="Garamond"/>
                <a:cs typeface="Garamond"/>
              </a:rPr>
              <a:t>o  </a:t>
            </a:r>
            <a:r>
              <a:rPr sz="1600" spc="-5" dirty="0">
                <a:latin typeface="Garamond"/>
                <a:cs typeface="Garamond"/>
              </a:rPr>
              <a:t>un grupos separados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varias semillas si se trata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semillas más</a:t>
            </a:r>
            <a:r>
              <a:rPr sz="1600" spc="-15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pequeñas.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1800" dirty="0">
                <a:latin typeface="Garamond"/>
                <a:cs typeface="Garamond"/>
              </a:rPr>
              <a:t>- Siembra de</a:t>
            </a:r>
            <a:r>
              <a:rPr sz="1800" spc="-10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precisión</a:t>
            </a:r>
            <a:endParaRPr sz="1800">
              <a:latin typeface="Garamond"/>
              <a:cs typeface="Garamond"/>
            </a:endParaRPr>
          </a:p>
          <a:p>
            <a:pPr marL="12700" marR="5080" algn="just">
              <a:lnSpc>
                <a:spcPct val="113900"/>
              </a:lnSpc>
              <a:spcBef>
                <a:spcPts val="1035"/>
              </a:spcBef>
            </a:pPr>
            <a:r>
              <a:rPr sz="1600" spc="-5" dirty="0">
                <a:latin typeface="Garamond"/>
                <a:cs typeface="Garamond"/>
              </a:rPr>
              <a:t>En este caso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siembra se realiza mediante máquinas especialmente </a:t>
            </a:r>
            <a:r>
              <a:rPr sz="1600" dirty="0">
                <a:latin typeface="Garamond"/>
                <a:cs typeface="Garamond"/>
              </a:rPr>
              <a:t>diseñadas </a:t>
            </a:r>
            <a:r>
              <a:rPr sz="1600" spc="-5" dirty="0">
                <a:latin typeface="Garamond"/>
                <a:cs typeface="Garamond"/>
              </a:rPr>
              <a:t>para sembrar semillas que se han  </a:t>
            </a:r>
            <a:r>
              <a:rPr sz="1600" dirty="0">
                <a:latin typeface="Garamond"/>
                <a:cs typeface="Garamond"/>
              </a:rPr>
              <a:t>distribuido </a:t>
            </a:r>
            <a:r>
              <a:rPr sz="1600" spc="-5" dirty="0">
                <a:latin typeface="Garamond"/>
                <a:cs typeface="Garamond"/>
              </a:rPr>
              <a:t>previamente en paquetes adecuados para cada tipo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cultivo. La máquina, una vez se </a:t>
            </a:r>
            <a:r>
              <a:rPr sz="1600" dirty="0">
                <a:latin typeface="Garamond"/>
                <a:cs typeface="Garamond"/>
              </a:rPr>
              <a:t>le </a:t>
            </a:r>
            <a:r>
              <a:rPr sz="1600" spc="-5" dirty="0">
                <a:latin typeface="Garamond"/>
                <a:cs typeface="Garamond"/>
              </a:rPr>
              <a:t>ha calibrado </a:t>
            </a:r>
            <a:r>
              <a:rPr sz="1600" dirty="0">
                <a:latin typeface="Garamond"/>
                <a:cs typeface="Garamond"/>
              </a:rPr>
              <a:t>la  distancia y la </a:t>
            </a:r>
            <a:r>
              <a:rPr sz="1600" spc="-5" dirty="0">
                <a:latin typeface="Garamond"/>
                <a:cs typeface="Garamond"/>
              </a:rPr>
              <a:t>profundidad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siembra, </a:t>
            </a:r>
            <a:r>
              <a:rPr sz="1600" dirty="0">
                <a:latin typeface="Garamond"/>
                <a:cs typeface="Garamond"/>
              </a:rPr>
              <a:t>introduce </a:t>
            </a:r>
            <a:r>
              <a:rPr sz="1600" spc="-5" dirty="0">
                <a:latin typeface="Garamond"/>
                <a:cs typeface="Garamond"/>
              </a:rPr>
              <a:t>el paquete </a:t>
            </a:r>
            <a:r>
              <a:rPr sz="1600" dirty="0">
                <a:latin typeface="Garamond"/>
                <a:cs typeface="Garamond"/>
              </a:rPr>
              <a:t>o </a:t>
            </a:r>
            <a:r>
              <a:rPr sz="1600" spc="-5" dirty="0">
                <a:latin typeface="Garamond"/>
                <a:cs typeface="Garamond"/>
              </a:rPr>
              <a:t>píldora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semillas en el terreno. Cada paquete contiene  un envoltorio que se </a:t>
            </a:r>
            <a:r>
              <a:rPr sz="1600" dirty="0">
                <a:latin typeface="Garamond"/>
                <a:cs typeface="Garamond"/>
              </a:rPr>
              <a:t>deshace </a:t>
            </a:r>
            <a:r>
              <a:rPr sz="1600" spc="-5" dirty="0">
                <a:latin typeface="Garamond"/>
                <a:cs typeface="Garamond"/>
              </a:rPr>
              <a:t>al cabo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poco tiempo para </a:t>
            </a:r>
            <a:r>
              <a:rPr sz="1600" dirty="0">
                <a:latin typeface="Garamond"/>
                <a:cs typeface="Garamond"/>
              </a:rPr>
              <a:t>dejar las </a:t>
            </a:r>
            <a:r>
              <a:rPr sz="1600" spc="-5" dirty="0">
                <a:latin typeface="Garamond"/>
                <a:cs typeface="Garamond"/>
              </a:rPr>
              <a:t>semillas en contacto con el suelo. Este tipo </a:t>
            </a:r>
            <a:r>
              <a:rPr sz="1600" dirty="0">
                <a:latin typeface="Garamond"/>
                <a:cs typeface="Garamond"/>
              </a:rPr>
              <a:t>de  </a:t>
            </a:r>
            <a:r>
              <a:rPr sz="1600" spc="-5" dirty="0">
                <a:latin typeface="Garamond"/>
                <a:cs typeface="Garamond"/>
              </a:rPr>
              <a:t>siembra solamente se realiza en cultivos </a:t>
            </a:r>
            <a:r>
              <a:rPr sz="1600" dirty="0">
                <a:latin typeface="Garamond"/>
                <a:cs typeface="Garamond"/>
              </a:rPr>
              <a:t>intensivos </a:t>
            </a:r>
            <a:r>
              <a:rPr sz="1600" spc="-5" dirty="0">
                <a:latin typeface="Garamond"/>
                <a:cs typeface="Garamond"/>
              </a:rPr>
              <a:t>porque permite ahorrar una cantidad muy elevada </a:t>
            </a:r>
            <a:r>
              <a:rPr sz="1600" dirty="0">
                <a:latin typeface="Garamond"/>
                <a:cs typeface="Garamond"/>
              </a:rPr>
              <a:t>de</a:t>
            </a:r>
            <a:r>
              <a:rPr sz="1600" spc="-2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semillas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2225" y="1017756"/>
            <a:ext cx="29127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-5" dirty="0">
                <a:solidFill>
                  <a:srgbClr val="000000"/>
                </a:solidFill>
                <a:latin typeface="Garamond"/>
                <a:cs typeface="Garamond"/>
              </a:rPr>
              <a:t>Condiciones para poder</a:t>
            </a:r>
            <a:r>
              <a:rPr sz="1800" b="0" spc="-80" dirty="0">
                <a:solidFill>
                  <a:srgbClr val="000000"/>
                </a:solidFill>
                <a:latin typeface="Garamond"/>
                <a:cs typeface="Garamond"/>
              </a:rPr>
              <a:t> </a:t>
            </a:r>
            <a:r>
              <a:rPr sz="1800" b="0" spc="-5" dirty="0">
                <a:solidFill>
                  <a:srgbClr val="000000"/>
                </a:solidFill>
                <a:latin typeface="Garamond"/>
                <a:cs typeface="Garamond"/>
              </a:rPr>
              <a:t>sembrar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62225" y="2015086"/>
            <a:ext cx="8759825" cy="2933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3970" algn="just">
              <a:lnSpc>
                <a:spcPct val="115900"/>
              </a:lnSpc>
              <a:spcBef>
                <a:spcPts val="100"/>
              </a:spcBef>
            </a:pPr>
            <a:r>
              <a:rPr sz="1600" spc="-5" dirty="0">
                <a:latin typeface="Garamond"/>
                <a:cs typeface="Garamond"/>
              </a:rPr>
              <a:t>Para conseguir un germinado adecuado, se </a:t>
            </a:r>
            <a:r>
              <a:rPr sz="1600" dirty="0">
                <a:latin typeface="Garamond"/>
                <a:cs typeface="Garamond"/>
              </a:rPr>
              <a:t>deben </a:t>
            </a:r>
            <a:r>
              <a:rPr sz="1600" spc="-5" dirty="0">
                <a:latin typeface="Garamond"/>
                <a:cs typeface="Garamond"/>
              </a:rPr>
              <a:t>reunir una serie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condiciones tanto en </a:t>
            </a:r>
            <a:r>
              <a:rPr sz="1600" dirty="0">
                <a:latin typeface="Garamond"/>
                <a:cs typeface="Garamond"/>
              </a:rPr>
              <a:t>lo </a:t>
            </a:r>
            <a:r>
              <a:rPr sz="1600" spc="-5" dirty="0">
                <a:latin typeface="Garamond"/>
                <a:cs typeface="Garamond"/>
              </a:rPr>
              <a:t>que se refiere al  estado </a:t>
            </a:r>
            <a:r>
              <a:rPr sz="1600" dirty="0">
                <a:latin typeface="Garamond"/>
                <a:cs typeface="Garamond"/>
              </a:rPr>
              <a:t>de las </a:t>
            </a:r>
            <a:r>
              <a:rPr sz="1600" spc="-5" dirty="0">
                <a:latin typeface="Garamond"/>
                <a:cs typeface="Garamond"/>
              </a:rPr>
              <a:t>semillas como </a:t>
            </a:r>
            <a:r>
              <a:rPr sz="1600" dirty="0">
                <a:latin typeface="Garamond"/>
                <a:cs typeface="Garamond"/>
              </a:rPr>
              <a:t>a las </a:t>
            </a:r>
            <a:r>
              <a:rPr sz="1600" spc="-5" dirty="0">
                <a:latin typeface="Garamond"/>
                <a:cs typeface="Garamond"/>
              </a:rPr>
              <a:t>condiciones </a:t>
            </a:r>
            <a:r>
              <a:rPr sz="1600" dirty="0">
                <a:latin typeface="Garamond"/>
                <a:cs typeface="Garamond"/>
              </a:rPr>
              <a:t>del </a:t>
            </a:r>
            <a:r>
              <a:rPr sz="1600" spc="-5" dirty="0">
                <a:latin typeface="Garamond"/>
                <a:cs typeface="Garamond"/>
              </a:rPr>
              <a:t>suelo </a:t>
            </a:r>
            <a:r>
              <a:rPr sz="1600" dirty="0">
                <a:latin typeface="Garamond"/>
                <a:cs typeface="Garamond"/>
              </a:rPr>
              <a:t>y a la</a:t>
            </a:r>
            <a:r>
              <a:rPr sz="1600" spc="-3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climatología.</a:t>
            </a:r>
            <a:endParaRPr sz="1600">
              <a:latin typeface="Garamond"/>
              <a:cs typeface="Garamond"/>
            </a:endParaRPr>
          </a:p>
          <a:p>
            <a:pPr marL="12700" marR="5080" algn="just">
              <a:lnSpc>
                <a:spcPct val="113700"/>
              </a:lnSpc>
              <a:spcBef>
                <a:spcPts val="990"/>
              </a:spcBef>
            </a:pPr>
            <a:r>
              <a:rPr sz="1600" spc="-5" dirty="0">
                <a:latin typeface="Garamond"/>
                <a:cs typeface="Garamond"/>
              </a:rPr>
              <a:t>Las semillas </a:t>
            </a:r>
            <a:r>
              <a:rPr sz="1600" dirty="0">
                <a:latin typeface="Garamond"/>
                <a:cs typeface="Garamond"/>
              </a:rPr>
              <a:t>deben </a:t>
            </a:r>
            <a:r>
              <a:rPr sz="1600" spc="-5" dirty="0">
                <a:latin typeface="Garamond"/>
                <a:cs typeface="Garamond"/>
              </a:rPr>
              <a:t>ser frescas, </a:t>
            </a:r>
            <a:r>
              <a:rPr sz="1600" dirty="0">
                <a:latin typeface="Garamond"/>
                <a:cs typeface="Garamond"/>
              </a:rPr>
              <a:t>lo </a:t>
            </a:r>
            <a:r>
              <a:rPr sz="1600" spc="-5" dirty="0">
                <a:latin typeface="Garamond"/>
                <a:cs typeface="Garamond"/>
              </a:rPr>
              <a:t>que </a:t>
            </a:r>
            <a:r>
              <a:rPr sz="1600" dirty="0">
                <a:latin typeface="Garamond"/>
                <a:cs typeface="Garamond"/>
              </a:rPr>
              <a:t>implica </a:t>
            </a:r>
            <a:r>
              <a:rPr sz="1600" spc="-5" dirty="0">
                <a:latin typeface="Garamond"/>
                <a:cs typeface="Garamond"/>
              </a:rPr>
              <a:t>que no </a:t>
            </a:r>
            <a:r>
              <a:rPr sz="1600" dirty="0">
                <a:latin typeface="Garamond"/>
                <a:cs typeface="Garamond"/>
              </a:rPr>
              <a:t>deben </a:t>
            </a:r>
            <a:r>
              <a:rPr sz="1600" spc="-5" dirty="0">
                <a:latin typeface="Garamond"/>
                <a:cs typeface="Garamond"/>
              </a:rPr>
              <a:t>haber superado el periodo habitual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germinación.  Cuando compramos semillas, </a:t>
            </a:r>
            <a:r>
              <a:rPr sz="1600" dirty="0">
                <a:latin typeface="Garamond"/>
                <a:cs typeface="Garamond"/>
              </a:rPr>
              <a:t>debemos </a:t>
            </a:r>
            <a:r>
              <a:rPr sz="1600" spc="-5" dirty="0">
                <a:latin typeface="Garamond"/>
                <a:cs typeface="Garamond"/>
              </a:rPr>
              <a:t>mirar en el envase cuando termina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fecha garantizada para poder  plantarse. Muchas semillas pueden germinar bastante tiempo </a:t>
            </a:r>
            <a:r>
              <a:rPr sz="1600" dirty="0">
                <a:latin typeface="Garamond"/>
                <a:cs typeface="Garamond"/>
              </a:rPr>
              <a:t>después de </a:t>
            </a:r>
            <a:r>
              <a:rPr sz="1600" spc="-5" dirty="0">
                <a:latin typeface="Garamond"/>
                <a:cs typeface="Garamond"/>
              </a:rPr>
              <a:t>esta fecha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caducidad, sin embargo,  para asegurar un germinado </a:t>
            </a:r>
            <a:r>
              <a:rPr sz="1600" dirty="0">
                <a:latin typeface="Garamond"/>
                <a:cs typeface="Garamond"/>
              </a:rPr>
              <a:t>ideal </a:t>
            </a:r>
            <a:r>
              <a:rPr sz="1600" spc="-5" dirty="0">
                <a:latin typeface="Garamond"/>
                <a:cs typeface="Garamond"/>
              </a:rPr>
              <a:t>no </a:t>
            </a:r>
            <a:r>
              <a:rPr sz="1600" dirty="0">
                <a:latin typeface="Garamond"/>
                <a:cs typeface="Garamond"/>
              </a:rPr>
              <a:t>debería </a:t>
            </a:r>
            <a:r>
              <a:rPr sz="1600" spc="-5" dirty="0">
                <a:latin typeface="Garamond"/>
                <a:cs typeface="Garamond"/>
              </a:rPr>
              <a:t>guardarse más tiempo que el aconsejado por el vendedor. El  poder germinativo </a:t>
            </a:r>
            <a:r>
              <a:rPr sz="1600" dirty="0">
                <a:latin typeface="Garamond"/>
                <a:cs typeface="Garamond"/>
              </a:rPr>
              <a:t>de las </a:t>
            </a:r>
            <a:r>
              <a:rPr sz="1600" spc="-5" dirty="0">
                <a:latin typeface="Garamond"/>
                <a:cs typeface="Garamond"/>
              </a:rPr>
              <a:t>semillas </a:t>
            </a:r>
            <a:r>
              <a:rPr sz="1600" dirty="0">
                <a:latin typeface="Garamond"/>
                <a:cs typeface="Garamond"/>
              </a:rPr>
              <a:t>depende </a:t>
            </a:r>
            <a:r>
              <a:rPr sz="1600" spc="-5" dirty="0">
                <a:latin typeface="Garamond"/>
                <a:cs typeface="Garamond"/>
              </a:rPr>
              <a:t>mucho </a:t>
            </a:r>
            <a:r>
              <a:rPr sz="1600" dirty="0">
                <a:latin typeface="Garamond"/>
                <a:cs typeface="Garamond"/>
              </a:rPr>
              <a:t>del </a:t>
            </a:r>
            <a:r>
              <a:rPr sz="1600" spc="-5" dirty="0">
                <a:latin typeface="Garamond"/>
                <a:cs typeface="Garamond"/>
              </a:rPr>
              <a:t>estado en que estas se encuentran antes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sembrarse.  En caso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producir nuestras propias semillas, </a:t>
            </a:r>
            <a:r>
              <a:rPr sz="1600" dirty="0">
                <a:latin typeface="Garamond"/>
                <a:cs typeface="Garamond"/>
              </a:rPr>
              <a:t>deberíamos </a:t>
            </a:r>
            <a:r>
              <a:rPr sz="1600" spc="-5" dirty="0">
                <a:latin typeface="Garamond"/>
                <a:cs typeface="Garamond"/>
              </a:rPr>
              <a:t>consultar estos </a:t>
            </a:r>
            <a:r>
              <a:rPr sz="1600" dirty="0">
                <a:latin typeface="Garamond"/>
                <a:cs typeface="Garamond"/>
              </a:rPr>
              <a:t>datos </a:t>
            </a:r>
            <a:r>
              <a:rPr sz="1600" spc="-5" dirty="0">
                <a:latin typeface="Garamond"/>
                <a:cs typeface="Garamond"/>
              </a:rPr>
              <a:t>previamente. Además </a:t>
            </a:r>
            <a:r>
              <a:rPr sz="1600" dirty="0">
                <a:latin typeface="Garamond"/>
                <a:cs typeface="Garamond"/>
              </a:rPr>
              <a:t>de  disponer de las </a:t>
            </a:r>
            <a:r>
              <a:rPr sz="1600" spc="-5" dirty="0">
                <a:latin typeface="Garamond"/>
                <a:cs typeface="Garamond"/>
              </a:rPr>
              <a:t>semillas adecuadas, convenientemente tratadas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guardadas, </a:t>
            </a:r>
            <a:r>
              <a:rPr sz="1600" dirty="0">
                <a:latin typeface="Garamond"/>
                <a:cs typeface="Garamond"/>
              </a:rPr>
              <a:t>debemos </a:t>
            </a:r>
            <a:r>
              <a:rPr sz="1600" spc="-5" dirty="0">
                <a:latin typeface="Garamond"/>
                <a:cs typeface="Garamond"/>
              </a:rPr>
              <a:t>reunir unas condiciones  </a:t>
            </a:r>
            <a:r>
              <a:rPr sz="1600" dirty="0">
                <a:latin typeface="Garamond"/>
                <a:cs typeface="Garamond"/>
              </a:rPr>
              <a:t>ideales de </a:t>
            </a:r>
            <a:r>
              <a:rPr sz="1600" spc="-5" dirty="0">
                <a:latin typeface="Garamond"/>
                <a:cs typeface="Garamond"/>
              </a:rPr>
              <a:t>temperatura, humedad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oxigenación para que </a:t>
            </a:r>
            <a:r>
              <a:rPr sz="1600" dirty="0">
                <a:latin typeface="Garamond"/>
                <a:cs typeface="Garamond"/>
              </a:rPr>
              <a:t>las </a:t>
            </a:r>
            <a:r>
              <a:rPr sz="1600" spc="-5" dirty="0">
                <a:latin typeface="Garamond"/>
                <a:cs typeface="Garamond"/>
              </a:rPr>
              <a:t>semillas germinen</a:t>
            </a:r>
            <a:r>
              <a:rPr sz="1600" spc="-3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adecuadamente.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5949" y="634270"/>
            <a:ext cx="131381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Fuentes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1506946" y="1532112"/>
            <a:ext cx="6419215" cy="2111375"/>
          </a:xfrm>
          <a:prstGeom prst="rect">
            <a:avLst/>
          </a:prstGeom>
        </p:spPr>
        <p:txBody>
          <a:bodyPr vert="horz" wrap="square" lIns="0" tIns="121285" rIns="0" bIns="0" rtlCol="0">
            <a:spAutoFit/>
          </a:bodyPr>
          <a:lstStyle/>
          <a:p>
            <a:pPr marL="135255">
              <a:lnSpc>
                <a:spcPct val="100000"/>
              </a:lnSpc>
              <a:spcBef>
                <a:spcPts val="955"/>
              </a:spcBef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Ligas</a:t>
            </a:r>
            <a:endParaRPr sz="1600">
              <a:latin typeface="Garamond"/>
              <a:cs typeface="Garamond"/>
            </a:endParaRPr>
          </a:p>
          <a:p>
            <a:pPr marL="363855" indent="-351790">
              <a:lnSpc>
                <a:spcPct val="100000"/>
              </a:lnSpc>
              <a:spcBef>
                <a:spcPts val="855"/>
              </a:spcBef>
              <a:buClr>
                <a:srgbClr val="001133"/>
              </a:buClr>
              <a:buFont typeface="Arial"/>
              <a:buChar char="●"/>
              <a:tabLst>
                <a:tab pos="363855" algn="l"/>
                <a:tab pos="364490" algn="l"/>
              </a:tabLst>
            </a:pPr>
            <a:r>
              <a:rPr sz="1600" dirty="0">
                <a:latin typeface="Garamond"/>
                <a:cs typeface="Garamond"/>
                <a:hlinkClick r:id="rId2"/>
              </a:rPr>
              <a:t>dad.uncu.edu.ar</a:t>
            </a:r>
            <a:r>
              <a:rPr sz="1600" spc="-15" dirty="0">
                <a:latin typeface="Garamond"/>
                <a:cs typeface="Garamond"/>
                <a:hlinkClick r:id="rId2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  <a:hlinkClick r:id="rId2"/>
              </a:rPr>
              <a:t>http://www.dad.uncu.edu.ar/upload/vegetales.pdf</a:t>
            </a:r>
            <a:endParaRPr sz="1600">
              <a:latin typeface="Garamond"/>
              <a:cs typeface="Garamond"/>
            </a:endParaRPr>
          </a:p>
          <a:p>
            <a:pPr marL="363855" indent="-351790">
              <a:lnSpc>
                <a:spcPct val="100000"/>
              </a:lnSpc>
              <a:spcBef>
                <a:spcPts val="254"/>
              </a:spcBef>
              <a:buClr>
                <a:srgbClr val="001133"/>
              </a:buClr>
              <a:buFont typeface="Arial"/>
              <a:buChar char="●"/>
              <a:tabLst>
                <a:tab pos="363855" algn="l"/>
                <a:tab pos="364490" algn="l"/>
              </a:tabLst>
            </a:pPr>
            <a:r>
              <a:rPr sz="1600" spc="-5" dirty="0">
                <a:latin typeface="Garamond"/>
                <a:cs typeface="Garamond"/>
                <a:hlinkClick r:id="rId3"/>
              </a:rPr>
              <a:t>Catalogue of Life</a:t>
            </a:r>
            <a:r>
              <a:rPr sz="1600" spc="-5" dirty="0">
                <a:solidFill>
                  <a:srgbClr val="F06292"/>
                </a:solidFill>
                <a:latin typeface="Garamond"/>
                <a:cs typeface="Garamond"/>
                <a:hlinkClick r:id="rId3"/>
              </a:rPr>
              <a:t> </a:t>
            </a:r>
            <a:r>
              <a:rPr sz="1600" u="heavy" spc="-5" dirty="0">
                <a:solidFill>
                  <a:srgbClr val="F06292"/>
                </a:solidFill>
                <a:uFill>
                  <a:solidFill>
                    <a:srgbClr val="F06292"/>
                  </a:solidFill>
                </a:uFill>
                <a:latin typeface="Garamond"/>
                <a:cs typeface="Garamond"/>
                <a:hlinkClick r:id="rId3"/>
              </a:rPr>
              <a:t>http://www.catalogueoflife.org/</a:t>
            </a:r>
            <a:endParaRPr sz="1600">
              <a:latin typeface="Garamond"/>
              <a:cs typeface="Garamond"/>
            </a:endParaRPr>
          </a:p>
          <a:p>
            <a:pPr marL="363855" indent="-351790">
              <a:lnSpc>
                <a:spcPct val="100000"/>
              </a:lnSpc>
              <a:spcBef>
                <a:spcPts val="254"/>
              </a:spcBef>
              <a:buFont typeface="Arial"/>
              <a:buChar char="●"/>
              <a:tabLst>
                <a:tab pos="363855" algn="l"/>
                <a:tab pos="364490" algn="l"/>
              </a:tabLst>
            </a:pPr>
            <a:r>
              <a:rPr sz="1600" spc="-5" dirty="0">
                <a:latin typeface="Garamond"/>
                <a:cs typeface="Garamond"/>
              </a:rPr>
              <a:t>Ecoagricultor https://. egoagricultor</a:t>
            </a:r>
            <a:r>
              <a:rPr sz="1600" spc="-1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.com</a:t>
            </a:r>
            <a:endParaRPr sz="1600">
              <a:latin typeface="Garamond"/>
              <a:cs typeface="Garamond"/>
            </a:endParaRPr>
          </a:p>
          <a:p>
            <a:pPr marL="363855" indent="-351790">
              <a:lnSpc>
                <a:spcPct val="100000"/>
              </a:lnSpc>
              <a:spcBef>
                <a:spcPts val="254"/>
              </a:spcBef>
              <a:buFont typeface="Arial"/>
              <a:buChar char="●"/>
              <a:tabLst>
                <a:tab pos="363855" algn="l"/>
                <a:tab pos="364490" algn="l"/>
              </a:tabLst>
            </a:pPr>
            <a:r>
              <a:rPr sz="1600" spc="-5" dirty="0">
                <a:latin typeface="Garamond"/>
                <a:cs typeface="Garamond"/>
              </a:rPr>
              <a:t>ECO agricultor</a:t>
            </a:r>
            <a:r>
              <a:rPr sz="1600" spc="-1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https//ecosfron.org.</a:t>
            </a:r>
            <a:endParaRPr sz="1600">
              <a:latin typeface="Garamond"/>
              <a:cs typeface="Garamond"/>
            </a:endParaRPr>
          </a:p>
          <a:p>
            <a:pPr marL="363855" indent="-351790">
              <a:lnSpc>
                <a:spcPct val="100000"/>
              </a:lnSpc>
              <a:spcBef>
                <a:spcPts val="254"/>
              </a:spcBef>
              <a:buFont typeface="Arial"/>
              <a:buChar char="●"/>
              <a:tabLst>
                <a:tab pos="363855" algn="l"/>
                <a:tab pos="364490" algn="l"/>
              </a:tabLst>
            </a:pPr>
            <a:r>
              <a:rPr sz="1600" spc="-5" dirty="0">
                <a:latin typeface="Garamond"/>
                <a:cs typeface="Garamond"/>
              </a:rPr>
              <a:t>¿Còmo cultivar?</a:t>
            </a:r>
            <a:r>
              <a:rPr sz="1600" spc="-1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https//</a:t>
            </a:r>
            <a:r>
              <a:rPr sz="1600" u="heavy" spc="-5" dirty="0">
                <a:solidFill>
                  <a:srgbClr val="F06292"/>
                </a:solidFill>
                <a:uFill>
                  <a:solidFill>
                    <a:srgbClr val="F06292"/>
                  </a:solidFill>
                </a:uFill>
                <a:latin typeface="Garamond"/>
                <a:cs typeface="Garamond"/>
                <a:hlinkClick r:id="rId4"/>
              </a:rPr>
              <a:t>www.planetaenverde.es</a:t>
            </a:r>
            <a:endParaRPr sz="1600">
              <a:latin typeface="Garamond"/>
              <a:cs typeface="Garamond"/>
            </a:endParaRPr>
          </a:p>
          <a:p>
            <a:pPr marL="363855" indent="-351790">
              <a:lnSpc>
                <a:spcPct val="100000"/>
              </a:lnSpc>
              <a:spcBef>
                <a:spcPts val="254"/>
              </a:spcBef>
              <a:buFont typeface="Arial"/>
              <a:buChar char="●"/>
              <a:tabLst>
                <a:tab pos="363855" algn="l"/>
                <a:tab pos="364490" algn="l"/>
              </a:tabLst>
            </a:pPr>
            <a:r>
              <a:rPr sz="1600" dirty="0">
                <a:latin typeface="Garamond"/>
                <a:cs typeface="Garamond"/>
              </a:rPr>
              <a:t>Romòn S. </a:t>
            </a:r>
            <a:r>
              <a:rPr sz="1600" spc="-5" dirty="0">
                <a:latin typeface="Garamond"/>
                <a:cs typeface="Garamond"/>
              </a:rPr>
              <a:t>Carlos (1997) Guía </a:t>
            </a:r>
            <a:r>
              <a:rPr sz="1600" dirty="0">
                <a:latin typeface="Garamond"/>
                <a:cs typeface="Garamond"/>
              </a:rPr>
              <a:t>del </a:t>
            </a:r>
            <a:r>
              <a:rPr sz="1600" spc="-5" dirty="0">
                <a:latin typeface="Garamond"/>
                <a:cs typeface="Garamond"/>
              </a:rPr>
              <a:t>Huerto Escolar, España, Editorial</a:t>
            </a:r>
            <a:r>
              <a:rPr sz="1600" spc="-55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Popular.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5949" y="634270"/>
            <a:ext cx="214122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/>
              <a:t>Justificación: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1752125" y="1521382"/>
            <a:ext cx="9662795" cy="180975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just">
              <a:lnSpc>
                <a:spcPct val="114599"/>
              </a:lnSpc>
              <a:spcBef>
                <a:spcPts val="85"/>
              </a:spcBef>
            </a:pP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Se decide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sembrar en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áreas verdes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macetones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colegio para que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alumnos conozcan el  proceso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vean que en un futuro no muy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lejano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ellos pueden producir sus alimentos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, 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acuerdo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sus  gustos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costumbres, ya que son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innumerables 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vegetales que se pueden</a:t>
            </a:r>
            <a:r>
              <a:rPr sz="1900" spc="-3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sembrar.</a:t>
            </a:r>
            <a:endParaRPr sz="1900">
              <a:latin typeface="Garamond"/>
              <a:cs typeface="Garamond"/>
            </a:endParaRPr>
          </a:p>
          <a:p>
            <a:pPr marL="12700" marR="8255" algn="just">
              <a:lnSpc>
                <a:spcPct val="113999"/>
              </a:lnSpc>
              <a:spcBef>
                <a:spcPts val="1025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Además que pueden economizar gastos, están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libres 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sustancias tòxicas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sirven como una terapia  para relajarse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ajetreo</a:t>
            </a:r>
            <a:r>
              <a:rPr sz="19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citadino.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21399" y="3453674"/>
            <a:ext cx="2908925" cy="27930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83025" y="274958"/>
            <a:ext cx="474408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10" dirty="0">
                <a:latin typeface="Garamond"/>
                <a:cs typeface="Garamond"/>
              </a:rPr>
              <a:t>Descripción </a:t>
            </a:r>
            <a:r>
              <a:rPr b="0" dirty="0">
                <a:latin typeface="Garamond"/>
                <a:cs typeface="Garamond"/>
              </a:rPr>
              <a:t>de</a:t>
            </a:r>
            <a:r>
              <a:rPr b="0" spc="-85" dirty="0">
                <a:latin typeface="Garamond"/>
                <a:cs typeface="Garamond"/>
              </a:rPr>
              <a:t> </a:t>
            </a:r>
            <a:r>
              <a:rPr b="0" spc="-5" dirty="0">
                <a:latin typeface="Garamond"/>
                <a:cs typeface="Garamond"/>
              </a:rPr>
              <a:t>apertura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15050" y="1343708"/>
            <a:ext cx="10703560" cy="2727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34315">
              <a:lnSpc>
                <a:spcPct val="113999"/>
              </a:lnSpc>
              <a:spcBef>
                <a:spcPts val="100"/>
              </a:spcBef>
            </a:pP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Se inicia 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actividad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siembra con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selecciòn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compra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las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semillas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àrboles frutales que se utilizaran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acuerdo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a 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resultados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las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encuestas</a:t>
            </a:r>
            <a:r>
              <a:rPr sz="1900" spc="-2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realizadas.</a:t>
            </a:r>
            <a:endParaRPr sz="1900">
              <a:latin typeface="Garamond"/>
              <a:cs typeface="Garamond"/>
            </a:endParaRPr>
          </a:p>
          <a:p>
            <a:pPr marL="12700" marR="5080">
              <a:lnSpc>
                <a:spcPct val="113999"/>
              </a:lnSpc>
              <a:spcBef>
                <a:spcPts val="1025"/>
              </a:spcBef>
            </a:pP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Se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forman equipos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tres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integrantes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para que realicen el trabajo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preparen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materiales necesarios para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llevar a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cabo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 actividad.</a:t>
            </a:r>
            <a:endParaRPr sz="1900">
              <a:latin typeface="Garamond"/>
              <a:cs typeface="Garamond"/>
            </a:endParaRPr>
          </a:p>
          <a:p>
            <a:pPr marL="12700" marR="223520" indent="60325">
              <a:lnSpc>
                <a:spcPct val="113999"/>
              </a:lnSpc>
              <a:spcBef>
                <a:spcPts val="1025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Esto con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finalidad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que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desarrollen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habilidades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competencias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travès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trabajo colaborativo para que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lo  integren a 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vida</a:t>
            </a:r>
            <a:r>
              <a:rPr sz="19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cotidiana.</a:t>
            </a:r>
            <a:endParaRPr sz="19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1345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Materiales, pala, pico, semillas, àboles frutales,</a:t>
            </a:r>
            <a:r>
              <a:rPr sz="19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regadera.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453525" y="4179050"/>
            <a:ext cx="2890127" cy="23650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74425" y="4179049"/>
            <a:ext cx="3228073" cy="228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09200" y="4179049"/>
            <a:ext cx="2667425" cy="23650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20225" y="629180"/>
            <a:ext cx="518922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10" dirty="0">
                <a:latin typeface="Garamond"/>
                <a:cs typeface="Garamond"/>
              </a:rPr>
              <a:t>Descripción </a:t>
            </a:r>
            <a:r>
              <a:rPr b="0" dirty="0">
                <a:latin typeface="Garamond"/>
                <a:cs typeface="Garamond"/>
              </a:rPr>
              <a:t>del</a:t>
            </a:r>
            <a:r>
              <a:rPr b="0" spc="-85" dirty="0">
                <a:latin typeface="Garamond"/>
                <a:cs typeface="Garamond"/>
              </a:rPr>
              <a:t> </a:t>
            </a:r>
            <a:r>
              <a:rPr b="0" dirty="0">
                <a:latin typeface="Garamond"/>
                <a:cs typeface="Garamond"/>
              </a:rPr>
              <a:t>desarrollo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920225" y="1726383"/>
            <a:ext cx="8662670" cy="405765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8890" algn="just">
              <a:lnSpc>
                <a:spcPct val="114799"/>
              </a:lnSpc>
              <a:spcBef>
                <a:spcPts val="80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Las semillas seleccionadas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logran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germinar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una manera ràpida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sencilla, obviamente con  el sustrato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cantidad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agua adecuada,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sin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dejar 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tomar en cuenta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temporada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año.  Casi el 80%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las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plantas mueren por exceso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agua que por sequía, esto por el mecanismo  biológico,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tal manera que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debe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ser en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dosis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bajas pero</a:t>
            </a:r>
            <a:r>
              <a:rPr sz="1900" spc="-2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frecuente.</a:t>
            </a:r>
            <a:endParaRPr sz="1900">
              <a:latin typeface="Garamond"/>
              <a:cs typeface="Garamond"/>
            </a:endParaRPr>
          </a:p>
          <a:p>
            <a:pPr marL="12700" marR="5080" algn="just">
              <a:lnSpc>
                <a:spcPct val="114799"/>
              </a:lnSpc>
              <a:spcBef>
                <a:spcPts val="1010"/>
              </a:spcBef>
            </a:pP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Se decidió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realizar el cultivo por proximidad para aprovechar al màximo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recursos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conseguir mejores resultados. La siembra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hortalizas fue por semillas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árboles frutales  por trasplante adecuando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actividades al calendario escolar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a 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programas operativos 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las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asignaturas</a:t>
            </a:r>
            <a:r>
              <a:rPr sz="19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involucradas.</a:t>
            </a:r>
            <a:endParaRPr sz="1900">
              <a:latin typeface="Garamond"/>
              <a:cs typeface="Garamond"/>
            </a:endParaRPr>
          </a:p>
          <a:p>
            <a:pPr marL="12700" algn="just">
              <a:lnSpc>
                <a:spcPct val="100000"/>
              </a:lnSpc>
              <a:spcBef>
                <a:spcPts val="1345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La siembra se realizó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siguiente</a:t>
            </a:r>
            <a:r>
              <a:rPr sz="19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manera:</a:t>
            </a:r>
            <a:endParaRPr sz="1900">
              <a:latin typeface="Garamond"/>
              <a:cs typeface="Garamond"/>
            </a:endParaRPr>
          </a:p>
          <a:p>
            <a:pPr marL="12700" marR="8890" algn="just">
              <a:lnSpc>
                <a:spcPct val="113999"/>
              </a:lnSpc>
              <a:spcBef>
                <a:spcPts val="1000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TOMATE, se colocan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semillas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poca profundidad al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doble o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triple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su tamaño, para  que germine correctamente, en cuadros pequeños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3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centìmetros por</a:t>
            </a:r>
            <a:r>
              <a:rPr sz="1900" spc="-3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semilla.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05925" y="1391083"/>
            <a:ext cx="10412730" cy="3641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890">
              <a:lnSpc>
                <a:spcPct val="113999"/>
              </a:lnSpc>
              <a:spcBef>
                <a:spcPts val="100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CALABAZA, se colocan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semillas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una profundidad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1.5 centìmetros, cada 35 centìmetros por tres  semillas.</a:t>
            </a:r>
            <a:endParaRPr sz="19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1345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CHILE,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introducir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unas cuantas semillas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una profundidad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.5 centìmetros en cuadros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5</a:t>
            </a:r>
            <a:r>
              <a:rPr sz="1900" spc="-4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centímetros</a:t>
            </a:r>
            <a:endParaRPr sz="1900">
              <a:latin typeface="Garamond"/>
              <a:cs typeface="Garamond"/>
            </a:endParaRPr>
          </a:p>
          <a:p>
            <a:pPr marL="12700" marR="5080">
              <a:lnSpc>
                <a:spcPct val="113999"/>
              </a:lnSpc>
              <a:spcBef>
                <a:spcPts val="1000"/>
              </a:spcBef>
            </a:pP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RÁBANOS,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se plantan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dos o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tres semillas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una profundidad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un centìmetro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cubrirlos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ligeramente,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con   una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distancia de 2</a:t>
            </a:r>
            <a:r>
              <a:rPr sz="19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centìmetros.</a:t>
            </a:r>
            <a:endParaRPr sz="1900">
              <a:latin typeface="Garamond"/>
              <a:cs typeface="Garamond"/>
            </a:endParaRPr>
          </a:p>
          <a:p>
            <a:pPr marL="12700" marR="7620">
              <a:lnSpc>
                <a:spcPct val="113999"/>
              </a:lnSpc>
              <a:spcBef>
                <a:spcPts val="1025"/>
              </a:spcBef>
              <a:tabLst>
                <a:tab pos="1509395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CILANTRO,	se colocan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semillas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una profundidad no mayor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1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centìmetro en cuadros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tres </a:t>
            </a:r>
            <a:r>
              <a:rPr sz="1900" spc="46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centìmetros cada</a:t>
            </a:r>
            <a:r>
              <a:rPr sz="19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uno.</a:t>
            </a:r>
            <a:endParaRPr sz="1900">
              <a:latin typeface="Garamond"/>
              <a:cs typeface="Garamond"/>
            </a:endParaRPr>
          </a:p>
          <a:p>
            <a:pPr marL="12700" marR="768985">
              <a:lnSpc>
                <a:spcPct val="157900"/>
              </a:lnSpc>
              <a:spcBef>
                <a:spcPts val="25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PEREJIL, se colocan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semillas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una profundidad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2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centìmetros en cuadros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tres centímetros. 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ROMERO,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introducen las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semillas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una profundidad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2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centìmetros en cuadros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5</a:t>
            </a:r>
            <a:r>
              <a:rPr sz="1900" spc="-8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centìmetros.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5350" y="1363233"/>
            <a:ext cx="10675620" cy="3641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27430">
              <a:lnSpc>
                <a:spcPct val="157900"/>
              </a:lnSpc>
              <a:spcBef>
                <a:spcPts val="100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ORÉGANO, se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introduce 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semilla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una profundidad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5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centìmetros en cuadros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3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centímetros.  ALBAHACA, se colocan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semillas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una profundidad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2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centìmetros en cuadros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5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centímetros.  ÀRBOLES</a:t>
            </a:r>
            <a:r>
              <a:rPr sz="19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FRUTALES:</a:t>
            </a:r>
            <a:endParaRPr sz="1900">
              <a:latin typeface="Garamond"/>
              <a:cs typeface="Garamond"/>
            </a:endParaRPr>
          </a:p>
          <a:p>
            <a:pPr marL="12700" marR="5080" algn="just">
              <a:lnSpc>
                <a:spcPct val="114799"/>
              </a:lnSpc>
              <a:spcBef>
                <a:spcPts val="980"/>
              </a:spcBef>
            </a:pP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Se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trasplantaron plantas pequeñas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menos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un metro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altura,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se hicieron orificios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50 centìmetros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profundidad por 30 centímetros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diámetro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aproximadamente,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acuerdo con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estudios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suelo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las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encuestas se plantaron; naranjo,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limòn,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guayabo, ciruelo, granada, mandarina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aguacate que consideramos son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los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màs resistentes al</a:t>
            </a:r>
            <a:r>
              <a:rPr sz="19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proceso.</a:t>
            </a:r>
            <a:endParaRPr sz="1900">
              <a:latin typeface="Garamond"/>
              <a:cs typeface="Garamond"/>
            </a:endParaRPr>
          </a:p>
          <a:p>
            <a:pPr marL="12700" marR="15240" algn="just">
              <a:lnSpc>
                <a:spcPct val="113999"/>
              </a:lnSpc>
              <a:spcBef>
                <a:spcPts val="1025"/>
              </a:spcBef>
            </a:pP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Se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considera también el clima con una temperatura constante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20 grados centigrados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dias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luz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superior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10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12 horas, tanto para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semillas como para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pequeños</a:t>
            </a:r>
            <a:r>
              <a:rPr sz="1900" spc="-2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àrboles.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60525" y="510730"/>
            <a:ext cx="215646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5" dirty="0">
                <a:latin typeface="Garamond"/>
                <a:cs typeface="Garamond"/>
              </a:rPr>
              <a:t>Evidencias</a:t>
            </a:r>
          </a:p>
        </p:txBody>
      </p:sp>
      <p:sp>
        <p:nvSpPr>
          <p:cNvPr id="3" name="object 3"/>
          <p:cNvSpPr/>
          <p:nvPr/>
        </p:nvSpPr>
        <p:spPr>
          <a:xfrm>
            <a:off x="1116699" y="1423501"/>
            <a:ext cx="4885672" cy="25110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16700" y="4016100"/>
            <a:ext cx="4879975" cy="24489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455925" y="0"/>
            <a:ext cx="1736074" cy="10728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43149" y="1423500"/>
            <a:ext cx="4879980" cy="24489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464300" y="4031853"/>
            <a:ext cx="4879971" cy="24924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5949" y="629183"/>
            <a:ext cx="559625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Descripción de</a:t>
            </a:r>
            <a:r>
              <a:rPr spc="-90" dirty="0"/>
              <a:t> </a:t>
            </a:r>
            <a:r>
              <a:rPr spc="-5" dirty="0"/>
              <a:t>resultados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963400" y="2030708"/>
            <a:ext cx="5176520" cy="272732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469900" marR="5080" indent="-374650">
              <a:lnSpc>
                <a:spcPct val="114599"/>
              </a:lnSpc>
              <a:spcBef>
                <a:spcPts val="8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Se debe llevar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un estricto control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agua para  evitar charcos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evitar que se pudran para obtener  mejores</a:t>
            </a:r>
            <a:r>
              <a:rPr sz="19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resultados.</a:t>
            </a:r>
            <a:endParaRPr sz="19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buClr>
                <a:srgbClr val="434343"/>
              </a:buClr>
              <a:buFont typeface="Arial"/>
              <a:buChar char="●"/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434343"/>
              </a:buClr>
              <a:buFont typeface="Arial"/>
              <a:buChar char="●"/>
            </a:pPr>
            <a:endParaRPr sz="1900">
              <a:latin typeface="Times New Roman"/>
              <a:cs typeface="Times New Roman"/>
            </a:endParaRPr>
          </a:p>
          <a:p>
            <a:pPr marL="469900" marR="119380" indent="-374650">
              <a:lnSpc>
                <a:spcPct val="113999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Vigilar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controlar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plagas para que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frutos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hojas tengan un buen aroma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</a:t>
            </a:r>
            <a:r>
              <a:rPr sz="1900" spc="-2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sabor.</a:t>
            </a:r>
            <a:endParaRPr sz="19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1345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Material: Herramientas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jardinería,</a:t>
            </a:r>
            <a:r>
              <a:rPr sz="1900" spc="-2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regaderas.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731900" y="2195395"/>
            <a:ext cx="2772826" cy="35708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7424" y="2195405"/>
            <a:ext cx="2513952" cy="33519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1636549" y="1740799"/>
          <a:ext cx="10152379" cy="33178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81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70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2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615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17874">
                <a:tc>
                  <a:txBody>
                    <a:bodyPr/>
                    <a:lstStyle/>
                    <a:p>
                      <a:pPr marL="234950" marR="784225" indent="-177800">
                        <a:lnSpc>
                          <a:spcPct val="113300"/>
                        </a:lnSpc>
                        <a:spcBef>
                          <a:spcPts val="130"/>
                        </a:spcBef>
                        <a:tabLst>
                          <a:tab pos="408305" algn="l"/>
                        </a:tabLst>
                      </a:pP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3.		Objetivos</a:t>
                      </a:r>
                      <a:r>
                        <a:rPr sz="1600" b="1" spc="-90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o  </a:t>
                      </a: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propósitos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234950">
                        <a:lnSpc>
                          <a:spcPct val="100000"/>
                        </a:lnSpc>
                        <a:spcBef>
                          <a:spcPts val="1455"/>
                        </a:spcBef>
                      </a:pPr>
                      <a:r>
                        <a:rPr sz="1600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a</a:t>
                      </a:r>
                      <a:r>
                        <a:rPr sz="1600" spc="-10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alcanzar.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1651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0" marR="50800" algn="just">
                        <a:lnSpc>
                          <a:spcPct val="113300"/>
                        </a:lnSpc>
                        <a:spcBef>
                          <a:spcPts val="130"/>
                        </a:spcBef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Construirá conocimientos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y  desarrollará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habilidades, hábitos 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y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valores para el cuidado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integral  de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su salud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a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través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la  investigación y la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reflexión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 los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principales problemas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salud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debidos a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una mala  alimentación.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1651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0" marR="50165" algn="just">
                        <a:lnSpc>
                          <a:spcPct val="113300"/>
                        </a:lnSpc>
                        <a:spcBef>
                          <a:spcPts val="130"/>
                        </a:spcBef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Aplicará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la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enseñanza  transversal, que permita que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los 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estadísticos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y la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representación  gráfica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los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mismos, sean 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integrados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con algunos  conceptos biológicos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y de 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educación ambiental,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donde los 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estudiantes aprecien problemas 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la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vida real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y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se generen en  ellos procesos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</a:t>
                      </a:r>
                      <a:r>
                        <a:rPr sz="1600" spc="-3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resolución.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1651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0" algn="just">
                        <a:lnSpc>
                          <a:spcPct val="100000"/>
                        </a:lnSpc>
                        <a:spcBef>
                          <a:spcPts val="385"/>
                        </a:spcBef>
                        <a:tabLst>
                          <a:tab pos="775335" algn="l"/>
                          <a:tab pos="1906270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El	alumno	aplicará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57150" marR="50165" algn="just">
                        <a:lnSpc>
                          <a:spcPct val="113300"/>
                        </a:lnSpc>
                        <a:tabLst>
                          <a:tab pos="852805" algn="l"/>
                          <a:tab pos="1551305" algn="l"/>
                          <a:tab pos="1790064" algn="l"/>
                          <a:tab pos="2278380" algn="l"/>
                          <a:tab pos="2418080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conocimiento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s		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químicos  relacionados con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las 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propiedade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s	de		los 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oligoelementos necesarios para 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la	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producció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n			y 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fortalecimiento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vegetales  cultivados en huertos</a:t>
                      </a:r>
                      <a:r>
                        <a:rPr sz="1600" spc="-7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urbanos.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636549" y="289824"/>
          <a:ext cx="10152379" cy="12985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81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70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2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615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98574">
                <a:tc>
                  <a:txBody>
                    <a:bodyPr/>
                    <a:lstStyle/>
                    <a:p>
                      <a:pPr marL="579120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Disciplinas: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Disciplina</a:t>
                      </a:r>
                      <a:r>
                        <a:rPr sz="1600" b="1" spc="-1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1.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421640" marR="416559" algn="ctr">
                        <a:lnSpc>
                          <a:spcPct val="101600"/>
                        </a:lnSpc>
                        <a:spcBef>
                          <a:spcPts val="1425"/>
                        </a:spcBef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EDUCACIÓN</a:t>
                      </a:r>
                      <a:r>
                        <a:rPr sz="1600" b="1" spc="-9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PARA  LA</a:t>
                      </a:r>
                      <a:r>
                        <a:rPr sz="1600" b="1" spc="-1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SALUD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Disciplina</a:t>
                      </a:r>
                      <a:r>
                        <a:rPr sz="1600" b="1" spc="-1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2.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455"/>
                        </a:spcBef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MATEMÁTICAS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850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Disciplina</a:t>
                      </a:r>
                      <a:r>
                        <a:rPr sz="1600" b="1" spc="-1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3.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814069">
                        <a:lnSpc>
                          <a:spcPct val="100000"/>
                        </a:lnSpc>
                        <a:spcBef>
                          <a:spcPts val="1455"/>
                        </a:spcBef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QUÍMICA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5949" y="629189"/>
            <a:ext cx="468630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Análisis de</a:t>
            </a:r>
            <a:r>
              <a:rPr spc="-90" dirty="0"/>
              <a:t> </a:t>
            </a:r>
            <a:r>
              <a:rPr spc="-5" dirty="0"/>
              <a:t>resultados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581225" y="1989533"/>
            <a:ext cx="10979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434343"/>
                </a:solidFill>
                <a:latin typeface="Garamond"/>
                <a:cs typeface="Garamond"/>
              </a:rPr>
              <a:t>Ventajas:</a:t>
            </a:r>
            <a:endParaRPr sz="2400">
              <a:latin typeface="Garamond"/>
              <a:cs typeface="Garamon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64108" y="2494358"/>
            <a:ext cx="3733800" cy="2352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6715" marR="359410" indent="-374650">
              <a:lnSpc>
                <a:spcPct val="113999"/>
              </a:lnSpc>
              <a:spcBef>
                <a:spcPts val="100"/>
              </a:spcBef>
              <a:buFont typeface="Arial"/>
              <a:buChar char="●"/>
              <a:tabLst>
                <a:tab pos="386715" algn="l"/>
                <a:tab pos="38735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Aprovechamiento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espacio al  màximo.</a:t>
            </a:r>
            <a:endParaRPr sz="1900">
              <a:latin typeface="Garamond"/>
              <a:cs typeface="Garamond"/>
            </a:endParaRPr>
          </a:p>
          <a:p>
            <a:pPr marL="386715" indent="-374650">
              <a:lnSpc>
                <a:spcPct val="100000"/>
              </a:lnSpc>
              <a:spcBef>
                <a:spcPts val="345"/>
              </a:spcBef>
              <a:buFont typeface="Arial"/>
              <a:buChar char="●"/>
              <a:tabLst>
                <a:tab pos="386715" algn="l"/>
                <a:tab pos="38735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Mayor rendimiento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la</a:t>
            </a:r>
            <a:r>
              <a:rPr sz="1900" spc="-3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tierra.</a:t>
            </a:r>
            <a:endParaRPr sz="1900">
              <a:latin typeface="Garamond"/>
              <a:cs typeface="Garamond"/>
            </a:endParaRPr>
          </a:p>
          <a:p>
            <a:pPr marL="386715" indent="-374650">
              <a:lnSpc>
                <a:spcPct val="100000"/>
              </a:lnSpc>
              <a:spcBef>
                <a:spcPts val="345"/>
              </a:spcBef>
              <a:buFont typeface="Arial"/>
              <a:buChar char="●"/>
              <a:tabLst>
                <a:tab pos="386715" algn="l"/>
                <a:tab pos="387350" algn="l"/>
              </a:tabLst>
            </a:pP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Idóneo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para el cultivo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900" spc="-8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hortalizas.</a:t>
            </a:r>
            <a:endParaRPr sz="1900">
              <a:latin typeface="Garamond"/>
              <a:cs typeface="Garamond"/>
            </a:endParaRPr>
          </a:p>
          <a:p>
            <a:pPr marL="386715" indent="-374650">
              <a:lnSpc>
                <a:spcPct val="100000"/>
              </a:lnSpc>
              <a:spcBef>
                <a:spcPts val="345"/>
              </a:spcBef>
              <a:buFont typeface="Arial"/>
              <a:buChar char="●"/>
              <a:tabLst>
                <a:tab pos="386715" algn="l"/>
                <a:tab pos="387350" algn="l"/>
              </a:tabLst>
            </a:pP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Sustentable</a:t>
            </a:r>
            <a:endParaRPr sz="1900">
              <a:latin typeface="Garamond"/>
              <a:cs typeface="Garamond"/>
            </a:endParaRPr>
          </a:p>
          <a:p>
            <a:pPr marL="386715" marR="196215" indent="-374650">
              <a:lnSpc>
                <a:spcPct val="115100"/>
              </a:lnSpc>
              <a:buFont typeface="Arial"/>
              <a:buChar char="●"/>
              <a:tabLst>
                <a:tab pos="386715" algn="l"/>
                <a:tab pos="38735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Aumentan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calidad alimentaria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ambiental.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83699" y="2047847"/>
            <a:ext cx="119634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Desventajas: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66583" y="2464408"/>
            <a:ext cx="3828415" cy="235267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386715" indent="-374650">
              <a:lnSpc>
                <a:spcPct val="100000"/>
              </a:lnSpc>
              <a:spcBef>
                <a:spcPts val="420"/>
              </a:spcBef>
              <a:buFont typeface="Arial"/>
              <a:buChar char="●"/>
              <a:tabLst>
                <a:tab pos="386715" algn="l"/>
                <a:tab pos="387350" algn="l"/>
              </a:tabLst>
            </a:pP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Inversiòn</a:t>
            </a:r>
            <a:endParaRPr sz="1900">
              <a:latin typeface="Garamond"/>
              <a:cs typeface="Garamond"/>
            </a:endParaRPr>
          </a:p>
          <a:p>
            <a:pPr marL="386715" marR="5080" indent="-374650">
              <a:lnSpc>
                <a:spcPts val="2630"/>
              </a:lnSpc>
              <a:spcBef>
                <a:spcPts val="114"/>
              </a:spcBef>
              <a:buFont typeface="Arial"/>
              <a:buChar char="●"/>
              <a:tabLst>
                <a:tab pos="386715" algn="l"/>
                <a:tab pos="38735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El tiempo que se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lleva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en un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inicio</a:t>
            </a:r>
            <a:r>
              <a:rPr sz="1900" spc="-7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preparaciòn.</a:t>
            </a:r>
            <a:endParaRPr sz="1900">
              <a:latin typeface="Garamond"/>
              <a:cs typeface="Garamond"/>
            </a:endParaRPr>
          </a:p>
          <a:p>
            <a:pPr marL="386715" indent="-374650">
              <a:lnSpc>
                <a:spcPct val="100000"/>
              </a:lnSpc>
              <a:spcBef>
                <a:spcPts val="195"/>
              </a:spcBef>
              <a:buFont typeface="Arial"/>
              <a:buChar char="●"/>
              <a:tabLst>
                <a:tab pos="386715" algn="l"/>
                <a:tab pos="38735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No se puede sembrar</a:t>
            </a:r>
            <a:r>
              <a:rPr sz="1900" spc="-2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todo.</a:t>
            </a:r>
            <a:endParaRPr sz="1900">
              <a:latin typeface="Garamond"/>
              <a:cs typeface="Garamond"/>
            </a:endParaRPr>
          </a:p>
          <a:p>
            <a:pPr marL="386715" marR="85725" indent="-374650">
              <a:lnSpc>
                <a:spcPct val="115100"/>
              </a:lnSpc>
              <a:buFont typeface="Arial"/>
              <a:buChar char="●"/>
              <a:tabLst>
                <a:tab pos="386715" algn="l"/>
                <a:tab pos="38735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Contaminaciòn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involuntaria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al  filtrarse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pesticidas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abonos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a las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fuentes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9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agua.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5949" y="629189"/>
            <a:ext cx="432943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Toma de</a:t>
            </a:r>
            <a:r>
              <a:rPr spc="-90" dirty="0"/>
              <a:t> </a:t>
            </a:r>
            <a:r>
              <a:rPr spc="-5" dirty="0"/>
              <a:t>decisiones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662227" y="2235707"/>
            <a:ext cx="6868795" cy="180975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just">
              <a:lnSpc>
                <a:spcPct val="114599"/>
              </a:lnSpc>
              <a:spcBef>
                <a:spcPts val="85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Al ser un proyecto escolar se tiene como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limitante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el tiempo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ciclo  escolar para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darle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un seguimiento adecuado, ya que se pretende que sea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a  largo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 plazo.</a:t>
            </a:r>
            <a:endParaRPr sz="1900">
              <a:latin typeface="Garamond"/>
              <a:cs typeface="Garamond"/>
            </a:endParaRPr>
          </a:p>
          <a:p>
            <a:pPr marL="12700" marR="5080" algn="just">
              <a:lnSpc>
                <a:spcPct val="113999"/>
              </a:lnSpc>
              <a:spcBef>
                <a:spcPts val="1025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De acuerdo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a lo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anterior cada nuevo ciclo escolar se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deben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entrenar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a los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nuevos grupos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alumnos para que el huerto siga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dando</a:t>
            </a:r>
            <a:r>
              <a:rPr sz="1900" spc="-2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frutos.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14094" marR="508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C) Actividad interdisciplinaria de </a:t>
            </a:r>
            <a:r>
              <a:rPr spc="-10" dirty="0"/>
              <a:t>cierre:  </a:t>
            </a:r>
            <a:r>
              <a:rPr spc="-5" dirty="0"/>
              <a:t>cosecha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08317" y="2180619"/>
            <a:ext cx="10733405" cy="3968115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381635" indent="-369570">
              <a:lnSpc>
                <a:spcPct val="100000"/>
              </a:lnSpc>
              <a:spcBef>
                <a:spcPts val="525"/>
              </a:spcBef>
              <a:buClr>
                <a:srgbClr val="434343"/>
              </a:buClr>
              <a:buFont typeface="Arial"/>
              <a:buChar char="●"/>
              <a:tabLst>
                <a:tab pos="381635" algn="l"/>
                <a:tab pos="382270" algn="l"/>
              </a:tabLst>
            </a:pPr>
            <a:r>
              <a:rPr sz="2000" b="1" spc="-5" dirty="0">
                <a:solidFill>
                  <a:srgbClr val="2A3890"/>
                </a:solidFill>
                <a:latin typeface="Garamond"/>
                <a:cs typeface="Garamond"/>
              </a:rPr>
              <a:t>OBJETIVO:</a:t>
            </a:r>
            <a:endParaRPr sz="2000">
              <a:latin typeface="Garamond"/>
              <a:cs typeface="Garamond"/>
            </a:endParaRPr>
          </a:p>
          <a:p>
            <a:pPr marL="495934" marR="5080" algn="just">
              <a:lnSpc>
                <a:spcPct val="114599"/>
              </a:lnSpc>
              <a:spcBef>
                <a:spcPts val="65"/>
              </a:spcBef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Estudiar el proceso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crecimiento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desarrollo de 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seres vivos (las plantas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huerto escolar). así como  reconectarse con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naturaleza en un medio urbano. Enseñar responsabilidad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respeto al medio ambiente para que  puedan generarse hábitos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una alimentación sana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</a:t>
            </a:r>
            <a:r>
              <a:rPr sz="18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autosustentable.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00">
              <a:latin typeface="Times New Roman"/>
              <a:cs typeface="Times New Roman"/>
            </a:endParaRPr>
          </a:p>
          <a:p>
            <a:pPr marL="381635" indent="-328930">
              <a:lnSpc>
                <a:spcPct val="100000"/>
              </a:lnSpc>
              <a:buClr>
                <a:srgbClr val="434343"/>
              </a:buClr>
              <a:buFont typeface="Arial"/>
              <a:buChar char="●"/>
              <a:tabLst>
                <a:tab pos="381635" algn="l"/>
                <a:tab pos="382270" algn="l"/>
              </a:tabLst>
            </a:pPr>
            <a:r>
              <a:rPr sz="1800" b="1" dirty="0">
                <a:solidFill>
                  <a:srgbClr val="2A3890"/>
                </a:solidFill>
                <a:latin typeface="Garamond"/>
                <a:cs typeface="Garamond"/>
              </a:rPr>
              <a:t>Grado:</a:t>
            </a:r>
            <a:r>
              <a:rPr sz="1800" b="1" spc="-5" dirty="0">
                <a:solidFill>
                  <a:srgbClr val="2A3890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5to.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buChar char="●"/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har char="●"/>
            </a:pPr>
            <a:endParaRPr sz="2000">
              <a:latin typeface="Times New Roman"/>
              <a:cs typeface="Times New Roman"/>
            </a:endParaRPr>
          </a:p>
          <a:p>
            <a:pPr marL="381635" indent="-328930">
              <a:lnSpc>
                <a:spcPct val="100000"/>
              </a:lnSpc>
              <a:buClr>
                <a:srgbClr val="434343"/>
              </a:buClr>
              <a:buFont typeface="Arial"/>
              <a:buChar char="●"/>
              <a:tabLst>
                <a:tab pos="381635" algn="l"/>
                <a:tab pos="382270" algn="l"/>
              </a:tabLst>
            </a:pPr>
            <a:r>
              <a:rPr sz="1800" b="1" spc="-5" dirty="0">
                <a:solidFill>
                  <a:srgbClr val="2A3890"/>
                </a:solidFill>
                <a:latin typeface="Garamond"/>
                <a:cs typeface="Garamond"/>
              </a:rPr>
              <a:t>Fechas: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9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al 20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800" spc="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Marzo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buChar char="●"/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har char="●"/>
            </a:pPr>
            <a:endParaRPr sz="2000">
              <a:latin typeface="Times New Roman"/>
              <a:cs typeface="Times New Roman"/>
            </a:endParaRPr>
          </a:p>
          <a:p>
            <a:pPr marL="381635" indent="-328930">
              <a:lnSpc>
                <a:spcPct val="100000"/>
              </a:lnSpc>
              <a:spcBef>
                <a:spcPts val="5"/>
              </a:spcBef>
              <a:buClr>
                <a:srgbClr val="434343"/>
              </a:buClr>
              <a:buFont typeface="Arial"/>
              <a:buChar char="●"/>
              <a:tabLst>
                <a:tab pos="381635" algn="l"/>
                <a:tab pos="382270" algn="l"/>
              </a:tabLst>
            </a:pPr>
            <a:r>
              <a:rPr sz="1800" b="1" spc="-5" dirty="0">
                <a:solidFill>
                  <a:srgbClr val="2A3890"/>
                </a:solidFill>
                <a:latin typeface="Garamond"/>
                <a:cs typeface="Garamond"/>
              </a:rPr>
              <a:t>Asignaturas: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Educación para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salud, Matemáticas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V 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Química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III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2525" y="875531"/>
            <a:ext cx="10611485" cy="55162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715" indent="1038225" algn="just">
              <a:lnSpc>
                <a:spcPct val="100400"/>
              </a:lnSpc>
              <a:spcBef>
                <a:spcPts val="90"/>
              </a:spcBef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La cosecha es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separación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planta madre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porción vegetal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interés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comercial, que pueden ser  frutos como tomate, pimiento, manzana, kiwis, etc.; raíces como remolacha, zanahoria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otras; hojas, como espinaca,  acelga; bulbos como cebolla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o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ajo; tubérculos como papa; tallos como el espárrago; pecíolos como el apio; 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inflorescencias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como el brócoli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o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coliflor, etc. La cosecha es el fin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etapa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cultivo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el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inicio de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preparación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o 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acondicionamiento para el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mercado.</a:t>
            </a:r>
            <a:endParaRPr sz="1800">
              <a:latin typeface="Garamond"/>
              <a:cs typeface="Garamond"/>
            </a:endParaRPr>
          </a:p>
          <a:p>
            <a:pPr marL="12700" marR="7620" algn="just">
              <a:lnSpc>
                <a:spcPct val="100699"/>
              </a:lnSpc>
              <a:spcBef>
                <a:spcPts val="975"/>
              </a:spcBef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Existen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sistemas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cosecha: manual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mecanizada aunque en algunos cultivos se utilizan combinaciones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ambos,  como por ejemplo cebolla, papa, zanahoria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otras especies, 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donde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remoción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suelo para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cosecha manual es  facilitada por medios mecánicos. La elección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un sistema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u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otro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depende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fundamentalmente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cultivo considerado, 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 destino 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muy especialmente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tamaño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predio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ser cosechado. La cosecha manual es el sistema predominante  para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recolección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frutas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hortalizas para el consumo en fresco, mientras que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mecánica es preferida en hortalizas  con fines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industriales 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 algunas otras cultivadas normalmente en grandes</a:t>
            </a:r>
            <a:r>
              <a:rPr sz="1800" spc="-2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extensiones.</a:t>
            </a:r>
            <a:endParaRPr sz="1800">
              <a:latin typeface="Garamond"/>
              <a:cs typeface="Garamond"/>
            </a:endParaRPr>
          </a:p>
          <a:p>
            <a:pPr marL="12700" marR="5080" algn="just">
              <a:lnSpc>
                <a:spcPct val="100699"/>
              </a:lnSpc>
              <a:spcBef>
                <a:spcPts val="975"/>
              </a:spcBef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La cosecha mecanizada tiene como ventaja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rapidez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un menor costo por tonelada recolectada, pero al ser 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destructiva,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sólo puede ser utilizada en cultivos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maduración concentrada. La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inversión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necesaria para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adquisición,  el costo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mantenimiento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ociosidad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equipo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durante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gran parte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año hace que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decisión 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compra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deba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ser  cuidadosamente analizada. Como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desventajas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adicionales se pueden mencionar que toda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operación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debe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estar 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diseñada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para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cosecha mecánica, empezando por el cultivo,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distancia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entre hileras, nivelación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terreno,  pulverizaciones,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labores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culturales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muy especialmente variedades que se adapten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un manipuleo más rudo. La  preparación para el mercado (clasificación,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limpieza,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empaque)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venta también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debe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estar adaptado para manejar  grandes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volúmenes.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55925" y="0"/>
            <a:ext cx="1736074" cy="8270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2825" y="875531"/>
            <a:ext cx="11069320" cy="53638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971550" algn="just">
              <a:lnSpc>
                <a:spcPct val="100499"/>
              </a:lnSpc>
              <a:spcBef>
                <a:spcPts val="90"/>
              </a:spcBef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Además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no requerir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inversiones iniciales,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recolección manual se adapta perfectamente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aquellos cultivos con  un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largo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período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cosecha con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ventaja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que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demanda 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mano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obra producida por picos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maduración  vinculados al clima, puede ser satisfecha mediante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contratación adicional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personal. La principal ventaja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sistema  manual se basa 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capacidad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ser humano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seleccionar el producto en su adecuado estado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madurez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de 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manipularlo con mucha mayor suavidad garantizando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esta manera una mayor calidad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menor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daño.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Esto es  particularmente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importante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cultivos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delicados.</a:t>
            </a:r>
            <a:endParaRPr sz="1800">
              <a:latin typeface="Garamond"/>
              <a:cs typeface="Garamond"/>
            </a:endParaRPr>
          </a:p>
          <a:p>
            <a:pPr marL="12700" marR="8890" algn="just">
              <a:lnSpc>
                <a:spcPct val="100699"/>
              </a:lnSpc>
              <a:spcBef>
                <a:spcPts val="975"/>
              </a:spcBef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Es necesario, sin embargo, un adecuado entrenamiento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personal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cosecha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una estricta supervisión. 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Figura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1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se  observa que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manzanas cosechadas por personal no adecuadamente supervisado presentan un elevado número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 lesiones,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particularmente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leves,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 comparación con el que ha sido supervisado</a:t>
            </a:r>
            <a:r>
              <a:rPr sz="1800" spc="-2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estrechamente.</a:t>
            </a:r>
            <a:endParaRPr sz="1800">
              <a:latin typeface="Garamond"/>
              <a:cs typeface="Garamond"/>
            </a:endParaRPr>
          </a:p>
          <a:p>
            <a:pPr marL="12700" marR="7620" algn="just">
              <a:lnSpc>
                <a:spcPct val="100699"/>
              </a:lnSpc>
              <a:spcBef>
                <a:spcPts val="969"/>
              </a:spcBef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El arreglo contractual que se haga con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cosecheros también tiene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influencia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sobre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calidad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producto. Cuando el pago  es por semana, quincena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o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mes,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cosecha se realiza mucho más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lentamente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pero con mayor cuidado que si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remuneración  es por cajón, metros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hilera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o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número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plantas cosechadas, 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donde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el trabajo se realiza rápidamente pero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costa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un  trato más rudo. La formación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equipos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la división del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trabajo también tiene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influencia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calidad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producto  cosechado. Los turnos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laborales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excesivamente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largos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sin un adecuado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descanso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así como condiciones extremadamente  adversas (excesivo calor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o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frío), conducen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que el cansancio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o la incomodidad induzca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al cosechero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tirar,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dejar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caer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o 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maltratar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innecesariamente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al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producto.</a:t>
            </a:r>
            <a:endParaRPr sz="1800">
              <a:latin typeface="Garamond"/>
              <a:cs typeface="Garamond"/>
            </a:endParaRPr>
          </a:p>
          <a:p>
            <a:pPr marL="12700" marR="11430" algn="just">
              <a:lnSpc>
                <a:spcPct val="100699"/>
              </a:lnSpc>
              <a:spcBef>
                <a:spcPts val="975"/>
              </a:spcBef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Es muy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importante,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además, el adecuado entrenamiento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personal particularmente para seleccionar el grado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madurez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o  desarrollo deseado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así como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técnicas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separación necesarias para no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dañar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al producto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o a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planta</a:t>
            </a:r>
            <a:r>
              <a:rPr sz="1800" spc="-4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madre.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55925" y="0"/>
            <a:ext cx="1736074" cy="9217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1375" y="716555"/>
            <a:ext cx="11089640" cy="6014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59815" algn="just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2A3890"/>
                </a:solidFill>
                <a:latin typeface="Garamond"/>
                <a:cs typeface="Garamond"/>
              </a:rPr>
              <a:t>Momento </a:t>
            </a:r>
            <a:r>
              <a:rPr sz="1800" b="1" dirty="0">
                <a:solidFill>
                  <a:srgbClr val="2A3890"/>
                </a:solidFill>
                <a:latin typeface="Garamond"/>
                <a:cs typeface="Garamond"/>
              </a:rPr>
              <a:t>o </a:t>
            </a:r>
            <a:r>
              <a:rPr sz="1800" b="1" spc="-5" dirty="0">
                <a:solidFill>
                  <a:srgbClr val="2A3890"/>
                </a:solidFill>
                <a:latin typeface="Garamond"/>
                <a:cs typeface="Garamond"/>
              </a:rPr>
              <a:t>madurez de</a:t>
            </a:r>
            <a:r>
              <a:rPr sz="1800" b="1" spc="-15" dirty="0">
                <a:solidFill>
                  <a:srgbClr val="2A3890"/>
                </a:solidFill>
                <a:latin typeface="Garamond"/>
                <a:cs typeface="Garamond"/>
              </a:rPr>
              <a:t> </a:t>
            </a:r>
            <a:r>
              <a:rPr sz="1800" b="1" spc="-5" dirty="0">
                <a:solidFill>
                  <a:srgbClr val="2A3890"/>
                </a:solidFill>
                <a:latin typeface="Garamond"/>
                <a:cs typeface="Garamond"/>
              </a:rPr>
              <a:t>cosecha</a:t>
            </a:r>
            <a:endParaRPr sz="1800">
              <a:latin typeface="Garamond"/>
              <a:cs typeface="Garamond"/>
            </a:endParaRPr>
          </a:p>
          <a:p>
            <a:pPr marL="12700" marR="5715" algn="just">
              <a:lnSpc>
                <a:spcPct val="114599"/>
              </a:lnSpc>
              <a:spcBef>
                <a:spcPts val="975"/>
              </a:spcBef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Madurez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o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momento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cosecha son usados en muchos casos como sinónimos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 cierta manera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son.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Sin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embargo, para  ser más precisos en términos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idiomáticos,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es más correcto hablar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«madurez» en aquellos frutos como el tomate,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durazno, 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pimiento, etc. 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donde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el punto adecuado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consumo se alcanza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luego 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ciertos cambios en el color, textura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sabor. En  cambio, en especies que no sufren esta transformación como el espárrago,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lechuga,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remolacha, etc., es más correcto hablar</a:t>
            </a:r>
            <a:r>
              <a:rPr sz="1800" spc="5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endParaRPr sz="1800">
              <a:latin typeface="Garamond"/>
              <a:cs typeface="Garamond"/>
            </a:endParaRPr>
          </a:p>
          <a:p>
            <a:pPr marL="12700" algn="just">
              <a:lnSpc>
                <a:spcPct val="100000"/>
              </a:lnSpc>
              <a:spcBef>
                <a:spcPts val="315"/>
              </a:spcBef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«momento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 cosecha».</a:t>
            </a:r>
            <a:endParaRPr sz="1800">
              <a:latin typeface="Garamond"/>
              <a:cs typeface="Garamond"/>
            </a:endParaRPr>
          </a:p>
          <a:p>
            <a:pPr marL="12700" marR="9525" algn="just">
              <a:lnSpc>
                <a:spcPct val="114599"/>
              </a:lnSpc>
              <a:spcBef>
                <a:spcPts val="975"/>
              </a:spcBef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El grado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madurez es el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índice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más usado para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cosecha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frutos pero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debe diferenciarse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madurez fisiológica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la 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madurez comercial. La primera es aquella que se alcanza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luego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que se ha completado el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desarrollo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mientras que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segunda se  refiere al estado en el cual es requerido por el mercado. Cada fruto presenta uno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o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más síntomas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inequívocos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cuando ha  alcanzado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madurez fisiológica. En tomate, por ejemplo, es cuando ha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desarrollado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masa gelatinosa que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llena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el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interior  de los lóculos y las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semillas no son cortadas cuando el fruto es seccionado con un cuchillo filoso. En pimiento, cuando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las 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semillas se endurecen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comienza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colorearse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parte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interna del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fruto (Figura</a:t>
            </a:r>
            <a:r>
              <a:rPr sz="1800" spc="-2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2).</a:t>
            </a:r>
            <a:endParaRPr sz="1800">
              <a:latin typeface="Garamond"/>
              <a:cs typeface="Garamond"/>
            </a:endParaRPr>
          </a:p>
          <a:p>
            <a:pPr marL="12700" marR="5080" algn="just">
              <a:lnSpc>
                <a:spcPct val="114599"/>
              </a:lnSpc>
              <a:spcBef>
                <a:spcPts val="969"/>
              </a:spcBef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La sobremadurez es el estado que sigue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madurez comercial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preferencia por parte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consumidores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disminuye, 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fundamentalmente porque el fruto se ablanda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pierde parte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sabor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aroma característicos.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Sin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embargo, es el punto  adecuado para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elaboración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dulces o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salsas (Figura 3). La madurez comercial puede coincidir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o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no con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madurez  fisiológica. 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mayor parte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frutos el máximo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desarrollo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se alcanza antes que el producto alcance el estado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preferencia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consumidores pero en aquellos que son consumidos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inmaduros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tales como pepino, zuchinis, chauchas,  arvejas, hortalizas baby, etc.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madurez comercial se alcanza mucho antes que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fisiológica.</a:t>
            </a:r>
            <a:endParaRPr sz="18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7975" y="767651"/>
            <a:ext cx="10845165" cy="548640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8890" indent="869315" algn="just">
              <a:lnSpc>
                <a:spcPct val="114500"/>
              </a:lnSpc>
              <a:spcBef>
                <a:spcPts val="75"/>
              </a:spcBef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Aquí es necesario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diferenciar dos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tipos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fruto: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climatéricos, como el tomate,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durazno 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otros, capaces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generar etileno,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hormona necesaria para que el proceso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maduración continúe, aún separado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planta. Además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ser autónomos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desde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el punto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vista madurativo, en este tipo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frutos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cambios en el sabor, aroma, color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textura  están asociados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un transitorio pico respiratorio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vinculados estrechamente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producción autocatalítica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etileno. En 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no climatéricos como pimiento, cítricos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otros, en cambio,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madurez comercial solamente se alcanza 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planta  (Tabla 1). Las figuras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4 y 5 ilustran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este aspecto: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frutos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tomate por ser climatéricos alcanzan el color rojo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intenso 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cosechados aún cuando el color verde es predominante (Figura 4,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izquierda).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 el pimiento, por otro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lado,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por ser no  climatérico, el color evoluciona muy poco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luego 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cosechados por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que el rojo total sólo se obtiene 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planta (Figura  5). Como regla general, cuanto más avanzada es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madurez menor es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vida postcosecha, por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que para mercados 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distantes 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frutos climatéricos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deben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ser cosechados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más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inmaduros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posible, pero siempre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luego 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que han alcanzado 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madurez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fisiológica.</a:t>
            </a:r>
            <a:endParaRPr sz="1800">
              <a:latin typeface="Garamond"/>
              <a:cs typeface="Garamond"/>
            </a:endParaRPr>
          </a:p>
          <a:p>
            <a:pPr marL="12700" marR="5080" algn="just">
              <a:lnSpc>
                <a:spcPct val="114599"/>
              </a:lnSpc>
              <a:spcBef>
                <a:spcPts val="975"/>
              </a:spcBef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El cambio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color es el síntoma externo más evidente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maduración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debe,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 primera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instancia, a la degradación  de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clorofila (desaparición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color verde)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a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síntesis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pigmentos específicos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especie. En algunas frutas  como el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limón, la desaparición de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clorofila permite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expresión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pigmentos amarillos presentes, pero  enmascarados por el color verde. Otros frutos como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duraznos,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nectarinas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algunas variedades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manzana presentan  más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un color, el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fondo, cuyos cambios están asociados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madurez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el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cubrimiento que en muchos casos es un  aspecto varietal (Figura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6).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55925" y="5932049"/>
            <a:ext cx="1736074" cy="9259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8750" y="3859263"/>
            <a:ext cx="10978515" cy="239141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8890" algn="just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Para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la determinación de la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madurez sobre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base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color, se utilizan escalas visuales que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ilustran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el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desarrollo o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porcentaje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cubrimiento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superficie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del 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fruto con el color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deseado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(Figuras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4 y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5)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o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mediante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medición objetiva mediante colorímetros (Figura</a:t>
            </a:r>
            <a:r>
              <a:rPr sz="1400" spc="-3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7).</a:t>
            </a:r>
            <a:endParaRPr sz="1400">
              <a:latin typeface="Garamond"/>
              <a:cs typeface="Garamond"/>
            </a:endParaRPr>
          </a:p>
          <a:p>
            <a:pPr marL="12700" marR="8255" algn="just">
              <a:lnSpc>
                <a:spcPts val="1650"/>
              </a:lnSpc>
              <a:spcBef>
                <a:spcPts val="1050"/>
              </a:spcBef>
            </a:pP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El grado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de desarrollo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es el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índice de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cosecha más ampliamente usado en hortalizas aunque también en algunos frutos, particularmente cuando son cosechados 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inmaduros.</a:t>
            </a:r>
            <a:endParaRPr sz="1400">
              <a:latin typeface="Garamond"/>
              <a:cs typeface="Garamond"/>
            </a:endParaRPr>
          </a:p>
          <a:p>
            <a:pPr marL="12700" marR="5080" algn="just">
              <a:lnSpc>
                <a:spcPts val="1650"/>
              </a:lnSpc>
              <a:spcBef>
                <a:spcPts val="1050"/>
              </a:spcBef>
            </a:pP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En brotes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soja, alfalfa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u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otras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leguminosas,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el punto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cosecha se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logra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antes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expansión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cotiledones; en espárrago, cuando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tallos que  emergen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suelo alcanzan una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determinada longitud;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en chauchas francesas cuando alcanzan un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determinado diámetro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(Figura 8); en arveja china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otras  chauchas, antes que el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desarrollo de la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semilla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interior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sea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demasiado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evidente (Figura 9). En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lechuga,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repollo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otras hortalizas que forman «cabeza»; el  momento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cosecha está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determinado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por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compacidad, mientras que el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diámetro de la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raíz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a la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altura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«hombro» es el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indicador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en remolacha, zanahoria 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otras raíces. El tamaño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planta se utiliza en muchas especies como por ejemplo espinaca, mientras que el porcentaje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órganos subterráneos que han  alcanzado el tamaño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deseado,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es el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indicador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en papa (Figura 10), batata </a:t>
            </a:r>
            <a:r>
              <a:rPr sz="14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otras</a:t>
            </a:r>
            <a:r>
              <a:rPr sz="14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400" spc="-5" dirty="0">
                <a:solidFill>
                  <a:srgbClr val="434343"/>
                </a:solidFill>
                <a:latin typeface="Garamond"/>
                <a:cs typeface="Garamond"/>
              </a:rPr>
              <a:t>especies.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452563" y="269875"/>
            <a:ext cx="3366825" cy="34349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65475" y="287701"/>
            <a:ext cx="9430048" cy="35118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52249" y="3847424"/>
            <a:ext cx="9487498" cy="2629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91124" y="495374"/>
            <a:ext cx="6969819" cy="33283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12678" y="4238275"/>
            <a:ext cx="9720019" cy="22741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57462" y="1639424"/>
            <a:ext cx="0" cy="3136900"/>
          </a:xfrm>
          <a:custGeom>
            <a:avLst/>
            <a:gdLst/>
            <a:ahLst/>
            <a:cxnLst/>
            <a:rect l="l" t="t" r="r" b="b"/>
            <a:pathLst>
              <a:path h="3136900">
                <a:moveTo>
                  <a:pt x="0" y="0"/>
                </a:moveTo>
                <a:lnTo>
                  <a:pt x="0" y="3136899"/>
                </a:lnTo>
              </a:path>
            </a:pathLst>
          </a:custGeom>
          <a:ln w="38099">
            <a:solidFill>
              <a:srgbClr val="1B4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564187" y="1639424"/>
            <a:ext cx="0" cy="3136900"/>
          </a:xfrm>
          <a:custGeom>
            <a:avLst/>
            <a:gdLst/>
            <a:ahLst/>
            <a:cxnLst/>
            <a:rect l="l" t="t" r="r" b="b"/>
            <a:pathLst>
              <a:path h="3136900">
                <a:moveTo>
                  <a:pt x="0" y="0"/>
                </a:moveTo>
                <a:lnTo>
                  <a:pt x="0" y="3136899"/>
                </a:lnTo>
              </a:path>
            </a:pathLst>
          </a:custGeom>
          <a:ln w="38099">
            <a:solidFill>
              <a:srgbClr val="1B4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234538" y="1639424"/>
            <a:ext cx="0" cy="3136900"/>
          </a:xfrm>
          <a:custGeom>
            <a:avLst/>
            <a:gdLst/>
            <a:ahLst/>
            <a:cxnLst/>
            <a:rect l="l" t="t" r="r" b="b"/>
            <a:pathLst>
              <a:path h="3136900">
                <a:moveTo>
                  <a:pt x="0" y="0"/>
                </a:moveTo>
                <a:lnTo>
                  <a:pt x="0" y="3136899"/>
                </a:lnTo>
              </a:path>
            </a:pathLst>
          </a:custGeom>
          <a:ln w="38099">
            <a:solidFill>
              <a:srgbClr val="1B4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8412" y="1658474"/>
            <a:ext cx="10315575" cy="0"/>
          </a:xfrm>
          <a:custGeom>
            <a:avLst/>
            <a:gdLst/>
            <a:ahLst/>
            <a:cxnLst/>
            <a:rect l="l" t="t" r="r" b="b"/>
            <a:pathLst>
              <a:path w="10315575">
                <a:moveTo>
                  <a:pt x="0" y="0"/>
                </a:moveTo>
                <a:lnTo>
                  <a:pt x="10315175" y="0"/>
                </a:lnTo>
              </a:path>
            </a:pathLst>
          </a:custGeom>
          <a:ln w="38099">
            <a:solidFill>
              <a:srgbClr val="1B4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38412" y="4757275"/>
            <a:ext cx="10315575" cy="0"/>
          </a:xfrm>
          <a:custGeom>
            <a:avLst/>
            <a:gdLst/>
            <a:ahLst/>
            <a:cxnLst/>
            <a:rect l="l" t="t" r="r" b="b"/>
            <a:pathLst>
              <a:path w="10315575">
                <a:moveTo>
                  <a:pt x="0" y="0"/>
                </a:moveTo>
                <a:lnTo>
                  <a:pt x="10315175" y="0"/>
                </a:lnTo>
              </a:path>
            </a:pathLst>
          </a:custGeom>
          <a:ln w="38099">
            <a:solidFill>
              <a:srgbClr val="1B4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001913" y="1694796"/>
            <a:ext cx="2516505" cy="1440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1B4587"/>
                </a:solidFill>
                <a:latin typeface="Garamond"/>
                <a:cs typeface="Garamond"/>
              </a:rPr>
              <a:t>4.</a:t>
            </a:r>
            <a:r>
              <a:rPr sz="1600" b="1" spc="-10" dirty="0">
                <a:solidFill>
                  <a:srgbClr val="1B4587"/>
                </a:solidFill>
                <a:latin typeface="Garamond"/>
                <a:cs typeface="Garamond"/>
              </a:rPr>
              <a:t> </a:t>
            </a:r>
            <a:r>
              <a:rPr sz="1600" b="1" spc="-5" dirty="0">
                <a:solidFill>
                  <a:srgbClr val="1B4587"/>
                </a:solidFill>
                <a:latin typeface="Garamond"/>
                <a:cs typeface="Garamond"/>
              </a:rPr>
              <a:t>Evaluación.</a:t>
            </a:r>
            <a:endParaRPr sz="1600">
              <a:latin typeface="Garamond"/>
              <a:cs typeface="Garamond"/>
            </a:endParaRPr>
          </a:p>
          <a:p>
            <a:pPr marL="12700" marR="5080" algn="just">
              <a:lnSpc>
                <a:spcPct val="101600"/>
              </a:lnSpc>
              <a:spcBef>
                <a:spcPts val="1425"/>
              </a:spcBef>
            </a:pP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Productos </a:t>
            </a:r>
            <a:r>
              <a:rPr sz="1600" dirty="0">
                <a:solidFill>
                  <a:srgbClr val="1B4587"/>
                </a:solidFill>
                <a:latin typeface="Garamond"/>
                <a:cs typeface="Garamond"/>
              </a:rPr>
              <a:t>/evidencias de  </a:t>
            </a: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aprendizaje para </a:t>
            </a:r>
            <a:r>
              <a:rPr sz="1600" dirty="0">
                <a:solidFill>
                  <a:srgbClr val="1B4587"/>
                </a:solidFill>
                <a:latin typeface="Garamond"/>
                <a:cs typeface="Garamond"/>
              </a:rPr>
              <a:t>demostrar </a:t>
            </a: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el  avance </a:t>
            </a:r>
            <a:r>
              <a:rPr sz="1600" dirty="0">
                <a:solidFill>
                  <a:srgbClr val="1B4587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proceso </a:t>
            </a:r>
            <a:r>
              <a:rPr sz="1600" dirty="0">
                <a:solidFill>
                  <a:srgbClr val="1B4587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el </a:t>
            </a:r>
            <a:r>
              <a:rPr sz="1600" dirty="0">
                <a:solidFill>
                  <a:srgbClr val="1B4587"/>
                </a:solidFill>
                <a:latin typeface="Garamond"/>
                <a:cs typeface="Garamond"/>
              </a:rPr>
              <a:t>logro  del </a:t>
            </a: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objetivo</a:t>
            </a:r>
            <a:r>
              <a:rPr sz="1600" spc="-25" dirty="0">
                <a:solidFill>
                  <a:srgbClr val="1B4587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propuesto.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608637" y="1653776"/>
            <a:ext cx="7145020" cy="654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36600" marR="5080" indent="-723900">
              <a:lnSpc>
                <a:spcPct val="114599"/>
              </a:lnSpc>
              <a:spcBef>
                <a:spcPts val="100"/>
              </a:spcBef>
            </a:pPr>
            <a:r>
              <a:rPr sz="1800" spc="-5" dirty="0">
                <a:solidFill>
                  <a:srgbClr val="000000"/>
                </a:solidFill>
              </a:rPr>
              <a:t>Producto: </a:t>
            </a:r>
            <a:r>
              <a:rPr sz="1800" b="0" spc="-5" dirty="0">
                <a:solidFill>
                  <a:srgbClr val="000000"/>
                </a:solidFill>
                <a:latin typeface="Garamond"/>
                <a:cs typeface="Garamond"/>
              </a:rPr>
              <a:t>Construcción </a:t>
            </a:r>
            <a:r>
              <a:rPr sz="1800" b="0" dirty="0">
                <a:solidFill>
                  <a:srgbClr val="000000"/>
                </a:solidFill>
                <a:latin typeface="Garamond"/>
                <a:cs typeface="Garamond"/>
              </a:rPr>
              <a:t>de </a:t>
            </a:r>
            <a:r>
              <a:rPr sz="1800" b="0" spc="-5" dirty="0">
                <a:solidFill>
                  <a:srgbClr val="000000"/>
                </a:solidFill>
                <a:latin typeface="Garamond"/>
                <a:cs typeface="Garamond"/>
              </a:rPr>
              <a:t>un huerto urbano escolar (como herramienta para </a:t>
            </a:r>
            <a:r>
              <a:rPr sz="1800" b="0" dirty="0">
                <a:solidFill>
                  <a:srgbClr val="000000"/>
                </a:solidFill>
                <a:latin typeface="Garamond"/>
                <a:cs typeface="Garamond"/>
              </a:rPr>
              <a:t>la  </a:t>
            </a:r>
            <a:r>
              <a:rPr sz="1800" b="0" spc="-5" dirty="0">
                <a:solidFill>
                  <a:srgbClr val="000000"/>
                </a:solidFill>
                <a:latin typeface="Garamond"/>
                <a:cs typeface="Garamond"/>
              </a:rPr>
              <a:t>concientización </a:t>
            </a:r>
            <a:r>
              <a:rPr sz="1800" b="0" dirty="0">
                <a:solidFill>
                  <a:srgbClr val="000000"/>
                </a:solidFill>
                <a:latin typeface="Garamond"/>
                <a:cs typeface="Garamond"/>
              </a:rPr>
              <a:t>de los </a:t>
            </a:r>
            <a:r>
              <a:rPr sz="1800" b="0" spc="-5" dirty="0">
                <a:solidFill>
                  <a:srgbClr val="000000"/>
                </a:solidFill>
                <a:latin typeface="Garamond"/>
                <a:cs typeface="Garamond"/>
              </a:rPr>
              <a:t>alumnos ante una crisis</a:t>
            </a:r>
            <a:r>
              <a:rPr sz="1800" b="0" spc="-25" dirty="0">
                <a:solidFill>
                  <a:srgbClr val="000000"/>
                </a:solidFill>
                <a:latin typeface="Garamond"/>
                <a:cs typeface="Garamond"/>
              </a:rPr>
              <a:t> </a:t>
            </a:r>
            <a:r>
              <a:rPr sz="1800" b="0" spc="-5" dirty="0">
                <a:solidFill>
                  <a:srgbClr val="000000"/>
                </a:solidFill>
                <a:latin typeface="Garamond"/>
                <a:cs typeface="Garamond"/>
              </a:rPr>
              <a:t>alimentaria)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08637" y="2941556"/>
            <a:ext cx="6640830" cy="1709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Garamond"/>
                <a:cs typeface="Garamond"/>
              </a:rPr>
              <a:t>Evidencias: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15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dirty="0">
                <a:latin typeface="Garamond"/>
                <a:cs typeface="Garamond"/>
              </a:rPr>
              <a:t>Revisión </a:t>
            </a:r>
            <a:r>
              <a:rPr sz="1800" spc="-5" dirty="0">
                <a:latin typeface="Garamond"/>
                <a:cs typeface="Garamond"/>
              </a:rPr>
              <a:t>General </a:t>
            </a:r>
            <a:r>
              <a:rPr sz="1800" dirty="0">
                <a:latin typeface="Garamond"/>
                <a:cs typeface="Garamond"/>
              </a:rPr>
              <a:t>de la </a:t>
            </a:r>
            <a:r>
              <a:rPr sz="1800" spc="-5" dirty="0">
                <a:latin typeface="Garamond"/>
                <a:cs typeface="Garamond"/>
              </a:rPr>
              <a:t>Unidad </a:t>
            </a:r>
            <a:r>
              <a:rPr sz="1800" dirty="0">
                <a:latin typeface="Garamond"/>
                <a:cs typeface="Garamond"/>
              </a:rPr>
              <a:t>de</a:t>
            </a:r>
            <a:r>
              <a:rPr sz="1800" spc="-15" dirty="0">
                <a:latin typeface="Garamond"/>
                <a:cs typeface="Garamond"/>
              </a:rPr>
              <a:t> </a:t>
            </a:r>
            <a:r>
              <a:rPr sz="1800" dirty="0">
                <a:latin typeface="Garamond"/>
                <a:cs typeface="Garamond"/>
              </a:rPr>
              <a:t>Indagación.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3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dirty="0">
                <a:latin typeface="Garamond"/>
                <a:cs typeface="Garamond"/>
              </a:rPr>
              <a:t>Rúbrica del </a:t>
            </a:r>
            <a:r>
              <a:rPr sz="1800" spc="-5" dirty="0">
                <a:latin typeface="Garamond"/>
                <a:cs typeface="Garamond"/>
              </a:rPr>
              <a:t>proyecto</a:t>
            </a:r>
            <a:r>
              <a:rPr sz="1800" spc="-15" dirty="0">
                <a:latin typeface="Garamond"/>
                <a:cs typeface="Garamond"/>
              </a:rPr>
              <a:t> </a:t>
            </a:r>
            <a:r>
              <a:rPr sz="1800" dirty="0">
                <a:latin typeface="Garamond"/>
                <a:cs typeface="Garamond"/>
              </a:rPr>
              <a:t>interdisciplinario.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3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latin typeface="Garamond"/>
                <a:cs typeface="Garamond"/>
              </a:rPr>
              <a:t>Formato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análisis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actividades en proyectos</a:t>
            </a:r>
            <a:r>
              <a:rPr sz="1800" spc="-50" dirty="0">
                <a:latin typeface="Garamond"/>
                <a:cs typeface="Garamond"/>
              </a:rPr>
              <a:t> </a:t>
            </a:r>
            <a:r>
              <a:rPr sz="1800" dirty="0">
                <a:latin typeface="Garamond"/>
                <a:cs typeface="Garamond"/>
              </a:rPr>
              <a:t>interdisciplinarios.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3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latin typeface="Garamond"/>
                <a:cs typeface="Garamond"/>
              </a:rPr>
              <a:t>Formato para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planeación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Procesos </a:t>
            </a:r>
            <a:r>
              <a:rPr sz="1800" dirty="0">
                <a:latin typeface="Garamond"/>
                <a:cs typeface="Garamond"/>
              </a:rPr>
              <a:t>de Indagación</a:t>
            </a:r>
            <a:r>
              <a:rPr sz="1800" spc="-75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Disciplinarios.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55625" y="507224"/>
            <a:ext cx="6428966" cy="28379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00784" y="3662600"/>
            <a:ext cx="8804629" cy="2837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35077" y="269875"/>
            <a:ext cx="4329198" cy="32340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819675" y="278522"/>
            <a:ext cx="4240323" cy="32253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23859" y="3622349"/>
            <a:ext cx="4224395" cy="29848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650059" y="3622349"/>
            <a:ext cx="4696536" cy="29848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65193" y="542775"/>
            <a:ext cx="7156357" cy="30795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78349" y="4100806"/>
            <a:ext cx="9847580" cy="112839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just">
              <a:lnSpc>
                <a:spcPct val="100699"/>
              </a:lnSpc>
              <a:spcBef>
                <a:spcPts val="85"/>
              </a:spcBef>
            </a:pPr>
            <a:r>
              <a:rPr sz="1800" spc="-5" dirty="0">
                <a:latin typeface="Garamond"/>
                <a:cs typeface="Garamond"/>
              </a:rPr>
              <a:t>Muchos cultivos manifiestan síntomas externos evidentes tales como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caída </a:t>
            </a:r>
            <a:r>
              <a:rPr sz="1800" dirty="0">
                <a:latin typeface="Garamond"/>
                <a:cs typeface="Garamond"/>
              </a:rPr>
              <a:t>del </a:t>
            </a:r>
            <a:r>
              <a:rPr sz="1800" spc="-5" dirty="0">
                <a:latin typeface="Garamond"/>
                <a:cs typeface="Garamond"/>
              </a:rPr>
              <a:t>follaje en cebolla (Figura 11),  el </a:t>
            </a:r>
            <a:r>
              <a:rPr sz="1800" dirty="0">
                <a:latin typeface="Garamond"/>
                <a:cs typeface="Garamond"/>
              </a:rPr>
              <a:t>desarrollo de </a:t>
            </a:r>
            <a:r>
              <a:rPr sz="1800" spc="-5" dirty="0">
                <a:latin typeface="Garamond"/>
                <a:cs typeface="Garamond"/>
              </a:rPr>
              <a:t>capas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absición en algunos melones, </a:t>
            </a:r>
            <a:r>
              <a:rPr sz="1800" dirty="0">
                <a:latin typeface="Garamond"/>
                <a:cs typeface="Garamond"/>
              </a:rPr>
              <a:t>dureza de la </a:t>
            </a:r>
            <a:r>
              <a:rPr sz="1800" spc="-5" dirty="0">
                <a:latin typeface="Garamond"/>
                <a:cs typeface="Garamond"/>
              </a:rPr>
              <a:t>epidermis en zapallos </a:t>
            </a:r>
            <a:r>
              <a:rPr sz="1800" dirty="0">
                <a:latin typeface="Garamond"/>
                <a:cs typeface="Garamond"/>
              </a:rPr>
              <a:t>o la </a:t>
            </a:r>
            <a:r>
              <a:rPr sz="1800" spc="-5" dirty="0">
                <a:latin typeface="Garamond"/>
                <a:cs typeface="Garamond"/>
              </a:rPr>
              <a:t>fragilidad </a:t>
            </a:r>
            <a:r>
              <a:rPr sz="1800" dirty="0">
                <a:latin typeface="Garamond"/>
                <a:cs typeface="Garamond"/>
              </a:rPr>
              <a:t>de la  </a:t>
            </a:r>
            <a:r>
              <a:rPr sz="1800" spc="-5" dirty="0">
                <a:latin typeface="Garamond"/>
                <a:cs typeface="Garamond"/>
              </a:rPr>
              <a:t>cáscara en algunas frutas secas. El grado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«llenado» </a:t>
            </a:r>
            <a:r>
              <a:rPr sz="1800" dirty="0">
                <a:latin typeface="Garamond"/>
                <a:cs typeface="Garamond"/>
              </a:rPr>
              <a:t>del </a:t>
            </a:r>
            <a:r>
              <a:rPr sz="1800" spc="-5" dirty="0">
                <a:latin typeface="Garamond"/>
                <a:cs typeface="Garamond"/>
              </a:rPr>
              <a:t>fruto es un </a:t>
            </a:r>
            <a:r>
              <a:rPr sz="1800" dirty="0">
                <a:latin typeface="Garamond"/>
                <a:cs typeface="Garamond"/>
              </a:rPr>
              <a:t>índice </a:t>
            </a:r>
            <a:r>
              <a:rPr sz="1800" spc="-5" dirty="0">
                <a:latin typeface="Garamond"/>
                <a:cs typeface="Garamond"/>
              </a:rPr>
              <a:t>utilizado en bananas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mangos  mientras que el maíz </a:t>
            </a:r>
            <a:r>
              <a:rPr sz="1800" dirty="0">
                <a:latin typeface="Garamond"/>
                <a:cs typeface="Garamond"/>
              </a:rPr>
              <a:t>dulce debe </a:t>
            </a:r>
            <a:r>
              <a:rPr sz="1800" spc="-5" dirty="0">
                <a:latin typeface="Garamond"/>
                <a:cs typeface="Garamond"/>
              </a:rPr>
              <a:t>ser cosechado cuando </a:t>
            </a:r>
            <a:r>
              <a:rPr sz="1800" dirty="0">
                <a:latin typeface="Garamond"/>
                <a:cs typeface="Garamond"/>
              </a:rPr>
              <a:t>los </a:t>
            </a:r>
            <a:r>
              <a:rPr sz="1800" spc="-5" dirty="0">
                <a:latin typeface="Garamond"/>
                <a:cs typeface="Garamond"/>
              </a:rPr>
              <a:t>granos alcanzan el estado</a:t>
            </a:r>
            <a:r>
              <a:rPr sz="1800" spc="-25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«pastoso».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58550" y="4084151"/>
            <a:ext cx="10492740" cy="25336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algn="just">
              <a:lnSpc>
                <a:spcPct val="114399"/>
              </a:lnSpc>
              <a:spcBef>
                <a:spcPts val="75"/>
              </a:spcBef>
            </a:pPr>
            <a:r>
              <a:rPr sz="1800" spc="-5" dirty="0">
                <a:latin typeface="Garamond"/>
                <a:cs typeface="Garamond"/>
              </a:rPr>
              <a:t>En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mayoría </a:t>
            </a:r>
            <a:r>
              <a:rPr sz="1800" dirty="0">
                <a:latin typeface="Garamond"/>
                <a:cs typeface="Garamond"/>
              </a:rPr>
              <a:t>de las </a:t>
            </a:r>
            <a:r>
              <a:rPr sz="1800" spc="-5" dirty="0">
                <a:latin typeface="Garamond"/>
                <a:cs typeface="Garamond"/>
              </a:rPr>
              <a:t>frutas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hortalizas el color, el grado </a:t>
            </a:r>
            <a:r>
              <a:rPr sz="1800" dirty="0">
                <a:latin typeface="Garamond"/>
                <a:cs typeface="Garamond"/>
              </a:rPr>
              <a:t>de desarrollo, o </a:t>
            </a:r>
            <a:r>
              <a:rPr sz="1800" spc="-5" dirty="0">
                <a:latin typeface="Garamond"/>
                <a:cs typeface="Garamond"/>
              </a:rPr>
              <a:t>ambos, son </a:t>
            </a:r>
            <a:r>
              <a:rPr sz="1800" dirty="0">
                <a:latin typeface="Garamond"/>
                <a:cs typeface="Garamond"/>
              </a:rPr>
              <a:t>los </a:t>
            </a:r>
            <a:r>
              <a:rPr sz="1800" spc="-5" dirty="0">
                <a:latin typeface="Garamond"/>
                <a:cs typeface="Garamond"/>
              </a:rPr>
              <a:t>criterios predominantes para  </a:t>
            </a:r>
            <a:r>
              <a:rPr sz="1800" dirty="0">
                <a:latin typeface="Garamond"/>
                <a:cs typeface="Garamond"/>
              </a:rPr>
              <a:t>determinar </a:t>
            </a:r>
            <a:r>
              <a:rPr sz="1800" spc="-5" dirty="0">
                <a:latin typeface="Garamond"/>
                <a:cs typeface="Garamond"/>
              </a:rPr>
              <a:t>el momento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cosecha aunque es muy frecuente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combinación con otros </a:t>
            </a:r>
            <a:r>
              <a:rPr sz="1800" dirty="0">
                <a:latin typeface="Garamond"/>
                <a:cs typeface="Garamond"/>
              </a:rPr>
              <a:t>índices </a:t>
            </a:r>
            <a:r>
              <a:rPr sz="1800" spc="-5" dirty="0">
                <a:latin typeface="Garamond"/>
                <a:cs typeface="Garamond"/>
              </a:rPr>
              <a:t>objetivos como </a:t>
            </a:r>
            <a:r>
              <a:rPr sz="1800" dirty="0">
                <a:latin typeface="Garamond"/>
                <a:cs typeface="Garamond"/>
              </a:rPr>
              <a:t>la  </a:t>
            </a:r>
            <a:r>
              <a:rPr sz="1800" spc="-5" dirty="0">
                <a:latin typeface="Garamond"/>
                <a:cs typeface="Garamond"/>
              </a:rPr>
              <a:t>firmeza (manzanas, peras, frutas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carozo) (Figura 12), terneza (arvejas), contenido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almidón (manzanas, peras)  (Figura 13), sólidos solubles (melones, kiwi),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aceite (paltas), </a:t>
            </a:r>
            <a:r>
              <a:rPr sz="1800" dirty="0">
                <a:latin typeface="Garamond"/>
                <a:cs typeface="Garamond"/>
              </a:rPr>
              <a:t>jugosidad </a:t>
            </a:r>
            <a:r>
              <a:rPr sz="1800" spc="-5" dirty="0">
                <a:latin typeface="Garamond"/>
                <a:cs typeface="Garamond"/>
              </a:rPr>
              <a:t>(cítricos), relación contenido </a:t>
            </a:r>
            <a:r>
              <a:rPr sz="1800" dirty="0">
                <a:latin typeface="Garamond"/>
                <a:cs typeface="Garamond"/>
              </a:rPr>
              <a:t>de  </a:t>
            </a:r>
            <a:r>
              <a:rPr sz="1800" spc="-5" dirty="0">
                <a:latin typeface="Garamond"/>
                <a:cs typeface="Garamond"/>
              </a:rPr>
              <a:t>azúcares/acidez (cítricos), aroma (algunos melones), etc. En cultivos </a:t>
            </a:r>
            <a:r>
              <a:rPr sz="1800" dirty="0">
                <a:latin typeface="Garamond"/>
                <a:cs typeface="Garamond"/>
              </a:rPr>
              <a:t>destinados a la industria </a:t>
            </a:r>
            <a:r>
              <a:rPr sz="1800" spc="-5" dirty="0">
                <a:latin typeface="Garamond"/>
                <a:cs typeface="Garamond"/>
              </a:rPr>
              <a:t>en </a:t>
            </a:r>
            <a:r>
              <a:rPr sz="1800" dirty="0">
                <a:latin typeface="Garamond"/>
                <a:cs typeface="Garamond"/>
              </a:rPr>
              <a:t>donde la  </a:t>
            </a:r>
            <a:r>
              <a:rPr sz="1800" spc="-5" dirty="0">
                <a:latin typeface="Garamond"/>
                <a:cs typeface="Garamond"/>
              </a:rPr>
              <a:t>programación </a:t>
            </a:r>
            <a:r>
              <a:rPr sz="1800" dirty="0">
                <a:latin typeface="Garamond"/>
                <a:cs typeface="Garamond"/>
              </a:rPr>
              <a:t>de las </a:t>
            </a:r>
            <a:r>
              <a:rPr sz="1800" spc="-5" dirty="0">
                <a:latin typeface="Garamond"/>
                <a:cs typeface="Garamond"/>
              </a:rPr>
              <a:t>cosechas es un aspecto </a:t>
            </a:r>
            <a:r>
              <a:rPr sz="1800" dirty="0">
                <a:latin typeface="Garamond"/>
                <a:cs typeface="Garamond"/>
              </a:rPr>
              <a:t>importante </a:t>
            </a:r>
            <a:r>
              <a:rPr sz="1800" spc="-5" dirty="0">
                <a:latin typeface="Garamond"/>
                <a:cs typeface="Garamond"/>
              </a:rPr>
              <a:t>para asegurar un flujo uniforme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producto </a:t>
            </a:r>
            <a:r>
              <a:rPr sz="1800" dirty="0">
                <a:latin typeface="Garamond"/>
                <a:cs typeface="Garamond"/>
              </a:rPr>
              <a:t>a las </a:t>
            </a:r>
            <a:r>
              <a:rPr sz="1800" spc="-5" dirty="0">
                <a:latin typeface="Garamond"/>
                <a:cs typeface="Garamond"/>
              </a:rPr>
              <a:t>plantas </a:t>
            </a:r>
            <a:r>
              <a:rPr sz="1800" dirty="0">
                <a:latin typeface="Garamond"/>
                <a:cs typeface="Garamond"/>
              </a:rPr>
              <a:t>de  </a:t>
            </a:r>
            <a:r>
              <a:rPr sz="1800" spc="-5" dirty="0">
                <a:latin typeface="Garamond"/>
                <a:cs typeface="Garamond"/>
              </a:rPr>
              <a:t>procesado, es muy frecuente el cálculo </a:t>
            </a:r>
            <a:r>
              <a:rPr sz="1800" dirty="0">
                <a:latin typeface="Garamond"/>
                <a:cs typeface="Garamond"/>
              </a:rPr>
              <a:t>de los días </a:t>
            </a:r>
            <a:r>
              <a:rPr sz="1800" spc="-5" dirty="0">
                <a:latin typeface="Garamond"/>
                <a:cs typeface="Garamond"/>
              </a:rPr>
              <a:t>transcurridos </a:t>
            </a:r>
            <a:r>
              <a:rPr sz="1800" dirty="0">
                <a:latin typeface="Garamond"/>
                <a:cs typeface="Garamond"/>
              </a:rPr>
              <a:t>desde </a:t>
            </a:r>
            <a:r>
              <a:rPr sz="1800" spc="-5" dirty="0">
                <a:latin typeface="Garamond"/>
                <a:cs typeface="Garamond"/>
              </a:rPr>
              <a:t>plena floración y/o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acumulación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unidades  </a:t>
            </a:r>
            <a:r>
              <a:rPr sz="1800" dirty="0">
                <a:latin typeface="Garamond"/>
                <a:cs typeface="Garamond"/>
              </a:rPr>
              <a:t>de</a:t>
            </a:r>
            <a:r>
              <a:rPr sz="1800" spc="-5" dirty="0">
                <a:latin typeface="Garamond"/>
                <a:cs typeface="Garamond"/>
              </a:rPr>
              <a:t> calor.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093523" y="360374"/>
            <a:ext cx="4225823" cy="35462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622913" y="360374"/>
            <a:ext cx="5009538" cy="36173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9800" y="728405"/>
            <a:ext cx="10880725" cy="52622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27100" algn="just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0B5394"/>
                </a:solidFill>
                <a:latin typeface="Garamond"/>
                <a:cs typeface="Garamond"/>
              </a:rPr>
              <a:t>Manipuleo durante la</a:t>
            </a:r>
            <a:r>
              <a:rPr sz="1800" b="1" spc="-10" dirty="0">
                <a:solidFill>
                  <a:srgbClr val="0B5394"/>
                </a:solidFill>
                <a:latin typeface="Garamond"/>
                <a:cs typeface="Garamond"/>
              </a:rPr>
              <a:t> </a:t>
            </a:r>
            <a:r>
              <a:rPr sz="1800" b="1" spc="-5" dirty="0">
                <a:solidFill>
                  <a:srgbClr val="0B5394"/>
                </a:solidFill>
                <a:latin typeface="Garamond"/>
                <a:cs typeface="Garamond"/>
              </a:rPr>
              <a:t>cosecha</a:t>
            </a:r>
            <a:endParaRPr sz="1800">
              <a:latin typeface="Garamond"/>
              <a:cs typeface="Garamond"/>
            </a:endParaRPr>
          </a:p>
          <a:p>
            <a:pPr marL="12700" marR="9525" algn="just">
              <a:lnSpc>
                <a:spcPct val="114599"/>
              </a:lnSpc>
              <a:spcBef>
                <a:spcPts val="975"/>
              </a:spcBef>
            </a:pPr>
            <a:r>
              <a:rPr sz="1800" spc="-5" dirty="0">
                <a:latin typeface="Garamond"/>
                <a:cs typeface="Garamond"/>
              </a:rPr>
              <a:t>La cosecha </a:t>
            </a:r>
            <a:r>
              <a:rPr sz="1800" dirty="0">
                <a:latin typeface="Garamond"/>
                <a:cs typeface="Garamond"/>
              </a:rPr>
              <a:t>involucra </a:t>
            </a:r>
            <a:r>
              <a:rPr sz="1800" spc="-5" dirty="0">
                <a:latin typeface="Garamond"/>
                <a:cs typeface="Garamond"/>
              </a:rPr>
              <a:t>una serie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operaciones adicionales </a:t>
            </a:r>
            <a:r>
              <a:rPr sz="1800" dirty="0">
                <a:latin typeface="Garamond"/>
                <a:cs typeface="Garamond"/>
              </a:rPr>
              <a:t>a la </a:t>
            </a:r>
            <a:r>
              <a:rPr sz="1800" spc="-5" dirty="0">
                <a:latin typeface="Garamond"/>
                <a:cs typeface="Garamond"/>
              </a:rPr>
              <a:t>simple separación </a:t>
            </a:r>
            <a:r>
              <a:rPr sz="1800" dirty="0">
                <a:latin typeface="Garamond"/>
                <a:cs typeface="Garamond"/>
              </a:rPr>
              <a:t>de la </a:t>
            </a:r>
            <a:r>
              <a:rPr sz="1800" spc="-5" dirty="0">
                <a:latin typeface="Garamond"/>
                <a:cs typeface="Garamond"/>
              </a:rPr>
              <a:t>planta madre </a:t>
            </a:r>
            <a:r>
              <a:rPr sz="1800" dirty="0">
                <a:latin typeface="Garamond"/>
                <a:cs typeface="Garamond"/>
              </a:rPr>
              <a:t>del </a:t>
            </a:r>
            <a:r>
              <a:rPr sz="1800" spc="-5" dirty="0">
                <a:latin typeface="Garamond"/>
                <a:cs typeface="Garamond"/>
              </a:rPr>
              <a:t>órgano </a:t>
            </a:r>
            <a:r>
              <a:rPr sz="1800" dirty="0">
                <a:latin typeface="Garamond"/>
                <a:cs typeface="Garamond"/>
              </a:rPr>
              <a:t>de interés  </a:t>
            </a:r>
            <a:r>
              <a:rPr sz="1800" spc="-5" dirty="0">
                <a:latin typeface="Garamond"/>
                <a:cs typeface="Garamond"/>
              </a:rPr>
              <a:t>comercial tales como una preselección </a:t>
            </a:r>
            <a:r>
              <a:rPr sz="1800" dirty="0">
                <a:latin typeface="Garamond"/>
                <a:cs typeface="Garamond"/>
              </a:rPr>
              <a:t>o </a:t>
            </a:r>
            <a:r>
              <a:rPr sz="1800" spc="-5" dirty="0">
                <a:latin typeface="Garamond"/>
                <a:cs typeface="Garamond"/>
              </a:rPr>
              <a:t>una preparación tal como recorte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follaje, eliminación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partes no comestibles,  etc. que se realizan en el mismo predio </a:t>
            </a:r>
            <a:r>
              <a:rPr sz="1800" dirty="0">
                <a:latin typeface="Garamond"/>
                <a:cs typeface="Garamond"/>
              </a:rPr>
              <a:t>y a los </a:t>
            </a:r>
            <a:r>
              <a:rPr sz="1800" spc="-5" dirty="0">
                <a:latin typeface="Garamond"/>
                <a:cs typeface="Garamond"/>
              </a:rPr>
              <a:t>efectos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facilitar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posterior preparación para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venta. En algunos casos,  el producto es </a:t>
            </a:r>
            <a:r>
              <a:rPr sz="1800" dirty="0">
                <a:latin typeface="Garamond"/>
                <a:cs typeface="Garamond"/>
              </a:rPr>
              <a:t>íntegramente </a:t>
            </a:r>
            <a:r>
              <a:rPr sz="1800" spc="-5" dirty="0">
                <a:latin typeface="Garamond"/>
                <a:cs typeface="Garamond"/>
              </a:rPr>
              <a:t>preparado para el mercado en el campo, aunque </a:t>
            </a:r>
            <a:r>
              <a:rPr sz="1800" dirty="0">
                <a:latin typeface="Garamond"/>
                <a:cs typeface="Garamond"/>
              </a:rPr>
              <a:t>lo </a:t>
            </a:r>
            <a:r>
              <a:rPr sz="1800" spc="-5" dirty="0">
                <a:latin typeface="Garamond"/>
                <a:cs typeface="Garamond"/>
              </a:rPr>
              <a:t>normal es que </a:t>
            </a:r>
            <a:r>
              <a:rPr sz="1800" dirty="0">
                <a:latin typeface="Garamond"/>
                <a:cs typeface="Garamond"/>
              </a:rPr>
              <a:t>los </a:t>
            </a:r>
            <a:r>
              <a:rPr sz="1800" spc="-5" dirty="0">
                <a:latin typeface="Garamond"/>
                <a:cs typeface="Garamond"/>
              </a:rPr>
              <a:t>recipientes cosecheros  sean vaciados en otros más grandes para su traslado al galpón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empaque (Figura 14) para ser </a:t>
            </a:r>
            <a:r>
              <a:rPr sz="1800" dirty="0">
                <a:latin typeface="Garamond"/>
                <a:cs typeface="Garamond"/>
              </a:rPr>
              <a:t>descargados </a:t>
            </a:r>
            <a:r>
              <a:rPr sz="1800" spc="-5" dirty="0">
                <a:latin typeface="Garamond"/>
                <a:cs typeface="Garamond"/>
              </a:rPr>
              <a:t>en forma seca  </a:t>
            </a:r>
            <a:r>
              <a:rPr sz="1800" dirty="0">
                <a:latin typeface="Garamond"/>
                <a:cs typeface="Garamond"/>
              </a:rPr>
              <a:t>o </a:t>
            </a:r>
            <a:r>
              <a:rPr sz="1800" spc="-5" dirty="0">
                <a:latin typeface="Garamond"/>
                <a:cs typeface="Garamond"/>
              </a:rPr>
              <a:t>húmeda en </a:t>
            </a:r>
            <a:r>
              <a:rPr sz="1800" dirty="0">
                <a:latin typeface="Garamond"/>
                <a:cs typeface="Garamond"/>
              </a:rPr>
              <a:t>las líneas de </a:t>
            </a:r>
            <a:r>
              <a:rPr sz="1800" spc="-5" dirty="0">
                <a:latin typeface="Garamond"/>
                <a:cs typeface="Garamond"/>
              </a:rPr>
              <a:t>clasificación. En esta serie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pasos que necesariamente </a:t>
            </a:r>
            <a:r>
              <a:rPr sz="1800" dirty="0">
                <a:latin typeface="Garamond"/>
                <a:cs typeface="Garamond"/>
              </a:rPr>
              <a:t>debe </a:t>
            </a:r>
            <a:r>
              <a:rPr sz="1800" spc="-5" dirty="0">
                <a:latin typeface="Garamond"/>
                <a:cs typeface="Garamond"/>
              </a:rPr>
              <a:t>cumplir, es </a:t>
            </a:r>
            <a:r>
              <a:rPr sz="1800" dirty="0">
                <a:latin typeface="Garamond"/>
                <a:cs typeface="Garamond"/>
              </a:rPr>
              <a:t>donde </a:t>
            </a:r>
            <a:r>
              <a:rPr sz="1800" spc="-5" dirty="0">
                <a:latin typeface="Garamond"/>
                <a:cs typeface="Garamond"/>
              </a:rPr>
              <a:t>se produce </a:t>
            </a:r>
            <a:r>
              <a:rPr sz="1800" dirty="0">
                <a:latin typeface="Garamond"/>
                <a:cs typeface="Garamond"/>
              </a:rPr>
              <a:t>la  </a:t>
            </a:r>
            <a:r>
              <a:rPr sz="1800" spc="-5" dirty="0">
                <a:latin typeface="Garamond"/>
                <a:cs typeface="Garamond"/>
              </a:rPr>
              <a:t>mayor parte </a:t>
            </a:r>
            <a:r>
              <a:rPr sz="1800" dirty="0">
                <a:latin typeface="Garamond"/>
                <a:cs typeface="Garamond"/>
              </a:rPr>
              <a:t>de las lesiones </a:t>
            </a:r>
            <a:r>
              <a:rPr sz="1800" spc="-5" dirty="0">
                <a:latin typeface="Garamond"/>
                <a:cs typeface="Garamond"/>
              </a:rPr>
              <a:t>que se van acumulando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afectando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calidad </a:t>
            </a:r>
            <a:r>
              <a:rPr sz="1800" dirty="0">
                <a:latin typeface="Garamond"/>
                <a:cs typeface="Garamond"/>
              </a:rPr>
              <a:t>del </a:t>
            </a:r>
            <a:r>
              <a:rPr sz="1800" spc="-5" dirty="0">
                <a:latin typeface="Garamond"/>
                <a:cs typeface="Garamond"/>
              </a:rPr>
              <a:t>producto (Figura</a:t>
            </a:r>
            <a:r>
              <a:rPr sz="1800" spc="-25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15).</a:t>
            </a:r>
            <a:endParaRPr sz="1800">
              <a:latin typeface="Garamond"/>
              <a:cs typeface="Garamond"/>
            </a:endParaRPr>
          </a:p>
          <a:p>
            <a:pPr marL="12700" marR="5080" algn="just">
              <a:lnSpc>
                <a:spcPct val="114599"/>
              </a:lnSpc>
              <a:spcBef>
                <a:spcPts val="975"/>
              </a:spcBef>
            </a:pPr>
            <a:r>
              <a:rPr sz="1800" spc="-5" dirty="0">
                <a:latin typeface="Garamond"/>
                <a:cs typeface="Garamond"/>
              </a:rPr>
              <a:t>Existen </a:t>
            </a:r>
            <a:r>
              <a:rPr sz="1800" dirty="0">
                <a:latin typeface="Garamond"/>
                <a:cs typeface="Garamond"/>
              </a:rPr>
              <a:t>distintos </a:t>
            </a:r>
            <a:r>
              <a:rPr sz="1800" spc="-5" dirty="0">
                <a:latin typeface="Garamond"/>
                <a:cs typeface="Garamond"/>
              </a:rPr>
              <a:t>tipos </a:t>
            </a:r>
            <a:r>
              <a:rPr sz="1800" dirty="0">
                <a:latin typeface="Garamond"/>
                <a:cs typeface="Garamond"/>
              </a:rPr>
              <a:t>de lesiones, </a:t>
            </a:r>
            <a:r>
              <a:rPr sz="1800" spc="-5" dirty="0">
                <a:latin typeface="Garamond"/>
                <a:cs typeface="Garamond"/>
              </a:rPr>
              <a:t>por un </a:t>
            </a:r>
            <a:r>
              <a:rPr sz="1800" dirty="0">
                <a:latin typeface="Garamond"/>
                <a:cs typeface="Garamond"/>
              </a:rPr>
              <a:t>lado </a:t>
            </a:r>
            <a:r>
              <a:rPr sz="1800" spc="-5" dirty="0">
                <a:latin typeface="Garamond"/>
                <a:cs typeface="Garamond"/>
              </a:rPr>
              <a:t>están </a:t>
            </a:r>
            <a:r>
              <a:rPr sz="1800" dirty="0">
                <a:latin typeface="Garamond"/>
                <a:cs typeface="Garamond"/>
              </a:rPr>
              <a:t>las </a:t>
            </a:r>
            <a:r>
              <a:rPr sz="1800" spc="-5" dirty="0">
                <a:latin typeface="Garamond"/>
                <a:cs typeface="Garamond"/>
              </a:rPr>
              <a:t>heridas, cortes </a:t>
            </a:r>
            <a:r>
              <a:rPr sz="1800" dirty="0">
                <a:latin typeface="Garamond"/>
                <a:cs typeface="Garamond"/>
              </a:rPr>
              <a:t>o laceraciones </a:t>
            </a:r>
            <a:r>
              <a:rPr sz="1800" spc="-5" dirty="0">
                <a:latin typeface="Garamond"/>
                <a:cs typeface="Garamond"/>
              </a:rPr>
              <a:t>en </a:t>
            </a:r>
            <a:r>
              <a:rPr sz="1800" dirty="0">
                <a:latin typeface="Garamond"/>
                <a:cs typeface="Garamond"/>
              </a:rPr>
              <a:t>donde </a:t>
            </a:r>
            <a:r>
              <a:rPr sz="1800" spc="-5" dirty="0">
                <a:latin typeface="Garamond"/>
                <a:cs typeface="Garamond"/>
              </a:rPr>
              <a:t>existe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pérdida </a:t>
            </a:r>
            <a:r>
              <a:rPr sz="1800" dirty="0">
                <a:latin typeface="Garamond"/>
                <a:cs typeface="Garamond"/>
              </a:rPr>
              <a:t>de  integridad de los </a:t>
            </a:r>
            <a:r>
              <a:rPr sz="1800" spc="-5" dirty="0">
                <a:latin typeface="Garamond"/>
                <a:cs typeface="Garamond"/>
              </a:rPr>
              <a:t>tejidos por acciones cortantes </a:t>
            </a:r>
            <a:r>
              <a:rPr sz="1800" dirty="0">
                <a:latin typeface="Garamond"/>
                <a:cs typeface="Garamond"/>
              </a:rPr>
              <a:t>o </a:t>
            </a:r>
            <a:r>
              <a:rPr sz="1800" spc="-5" dirty="0">
                <a:latin typeface="Garamond"/>
                <a:cs typeface="Garamond"/>
              </a:rPr>
              <a:t>punzantes. Este tipo </a:t>
            </a:r>
            <a:r>
              <a:rPr sz="1800" dirty="0">
                <a:latin typeface="Garamond"/>
                <a:cs typeface="Garamond"/>
              </a:rPr>
              <a:t>de lesión </a:t>
            </a:r>
            <a:r>
              <a:rPr sz="1800" spc="-5" dirty="0">
                <a:latin typeface="Garamond"/>
                <a:cs typeface="Garamond"/>
              </a:rPr>
              <a:t>es muy frecuente </a:t>
            </a:r>
            <a:r>
              <a:rPr sz="1800" dirty="0">
                <a:latin typeface="Garamond"/>
                <a:cs typeface="Garamond"/>
              </a:rPr>
              <a:t>durante la </a:t>
            </a:r>
            <a:r>
              <a:rPr sz="1800" spc="-5" dirty="0">
                <a:latin typeface="Garamond"/>
                <a:cs typeface="Garamond"/>
              </a:rPr>
              <a:t>cosecha </a:t>
            </a:r>
            <a:r>
              <a:rPr sz="1800" dirty="0">
                <a:latin typeface="Garamond"/>
                <a:cs typeface="Garamond"/>
              </a:rPr>
              <a:t>y  </a:t>
            </a:r>
            <a:r>
              <a:rPr sz="1800" spc="-5" dirty="0">
                <a:latin typeface="Garamond"/>
                <a:cs typeface="Garamond"/>
              </a:rPr>
              <a:t>producidas por </a:t>
            </a:r>
            <a:r>
              <a:rPr sz="1800" dirty="0">
                <a:latin typeface="Garamond"/>
                <a:cs typeface="Garamond"/>
              </a:rPr>
              <a:t>las </a:t>
            </a:r>
            <a:r>
              <a:rPr sz="1800" spc="-5" dirty="0">
                <a:latin typeface="Garamond"/>
                <a:cs typeface="Garamond"/>
              </a:rPr>
              <a:t>herramientas con </a:t>
            </a:r>
            <a:r>
              <a:rPr sz="1800" dirty="0">
                <a:latin typeface="Garamond"/>
                <a:cs typeface="Garamond"/>
              </a:rPr>
              <a:t>las </a:t>
            </a:r>
            <a:r>
              <a:rPr sz="1800" spc="-5" dirty="0">
                <a:latin typeface="Garamond"/>
                <a:cs typeface="Garamond"/>
              </a:rPr>
              <a:t>que se realiza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separación </a:t>
            </a:r>
            <a:r>
              <a:rPr sz="1800" dirty="0">
                <a:latin typeface="Garamond"/>
                <a:cs typeface="Garamond"/>
              </a:rPr>
              <a:t>de la </a:t>
            </a:r>
            <a:r>
              <a:rPr sz="1800" spc="-5" dirty="0">
                <a:latin typeface="Garamond"/>
                <a:cs typeface="Garamond"/>
              </a:rPr>
              <a:t>planta madre, pero también ocurren heridas  producidas por </a:t>
            </a:r>
            <a:r>
              <a:rPr sz="1800" dirty="0">
                <a:latin typeface="Garamond"/>
                <a:cs typeface="Garamond"/>
              </a:rPr>
              <a:t>las </a:t>
            </a:r>
            <a:r>
              <a:rPr sz="1800" spc="-5" dirty="0">
                <a:latin typeface="Garamond"/>
                <a:cs typeface="Garamond"/>
              </a:rPr>
              <a:t>uñas </a:t>
            </a:r>
            <a:r>
              <a:rPr sz="1800" dirty="0">
                <a:latin typeface="Garamond"/>
                <a:cs typeface="Garamond"/>
              </a:rPr>
              <a:t>del </a:t>
            </a:r>
            <a:r>
              <a:rPr sz="1800" spc="-5" dirty="0">
                <a:latin typeface="Garamond"/>
                <a:cs typeface="Garamond"/>
              </a:rPr>
              <a:t>operario, </a:t>
            </a:r>
            <a:r>
              <a:rPr sz="1800" dirty="0">
                <a:latin typeface="Garamond"/>
                <a:cs typeface="Garamond"/>
              </a:rPr>
              <a:t>o </a:t>
            </a:r>
            <a:r>
              <a:rPr sz="1800" spc="-5" dirty="0">
                <a:latin typeface="Garamond"/>
                <a:cs typeface="Garamond"/>
              </a:rPr>
              <a:t>el mismo pedúnculo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un fruto que </a:t>
            </a:r>
            <a:r>
              <a:rPr sz="1800" dirty="0">
                <a:latin typeface="Garamond"/>
                <a:cs typeface="Garamond"/>
              </a:rPr>
              <a:t>lesiona a </a:t>
            </a:r>
            <a:r>
              <a:rPr sz="1800" spc="-5" dirty="0">
                <a:latin typeface="Garamond"/>
                <a:cs typeface="Garamond"/>
              </a:rPr>
              <a:t>otros (Figura 16). Estas heridas son  vías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penetración para hongos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bacterias que producen pudriciones. Este tipo </a:t>
            </a:r>
            <a:r>
              <a:rPr sz="1800" dirty="0">
                <a:latin typeface="Garamond"/>
                <a:cs typeface="Garamond"/>
              </a:rPr>
              <a:t>de daño </a:t>
            </a:r>
            <a:r>
              <a:rPr sz="1800" spc="-5" dirty="0">
                <a:latin typeface="Garamond"/>
                <a:cs typeface="Garamond"/>
              </a:rPr>
              <a:t>es fácilmente </a:t>
            </a:r>
            <a:r>
              <a:rPr sz="1800" dirty="0">
                <a:latin typeface="Garamond"/>
                <a:cs typeface="Garamond"/>
              </a:rPr>
              <a:t>detectable y </a:t>
            </a:r>
            <a:r>
              <a:rPr sz="1800" spc="-5" dirty="0">
                <a:latin typeface="Garamond"/>
                <a:cs typeface="Garamond"/>
              </a:rPr>
              <a:t>es  normalmente eliminado en </a:t>
            </a:r>
            <a:r>
              <a:rPr sz="1800" dirty="0">
                <a:latin typeface="Garamond"/>
                <a:cs typeface="Garamond"/>
              </a:rPr>
              <a:t>las </a:t>
            </a:r>
            <a:r>
              <a:rPr sz="1800" spc="-5" dirty="0">
                <a:latin typeface="Garamond"/>
                <a:cs typeface="Garamond"/>
              </a:rPr>
              <a:t>operaciones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clasificación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empaque. Los golpes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machucones por </a:t>
            </a:r>
            <a:r>
              <a:rPr sz="1800" dirty="0">
                <a:latin typeface="Garamond"/>
                <a:cs typeface="Garamond"/>
              </a:rPr>
              <a:t>diversas </a:t>
            </a:r>
            <a:r>
              <a:rPr sz="1800" spc="-5" dirty="0">
                <a:latin typeface="Garamond"/>
                <a:cs typeface="Garamond"/>
              </a:rPr>
              <a:t>causas son  mucho más frecuentes, no son fácilmente visibles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sus síntomas se manifiestan varios </a:t>
            </a:r>
            <a:r>
              <a:rPr sz="1800" dirty="0">
                <a:latin typeface="Garamond"/>
                <a:cs typeface="Garamond"/>
              </a:rPr>
              <a:t>días después, </a:t>
            </a:r>
            <a:r>
              <a:rPr sz="1800" spc="-5" dirty="0">
                <a:latin typeface="Garamond"/>
                <a:cs typeface="Garamond"/>
              </a:rPr>
              <a:t>cuando ya el producto  se encuentra en manos </a:t>
            </a:r>
            <a:r>
              <a:rPr sz="1800" dirty="0">
                <a:latin typeface="Garamond"/>
                <a:cs typeface="Garamond"/>
              </a:rPr>
              <a:t>del </a:t>
            </a:r>
            <a:r>
              <a:rPr sz="1800" spc="-5" dirty="0">
                <a:latin typeface="Garamond"/>
                <a:cs typeface="Garamond"/>
              </a:rPr>
              <a:t>consumidor. </a:t>
            </a:r>
            <a:r>
              <a:rPr sz="1800" dirty="0">
                <a:latin typeface="Garamond"/>
                <a:cs typeface="Garamond"/>
              </a:rPr>
              <a:t>Se identifican </a:t>
            </a:r>
            <a:r>
              <a:rPr sz="1800" spc="-5" dirty="0">
                <a:latin typeface="Garamond"/>
                <a:cs typeface="Garamond"/>
              </a:rPr>
              <a:t>tres causas principales </a:t>
            </a:r>
            <a:r>
              <a:rPr sz="1800" dirty="0">
                <a:latin typeface="Garamond"/>
                <a:cs typeface="Garamond"/>
              </a:rPr>
              <a:t>de</a:t>
            </a:r>
            <a:r>
              <a:rPr sz="1800" spc="-15" dirty="0">
                <a:latin typeface="Garamond"/>
                <a:cs typeface="Garamond"/>
              </a:rPr>
              <a:t> </a:t>
            </a:r>
            <a:r>
              <a:rPr sz="1800" dirty="0">
                <a:latin typeface="Garamond"/>
                <a:cs typeface="Garamond"/>
              </a:rPr>
              <a:t>lesiones: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04937" y="1315575"/>
            <a:ext cx="11020425" cy="2854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8145" marR="12065" indent="-386080" algn="just">
              <a:lnSpc>
                <a:spcPct val="114599"/>
              </a:lnSpc>
              <a:spcBef>
                <a:spcPts val="100"/>
              </a:spcBef>
              <a:buFont typeface="Garamond"/>
              <a:buAutoNum type="arabicPeriod"/>
              <a:tabLst>
                <a:tab pos="398780" algn="l"/>
              </a:tabLst>
            </a:pPr>
            <a:r>
              <a:rPr sz="1800" i="1" spc="-5" dirty="0">
                <a:latin typeface="Garamond"/>
                <a:cs typeface="Garamond"/>
              </a:rPr>
              <a:t>Impacto</a:t>
            </a:r>
            <a:r>
              <a:rPr sz="1800" spc="-5" dirty="0">
                <a:latin typeface="Garamond"/>
                <a:cs typeface="Garamond"/>
              </a:rPr>
              <a:t>: </a:t>
            </a:r>
            <a:r>
              <a:rPr sz="1800" dirty="0">
                <a:latin typeface="Garamond"/>
                <a:cs typeface="Garamond"/>
              </a:rPr>
              <a:t>del </a:t>
            </a:r>
            <a:r>
              <a:rPr sz="1800" spc="-5" dirty="0">
                <a:latin typeface="Garamond"/>
                <a:cs typeface="Garamond"/>
              </a:rPr>
              <a:t>fruto contra una superficie </a:t>
            </a:r>
            <a:r>
              <a:rPr sz="1800" dirty="0">
                <a:latin typeface="Garamond"/>
                <a:cs typeface="Garamond"/>
              </a:rPr>
              <a:t>dura </a:t>
            </a:r>
            <a:r>
              <a:rPr sz="1800" spc="-5" dirty="0">
                <a:latin typeface="Garamond"/>
                <a:cs typeface="Garamond"/>
              </a:rPr>
              <a:t>en forma </a:t>
            </a:r>
            <a:r>
              <a:rPr sz="1800" dirty="0">
                <a:latin typeface="Garamond"/>
                <a:cs typeface="Garamond"/>
              </a:rPr>
              <a:t>individual o luego de </a:t>
            </a:r>
            <a:r>
              <a:rPr sz="1800" spc="-5" dirty="0">
                <a:latin typeface="Garamond"/>
                <a:cs typeface="Garamond"/>
              </a:rPr>
              <a:t>ser empacado, además </a:t>
            </a:r>
            <a:r>
              <a:rPr sz="1800" dirty="0">
                <a:latin typeface="Garamond"/>
                <a:cs typeface="Garamond"/>
              </a:rPr>
              <a:t>de los impactos de  los </a:t>
            </a:r>
            <a:r>
              <a:rPr sz="1800" spc="-5" dirty="0">
                <a:latin typeface="Garamond"/>
                <a:cs typeface="Garamond"/>
              </a:rPr>
              <a:t>frutos entre sí. Este tipo </a:t>
            </a:r>
            <a:r>
              <a:rPr sz="1800" dirty="0">
                <a:latin typeface="Garamond"/>
                <a:cs typeface="Garamond"/>
              </a:rPr>
              <a:t>de lesión </a:t>
            </a:r>
            <a:r>
              <a:rPr sz="1800" spc="-5" dirty="0">
                <a:latin typeface="Garamond"/>
                <a:cs typeface="Garamond"/>
              </a:rPr>
              <a:t>es muy frecuente en </a:t>
            </a:r>
            <a:r>
              <a:rPr sz="1800" dirty="0">
                <a:latin typeface="Garamond"/>
                <a:cs typeface="Garamond"/>
              </a:rPr>
              <a:t>las </a:t>
            </a:r>
            <a:r>
              <a:rPr sz="1800" spc="-5" dirty="0">
                <a:latin typeface="Garamond"/>
                <a:cs typeface="Garamond"/>
              </a:rPr>
              <a:t>operaciones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cosecha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empaque (Figura</a:t>
            </a:r>
            <a:r>
              <a:rPr sz="1800" spc="-30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17).</a:t>
            </a:r>
            <a:endParaRPr sz="1800">
              <a:latin typeface="Garamond"/>
              <a:cs typeface="Garamond"/>
            </a:endParaRPr>
          </a:p>
          <a:p>
            <a:pPr marL="398145" marR="6350" indent="-386080" algn="just">
              <a:lnSpc>
                <a:spcPct val="114599"/>
              </a:lnSpc>
              <a:buFont typeface="Garamond"/>
              <a:buAutoNum type="arabicPeriod"/>
              <a:tabLst>
                <a:tab pos="398780" algn="l"/>
              </a:tabLst>
            </a:pPr>
            <a:r>
              <a:rPr sz="1800" i="1" dirty="0">
                <a:latin typeface="Garamond"/>
                <a:cs typeface="Garamond"/>
              </a:rPr>
              <a:t>Compresión</a:t>
            </a:r>
            <a:r>
              <a:rPr sz="1800" dirty="0">
                <a:latin typeface="Garamond"/>
                <a:cs typeface="Garamond"/>
              </a:rPr>
              <a:t>: debido a la deformación </a:t>
            </a:r>
            <a:r>
              <a:rPr sz="1800" spc="-5" dirty="0">
                <a:latin typeface="Garamond"/>
                <a:cs typeface="Garamond"/>
              </a:rPr>
              <a:t>por presión </a:t>
            </a:r>
            <a:r>
              <a:rPr sz="1800" dirty="0">
                <a:latin typeface="Garamond"/>
                <a:cs typeface="Garamond"/>
              </a:rPr>
              <a:t>o </a:t>
            </a:r>
            <a:r>
              <a:rPr sz="1800" spc="-5" dirty="0">
                <a:latin typeface="Garamond"/>
                <a:cs typeface="Garamond"/>
              </a:rPr>
              <a:t>aplastamiento. Frecuente </a:t>
            </a:r>
            <a:r>
              <a:rPr sz="1800" dirty="0">
                <a:latin typeface="Garamond"/>
                <a:cs typeface="Garamond"/>
              </a:rPr>
              <a:t>durante </a:t>
            </a:r>
            <a:r>
              <a:rPr sz="1800" spc="-5" dirty="0">
                <a:latin typeface="Garamond"/>
                <a:cs typeface="Garamond"/>
              </a:rPr>
              <a:t>el almacenaje </a:t>
            </a:r>
            <a:r>
              <a:rPr sz="1800" dirty="0">
                <a:latin typeface="Garamond"/>
                <a:cs typeface="Garamond"/>
              </a:rPr>
              <a:t>o </a:t>
            </a:r>
            <a:r>
              <a:rPr sz="1800" spc="-5" dirty="0">
                <a:latin typeface="Garamond"/>
                <a:cs typeface="Garamond"/>
              </a:rPr>
              <a:t>transporte </a:t>
            </a:r>
            <a:r>
              <a:rPr sz="1800" dirty="0">
                <a:latin typeface="Garamond"/>
                <a:cs typeface="Garamond"/>
              </a:rPr>
              <a:t>a </a:t>
            </a:r>
            <a:r>
              <a:rPr sz="1800" spc="-5" dirty="0">
                <a:latin typeface="Garamond"/>
                <a:cs typeface="Garamond"/>
              </a:rPr>
              <a:t>granel  </a:t>
            </a:r>
            <a:r>
              <a:rPr sz="1800" dirty="0">
                <a:latin typeface="Garamond"/>
                <a:cs typeface="Garamond"/>
              </a:rPr>
              <a:t>y debido </a:t>
            </a:r>
            <a:r>
              <a:rPr sz="1800" spc="-5" dirty="0">
                <a:latin typeface="Garamond"/>
                <a:cs typeface="Garamond"/>
              </a:rPr>
              <a:t>al peso que ejerce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masa transportada sobre </a:t>
            </a:r>
            <a:r>
              <a:rPr sz="1800" dirty="0">
                <a:latin typeface="Garamond"/>
                <a:cs typeface="Garamond"/>
              </a:rPr>
              <a:t>las </a:t>
            </a:r>
            <a:r>
              <a:rPr sz="1800" spc="-5" dirty="0">
                <a:latin typeface="Garamond"/>
                <a:cs typeface="Garamond"/>
              </a:rPr>
              <a:t>capas </a:t>
            </a:r>
            <a:r>
              <a:rPr sz="1800" dirty="0">
                <a:latin typeface="Garamond"/>
                <a:cs typeface="Garamond"/>
              </a:rPr>
              <a:t>inferiores. </a:t>
            </a:r>
            <a:r>
              <a:rPr sz="1800" spc="-5" dirty="0">
                <a:latin typeface="Garamond"/>
                <a:cs typeface="Garamond"/>
              </a:rPr>
              <a:t>También ocurre cuando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masa empacada  excede el volumen </a:t>
            </a:r>
            <a:r>
              <a:rPr sz="1800" dirty="0">
                <a:latin typeface="Garamond"/>
                <a:cs typeface="Garamond"/>
              </a:rPr>
              <a:t>del </a:t>
            </a:r>
            <a:r>
              <a:rPr sz="1800" spc="-5" dirty="0">
                <a:latin typeface="Garamond"/>
                <a:cs typeface="Garamond"/>
              </a:rPr>
              <a:t>envase (Figura 18) </a:t>
            </a:r>
            <a:r>
              <a:rPr sz="1800" dirty="0">
                <a:latin typeface="Garamond"/>
                <a:cs typeface="Garamond"/>
              </a:rPr>
              <a:t>o </a:t>
            </a:r>
            <a:r>
              <a:rPr sz="1800" spc="-5" dirty="0">
                <a:latin typeface="Garamond"/>
                <a:cs typeface="Garamond"/>
              </a:rPr>
              <a:t>por el colapso </a:t>
            </a:r>
            <a:r>
              <a:rPr sz="1800" dirty="0">
                <a:latin typeface="Garamond"/>
                <a:cs typeface="Garamond"/>
              </a:rPr>
              <a:t>de los </a:t>
            </a:r>
            <a:r>
              <a:rPr sz="1800" spc="-5" dirty="0">
                <a:latin typeface="Garamond"/>
                <a:cs typeface="Garamond"/>
              </a:rPr>
              <a:t>envases que no son </a:t>
            </a:r>
            <a:r>
              <a:rPr sz="1800" dirty="0">
                <a:latin typeface="Garamond"/>
                <a:cs typeface="Garamond"/>
              </a:rPr>
              <a:t>lo </a:t>
            </a:r>
            <a:r>
              <a:rPr sz="1800" spc="-5" dirty="0">
                <a:latin typeface="Garamond"/>
                <a:cs typeface="Garamond"/>
              </a:rPr>
              <a:t>suficientemente fuertes como  para soportar el</a:t>
            </a:r>
            <a:r>
              <a:rPr sz="1800" spc="-10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peso.</a:t>
            </a:r>
            <a:endParaRPr sz="1800">
              <a:latin typeface="Garamond"/>
              <a:cs typeface="Garamond"/>
            </a:endParaRPr>
          </a:p>
          <a:p>
            <a:pPr marL="398145" marR="5080" indent="-386080" algn="just">
              <a:lnSpc>
                <a:spcPct val="114599"/>
              </a:lnSpc>
              <a:buFont typeface="Garamond"/>
              <a:buAutoNum type="arabicPeriod"/>
              <a:tabLst>
                <a:tab pos="398780" algn="l"/>
              </a:tabLst>
            </a:pPr>
            <a:r>
              <a:rPr sz="1800" i="1" spc="-5" dirty="0">
                <a:latin typeface="Garamond"/>
                <a:cs typeface="Garamond"/>
              </a:rPr>
              <a:t>Abrasión</a:t>
            </a:r>
            <a:r>
              <a:rPr sz="1800" spc="-5" dirty="0">
                <a:latin typeface="Garamond"/>
                <a:cs typeface="Garamond"/>
              </a:rPr>
              <a:t>: </a:t>
            </a:r>
            <a:r>
              <a:rPr sz="1800" dirty="0">
                <a:latin typeface="Garamond"/>
                <a:cs typeface="Garamond"/>
              </a:rPr>
              <a:t>Se </a:t>
            </a:r>
            <a:r>
              <a:rPr sz="1800" spc="-5" dirty="0">
                <a:latin typeface="Garamond"/>
                <a:cs typeface="Garamond"/>
              </a:rPr>
              <a:t>produce por el roce </a:t>
            </a:r>
            <a:r>
              <a:rPr sz="1800" dirty="0">
                <a:latin typeface="Garamond"/>
                <a:cs typeface="Garamond"/>
              </a:rPr>
              <a:t>de los </a:t>
            </a:r>
            <a:r>
              <a:rPr sz="1800" spc="-5" dirty="0">
                <a:latin typeface="Garamond"/>
                <a:cs typeface="Garamond"/>
              </a:rPr>
              <a:t>frutos entre sí </a:t>
            </a:r>
            <a:r>
              <a:rPr sz="1800" dirty="0">
                <a:latin typeface="Garamond"/>
                <a:cs typeface="Garamond"/>
              </a:rPr>
              <a:t>o </a:t>
            </a:r>
            <a:r>
              <a:rPr sz="1800" spc="-5" dirty="0">
                <a:latin typeface="Garamond"/>
                <a:cs typeface="Garamond"/>
              </a:rPr>
              <a:t>contra </a:t>
            </a:r>
            <a:r>
              <a:rPr sz="1800" dirty="0">
                <a:latin typeface="Garamond"/>
                <a:cs typeface="Garamond"/>
              </a:rPr>
              <a:t>las </a:t>
            </a:r>
            <a:r>
              <a:rPr sz="1800" spc="-5" dirty="0">
                <a:latin typeface="Garamond"/>
                <a:cs typeface="Garamond"/>
              </a:rPr>
              <a:t>paredes </a:t>
            </a:r>
            <a:r>
              <a:rPr sz="1800" dirty="0">
                <a:latin typeface="Garamond"/>
                <a:cs typeface="Garamond"/>
              </a:rPr>
              <a:t>del </a:t>
            </a:r>
            <a:r>
              <a:rPr sz="1800" spc="-5" dirty="0">
                <a:latin typeface="Garamond"/>
                <a:cs typeface="Garamond"/>
              </a:rPr>
              <a:t>envase. Es muy </a:t>
            </a:r>
            <a:r>
              <a:rPr sz="1800" dirty="0">
                <a:latin typeface="Garamond"/>
                <a:cs typeface="Garamond"/>
              </a:rPr>
              <a:t>importante </a:t>
            </a:r>
            <a:r>
              <a:rPr sz="1800" spc="-5" dirty="0">
                <a:latin typeface="Garamond"/>
                <a:cs typeface="Garamond"/>
              </a:rPr>
              <a:t>en aquellos  productos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piel muy </a:t>
            </a:r>
            <a:r>
              <a:rPr sz="1800" dirty="0">
                <a:latin typeface="Garamond"/>
                <a:cs typeface="Garamond"/>
              </a:rPr>
              <a:t>delicada </a:t>
            </a:r>
            <a:r>
              <a:rPr sz="1800" spc="-5" dirty="0">
                <a:latin typeface="Garamond"/>
                <a:cs typeface="Garamond"/>
              </a:rPr>
              <a:t>como </a:t>
            </a:r>
            <a:r>
              <a:rPr sz="1800" dirty="0">
                <a:latin typeface="Garamond"/>
                <a:cs typeface="Garamond"/>
              </a:rPr>
              <a:t>las </a:t>
            </a:r>
            <a:r>
              <a:rPr sz="1800" spc="-5" dirty="0">
                <a:latin typeface="Garamond"/>
                <a:cs typeface="Garamond"/>
              </a:rPr>
              <a:t>peras. Este tipo </a:t>
            </a:r>
            <a:r>
              <a:rPr sz="1800" dirty="0">
                <a:latin typeface="Garamond"/>
                <a:cs typeface="Garamond"/>
              </a:rPr>
              <a:t>de lesión </a:t>
            </a:r>
            <a:r>
              <a:rPr sz="1800" spc="-5" dirty="0">
                <a:latin typeface="Garamond"/>
                <a:cs typeface="Garamond"/>
              </a:rPr>
              <a:t>se </a:t>
            </a:r>
            <a:r>
              <a:rPr sz="1800" dirty="0">
                <a:latin typeface="Garamond"/>
                <a:cs typeface="Garamond"/>
              </a:rPr>
              <a:t>limita </a:t>
            </a:r>
            <a:r>
              <a:rPr sz="1800" spc="-5" dirty="0">
                <a:latin typeface="Garamond"/>
                <a:cs typeface="Garamond"/>
              </a:rPr>
              <a:t>casi con exclusividad </a:t>
            </a:r>
            <a:r>
              <a:rPr sz="1800" dirty="0">
                <a:latin typeface="Garamond"/>
                <a:cs typeface="Garamond"/>
              </a:rPr>
              <a:t>a la </a:t>
            </a:r>
            <a:r>
              <a:rPr sz="1800" spc="-5" dirty="0">
                <a:latin typeface="Garamond"/>
                <a:cs typeface="Garamond"/>
              </a:rPr>
              <a:t>cáscara </a:t>
            </a:r>
            <a:r>
              <a:rPr sz="1800" dirty="0">
                <a:latin typeface="Garamond"/>
                <a:cs typeface="Garamond"/>
              </a:rPr>
              <a:t>o </a:t>
            </a:r>
            <a:r>
              <a:rPr sz="1800" spc="-5" dirty="0">
                <a:latin typeface="Garamond"/>
                <a:cs typeface="Garamond"/>
              </a:rPr>
              <a:t>piel. En  cebollas </a:t>
            </a:r>
            <a:r>
              <a:rPr sz="1800" dirty="0">
                <a:latin typeface="Garamond"/>
                <a:cs typeface="Garamond"/>
              </a:rPr>
              <a:t>o </a:t>
            </a:r>
            <a:r>
              <a:rPr sz="1800" spc="-5" dirty="0">
                <a:latin typeface="Garamond"/>
                <a:cs typeface="Garamond"/>
              </a:rPr>
              <a:t>ajos se manifiesta como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pérdida </a:t>
            </a:r>
            <a:r>
              <a:rPr sz="1800" dirty="0">
                <a:latin typeface="Garamond"/>
                <a:cs typeface="Garamond"/>
              </a:rPr>
              <a:t>de las </a:t>
            </a:r>
            <a:r>
              <a:rPr sz="1800" spc="-5" dirty="0">
                <a:latin typeface="Garamond"/>
                <a:cs typeface="Garamond"/>
              </a:rPr>
              <a:t>catáfilas protectoras (Figura</a:t>
            </a:r>
            <a:r>
              <a:rPr sz="1800" spc="-25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19).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93816" y="4253050"/>
            <a:ext cx="3099149" cy="2259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56080" y="4228424"/>
            <a:ext cx="4538868" cy="22593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554159" y="4228424"/>
            <a:ext cx="3247855" cy="2283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55325" y="765453"/>
            <a:ext cx="10868660" cy="32810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 indent="1470025" algn="just">
              <a:lnSpc>
                <a:spcPct val="114100"/>
              </a:lnSpc>
              <a:spcBef>
                <a:spcPts val="125"/>
              </a:spcBef>
            </a:pPr>
            <a:r>
              <a:rPr sz="1700" spc="-5" dirty="0">
                <a:latin typeface="Garamond"/>
                <a:cs typeface="Garamond"/>
              </a:rPr>
              <a:t>La manifestación </a:t>
            </a:r>
            <a:r>
              <a:rPr sz="1700" dirty="0">
                <a:latin typeface="Garamond"/>
                <a:cs typeface="Garamond"/>
              </a:rPr>
              <a:t>del daño depende del </a:t>
            </a:r>
            <a:r>
              <a:rPr sz="1700" spc="-5" dirty="0">
                <a:latin typeface="Garamond"/>
                <a:cs typeface="Garamond"/>
              </a:rPr>
              <a:t>tejido afectado, estado </a:t>
            </a:r>
            <a:r>
              <a:rPr sz="1700" dirty="0">
                <a:latin typeface="Garamond"/>
                <a:cs typeface="Garamond"/>
              </a:rPr>
              <a:t>de </a:t>
            </a:r>
            <a:r>
              <a:rPr sz="1700" spc="-5" dirty="0">
                <a:latin typeface="Garamond"/>
                <a:cs typeface="Garamond"/>
              </a:rPr>
              <a:t>madurez, severidad </a:t>
            </a:r>
            <a:r>
              <a:rPr sz="1700" dirty="0">
                <a:latin typeface="Garamond"/>
                <a:cs typeface="Garamond"/>
              </a:rPr>
              <a:t>y </a:t>
            </a:r>
            <a:r>
              <a:rPr sz="1700" spc="-5" dirty="0">
                <a:latin typeface="Garamond"/>
                <a:cs typeface="Garamond"/>
              </a:rPr>
              <a:t>tipo </a:t>
            </a:r>
            <a:r>
              <a:rPr sz="1700" dirty="0">
                <a:latin typeface="Garamond"/>
                <a:cs typeface="Garamond"/>
              </a:rPr>
              <a:t>de lesión. Son  </a:t>
            </a:r>
            <a:r>
              <a:rPr sz="1700" spc="-5" dirty="0">
                <a:latin typeface="Garamond"/>
                <a:cs typeface="Garamond"/>
              </a:rPr>
              <a:t>acumulativos </a:t>
            </a:r>
            <a:r>
              <a:rPr sz="1700" dirty="0">
                <a:latin typeface="Garamond"/>
                <a:cs typeface="Garamond"/>
              </a:rPr>
              <a:t>y </a:t>
            </a:r>
            <a:r>
              <a:rPr sz="1700" spc="-5" dirty="0">
                <a:latin typeface="Garamond"/>
                <a:cs typeface="Garamond"/>
              </a:rPr>
              <a:t>además </a:t>
            </a:r>
            <a:r>
              <a:rPr sz="1700" dirty="0">
                <a:latin typeface="Garamond"/>
                <a:cs typeface="Garamond"/>
              </a:rPr>
              <a:t>del </a:t>
            </a:r>
            <a:r>
              <a:rPr sz="1700" spc="-5" dirty="0">
                <a:latin typeface="Garamond"/>
                <a:cs typeface="Garamond"/>
              </a:rPr>
              <a:t>efecto traumático </a:t>
            </a:r>
            <a:r>
              <a:rPr sz="1700" dirty="0">
                <a:latin typeface="Garamond"/>
                <a:cs typeface="Garamond"/>
              </a:rPr>
              <a:t>desencadenan </a:t>
            </a:r>
            <a:r>
              <a:rPr sz="1700" spc="-5" dirty="0">
                <a:latin typeface="Garamond"/>
                <a:cs typeface="Garamond"/>
              </a:rPr>
              <a:t>una serie </a:t>
            </a:r>
            <a:r>
              <a:rPr sz="1700" dirty="0">
                <a:latin typeface="Garamond"/>
                <a:cs typeface="Garamond"/>
              </a:rPr>
              <a:t>de </a:t>
            </a:r>
            <a:r>
              <a:rPr sz="1700" spc="-5" dirty="0">
                <a:latin typeface="Garamond"/>
                <a:cs typeface="Garamond"/>
              </a:rPr>
              <a:t>respuestas al estrés así como </a:t>
            </a:r>
            <a:r>
              <a:rPr sz="1700" dirty="0">
                <a:latin typeface="Garamond"/>
                <a:cs typeface="Garamond"/>
              </a:rPr>
              <a:t>la </a:t>
            </a:r>
            <a:r>
              <a:rPr sz="1700" spc="-5" dirty="0">
                <a:latin typeface="Garamond"/>
                <a:cs typeface="Garamond"/>
              </a:rPr>
              <a:t>puesta en funcionamiento  </a:t>
            </a:r>
            <a:r>
              <a:rPr sz="1700" dirty="0">
                <a:latin typeface="Garamond"/>
                <a:cs typeface="Garamond"/>
              </a:rPr>
              <a:t>de los </a:t>
            </a:r>
            <a:r>
              <a:rPr sz="1700" spc="-5" dirty="0">
                <a:latin typeface="Garamond"/>
                <a:cs typeface="Garamond"/>
              </a:rPr>
              <a:t>mecanismos </a:t>
            </a:r>
            <a:r>
              <a:rPr sz="1700" dirty="0">
                <a:latin typeface="Garamond"/>
                <a:cs typeface="Garamond"/>
              </a:rPr>
              <a:t>de </a:t>
            </a:r>
            <a:r>
              <a:rPr sz="1700" spc="-5" dirty="0">
                <a:latin typeface="Garamond"/>
                <a:cs typeface="Garamond"/>
              </a:rPr>
              <a:t>cicatrización. Esta reacción </a:t>
            </a:r>
            <a:r>
              <a:rPr sz="1700" dirty="0">
                <a:latin typeface="Garamond"/>
                <a:cs typeface="Garamond"/>
              </a:rPr>
              <a:t>de </a:t>
            </a:r>
            <a:r>
              <a:rPr sz="1700" spc="-5" dirty="0">
                <a:latin typeface="Garamond"/>
                <a:cs typeface="Garamond"/>
              </a:rPr>
              <a:t>tipo fisiológico se caracteriza, por un </a:t>
            </a:r>
            <a:r>
              <a:rPr sz="1700" dirty="0">
                <a:latin typeface="Garamond"/>
                <a:cs typeface="Garamond"/>
              </a:rPr>
              <a:t>lado, </a:t>
            </a:r>
            <a:r>
              <a:rPr sz="1700" spc="-5" dirty="0">
                <a:latin typeface="Garamond"/>
                <a:cs typeface="Garamond"/>
              </a:rPr>
              <a:t>por un </a:t>
            </a:r>
            <a:r>
              <a:rPr sz="1700" dirty="0">
                <a:latin typeface="Garamond"/>
                <a:cs typeface="Garamond"/>
              </a:rPr>
              <a:t>incremento </a:t>
            </a:r>
            <a:r>
              <a:rPr sz="1700" spc="-5" dirty="0">
                <a:latin typeface="Garamond"/>
                <a:cs typeface="Garamond"/>
              </a:rPr>
              <a:t>transitorio </a:t>
            </a:r>
            <a:r>
              <a:rPr sz="1700" dirty="0">
                <a:latin typeface="Garamond"/>
                <a:cs typeface="Garamond"/>
              </a:rPr>
              <a:t>de  la </a:t>
            </a:r>
            <a:r>
              <a:rPr sz="1700" spc="-5" dirty="0">
                <a:latin typeface="Garamond"/>
                <a:cs typeface="Garamond"/>
              </a:rPr>
              <a:t>respiración, con </a:t>
            </a:r>
            <a:r>
              <a:rPr sz="1700" dirty="0">
                <a:latin typeface="Garamond"/>
                <a:cs typeface="Garamond"/>
              </a:rPr>
              <a:t>la </a:t>
            </a:r>
            <a:r>
              <a:rPr sz="1700" spc="-5" dirty="0">
                <a:latin typeface="Garamond"/>
                <a:cs typeface="Garamond"/>
              </a:rPr>
              <a:t>consiguiente </a:t>
            </a:r>
            <a:r>
              <a:rPr sz="1700" dirty="0">
                <a:latin typeface="Garamond"/>
                <a:cs typeface="Garamond"/>
              </a:rPr>
              <a:t>degradación </a:t>
            </a:r>
            <a:r>
              <a:rPr sz="1700" spc="-5" dirty="0">
                <a:latin typeface="Garamond"/>
                <a:cs typeface="Garamond"/>
              </a:rPr>
              <a:t>y/o consumo </a:t>
            </a:r>
            <a:r>
              <a:rPr sz="1700" dirty="0">
                <a:latin typeface="Garamond"/>
                <a:cs typeface="Garamond"/>
              </a:rPr>
              <a:t>de </a:t>
            </a:r>
            <a:r>
              <a:rPr sz="1700" spc="-5" dirty="0">
                <a:latin typeface="Garamond"/>
                <a:cs typeface="Garamond"/>
              </a:rPr>
              <a:t>parte </a:t>
            </a:r>
            <a:r>
              <a:rPr sz="1700" dirty="0">
                <a:latin typeface="Garamond"/>
                <a:cs typeface="Garamond"/>
              </a:rPr>
              <a:t>de las </a:t>
            </a:r>
            <a:r>
              <a:rPr sz="1700" spc="-5" dirty="0">
                <a:latin typeface="Garamond"/>
                <a:cs typeface="Garamond"/>
              </a:rPr>
              <a:t>reservas así como </a:t>
            </a:r>
            <a:r>
              <a:rPr sz="1700" dirty="0">
                <a:latin typeface="Garamond"/>
                <a:cs typeface="Garamond"/>
              </a:rPr>
              <a:t>la </a:t>
            </a:r>
            <a:r>
              <a:rPr sz="1700" spc="-5" dirty="0">
                <a:latin typeface="Garamond"/>
                <a:cs typeface="Garamond"/>
              </a:rPr>
              <a:t>producción </a:t>
            </a:r>
            <a:r>
              <a:rPr sz="1700" dirty="0">
                <a:latin typeface="Garamond"/>
                <a:cs typeface="Garamond"/>
              </a:rPr>
              <a:t>de </a:t>
            </a:r>
            <a:r>
              <a:rPr sz="1700" spc="-5" dirty="0">
                <a:latin typeface="Garamond"/>
                <a:cs typeface="Garamond"/>
              </a:rPr>
              <a:t>etileno, </a:t>
            </a:r>
            <a:r>
              <a:rPr sz="1700" dirty="0">
                <a:latin typeface="Garamond"/>
                <a:cs typeface="Garamond"/>
              </a:rPr>
              <a:t>lo </a:t>
            </a:r>
            <a:r>
              <a:rPr sz="1700" spc="-5" dirty="0">
                <a:latin typeface="Garamond"/>
                <a:cs typeface="Garamond"/>
              </a:rPr>
              <a:t>que  acelera </a:t>
            </a:r>
            <a:r>
              <a:rPr sz="1700" dirty="0">
                <a:latin typeface="Garamond"/>
                <a:cs typeface="Garamond"/>
              </a:rPr>
              <a:t>los </a:t>
            </a:r>
            <a:r>
              <a:rPr sz="1700" spc="-5" dirty="0">
                <a:latin typeface="Garamond"/>
                <a:cs typeface="Garamond"/>
              </a:rPr>
              <a:t>procesos madurativos contribuyendo al ablandamiento. La alteración mecánica </a:t>
            </a:r>
            <a:r>
              <a:rPr sz="1700" dirty="0">
                <a:latin typeface="Garamond"/>
                <a:cs typeface="Garamond"/>
              </a:rPr>
              <a:t>de las </a:t>
            </a:r>
            <a:r>
              <a:rPr sz="1700" spc="-5" dirty="0">
                <a:latin typeface="Garamond"/>
                <a:cs typeface="Garamond"/>
              </a:rPr>
              <a:t>membranas, en algunos casos,  pone en contacto enzimas </a:t>
            </a:r>
            <a:r>
              <a:rPr sz="1700" dirty="0">
                <a:latin typeface="Garamond"/>
                <a:cs typeface="Garamond"/>
              </a:rPr>
              <a:t>y </a:t>
            </a:r>
            <a:r>
              <a:rPr sz="1700" spc="-5" dirty="0">
                <a:latin typeface="Garamond"/>
                <a:cs typeface="Garamond"/>
              </a:rPr>
              <a:t>substratos con </a:t>
            </a:r>
            <a:r>
              <a:rPr sz="1700" dirty="0">
                <a:latin typeface="Garamond"/>
                <a:cs typeface="Garamond"/>
              </a:rPr>
              <a:t>la </a:t>
            </a:r>
            <a:r>
              <a:rPr sz="1700" spc="-5" dirty="0">
                <a:latin typeface="Garamond"/>
                <a:cs typeface="Garamond"/>
              </a:rPr>
              <a:t>síntesis </a:t>
            </a:r>
            <a:r>
              <a:rPr sz="1700" dirty="0">
                <a:latin typeface="Garamond"/>
                <a:cs typeface="Garamond"/>
              </a:rPr>
              <a:t>de </a:t>
            </a:r>
            <a:r>
              <a:rPr sz="1700" spc="-5" dirty="0">
                <a:latin typeface="Garamond"/>
                <a:cs typeface="Garamond"/>
              </a:rPr>
              <a:t>compuestos secundarios que pueden afectar </a:t>
            </a:r>
            <a:r>
              <a:rPr sz="1700" dirty="0">
                <a:latin typeface="Garamond"/>
                <a:cs typeface="Garamond"/>
              </a:rPr>
              <a:t>la </a:t>
            </a:r>
            <a:r>
              <a:rPr sz="1700" spc="-5" dirty="0">
                <a:latin typeface="Garamond"/>
                <a:cs typeface="Garamond"/>
              </a:rPr>
              <a:t>textura, sabor, apariencia,  aroma </a:t>
            </a:r>
            <a:r>
              <a:rPr sz="1700" dirty="0">
                <a:latin typeface="Garamond"/>
                <a:cs typeface="Garamond"/>
              </a:rPr>
              <a:t>y </a:t>
            </a:r>
            <a:r>
              <a:rPr sz="1700" spc="-5" dirty="0">
                <a:latin typeface="Garamond"/>
                <a:cs typeface="Garamond"/>
              </a:rPr>
              <a:t>calidad nutritiva. La firmeza en el sitio </a:t>
            </a:r>
            <a:r>
              <a:rPr sz="1700" dirty="0">
                <a:latin typeface="Garamond"/>
                <a:cs typeface="Garamond"/>
              </a:rPr>
              <a:t>de impacto disminuye </a:t>
            </a:r>
            <a:r>
              <a:rPr sz="1700" spc="-5" dirty="0">
                <a:latin typeface="Garamond"/>
                <a:cs typeface="Garamond"/>
              </a:rPr>
              <a:t>rápidamente por </a:t>
            </a:r>
            <a:r>
              <a:rPr sz="1700" dirty="0">
                <a:latin typeface="Garamond"/>
                <a:cs typeface="Garamond"/>
              </a:rPr>
              <a:t>la </a:t>
            </a:r>
            <a:r>
              <a:rPr sz="1700" spc="-5" dirty="0">
                <a:latin typeface="Garamond"/>
                <a:cs typeface="Garamond"/>
              </a:rPr>
              <a:t>rotura </a:t>
            </a:r>
            <a:r>
              <a:rPr sz="1700" dirty="0">
                <a:latin typeface="Garamond"/>
                <a:cs typeface="Garamond"/>
              </a:rPr>
              <a:t>y </a:t>
            </a:r>
            <a:r>
              <a:rPr sz="1700" spc="-5" dirty="0">
                <a:latin typeface="Garamond"/>
                <a:cs typeface="Garamond"/>
              </a:rPr>
              <a:t>muerte celular así como por </a:t>
            </a:r>
            <a:r>
              <a:rPr sz="1700" dirty="0">
                <a:latin typeface="Garamond"/>
                <a:cs typeface="Garamond"/>
              </a:rPr>
              <a:t>la  </a:t>
            </a:r>
            <a:r>
              <a:rPr sz="1700" spc="-5" dirty="0">
                <a:latin typeface="Garamond"/>
                <a:cs typeface="Garamond"/>
              </a:rPr>
              <a:t>pérdida </a:t>
            </a:r>
            <a:r>
              <a:rPr sz="1700" dirty="0">
                <a:latin typeface="Garamond"/>
                <a:cs typeface="Garamond"/>
              </a:rPr>
              <a:t>de integridad de los </a:t>
            </a:r>
            <a:r>
              <a:rPr sz="1700" spc="-5" dirty="0">
                <a:latin typeface="Garamond"/>
                <a:cs typeface="Garamond"/>
              </a:rPr>
              <a:t>tejidos. El </a:t>
            </a:r>
            <a:r>
              <a:rPr sz="1700" dirty="0">
                <a:latin typeface="Garamond"/>
                <a:cs typeface="Garamond"/>
              </a:rPr>
              <a:t>daño </a:t>
            </a:r>
            <a:r>
              <a:rPr sz="1700" spc="-5" dirty="0">
                <a:latin typeface="Garamond"/>
                <a:cs typeface="Garamond"/>
              </a:rPr>
              <a:t>es más severo cuando más maduro está el fruto </a:t>
            </a:r>
            <a:r>
              <a:rPr sz="1700" dirty="0">
                <a:latin typeface="Garamond"/>
                <a:cs typeface="Garamond"/>
              </a:rPr>
              <a:t>y </a:t>
            </a:r>
            <a:r>
              <a:rPr sz="1700" spc="-5" dirty="0">
                <a:latin typeface="Garamond"/>
                <a:cs typeface="Garamond"/>
              </a:rPr>
              <a:t>sus efectos se favorecen </a:t>
            </a:r>
            <a:r>
              <a:rPr sz="1700" dirty="0">
                <a:latin typeface="Garamond"/>
                <a:cs typeface="Garamond"/>
              </a:rPr>
              <a:t>a </a:t>
            </a:r>
            <a:r>
              <a:rPr sz="1700" spc="-5" dirty="0">
                <a:latin typeface="Garamond"/>
                <a:cs typeface="Garamond"/>
              </a:rPr>
              <a:t>mayores  temperaturas </a:t>
            </a:r>
            <a:r>
              <a:rPr sz="1700" dirty="0">
                <a:latin typeface="Garamond"/>
                <a:cs typeface="Garamond"/>
              </a:rPr>
              <a:t>y </a:t>
            </a:r>
            <a:r>
              <a:rPr sz="1700" spc="-5" dirty="0">
                <a:latin typeface="Garamond"/>
                <a:cs typeface="Garamond"/>
              </a:rPr>
              <a:t>en almacenamientos prolongados. La eliminación </a:t>
            </a:r>
            <a:r>
              <a:rPr sz="1700" dirty="0">
                <a:latin typeface="Garamond"/>
                <a:cs typeface="Garamond"/>
              </a:rPr>
              <a:t>o </a:t>
            </a:r>
            <a:r>
              <a:rPr sz="1700" spc="-5" dirty="0">
                <a:latin typeface="Garamond"/>
                <a:cs typeface="Garamond"/>
              </a:rPr>
              <a:t>neutralización </a:t>
            </a:r>
            <a:r>
              <a:rPr sz="1700" dirty="0">
                <a:latin typeface="Garamond"/>
                <a:cs typeface="Garamond"/>
              </a:rPr>
              <a:t>del </a:t>
            </a:r>
            <a:r>
              <a:rPr sz="1700" spc="-5" dirty="0">
                <a:latin typeface="Garamond"/>
                <a:cs typeface="Garamond"/>
              </a:rPr>
              <a:t>etileno bajo condiciones </a:t>
            </a:r>
            <a:r>
              <a:rPr sz="1700" dirty="0">
                <a:latin typeface="Garamond"/>
                <a:cs typeface="Garamond"/>
              </a:rPr>
              <a:t>de </a:t>
            </a:r>
            <a:r>
              <a:rPr sz="1700" spc="-5" dirty="0">
                <a:latin typeface="Garamond"/>
                <a:cs typeface="Garamond"/>
              </a:rPr>
              <a:t>atmósferas  modificadas </a:t>
            </a:r>
            <a:r>
              <a:rPr sz="1700" dirty="0">
                <a:latin typeface="Garamond"/>
                <a:cs typeface="Garamond"/>
              </a:rPr>
              <a:t>o </a:t>
            </a:r>
            <a:r>
              <a:rPr sz="1700" spc="-5" dirty="0">
                <a:latin typeface="Garamond"/>
                <a:cs typeface="Garamond"/>
              </a:rPr>
              <a:t>controladas </a:t>
            </a:r>
            <a:r>
              <a:rPr sz="1700" dirty="0">
                <a:latin typeface="Garamond"/>
                <a:cs typeface="Garamond"/>
              </a:rPr>
              <a:t>disminuye la </a:t>
            </a:r>
            <a:r>
              <a:rPr sz="1700" spc="-5" dirty="0">
                <a:latin typeface="Garamond"/>
                <a:cs typeface="Garamond"/>
              </a:rPr>
              <a:t>velocidad </a:t>
            </a:r>
            <a:r>
              <a:rPr sz="1700" dirty="0">
                <a:latin typeface="Garamond"/>
                <a:cs typeface="Garamond"/>
              </a:rPr>
              <a:t>de </a:t>
            </a:r>
            <a:r>
              <a:rPr sz="1700" spc="-5" dirty="0">
                <a:latin typeface="Garamond"/>
                <a:cs typeface="Garamond"/>
              </a:rPr>
              <a:t>cicatrización pero </a:t>
            </a:r>
            <a:r>
              <a:rPr sz="1700" dirty="0">
                <a:latin typeface="Garamond"/>
                <a:cs typeface="Garamond"/>
              </a:rPr>
              <a:t>la </a:t>
            </a:r>
            <a:r>
              <a:rPr sz="1700" spc="-5" dirty="0">
                <a:latin typeface="Garamond"/>
                <a:cs typeface="Garamond"/>
              </a:rPr>
              <a:t>composición atmosférica también reduce el ritmo </a:t>
            </a:r>
            <a:r>
              <a:rPr sz="1700" dirty="0">
                <a:latin typeface="Garamond"/>
                <a:cs typeface="Garamond"/>
              </a:rPr>
              <a:t>de  </a:t>
            </a:r>
            <a:r>
              <a:rPr sz="1700" spc="-5" dirty="0">
                <a:latin typeface="Garamond"/>
                <a:cs typeface="Garamond"/>
              </a:rPr>
              <a:t>puesta en marcha </a:t>
            </a:r>
            <a:r>
              <a:rPr sz="1700" dirty="0">
                <a:latin typeface="Garamond"/>
                <a:cs typeface="Garamond"/>
              </a:rPr>
              <a:t>de los </a:t>
            </a:r>
            <a:r>
              <a:rPr sz="1700" spc="-5" dirty="0">
                <a:latin typeface="Garamond"/>
                <a:cs typeface="Garamond"/>
              </a:rPr>
              <a:t>mecanismos </a:t>
            </a:r>
            <a:r>
              <a:rPr sz="1700" dirty="0">
                <a:latin typeface="Garamond"/>
                <a:cs typeface="Garamond"/>
              </a:rPr>
              <a:t>de </a:t>
            </a:r>
            <a:r>
              <a:rPr sz="1700" spc="-5" dirty="0">
                <a:latin typeface="Garamond"/>
                <a:cs typeface="Garamond"/>
              </a:rPr>
              <a:t>respuesta al</a:t>
            </a:r>
            <a:r>
              <a:rPr sz="1700" spc="-15" dirty="0">
                <a:latin typeface="Garamond"/>
                <a:cs typeface="Garamond"/>
              </a:rPr>
              <a:t> </a:t>
            </a:r>
            <a:r>
              <a:rPr sz="1700" spc="-5" dirty="0">
                <a:latin typeface="Garamond"/>
                <a:cs typeface="Garamond"/>
              </a:rPr>
              <a:t>estrés.</a:t>
            </a:r>
            <a:endParaRPr sz="17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96000" y="4025074"/>
            <a:ext cx="2866400" cy="25228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751900" y="4078399"/>
            <a:ext cx="3257250" cy="2459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103925" y="4107974"/>
            <a:ext cx="4672033" cy="2439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455925" y="0"/>
            <a:ext cx="1736074" cy="8549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58199" y="775780"/>
            <a:ext cx="10938510" cy="3061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64895" algn="just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2A3890"/>
                </a:solidFill>
                <a:latin typeface="Garamond"/>
                <a:cs typeface="Garamond"/>
              </a:rPr>
              <a:t>Recomendaciones para la</a:t>
            </a:r>
            <a:r>
              <a:rPr sz="1800" b="1" spc="-10" dirty="0">
                <a:solidFill>
                  <a:srgbClr val="2A3890"/>
                </a:solidFill>
                <a:latin typeface="Garamond"/>
                <a:cs typeface="Garamond"/>
              </a:rPr>
              <a:t> </a:t>
            </a:r>
            <a:r>
              <a:rPr sz="1800" b="1" spc="-5" dirty="0">
                <a:solidFill>
                  <a:srgbClr val="2A3890"/>
                </a:solidFill>
                <a:latin typeface="Garamond"/>
                <a:cs typeface="Garamond"/>
              </a:rPr>
              <a:t>cosecha</a:t>
            </a:r>
            <a:endParaRPr sz="1800">
              <a:latin typeface="Garamond"/>
              <a:cs typeface="Garamond"/>
            </a:endParaRPr>
          </a:p>
          <a:p>
            <a:pPr marL="379095" marR="5080" indent="-367030" algn="just">
              <a:lnSpc>
                <a:spcPct val="114599"/>
              </a:lnSpc>
              <a:spcBef>
                <a:spcPts val="975"/>
              </a:spcBef>
              <a:buFont typeface="Arial"/>
              <a:buChar char="●"/>
              <a:tabLst>
                <a:tab pos="379730" algn="l"/>
                <a:tab pos="1691639" algn="l"/>
                <a:tab pos="2539365" algn="l"/>
                <a:tab pos="3902710" algn="l"/>
                <a:tab pos="4867910" algn="l"/>
                <a:tab pos="5901690" algn="l"/>
                <a:tab pos="6720840" algn="l"/>
                <a:tab pos="8197850" algn="l"/>
                <a:tab pos="8993505" algn="l"/>
                <a:tab pos="9949815" algn="l"/>
              </a:tabLst>
            </a:pPr>
            <a:r>
              <a:rPr sz="1800" dirty="0">
                <a:latin typeface="Garamond"/>
                <a:cs typeface="Garamond"/>
              </a:rPr>
              <a:t>Si </a:t>
            </a:r>
            <a:r>
              <a:rPr sz="1800" spc="-5" dirty="0">
                <a:latin typeface="Garamond"/>
                <a:cs typeface="Garamond"/>
              </a:rPr>
              <a:t>fuera posible elegir un momento </a:t>
            </a:r>
            <a:r>
              <a:rPr sz="1800" dirty="0">
                <a:latin typeface="Garamond"/>
                <a:cs typeface="Garamond"/>
              </a:rPr>
              <a:t>del día </a:t>
            </a:r>
            <a:r>
              <a:rPr sz="1800" spc="-5" dirty="0">
                <a:latin typeface="Garamond"/>
                <a:cs typeface="Garamond"/>
              </a:rPr>
              <a:t>se recomienda hacerlo </a:t>
            </a:r>
            <a:r>
              <a:rPr sz="1800" dirty="0">
                <a:latin typeface="Garamond"/>
                <a:cs typeface="Garamond"/>
              </a:rPr>
              <a:t>durante las </a:t>
            </a:r>
            <a:r>
              <a:rPr sz="1800" spc="-5" dirty="0">
                <a:latin typeface="Garamond"/>
                <a:cs typeface="Garamond"/>
              </a:rPr>
              <a:t>horas frescas </a:t>
            </a:r>
            <a:r>
              <a:rPr sz="1800" dirty="0">
                <a:latin typeface="Garamond"/>
                <a:cs typeface="Garamond"/>
              </a:rPr>
              <a:t>de la </a:t>
            </a:r>
            <a:r>
              <a:rPr sz="1800" spc="-5" dirty="0">
                <a:latin typeface="Garamond"/>
                <a:cs typeface="Garamond"/>
              </a:rPr>
              <a:t>mañana, ya que </a:t>
            </a:r>
            <a:r>
              <a:rPr sz="1800" dirty="0">
                <a:latin typeface="Garamond"/>
                <a:cs typeface="Garamond"/>
              </a:rPr>
              <a:t>los  </a:t>
            </a:r>
            <a:r>
              <a:rPr sz="1800" spc="-5" dirty="0">
                <a:latin typeface="Garamond"/>
                <a:cs typeface="Garamond"/>
              </a:rPr>
              <a:t>productos se encuentran más turgentes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se necesita menos energía para refrigerarlos. Esto no siempre es factible  </a:t>
            </a:r>
            <a:r>
              <a:rPr sz="1800" dirty="0">
                <a:latin typeface="Garamond"/>
                <a:cs typeface="Garamond"/>
              </a:rPr>
              <a:t>debido	</a:t>
            </a:r>
            <a:r>
              <a:rPr sz="1800" spc="-5" dirty="0">
                <a:latin typeface="Garamond"/>
                <a:cs typeface="Garamond"/>
              </a:rPr>
              <a:t>a</a:t>
            </a:r>
            <a:r>
              <a:rPr sz="1800" dirty="0">
                <a:latin typeface="Garamond"/>
                <a:cs typeface="Garamond"/>
              </a:rPr>
              <a:t>l	</a:t>
            </a:r>
            <a:r>
              <a:rPr sz="1800" spc="-5" dirty="0">
                <a:latin typeface="Garamond"/>
                <a:cs typeface="Garamond"/>
              </a:rPr>
              <a:t>tamañ</a:t>
            </a:r>
            <a:r>
              <a:rPr sz="1800" dirty="0">
                <a:latin typeface="Garamond"/>
                <a:cs typeface="Garamond"/>
              </a:rPr>
              <a:t>o	del	lote	o	</a:t>
            </a:r>
            <a:r>
              <a:rPr sz="1800" spc="-5" dirty="0">
                <a:latin typeface="Garamond"/>
                <a:cs typeface="Garamond"/>
              </a:rPr>
              <a:t>volume</a:t>
            </a:r>
            <a:r>
              <a:rPr sz="1800" dirty="0">
                <a:latin typeface="Garamond"/>
                <a:cs typeface="Garamond"/>
              </a:rPr>
              <a:t>n	a	</a:t>
            </a:r>
            <a:r>
              <a:rPr sz="1800" spc="-5" dirty="0">
                <a:latin typeface="Garamond"/>
                <a:cs typeface="Garamond"/>
              </a:rPr>
              <a:t>se</a:t>
            </a:r>
            <a:r>
              <a:rPr sz="1800" dirty="0">
                <a:latin typeface="Garamond"/>
                <a:cs typeface="Garamond"/>
              </a:rPr>
              <a:t>r	</a:t>
            </a:r>
            <a:r>
              <a:rPr sz="1800" spc="-5" dirty="0">
                <a:latin typeface="Garamond"/>
                <a:cs typeface="Garamond"/>
              </a:rPr>
              <a:t>cosechado.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buFont typeface="Arial"/>
              <a:buChar char="●"/>
            </a:pPr>
            <a:endParaRPr sz="2150">
              <a:latin typeface="Times New Roman"/>
              <a:cs typeface="Times New Roman"/>
            </a:endParaRPr>
          </a:p>
          <a:p>
            <a:pPr marL="379095" marR="19685" indent="-367030" algn="just">
              <a:lnSpc>
                <a:spcPct val="114599"/>
              </a:lnSpc>
              <a:buFont typeface="Arial"/>
              <a:buChar char="●"/>
              <a:tabLst>
                <a:tab pos="379730" algn="l"/>
              </a:tabLst>
            </a:pPr>
            <a:r>
              <a:rPr sz="1800" spc="-5" dirty="0">
                <a:latin typeface="Garamond"/>
                <a:cs typeface="Garamond"/>
              </a:rPr>
              <a:t>La madurez con que un fruto ha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ser cosechado es función </a:t>
            </a:r>
            <a:r>
              <a:rPr sz="1800" dirty="0">
                <a:latin typeface="Garamond"/>
                <a:cs typeface="Garamond"/>
              </a:rPr>
              <a:t>de la distancia </a:t>
            </a:r>
            <a:r>
              <a:rPr sz="1800" spc="-5" dirty="0">
                <a:latin typeface="Garamond"/>
                <a:cs typeface="Garamond"/>
              </a:rPr>
              <a:t>al mercado. </a:t>
            </a:r>
            <a:r>
              <a:rPr sz="1800" dirty="0">
                <a:latin typeface="Garamond"/>
                <a:cs typeface="Garamond"/>
              </a:rPr>
              <a:t>Si </a:t>
            </a:r>
            <a:r>
              <a:rPr sz="1800" spc="-5" dirty="0">
                <a:latin typeface="Garamond"/>
                <a:cs typeface="Garamond"/>
              </a:rPr>
              <a:t>están </a:t>
            </a:r>
            <a:r>
              <a:rPr sz="1800" dirty="0">
                <a:latin typeface="Garamond"/>
                <a:cs typeface="Garamond"/>
              </a:rPr>
              <a:t>destinados a </a:t>
            </a:r>
            <a:r>
              <a:rPr sz="1800" spc="-5" dirty="0">
                <a:latin typeface="Garamond"/>
                <a:cs typeface="Garamond"/>
              </a:rPr>
              <a:t>mercados  </a:t>
            </a:r>
            <a:r>
              <a:rPr sz="1800" dirty="0">
                <a:latin typeface="Garamond"/>
                <a:cs typeface="Garamond"/>
              </a:rPr>
              <a:t>distantes, </a:t>
            </a:r>
            <a:r>
              <a:rPr sz="1800" spc="-5" dirty="0">
                <a:latin typeface="Garamond"/>
                <a:cs typeface="Garamond"/>
              </a:rPr>
              <a:t>se </a:t>
            </a:r>
            <a:r>
              <a:rPr sz="1800" dirty="0">
                <a:latin typeface="Garamond"/>
                <a:cs typeface="Garamond"/>
              </a:rPr>
              <a:t>deben </a:t>
            </a:r>
            <a:r>
              <a:rPr sz="1800" spc="-5" dirty="0">
                <a:latin typeface="Garamond"/>
                <a:cs typeface="Garamond"/>
              </a:rPr>
              <a:t>cosechar más </a:t>
            </a:r>
            <a:r>
              <a:rPr sz="1800" dirty="0">
                <a:latin typeface="Garamond"/>
                <a:cs typeface="Garamond"/>
              </a:rPr>
              <a:t>inmaduros, </a:t>
            </a:r>
            <a:r>
              <a:rPr sz="1800" spc="-5" dirty="0">
                <a:latin typeface="Garamond"/>
                <a:cs typeface="Garamond"/>
              </a:rPr>
              <a:t>pero siempre que hayan alcanzado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madurez fisiológica. En cambio para  </a:t>
            </a:r>
            <a:r>
              <a:rPr sz="1800" dirty="0">
                <a:latin typeface="Garamond"/>
                <a:cs typeface="Garamond"/>
              </a:rPr>
              <a:t>los </a:t>
            </a:r>
            <a:r>
              <a:rPr sz="1800" spc="-5" dirty="0">
                <a:latin typeface="Garamond"/>
                <a:cs typeface="Garamond"/>
              </a:rPr>
              <a:t>cercanos, se </a:t>
            </a:r>
            <a:r>
              <a:rPr sz="1800" dirty="0">
                <a:latin typeface="Garamond"/>
                <a:cs typeface="Garamond"/>
              </a:rPr>
              <a:t>deben </a:t>
            </a:r>
            <a:r>
              <a:rPr sz="1800" spc="-5" dirty="0">
                <a:latin typeface="Garamond"/>
                <a:cs typeface="Garamond"/>
              </a:rPr>
              <a:t>cosechar con un grado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madurez más</a:t>
            </a:r>
            <a:r>
              <a:rPr sz="1800" spc="-15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avanzado.</a:t>
            </a:r>
            <a:endParaRPr sz="1800">
              <a:latin typeface="Garamond"/>
              <a:cs typeface="Garamond"/>
            </a:endParaRPr>
          </a:p>
          <a:p>
            <a:pPr marL="321945">
              <a:lnSpc>
                <a:spcPct val="100000"/>
              </a:lnSpc>
              <a:spcBef>
                <a:spcPts val="1290"/>
              </a:spcBef>
            </a:pPr>
            <a:r>
              <a:rPr sz="1800" spc="-5" dirty="0">
                <a:latin typeface="Garamond"/>
                <a:cs typeface="Garamond"/>
              </a:rPr>
              <a:t>Tabla 2: </a:t>
            </a:r>
            <a:r>
              <a:rPr sz="1800" b="1" spc="-5" dirty="0">
                <a:latin typeface="Garamond"/>
                <a:cs typeface="Garamond"/>
              </a:rPr>
              <a:t>Condiciones de temperatura </a:t>
            </a:r>
            <a:r>
              <a:rPr sz="1800" b="1" dirty="0">
                <a:latin typeface="Garamond"/>
                <a:cs typeface="Garamond"/>
              </a:rPr>
              <a:t>y </a:t>
            </a:r>
            <a:r>
              <a:rPr sz="1800" b="1" spc="-5" dirty="0">
                <a:latin typeface="Garamond"/>
                <a:cs typeface="Garamond"/>
              </a:rPr>
              <a:t>humedad relativa para un óptimo curado </a:t>
            </a:r>
            <a:r>
              <a:rPr sz="1800" b="1" dirty="0">
                <a:latin typeface="Garamond"/>
                <a:cs typeface="Garamond"/>
              </a:rPr>
              <a:t>(Adaptado </a:t>
            </a:r>
            <a:r>
              <a:rPr sz="1800" b="1" spc="-5" dirty="0">
                <a:latin typeface="Garamond"/>
                <a:cs typeface="Garamond"/>
              </a:rPr>
              <a:t>de Kasmire,</a:t>
            </a:r>
            <a:r>
              <a:rPr sz="1800" b="1" spc="-25" dirty="0">
                <a:latin typeface="Garamond"/>
                <a:cs typeface="Garamond"/>
              </a:rPr>
              <a:t> </a:t>
            </a:r>
            <a:r>
              <a:rPr sz="1800" b="1" spc="-5" dirty="0">
                <a:latin typeface="Garamond"/>
                <a:cs typeface="Garamond"/>
              </a:rPr>
              <a:t>1985).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221427" y="4036900"/>
            <a:ext cx="6315671" cy="23335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1325" y="271525"/>
            <a:ext cx="10861040" cy="6029325"/>
          </a:xfrm>
          <a:prstGeom prst="rect">
            <a:avLst/>
          </a:prstGeom>
        </p:spPr>
        <p:txBody>
          <a:bodyPr vert="horz" wrap="square" lIns="0" tIns="154305" rIns="0" bIns="0" rtlCol="0">
            <a:spAutoFit/>
          </a:bodyPr>
          <a:lstStyle/>
          <a:p>
            <a:pPr marL="1003300" indent="-139700" algn="just">
              <a:lnSpc>
                <a:spcPct val="100000"/>
              </a:lnSpc>
              <a:spcBef>
                <a:spcPts val="1215"/>
              </a:spcBef>
              <a:buSzPct val="94444"/>
              <a:buFont typeface="Arial"/>
              <a:buChar char="●"/>
              <a:tabLst>
                <a:tab pos="1003935" algn="l"/>
                <a:tab pos="2569210" algn="l"/>
                <a:tab pos="3434715" algn="l"/>
                <a:tab pos="4966335" algn="l"/>
                <a:tab pos="5777865" algn="l"/>
                <a:tab pos="6641465" algn="l"/>
                <a:tab pos="8020050" algn="l"/>
                <a:tab pos="9190355" algn="l"/>
                <a:tab pos="10103485" algn="l"/>
              </a:tabLst>
            </a:pPr>
            <a:r>
              <a:rPr sz="1800" spc="-5" dirty="0">
                <a:latin typeface="Garamond"/>
                <a:cs typeface="Garamond"/>
              </a:rPr>
              <a:t>Mantene</a:t>
            </a:r>
            <a:r>
              <a:rPr sz="1800" dirty="0">
                <a:latin typeface="Garamond"/>
                <a:cs typeface="Garamond"/>
              </a:rPr>
              <a:t>r	</a:t>
            </a:r>
            <a:r>
              <a:rPr sz="1800" spc="-5" dirty="0">
                <a:latin typeface="Garamond"/>
                <a:cs typeface="Garamond"/>
              </a:rPr>
              <a:t>e</a:t>
            </a:r>
            <a:r>
              <a:rPr sz="1800" dirty="0">
                <a:latin typeface="Garamond"/>
                <a:cs typeface="Garamond"/>
              </a:rPr>
              <a:t>l	</a:t>
            </a:r>
            <a:r>
              <a:rPr sz="1800" spc="-5" dirty="0">
                <a:latin typeface="Garamond"/>
                <a:cs typeface="Garamond"/>
              </a:rPr>
              <a:t>product</a:t>
            </a:r>
            <a:r>
              <a:rPr sz="1800" dirty="0">
                <a:latin typeface="Garamond"/>
                <a:cs typeface="Garamond"/>
              </a:rPr>
              <a:t>o	a	la	</a:t>
            </a:r>
            <a:r>
              <a:rPr sz="1800" spc="-5" dirty="0">
                <a:latin typeface="Garamond"/>
                <a:cs typeface="Garamond"/>
              </a:rPr>
              <a:t>sombr</a:t>
            </a:r>
            <a:r>
              <a:rPr sz="1800" dirty="0">
                <a:latin typeface="Garamond"/>
                <a:cs typeface="Garamond"/>
              </a:rPr>
              <a:t>a	</a:t>
            </a:r>
            <a:r>
              <a:rPr sz="1800" spc="-5" dirty="0">
                <a:latin typeface="Garamond"/>
                <a:cs typeface="Garamond"/>
              </a:rPr>
              <a:t>hast</a:t>
            </a:r>
            <a:r>
              <a:rPr sz="1800" dirty="0">
                <a:latin typeface="Garamond"/>
                <a:cs typeface="Garamond"/>
              </a:rPr>
              <a:t>a	</a:t>
            </a:r>
            <a:r>
              <a:rPr sz="1800" spc="-5" dirty="0">
                <a:latin typeface="Garamond"/>
                <a:cs typeface="Garamond"/>
              </a:rPr>
              <a:t>s</a:t>
            </a:r>
            <a:r>
              <a:rPr sz="1800" dirty="0">
                <a:latin typeface="Garamond"/>
                <a:cs typeface="Garamond"/>
              </a:rPr>
              <a:t>u	</a:t>
            </a:r>
            <a:r>
              <a:rPr sz="1800" spc="-5" dirty="0">
                <a:latin typeface="Garamond"/>
                <a:cs typeface="Garamond"/>
              </a:rPr>
              <a:t>traslado.</a:t>
            </a:r>
            <a:endParaRPr sz="1800">
              <a:latin typeface="Garamond"/>
              <a:cs typeface="Garamond"/>
            </a:endParaRPr>
          </a:p>
          <a:p>
            <a:pPr marL="469900" marR="8255" indent="304165" algn="just">
              <a:lnSpc>
                <a:spcPct val="114599"/>
              </a:lnSpc>
              <a:spcBef>
                <a:spcPts val="800"/>
              </a:spcBef>
              <a:buSzPct val="94444"/>
              <a:buFont typeface="Arial"/>
              <a:buChar char="●"/>
              <a:tabLst>
                <a:tab pos="913765" algn="l"/>
              </a:tabLst>
            </a:pPr>
            <a:r>
              <a:rPr sz="1800" spc="-5" dirty="0">
                <a:latin typeface="Garamond"/>
                <a:cs typeface="Garamond"/>
              </a:rPr>
              <a:t>Evitar ocasionar heridas al producto, </a:t>
            </a:r>
            <a:r>
              <a:rPr sz="1800" dirty="0">
                <a:latin typeface="Garamond"/>
                <a:cs typeface="Garamond"/>
              </a:rPr>
              <a:t>las </a:t>
            </a:r>
            <a:r>
              <a:rPr sz="1800" spc="-5" dirty="0">
                <a:latin typeface="Garamond"/>
                <a:cs typeface="Garamond"/>
              </a:rPr>
              <a:t>tijeras </a:t>
            </a:r>
            <a:r>
              <a:rPr sz="1800" dirty="0">
                <a:latin typeface="Garamond"/>
                <a:cs typeface="Garamond"/>
              </a:rPr>
              <a:t>o </a:t>
            </a:r>
            <a:r>
              <a:rPr sz="1800" spc="-5" dirty="0">
                <a:latin typeface="Garamond"/>
                <a:cs typeface="Garamond"/>
              </a:rPr>
              <a:t>elementos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cosecha </a:t>
            </a:r>
            <a:r>
              <a:rPr sz="1800" dirty="0">
                <a:latin typeface="Garamond"/>
                <a:cs typeface="Garamond"/>
              </a:rPr>
              <a:t>deben </a:t>
            </a:r>
            <a:r>
              <a:rPr sz="1800" spc="-5" dirty="0">
                <a:latin typeface="Garamond"/>
                <a:cs typeface="Garamond"/>
              </a:rPr>
              <a:t>tener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punta roma pero estar  bien afilados para evitar </a:t>
            </a:r>
            <a:r>
              <a:rPr sz="1800" dirty="0">
                <a:latin typeface="Garamond"/>
                <a:cs typeface="Garamond"/>
              </a:rPr>
              <a:t>desgarros. </a:t>
            </a:r>
            <a:r>
              <a:rPr sz="1800" spc="-5" dirty="0">
                <a:latin typeface="Garamond"/>
                <a:cs typeface="Garamond"/>
              </a:rPr>
              <a:t>Los recipientes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cosecha no </a:t>
            </a:r>
            <a:r>
              <a:rPr sz="1800" dirty="0">
                <a:latin typeface="Garamond"/>
                <a:cs typeface="Garamond"/>
              </a:rPr>
              <a:t>deberían </a:t>
            </a:r>
            <a:r>
              <a:rPr sz="1800" spc="-5" dirty="0">
                <a:latin typeface="Garamond"/>
                <a:cs typeface="Garamond"/>
              </a:rPr>
              <a:t>tener bordes filosos ni superficies ásperas.  Es conveniente que estén acolchados. No sobrellenar </a:t>
            </a:r>
            <a:r>
              <a:rPr sz="1800" dirty="0">
                <a:latin typeface="Garamond"/>
                <a:cs typeface="Garamond"/>
              </a:rPr>
              <a:t>los </a:t>
            </a:r>
            <a:r>
              <a:rPr sz="1800" spc="-5" dirty="0">
                <a:latin typeface="Garamond"/>
                <a:cs typeface="Garamond"/>
              </a:rPr>
              <a:t>recipientes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traslado, transportarlos cuidadosamente  (Figura 20). Minimizar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altura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caída en el traspaso </a:t>
            </a:r>
            <a:r>
              <a:rPr sz="1800" dirty="0">
                <a:latin typeface="Garamond"/>
                <a:cs typeface="Garamond"/>
              </a:rPr>
              <a:t>de</a:t>
            </a:r>
            <a:r>
              <a:rPr sz="1800" spc="335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recipientes.</a:t>
            </a:r>
            <a:endParaRPr sz="1800">
              <a:latin typeface="Garamond"/>
              <a:cs typeface="Garamond"/>
            </a:endParaRPr>
          </a:p>
          <a:p>
            <a:pPr marL="469900" marR="15240" indent="304165" algn="just">
              <a:lnSpc>
                <a:spcPct val="114599"/>
              </a:lnSpc>
              <a:spcBef>
                <a:spcPts val="825"/>
              </a:spcBef>
              <a:buSzPct val="94444"/>
              <a:buFont typeface="Arial"/>
              <a:buChar char="●"/>
              <a:tabLst>
                <a:tab pos="913765" algn="l"/>
              </a:tabLst>
            </a:pPr>
            <a:r>
              <a:rPr sz="1800" spc="-5" dirty="0">
                <a:latin typeface="Garamond"/>
                <a:cs typeface="Garamond"/>
              </a:rPr>
              <a:t>Entrenar al personal para reconocer el estado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madurez adecuado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cosecha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para manejar el producto con  suavidad. Usar guantes para evitar</a:t>
            </a:r>
            <a:r>
              <a:rPr sz="1800" spc="-10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heridas.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b="1" spc="-5" dirty="0">
                <a:solidFill>
                  <a:srgbClr val="2A3890"/>
                </a:solidFill>
                <a:latin typeface="Garamond"/>
                <a:cs typeface="Garamond"/>
              </a:rPr>
              <a:t>Curado</a:t>
            </a:r>
            <a:endParaRPr sz="1800">
              <a:latin typeface="Garamond"/>
              <a:cs typeface="Garamond"/>
            </a:endParaRPr>
          </a:p>
          <a:p>
            <a:pPr marL="12700" marR="11430" algn="just">
              <a:lnSpc>
                <a:spcPct val="114599"/>
              </a:lnSpc>
              <a:spcBef>
                <a:spcPts val="1000"/>
              </a:spcBef>
            </a:pPr>
            <a:r>
              <a:rPr sz="1800" spc="-5" dirty="0">
                <a:latin typeface="Garamond"/>
                <a:cs typeface="Garamond"/>
              </a:rPr>
              <a:t>El curado es una operación complementaria </a:t>
            </a:r>
            <a:r>
              <a:rPr sz="1800" dirty="0">
                <a:latin typeface="Garamond"/>
                <a:cs typeface="Garamond"/>
              </a:rPr>
              <a:t>de la </a:t>
            </a:r>
            <a:r>
              <a:rPr sz="1800" spc="-5" dirty="0">
                <a:latin typeface="Garamond"/>
                <a:cs typeface="Garamond"/>
              </a:rPr>
              <a:t>cosecha pero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vital </a:t>
            </a:r>
            <a:r>
              <a:rPr sz="1800" dirty="0">
                <a:latin typeface="Garamond"/>
                <a:cs typeface="Garamond"/>
              </a:rPr>
              <a:t>importancia </a:t>
            </a:r>
            <a:r>
              <a:rPr sz="1800" spc="-5" dirty="0">
                <a:latin typeface="Garamond"/>
                <a:cs typeface="Garamond"/>
              </a:rPr>
              <a:t>para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calidad en </a:t>
            </a:r>
            <a:r>
              <a:rPr sz="1800" dirty="0">
                <a:latin typeface="Garamond"/>
                <a:cs typeface="Garamond"/>
              </a:rPr>
              <a:t>determinadas  </a:t>
            </a:r>
            <a:r>
              <a:rPr sz="1800" spc="-5" dirty="0">
                <a:latin typeface="Garamond"/>
                <a:cs typeface="Garamond"/>
              </a:rPr>
              <a:t>especies. Es un proceso que </a:t>
            </a:r>
            <a:r>
              <a:rPr sz="1800" dirty="0">
                <a:latin typeface="Garamond"/>
                <a:cs typeface="Garamond"/>
              </a:rPr>
              <a:t>involucra </a:t>
            </a:r>
            <a:r>
              <a:rPr sz="1800" spc="-5" dirty="0">
                <a:latin typeface="Garamond"/>
                <a:cs typeface="Garamond"/>
              </a:rPr>
              <a:t>fundamentalmente una rápida pérdida superficial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humedad con el </a:t>
            </a:r>
            <a:r>
              <a:rPr sz="1800" dirty="0">
                <a:latin typeface="Garamond"/>
                <a:cs typeface="Garamond"/>
              </a:rPr>
              <a:t>desarrollo de  </a:t>
            </a:r>
            <a:r>
              <a:rPr sz="1800" spc="-5" dirty="0">
                <a:latin typeface="Garamond"/>
                <a:cs typeface="Garamond"/>
              </a:rPr>
              <a:t>estructuras que </a:t>
            </a:r>
            <a:r>
              <a:rPr sz="1800" dirty="0">
                <a:latin typeface="Garamond"/>
                <a:cs typeface="Garamond"/>
              </a:rPr>
              <a:t>impiden </a:t>
            </a:r>
            <a:r>
              <a:rPr sz="1800" spc="-5" dirty="0">
                <a:latin typeface="Garamond"/>
                <a:cs typeface="Garamond"/>
              </a:rPr>
              <a:t>una ulterior </a:t>
            </a:r>
            <a:r>
              <a:rPr sz="1800" dirty="0">
                <a:latin typeface="Garamond"/>
                <a:cs typeface="Garamond"/>
              </a:rPr>
              <a:t>desecación, </a:t>
            </a:r>
            <a:r>
              <a:rPr sz="1800" spc="-5" dirty="0">
                <a:latin typeface="Garamond"/>
                <a:cs typeface="Garamond"/>
              </a:rPr>
              <a:t>constituyendo una eficaz barrera para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colonización por parte </a:t>
            </a:r>
            <a:r>
              <a:rPr sz="1800" dirty="0">
                <a:latin typeface="Garamond"/>
                <a:cs typeface="Garamond"/>
              </a:rPr>
              <a:t>de los  </a:t>
            </a:r>
            <a:r>
              <a:rPr sz="1800" spc="-5" dirty="0">
                <a:latin typeface="Garamond"/>
                <a:cs typeface="Garamond"/>
              </a:rPr>
              <a:t>patógenos. El secado </a:t>
            </a:r>
            <a:r>
              <a:rPr sz="1800" dirty="0">
                <a:latin typeface="Garamond"/>
                <a:cs typeface="Garamond"/>
              </a:rPr>
              <a:t>de las </a:t>
            </a:r>
            <a:r>
              <a:rPr sz="1800" spc="-5" dirty="0">
                <a:latin typeface="Garamond"/>
                <a:cs typeface="Garamond"/>
              </a:rPr>
              <a:t>catáfilas externas protectoras </a:t>
            </a:r>
            <a:r>
              <a:rPr sz="1800" dirty="0">
                <a:latin typeface="Garamond"/>
                <a:cs typeface="Garamond"/>
              </a:rPr>
              <a:t>impedir, </a:t>
            </a:r>
            <a:r>
              <a:rPr sz="1800" spc="-5" dirty="0">
                <a:latin typeface="Garamond"/>
                <a:cs typeface="Garamond"/>
              </a:rPr>
              <a:t>el </a:t>
            </a:r>
            <a:r>
              <a:rPr sz="1800" dirty="0">
                <a:latin typeface="Garamond"/>
                <a:cs typeface="Garamond"/>
              </a:rPr>
              <a:t>desarrollo de </a:t>
            </a:r>
            <a:r>
              <a:rPr sz="1800" spc="-5" dirty="0">
                <a:latin typeface="Garamond"/>
                <a:cs typeface="Garamond"/>
              </a:rPr>
              <a:t>color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el cerrado </a:t>
            </a:r>
            <a:r>
              <a:rPr sz="1800" dirty="0">
                <a:latin typeface="Garamond"/>
                <a:cs typeface="Garamond"/>
              </a:rPr>
              <a:t>del </a:t>
            </a:r>
            <a:r>
              <a:rPr sz="1800" spc="-5" dirty="0">
                <a:latin typeface="Garamond"/>
                <a:cs typeface="Garamond"/>
              </a:rPr>
              <a:t>cuello son </a:t>
            </a:r>
            <a:r>
              <a:rPr sz="1800" dirty="0">
                <a:latin typeface="Garamond"/>
                <a:cs typeface="Garamond"/>
              </a:rPr>
              <a:t>los  </a:t>
            </a:r>
            <a:r>
              <a:rPr sz="1800" spc="-5" dirty="0">
                <a:latin typeface="Garamond"/>
                <a:cs typeface="Garamond"/>
              </a:rPr>
              <a:t>procesos que tienen </a:t>
            </a:r>
            <a:r>
              <a:rPr sz="1800" dirty="0">
                <a:latin typeface="Garamond"/>
                <a:cs typeface="Garamond"/>
              </a:rPr>
              <a:t>lugar </a:t>
            </a:r>
            <a:r>
              <a:rPr sz="1800" spc="-5" dirty="0">
                <a:latin typeface="Garamond"/>
                <a:cs typeface="Garamond"/>
              </a:rPr>
              <a:t>en bulbos como ajo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cebolla. En raíces como batata, ñame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yuca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tubérculos como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papa, el  curado se caracteriza por el endurecimiento </a:t>
            </a:r>
            <a:r>
              <a:rPr sz="1800" dirty="0">
                <a:latin typeface="Garamond"/>
                <a:cs typeface="Garamond"/>
              </a:rPr>
              <a:t>de la </a:t>
            </a:r>
            <a:r>
              <a:rPr sz="1800" spc="-5" dirty="0">
                <a:latin typeface="Garamond"/>
                <a:cs typeface="Garamond"/>
              </a:rPr>
              <a:t>cáscara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el </a:t>
            </a:r>
            <a:r>
              <a:rPr sz="1800" dirty="0">
                <a:latin typeface="Garamond"/>
                <a:cs typeface="Garamond"/>
              </a:rPr>
              <a:t>desarrollo de </a:t>
            </a:r>
            <a:r>
              <a:rPr sz="1800" spc="-5" dirty="0">
                <a:latin typeface="Garamond"/>
                <a:cs typeface="Garamond"/>
              </a:rPr>
              <a:t>un periderma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cicatrización en </a:t>
            </a:r>
            <a:r>
              <a:rPr sz="1800" dirty="0">
                <a:latin typeface="Garamond"/>
                <a:cs typeface="Garamond"/>
              </a:rPr>
              <a:t>las </a:t>
            </a:r>
            <a:r>
              <a:rPr sz="1800" spc="-5" dirty="0">
                <a:latin typeface="Garamond"/>
                <a:cs typeface="Garamond"/>
              </a:rPr>
              <a:t>zonas no  cubiertas, </a:t>
            </a:r>
            <a:r>
              <a:rPr sz="1800" dirty="0">
                <a:latin typeface="Garamond"/>
                <a:cs typeface="Garamond"/>
              </a:rPr>
              <a:t>lo </a:t>
            </a:r>
            <a:r>
              <a:rPr sz="1800" spc="-5" dirty="0">
                <a:latin typeface="Garamond"/>
                <a:cs typeface="Garamond"/>
              </a:rPr>
              <a:t>que evita </a:t>
            </a:r>
            <a:r>
              <a:rPr sz="1800" dirty="0">
                <a:latin typeface="Garamond"/>
                <a:cs typeface="Garamond"/>
              </a:rPr>
              <a:t>las </a:t>
            </a:r>
            <a:r>
              <a:rPr sz="1800" spc="-5" dirty="0">
                <a:latin typeface="Garamond"/>
                <a:cs typeface="Garamond"/>
              </a:rPr>
              <a:t>peladuras </a:t>
            </a:r>
            <a:r>
              <a:rPr sz="1800" dirty="0">
                <a:latin typeface="Garamond"/>
                <a:cs typeface="Garamond"/>
              </a:rPr>
              <a:t>durante </a:t>
            </a:r>
            <a:r>
              <a:rPr sz="1800" spc="-5" dirty="0">
                <a:latin typeface="Garamond"/>
                <a:cs typeface="Garamond"/>
              </a:rPr>
              <a:t>el manipuleo. En zapallo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otras cucurbitáceas que se cosechan maduras, es el  endurecimiento </a:t>
            </a:r>
            <a:r>
              <a:rPr sz="1800" dirty="0">
                <a:latin typeface="Garamond"/>
                <a:cs typeface="Garamond"/>
              </a:rPr>
              <a:t>de la </a:t>
            </a:r>
            <a:r>
              <a:rPr sz="1800" spc="-5" dirty="0">
                <a:latin typeface="Garamond"/>
                <a:cs typeface="Garamond"/>
              </a:rPr>
              <a:t>cáscara mientras que en cítricos es el </a:t>
            </a:r>
            <a:r>
              <a:rPr sz="1800" dirty="0">
                <a:latin typeface="Garamond"/>
                <a:cs typeface="Garamond"/>
              </a:rPr>
              <a:t>desarrollo </a:t>
            </a:r>
            <a:r>
              <a:rPr sz="1800" spc="-5" dirty="0">
                <a:latin typeface="Garamond"/>
                <a:cs typeface="Garamond"/>
              </a:rPr>
              <a:t>natural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una capa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células </a:t>
            </a:r>
            <a:r>
              <a:rPr sz="1800" dirty="0">
                <a:latin typeface="Garamond"/>
                <a:cs typeface="Garamond"/>
              </a:rPr>
              <a:t>lignificadas </a:t>
            </a:r>
            <a:r>
              <a:rPr sz="1800" spc="-5" dirty="0">
                <a:latin typeface="Garamond"/>
                <a:cs typeface="Garamond"/>
              </a:rPr>
              <a:t>que </a:t>
            </a:r>
            <a:r>
              <a:rPr sz="1800" dirty="0">
                <a:latin typeface="Garamond"/>
                <a:cs typeface="Garamond"/>
              </a:rPr>
              <a:t>inhibe  </a:t>
            </a:r>
            <a:r>
              <a:rPr sz="1800" spc="-5" dirty="0">
                <a:latin typeface="Garamond"/>
                <a:cs typeface="Garamond"/>
              </a:rPr>
              <a:t>el establecimiento </a:t>
            </a:r>
            <a:r>
              <a:rPr sz="1800" dirty="0">
                <a:latin typeface="Garamond"/>
                <a:cs typeface="Garamond"/>
              </a:rPr>
              <a:t>y desarrollo de</a:t>
            </a:r>
            <a:r>
              <a:rPr sz="1800" spc="-10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patógenos.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55925" y="6121550"/>
            <a:ext cx="1736074" cy="736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1325" y="271525"/>
            <a:ext cx="10861040" cy="6029325"/>
          </a:xfrm>
          <a:prstGeom prst="rect">
            <a:avLst/>
          </a:prstGeom>
        </p:spPr>
        <p:txBody>
          <a:bodyPr vert="horz" wrap="square" lIns="0" tIns="154305" rIns="0" bIns="0" rtlCol="0">
            <a:spAutoFit/>
          </a:bodyPr>
          <a:lstStyle/>
          <a:p>
            <a:pPr marL="1003300" indent="-139700" algn="just">
              <a:lnSpc>
                <a:spcPct val="100000"/>
              </a:lnSpc>
              <a:spcBef>
                <a:spcPts val="1215"/>
              </a:spcBef>
              <a:buSzPct val="94444"/>
              <a:buFont typeface="Arial"/>
              <a:buChar char="●"/>
              <a:tabLst>
                <a:tab pos="1003935" algn="l"/>
                <a:tab pos="2569210" algn="l"/>
                <a:tab pos="3434715" algn="l"/>
                <a:tab pos="4966335" algn="l"/>
                <a:tab pos="5777865" algn="l"/>
                <a:tab pos="6641465" algn="l"/>
                <a:tab pos="8020050" algn="l"/>
                <a:tab pos="9190355" algn="l"/>
                <a:tab pos="10103485" algn="l"/>
              </a:tabLst>
            </a:pPr>
            <a:r>
              <a:rPr sz="1800" spc="-5" dirty="0">
                <a:latin typeface="Garamond"/>
                <a:cs typeface="Garamond"/>
              </a:rPr>
              <a:t>Mantene</a:t>
            </a:r>
            <a:r>
              <a:rPr sz="1800" dirty="0">
                <a:latin typeface="Garamond"/>
                <a:cs typeface="Garamond"/>
              </a:rPr>
              <a:t>r	</a:t>
            </a:r>
            <a:r>
              <a:rPr sz="1800" spc="-5" dirty="0">
                <a:latin typeface="Garamond"/>
                <a:cs typeface="Garamond"/>
              </a:rPr>
              <a:t>e</a:t>
            </a:r>
            <a:r>
              <a:rPr sz="1800" dirty="0">
                <a:latin typeface="Garamond"/>
                <a:cs typeface="Garamond"/>
              </a:rPr>
              <a:t>l	</a:t>
            </a:r>
            <a:r>
              <a:rPr sz="1800" spc="-5" dirty="0">
                <a:latin typeface="Garamond"/>
                <a:cs typeface="Garamond"/>
              </a:rPr>
              <a:t>product</a:t>
            </a:r>
            <a:r>
              <a:rPr sz="1800" dirty="0">
                <a:latin typeface="Garamond"/>
                <a:cs typeface="Garamond"/>
              </a:rPr>
              <a:t>o	a	la	</a:t>
            </a:r>
            <a:r>
              <a:rPr sz="1800" spc="-5" dirty="0">
                <a:latin typeface="Garamond"/>
                <a:cs typeface="Garamond"/>
              </a:rPr>
              <a:t>sombr</a:t>
            </a:r>
            <a:r>
              <a:rPr sz="1800" dirty="0">
                <a:latin typeface="Garamond"/>
                <a:cs typeface="Garamond"/>
              </a:rPr>
              <a:t>a	</a:t>
            </a:r>
            <a:r>
              <a:rPr sz="1800" spc="-5" dirty="0">
                <a:latin typeface="Garamond"/>
                <a:cs typeface="Garamond"/>
              </a:rPr>
              <a:t>hast</a:t>
            </a:r>
            <a:r>
              <a:rPr sz="1800" dirty="0">
                <a:latin typeface="Garamond"/>
                <a:cs typeface="Garamond"/>
              </a:rPr>
              <a:t>a	</a:t>
            </a:r>
            <a:r>
              <a:rPr sz="1800" spc="-5" dirty="0">
                <a:latin typeface="Garamond"/>
                <a:cs typeface="Garamond"/>
              </a:rPr>
              <a:t>s</a:t>
            </a:r>
            <a:r>
              <a:rPr sz="1800" dirty="0">
                <a:latin typeface="Garamond"/>
                <a:cs typeface="Garamond"/>
              </a:rPr>
              <a:t>u	</a:t>
            </a:r>
            <a:r>
              <a:rPr sz="1800" spc="-5" dirty="0">
                <a:latin typeface="Garamond"/>
                <a:cs typeface="Garamond"/>
              </a:rPr>
              <a:t>traslado.</a:t>
            </a:r>
            <a:endParaRPr sz="1800">
              <a:latin typeface="Garamond"/>
              <a:cs typeface="Garamond"/>
            </a:endParaRPr>
          </a:p>
          <a:p>
            <a:pPr marL="469900" marR="8255" indent="304165" algn="just">
              <a:lnSpc>
                <a:spcPct val="114599"/>
              </a:lnSpc>
              <a:spcBef>
                <a:spcPts val="800"/>
              </a:spcBef>
              <a:buSzPct val="94444"/>
              <a:buFont typeface="Arial"/>
              <a:buChar char="●"/>
              <a:tabLst>
                <a:tab pos="913765" algn="l"/>
              </a:tabLst>
            </a:pPr>
            <a:r>
              <a:rPr sz="1800" spc="-5" dirty="0">
                <a:latin typeface="Garamond"/>
                <a:cs typeface="Garamond"/>
              </a:rPr>
              <a:t>Evitar ocasionar heridas al producto, </a:t>
            </a:r>
            <a:r>
              <a:rPr sz="1800" dirty="0">
                <a:latin typeface="Garamond"/>
                <a:cs typeface="Garamond"/>
              </a:rPr>
              <a:t>las </a:t>
            </a:r>
            <a:r>
              <a:rPr sz="1800" spc="-5" dirty="0">
                <a:latin typeface="Garamond"/>
                <a:cs typeface="Garamond"/>
              </a:rPr>
              <a:t>tijeras </a:t>
            </a:r>
            <a:r>
              <a:rPr sz="1800" dirty="0">
                <a:latin typeface="Garamond"/>
                <a:cs typeface="Garamond"/>
              </a:rPr>
              <a:t>o </a:t>
            </a:r>
            <a:r>
              <a:rPr sz="1800" spc="-5" dirty="0">
                <a:latin typeface="Garamond"/>
                <a:cs typeface="Garamond"/>
              </a:rPr>
              <a:t>elementos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cosecha </a:t>
            </a:r>
            <a:r>
              <a:rPr sz="1800" dirty="0">
                <a:latin typeface="Garamond"/>
                <a:cs typeface="Garamond"/>
              </a:rPr>
              <a:t>deben </a:t>
            </a:r>
            <a:r>
              <a:rPr sz="1800" spc="-5" dirty="0">
                <a:latin typeface="Garamond"/>
                <a:cs typeface="Garamond"/>
              </a:rPr>
              <a:t>tener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punta roma pero estar  bien afilados para evitar </a:t>
            </a:r>
            <a:r>
              <a:rPr sz="1800" dirty="0">
                <a:latin typeface="Garamond"/>
                <a:cs typeface="Garamond"/>
              </a:rPr>
              <a:t>desgarros. </a:t>
            </a:r>
            <a:r>
              <a:rPr sz="1800" spc="-5" dirty="0">
                <a:latin typeface="Garamond"/>
                <a:cs typeface="Garamond"/>
              </a:rPr>
              <a:t>Los recipientes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cosecha no </a:t>
            </a:r>
            <a:r>
              <a:rPr sz="1800" dirty="0">
                <a:latin typeface="Garamond"/>
                <a:cs typeface="Garamond"/>
              </a:rPr>
              <a:t>deberían </a:t>
            </a:r>
            <a:r>
              <a:rPr sz="1800" spc="-5" dirty="0">
                <a:latin typeface="Garamond"/>
                <a:cs typeface="Garamond"/>
              </a:rPr>
              <a:t>tener bordes filosos ni superficies ásperas.  Es conveniente que estén acolchados. No sobrellenar </a:t>
            </a:r>
            <a:r>
              <a:rPr sz="1800" dirty="0">
                <a:latin typeface="Garamond"/>
                <a:cs typeface="Garamond"/>
              </a:rPr>
              <a:t>los </a:t>
            </a:r>
            <a:r>
              <a:rPr sz="1800" spc="-5" dirty="0">
                <a:latin typeface="Garamond"/>
                <a:cs typeface="Garamond"/>
              </a:rPr>
              <a:t>recipientes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traslado, transportarlos cuidadosamente  (Figura 20). Minimizar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altura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caída en el traspaso </a:t>
            </a:r>
            <a:r>
              <a:rPr sz="1800" dirty="0">
                <a:latin typeface="Garamond"/>
                <a:cs typeface="Garamond"/>
              </a:rPr>
              <a:t>de</a:t>
            </a:r>
            <a:r>
              <a:rPr sz="1800" spc="335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recipientes.</a:t>
            </a:r>
            <a:endParaRPr sz="1800">
              <a:latin typeface="Garamond"/>
              <a:cs typeface="Garamond"/>
            </a:endParaRPr>
          </a:p>
          <a:p>
            <a:pPr marL="469900" marR="15240" indent="304165" algn="just">
              <a:lnSpc>
                <a:spcPct val="114599"/>
              </a:lnSpc>
              <a:spcBef>
                <a:spcPts val="825"/>
              </a:spcBef>
              <a:buSzPct val="94444"/>
              <a:buFont typeface="Arial"/>
              <a:buChar char="●"/>
              <a:tabLst>
                <a:tab pos="913765" algn="l"/>
              </a:tabLst>
            </a:pPr>
            <a:r>
              <a:rPr sz="1800" spc="-5" dirty="0">
                <a:latin typeface="Garamond"/>
                <a:cs typeface="Garamond"/>
              </a:rPr>
              <a:t>Entrenar al personal para reconocer el estado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madurez adecuado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cosecha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para manejar el producto con  suavidad. Usar guantes para evitar</a:t>
            </a:r>
            <a:r>
              <a:rPr sz="1800" spc="-10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heridas.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b="1" spc="-5" dirty="0">
                <a:solidFill>
                  <a:srgbClr val="2A3890"/>
                </a:solidFill>
                <a:latin typeface="Garamond"/>
                <a:cs typeface="Garamond"/>
              </a:rPr>
              <a:t>Curado</a:t>
            </a:r>
            <a:endParaRPr sz="1800">
              <a:latin typeface="Garamond"/>
              <a:cs typeface="Garamond"/>
            </a:endParaRPr>
          </a:p>
          <a:p>
            <a:pPr marL="12700" marR="11430" algn="just">
              <a:lnSpc>
                <a:spcPct val="114599"/>
              </a:lnSpc>
              <a:spcBef>
                <a:spcPts val="1000"/>
              </a:spcBef>
            </a:pPr>
            <a:r>
              <a:rPr sz="1800" spc="-5" dirty="0">
                <a:latin typeface="Garamond"/>
                <a:cs typeface="Garamond"/>
              </a:rPr>
              <a:t>El curado es una operación complementaria </a:t>
            </a:r>
            <a:r>
              <a:rPr sz="1800" dirty="0">
                <a:latin typeface="Garamond"/>
                <a:cs typeface="Garamond"/>
              </a:rPr>
              <a:t>de la </a:t>
            </a:r>
            <a:r>
              <a:rPr sz="1800" spc="-5" dirty="0">
                <a:latin typeface="Garamond"/>
                <a:cs typeface="Garamond"/>
              </a:rPr>
              <a:t>cosecha pero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vital </a:t>
            </a:r>
            <a:r>
              <a:rPr sz="1800" dirty="0">
                <a:latin typeface="Garamond"/>
                <a:cs typeface="Garamond"/>
              </a:rPr>
              <a:t>importancia </a:t>
            </a:r>
            <a:r>
              <a:rPr sz="1800" spc="-5" dirty="0">
                <a:latin typeface="Garamond"/>
                <a:cs typeface="Garamond"/>
              </a:rPr>
              <a:t>para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calidad en </a:t>
            </a:r>
            <a:r>
              <a:rPr sz="1800" dirty="0">
                <a:latin typeface="Garamond"/>
                <a:cs typeface="Garamond"/>
              </a:rPr>
              <a:t>determinadas  </a:t>
            </a:r>
            <a:r>
              <a:rPr sz="1800" spc="-5" dirty="0">
                <a:latin typeface="Garamond"/>
                <a:cs typeface="Garamond"/>
              </a:rPr>
              <a:t>especies. Es un proceso que </a:t>
            </a:r>
            <a:r>
              <a:rPr sz="1800" dirty="0">
                <a:latin typeface="Garamond"/>
                <a:cs typeface="Garamond"/>
              </a:rPr>
              <a:t>involucra </a:t>
            </a:r>
            <a:r>
              <a:rPr sz="1800" spc="-5" dirty="0">
                <a:latin typeface="Garamond"/>
                <a:cs typeface="Garamond"/>
              </a:rPr>
              <a:t>fundamentalmente una rápida pérdida superficial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humedad con el </a:t>
            </a:r>
            <a:r>
              <a:rPr sz="1800" dirty="0">
                <a:latin typeface="Garamond"/>
                <a:cs typeface="Garamond"/>
              </a:rPr>
              <a:t>desarrollo de  </a:t>
            </a:r>
            <a:r>
              <a:rPr sz="1800" spc="-5" dirty="0">
                <a:latin typeface="Garamond"/>
                <a:cs typeface="Garamond"/>
              </a:rPr>
              <a:t>estructuras que </a:t>
            </a:r>
            <a:r>
              <a:rPr sz="1800" dirty="0">
                <a:latin typeface="Garamond"/>
                <a:cs typeface="Garamond"/>
              </a:rPr>
              <a:t>impiden </a:t>
            </a:r>
            <a:r>
              <a:rPr sz="1800" spc="-5" dirty="0">
                <a:latin typeface="Garamond"/>
                <a:cs typeface="Garamond"/>
              </a:rPr>
              <a:t>una ulterior </a:t>
            </a:r>
            <a:r>
              <a:rPr sz="1800" dirty="0">
                <a:latin typeface="Garamond"/>
                <a:cs typeface="Garamond"/>
              </a:rPr>
              <a:t>desecación, </a:t>
            </a:r>
            <a:r>
              <a:rPr sz="1800" spc="-5" dirty="0">
                <a:latin typeface="Garamond"/>
                <a:cs typeface="Garamond"/>
              </a:rPr>
              <a:t>constituyendo una eficaz barrera para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colonización por parte </a:t>
            </a:r>
            <a:r>
              <a:rPr sz="1800" dirty="0">
                <a:latin typeface="Garamond"/>
                <a:cs typeface="Garamond"/>
              </a:rPr>
              <a:t>de los  </a:t>
            </a:r>
            <a:r>
              <a:rPr sz="1800" spc="-5" dirty="0">
                <a:latin typeface="Garamond"/>
                <a:cs typeface="Garamond"/>
              </a:rPr>
              <a:t>patógenos. El secado </a:t>
            </a:r>
            <a:r>
              <a:rPr sz="1800" dirty="0">
                <a:latin typeface="Garamond"/>
                <a:cs typeface="Garamond"/>
              </a:rPr>
              <a:t>de las </a:t>
            </a:r>
            <a:r>
              <a:rPr sz="1800" spc="-5" dirty="0">
                <a:latin typeface="Garamond"/>
                <a:cs typeface="Garamond"/>
              </a:rPr>
              <a:t>catáfilas externas protectoras </a:t>
            </a:r>
            <a:r>
              <a:rPr sz="1800" dirty="0">
                <a:latin typeface="Garamond"/>
                <a:cs typeface="Garamond"/>
              </a:rPr>
              <a:t>impedir, </a:t>
            </a:r>
            <a:r>
              <a:rPr sz="1800" spc="-5" dirty="0">
                <a:latin typeface="Garamond"/>
                <a:cs typeface="Garamond"/>
              </a:rPr>
              <a:t>el </a:t>
            </a:r>
            <a:r>
              <a:rPr sz="1800" dirty="0">
                <a:latin typeface="Garamond"/>
                <a:cs typeface="Garamond"/>
              </a:rPr>
              <a:t>desarrollo de </a:t>
            </a:r>
            <a:r>
              <a:rPr sz="1800" spc="-5" dirty="0">
                <a:latin typeface="Garamond"/>
                <a:cs typeface="Garamond"/>
              </a:rPr>
              <a:t>color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el cerrado </a:t>
            </a:r>
            <a:r>
              <a:rPr sz="1800" dirty="0">
                <a:latin typeface="Garamond"/>
                <a:cs typeface="Garamond"/>
              </a:rPr>
              <a:t>del </a:t>
            </a:r>
            <a:r>
              <a:rPr sz="1800" spc="-5" dirty="0">
                <a:latin typeface="Garamond"/>
                <a:cs typeface="Garamond"/>
              </a:rPr>
              <a:t>cuello son </a:t>
            </a:r>
            <a:r>
              <a:rPr sz="1800" dirty="0">
                <a:latin typeface="Garamond"/>
                <a:cs typeface="Garamond"/>
              </a:rPr>
              <a:t>los  </a:t>
            </a:r>
            <a:r>
              <a:rPr sz="1800" spc="-5" dirty="0">
                <a:latin typeface="Garamond"/>
                <a:cs typeface="Garamond"/>
              </a:rPr>
              <a:t>procesos que tienen </a:t>
            </a:r>
            <a:r>
              <a:rPr sz="1800" dirty="0">
                <a:latin typeface="Garamond"/>
                <a:cs typeface="Garamond"/>
              </a:rPr>
              <a:t>lugar </a:t>
            </a:r>
            <a:r>
              <a:rPr sz="1800" spc="-5" dirty="0">
                <a:latin typeface="Garamond"/>
                <a:cs typeface="Garamond"/>
              </a:rPr>
              <a:t>en bulbos como ajo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cebolla. En raíces como batata, ñame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yuca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tubérculos como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papa, el  curado se caracteriza por el endurecimiento </a:t>
            </a:r>
            <a:r>
              <a:rPr sz="1800" dirty="0">
                <a:latin typeface="Garamond"/>
                <a:cs typeface="Garamond"/>
              </a:rPr>
              <a:t>de la </a:t>
            </a:r>
            <a:r>
              <a:rPr sz="1800" spc="-5" dirty="0">
                <a:latin typeface="Garamond"/>
                <a:cs typeface="Garamond"/>
              </a:rPr>
              <a:t>cáscara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el </a:t>
            </a:r>
            <a:r>
              <a:rPr sz="1800" dirty="0">
                <a:latin typeface="Garamond"/>
                <a:cs typeface="Garamond"/>
              </a:rPr>
              <a:t>desarrollo de </a:t>
            </a:r>
            <a:r>
              <a:rPr sz="1800" spc="-5" dirty="0">
                <a:latin typeface="Garamond"/>
                <a:cs typeface="Garamond"/>
              </a:rPr>
              <a:t>un periderma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cicatrización en </a:t>
            </a:r>
            <a:r>
              <a:rPr sz="1800" dirty="0">
                <a:latin typeface="Garamond"/>
                <a:cs typeface="Garamond"/>
              </a:rPr>
              <a:t>las </a:t>
            </a:r>
            <a:r>
              <a:rPr sz="1800" spc="-5" dirty="0">
                <a:latin typeface="Garamond"/>
                <a:cs typeface="Garamond"/>
              </a:rPr>
              <a:t>zonas no  cubiertas, </a:t>
            </a:r>
            <a:r>
              <a:rPr sz="1800" dirty="0">
                <a:latin typeface="Garamond"/>
                <a:cs typeface="Garamond"/>
              </a:rPr>
              <a:t>lo </a:t>
            </a:r>
            <a:r>
              <a:rPr sz="1800" spc="-5" dirty="0">
                <a:latin typeface="Garamond"/>
                <a:cs typeface="Garamond"/>
              </a:rPr>
              <a:t>que evita </a:t>
            </a:r>
            <a:r>
              <a:rPr sz="1800" dirty="0">
                <a:latin typeface="Garamond"/>
                <a:cs typeface="Garamond"/>
              </a:rPr>
              <a:t>las </a:t>
            </a:r>
            <a:r>
              <a:rPr sz="1800" spc="-5" dirty="0">
                <a:latin typeface="Garamond"/>
                <a:cs typeface="Garamond"/>
              </a:rPr>
              <a:t>peladuras </a:t>
            </a:r>
            <a:r>
              <a:rPr sz="1800" dirty="0">
                <a:latin typeface="Garamond"/>
                <a:cs typeface="Garamond"/>
              </a:rPr>
              <a:t>durante </a:t>
            </a:r>
            <a:r>
              <a:rPr sz="1800" spc="-5" dirty="0">
                <a:latin typeface="Garamond"/>
                <a:cs typeface="Garamond"/>
              </a:rPr>
              <a:t>el manipuleo. En zapallo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otras cucurbitáceas que se cosechan maduras, es el  endurecimiento </a:t>
            </a:r>
            <a:r>
              <a:rPr sz="1800" dirty="0">
                <a:latin typeface="Garamond"/>
                <a:cs typeface="Garamond"/>
              </a:rPr>
              <a:t>de la </a:t>
            </a:r>
            <a:r>
              <a:rPr sz="1800" spc="-5" dirty="0">
                <a:latin typeface="Garamond"/>
                <a:cs typeface="Garamond"/>
              </a:rPr>
              <a:t>cáscara mientras que en cítricos es el </a:t>
            </a:r>
            <a:r>
              <a:rPr sz="1800" dirty="0">
                <a:latin typeface="Garamond"/>
                <a:cs typeface="Garamond"/>
              </a:rPr>
              <a:t>desarrollo </a:t>
            </a:r>
            <a:r>
              <a:rPr sz="1800" spc="-5" dirty="0">
                <a:latin typeface="Garamond"/>
                <a:cs typeface="Garamond"/>
              </a:rPr>
              <a:t>natural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una capa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células </a:t>
            </a:r>
            <a:r>
              <a:rPr sz="1800" dirty="0">
                <a:latin typeface="Garamond"/>
                <a:cs typeface="Garamond"/>
              </a:rPr>
              <a:t>lignificadas </a:t>
            </a:r>
            <a:r>
              <a:rPr sz="1800" spc="-5" dirty="0">
                <a:latin typeface="Garamond"/>
                <a:cs typeface="Garamond"/>
              </a:rPr>
              <a:t>que </a:t>
            </a:r>
            <a:r>
              <a:rPr sz="1800" dirty="0">
                <a:latin typeface="Garamond"/>
                <a:cs typeface="Garamond"/>
              </a:rPr>
              <a:t>inhibe  </a:t>
            </a:r>
            <a:r>
              <a:rPr sz="1800" spc="-5" dirty="0">
                <a:latin typeface="Garamond"/>
                <a:cs typeface="Garamond"/>
              </a:rPr>
              <a:t>el establecimiento </a:t>
            </a:r>
            <a:r>
              <a:rPr sz="1800" dirty="0">
                <a:latin typeface="Garamond"/>
                <a:cs typeface="Garamond"/>
              </a:rPr>
              <a:t>y desarrollo de</a:t>
            </a:r>
            <a:r>
              <a:rPr sz="1800" spc="-10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patógenos.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55925" y="6062325"/>
            <a:ext cx="1736074" cy="7956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39849" y="327000"/>
            <a:ext cx="0" cy="5405755"/>
          </a:xfrm>
          <a:custGeom>
            <a:avLst/>
            <a:gdLst/>
            <a:ahLst/>
            <a:cxnLst/>
            <a:rect l="l" t="t" r="r" b="b"/>
            <a:pathLst>
              <a:path h="5405755">
                <a:moveTo>
                  <a:pt x="0" y="0"/>
                </a:moveTo>
                <a:lnTo>
                  <a:pt x="0" y="5405324"/>
                </a:lnTo>
              </a:path>
            </a:pathLst>
          </a:custGeom>
          <a:ln w="38099">
            <a:solidFill>
              <a:srgbClr val="1B4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89775" y="327000"/>
            <a:ext cx="0" cy="5405755"/>
          </a:xfrm>
          <a:custGeom>
            <a:avLst/>
            <a:gdLst/>
            <a:ahLst/>
            <a:cxnLst/>
            <a:rect l="l" t="t" r="r" b="b"/>
            <a:pathLst>
              <a:path h="5405755">
                <a:moveTo>
                  <a:pt x="0" y="0"/>
                </a:moveTo>
                <a:lnTo>
                  <a:pt x="0" y="5405324"/>
                </a:lnTo>
              </a:path>
            </a:pathLst>
          </a:custGeom>
          <a:ln w="38099">
            <a:solidFill>
              <a:srgbClr val="1B4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689725" y="327000"/>
            <a:ext cx="0" cy="5405755"/>
          </a:xfrm>
          <a:custGeom>
            <a:avLst/>
            <a:gdLst/>
            <a:ahLst/>
            <a:cxnLst/>
            <a:rect l="l" t="t" r="r" b="b"/>
            <a:pathLst>
              <a:path h="5405755">
                <a:moveTo>
                  <a:pt x="0" y="0"/>
                </a:moveTo>
                <a:lnTo>
                  <a:pt x="0" y="5405324"/>
                </a:lnTo>
              </a:path>
            </a:pathLst>
          </a:custGeom>
          <a:ln w="38099">
            <a:solidFill>
              <a:srgbClr val="1B4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20799" y="346050"/>
            <a:ext cx="9888220" cy="0"/>
          </a:xfrm>
          <a:custGeom>
            <a:avLst/>
            <a:gdLst/>
            <a:ahLst/>
            <a:cxnLst/>
            <a:rect l="l" t="t" r="r" b="b"/>
            <a:pathLst>
              <a:path w="9888220">
                <a:moveTo>
                  <a:pt x="0" y="0"/>
                </a:moveTo>
                <a:lnTo>
                  <a:pt x="9887974" y="0"/>
                </a:lnTo>
              </a:path>
            </a:pathLst>
          </a:custGeom>
          <a:ln w="38099">
            <a:solidFill>
              <a:srgbClr val="1B4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20799" y="5713274"/>
            <a:ext cx="9888220" cy="0"/>
          </a:xfrm>
          <a:custGeom>
            <a:avLst/>
            <a:gdLst/>
            <a:ahLst/>
            <a:cxnLst/>
            <a:rect l="l" t="t" r="r" b="b"/>
            <a:pathLst>
              <a:path w="9888220">
                <a:moveTo>
                  <a:pt x="0" y="0"/>
                </a:moveTo>
                <a:lnTo>
                  <a:pt x="9887974" y="0"/>
                </a:lnTo>
              </a:path>
            </a:pathLst>
          </a:custGeom>
          <a:ln w="38099">
            <a:solidFill>
              <a:srgbClr val="1B4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884300" y="382371"/>
            <a:ext cx="1253490" cy="76454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sz="1600" b="1" spc="-5" dirty="0">
                <a:solidFill>
                  <a:srgbClr val="1B4587"/>
                </a:solidFill>
                <a:latin typeface="Garamond"/>
                <a:cs typeface="Garamond"/>
              </a:rPr>
              <a:t>5. Tipos </a:t>
            </a:r>
            <a:r>
              <a:rPr sz="1600" b="1" dirty="0">
                <a:solidFill>
                  <a:srgbClr val="1B4587"/>
                </a:solidFill>
                <a:latin typeface="Garamond"/>
                <a:cs typeface="Garamond"/>
              </a:rPr>
              <a:t>y  </a:t>
            </a:r>
            <a:r>
              <a:rPr sz="1600" b="1" spc="-5" dirty="0">
                <a:solidFill>
                  <a:srgbClr val="1B4587"/>
                </a:solidFill>
                <a:latin typeface="Garamond"/>
                <a:cs typeface="Garamond"/>
              </a:rPr>
              <a:t>herramientas  de</a:t>
            </a:r>
            <a:r>
              <a:rPr sz="1600" b="1" spc="-90" dirty="0">
                <a:solidFill>
                  <a:srgbClr val="1B4587"/>
                </a:solidFill>
                <a:latin typeface="Garamond"/>
                <a:cs typeface="Garamond"/>
              </a:rPr>
              <a:t> </a:t>
            </a:r>
            <a:r>
              <a:rPr sz="1600" b="1" spc="-5" dirty="0">
                <a:solidFill>
                  <a:srgbClr val="1B4587"/>
                </a:solidFill>
                <a:latin typeface="Garamond"/>
                <a:cs typeface="Garamond"/>
              </a:rPr>
              <a:t>evaluación.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62800" y="349987"/>
            <a:ext cx="8270240" cy="577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300"/>
              </a:lnSpc>
              <a:spcBef>
                <a:spcPts val="100"/>
              </a:spcBef>
            </a:pPr>
            <a:r>
              <a:rPr sz="1600" spc="-5" dirty="0">
                <a:latin typeface="Garamond"/>
                <a:cs typeface="Garamond"/>
              </a:rPr>
              <a:t>Cada profesora evaluarà conforme </a:t>
            </a:r>
            <a:r>
              <a:rPr sz="1600" dirty="0">
                <a:latin typeface="Garamond"/>
                <a:cs typeface="Garamond"/>
              </a:rPr>
              <a:t>a </a:t>
            </a:r>
            <a:r>
              <a:rPr sz="1600" spc="-5" dirty="0">
                <a:latin typeface="Garamond"/>
                <a:cs typeface="Garamond"/>
              </a:rPr>
              <a:t>su programa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existencia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elementos concretos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cada asignatura  que </a:t>
            </a:r>
            <a:r>
              <a:rPr sz="1600" dirty="0">
                <a:latin typeface="Garamond"/>
                <a:cs typeface="Garamond"/>
              </a:rPr>
              <a:t>deben</a:t>
            </a:r>
            <a:r>
              <a:rPr sz="1600" spc="-5" dirty="0">
                <a:latin typeface="Garamond"/>
                <a:cs typeface="Garamond"/>
              </a:rPr>
              <a:t> </a:t>
            </a:r>
            <a:r>
              <a:rPr sz="1600" dirty="0">
                <a:latin typeface="Garamond"/>
                <a:cs typeface="Garamond"/>
              </a:rPr>
              <a:t>dominarse.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362800" y="1087222"/>
            <a:ext cx="8274050" cy="4364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2405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latin typeface="Garamond"/>
                <a:cs typeface="Garamond"/>
              </a:rPr>
              <a:t>En </a:t>
            </a:r>
            <a:r>
              <a:rPr sz="1600" dirty="0">
                <a:latin typeface="Garamond"/>
                <a:cs typeface="Garamond"/>
              </a:rPr>
              <a:t>lo </a:t>
            </a:r>
            <a:r>
              <a:rPr sz="1600" spc="-5" dirty="0">
                <a:latin typeface="Garamond"/>
                <a:cs typeface="Garamond"/>
              </a:rPr>
              <a:t>relativo </a:t>
            </a:r>
            <a:r>
              <a:rPr sz="1600" dirty="0">
                <a:latin typeface="Garamond"/>
                <a:cs typeface="Garamond"/>
              </a:rPr>
              <a:t>a la </a:t>
            </a:r>
            <a:r>
              <a:rPr sz="1600" spc="-5" dirty="0">
                <a:latin typeface="Garamond"/>
                <a:cs typeface="Garamond"/>
              </a:rPr>
              <a:t>construcción </a:t>
            </a:r>
            <a:r>
              <a:rPr sz="1600" dirty="0">
                <a:latin typeface="Garamond"/>
                <a:cs typeface="Garamond"/>
              </a:rPr>
              <a:t>del </a:t>
            </a:r>
            <a:r>
              <a:rPr sz="1600" spc="-5" dirty="0">
                <a:latin typeface="Garamond"/>
                <a:cs typeface="Garamond"/>
              </a:rPr>
              <a:t>huerto, se establecieron </a:t>
            </a:r>
            <a:r>
              <a:rPr sz="1600" dirty="0">
                <a:latin typeface="Garamond"/>
                <a:cs typeface="Garamond"/>
              </a:rPr>
              <a:t>los </a:t>
            </a:r>
            <a:r>
              <a:rPr sz="1600" spc="-5" dirty="0">
                <a:latin typeface="Garamond"/>
                <a:cs typeface="Garamond"/>
              </a:rPr>
              <a:t>criterios</a:t>
            </a:r>
            <a:r>
              <a:rPr sz="1600" spc="-25" dirty="0">
                <a:latin typeface="Garamond"/>
                <a:cs typeface="Garamond"/>
              </a:rPr>
              <a:t> </a:t>
            </a:r>
            <a:r>
              <a:rPr sz="1600" dirty="0">
                <a:latin typeface="Garamond"/>
                <a:cs typeface="Garamond"/>
              </a:rPr>
              <a:t>de:</a:t>
            </a:r>
            <a:endParaRPr sz="1600">
              <a:latin typeface="Garamond"/>
              <a:cs typeface="Garamond"/>
            </a:endParaRPr>
          </a:p>
          <a:p>
            <a:pPr marL="763905" indent="-572135">
              <a:lnSpc>
                <a:spcPct val="100000"/>
              </a:lnSpc>
              <a:spcBef>
                <a:spcPts val="1455"/>
              </a:spcBef>
              <a:buChar char="-"/>
              <a:tabLst>
                <a:tab pos="763905" algn="l"/>
                <a:tab pos="764540" algn="l"/>
              </a:tabLst>
            </a:pPr>
            <a:r>
              <a:rPr sz="1600" spc="-5" dirty="0">
                <a:latin typeface="Garamond"/>
                <a:cs typeface="Garamond"/>
              </a:rPr>
              <a:t>Plan </a:t>
            </a:r>
            <a:r>
              <a:rPr sz="1600" dirty="0">
                <a:latin typeface="Garamond"/>
                <a:cs typeface="Garamond"/>
              </a:rPr>
              <a:t>de</a:t>
            </a:r>
            <a:r>
              <a:rPr sz="1600" spc="-5" dirty="0">
                <a:latin typeface="Garamond"/>
                <a:cs typeface="Garamond"/>
              </a:rPr>
              <a:t> trabajo</a:t>
            </a:r>
            <a:endParaRPr sz="1600">
              <a:latin typeface="Garamond"/>
              <a:cs typeface="Garamond"/>
            </a:endParaRPr>
          </a:p>
          <a:p>
            <a:pPr marL="763905" indent="-572135">
              <a:lnSpc>
                <a:spcPct val="100000"/>
              </a:lnSpc>
              <a:spcBef>
                <a:spcPts val="930"/>
              </a:spcBef>
              <a:buChar char="-"/>
              <a:tabLst>
                <a:tab pos="763905" algn="l"/>
                <a:tab pos="764540" algn="l"/>
              </a:tabLst>
            </a:pPr>
            <a:r>
              <a:rPr sz="1600" spc="-5" dirty="0">
                <a:latin typeface="Garamond"/>
                <a:cs typeface="Garamond"/>
              </a:rPr>
              <a:t>Contribución al trabajo en</a:t>
            </a:r>
            <a:r>
              <a:rPr sz="1600" spc="-1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equipo</a:t>
            </a:r>
            <a:endParaRPr sz="1600">
              <a:latin typeface="Garamond"/>
              <a:cs typeface="Garamond"/>
            </a:endParaRPr>
          </a:p>
          <a:p>
            <a:pPr marL="763905" indent="-572135">
              <a:lnSpc>
                <a:spcPct val="100000"/>
              </a:lnSpc>
              <a:spcBef>
                <a:spcPts val="930"/>
              </a:spcBef>
              <a:buChar char="-"/>
              <a:tabLst>
                <a:tab pos="763905" algn="l"/>
                <a:tab pos="764540" algn="l"/>
              </a:tabLst>
            </a:pPr>
            <a:r>
              <a:rPr sz="1600" spc="-5" dirty="0">
                <a:latin typeface="Garamond"/>
                <a:cs typeface="Garamond"/>
              </a:rPr>
              <a:t>Actitud</a:t>
            </a:r>
            <a:endParaRPr sz="1600">
              <a:latin typeface="Garamond"/>
              <a:cs typeface="Garamond"/>
            </a:endParaRPr>
          </a:p>
          <a:p>
            <a:pPr marL="763905" indent="-572135">
              <a:lnSpc>
                <a:spcPct val="100000"/>
              </a:lnSpc>
              <a:spcBef>
                <a:spcPts val="930"/>
              </a:spcBef>
              <a:buChar char="-"/>
              <a:tabLst>
                <a:tab pos="763905" algn="l"/>
                <a:tab pos="764540" algn="l"/>
              </a:tabLst>
            </a:pPr>
            <a:r>
              <a:rPr sz="1600" spc="-5" dirty="0">
                <a:latin typeface="Garamond"/>
                <a:cs typeface="Garamond"/>
              </a:rPr>
              <a:t>Motivación</a:t>
            </a:r>
            <a:endParaRPr sz="1600">
              <a:latin typeface="Garamond"/>
              <a:cs typeface="Garamond"/>
            </a:endParaRPr>
          </a:p>
          <a:p>
            <a:pPr marL="763905" indent="-572135">
              <a:lnSpc>
                <a:spcPct val="100000"/>
              </a:lnSpc>
              <a:spcBef>
                <a:spcPts val="930"/>
              </a:spcBef>
              <a:buChar char="-"/>
              <a:tabLst>
                <a:tab pos="763905" algn="l"/>
                <a:tab pos="764540" algn="l"/>
              </a:tabLst>
            </a:pPr>
            <a:r>
              <a:rPr sz="1600" dirty="0">
                <a:latin typeface="Garamond"/>
                <a:cs typeface="Garamond"/>
              </a:rPr>
              <a:t>Implicación</a:t>
            </a:r>
            <a:endParaRPr sz="1600">
              <a:latin typeface="Garamond"/>
              <a:cs typeface="Garamond"/>
            </a:endParaRPr>
          </a:p>
          <a:p>
            <a:pPr marL="763905" indent="-572135">
              <a:lnSpc>
                <a:spcPct val="100000"/>
              </a:lnSpc>
              <a:spcBef>
                <a:spcPts val="930"/>
              </a:spcBef>
              <a:buChar char="-"/>
              <a:tabLst>
                <a:tab pos="763905" algn="l"/>
                <a:tab pos="764540" algn="l"/>
              </a:tabLst>
            </a:pPr>
            <a:r>
              <a:rPr sz="1600" dirty="0">
                <a:latin typeface="Garamond"/>
                <a:cs typeface="Garamond"/>
              </a:rPr>
              <a:t>Resolución de</a:t>
            </a:r>
            <a:r>
              <a:rPr sz="1600" spc="-5" dirty="0">
                <a:latin typeface="Garamond"/>
                <a:cs typeface="Garamond"/>
              </a:rPr>
              <a:t> problemas</a:t>
            </a:r>
            <a:endParaRPr sz="1600">
              <a:latin typeface="Garamond"/>
              <a:cs typeface="Garamond"/>
            </a:endParaRPr>
          </a:p>
          <a:p>
            <a:pPr marL="763905" indent="-572135">
              <a:lnSpc>
                <a:spcPct val="100000"/>
              </a:lnSpc>
              <a:spcBef>
                <a:spcPts val="930"/>
              </a:spcBef>
              <a:buChar char="-"/>
              <a:tabLst>
                <a:tab pos="763905" algn="l"/>
                <a:tab pos="764540" algn="l"/>
              </a:tabLst>
            </a:pPr>
            <a:r>
              <a:rPr sz="1600" spc="-5" dirty="0">
                <a:latin typeface="Garamond"/>
                <a:cs typeface="Garamond"/>
              </a:rPr>
              <a:t>Calidad </a:t>
            </a:r>
            <a:r>
              <a:rPr sz="1600" dirty="0">
                <a:latin typeface="Garamond"/>
                <a:cs typeface="Garamond"/>
              </a:rPr>
              <a:t>del</a:t>
            </a:r>
            <a:r>
              <a:rPr sz="1600" spc="-5" dirty="0">
                <a:latin typeface="Garamond"/>
                <a:cs typeface="Garamond"/>
              </a:rPr>
              <a:t> trabajo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13300"/>
              </a:lnSpc>
              <a:spcBef>
                <a:spcPts val="5"/>
              </a:spcBef>
            </a:pPr>
            <a:r>
              <a:rPr sz="1600" spc="-5" dirty="0">
                <a:latin typeface="Garamond"/>
                <a:cs typeface="Garamond"/>
              </a:rPr>
              <a:t>De acuerdo </a:t>
            </a:r>
            <a:r>
              <a:rPr sz="1600" dirty="0">
                <a:latin typeface="Garamond"/>
                <a:cs typeface="Garamond"/>
              </a:rPr>
              <a:t>a </a:t>
            </a:r>
            <a:r>
              <a:rPr sz="1600" spc="-5" dirty="0">
                <a:latin typeface="Garamond"/>
                <a:cs typeface="Garamond"/>
              </a:rPr>
              <a:t>estos criterios, </a:t>
            </a:r>
            <a:r>
              <a:rPr sz="1600" dirty="0">
                <a:latin typeface="Garamond"/>
                <a:cs typeface="Garamond"/>
              </a:rPr>
              <a:t>las </a:t>
            </a:r>
            <a:r>
              <a:rPr sz="1600" spc="-5" dirty="0">
                <a:latin typeface="Garamond"/>
                <a:cs typeface="Garamond"/>
              </a:rPr>
              <a:t>profesoras, </a:t>
            </a:r>
            <a:r>
              <a:rPr sz="1600" dirty="0">
                <a:latin typeface="Garamond"/>
                <a:cs typeface="Garamond"/>
              </a:rPr>
              <a:t>junto </a:t>
            </a:r>
            <a:r>
              <a:rPr sz="1600" spc="-5" dirty="0">
                <a:latin typeface="Garamond"/>
                <a:cs typeface="Garamond"/>
              </a:rPr>
              <a:t>con </a:t>
            </a:r>
            <a:r>
              <a:rPr sz="1600" dirty="0">
                <a:latin typeface="Garamond"/>
                <a:cs typeface="Garamond"/>
              </a:rPr>
              <a:t>los </a:t>
            </a:r>
            <a:r>
              <a:rPr sz="1600" spc="-5" dirty="0">
                <a:latin typeface="Garamond"/>
                <a:cs typeface="Garamond"/>
              </a:rPr>
              <a:t>alumnos tomaràn rúbricas </a:t>
            </a:r>
            <a:r>
              <a:rPr sz="1600" dirty="0">
                <a:latin typeface="Garamond"/>
                <a:cs typeface="Garamond"/>
              </a:rPr>
              <a:t>de la </a:t>
            </a:r>
            <a:r>
              <a:rPr sz="1600" spc="-5" dirty="0">
                <a:latin typeface="Garamond"/>
                <a:cs typeface="Garamond"/>
              </a:rPr>
              <a:t>WEB </a:t>
            </a:r>
            <a:r>
              <a:rPr sz="1600" dirty="0">
                <a:latin typeface="Garamond"/>
                <a:cs typeface="Garamond"/>
              </a:rPr>
              <a:t>y  diseñaràn las </a:t>
            </a:r>
            <a:r>
              <a:rPr sz="1600" spc="-5" dirty="0">
                <a:latin typeface="Garamond"/>
                <a:cs typeface="Garamond"/>
              </a:rPr>
              <a:t>rúbricas con </a:t>
            </a:r>
            <a:r>
              <a:rPr sz="1600" dirty="0">
                <a:latin typeface="Garamond"/>
                <a:cs typeface="Garamond"/>
              </a:rPr>
              <a:t>las </a:t>
            </a:r>
            <a:r>
              <a:rPr sz="1600" spc="-5" dirty="0">
                <a:latin typeface="Garamond"/>
                <a:cs typeface="Garamond"/>
              </a:rPr>
              <a:t>que serían evaluadas </a:t>
            </a:r>
            <a:r>
              <a:rPr sz="1600" dirty="0">
                <a:latin typeface="Garamond"/>
                <a:cs typeface="Garamond"/>
              </a:rPr>
              <a:t>durante </a:t>
            </a:r>
            <a:r>
              <a:rPr sz="1600" spc="-5" dirty="0">
                <a:latin typeface="Garamond"/>
                <a:cs typeface="Garamond"/>
              </a:rPr>
              <a:t>el </a:t>
            </a:r>
            <a:r>
              <a:rPr sz="1600" dirty="0">
                <a:latin typeface="Garamond"/>
                <a:cs typeface="Garamond"/>
              </a:rPr>
              <a:t>diseño y </a:t>
            </a:r>
            <a:r>
              <a:rPr sz="1600" spc="-5" dirty="0">
                <a:latin typeface="Garamond"/>
                <a:cs typeface="Garamond"/>
              </a:rPr>
              <a:t>construcción </a:t>
            </a:r>
            <a:r>
              <a:rPr sz="1600" dirty="0">
                <a:latin typeface="Garamond"/>
                <a:cs typeface="Garamond"/>
              </a:rPr>
              <a:t>del </a:t>
            </a:r>
            <a:r>
              <a:rPr sz="1600" spc="-5" dirty="0">
                <a:latin typeface="Garamond"/>
                <a:cs typeface="Garamond"/>
              </a:rPr>
              <a:t>huerto, tanto por  sus pares, compañeros, alumnos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otros grados </a:t>
            </a:r>
            <a:r>
              <a:rPr sz="1600" dirty="0">
                <a:latin typeface="Garamond"/>
                <a:cs typeface="Garamond"/>
              </a:rPr>
              <a:t>y</a:t>
            </a:r>
            <a:r>
              <a:rPr sz="1600" spc="-15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maestros.</a:t>
            </a:r>
            <a:endParaRPr sz="1600">
              <a:latin typeface="Garamond"/>
              <a:cs typeface="Garamond"/>
            </a:endParaRPr>
          </a:p>
          <a:p>
            <a:pPr marL="12700" algn="just">
              <a:lnSpc>
                <a:spcPct val="100000"/>
              </a:lnSpc>
              <a:spcBef>
                <a:spcPts val="1455"/>
              </a:spcBef>
            </a:pPr>
            <a:r>
              <a:rPr sz="1600" dirty="0">
                <a:latin typeface="Garamond"/>
                <a:cs typeface="Garamond"/>
              </a:rPr>
              <a:t>Se </a:t>
            </a:r>
            <a:r>
              <a:rPr sz="1600" spc="-5" dirty="0">
                <a:latin typeface="Garamond"/>
                <a:cs typeface="Garamond"/>
              </a:rPr>
              <a:t>usan </a:t>
            </a:r>
            <a:r>
              <a:rPr sz="1600" dirty="0">
                <a:latin typeface="Garamond"/>
                <a:cs typeface="Garamond"/>
              </a:rPr>
              <a:t>listas de</a:t>
            </a:r>
            <a:r>
              <a:rPr sz="1600" spc="-5" dirty="0">
                <a:latin typeface="Garamond"/>
                <a:cs typeface="Garamond"/>
              </a:rPr>
              <a:t> cotejo.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191025" y="5963550"/>
            <a:ext cx="2000974" cy="894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9525" y="779475"/>
            <a:ext cx="11006455" cy="2343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71880" algn="just">
              <a:lnSpc>
                <a:spcPct val="113399"/>
              </a:lnSpc>
              <a:spcBef>
                <a:spcPts val="100"/>
              </a:spcBef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El curado es un proceso que se realiza normalmente en el campo. En el caso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ajo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cebolla mediante el 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desarraigado</a:t>
            </a:r>
            <a:r>
              <a:rPr sz="1800" spc="1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800" spc="114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las</a:t>
            </a:r>
            <a:r>
              <a:rPr sz="1800" spc="114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plantas</a:t>
            </a:r>
            <a:r>
              <a:rPr sz="1800" spc="1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</a:t>
            </a:r>
            <a:r>
              <a:rPr sz="1800" spc="114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el</a:t>
            </a:r>
            <a:r>
              <a:rPr sz="1800" spc="114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acordonado</a:t>
            </a:r>
            <a:r>
              <a:rPr sz="1800" spc="1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800" spc="114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las</a:t>
            </a:r>
            <a:r>
              <a:rPr sz="1800" spc="114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mismas</a:t>
            </a:r>
            <a:r>
              <a:rPr sz="1800" spc="10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para</a:t>
            </a:r>
            <a:r>
              <a:rPr sz="1800" spc="114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protegerlas</a:t>
            </a:r>
            <a:r>
              <a:rPr sz="1800" spc="114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</a:t>
            </a:r>
            <a:r>
              <a:rPr sz="1800" spc="1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sol</a:t>
            </a:r>
            <a:r>
              <a:rPr sz="1800" spc="1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o</a:t>
            </a:r>
            <a:r>
              <a:rPr sz="1800" spc="114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</a:t>
            </a:r>
            <a:r>
              <a:rPr sz="1800" spc="114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pilas</a:t>
            </a:r>
            <a:r>
              <a:rPr sz="1800" spc="1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o</a:t>
            </a:r>
            <a:r>
              <a:rPr sz="1800" spc="114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bolsas</a:t>
            </a:r>
            <a:r>
              <a:rPr sz="1800" spc="114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</a:t>
            </a:r>
            <a:r>
              <a:rPr sz="1800" spc="1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el</a:t>
            </a:r>
            <a:r>
              <a:rPr sz="1800" spc="114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campo</a:t>
            </a:r>
            <a:r>
              <a:rPr sz="1800" spc="114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(Figura</a:t>
            </a:r>
            <a:endParaRPr sz="1800">
              <a:latin typeface="Garamond"/>
              <a:cs typeface="Garamond"/>
            </a:endParaRPr>
          </a:p>
          <a:p>
            <a:pPr marL="12700" marR="5080" algn="just">
              <a:lnSpc>
                <a:spcPct val="114599"/>
              </a:lnSpc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21) por una semana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o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más. En papa,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tubérculos permanecen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10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15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días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 el suelo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luego de la destrucción del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follaje  con herbicidas. En batata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otras raíces es muy similar, pero normalmente se hace en galpón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o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estructuras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 la</a:t>
            </a:r>
            <a:r>
              <a:rPr sz="1800" spc="-3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sombra.</a:t>
            </a:r>
            <a:endParaRPr sz="1800">
              <a:latin typeface="Garamond"/>
              <a:cs typeface="Garamond"/>
            </a:endParaRPr>
          </a:p>
          <a:p>
            <a:pPr marL="12700" marR="6350" algn="just">
              <a:lnSpc>
                <a:spcPct val="114599"/>
              </a:lnSpc>
              <a:spcBef>
                <a:spcPts val="975"/>
              </a:spcBef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 caso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ser necesario, el curado puede ser realizado en forma artificial 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estructuras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almacenamiento que son  adaptadas para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circulación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aire caliente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húmedo (Tabla 2). Una vez que se ha completado el curado, en el ambiente 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interno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se establecen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condiciones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humedad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temperatura adecuadas para el almacenamiento</a:t>
            </a:r>
            <a:r>
              <a:rPr sz="1800" spc="-3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prolongado.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6499" y="3586824"/>
            <a:ext cx="5226916" cy="30351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658875" y="3586824"/>
            <a:ext cx="5922275" cy="30440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455925" y="0"/>
            <a:ext cx="1736074" cy="7915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60525" y="548185"/>
            <a:ext cx="395795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FUENTES DE</a:t>
            </a:r>
            <a:r>
              <a:rPr sz="3000" spc="-90" dirty="0"/>
              <a:t> </a:t>
            </a:r>
            <a:r>
              <a:rPr sz="3000" spc="-5" dirty="0"/>
              <a:t>APOYO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651968" y="1379357"/>
            <a:ext cx="10881360" cy="4711700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L="344805" indent="-332740">
              <a:lnSpc>
                <a:spcPct val="100000"/>
              </a:lnSpc>
              <a:spcBef>
                <a:spcPts val="880"/>
              </a:spcBef>
              <a:buFont typeface="Arial"/>
              <a:buChar char="●"/>
              <a:tabLst>
                <a:tab pos="344170" algn="l"/>
                <a:tab pos="345440" algn="l"/>
              </a:tabLst>
            </a:pPr>
            <a:r>
              <a:rPr sz="1350" spc="-5" dirty="0">
                <a:solidFill>
                  <a:srgbClr val="434343"/>
                </a:solidFill>
                <a:latin typeface="Garamond"/>
                <a:cs typeface="Garamond"/>
              </a:rPr>
              <a:t>Aldabe Dini, L. 2000. Producción </a:t>
            </a:r>
            <a:r>
              <a:rPr sz="135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350" spc="-5" dirty="0">
                <a:solidFill>
                  <a:srgbClr val="434343"/>
                </a:solidFill>
                <a:latin typeface="Garamond"/>
                <a:cs typeface="Garamond"/>
              </a:rPr>
              <a:t>hortalizas en Uruguay. Ed. Epsilon. Montevideo. 269</a:t>
            </a:r>
            <a:r>
              <a:rPr sz="1350" spc="-4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350" dirty="0">
                <a:solidFill>
                  <a:srgbClr val="434343"/>
                </a:solidFill>
                <a:latin typeface="Garamond"/>
                <a:cs typeface="Garamond"/>
              </a:rPr>
              <a:t>p</a:t>
            </a:r>
            <a:endParaRPr sz="1350">
              <a:latin typeface="Garamond"/>
              <a:cs typeface="Garamond"/>
            </a:endParaRPr>
          </a:p>
          <a:p>
            <a:pPr marL="344805" marR="8890" indent="-332740">
              <a:lnSpc>
                <a:spcPct val="148100"/>
              </a:lnSpc>
              <a:buFont typeface="Arial"/>
              <a:buChar char="●"/>
              <a:tabLst>
                <a:tab pos="344170" algn="l"/>
                <a:tab pos="345440" algn="l"/>
              </a:tabLst>
            </a:pPr>
            <a:r>
              <a:rPr sz="1350" spc="-5" dirty="0">
                <a:solidFill>
                  <a:srgbClr val="434343"/>
                </a:solidFill>
                <a:latin typeface="Garamond"/>
                <a:cs typeface="Garamond"/>
              </a:rPr>
              <a:t>Álvarez, J; Bellenda, B; Beltrán, M; García, M. 2006-2007. </a:t>
            </a:r>
            <a:r>
              <a:rPr sz="1350" dirty="0">
                <a:solidFill>
                  <a:srgbClr val="434343"/>
                </a:solidFill>
                <a:latin typeface="Garamond"/>
                <a:cs typeface="Garamond"/>
              </a:rPr>
              <a:t>Serie de </a:t>
            </a:r>
            <a:r>
              <a:rPr sz="1350" spc="-5" dirty="0">
                <a:solidFill>
                  <a:srgbClr val="434343"/>
                </a:solidFill>
                <a:latin typeface="Garamond"/>
                <a:cs typeface="Garamond"/>
              </a:rPr>
              <a:t>Videos: Desarrollo </a:t>
            </a:r>
            <a:r>
              <a:rPr sz="135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350" spc="-5" dirty="0">
                <a:solidFill>
                  <a:srgbClr val="434343"/>
                </a:solidFill>
                <a:latin typeface="Garamond"/>
                <a:cs typeface="Garamond"/>
              </a:rPr>
              <a:t>Medios Audiovisuales para </a:t>
            </a:r>
            <a:r>
              <a:rPr sz="1350" dirty="0">
                <a:solidFill>
                  <a:srgbClr val="434343"/>
                </a:solidFill>
                <a:latin typeface="Garamond"/>
                <a:cs typeface="Garamond"/>
              </a:rPr>
              <a:t>la implementación de </a:t>
            </a:r>
            <a:r>
              <a:rPr sz="1350" spc="-5" dirty="0">
                <a:solidFill>
                  <a:srgbClr val="434343"/>
                </a:solidFill>
                <a:latin typeface="Garamond"/>
                <a:cs typeface="Garamond"/>
              </a:rPr>
              <a:t>Huertas familiares.  Universidad </a:t>
            </a:r>
            <a:r>
              <a:rPr sz="1350" dirty="0">
                <a:solidFill>
                  <a:srgbClr val="434343"/>
                </a:solidFill>
                <a:latin typeface="Garamond"/>
                <a:cs typeface="Garamond"/>
              </a:rPr>
              <a:t>de la República - </a:t>
            </a:r>
            <a:r>
              <a:rPr sz="1350" spc="-5" dirty="0">
                <a:solidFill>
                  <a:srgbClr val="434343"/>
                </a:solidFill>
                <a:latin typeface="Garamond"/>
                <a:cs typeface="Garamond"/>
              </a:rPr>
              <a:t>Asistencia Oficial para el Desarrollo, Gobierno </a:t>
            </a:r>
            <a:r>
              <a:rPr sz="135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35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350" spc="-5" dirty="0">
                <a:solidFill>
                  <a:srgbClr val="434343"/>
                </a:solidFill>
                <a:latin typeface="Garamond"/>
                <a:cs typeface="Garamond"/>
              </a:rPr>
              <a:t>Japón.</a:t>
            </a:r>
            <a:endParaRPr sz="1350">
              <a:latin typeface="Garamond"/>
              <a:cs typeface="Garamond"/>
            </a:endParaRPr>
          </a:p>
          <a:p>
            <a:pPr marL="344805" indent="-332740">
              <a:lnSpc>
                <a:spcPct val="100000"/>
              </a:lnSpc>
              <a:spcBef>
                <a:spcPts val="780"/>
              </a:spcBef>
              <a:buFont typeface="Arial"/>
              <a:buChar char="●"/>
              <a:tabLst>
                <a:tab pos="344170" algn="l"/>
                <a:tab pos="345440" algn="l"/>
              </a:tabLst>
            </a:pPr>
            <a:r>
              <a:rPr sz="1350" spc="-5" dirty="0">
                <a:solidFill>
                  <a:srgbClr val="434343"/>
                </a:solidFill>
                <a:latin typeface="Garamond"/>
                <a:cs typeface="Garamond"/>
              </a:rPr>
              <a:t>Aranceta Bartrina, J.; Pérez </a:t>
            </a:r>
            <a:r>
              <a:rPr sz="1350" dirty="0">
                <a:solidFill>
                  <a:srgbClr val="434343"/>
                </a:solidFill>
                <a:latin typeface="Garamond"/>
                <a:cs typeface="Garamond"/>
              </a:rPr>
              <a:t>Rodrigo, </a:t>
            </a:r>
            <a:r>
              <a:rPr sz="1350" spc="-5" dirty="0">
                <a:solidFill>
                  <a:srgbClr val="434343"/>
                </a:solidFill>
                <a:latin typeface="Garamond"/>
                <a:cs typeface="Garamond"/>
              </a:rPr>
              <a:t>C. 2006. Frutas, Verduras </a:t>
            </a:r>
            <a:r>
              <a:rPr sz="1350" dirty="0">
                <a:solidFill>
                  <a:srgbClr val="434343"/>
                </a:solidFill>
                <a:latin typeface="Garamond"/>
                <a:cs typeface="Garamond"/>
              </a:rPr>
              <a:t>y Salud. </a:t>
            </a:r>
            <a:r>
              <a:rPr sz="1350" spc="-5" dirty="0">
                <a:solidFill>
                  <a:srgbClr val="434343"/>
                </a:solidFill>
                <a:latin typeface="Garamond"/>
                <a:cs typeface="Garamond"/>
              </a:rPr>
              <a:t>Ed. Masson, </a:t>
            </a:r>
            <a:r>
              <a:rPr sz="1350" dirty="0">
                <a:solidFill>
                  <a:srgbClr val="434343"/>
                </a:solidFill>
                <a:latin typeface="Garamond"/>
                <a:cs typeface="Garamond"/>
              </a:rPr>
              <a:t>S.A.. </a:t>
            </a:r>
            <a:r>
              <a:rPr sz="1350" spc="-5" dirty="0">
                <a:solidFill>
                  <a:srgbClr val="434343"/>
                </a:solidFill>
                <a:latin typeface="Garamond"/>
                <a:cs typeface="Garamond"/>
              </a:rPr>
              <a:t>Barcelona,</a:t>
            </a:r>
            <a:r>
              <a:rPr sz="1350" spc="-2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350" spc="-5" dirty="0">
                <a:solidFill>
                  <a:srgbClr val="434343"/>
                </a:solidFill>
                <a:latin typeface="Garamond"/>
                <a:cs typeface="Garamond"/>
              </a:rPr>
              <a:t>España.</a:t>
            </a:r>
            <a:endParaRPr sz="1350">
              <a:latin typeface="Garamond"/>
              <a:cs typeface="Garamond"/>
            </a:endParaRPr>
          </a:p>
          <a:p>
            <a:pPr marL="344805" indent="-332740">
              <a:lnSpc>
                <a:spcPct val="100000"/>
              </a:lnSpc>
              <a:spcBef>
                <a:spcPts val="780"/>
              </a:spcBef>
              <a:buFont typeface="Arial"/>
              <a:buChar char="●"/>
              <a:tabLst>
                <a:tab pos="344170" algn="l"/>
                <a:tab pos="345440" algn="l"/>
              </a:tabLst>
            </a:pPr>
            <a:r>
              <a:rPr sz="1350" spc="-5" dirty="0">
                <a:solidFill>
                  <a:srgbClr val="434343"/>
                </a:solidFill>
                <a:latin typeface="Garamond"/>
                <a:cs typeface="Garamond"/>
              </a:rPr>
              <a:t>Barg, </a:t>
            </a:r>
            <a:r>
              <a:rPr sz="1350" dirty="0">
                <a:solidFill>
                  <a:srgbClr val="434343"/>
                </a:solidFill>
                <a:latin typeface="Garamond"/>
                <a:cs typeface="Garamond"/>
              </a:rPr>
              <a:t>R. y </a:t>
            </a:r>
            <a:r>
              <a:rPr sz="1350" spc="-5" dirty="0">
                <a:solidFill>
                  <a:srgbClr val="434343"/>
                </a:solidFill>
                <a:latin typeface="Garamond"/>
                <a:cs typeface="Garamond"/>
              </a:rPr>
              <a:t>F. Queirós. 2007. Agricultura agroecológica-orgánica en el Uruguay. Ed </a:t>
            </a:r>
            <a:r>
              <a:rPr sz="1350" dirty="0">
                <a:solidFill>
                  <a:srgbClr val="434343"/>
                </a:solidFill>
                <a:latin typeface="Garamond"/>
                <a:cs typeface="Garamond"/>
              </a:rPr>
              <a:t>RAP-AL</a:t>
            </a:r>
            <a:r>
              <a:rPr sz="135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350" spc="-5" dirty="0">
                <a:solidFill>
                  <a:srgbClr val="434343"/>
                </a:solidFill>
                <a:latin typeface="Garamond"/>
                <a:cs typeface="Garamond"/>
              </a:rPr>
              <a:t>Uruguay.</a:t>
            </a:r>
            <a:endParaRPr sz="1350">
              <a:latin typeface="Garamond"/>
              <a:cs typeface="Garamond"/>
            </a:endParaRPr>
          </a:p>
          <a:p>
            <a:pPr marL="361950" indent="-333375">
              <a:lnSpc>
                <a:spcPct val="100000"/>
              </a:lnSpc>
              <a:spcBef>
                <a:spcPts val="780"/>
              </a:spcBef>
              <a:buClr>
                <a:srgbClr val="434343"/>
              </a:buClr>
              <a:buFont typeface="Arial"/>
              <a:buChar char="●"/>
              <a:tabLst>
                <a:tab pos="361315" algn="l"/>
                <a:tab pos="362585" algn="l"/>
              </a:tabLst>
            </a:pPr>
            <a:r>
              <a:rPr sz="1350" spc="-5" dirty="0">
                <a:latin typeface="Garamond"/>
                <a:cs typeface="Garamond"/>
              </a:rPr>
              <a:t>Agriculture Western Australia. 1988. </a:t>
            </a:r>
            <a:r>
              <a:rPr sz="1350" dirty="0">
                <a:latin typeface="Garamond"/>
                <a:cs typeface="Garamond"/>
              </a:rPr>
              <a:t>Storage </a:t>
            </a:r>
            <a:r>
              <a:rPr sz="1350" spc="-5" dirty="0">
                <a:latin typeface="Garamond"/>
                <a:cs typeface="Garamond"/>
              </a:rPr>
              <a:t>conditions for fruits.</a:t>
            </a:r>
            <a:r>
              <a:rPr sz="1350" spc="40" dirty="0">
                <a:solidFill>
                  <a:srgbClr val="004080"/>
                </a:solidFill>
                <a:latin typeface="Garamond"/>
                <a:cs typeface="Garamond"/>
              </a:rPr>
              <a:t> </a:t>
            </a:r>
            <a:r>
              <a:rPr sz="1350" u="heavy" spc="-5" dirty="0">
                <a:solidFill>
                  <a:srgbClr val="004080"/>
                </a:solidFill>
                <a:uFill>
                  <a:solidFill>
                    <a:srgbClr val="004080"/>
                  </a:solidFill>
                </a:uFill>
                <a:latin typeface="Garamond"/>
                <a:cs typeface="Garamond"/>
                <a:hlinkClick r:id="rId2"/>
              </a:rPr>
              <a:t>http://www.agric.wa.gov.au./agency/Pubns/farmnote/1988/f02888fruit.htm</a:t>
            </a:r>
            <a:endParaRPr sz="1350">
              <a:latin typeface="Garamond"/>
              <a:cs typeface="Garamond"/>
            </a:endParaRPr>
          </a:p>
          <a:p>
            <a:pPr marL="361950" indent="-333375">
              <a:lnSpc>
                <a:spcPct val="100000"/>
              </a:lnSpc>
              <a:spcBef>
                <a:spcPts val="254"/>
              </a:spcBef>
              <a:buClr>
                <a:srgbClr val="434343"/>
              </a:buClr>
              <a:buFont typeface="Arial"/>
              <a:buChar char="●"/>
              <a:tabLst>
                <a:tab pos="361315" algn="l"/>
                <a:tab pos="362585" algn="l"/>
              </a:tabLst>
            </a:pPr>
            <a:r>
              <a:rPr sz="1350" spc="-5" dirty="0">
                <a:latin typeface="Garamond"/>
                <a:cs typeface="Garamond"/>
              </a:rPr>
              <a:t>Agriculture Western Australia. 1988. </a:t>
            </a:r>
            <a:r>
              <a:rPr sz="1350" dirty="0">
                <a:latin typeface="Garamond"/>
                <a:cs typeface="Garamond"/>
              </a:rPr>
              <a:t>Storage </a:t>
            </a:r>
            <a:r>
              <a:rPr sz="1350" spc="-5" dirty="0">
                <a:latin typeface="Garamond"/>
                <a:cs typeface="Garamond"/>
              </a:rPr>
              <a:t>conditions for vegetables.</a:t>
            </a:r>
            <a:r>
              <a:rPr sz="1350" spc="40" dirty="0">
                <a:solidFill>
                  <a:srgbClr val="004080"/>
                </a:solidFill>
                <a:latin typeface="Garamond"/>
                <a:cs typeface="Garamond"/>
              </a:rPr>
              <a:t> </a:t>
            </a:r>
            <a:r>
              <a:rPr sz="1350" u="heavy" spc="-5" dirty="0">
                <a:solidFill>
                  <a:srgbClr val="004080"/>
                </a:solidFill>
                <a:uFill>
                  <a:solidFill>
                    <a:srgbClr val="004080"/>
                  </a:solidFill>
                </a:uFill>
                <a:latin typeface="Garamond"/>
                <a:cs typeface="Garamond"/>
                <a:hlinkClick r:id="rId3"/>
              </a:rPr>
              <a:t>http://www.agric.wa.gov.au./agency/Pubns/farmnote/1988/f02888veg.htm</a:t>
            </a:r>
            <a:endParaRPr sz="1350">
              <a:latin typeface="Garamond"/>
              <a:cs typeface="Garamond"/>
            </a:endParaRPr>
          </a:p>
          <a:p>
            <a:pPr marL="361950" indent="-333375">
              <a:lnSpc>
                <a:spcPct val="100000"/>
              </a:lnSpc>
              <a:spcBef>
                <a:spcPts val="254"/>
              </a:spcBef>
              <a:buClr>
                <a:srgbClr val="434343"/>
              </a:buClr>
              <a:buFont typeface="Arial"/>
              <a:buChar char="●"/>
              <a:tabLst>
                <a:tab pos="361315" algn="l"/>
                <a:tab pos="362585" algn="l"/>
              </a:tabLst>
            </a:pPr>
            <a:r>
              <a:rPr sz="1350" spc="-5" dirty="0">
                <a:latin typeface="Garamond"/>
                <a:cs typeface="Garamond"/>
              </a:rPr>
              <a:t>Artés Calero, F. 2000. Apuntes </a:t>
            </a:r>
            <a:r>
              <a:rPr sz="1350" dirty="0">
                <a:latin typeface="Garamond"/>
                <a:cs typeface="Garamond"/>
              </a:rPr>
              <a:t>del </a:t>
            </a:r>
            <a:r>
              <a:rPr sz="1350" spc="-5" dirty="0">
                <a:latin typeface="Garamond"/>
                <a:cs typeface="Garamond"/>
              </a:rPr>
              <a:t>VI Curso superior </a:t>
            </a:r>
            <a:r>
              <a:rPr sz="1350" dirty="0">
                <a:latin typeface="Garamond"/>
                <a:cs typeface="Garamond"/>
              </a:rPr>
              <a:t>de ingeniería y </a:t>
            </a:r>
            <a:r>
              <a:rPr sz="1350" spc="-5" dirty="0">
                <a:latin typeface="Garamond"/>
                <a:cs typeface="Garamond"/>
              </a:rPr>
              <a:t>aplicaciones </a:t>
            </a:r>
            <a:r>
              <a:rPr sz="1350" dirty="0">
                <a:latin typeface="Garamond"/>
                <a:cs typeface="Garamond"/>
              </a:rPr>
              <a:t>del </a:t>
            </a:r>
            <a:r>
              <a:rPr sz="1350" spc="-5" dirty="0">
                <a:latin typeface="Garamond"/>
                <a:cs typeface="Garamond"/>
              </a:rPr>
              <a:t>frío </a:t>
            </a:r>
            <a:r>
              <a:rPr sz="1350" dirty="0">
                <a:latin typeface="Garamond"/>
                <a:cs typeface="Garamond"/>
              </a:rPr>
              <a:t>a las </a:t>
            </a:r>
            <a:r>
              <a:rPr sz="1350" spc="-5" dirty="0">
                <a:latin typeface="Garamond"/>
                <a:cs typeface="Garamond"/>
              </a:rPr>
              <a:t>conservas vegetales. Murcia,</a:t>
            </a:r>
            <a:r>
              <a:rPr sz="1350" spc="-30" dirty="0">
                <a:latin typeface="Garamond"/>
                <a:cs typeface="Garamond"/>
              </a:rPr>
              <a:t> </a:t>
            </a:r>
            <a:r>
              <a:rPr sz="1350" spc="-5" dirty="0">
                <a:latin typeface="Garamond"/>
                <a:cs typeface="Garamond"/>
              </a:rPr>
              <a:t>España.</a:t>
            </a:r>
            <a:endParaRPr sz="1350">
              <a:latin typeface="Garamond"/>
              <a:cs typeface="Garamond"/>
            </a:endParaRPr>
          </a:p>
          <a:p>
            <a:pPr marL="361950" indent="-333375">
              <a:lnSpc>
                <a:spcPct val="100000"/>
              </a:lnSpc>
              <a:spcBef>
                <a:spcPts val="254"/>
              </a:spcBef>
              <a:buClr>
                <a:srgbClr val="434343"/>
              </a:buClr>
              <a:buFont typeface="Arial"/>
              <a:buChar char="●"/>
              <a:tabLst>
                <a:tab pos="361315" algn="l"/>
                <a:tab pos="362585" algn="l"/>
              </a:tabLst>
            </a:pPr>
            <a:r>
              <a:rPr sz="1350" spc="-5" dirty="0">
                <a:latin typeface="Garamond"/>
                <a:cs typeface="Garamond"/>
              </a:rPr>
              <a:t>Bartsch, J. A. and G. D. Blampied. 1984. </a:t>
            </a:r>
            <a:r>
              <a:rPr sz="1350" dirty="0">
                <a:latin typeface="Garamond"/>
                <a:cs typeface="Garamond"/>
              </a:rPr>
              <a:t>Refrigeration </a:t>
            </a:r>
            <a:r>
              <a:rPr sz="1350" spc="-5" dirty="0">
                <a:latin typeface="Garamond"/>
                <a:cs typeface="Garamond"/>
              </a:rPr>
              <a:t>and controlled atmosphere storage for horticultural crops. Cooperative Extension NRAES-22. 42</a:t>
            </a:r>
            <a:r>
              <a:rPr sz="1350" spc="-10" dirty="0">
                <a:latin typeface="Garamond"/>
                <a:cs typeface="Garamond"/>
              </a:rPr>
              <a:t> </a:t>
            </a:r>
            <a:r>
              <a:rPr sz="1350" spc="-5" dirty="0">
                <a:latin typeface="Garamond"/>
                <a:cs typeface="Garamond"/>
              </a:rPr>
              <a:t>pp.</a:t>
            </a:r>
            <a:endParaRPr sz="1350">
              <a:latin typeface="Garamond"/>
              <a:cs typeface="Garamond"/>
            </a:endParaRPr>
          </a:p>
          <a:p>
            <a:pPr marL="361950" indent="-333375">
              <a:lnSpc>
                <a:spcPct val="100000"/>
              </a:lnSpc>
              <a:spcBef>
                <a:spcPts val="254"/>
              </a:spcBef>
              <a:buClr>
                <a:srgbClr val="434343"/>
              </a:buClr>
              <a:buFont typeface="Arial"/>
              <a:buChar char="●"/>
              <a:tabLst>
                <a:tab pos="361315" algn="l"/>
                <a:tab pos="362585" algn="l"/>
              </a:tabLst>
            </a:pPr>
            <a:r>
              <a:rPr sz="1350" spc="-5" dirty="0">
                <a:latin typeface="Garamond"/>
                <a:cs typeface="Garamond"/>
              </a:rPr>
              <a:t>Beuchat, L. </a:t>
            </a:r>
            <a:r>
              <a:rPr sz="1350" dirty="0">
                <a:latin typeface="Garamond"/>
                <a:cs typeface="Garamond"/>
              </a:rPr>
              <a:t>R. </a:t>
            </a:r>
            <a:r>
              <a:rPr sz="1350" spc="-5" dirty="0">
                <a:latin typeface="Garamond"/>
                <a:cs typeface="Garamond"/>
              </a:rPr>
              <a:t>1996. Pathogenic microorganisms associated with fresh produce. Journal of Food Protection, Vol.</a:t>
            </a:r>
            <a:r>
              <a:rPr sz="1350" spc="-15" dirty="0">
                <a:latin typeface="Garamond"/>
                <a:cs typeface="Garamond"/>
              </a:rPr>
              <a:t> </a:t>
            </a:r>
            <a:r>
              <a:rPr sz="1350" spc="-5" dirty="0">
                <a:latin typeface="Garamond"/>
                <a:cs typeface="Garamond"/>
              </a:rPr>
              <a:t>59(2):204-216.</a:t>
            </a:r>
            <a:endParaRPr sz="1350">
              <a:latin typeface="Garamond"/>
              <a:cs typeface="Garamond"/>
            </a:endParaRPr>
          </a:p>
          <a:p>
            <a:pPr marL="361950" marR="5715" indent="-332740">
              <a:lnSpc>
                <a:spcPct val="115700"/>
              </a:lnSpc>
              <a:buClr>
                <a:srgbClr val="434343"/>
              </a:buClr>
              <a:buFont typeface="Arial"/>
              <a:buChar char="●"/>
              <a:tabLst>
                <a:tab pos="361315" algn="l"/>
                <a:tab pos="362585" algn="l"/>
              </a:tabLst>
            </a:pPr>
            <a:r>
              <a:rPr sz="1350" spc="-5" dirty="0">
                <a:latin typeface="Garamond"/>
                <a:cs typeface="Garamond"/>
              </a:rPr>
              <a:t>Boyette, M. D.; D. F. </a:t>
            </a:r>
            <a:r>
              <a:rPr sz="1350" dirty="0">
                <a:latin typeface="Garamond"/>
                <a:cs typeface="Garamond"/>
              </a:rPr>
              <a:t>Ritchie; S. </a:t>
            </a:r>
            <a:r>
              <a:rPr sz="1350" spc="-5" dirty="0">
                <a:latin typeface="Garamond"/>
                <a:cs typeface="Garamond"/>
              </a:rPr>
              <a:t>J. Carballo; </a:t>
            </a:r>
            <a:r>
              <a:rPr sz="1350" dirty="0">
                <a:latin typeface="Garamond"/>
                <a:cs typeface="Garamond"/>
              </a:rPr>
              <a:t>S. M </a:t>
            </a:r>
            <a:r>
              <a:rPr sz="1350" spc="-5" dirty="0">
                <a:latin typeface="Garamond"/>
                <a:cs typeface="Garamond"/>
              </a:rPr>
              <a:t>Blankenship and D. C. </a:t>
            </a:r>
            <a:r>
              <a:rPr sz="1350" dirty="0">
                <a:latin typeface="Garamond"/>
                <a:cs typeface="Garamond"/>
              </a:rPr>
              <a:t>Sanders. </a:t>
            </a:r>
            <a:r>
              <a:rPr sz="1350" spc="-5" dirty="0">
                <a:latin typeface="Garamond"/>
                <a:cs typeface="Garamond"/>
              </a:rPr>
              <a:t>1993. Chlorination and postharvest </a:t>
            </a:r>
            <a:r>
              <a:rPr sz="1350" dirty="0">
                <a:latin typeface="Garamond"/>
                <a:cs typeface="Garamond"/>
              </a:rPr>
              <a:t>disease </a:t>
            </a:r>
            <a:r>
              <a:rPr sz="1350" spc="-5" dirty="0">
                <a:latin typeface="Garamond"/>
                <a:cs typeface="Garamond"/>
              </a:rPr>
              <a:t>control. North Carolina  Cooperative Extension </a:t>
            </a:r>
            <a:r>
              <a:rPr sz="1350" dirty="0">
                <a:latin typeface="Garamond"/>
                <a:cs typeface="Garamond"/>
              </a:rPr>
              <a:t>Service. </a:t>
            </a:r>
            <a:r>
              <a:rPr sz="1350" spc="-5" dirty="0">
                <a:latin typeface="Garamond"/>
                <a:cs typeface="Garamond"/>
              </a:rPr>
              <a:t>AG-414-6, </a:t>
            </a:r>
            <a:r>
              <a:rPr sz="1350" dirty="0">
                <a:latin typeface="Garamond"/>
                <a:cs typeface="Garamond"/>
              </a:rPr>
              <a:t>8</a:t>
            </a:r>
            <a:r>
              <a:rPr sz="1350" spc="-10" dirty="0">
                <a:latin typeface="Garamond"/>
                <a:cs typeface="Garamond"/>
              </a:rPr>
              <a:t> </a:t>
            </a:r>
            <a:r>
              <a:rPr sz="1350" spc="-5" dirty="0">
                <a:latin typeface="Garamond"/>
                <a:cs typeface="Garamond"/>
              </a:rPr>
              <a:t>pp.</a:t>
            </a:r>
            <a:endParaRPr sz="1350">
              <a:latin typeface="Garamond"/>
              <a:cs typeface="Garamond"/>
            </a:endParaRPr>
          </a:p>
          <a:p>
            <a:pPr marL="361950" indent="-333375">
              <a:lnSpc>
                <a:spcPct val="100000"/>
              </a:lnSpc>
              <a:spcBef>
                <a:spcPts val="254"/>
              </a:spcBef>
              <a:buClr>
                <a:srgbClr val="434343"/>
              </a:buClr>
              <a:buFont typeface="Arial"/>
              <a:buChar char="●"/>
              <a:tabLst>
                <a:tab pos="361315" algn="l"/>
                <a:tab pos="362585" algn="l"/>
              </a:tabLst>
            </a:pPr>
            <a:r>
              <a:rPr sz="1350" spc="-5" dirty="0">
                <a:latin typeface="Garamond"/>
                <a:cs typeface="Garamond"/>
              </a:rPr>
              <a:t>Brackett, </a:t>
            </a:r>
            <a:r>
              <a:rPr sz="1350" dirty="0">
                <a:latin typeface="Garamond"/>
                <a:cs typeface="Garamond"/>
              </a:rPr>
              <a:t>R. </a:t>
            </a:r>
            <a:r>
              <a:rPr sz="1350" spc="-5" dirty="0">
                <a:latin typeface="Garamond"/>
                <a:cs typeface="Garamond"/>
              </a:rPr>
              <a:t>E. 1992. </a:t>
            </a:r>
            <a:r>
              <a:rPr sz="1350" dirty="0">
                <a:latin typeface="Garamond"/>
                <a:cs typeface="Garamond"/>
              </a:rPr>
              <a:t>Shelf </a:t>
            </a:r>
            <a:r>
              <a:rPr sz="1350" spc="-5" dirty="0">
                <a:latin typeface="Garamond"/>
                <a:cs typeface="Garamond"/>
              </a:rPr>
              <a:t>stability and safety of fresh produce as </a:t>
            </a:r>
            <a:r>
              <a:rPr sz="1350" dirty="0">
                <a:latin typeface="Garamond"/>
                <a:cs typeface="Garamond"/>
              </a:rPr>
              <a:t>influenced </a:t>
            </a:r>
            <a:r>
              <a:rPr sz="1350" spc="-5" dirty="0">
                <a:latin typeface="Garamond"/>
                <a:cs typeface="Garamond"/>
              </a:rPr>
              <a:t>by sanitation and </a:t>
            </a:r>
            <a:r>
              <a:rPr sz="1350" dirty="0">
                <a:latin typeface="Garamond"/>
                <a:cs typeface="Garamond"/>
              </a:rPr>
              <a:t>disinfection. </a:t>
            </a:r>
            <a:r>
              <a:rPr sz="1350" spc="-5" dirty="0">
                <a:latin typeface="Garamond"/>
                <a:cs typeface="Garamond"/>
              </a:rPr>
              <a:t>Journal of Food Protection,</a:t>
            </a:r>
            <a:r>
              <a:rPr sz="1350" spc="-15" dirty="0">
                <a:latin typeface="Garamond"/>
                <a:cs typeface="Garamond"/>
              </a:rPr>
              <a:t> </a:t>
            </a:r>
            <a:r>
              <a:rPr sz="1350" spc="-5" dirty="0">
                <a:latin typeface="Garamond"/>
                <a:cs typeface="Garamond"/>
              </a:rPr>
              <a:t>55(10):808-814.</a:t>
            </a:r>
            <a:endParaRPr sz="1350">
              <a:latin typeface="Garamond"/>
              <a:cs typeface="Garamond"/>
            </a:endParaRPr>
          </a:p>
          <a:p>
            <a:pPr marL="361950" indent="-333375">
              <a:lnSpc>
                <a:spcPct val="100000"/>
              </a:lnSpc>
              <a:spcBef>
                <a:spcPts val="254"/>
              </a:spcBef>
              <a:buClr>
                <a:srgbClr val="434343"/>
              </a:buClr>
              <a:buFont typeface="Arial"/>
              <a:buChar char="●"/>
              <a:tabLst>
                <a:tab pos="361315" algn="l"/>
                <a:tab pos="362585" algn="l"/>
              </a:tabLst>
            </a:pPr>
            <a:r>
              <a:rPr sz="1350" spc="-5" dirty="0">
                <a:latin typeface="Garamond"/>
                <a:cs typeface="Garamond"/>
              </a:rPr>
              <a:t>Bracket, </a:t>
            </a:r>
            <a:r>
              <a:rPr sz="1350" dirty="0">
                <a:latin typeface="Garamond"/>
                <a:cs typeface="Garamond"/>
              </a:rPr>
              <a:t>R. </a:t>
            </a:r>
            <a:r>
              <a:rPr sz="1350" spc="-5" dirty="0">
                <a:latin typeface="Garamond"/>
                <a:cs typeface="Garamond"/>
              </a:rPr>
              <a:t>E. 1993. Microbial quality. En: Postharvest handling. </a:t>
            </a:r>
            <a:r>
              <a:rPr sz="1350" dirty="0">
                <a:latin typeface="Garamond"/>
                <a:cs typeface="Garamond"/>
              </a:rPr>
              <a:t>A </a:t>
            </a:r>
            <a:r>
              <a:rPr sz="1350" spc="-5" dirty="0">
                <a:latin typeface="Garamond"/>
                <a:cs typeface="Garamond"/>
              </a:rPr>
              <a:t>systems approach. Chapter 6. </a:t>
            </a:r>
            <a:r>
              <a:rPr sz="1350" dirty="0">
                <a:latin typeface="Garamond"/>
                <a:cs typeface="Garamond"/>
              </a:rPr>
              <a:t>Shewfelt </a:t>
            </a:r>
            <a:r>
              <a:rPr sz="1350" spc="-5" dirty="0">
                <a:latin typeface="Garamond"/>
                <a:cs typeface="Garamond"/>
              </a:rPr>
              <a:t>and Prussia (eds). Academic Press </a:t>
            </a:r>
            <a:r>
              <a:rPr sz="1350" dirty="0">
                <a:latin typeface="Garamond"/>
                <a:cs typeface="Garamond"/>
              </a:rPr>
              <a:t>Inc. </a:t>
            </a:r>
            <a:r>
              <a:rPr sz="1350" spc="-5" dirty="0">
                <a:latin typeface="Garamond"/>
                <a:cs typeface="Garamond"/>
              </a:rPr>
              <a:t>356</a:t>
            </a:r>
            <a:r>
              <a:rPr sz="1350" spc="-20" dirty="0">
                <a:latin typeface="Garamond"/>
                <a:cs typeface="Garamond"/>
              </a:rPr>
              <a:t> </a:t>
            </a:r>
            <a:r>
              <a:rPr sz="1350" spc="-5" dirty="0">
                <a:latin typeface="Garamond"/>
                <a:cs typeface="Garamond"/>
              </a:rPr>
              <a:t>pp.</a:t>
            </a:r>
            <a:endParaRPr sz="1350">
              <a:latin typeface="Garamond"/>
              <a:cs typeface="Garamond"/>
            </a:endParaRPr>
          </a:p>
          <a:p>
            <a:pPr marL="361950" marR="5080" indent="-332740">
              <a:lnSpc>
                <a:spcPct val="115700"/>
              </a:lnSpc>
              <a:buClr>
                <a:srgbClr val="434343"/>
              </a:buClr>
              <a:buFont typeface="Arial"/>
              <a:buChar char="●"/>
              <a:tabLst>
                <a:tab pos="361315" algn="l"/>
                <a:tab pos="362585" algn="l"/>
              </a:tabLst>
            </a:pPr>
            <a:r>
              <a:rPr sz="1350" spc="-5" dirty="0">
                <a:latin typeface="Garamond"/>
                <a:cs typeface="Garamond"/>
              </a:rPr>
              <a:t>Bracket, </a:t>
            </a:r>
            <a:r>
              <a:rPr sz="1350" dirty="0">
                <a:latin typeface="Garamond"/>
                <a:cs typeface="Garamond"/>
              </a:rPr>
              <a:t>R. </a:t>
            </a:r>
            <a:r>
              <a:rPr sz="1350" spc="-5" dirty="0">
                <a:latin typeface="Garamond"/>
                <a:cs typeface="Garamond"/>
              </a:rPr>
              <a:t>E.; D. M. </a:t>
            </a:r>
            <a:r>
              <a:rPr sz="1350" dirty="0">
                <a:latin typeface="Garamond"/>
                <a:cs typeface="Garamond"/>
              </a:rPr>
              <a:t>Smallwood; S. </a:t>
            </a:r>
            <a:r>
              <a:rPr sz="1350" spc="-5" dirty="0">
                <a:latin typeface="Garamond"/>
                <a:cs typeface="Garamond"/>
              </a:rPr>
              <a:t>M. Fletcher and D. L. Horton. 1993. Food safety: critical points within the production and </a:t>
            </a:r>
            <a:r>
              <a:rPr sz="1350" dirty="0">
                <a:latin typeface="Garamond"/>
                <a:cs typeface="Garamond"/>
              </a:rPr>
              <a:t>distribution </a:t>
            </a:r>
            <a:r>
              <a:rPr sz="1350" spc="-5" dirty="0">
                <a:latin typeface="Garamond"/>
                <a:cs typeface="Garamond"/>
              </a:rPr>
              <a:t>system. En:  Postharvest handling. </a:t>
            </a:r>
            <a:r>
              <a:rPr sz="1350" dirty="0">
                <a:latin typeface="Garamond"/>
                <a:cs typeface="Garamond"/>
              </a:rPr>
              <a:t>A </a:t>
            </a:r>
            <a:r>
              <a:rPr sz="1350" spc="-5" dirty="0">
                <a:latin typeface="Garamond"/>
                <a:cs typeface="Garamond"/>
              </a:rPr>
              <a:t>systems approach. Chapter 15. </a:t>
            </a:r>
            <a:r>
              <a:rPr sz="1350" dirty="0">
                <a:latin typeface="Garamond"/>
                <a:cs typeface="Garamond"/>
              </a:rPr>
              <a:t>Shewfelt </a:t>
            </a:r>
            <a:r>
              <a:rPr sz="1350" spc="-5" dirty="0">
                <a:latin typeface="Garamond"/>
                <a:cs typeface="Garamond"/>
              </a:rPr>
              <a:t>and Prussia (eds). Academic Press </a:t>
            </a:r>
            <a:r>
              <a:rPr sz="1350" dirty="0">
                <a:latin typeface="Garamond"/>
                <a:cs typeface="Garamond"/>
              </a:rPr>
              <a:t>Inc. </a:t>
            </a:r>
            <a:r>
              <a:rPr sz="1350" spc="-5" dirty="0">
                <a:latin typeface="Garamond"/>
                <a:cs typeface="Garamond"/>
              </a:rPr>
              <a:t>356</a:t>
            </a:r>
            <a:r>
              <a:rPr sz="1350" spc="-20" dirty="0">
                <a:latin typeface="Garamond"/>
                <a:cs typeface="Garamond"/>
              </a:rPr>
              <a:t> </a:t>
            </a:r>
            <a:r>
              <a:rPr sz="1350" spc="-5" dirty="0">
                <a:latin typeface="Garamond"/>
                <a:cs typeface="Garamond"/>
              </a:rPr>
              <a:t>pp.</a:t>
            </a:r>
            <a:endParaRPr sz="1350">
              <a:latin typeface="Garamond"/>
              <a:cs typeface="Garamond"/>
            </a:endParaRPr>
          </a:p>
          <a:p>
            <a:pPr marL="361950" marR="13335" indent="-332740">
              <a:lnSpc>
                <a:spcPct val="115700"/>
              </a:lnSpc>
              <a:buClr>
                <a:srgbClr val="434343"/>
              </a:buClr>
              <a:buFont typeface="Arial"/>
              <a:buChar char="●"/>
              <a:tabLst>
                <a:tab pos="361315" algn="l"/>
                <a:tab pos="362585" algn="l"/>
              </a:tabLst>
            </a:pPr>
            <a:r>
              <a:rPr sz="1350" spc="-5" dirty="0">
                <a:latin typeface="Garamond"/>
                <a:cs typeface="Garamond"/>
              </a:rPr>
              <a:t>Brackett, </a:t>
            </a:r>
            <a:r>
              <a:rPr sz="1350" dirty="0">
                <a:latin typeface="Garamond"/>
                <a:cs typeface="Garamond"/>
              </a:rPr>
              <a:t>R. </a:t>
            </a:r>
            <a:r>
              <a:rPr sz="1350" spc="-5" dirty="0">
                <a:latin typeface="Garamond"/>
                <a:cs typeface="Garamond"/>
              </a:rPr>
              <a:t>E. 1994. Microbiological spoilage and pathogens </a:t>
            </a:r>
            <a:r>
              <a:rPr sz="1350" dirty="0">
                <a:latin typeface="Garamond"/>
                <a:cs typeface="Garamond"/>
              </a:rPr>
              <a:t>in </a:t>
            </a:r>
            <a:r>
              <a:rPr sz="1350" spc="-5" dirty="0">
                <a:latin typeface="Garamond"/>
                <a:cs typeface="Garamond"/>
              </a:rPr>
              <a:t>minimally processed refrigerated fruits and vegetables. En: Minimally processed refrigerated  fruits and vegetables. </a:t>
            </a:r>
            <a:r>
              <a:rPr sz="1350" dirty="0">
                <a:latin typeface="Garamond"/>
                <a:cs typeface="Garamond"/>
              </a:rPr>
              <a:t>R. </a:t>
            </a:r>
            <a:r>
              <a:rPr sz="1350" spc="-5" dirty="0">
                <a:latin typeface="Garamond"/>
                <a:cs typeface="Garamond"/>
              </a:rPr>
              <a:t>C. Wiley (Ed.). Chapter 7, pp. 269-312. Chapman </a:t>
            </a:r>
            <a:r>
              <a:rPr sz="1350" dirty="0">
                <a:latin typeface="Garamond"/>
                <a:cs typeface="Garamond"/>
              </a:rPr>
              <a:t>&amp; </a:t>
            </a:r>
            <a:r>
              <a:rPr sz="1350" spc="-5" dirty="0">
                <a:latin typeface="Garamond"/>
                <a:cs typeface="Garamond"/>
              </a:rPr>
              <a:t>Hall, New York,</a:t>
            </a:r>
            <a:r>
              <a:rPr sz="1350" spc="-10" dirty="0">
                <a:latin typeface="Garamond"/>
                <a:cs typeface="Garamond"/>
              </a:rPr>
              <a:t> </a:t>
            </a:r>
            <a:r>
              <a:rPr sz="1350" spc="-5" dirty="0">
                <a:latin typeface="Garamond"/>
                <a:cs typeface="Garamond"/>
              </a:rPr>
              <a:t>London.</a:t>
            </a:r>
            <a:endParaRPr sz="135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15682" y="632767"/>
            <a:ext cx="299085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/>
              <a:t>JUSTIFICACIÓN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944825" y="1648882"/>
            <a:ext cx="10059035" cy="3492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5100"/>
              </a:lnSpc>
              <a:spcBef>
                <a:spcPts val="100"/>
              </a:spcBef>
            </a:pPr>
            <a:r>
              <a:rPr sz="1900" spc="-5" dirty="0">
                <a:latin typeface="Garamond"/>
                <a:cs typeface="Garamond"/>
              </a:rPr>
              <a:t>Con </a:t>
            </a:r>
            <a:r>
              <a:rPr sz="1900" dirty="0">
                <a:latin typeface="Garamond"/>
                <a:cs typeface="Garamond"/>
              </a:rPr>
              <a:t>la </a:t>
            </a:r>
            <a:r>
              <a:rPr sz="1900" spc="-5" dirty="0">
                <a:latin typeface="Garamond"/>
                <a:cs typeface="Garamond"/>
              </a:rPr>
              <a:t>recopilación </a:t>
            </a:r>
            <a:r>
              <a:rPr sz="1900" dirty="0">
                <a:latin typeface="Garamond"/>
                <a:cs typeface="Garamond"/>
              </a:rPr>
              <a:t>y </a:t>
            </a:r>
            <a:r>
              <a:rPr sz="1900" spc="-5" dirty="0">
                <a:latin typeface="Garamond"/>
                <a:cs typeface="Garamond"/>
              </a:rPr>
              <a:t>realización </a:t>
            </a:r>
            <a:r>
              <a:rPr sz="1900" dirty="0">
                <a:latin typeface="Garamond"/>
                <a:cs typeface="Garamond"/>
              </a:rPr>
              <a:t>de </a:t>
            </a:r>
            <a:r>
              <a:rPr sz="1900" spc="-5" dirty="0">
                <a:latin typeface="Garamond"/>
                <a:cs typeface="Garamond"/>
              </a:rPr>
              <a:t>todas </a:t>
            </a:r>
            <a:r>
              <a:rPr sz="1900" dirty="0">
                <a:latin typeface="Garamond"/>
                <a:cs typeface="Garamond"/>
              </a:rPr>
              <a:t>las </a:t>
            </a:r>
            <a:r>
              <a:rPr sz="1900" spc="-5" dirty="0">
                <a:latin typeface="Garamond"/>
                <a:cs typeface="Garamond"/>
              </a:rPr>
              <a:t>actividades anteriores que se </a:t>
            </a:r>
            <a:r>
              <a:rPr sz="1900" dirty="0">
                <a:latin typeface="Garamond"/>
                <a:cs typeface="Garamond"/>
              </a:rPr>
              <a:t>desarrollaron </a:t>
            </a:r>
            <a:r>
              <a:rPr sz="1900" spc="-5" dirty="0">
                <a:latin typeface="Garamond"/>
                <a:cs typeface="Garamond"/>
              </a:rPr>
              <a:t>muy  favorablemente. Nuestro equipo </a:t>
            </a:r>
            <a:r>
              <a:rPr sz="1900" dirty="0">
                <a:latin typeface="Garamond"/>
                <a:cs typeface="Garamond"/>
              </a:rPr>
              <a:t>de </a:t>
            </a:r>
            <a:r>
              <a:rPr sz="1900" spc="-5" dirty="0">
                <a:latin typeface="Garamond"/>
                <a:cs typeface="Garamond"/>
              </a:rPr>
              <a:t>trabajo ha </a:t>
            </a:r>
            <a:r>
              <a:rPr sz="1900" dirty="0">
                <a:latin typeface="Garamond"/>
                <a:cs typeface="Garamond"/>
              </a:rPr>
              <a:t>decidido </a:t>
            </a:r>
            <a:r>
              <a:rPr sz="1900" spc="-5" dirty="0">
                <a:latin typeface="Garamond"/>
                <a:cs typeface="Garamond"/>
              </a:rPr>
              <a:t>obtener nuestra primera cosecha </a:t>
            </a:r>
            <a:r>
              <a:rPr sz="1900" dirty="0">
                <a:latin typeface="Garamond"/>
                <a:cs typeface="Garamond"/>
              </a:rPr>
              <a:t>de </a:t>
            </a:r>
            <a:r>
              <a:rPr sz="1900" spc="-5" dirty="0">
                <a:latin typeface="Garamond"/>
                <a:cs typeface="Garamond"/>
              </a:rPr>
              <a:t>productos  alimenticios (vegetales </a:t>
            </a:r>
            <a:r>
              <a:rPr sz="1900" dirty="0">
                <a:latin typeface="Garamond"/>
                <a:cs typeface="Garamond"/>
              </a:rPr>
              <a:t>y </a:t>
            </a:r>
            <a:r>
              <a:rPr sz="1900" spc="-5" dirty="0">
                <a:latin typeface="Garamond"/>
                <a:cs typeface="Garamond"/>
              </a:rPr>
              <a:t>hortalizas) por </a:t>
            </a:r>
            <a:r>
              <a:rPr sz="1900" dirty="0">
                <a:latin typeface="Garamond"/>
                <a:cs typeface="Garamond"/>
              </a:rPr>
              <a:t>lo </a:t>
            </a:r>
            <a:r>
              <a:rPr sz="1900" spc="-5" dirty="0">
                <a:latin typeface="Garamond"/>
                <a:cs typeface="Garamond"/>
              </a:rPr>
              <a:t>tanto, pretendemos </a:t>
            </a:r>
            <a:r>
              <a:rPr sz="1900" dirty="0">
                <a:latin typeface="Garamond"/>
                <a:cs typeface="Garamond"/>
              </a:rPr>
              <a:t>demostrar </a:t>
            </a:r>
            <a:r>
              <a:rPr sz="1900" spc="-5" dirty="0">
                <a:latin typeface="Garamond"/>
                <a:cs typeface="Garamond"/>
              </a:rPr>
              <a:t>que </a:t>
            </a:r>
            <a:r>
              <a:rPr sz="1900" dirty="0">
                <a:latin typeface="Garamond"/>
                <a:cs typeface="Garamond"/>
              </a:rPr>
              <a:t>los </a:t>
            </a:r>
            <a:r>
              <a:rPr sz="1900" spc="-5" dirty="0">
                <a:latin typeface="Garamond"/>
                <a:cs typeface="Garamond"/>
              </a:rPr>
              <a:t>huertos urbanos son una  opción viable </a:t>
            </a:r>
            <a:r>
              <a:rPr sz="1900" dirty="0">
                <a:latin typeface="Garamond"/>
                <a:cs typeface="Garamond"/>
              </a:rPr>
              <a:t>y </a:t>
            </a:r>
            <a:r>
              <a:rPr sz="1900" spc="-5" dirty="0">
                <a:latin typeface="Garamond"/>
                <a:cs typeface="Garamond"/>
              </a:rPr>
              <a:t>que tendría aplicación en espacios reducidos, quizás </a:t>
            </a:r>
            <a:r>
              <a:rPr sz="1900" dirty="0">
                <a:latin typeface="Garamond"/>
                <a:cs typeface="Garamond"/>
              </a:rPr>
              <a:t>a </a:t>
            </a:r>
            <a:r>
              <a:rPr sz="1900" spc="-5" dirty="0">
                <a:latin typeface="Garamond"/>
                <a:cs typeface="Garamond"/>
              </a:rPr>
              <a:t>nivel </a:t>
            </a:r>
            <a:r>
              <a:rPr sz="1900" dirty="0">
                <a:latin typeface="Garamond"/>
                <a:cs typeface="Garamond"/>
              </a:rPr>
              <a:t>de los domicilios </a:t>
            </a:r>
            <a:r>
              <a:rPr sz="1900" spc="-5" dirty="0">
                <a:latin typeface="Garamond"/>
                <a:cs typeface="Garamond"/>
              </a:rPr>
              <a:t>particulares, </a:t>
            </a:r>
            <a:r>
              <a:rPr sz="1900" dirty="0">
                <a:latin typeface="Garamond"/>
                <a:cs typeface="Garamond"/>
              </a:rPr>
              <a:t>y  </a:t>
            </a:r>
            <a:r>
              <a:rPr sz="1900" spc="-5" dirty="0">
                <a:latin typeface="Garamond"/>
                <a:cs typeface="Garamond"/>
              </a:rPr>
              <a:t>tener una fuente productiva </a:t>
            </a:r>
            <a:r>
              <a:rPr sz="1900" dirty="0">
                <a:latin typeface="Garamond"/>
                <a:cs typeface="Garamond"/>
              </a:rPr>
              <a:t>y </a:t>
            </a:r>
            <a:r>
              <a:rPr sz="1900" spc="-5" dirty="0">
                <a:latin typeface="Garamond"/>
                <a:cs typeface="Garamond"/>
              </a:rPr>
              <a:t>quizás hasta obtener alternativas</a:t>
            </a:r>
            <a:r>
              <a:rPr sz="1900" spc="-20" dirty="0">
                <a:latin typeface="Garamond"/>
                <a:cs typeface="Garamond"/>
              </a:rPr>
              <a:t> </a:t>
            </a:r>
            <a:r>
              <a:rPr sz="1900" spc="-5" dirty="0">
                <a:latin typeface="Garamond"/>
                <a:cs typeface="Garamond"/>
              </a:rPr>
              <a:t>económicas.</a:t>
            </a:r>
            <a:endParaRPr sz="19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15100"/>
              </a:lnSpc>
              <a:spcBef>
                <a:spcPts val="1260"/>
              </a:spcBef>
            </a:pPr>
            <a:r>
              <a:rPr sz="1900" spc="-5" dirty="0">
                <a:latin typeface="Garamond"/>
                <a:cs typeface="Garamond"/>
              </a:rPr>
              <a:t>De </a:t>
            </a:r>
            <a:r>
              <a:rPr sz="1900" dirty="0">
                <a:latin typeface="Garamond"/>
                <a:cs typeface="Garamond"/>
              </a:rPr>
              <a:t>lograrse </a:t>
            </a:r>
            <a:r>
              <a:rPr sz="1900" spc="-5" dirty="0">
                <a:latin typeface="Garamond"/>
                <a:cs typeface="Garamond"/>
              </a:rPr>
              <a:t>nuestro propósito podríamos </a:t>
            </a:r>
            <a:r>
              <a:rPr sz="1900" dirty="0">
                <a:latin typeface="Garamond"/>
                <a:cs typeface="Garamond"/>
              </a:rPr>
              <a:t>desarrollar </a:t>
            </a:r>
            <a:r>
              <a:rPr sz="1900" spc="-5" dirty="0">
                <a:latin typeface="Garamond"/>
                <a:cs typeface="Garamond"/>
              </a:rPr>
              <a:t>ampliamente huertos familiares, </a:t>
            </a:r>
            <a:r>
              <a:rPr sz="1900" dirty="0">
                <a:latin typeface="Garamond"/>
                <a:cs typeface="Garamond"/>
              </a:rPr>
              <a:t>de </a:t>
            </a:r>
            <a:r>
              <a:rPr sz="1900" spc="-5" dirty="0">
                <a:latin typeface="Garamond"/>
                <a:cs typeface="Garamond"/>
              </a:rPr>
              <a:t>hortalizas,  </a:t>
            </a:r>
            <a:r>
              <a:rPr sz="1900" dirty="0">
                <a:latin typeface="Garamond"/>
                <a:cs typeface="Garamond"/>
              </a:rPr>
              <a:t>legumbres y de </a:t>
            </a:r>
            <a:r>
              <a:rPr sz="1900" spc="-5" dirty="0">
                <a:latin typeface="Garamond"/>
                <a:cs typeface="Garamond"/>
              </a:rPr>
              <a:t>otros productos para consumo familiar </a:t>
            </a:r>
            <a:r>
              <a:rPr sz="1900" dirty="0">
                <a:latin typeface="Garamond"/>
                <a:cs typeface="Garamond"/>
              </a:rPr>
              <a:t>y de demostrarse </a:t>
            </a:r>
            <a:r>
              <a:rPr sz="1900" spc="-5" dirty="0">
                <a:latin typeface="Garamond"/>
                <a:cs typeface="Garamond"/>
              </a:rPr>
              <a:t>que nuestro objetivo es útil en su  aplicación extensa en una comunidad, teniendo como efecto secundario el mejorar </a:t>
            </a:r>
            <a:r>
              <a:rPr sz="1900" dirty="0">
                <a:latin typeface="Garamond"/>
                <a:cs typeface="Garamond"/>
              </a:rPr>
              <a:t>los ingresos </a:t>
            </a:r>
            <a:r>
              <a:rPr sz="1900" spc="-5" dirty="0">
                <a:latin typeface="Garamond"/>
                <a:cs typeface="Garamond"/>
              </a:rPr>
              <a:t>económicos  familiares </a:t>
            </a:r>
            <a:r>
              <a:rPr sz="1900" dirty="0">
                <a:latin typeface="Garamond"/>
                <a:cs typeface="Garamond"/>
              </a:rPr>
              <a:t>y de </a:t>
            </a:r>
            <a:r>
              <a:rPr sz="1900" spc="-5" dirty="0">
                <a:latin typeface="Garamond"/>
                <a:cs typeface="Garamond"/>
              </a:rPr>
              <a:t>colaborar en </a:t>
            </a:r>
            <a:r>
              <a:rPr sz="1900" dirty="0">
                <a:latin typeface="Garamond"/>
                <a:cs typeface="Garamond"/>
              </a:rPr>
              <a:t>la </a:t>
            </a:r>
            <a:r>
              <a:rPr sz="1900" spc="-5" dirty="0">
                <a:latin typeface="Garamond"/>
                <a:cs typeface="Garamond"/>
              </a:rPr>
              <a:t>mejora </a:t>
            </a:r>
            <a:r>
              <a:rPr sz="1900" dirty="0">
                <a:latin typeface="Garamond"/>
                <a:cs typeface="Garamond"/>
              </a:rPr>
              <a:t>del </a:t>
            </a:r>
            <a:r>
              <a:rPr sz="1900" spc="-5" dirty="0">
                <a:latin typeface="Garamond"/>
                <a:cs typeface="Garamond"/>
              </a:rPr>
              <a:t>medio</a:t>
            </a:r>
            <a:r>
              <a:rPr sz="1900" spc="-20" dirty="0">
                <a:latin typeface="Garamond"/>
                <a:cs typeface="Garamond"/>
              </a:rPr>
              <a:t> </a:t>
            </a:r>
            <a:r>
              <a:rPr sz="1900" spc="-5" dirty="0">
                <a:latin typeface="Garamond"/>
                <a:cs typeface="Garamond"/>
              </a:rPr>
              <a:t>ambiente.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13125" y="595360"/>
            <a:ext cx="908494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DESCRIPCIÓN DE APERTURA DE LA</a:t>
            </a:r>
            <a:r>
              <a:rPr sz="3000" spc="-80" dirty="0"/>
              <a:t> </a:t>
            </a:r>
            <a:r>
              <a:rPr sz="3000" spc="-5" dirty="0"/>
              <a:t>ACTIVIDAD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1155874" y="1395681"/>
            <a:ext cx="8720455" cy="4995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realizará una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investigación documental 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bibliográfica por parte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alumnos sobre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</a:t>
            </a:r>
            <a:r>
              <a:rPr sz="1800" spc="-7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temas: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900">
              <a:latin typeface="Times New Roman"/>
              <a:cs typeface="Times New Roman"/>
            </a:endParaRPr>
          </a:p>
          <a:p>
            <a:pPr marL="469900" indent="-367030">
              <a:lnSpc>
                <a:spcPct val="10000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Sistema de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 cosechas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Momento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o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madurez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la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cosecha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Manipuleo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la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 cosecha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Recomendaciones de la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 cosecha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Curado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buClr>
                <a:srgbClr val="434343"/>
              </a:buClr>
              <a:buFont typeface="Arial"/>
              <a:buChar char="●"/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434343"/>
              </a:buClr>
              <a:buFont typeface="Arial"/>
              <a:buChar char="●"/>
            </a:pPr>
            <a:endParaRPr sz="16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Una vez que tenían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información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se</a:t>
            </a:r>
            <a:r>
              <a:rPr sz="18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generó: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Un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debate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sobre el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tema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compartieron videos para ejemplificar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reforzar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</a:t>
            </a:r>
            <a:r>
              <a:rPr sz="1800" spc="-2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información.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realizarán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fichas técnicas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vegetales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las</a:t>
            </a:r>
            <a:r>
              <a:rPr sz="1800" spc="-2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hortalizas.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434343"/>
              </a:buClr>
              <a:buFont typeface="Arial"/>
              <a:buChar char="●"/>
            </a:pPr>
            <a:endParaRPr sz="1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Los materiales utilizados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fueron: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Fuentes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 consulta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PC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Proyector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660600" y="1999650"/>
            <a:ext cx="3960050" cy="43587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63875" y="0"/>
            <a:ext cx="1428124" cy="8912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2598" y="1395575"/>
            <a:ext cx="5187926" cy="46430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439025" y="218250"/>
            <a:ext cx="5272425" cy="3273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439025" y="3705275"/>
            <a:ext cx="5272424" cy="29292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6038650"/>
            <a:ext cx="1736074" cy="8193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88939" y="620962"/>
            <a:ext cx="507301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10" dirty="0">
                <a:latin typeface="Garamond"/>
                <a:cs typeface="Garamond"/>
              </a:rPr>
              <a:t>Descripción </a:t>
            </a:r>
            <a:r>
              <a:rPr b="0" dirty="0">
                <a:latin typeface="Garamond"/>
                <a:cs typeface="Garamond"/>
              </a:rPr>
              <a:t>de</a:t>
            </a:r>
            <a:r>
              <a:rPr b="0" spc="-85" dirty="0">
                <a:latin typeface="Garamond"/>
                <a:cs typeface="Garamond"/>
              </a:rPr>
              <a:t> </a:t>
            </a:r>
            <a:r>
              <a:rPr b="0" dirty="0">
                <a:latin typeface="Garamond"/>
                <a:cs typeface="Garamond"/>
              </a:rPr>
              <a:t>desarrollo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85500" y="1729330"/>
            <a:ext cx="9846310" cy="4166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investigación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bibliográfica con respecto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 las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características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lo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sembrado</a:t>
            </a:r>
            <a:r>
              <a:rPr sz="1800" spc="-3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se: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900">
              <a:latin typeface="Times New Roman"/>
              <a:cs typeface="Times New Roman"/>
            </a:endParaRPr>
          </a:p>
          <a:p>
            <a:pPr marL="469900" indent="-367030">
              <a:lnSpc>
                <a:spcPct val="10000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Midieron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vegetales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las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hortalizas para para poder cosechar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primeras hortalizas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los</a:t>
            </a:r>
            <a:r>
              <a:rPr sz="1800" spc="-5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vegetales.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434343"/>
              </a:buClr>
              <a:buFont typeface="Arial"/>
              <a:buChar char="●"/>
            </a:pPr>
            <a:endParaRPr sz="1900">
              <a:latin typeface="Times New Roman"/>
              <a:cs typeface="Times New Roman"/>
            </a:endParaRPr>
          </a:p>
          <a:p>
            <a:pPr marL="469900" indent="-367030">
              <a:lnSpc>
                <a:spcPct val="10000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revisó que no tuvieran alguna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plaga.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434343"/>
              </a:buClr>
              <a:buFont typeface="Arial"/>
              <a:buChar char="●"/>
            </a:pPr>
            <a:endParaRPr sz="1900">
              <a:latin typeface="Times New Roman"/>
              <a:cs typeface="Times New Roman"/>
            </a:endParaRPr>
          </a:p>
          <a:p>
            <a:pPr marL="469900" indent="-367030">
              <a:lnSpc>
                <a:spcPct val="10000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Se dividió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el grupo 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5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equipos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4 integrantes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para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levantar la</a:t>
            </a:r>
            <a:r>
              <a:rPr sz="1800" spc="-3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cosecha.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434343"/>
              </a:buClr>
              <a:buFont typeface="Arial"/>
              <a:buChar char="●"/>
            </a:pPr>
            <a:endParaRPr sz="1850">
              <a:latin typeface="Times New Roman"/>
              <a:cs typeface="Times New Roman"/>
            </a:endParaRPr>
          </a:p>
          <a:p>
            <a:pPr marL="469900" marR="5080" indent="-367030">
              <a:lnSpc>
                <a:spcPct val="100699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Cuando se termine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recopilación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cosecha se mostrará al grupo para poder analizarlos como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cuanto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crecieron.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434343"/>
              </a:buClr>
              <a:buFont typeface="Arial"/>
              <a:buChar char="●"/>
            </a:pPr>
            <a:endParaRPr sz="1900">
              <a:latin typeface="Times New Roman"/>
              <a:cs typeface="Times New Roman"/>
            </a:endParaRPr>
          </a:p>
          <a:p>
            <a:pPr marL="469900" indent="-367030">
              <a:lnSpc>
                <a:spcPct val="10000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Dio mantenimiento al huerto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el</a:t>
            </a:r>
            <a:r>
              <a:rPr sz="18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camellón.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2A3890"/>
                </a:solidFill>
                <a:latin typeface="Garamond"/>
                <a:cs typeface="Garamond"/>
              </a:rPr>
              <a:t>MATERIALES: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Herramienta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800" spc="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Jardinería.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" y="1312675"/>
            <a:ext cx="4044698" cy="53929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03225" y="275874"/>
            <a:ext cx="3937776" cy="24242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404100" y="152400"/>
            <a:ext cx="3635500" cy="36718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460650" y="3984200"/>
            <a:ext cx="3578948" cy="26584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303225" y="2911650"/>
            <a:ext cx="3937776" cy="37939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43575" y="77324"/>
            <a:ext cx="1736074" cy="10834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45023" y="644654"/>
            <a:ext cx="421386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10" dirty="0">
                <a:latin typeface="Garamond"/>
                <a:cs typeface="Garamond"/>
              </a:rPr>
              <a:t>Descripción </a:t>
            </a:r>
            <a:r>
              <a:rPr b="0" dirty="0">
                <a:latin typeface="Garamond"/>
                <a:cs typeface="Garamond"/>
              </a:rPr>
              <a:t>de</a:t>
            </a:r>
            <a:r>
              <a:rPr b="0" spc="-85" dirty="0">
                <a:latin typeface="Garamond"/>
                <a:cs typeface="Garamond"/>
              </a:rPr>
              <a:t> </a:t>
            </a:r>
            <a:r>
              <a:rPr b="0" spc="-5" dirty="0">
                <a:latin typeface="Garamond"/>
                <a:cs typeface="Garamond"/>
              </a:rPr>
              <a:t>cierre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34850" y="1665630"/>
            <a:ext cx="9057640" cy="4738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Posterior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recolección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cosecha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vegetales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hortalizas que se sembraron.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Se</a:t>
            </a:r>
            <a:r>
              <a:rPr sz="1800" spc="-5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decidió: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900">
              <a:latin typeface="Times New Roman"/>
              <a:cs typeface="Times New Roman"/>
            </a:endParaRPr>
          </a:p>
          <a:p>
            <a:pPr marL="469900" indent="-367030">
              <a:lnSpc>
                <a:spcPct val="10000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Compartir estos con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miembros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la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comunidad.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3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Mostrar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que se había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cosechado.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3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Dar una explicación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resultados obtenidos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después del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arduo trabajo que se había</a:t>
            </a:r>
            <a:r>
              <a:rPr sz="1800" spc="-5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realizado.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3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compartió con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directivos 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CEWIN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resultados que se habían</a:t>
            </a:r>
            <a:r>
              <a:rPr sz="1800" spc="-3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obtenido.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3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estimuló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realizar sus propios huertos en sus</a:t>
            </a:r>
            <a:r>
              <a:rPr sz="1800" spc="-2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domicilios.</a:t>
            </a:r>
            <a:endParaRPr sz="1800">
              <a:latin typeface="Garamond"/>
              <a:cs typeface="Garamond"/>
            </a:endParaRPr>
          </a:p>
          <a:p>
            <a:pPr marL="469900" marR="2473960" indent="-367030">
              <a:lnSpc>
                <a:spcPct val="114599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realizó una reunión con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responsables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proyecto para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detallar  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por menores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la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cosecha.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434343"/>
              </a:buClr>
              <a:buFont typeface="Arial"/>
              <a:buChar char="●"/>
            </a:pP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Los materiales utilizados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fueron: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900">
              <a:latin typeface="Times New Roman"/>
              <a:cs typeface="Times New Roman"/>
            </a:endParaRPr>
          </a:p>
          <a:p>
            <a:pPr marL="469900" indent="-367030">
              <a:lnSpc>
                <a:spcPct val="10000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Aula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106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Proyector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106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PC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802750" y="3826650"/>
            <a:ext cx="4121924" cy="25910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3550" y="164250"/>
            <a:ext cx="2912524" cy="2628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73550" y="2983500"/>
            <a:ext cx="2912524" cy="35407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80787" y="164250"/>
            <a:ext cx="5046324" cy="21916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221824" y="164250"/>
            <a:ext cx="2698301" cy="20237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221825" y="2328525"/>
            <a:ext cx="2698298" cy="202372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81075" y="2455000"/>
            <a:ext cx="5094599" cy="21025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221825" y="4421725"/>
            <a:ext cx="2698300" cy="234567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80804" y="4656598"/>
            <a:ext cx="5130094" cy="199565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6347950"/>
            <a:ext cx="897374" cy="51004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36825" y="729010"/>
            <a:ext cx="604901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DESCRIPCIÓN DE</a:t>
            </a:r>
            <a:r>
              <a:rPr sz="3000" spc="-90" dirty="0"/>
              <a:t> </a:t>
            </a:r>
            <a:r>
              <a:rPr sz="3000" spc="-5" dirty="0"/>
              <a:t>RESULTADOS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709800" y="1636881"/>
            <a:ext cx="10843895" cy="42716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13970">
              <a:lnSpc>
                <a:spcPct val="100699"/>
              </a:lnSpc>
              <a:spcBef>
                <a:spcPts val="85"/>
              </a:spcBef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Los resultados alcanzados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durante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ejecución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proyecto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“</a:t>
            </a:r>
            <a:r>
              <a:rPr sz="1800" b="1" dirty="0">
                <a:latin typeface="Garamond"/>
                <a:cs typeface="Garamond"/>
              </a:rPr>
              <a:t>Diseño y </a:t>
            </a:r>
            <a:r>
              <a:rPr sz="1800" b="1" spc="-5" dirty="0">
                <a:latin typeface="Garamond"/>
                <a:cs typeface="Garamond"/>
              </a:rPr>
              <a:t>construcción de un huerto urbano escolar,  como herramienta para la concientización de los </a:t>
            </a:r>
            <a:r>
              <a:rPr sz="1800" b="1" dirty="0">
                <a:latin typeface="Garamond"/>
                <a:cs typeface="Garamond"/>
              </a:rPr>
              <a:t>alumnos ante </a:t>
            </a:r>
            <a:r>
              <a:rPr sz="1800" b="1" spc="-5" dirty="0">
                <a:latin typeface="Garamond"/>
                <a:cs typeface="Garamond"/>
              </a:rPr>
              <a:t>una crisis </a:t>
            </a:r>
            <a:r>
              <a:rPr sz="1800" b="1" dirty="0">
                <a:latin typeface="Garamond"/>
                <a:cs typeface="Garamond"/>
              </a:rPr>
              <a:t>alimentaria” </a:t>
            </a:r>
            <a:r>
              <a:rPr sz="1800" spc="-5" dirty="0">
                <a:latin typeface="Garamond"/>
                <a:cs typeface="Garamond"/>
              </a:rPr>
              <a:t>nos conduce </a:t>
            </a:r>
            <a:r>
              <a:rPr sz="1800" dirty="0">
                <a:latin typeface="Garamond"/>
                <a:cs typeface="Garamond"/>
              </a:rPr>
              <a:t>a lo</a:t>
            </a:r>
            <a:r>
              <a:rPr sz="1800" spc="45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siguiente: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00">
              <a:latin typeface="Times New Roman"/>
              <a:cs typeface="Times New Roman"/>
            </a:endParaRPr>
          </a:p>
          <a:p>
            <a:pPr marL="469900" marR="8890" indent="-367030" algn="just">
              <a:lnSpc>
                <a:spcPct val="114599"/>
              </a:lnSpc>
              <a:spcBef>
                <a:spcPts val="5"/>
              </a:spcBef>
              <a:buFont typeface="Arial"/>
              <a:buChar char="●"/>
              <a:tabLst>
                <a:tab pos="469900" algn="l"/>
              </a:tabLst>
            </a:pPr>
            <a:r>
              <a:rPr sz="1800" spc="-5" dirty="0">
                <a:latin typeface="Garamond"/>
                <a:cs typeface="Garamond"/>
              </a:rPr>
              <a:t>Contribuye al </a:t>
            </a:r>
            <a:r>
              <a:rPr sz="1800" dirty="0">
                <a:latin typeface="Garamond"/>
                <a:cs typeface="Garamond"/>
              </a:rPr>
              <a:t>desarrollo integral </a:t>
            </a:r>
            <a:r>
              <a:rPr sz="1800" spc="-5" dirty="0">
                <a:latin typeface="Garamond"/>
                <a:cs typeface="Garamond"/>
              </a:rPr>
              <a:t>al proporcionar nuevos conocimientos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experiencias significativas al eje transversal 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educación</a:t>
            </a:r>
            <a:r>
              <a:rPr sz="1800" spc="-10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ambiental.</a:t>
            </a:r>
            <a:endParaRPr sz="1800">
              <a:latin typeface="Garamond"/>
              <a:cs typeface="Garamond"/>
            </a:endParaRPr>
          </a:p>
          <a:p>
            <a:pPr marL="469900" marR="5080" indent="-367030" algn="just">
              <a:lnSpc>
                <a:spcPct val="114599"/>
              </a:lnSpc>
              <a:buFont typeface="Arial"/>
              <a:buChar char="●"/>
              <a:tabLst>
                <a:tab pos="469900" algn="l"/>
              </a:tabLst>
            </a:pPr>
            <a:r>
              <a:rPr sz="1800" spc="-5" dirty="0">
                <a:latin typeface="Garamond"/>
                <a:cs typeface="Garamond"/>
              </a:rPr>
              <a:t>Los resultados obtenidos en el área actitudinal fueron relevantes respecto </a:t>
            </a:r>
            <a:r>
              <a:rPr sz="1800" dirty="0">
                <a:latin typeface="Garamond"/>
                <a:cs typeface="Garamond"/>
              </a:rPr>
              <a:t>a las </a:t>
            </a:r>
            <a:r>
              <a:rPr sz="1800" spc="-5" dirty="0">
                <a:latin typeface="Garamond"/>
                <a:cs typeface="Garamond"/>
              </a:rPr>
              <a:t>tres áreas, porque se observó una  marcada </a:t>
            </a:r>
            <a:r>
              <a:rPr sz="1800" dirty="0">
                <a:latin typeface="Garamond"/>
                <a:cs typeface="Garamond"/>
              </a:rPr>
              <a:t>diferencia </a:t>
            </a:r>
            <a:r>
              <a:rPr sz="1800" spc="-5" dirty="0">
                <a:latin typeface="Garamond"/>
                <a:cs typeface="Garamond"/>
              </a:rPr>
              <a:t>entre </a:t>
            </a:r>
            <a:r>
              <a:rPr sz="1800" dirty="0">
                <a:latin typeface="Garamond"/>
                <a:cs typeface="Garamond"/>
              </a:rPr>
              <a:t>los </a:t>
            </a:r>
            <a:r>
              <a:rPr sz="1800" spc="-5" dirty="0">
                <a:latin typeface="Garamond"/>
                <a:cs typeface="Garamond"/>
              </a:rPr>
              <a:t>resultados obtenidos, ya que el proyecto </a:t>
            </a:r>
            <a:r>
              <a:rPr sz="1800" dirty="0">
                <a:latin typeface="Garamond"/>
                <a:cs typeface="Garamond"/>
              </a:rPr>
              <a:t>lleva implícitas </a:t>
            </a:r>
            <a:r>
              <a:rPr sz="1800" spc="-5" dirty="0">
                <a:latin typeface="Garamond"/>
                <a:cs typeface="Garamond"/>
              </a:rPr>
              <a:t>sus actividades </a:t>
            </a:r>
            <a:r>
              <a:rPr sz="1800" dirty="0">
                <a:latin typeface="Garamond"/>
                <a:cs typeface="Garamond"/>
              </a:rPr>
              <a:t>disciplinarias </a:t>
            </a:r>
            <a:r>
              <a:rPr sz="1800" spc="-5" dirty="0">
                <a:latin typeface="Garamond"/>
                <a:cs typeface="Garamond"/>
              </a:rPr>
              <a:t>que  promueven el </a:t>
            </a:r>
            <a:r>
              <a:rPr sz="1800" dirty="0">
                <a:latin typeface="Garamond"/>
                <a:cs typeface="Garamond"/>
              </a:rPr>
              <a:t>desarrollo de dicha </a:t>
            </a:r>
            <a:r>
              <a:rPr sz="1800" spc="-5" dirty="0">
                <a:latin typeface="Garamond"/>
                <a:cs typeface="Garamond"/>
              </a:rPr>
              <a:t>área, que por </a:t>
            </a:r>
            <a:r>
              <a:rPr sz="1800" dirty="0">
                <a:latin typeface="Garamond"/>
                <a:cs typeface="Garamond"/>
              </a:rPr>
              <a:t>lo </a:t>
            </a:r>
            <a:r>
              <a:rPr sz="1800" spc="-5" dirty="0">
                <a:latin typeface="Garamond"/>
                <a:cs typeface="Garamond"/>
              </a:rPr>
              <a:t>general no es relacionada en </a:t>
            </a:r>
            <a:r>
              <a:rPr sz="1800" dirty="0">
                <a:latin typeface="Garamond"/>
                <a:cs typeface="Garamond"/>
              </a:rPr>
              <a:t>las </a:t>
            </a:r>
            <a:r>
              <a:rPr sz="1800" spc="-5" dirty="0">
                <a:latin typeface="Garamond"/>
                <a:cs typeface="Garamond"/>
              </a:rPr>
              <a:t>actividades </a:t>
            </a:r>
            <a:r>
              <a:rPr sz="1800" dirty="0">
                <a:latin typeface="Garamond"/>
                <a:cs typeface="Garamond"/>
              </a:rPr>
              <a:t>diarias del </a:t>
            </a:r>
            <a:r>
              <a:rPr sz="1800" spc="-5" dirty="0">
                <a:latin typeface="Garamond"/>
                <a:cs typeface="Garamond"/>
              </a:rPr>
              <a:t>salón </a:t>
            </a:r>
            <a:r>
              <a:rPr sz="1800" dirty="0">
                <a:latin typeface="Garamond"/>
                <a:cs typeface="Garamond"/>
              </a:rPr>
              <a:t>de  </a:t>
            </a:r>
            <a:r>
              <a:rPr sz="1800" spc="-5" dirty="0">
                <a:latin typeface="Garamond"/>
                <a:cs typeface="Garamond"/>
              </a:rPr>
              <a:t>clases.</a:t>
            </a:r>
            <a:endParaRPr sz="1800">
              <a:latin typeface="Garamond"/>
              <a:cs typeface="Garamond"/>
            </a:endParaRPr>
          </a:p>
          <a:p>
            <a:pPr marL="469900" marR="8890" indent="-367030" algn="just">
              <a:lnSpc>
                <a:spcPct val="114599"/>
              </a:lnSpc>
              <a:buFont typeface="Arial"/>
              <a:buChar char="●"/>
              <a:tabLst>
                <a:tab pos="469900" algn="l"/>
              </a:tabLst>
            </a:pPr>
            <a:r>
              <a:rPr sz="1800" dirty="0">
                <a:latin typeface="Garamond"/>
                <a:cs typeface="Garamond"/>
              </a:rPr>
              <a:t>Se logró </a:t>
            </a:r>
            <a:r>
              <a:rPr sz="1800" spc="-5" dirty="0">
                <a:latin typeface="Garamond"/>
                <a:cs typeface="Garamond"/>
              </a:rPr>
              <a:t>el cumplimiento </a:t>
            </a:r>
            <a:r>
              <a:rPr sz="1800" dirty="0">
                <a:latin typeface="Garamond"/>
                <a:cs typeface="Garamond"/>
              </a:rPr>
              <a:t>de los </a:t>
            </a:r>
            <a:r>
              <a:rPr sz="1800" spc="-5" dirty="0">
                <a:latin typeface="Garamond"/>
                <a:cs typeface="Garamond"/>
              </a:rPr>
              <a:t>objetivos planteados al </a:t>
            </a:r>
            <a:r>
              <a:rPr sz="1800" dirty="0">
                <a:latin typeface="Garamond"/>
                <a:cs typeface="Garamond"/>
              </a:rPr>
              <a:t>inicio del </a:t>
            </a:r>
            <a:r>
              <a:rPr sz="1800" spc="-5" dirty="0">
                <a:latin typeface="Garamond"/>
                <a:cs typeface="Garamond"/>
              </a:rPr>
              <a:t>trabajo, siendo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gran satisfacción para </a:t>
            </a:r>
            <a:r>
              <a:rPr sz="1800" dirty="0">
                <a:latin typeface="Garamond"/>
                <a:cs typeface="Garamond"/>
              </a:rPr>
              <a:t>los  </a:t>
            </a:r>
            <a:r>
              <a:rPr sz="1800" spc="-5" dirty="0">
                <a:latin typeface="Garamond"/>
                <a:cs typeface="Garamond"/>
              </a:rPr>
              <a:t>alumnos que participamos </a:t>
            </a:r>
            <a:r>
              <a:rPr sz="1800" dirty="0">
                <a:latin typeface="Garamond"/>
                <a:cs typeface="Garamond"/>
              </a:rPr>
              <a:t>del</a:t>
            </a:r>
            <a:r>
              <a:rPr sz="1800" spc="-5" dirty="0">
                <a:latin typeface="Garamond"/>
                <a:cs typeface="Garamond"/>
              </a:rPr>
              <a:t> proyecto.</a:t>
            </a:r>
            <a:endParaRPr sz="1800">
              <a:latin typeface="Garamond"/>
              <a:cs typeface="Garamond"/>
            </a:endParaRPr>
          </a:p>
          <a:p>
            <a:pPr marL="469900" marR="6985" indent="-367030" algn="just">
              <a:lnSpc>
                <a:spcPct val="114599"/>
              </a:lnSpc>
              <a:buFont typeface="Arial"/>
              <a:buChar char="●"/>
              <a:tabLst>
                <a:tab pos="469900" algn="l"/>
              </a:tabLst>
            </a:pPr>
            <a:r>
              <a:rPr sz="1800" spc="-5" dirty="0">
                <a:latin typeface="Garamond"/>
                <a:cs typeface="Garamond"/>
              </a:rPr>
              <a:t>Fue una grata experiencia aunque muy </a:t>
            </a:r>
            <a:r>
              <a:rPr sz="1800" dirty="0">
                <a:latin typeface="Garamond"/>
                <a:cs typeface="Garamond"/>
              </a:rPr>
              <a:t>demandante </a:t>
            </a:r>
            <a:r>
              <a:rPr sz="1800" spc="-5" dirty="0">
                <a:latin typeface="Garamond"/>
                <a:cs typeface="Garamond"/>
              </a:rPr>
              <a:t>para el equipo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profesoras que </a:t>
            </a:r>
            <a:r>
              <a:rPr sz="1800" dirty="0">
                <a:latin typeface="Garamond"/>
                <a:cs typeface="Garamond"/>
              </a:rPr>
              <a:t>lideramos </a:t>
            </a:r>
            <a:r>
              <a:rPr sz="1800" spc="-5" dirty="0">
                <a:latin typeface="Garamond"/>
                <a:cs typeface="Garamond"/>
              </a:rPr>
              <a:t>el proyecto, ya que  experimentamos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forma práctica que </a:t>
            </a:r>
            <a:r>
              <a:rPr sz="1800" dirty="0">
                <a:latin typeface="Garamond"/>
                <a:cs typeface="Garamond"/>
              </a:rPr>
              <a:t>los </a:t>
            </a:r>
            <a:r>
              <a:rPr sz="1800" spc="-5" dirty="0">
                <a:latin typeface="Garamond"/>
                <a:cs typeface="Garamond"/>
              </a:rPr>
              <a:t>conocimientos se pueden transmitir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forma</a:t>
            </a:r>
            <a:r>
              <a:rPr sz="1800" spc="-30" dirty="0">
                <a:latin typeface="Garamond"/>
                <a:cs typeface="Garamond"/>
              </a:rPr>
              <a:t> </a:t>
            </a:r>
            <a:r>
              <a:rPr sz="1800" dirty="0">
                <a:latin typeface="Garamond"/>
                <a:cs typeface="Garamond"/>
              </a:rPr>
              <a:t>interdisciplinaria.</a:t>
            </a:r>
            <a:endParaRPr sz="1800">
              <a:latin typeface="Garamond"/>
              <a:cs typeface="Garamond"/>
            </a:endParaRPr>
          </a:p>
          <a:p>
            <a:pPr marL="469900" indent="-367030" algn="just">
              <a:lnSpc>
                <a:spcPct val="100000"/>
              </a:lnSpc>
              <a:spcBef>
                <a:spcPts val="310"/>
              </a:spcBef>
              <a:buFont typeface="Arial"/>
              <a:buChar char="●"/>
              <a:tabLst>
                <a:tab pos="469900" algn="l"/>
              </a:tabLst>
            </a:pPr>
            <a:r>
              <a:rPr sz="1800" dirty="0">
                <a:latin typeface="Garamond"/>
                <a:cs typeface="Garamond"/>
              </a:rPr>
              <a:t>Sin dejar de lado </a:t>
            </a:r>
            <a:r>
              <a:rPr sz="1800" spc="-5" dirty="0">
                <a:latin typeface="Garamond"/>
                <a:cs typeface="Garamond"/>
              </a:rPr>
              <a:t>que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enseñanza conceptual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puede concretar con una enseñanza</a:t>
            </a:r>
            <a:r>
              <a:rPr sz="1800" spc="-25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práctica.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5964" y="507682"/>
            <a:ext cx="89763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1B4587"/>
                </a:solidFill>
              </a:rPr>
              <a:t>V. Esquema del proceso de construcción del proyecto por</a:t>
            </a:r>
            <a:r>
              <a:rPr sz="2400" spc="-60" dirty="0">
                <a:solidFill>
                  <a:srgbClr val="1B4587"/>
                </a:solidFill>
              </a:rPr>
              <a:t> </a:t>
            </a:r>
            <a:r>
              <a:rPr sz="2400" spc="-5" dirty="0">
                <a:solidFill>
                  <a:srgbClr val="1B4587"/>
                </a:solidFill>
              </a:rPr>
              <a:t>disciplinas.</a:t>
            </a:r>
            <a:endParaRPr sz="240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491162" y="1238200"/>
          <a:ext cx="11171555" cy="530112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98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213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34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169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027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Disciplina</a:t>
                      </a:r>
                      <a:r>
                        <a:rPr sz="1600" b="1" spc="-10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1.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131445">
                        <a:lnSpc>
                          <a:spcPct val="100000"/>
                        </a:lnSpc>
                        <a:spcBef>
                          <a:spcPts val="1455"/>
                        </a:spcBef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EDUCACIÓN PARA LA</a:t>
                      </a:r>
                      <a:r>
                        <a:rPr sz="1600" b="1" spc="-5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SALUD.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Disciplina</a:t>
                      </a:r>
                      <a:r>
                        <a:rPr sz="1600" b="1" spc="-10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2.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808355">
                        <a:lnSpc>
                          <a:spcPct val="100000"/>
                        </a:lnSpc>
                        <a:spcBef>
                          <a:spcPts val="1455"/>
                        </a:spcBef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MATEMÁTICAS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Disciplina</a:t>
                      </a:r>
                      <a:r>
                        <a:rPr sz="1600" b="1" spc="-10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3.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455"/>
                        </a:spcBef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QUÍMICA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98399">
                <a:tc>
                  <a:txBody>
                    <a:bodyPr/>
                    <a:lstStyle/>
                    <a:p>
                      <a:pPr marL="336550" marR="199390" indent="-177800">
                        <a:lnSpc>
                          <a:spcPct val="113300"/>
                        </a:lnSpc>
                        <a:spcBef>
                          <a:spcPts val="130"/>
                        </a:spcBef>
                      </a:pP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1. Preguntar </a:t>
                      </a:r>
                      <a:r>
                        <a:rPr sz="1600" b="1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y  </a:t>
                      </a: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cuestionar.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336550" marR="62865" indent="76200">
                        <a:lnSpc>
                          <a:spcPct val="113300"/>
                        </a:lnSpc>
                        <a:spcBef>
                          <a:spcPts val="1200"/>
                        </a:spcBef>
                      </a:pPr>
                      <a:r>
                        <a:rPr sz="1600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Preguntas  para </a:t>
                      </a:r>
                      <a:r>
                        <a:rPr sz="1600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dirigir la  Investigación  Interdisciplinar  ia.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1651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0" marR="55244">
                        <a:lnSpc>
                          <a:spcPct val="113300"/>
                        </a:lnSpc>
                        <a:spcBef>
                          <a:spcPts val="130"/>
                        </a:spcBef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¿Conoce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la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función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los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nutrientes en  el cuerpo</a:t>
                      </a:r>
                      <a:r>
                        <a:rPr sz="1600" spc="-1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humano?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57150" marR="56515" indent="66040">
                        <a:lnSpc>
                          <a:spcPct val="113300"/>
                        </a:lnSpc>
                        <a:spcBef>
                          <a:spcPts val="1200"/>
                        </a:spcBef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¿Cuáles son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las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caracterìsticas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una 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dieta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 saludable?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57150" marR="54610" indent="83185">
                        <a:lnSpc>
                          <a:spcPct val="113300"/>
                        </a:lnSpc>
                        <a:spcBef>
                          <a:spcPts val="1200"/>
                        </a:spcBef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¿Sabe que enfermedades se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derivan 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por una mala</a:t>
                      </a:r>
                      <a:r>
                        <a:rPr sz="1600" spc="-1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nutrición?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1651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0" marR="53975" algn="just">
                        <a:lnSpc>
                          <a:spcPct val="113300"/>
                        </a:lnSpc>
                        <a:spcBef>
                          <a:spcPts val="130"/>
                        </a:spcBef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¿Cómo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decido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qué tipo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variables  cualitativas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determinan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qué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y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cuándo  plantar en un huerto</a:t>
                      </a:r>
                      <a:r>
                        <a:rPr sz="1600" spc="-2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urbano?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57150" marR="111760" indent="50800">
                        <a:lnSpc>
                          <a:spcPct val="113300"/>
                        </a:lnSpc>
                        <a:spcBef>
                          <a:spcPts val="1200"/>
                        </a:spcBef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¿Cuáles son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las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medidas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</a:t>
                      </a:r>
                      <a:r>
                        <a:rPr sz="1600" spc="-8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tendencia  central que me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indiquen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el tipo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hortalizas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y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vegetales con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los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que 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debo iniciar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un</a:t>
                      </a:r>
                      <a:r>
                        <a:rPr sz="1600" spc="-2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huerto?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57150" marR="51435" indent="92710" algn="just">
                        <a:lnSpc>
                          <a:spcPct val="113300"/>
                        </a:lnSpc>
                        <a:spcBef>
                          <a:spcPts val="1200"/>
                        </a:spcBef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¿Qué tipo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gráfico facilitará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la  interpretación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estadística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los 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vegetales que se</a:t>
                      </a:r>
                      <a:r>
                        <a:rPr sz="1600" spc="-2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sembrarán?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1651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0" marR="52069" algn="just">
                        <a:lnSpc>
                          <a:spcPct val="113300"/>
                        </a:lnSpc>
                        <a:spcBef>
                          <a:spcPts val="130"/>
                        </a:spcBef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¿Existe una concientización por parte 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la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comunidad escolar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la  importancia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que tienen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los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huertos  urbanos ante una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inminente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crisis  alimentaria?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57150" marR="93980" indent="50800">
                        <a:lnSpc>
                          <a:spcPct val="113300"/>
                        </a:lnSpc>
                        <a:spcBef>
                          <a:spcPts val="1200"/>
                        </a:spcBef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¿Cuáles son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las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repercusiones  ambientales con el uso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pesticidas en  huertos</a:t>
                      </a:r>
                      <a:r>
                        <a:rPr sz="1600" spc="-1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urbanos?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57150" marR="52705" indent="163830" algn="just">
                        <a:lnSpc>
                          <a:spcPct val="113300"/>
                        </a:lnSpc>
                        <a:spcBef>
                          <a:spcPts val="1200"/>
                        </a:spcBef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¿Qué tipo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oligoelementos  específicos son necesarios para el  fortalecimiento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y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crecimiento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hortalizas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y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vegetales en un huerto  urbano?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1651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599324" y="5596950"/>
            <a:ext cx="1309924" cy="7530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13125" y="693830"/>
            <a:ext cx="510032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ANÁLISIS DE</a:t>
            </a:r>
            <a:r>
              <a:rPr sz="3000" spc="-90" dirty="0"/>
              <a:t> </a:t>
            </a:r>
            <a:r>
              <a:rPr sz="3000" spc="-5" dirty="0"/>
              <a:t>RESULTADOS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803374" y="1312814"/>
            <a:ext cx="9864725" cy="5041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2A3890"/>
                </a:solidFill>
                <a:latin typeface="Garamond"/>
                <a:cs typeface="Garamond"/>
              </a:rPr>
              <a:t>VENTAJAS</a:t>
            </a:r>
            <a:endParaRPr sz="2000">
              <a:latin typeface="Garamond"/>
              <a:cs typeface="Garamond"/>
            </a:endParaRPr>
          </a:p>
          <a:p>
            <a:pPr marL="469900" indent="-367030">
              <a:lnSpc>
                <a:spcPts val="2155"/>
              </a:lnSpc>
              <a:spcBef>
                <a:spcPts val="135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Favorece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alimentación sana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equilibrada, sin uso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productos</a:t>
            </a:r>
            <a:r>
              <a:rPr sz="1800" spc="-2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químicos.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ts val="2155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Se incorporan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valores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respeto, conservación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cuidado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naturaleza, el medio ambiente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el</a:t>
            </a:r>
            <a:r>
              <a:rPr sz="1800" spc="-7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entorno.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Estimula el trabajo en equipo, habilidades sociales,</a:t>
            </a:r>
            <a:r>
              <a:rPr sz="18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valores.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utilizan espacios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pequeñas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dimensiones 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se pueden obtener buenos</a:t>
            </a:r>
            <a:r>
              <a:rPr sz="1800" spc="-3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resultados.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relacionan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asignaturas muy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mano que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les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permite ver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aplicación conceptual 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</a:t>
            </a:r>
            <a:r>
              <a:rPr sz="1800" spc="-4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práctico.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trabajan objetivos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contenidos</a:t>
            </a:r>
            <a:r>
              <a:rPr sz="18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curriculares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Es un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instrumento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metodológico no un fin en sí</a:t>
            </a:r>
            <a:r>
              <a:rPr sz="18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mismo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buClr>
                <a:srgbClr val="434343"/>
              </a:buClr>
              <a:buFont typeface="Arial"/>
              <a:buChar char="●"/>
            </a:pP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745"/>
              </a:spcBef>
            </a:pPr>
            <a:r>
              <a:rPr sz="2000" b="1" spc="-5" dirty="0">
                <a:solidFill>
                  <a:srgbClr val="2A3890"/>
                </a:solidFill>
                <a:latin typeface="Garamond"/>
                <a:cs typeface="Garamond"/>
              </a:rPr>
              <a:t>DESVENTAJAS</a:t>
            </a:r>
            <a:endParaRPr sz="2000">
              <a:latin typeface="Garamond"/>
              <a:cs typeface="Garamond"/>
            </a:endParaRPr>
          </a:p>
          <a:p>
            <a:pPr marL="469900" indent="-367030">
              <a:lnSpc>
                <a:spcPts val="2155"/>
              </a:lnSpc>
              <a:spcBef>
                <a:spcPts val="980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Es extremadamente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demandante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 cuanto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 los</a:t>
            </a:r>
            <a:r>
              <a:rPr sz="18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tiempos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ts val="2155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Necesita una adecuada organización, para que sea realmente</a:t>
            </a:r>
            <a:r>
              <a:rPr sz="18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efectivo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Suele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ser necesario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búsqueda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recursos fuera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centro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8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estudios.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Necesitamos ser creativos, para adaptar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objetivos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contenidos curriculares al</a:t>
            </a:r>
            <a:r>
              <a:rPr sz="1800" spc="-2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huerto</a:t>
            </a:r>
            <a:endParaRPr sz="1800">
              <a:latin typeface="Garamond"/>
              <a:cs typeface="Garamond"/>
            </a:endParaRPr>
          </a:p>
          <a:p>
            <a:pPr marL="527050" indent="-424180">
              <a:lnSpc>
                <a:spcPct val="100000"/>
              </a:lnSpc>
              <a:spcBef>
                <a:spcPts val="15"/>
              </a:spcBef>
              <a:buClr>
                <a:srgbClr val="434343"/>
              </a:buClr>
              <a:buFont typeface="Arial"/>
              <a:buChar char="●"/>
              <a:tabLst>
                <a:tab pos="526415" algn="l"/>
                <a:tab pos="527050" algn="l"/>
              </a:tabLst>
            </a:pP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El gasto en agua es muy</a:t>
            </a:r>
            <a:r>
              <a:rPr sz="1800" spc="-10" dirty="0">
                <a:solidFill>
                  <a:srgbClr val="333333"/>
                </a:solidFill>
                <a:latin typeface="Garamond"/>
                <a:cs typeface="Garamond"/>
              </a:rPr>
              <a:t>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demandante</a:t>
            </a:r>
            <a:endParaRPr sz="1800">
              <a:latin typeface="Garamond"/>
              <a:cs typeface="Garamond"/>
            </a:endParaRPr>
          </a:p>
          <a:p>
            <a:pPr marL="4699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Supone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una carga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trabajo muy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demandante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52125" y="639884"/>
            <a:ext cx="435165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TOMA DE</a:t>
            </a:r>
            <a:r>
              <a:rPr sz="3000" spc="-90" dirty="0"/>
              <a:t> </a:t>
            </a:r>
            <a:r>
              <a:rPr sz="3000" spc="-5" dirty="0"/>
              <a:t>DECISIONES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626900" y="1268543"/>
            <a:ext cx="10892790" cy="50006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7620" algn="just">
              <a:lnSpc>
                <a:spcPct val="115199"/>
              </a:lnSpc>
              <a:spcBef>
                <a:spcPts val="125"/>
              </a:spcBef>
            </a:pP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Se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trata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un proyecto que requiere tiempo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conocimientos por parte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de las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maestras para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llevarlo a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cabo, ya que previamente se 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debe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preparar el terreno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tener todo bien estructurado.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su vez, hay que tener paciencia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ser constantes, ya que para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los 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alumnos es un modo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diferente de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aprender nuevos contenidos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también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debido a la lentitud del</a:t>
            </a:r>
            <a:r>
              <a:rPr sz="1700" spc="-3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crecimiento.</a:t>
            </a:r>
            <a:endParaRPr sz="1700">
              <a:latin typeface="Garamond"/>
              <a:cs typeface="Garamond"/>
            </a:endParaRPr>
          </a:p>
          <a:p>
            <a:pPr marL="12700" marR="8890" algn="just">
              <a:lnSpc>
                <a:spcPct val="116399"/>
              </a:lnSpc>
              <a:spcBef>
                <a:spcPts val="950"/>
              </a:spcBef>
            </a:pP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Hay que tener en cuenta que el proyecto puede verse afectado por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las inclemencias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meteorológicas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o incluso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por errores  humanos, sin embargo, esto no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debe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preocupar en exceso ya que es otro modo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aprender,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través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conocido ensayo</a:t>
            </a:r>
            <a:r>
              <a:rPr sz="1700" spc="-2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error.</a:t>
            </a:r>
            <a:endParaRPr sz="1700">
              <a:latin typeface="Garamond"/>
              <a:cs typeface="Garamond"/>
            </a:endParaRPr>
          </a:p>
          <a:p>
            <a:pPr marL="12700" marR="7620" algn="just">
              <a:lnSpc>
                <a:spcPct val="116399"/>
              </a:lnSpc>
              <a:spcBef>
                <a:spcPts val="950"/>
              </a:spcBef>
            </a:pP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Si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no se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dispone de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un espacio habilitado para ello,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actividades pueden adaptarse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macetas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o jardineras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como fue nuestro caso, 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lo importante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es ser flexible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a las</a:t>
            </a:r>
            <a:r>
              <a:rPr sz="17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circunstancias.</a:t>
            </a:r>
            <a:endParaRPr sz="1700">
              <a:latin typeface="Garamond"/>
              <a:cs typeface="Garamond"/>
            </a:endParaRPr>
          </a:p>
          <a:p>
            <a:pPr marL="12700" marR="5080" algn="just">
              <a:lnSpc>
                <a:spcPct val="114599"/>
              </a:lnSpc>
              <a:spcBef>
                <a:spcPts val="985"/>
              </a:spcBef>
            </a:pP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Este cambio en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metodología es complejo para el centro educativo, por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lo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que comenzar con proyectos como el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descrito 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previamente, nos permite encontrar un balance entre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educación más tradicional en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que el maestro tiene un papel activo,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una  educación adaptada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a los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cambios,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donde los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alumnos sean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que tengan el papel activo. Una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de las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principales críticas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a la 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educación, es el aprendizaje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contenidos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conocimientos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inconexos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con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realidad, por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lo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que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llevar a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cabo este huerto permite 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a los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alumnos crear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consolidar el</a:t>
            </a:r>
            <a:r>
              <a:rPr sz="1700" spc="-2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conocimiento.</a:t>
            </a:r>
            <a:endParaRPr sz="1700">
              <a:latin typeface="Garamond"/>
              <a:cs typeface="Garamond"/>
            </a:endParaRPr>
          </a:p>
          <a:p>
            <a:pPr marL="12700" marR="5080" algn="just">
              <a:lnSpc>
                <a:spcPct val="115199"/>
              </a:lnSpc>
              <a:spcBef>
                <a:spcPts val="975"/>
              </a:spcBef>
            </a:pP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Todo esto, es un punto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partida para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centros educativos CORPORATIVO WINSTON CHURCHILL. Éstos cuentan con  un entorno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que beneficiarse,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incluyendo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contenidos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estímulos,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como ya hemos podido ver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través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análisis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alumnos  se ven afectados por el entorno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y la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sociedad en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que viven, por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lo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que el centro tiene que aprender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él </a:t>
            </a:r>
            <a:r>
              <a:rPr sz="1700" dirty="0">
                <a:solidFill>
                  <a:srgbClr val="434343"/>
                </a:solidFill>
                <a:latin typeface="Garamond"/>
                <a:cs typeface="Garamond"/>
              </a:rPr>
              <a:t>y</a:t>
            </a:r>
            <a:r>
              <a:rPr sz="1700" spc="-2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700" spc="-5" dirty="0">
                <a:solidFill>
                  <a:srgbClr val="434343"/>
                </a:solidFill>
                <a:latin typeface="Garamond"/>
                <a:cs typeface="Garamond"/>
              </a:rPr>
              <a:t>emplearlo.</a:t>
            </a:r>
            <a:endParaRPr sz="17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65808" y="146822"/>
            <a:ext cx="866394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b="0" spc="-5" dirty="0">
                <a:latin typeface="Garamond"/>
                <a:cs typeface="Garamond"/>
              </a:rPr>
              <a:t>Autoevaluación </a:t>
            </a:r>
            <a:r>
              <a:rPr b="0" dirty="0">
                <a:latin typeface="Garamond"/>
                <a:cs typeface="Garamond"/>
              </a:rPr>
              <a:t>y </a:t>
            </a:r>
            <a:r>
              <a:rPr b="0" spc="-5" dirty="0">
                <a:latin typeface="Garamond"/>
                <a:cs typeface="Garamond"/>
              </a:rPr>
              <a:t>coevaluación </a:t>
            </a:r>
            <a:r>
              <a:rPr b="0" dirty="0">
                <a:latin typeface="Garamond"/>
                <a:cs typeface="Garamond"/>
              </a:rPr>
              <a:t>del</a:t>
            </a:r>
            <a:r>
              <a:rPr b="0" spc="-95" dirty="0">
                <a:latin typeface="Garamond"/>
                <a:cs typeface="Garamond"/>
              </a:rPr>
              <a:t> </a:t>
            </a:r>
            <a:r>
              <a:rPr b="0" spc="-5" dirty="0">
                <a:latin typeface="Garamond"/>
                <a:cs typeface="Garamond"/>
              </a:rPr>
              <a:t>proyecto  (realizada en </a:t>
            </a:r>
            <a:r>
              <a:rPr b="0" spc="-10" dirty="0">
                <a:latin typeface="Garamond"/>
                <a:cs typeface="Garamond"/>
              </a:rPr>
              <a:t>mesa</a:t>
            </a:r>
            <a:r>
              <a:rPr b="0" spc="-20" dirty="0">
                <a:latin typeface="Garamond"/>
                <a:cs typeface="Garamond"/>
              </a:rPr>
              <a:t> </a:t>
            </a:r>
            <a:r>
              <a:rPr b="0" spc="-5" dirty="0">
                <a:latin typeface="Garamond"/>
                <a:cs typeface="Garamond"/>
              </a:rPr>
              <a:t>redonda)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399482" y="1535646"/>
            <a:ext cx="9396095" cy="3505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1340" marR="8890" indent="-444500" algn="just">
              <a:lnSpc>
                <a:spcPct val="113999"/>
              </a:lnSpc>
              <a:spcBef>
                <a:spcPts val="100"/>
              </a:spcBef>
            </a:pPr>
            <a:r>
              <a:rPr sz="1700" dirty="0">
                <a:latin typeface="MS UI Gothic"/>
                <a:cs typeface="MS UI Gothic"/>
              </a:rPr>
              <a:t>➔ </a:t>
            </a:r>
            <a:r>
              <a:rPr sz="1700" b="1" spc="-5" dirty="0">
                <a:latin typeface="Garamond"/>
                <a:cs typeface="Garamond"/>
              </a:rPr>
              <a:t>EQUIPO DE TRABAJO: </a:t>
            </a:r>
            <a:r>
              <a:rPr sz="1700" dirty="0">
                <a:latin typeface="Garamond"/>
                <a:cs typeface="Garamond"/>
              </a:rPr>
              <a:t>Se </a:t>
            </a:r>
            <a:r>
              <a:rPr sz="1700" spc="-5" dirty="0">
                <a:latin typeface="Garamond"/>
                <a:cs typeface="Garamond"/>
              </a:rPr>
              <a:t>concluye que aún siendo una experiencia enriquecedora, </a:t>
            </a:r>
            <a:r>
              <a:rPr sz="1700" dirty="0">
                <a:latin typeface="Garamond"/>
                <a:cs typeface="Garamond"/>
              </a:rPr>
              <a:t>la </a:t>
            </a:r>
            <a:r>
              <a:rPr sz="1700" spc="-5" dirty="0">
                <a:latin typeface="Garamond"/>
                <a:cs typeface="Garamond"/>
              </a:rPr>
              <a:t>cantidad </a:t>
            </a:r>
            <a:r>
              <a:rPr sz="1700" dirty="0">
                <a:latin typeface="Garamond"/>
                <a:cs typeface="Garamond"/>
              </a:rPr>
              <a:t>de  </a:t>
            </a:r>
            <a:r>
              <a:rPr sz="1700" spc="-5" dirty="0">
                <a:latin typeface="Garamond"/>
                <a:cs typeface="Garamond"/>
              </a:rPr>
              <a:t>tiempo es absorbente, considerando </a:t>
            </a:r>
            <a:r>
              <a:rPr sz="1700" dirty="0">
                <a:latin typeface="Garamond"/>
                <a:cs typeface="Garamond"/>
              </a:rPr>
              <a:t>s </a:t>
            </a:r>
            <a:r>
              <a:rPr sz="1700" spc="-5" dirty="0">
                <a:latin typeface="Garamond"/>
                <a:cs typeface="Garamond"/>
              </a:rPr>
              <a:t>que </a:t>
            </a:r>
            <a:r>
              <a:rPr sz="1700" dirty="0">
                <a:latin typeface="Garamond"/>
                <a:cs typeface="Garamond"/>
              </a:rPr>
              <a:t>los </a:t>
            </a:r>
            <a:r>
              <a:rPr sz="1700" spc="-5" dirty="0">
                <a:latin typeface="Garamond"/>
                <a:cs typeface="Garamond"/>
              </a:rPr>
              <a:t>profesores al no encontrarse contratados </a:t>
            </a:r>
            <a:r>
              <a:rPr sz="1700" dirty="0">
                <a:latin typeface="Garamond"/>
                <a:cs typeface="Garamond"/>
              </a:rPr>
              <a:t>de </a:t>
            </a:r>
            <a:r>
              <a:rPr sz="1700" spc="-5" dirty="0">
                <a:latin typeface="Garamond"/>
                <a:cs typeface="Garamond"/>
              </a:rPr>
              <a:t>tiempo  completo, no coinciden completamente en horario para compartir sesiones, </a:t>
            </a:r>
            <a:r>
              <a:rPr sz="1700" dirty="0">
                <a:latin typeface="Garamond"/>
                <a:cs typeface="Garamond"/>
              </a:rPr>
              <a:t>y </a:t>
            </a:r>
            <a:r>
              <a:rPr sz="1700" spc="-5" dirty="0">
                <a:latin typeface="Garamond"/>
                <a:cs typeface="Garamond"/>
              </a:rPr>
              <a:t>tampoco </a:t>
            </a:r>
            <a:r>
              <a:rPr sz="1700" dirty="0">
                <a:latin typeface="Garamond"/>
                <a:cs typeface="Garamond"/>
              </a:rPr>
              <a:t>disponen de </a:t>
            </a:r>
            <a:r>
              <a:rPr sz="1700" spc="-5" dirty="0">
                <a:latin typeface="Garamond"/>
                <a:cs typeface="Garamond"/>
              </a:rPr>
              <a:t>horas  </a:t>
            </a:r>
            <a:r>
              <a:rPr sz="1700" dirty="0">
                <a:latin typeface="Garamond"/>
                <a:cs typeface="Garamond"/>
              </a:rPr>
              <a:t>libres </a:t>
            </a:r>
            <a:r>
              <a:rPr sz="1700" spc="-5" dirty="0">
                <a:latin typeface="Garamond"/>
                <a:cs typeface="Garamond"/>
              </a:rPr>
              <a:t>pues tienen otros compromisos </a:t>
            </a:r>
            <a:r>
              <a:rPr sz="1700" dirty="0">
                <a:latin typeface="Garamond"/>
                <a:cs typeface="Garamond"/>
              </a:rPr>
              <a:t>laborales </a:t>
            </a:r>
            <a:r>
              <a:rPr sz="1700" spc="-5" dirty="0">
                <a:latin typeface="Garamond"/>
                <a:cs typeface="Garamond"/>
              </a:rPr>
              <a:t>que </a:t>
            </a:r>
            <a:r>
              <a:rPr sz="1700" dirty="0">
                <a:latin typeface="Garamond"/>
                <a:cs typeface="Garamond"/>
              </a:rPr>
              <a:t>les impiden </a:t>
            </a:r>
            <a:r>
              <a:rPr sz="1700" spc="-5" dirty="0">
                <a:latin typeface="Garamond"/>
                <a:cs typeface="Garamond"/>
              </a:rPr>
              <a:t>mantenerse más tiempo </a:t>
            </a:r>
            <a:r>
              <a:rPr sz="1700" dirty="0">
                <a:latin typeface="Garamond"/>
                <a:cs typeface="Garamond"/>
              </a:rPr>
              <a:t>dentro de la  institución.</a:t>
            </a:r>
            <a:endParaRPr sz="17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 marL="447040" marR="5080" indent="-434975" algn="just">
              <a:lnSpc>
                <a:spcPts val="2030"/>
              </a:lnSpc>
              <a:spcBef>
                <a:spcPts val="1500"/>
              </a:spcBef>
            </a:pPr>
            <a:r>
              <a:rPr sz="1700" spc="-75" dirty="0">
                <a:latin typeface="Segoe UI Symbol"/>
                <a:cs typeface="Segoe UI Symbol"/>
              </a:rPr>
              <a:t>➔ </a:t>
            </a:r>
            <a:r>
              <a:rPr sz="1700" b="1" spc="-5" dirty="0">
                <a:latin typeface="Garamond"/>
                <a:cs typeface="Garamond"/>
              </a:rPr>
              <a:t>PROFESORES DEL EQUIPO: </a:t>
            </a:r>
            <a:r>
              <a:rPr sz="1700" dirty="0">
                <a:latin typeface="Garamond"/>
                <a:cs typeface="Garamond"/>
              </a:rPr>
              <a:t>Se </a:t>
            </a:r>
            <a:r>
              <a:rPr sz="1700" spc="-5" dirty="0">
                <a:latin typeface="Garamond"/>
                <a:cs typeface="Garamond"/>
              </a:rPr>
              <a:t>concluye que aún es necesario formar </a:t>
            </a:r>
            <a:r>
              <a:rPr sz="1700" dirty="0">
                <a:latin typeface="Garamond"/>
                <a:cs typeface="Garamond"/>
              </a:rPr>
              <a:t>a los </a:t>
            </a:r>
            <a:r>
              <a:rPr sz="1700" spc="-5" dirty="0">
                <a:latin typeface="Garamond"/>
                <a:cs typeface="Garamond"/>
              </a:rPr>
              <a:t>alumnos en el trabajo  </a:t>
            </a:r>
            <a:r>
              <a:rPr sz="1700" dirty="0">
                <a:latin typeface="Garamond"/>
                <a:cs typeface="Garamond"/>
              </a:rPr>
              <a:t>interdisciplinario, </a:t>
            </a:r>
            <a:r>
              <a:rPr sz="1700" spc="-5" dirty="0">
                <a:latin typeface="Garamond"/>
                <a:cs typeface="Garamond"/>
              </a:rPr>
              <a:t>ya que </a:t>
            </a:r>
            <a:r>
              <a:rPr sz="1700" dirty="0">
                <a:latin typeface="Garamond"/>
                <a:cs typeface="Garamond"/>
              </a:rPr>
              <a:t>durante las </a:t>
            </a:r>
            <a:r>
              <a:rPr sz="1700" spc="-5" dirty="0">
                <a:latin typeface="Garamond"/>
                <a:cs typeface="Garamond"/>
              </a:rPr>
              <a:t>revisiones </a:t>
            </a:r>
            <a:r>
              <a:rPr sz="1700" dirty="0">
                <a:latin typeface="Garamond"/>
                <a:cs typeface="Garamond"/>
              </a:rPr>
              <a:t>de los </a:t>
            </a:r>
            <a:r>
              <a:rPr sz="1700" spc="-5" dirty="0">
                <a:latin typeface="Garamond"/>
                <a:cs typeface="Garamond"/>
              </a:rPr>
              <a:t>adelantos entregados, se encontraban muchos  errores: </a:t>
            </a:r>
            <a:r>
              <a:rPr sz="1700" dirty="0">
                <a:latin typeface="Garamond"/>
                <a:cs typeface="Garamond"/>
              </a:rPr>
              <a:t>los </a:t>
            </a:r>
            <a:r>
              <a:rPr sz="1700" spc="-5" dirty="0">
                <a:latin typeface="Garamond"/>
                <a:cs typeface="Garamond"/>
              </a:rPr>
              <a:t>alumnos tienen muchas </a:t>
            </a:r>
            <a:r>
              <a:rPr sz="1700" dirty="0">
                <a:latin typeface="Garamond"/>
                <a:cs typeface="Garamond"/>
              </a:rPr>
              <a:t>deficiencias </a:t>
            </a:r>
            <a:r>
              <a:rPr sz="1700" spc="-5" dirty="0">
                <a:latin typeface="Garamond"/>
                <a:cs typeface="Garamond"/>
              </a:rPr>
              <a:t>en el trabajo en equipo, </a:t>
            </a:r>
            <a:r>
              <a:rPr sz="1700" dirty="0">
                <a:latin typeface="Garamond"/>
                <a:cs typeface="Garamond"/>
              </a:rPr>
              <a:t>los </a:t>
            </a:r>
            <a:r>
              <a:rPr sz="1700" spc="-5" dirty="0">
                <a:latin typeface="Garamond"/>
                <a:cs typeface="Garamond"/>
              </a:rPr>
              <a:t>métodos </a:t>
            </a:r>
            <a:r>
              <a:rPr sz="1700" dirty="0">
                <a:latin typeface="Garamond"/>
                <a:cs typeface="Garamond"/>
              </a:rPr>
              <a:t>de investigación </a:t>
            </a:r>
            <a:r>
              <a:rPr sz="1700" spc="-5" dirty="0">
                <a:latin typeface="Garamond"/>
                <a:cs typeface="Garamond"/>
              </a:rPr>
              <a:t>son  </a:t>
            </a:r>
            <a:r>
              <a:rPr sz="1700" dirty="0">
                <a:latin typeface="Garamond"/>
                <a:cs typeface="Garamond"/>
              </a:rPr>
              <a:t>limitados, </a:t>
            </a:r>
            <a:r>
              <a:rPr sz="1700" spc="-5" dirty="0">
                <a:latin typeface="Garamond"/>
                <a:cs typeface="Garamond"/>
              </a:rPr>
              <a:t>el análisis </a:t>
            </a:r>
            <a:r>
              <a:rPr sz="1700" dirty="0">
                <a:latin typeface="Garamond"/>
                <a:cs typeface="Garamond"/>
              </a:rPr>
              <a:t>de </a:t>
            </a:r>
            <a:r>
              <a:rPr sz="1700" spc="-5" dirty="0">
                <a:latin typeface="Garamond"/>
                <a:cs typeface="Garamond"/>
              </a:rPr>
              <a:t>fuentes </a:t>
            </a:r>
            <a:r>
              <a:rPr sz="1700" dirty="0">
                <a:latin typeface="Garamond"/>
                <a:cs typeface="Garamond"/>
              </a:rPr>
              <a:t>de información </a:t>
            </a:r>
            <a:r>
              <a:rPr sz="1700" spc="-5" dirty="0">
                <a:latin typeface="Garamond"/>
                <a:cs typeface="Garamond"/>
              </a:rPr>
              <a:t>es muy precario, esto alentó </a:t>
            </a:r>
            <a:r>
              <a:rPr sz="1700" dirty="0">
                <a:latin typeface="Garamond"/>
                <a:cs typeface="Garamond"/>
              </a:rPr>
              <a:t>la </a:t>
            </a:r>
            <a:r>
              <a:rPr sz="1700" spc="-5" dirty="0">
                <a:latin typeface="Garamond"/>
                <a:cs typeface="Garamond"/>
              </a:rPr>
              <a:t>programación </a:t>
            </a:r>
            <a:r>
              <a:rPr sz="1700" dirty="0">
                <a:latin typeface="Garamond"/>
                <a:cs typeface="Garamond"/>
              </a:rPr>
              <a:t>de los  </a:t>
            </a:r>
            <a:r>
              <a:rPr sz="1700" spc="-5" dirty="0">
                <a:latin typeface="Garamond"/>
                <a:cs typeface="Garamond"/>
              </a:rPr>
              <a:t>tiempos </a:t>
            </a:r>
            <a:r>
              <a:rPr sz="1700" dirty="0">
                <a:latin typeface="Garamond"/>
                <a:cs typeface="Garamond"/>
              </a:rPr>
              <a:t>y </a:t>
            </a:r>
            <a:r>
              <a:rPr sz="1700" spc="-5" dirty="0">
                <a:latin typeface="Garamond"/>
                <a:cs typeface="Garamond"/>
              </a:rPr>
              <a:t>retrasa no solo en el proyecto sino también el avance en </a:t>
            </a:r>
            <a:r>
              <a:rPr sz="1700" dirty="0">
                <a:latin typeface="Garamond"/>
                <a:cs typeface="Garamond"/>
              </a:rPr>
              <a:t>los </a:t>
            </a:r>
            <a:r>
              <a:rPr sz="1700" spc="-5" dirty="0">
                <a:latin typeface="Garamond"/>
                <a:cs typeface="Garamond"/>
              </a:rPr>
              <a:t>contenidos </a:t>
            </a:r>
            <a:r>
              <a:rPr sz="1700" dirty="0">
                <a:latin typeface="Garamond"/>
                <a:cs typeface="Garamond"/>
              </a:rPr>
              <a:t>del </a:t>
            </a:r>
            <a:r>
              <a:rPr sz="1700" spc="-5" dirty="0">
                <a:latin typeface="Garamond"/>
                <a:cs typeface="Garamond"/>
              </a:rPr>
              <a:t>programa operativo.  </a:t>
            </a:r>
            <a:r>
              <a:rPr sz="1700" dirty="0">
                <a:latin typeface="Garamond"/>
                <a:cs typeface="Garamond"/>
              </a:rPr>
              <a:t>Y </a:t>
            </a:r>
            <a:r>
              <a:rPr sz="1700" spc="-5" dirty="0">
                <a:latin typeface="Garamond"/>
                <a:cs typeface="Garamond"/>
              </a:rPr>
              <a:t>por más que se planee es </a:t>
            </a:r>
            <a:r>
              <a:rPr sz="1700" dirty="0">
                <a:latin typeface="Garamond"/>
                <a:cs typeface="Garamond"/>
              </a:rPr>
              <a:t>demasiado </a:t>
            </a:r>
            <a:r>
              <a:rPr sz="1700" spc="-5" dirty="0">
                <a:latin typeface="Garamond"/>
                <a:cs typeface="Garamond"/>
              </a:rPr>
              <a:t>para tan poco</a:t>
            </a:r>
            <a:r>
              <a:rPr sz="1700" spc="-20" dirty="0">
                <a:latin typeface="Garamond"/>
                <a:cs typeface="Garamond"/>
              </a:rPr>
              <a:t> </a:t>
            </a:r>
            <a:r>
              <a:rPr sz="1700" spc="-5" dirty="0">
                <a:latin typeface="Garamond"/>
                <a:cs typeface="Garamond"/>
              </a:rPr>
              <a:t>tiempo.</a:t>
            </a:r>
            <a:endParaRPr sz="17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14075" y="133946"/>
            <a:ext cx="8231505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b="0" spc="-5" dirty="0">
                <a:latin typeface="Garamond"/>
                <a:cs typeface="Garamond"/>
              </a:rPr>
              <a:t>Autoevaluación </a:t>
            </a:r>
            <a:r>
              <a:rPr sz="3800" b="0" dirty="0">
                <a:latin typeface="Garamond"/>
                <a:cs typeface="Garamond"/>
              </a:rPr>
              <a:t>y </a:t>
            </a:r>
            <a:r>
              <a:rPr sz="3800" b="0" spc="-5" dirty="0">
                <a:latin typeface="Garamond"/>
                <a:cs typeface="Garamond"/>
              </a:rPr>
              <a:t>coevaluación </a:t>
            </a:r>
            <a:r>
              <a:rPr sz="3800" b="0" dirty="0">
                <a:latin typeface="Garamond"/>
                <a:cs typeface="Garamond"/>
              </a:rPr>
              <a:t>del</a:t>
            </a:r>
            <a:r>
              <a:rPr sz="3800" b="0" spc="-95" dirty="0">
                <a:latin typeface="Garamond"/>
                <a:cs typeface="Garamond"/>
              </a:rPr>
              <a:t> </a:t>
            </a:r>
            <a:r>
              <a:rPr sz="3800" b="0" spc="-5" dirty="0">
                <a:latin typeface="Garamond"/>
                <a:cs typeface="Garamond"/>
              </a:rPr>
              <a:t>proyecto</a:t>
            </a:r>
            <a:endParaRPr sz="38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60547" y="1068945"/>
            <a:ext cx="4176157" cy="51430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243826" y="1148572"/>
            <a:ext cx="4188141" cy="49703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448275" y="5774549"/>
            <a:ext cx="1736074" cy="10834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19500" y="1530102"/>
            <a:ext cx="5319824" cy="16671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37625" y="152400"/>
            <a:ext cx="4864875" cy="6553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69007" y="588165"/>
            <a:ext cx="3913365" cy="15012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6675" y="478381"/>
            <a:ext cx="4137400" cy="53174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443673" y="597683"/>
            <a:ext cx="4423953" cy="55270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5374" y="152400"/>
            <a:ext cx="4921145" cy="65532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63823" y="152400"/>
            <a:ext cx="4804570" cy="65365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55925" y="5294524"/>
            <a:ext cx="1736074" cy="10834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66054" y="285415"/>
            <a:ext cx="3706680" cy="55511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414487" y="350021"/>
            <a:ext cx="3731931" cy="25891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03675" y="152400"/>
            <a:ext cx="6599450" cy="6553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1622974" y="623924"/>
          <a:ext cx="9924415" cy="497602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70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537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29699">
                <a:tc>
                  <a:txBody>
                    <a:bodyPr/>
                    <a:lstStyle/>
                    <a:p>
                      <a:pPr marL="336550" marR="96520" indent="-177800">
                        <a:lnSpc>
                          <a:spcPct val="113300"/>
                        </a:lnSpc>
                        <a:spcBef>
                          <a:spcPts val="130"/>
                        </a:spcBef>
                      </a:pP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2. Despertar el  interés(detonar).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146050" marR="327025">
                        <a:lnSpc>
                          <a:spcPct val="101600"/>
                        </a:lnSpc>
                        <a:spcBef>
                          <a:spcPts val="1425"/>
                        </a:spcBef>
                      </a:pPr>
                      <a:r>
                        <a:rPr sz="1600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Estrategias para  </a:t>
                      </a:r>
                      <a:r>
                        <a:rPr sz="1600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involucrar a los  </a:t>
                      </a:r>
                      <a:r>
                        <a:rPr sz="1600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estudiantes con</a:t>
                      </a:r>
                      <a:r>
                        <a:rPr sz="1600" spc="-90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la  </a:t>
                      </a:r>
                      <a:r>
                        <a:rPr sz="1600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problemática  planteada, en el  salón </a:t>
                      </a:r>
                      <a:r>
                        <a:rPr sz="1600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de</a:t>
                      </a:r>
                      <a:r>
                        <a:rPr sz="1600" spc="36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clase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1651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68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Se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solicita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a los</a:t>
                      </a:r>
                      <a:r>
                        <a:rPr sz="1600" spc="-1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estudiantes: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590550" indent="-444500">
                        <a:lnSpc>
                          <a:spcPct val="100000"/>
                        </a:lnSpc>
                        <a:spcBef>
                          <a:spcPts val="1455"/>
                        </a:spcBef>
                        <a:buAutoNum type="arabicPeriod"/>
                        <a:tabLst>
                          <a:tab pos="590550" algn="l"/>
                          <a:tab pos="591185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Elaboren entrevistas con sus compañeros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</a:t>
                      </a:r>
                      <a:r>
                        <a:rPr sz="1600" spc="-7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escuela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590550" indent="-444500">
                        <a:lnSpc>
                          <a:spcPct val="100000"/>
                        </a:lnSpc>
                        <a:spcBef>
                          <a:spcPts val="30"/>
                        </a:spcBef>
                        <a:buAutoNum type="arabicPeriod"/>
                        <a:tabLst>
                          <a:tab pos="590550" algn="l"/>
                          <a:tab pos="591185" algn="l"/>
                        </a:tabLst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Realicen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encuestas con sus compañeros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y</a:t>
                      </a:r>
                      <a:r>
                        <a:rPr sz="1600" spc="-8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profesores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590550" indent="-444500">
                        <a:lnSpc>
                          <a:spcPct val="100000"/>
                        </a:lnSpc>
                        <a:spcBef>
                          <a:spcPts val="30"/>
                        </a:spcBef>
                        <a:buAutoNum type="arabicPeriod"/>
                        <a:tabLst>
                          <a:tab pos="590550" algn="l"/>
                          <a:tab pos="591185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Concentren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los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resultados en</a:t>
                      </a:r>
                      <a:r>
                        <a:rPr sz="1600" spc="-1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estadísticas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590550" indent="-444500">
                        <a:lnSpc>
                          <a:spcPct val="100000"/>
                        </a:lnSpc>
                        <a:spcBef>
                          <a:spcPts val="30"/>
                        </a:spcBef>
                        <a:buAutoNum type="arabicPeriod"/>
                        <a:tabLst>
                          <a:tab pos="590550" algn="l"/>
                          <a:tab pos="591185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Busquen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y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compartan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la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problemática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hambruna en el</a:t>
                      </a:r>
                      <a:r>
                        <a:rPr sz="1600" spc="-2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mundo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590550" indent="-444500">
                        <a:lnSpc>
                          <a:spcPct val="100000"/>
                        </a:lnSpc>
                        <a:spcBef>
                          <a:spcPts val="30"/>
                        </a:spcBef>
                        <a:buAutoNum type="arabicPeriod"/>
                        <a:tabLst>
                          <a:tab pos="590550" algn="l"/>
                          <a:tab pos="591185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Que vean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documentales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respecto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a la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creación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un huerto</a:t>
                      </a:r>
                      <a:r>
                        <a:rPr sz="1600" spc="-2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urbano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236854" marR="61594" indent="-90170">
                        <a:lnSpc>
                          <a:spcPct val="101600"/>
                        </a:lnSpc>
                        <a:buAutoNum type="arabicPeriod"/>
                        <a:tabLst>
                          <a:tab pos="872490" algn="l"/>
                          <a:tab pos="873125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Consultar en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la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Web, artículos relacionados con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la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siembra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vegetales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y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hortalizas:  beneficios.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6324">
                <a:tc>
                  <a:txBody>
                    <a:bodyPr/>
                    <a:lstStyle/>
                    <a:p>
                      <a:pPr marL="336550" marR="333375" indent="-177800">
                        <a:lnSpc>
                          <a:spcPct val="113300"/>
                        </a:lnSpc>
                        <a:spcBef>
                          <a:spcPts val="130"/>
                        </a:spcBef>
                      </a:pP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3. Recopilar  información</a:t>
                      </a:r>
                      <a:r>
                        <a:rPr sz="1600" b="1" spc="-90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a  </a:t>
                      </a: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través de la  investigación.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323850" marR="354965" indent="25400">
                        <a:lnSpc>
                          <a:spcPct val="113300"/>
                        </a:lnSpc>
                        <a:spcBef>
                          <a:spcPts val="1200"/>
                        </a:spcBef>
                      </a:pPr>
                      <a:r>
                        <a:rPr sz="1600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Propuestas </a:t>
                      </a:r>
                      <a:r>
                        <a:rPr sz="1600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a  investigar y</a:t>
                      </a:r>
                      <a:r>
                        <a:rPr sz="1600" spc="-10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sus  fuentes.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1651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90550" indent="-444500">
                        <a:lnSpc>
                          <a:spcPct val="100000"/>
                        </a:lnSpc>
                        <a:spcBef>
                          <a:spcPts val="385"/>
                        </a:spcBef>
                        <a:buAutoNum type="arabicPeriod"/>
                        <a:tabLst>
                          <a:tab pos="590550" algn="l"/>
                          <a:tab pos="591185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Noticias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590550" indent="-444500">
                        <a:lnSpc>
                          <a:spcPct val="100000"/>
                        </a:lnSpc>
                        <a:spcBef>
                          <a:spcPts val="30"/>
                        </a:spcBef>
                        <a:buAutoNum type="arabicPeriod"/>
                        <a:tabLst>
                          <a:tab pos="590550" algn="l"/>
                          <a:tab pos="591185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Definición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590550" indent="-444500">
                        <a:lnSpc>
                          <a:spcPct val="100000"/>
                        </a:lnSpc>
                        <a:spcBef>
                          <a:spcPts val="30"/>
                        </a:spcBef>
                        <a:buAutoNum type="arabicPeriod"/>
                        <a:tabLst>
                          <a:tab pos="590550" algn="l"/>
                          <a:tab pos="591185" algn="l"/>
                        </a:tabLst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Impacto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590550" indent="-444500">
                        <a:lnSpc>
                          <a:spcPct val="100000"/>
                        </a:lnSpc>
                        <a:spcBef>
                          <a:spcPts val="30"/>
                        </a:spcBef>
                        <a:buAutoNum type="arabicPeriod"/>
                        <a:tabLst>
                          <a:tab pos="590550" algn="l"/>
                          <a:tab pos="591185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Modalidades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590550" indent="-444500">
                        <a:lnSpc>
                          <a:spcPct val="100000"/>
                        </a:lnSpc>
                        <a:spcBef>
                          <a:spcPts val="30"/>
                        </a:spcBef>
                        <a:buAutoNum type="arabicPeriod"/>
                        <a:tabLst>
                          <a:tab pos="590550" algn="l"/>
                          <a:tab pos="591185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Estadísticas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146685" marR="61594" algn="just">
                        <a:lnSpc>
                          <a:spcPct val="113300"/>
                        </a:lnSpc>
                        <a:spcBef>
                          <a:spcPts val="975"/>
                        </a:spcBef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Podrían traer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información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en: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libros,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páginas válidas, estadísticas, videos, campañas, etc.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A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su vez,  se tuvo una conferencia para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los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alumnos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unos agrónomos que explicaron en experiencias  vividas en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la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selva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lacandona la importancia de la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siembra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y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cosecha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</a:t>
                      </a:r>
                      <a:r>
                        <a:rPr sz="1600" spc="-3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vegetación</a:t>
                      </a:r>
                      <a:r>
                        <a:rPr sz="1600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.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object 3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06150" y="286309"/>
            <a:ext cx="4979761" cy="56911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525430" y="152400"/>
            <a:ext cx="5115724" cy="6553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0269" y="571987"/>
            <a:ext cx="87483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Cambio </a:t>
            </a:r>
            <a:r>
              <a:rPr sz="3600" spc="-10" dirty="0"/>
              <a:t>realizado </a:t>
            </a:r>
            <a:r>
              <a:rPr sz="3600" dirty="0"/>
              <a:t>a </a:t>
            </a:r>
            <a:r>
              <a:rPr sz="3600" spc="-5" dirty="0"/>
              <a:t>la </a:t>
            </a:r>
            <a:r>
              <a:rPr sz="3600" spc="-10" dirty="0"/>
              <a:t>estructura </a:t>
            </a:r>
            <a:r>
              <a:rPr sz="3600" spc="-5" dirty="0"/>
              <a:t>del</a:t>
            </a:r>
            <a:r>
              <a:rPr sz="3600" spc="-70" dirty="0"/>
              <a:t> </a:t>
            </a:r>
            <a:r>
              <a:rPr sz="3600" spc="-5" dirty="0"/>
              <a:t>proyecto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922950" y="1671040"/>
            <a:ext cx="10502900" cy="463867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just">
              <a:lnSpc>
                <a:spcPct val="115100"/>
              </a:lnSpc>
              <a:spcBef>
                <a:spcPts val="85"/>
              </a:spcBef>
            </a:pP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Por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naturaleza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proyecto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decidimos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empezar con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actividades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disciplinarias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para posteriormente 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desarrollar las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actividades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interdisciplinarias.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Ya que cada una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de las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asignaturas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desarrolló diferentes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tareas 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proyectos previos al</a:t>
            </a:r>
            <a:r>
              <a:rPr sz="20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sembrado.</a:t>
            </a:r>
            <a:endParaRPr sz="20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25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QUÍMICA: Preparo todos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recursos químicos-biológicos para preparar el</a:t>
            </a:r>
            <a:r>
              <a:rPr sz="2000" spc="-2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suelo.</a:t>
            </a:r>
            <a:endParaRPr sz="20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900">
              <a:latin typeface="Times New Roman"/>
              <a:cs typeface="Times New Roman"/>
            </a:endParaRPr>
          </a:p>
          <a:p>
            <a:pPr marL="12700" marR="16510" algn="just">
              <a:lnSpc>
                <a:spcPct val="114599"/>
              </a:lnSpc>
            </a:pP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MATEMÁTICAS: Desarrollo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estadísticas que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describen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cuales son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hortalizas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y los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vegetales más  convenientes para</a:t>
            </a:r>
            <a:r>
              <a:rPr sz="20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sembrar.</a:t>
            </a:r>
            <a:endParaRPr sz="20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14599"/>
              </a:lnSpc>
            </a:pP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EDUCACIÒN PARA LA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SALUD : Reconocer la importancia y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funciòn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nutrientes en el cuerpo  humano, para comprender que son base para un buen estado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20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salud.</a:t>
            </a:r>
            <a:endParaRPr sz="20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191025" y="5955725"/>
            <a:ext cx="2000974" cy="902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79100" y="500224"/>
            <a:ext cx="0" cy="5198745"/>
          </a:xfrm>
          <a:custGeom>
            <a:avLst/>
            <a:gdLst/>
            <a:ahLst/>
            <a:cxnLst/>
            <a:rect l="l" t="t" r="r" b="b"/>
            <a:pathLst>
              <a:path h="5198745">
                <a:moveTo>
                  <a:pt x="0" y="0"/>
                </a:moveTo>
                <a:lnTo>
                  <a:pt x="0" y="5198699"/>
                </a:lnTo>
              </a:path>
            </a:pathLst>
          </a:custGeom>
          <a:ln w="38099">
            <a:solidFill>
              <a:srgbClr val="1B4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37650" y="500224"/>
            <a:ext cx="0" cy="5198745"/>
          </a:xfrm>
          <a:custGeom>
            <a:avLst/>
            <a:gdLst/>
            <a:ahLst/>
            <a:cxnLst/>
            <a:rect l="l" t="t" r="r" b="b"/>
            <a:pathLst>
              <a:path h="5198745">
                <a:moveTo>
                  <a:pt x="0" y="0"/>
                </a:moveTo>
                <a:lnTo>
                  <a:pt x="0" y="5198699"/>
                </a:lnTo>
              </a:path>
            </a:pathLst>
          </a:custGeom>
          <a:ln w="38099">
            <a:solidFill>
              <a:srgbClr val="1B4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021475" y="500224"/>
            <a:ext cx="0" cy="5198745"/>
          </a:xfrm>
          <a:custGeom>
            <a:avLst/>
            <a:gdLst/>
            <a:ahLst/>
            <a:cxnLst/>
            <a:rect l="l" t="t" r="r" b="b"/>
            <a:pathLst>
              <a:path h="5198745">
                <a:moveTo>
                  <a:pt x="0" y="0"/>
                </a:moveTo>
                <a:lnTo>
                  <a:pt x="0" y="5198699"/>
                </a:lnTo>
              </a:path>
            </a:pathLst>
          </a:custGeom>
          <a:ln w="38099">
            <a:solidFill>
              <a:srgbClr val="1B4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60050" y="519274"/>
            <a:ext cx="9180830" cy="0"/>
          </a:xfrm>
          <a:custGeom>
            <a:avLst/>
            <a:gdLst/>
            <a:ahLst/>
            <a:cxnLst/>
            <a:rect l="l" t="t" r="r" b="b"/>
            <a:pathLst>
              <a:path w="9180830">
                <a:moveTo>
                  <a:pt x="0" y="0"/>
                </a:moveTo>
                <a:lnTo>
                  <a:pt x="9180474" y="0"/>
                </a:lnTo>
              </a:path>
            </a:pathLst>
          </a:custGeom>
          <a:ln w="38099">
            <a:solidFill>
              <a:srgbClr val="1B4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60050" y="5679875"/>
            <a:ext cx="9180830" cy="0"/>
          </a:xfrm>
          <a:custGeom>
            <a:avLst/>
            <a:gdLst/>
            <a:ahLst/>
            <a:cxnLst/>
            <a:rect l="l" t="t" r="r" b="b"/>
            <a:pathLst>
              <a:path w="9180830">
                <a:moveTo>
                  <a:pt x="0" y="0"/>
                </a:moveTo>
                <a:lnTo>
                  <a:pt x="9180474" y="0"/>
                </a:lnTo>
              </a:path>
            </a:pathLst>
          </a:custGeom>
          <a:ln w="38099">
            <a:solidFill>
              <a:srgbClr val="1B4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075950" y="523212"/>
            <a:ext cx="1292860" cy="577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0" marR="5080" indent="-127000">
              <a:lnSpc>
                <a:spcPct val="1133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1B4587"/>
                </a:solidFill>
                <a:latin typeface="Garamond"/>
                <a:cs typeface="Garamond"/>
              </a:rPr>
              <a:t>4. Organizar</a:t>
            </a:r>
            <a:r>
              <a:rPr sz="1600" b="1" spc="-90" dirty="0">
                <a:solidFill>
                  <a:srgbClr val="1B4587"/>
                </a:solidFill>
                <a:latin typeface="Garamond"/>
                <a:cs typeface="Garamond"/>
              </a:rPr>
              <a:t> </a:t>
            </a:r>
            <a:r>
              <a:rPr sz="1600" b="1" spc="-5" dirty="0">
                <a:solidFill>
                  <a:srgbClr val="1B4587"/>
                </a:solidFill>
                <a:latin typeface="Garamond"/>
                <a:cs typeface="Garamond"/>
              </a:rPr>
              <a:t>la  información.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01350" y="1228062"/>
            <a:ext cx="1851660" cy="1958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300"/>
              </a:lnSpc>
              <a:spcBef>
                <a:spcPts val="100"/>
              </a:spcBef>
            </a:pPr>
            <a:r>
              <a:rPr sz="1600" dirty="0">
                <a:solidFill>
                  <a:srgbClr val="1B4587"/>
                </a:solidFill>
                <a:latin typeface="Garamond"/>
                <a:cs typeface="Garamond"/>
              </a:rPr>
              <a:t>Implica:clasificación</a:t>
            </a:r>
            <a:r>
              <a:rPr sz="1600" spc="-100" dirty="0">
                <a:solidFill>
                  <a:srgbClr val="1B4587"/>
                </a:solidFill>
                <a:latin typeface="Garamond"/>
                <a:cs typeface="Garamond"/>
              </a:rPr>
              <a:t> </a:t>
            </a:r>
            <a:r>
              <a:rPr sz="1600" dirty="0">
                <a:solidFill>
                  <a:srgbClr val="1B4587"/>
                </a:solidFill>
                <a:latin typeface="Garamond"/>
                <a:cs typeface="Garamond"/>
              </a:rPr>
              <a:t>de  datos </a:t>
            </a: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obtenidos,  análisis </a:t>
            </a:r>
            <a:r>
              <a:rPr sz="1600" dirty="0">
                <a:solidFill>
                  <a:srgbClr val="1B4587"/>
                </a:solidFill>
                <a:latin typeface="Garamond"/>
                <a:cs typeface="Garamond"/>
              </a:rPr>
              <a:t>de los datos  </a:t>
            </a: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obtenidos, registro </a:t>
            </a:r>
            <a:r>
              <a:rPr sz="1600" dirty="0">
                <a:solidFill>
                  <a:srgbClr val="1B4587"/>
                </a:solidFill>
                <a:latin typeface="Garamond"/>
                <a:cs typeface="Garamond"/>
              </a:rPr>
              <a:t>de  la</a:t>
            </a:r>
            <a:r>
              <a:rPr sz="1600" spc="-10" dirty="0">
                <a:solidFill>
                  <a:srgbClr val="1B4587"/>
                </a:solidFill>
                <a:latin typeface="Garamond"/>
                <a:cs typeface="Garamond"/>
              </a:rPr>
              <a:t> </a:t>
            </a:r>
            <a:r>
              <a:rPr sz="1600" dirty="0">
                <a:solidFill>
                  <a:srgbClr val="1B4587"/>
                </a:solidFill>
                <a:latin typeface="Garamond"/>
                <a:cs typeface="Garamond"/>
              </a:rPr>
              <a:t>información.</a:t>
            </a:r>
            <a:endParaRPr sz="1600">
              <a:latin typeface="Garamond"/>
              <a:cs typeface="Garamond"/>
            </a:endParaRPr>
          </a:p>
          <a:p>
            <a:pPr marL="12700" marR="452755">
              <a:lnSpc>
                <a:spcPct val="113300"/>
              </a:lnSpc>
            </a:pP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Conclusiones</a:t>
            </a:r>
            <a:r>
              <a:rPr sz="1600" spc="-85" dirty="0">
                <a:solidFill>
                  <a:srgbClr val="1B4587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por  </a:t>
            </a:r>
            <a:r>
              <a:rPr sz="1600" dirty="0">
                <a:solidFill>
                  <a:srgbClr val="1B4587"/>
                </a:solidFill>
                <a:latin typeface="Garamond"/>
                <a:cs typeface="Garamond"/>
              </a:rPr>
              <a:t>disciplina.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01350" y="3314037"/>
            <a:ext cx="1078230" cy="577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300"/>
              </a:lnSpc>
              <a:spcBef>
                <a:spcPts val="100"/>
              </a:spcBef>
            </a:pP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Conclusiones  conjuntas.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72098" y="555597"/>
            <a:ext cx="6778625" cy="1402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latin typeface="Garamond"/>
                <a:cs typeface="Garamond"/>
              </a:rPr>
              <a:t>En cada asignatura realizaran </a:t>
            </a:r>
            <a:r>
              <a:rPr sz="1600" dirty="0">
                <a:latin typeface="Garamond"/>
                <a:cs typeface="Garamond"/>
              </a:rPr>
              <a:t>indagaciones disciplinarias </a:t>
            </a:r>
            <a:r>
              <a:rPr sz="1600" spc="-5" dirty="0">
                <a:latin typeface="Garamond"/>
                <a:cs typeface="Garamond"/>
              </a:rPr>
              <a:t>sobre el</a:t>
            </a:r>
            <a:r>
              <a:rPr sz="1600" spc="-25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tema;</a:t>
            </a:r>
            <a:endParaRPr sz="1600">
              <a:latin typeface="Garamond"/>
              <a:cs typeface="Garamond"/>
            </a:endParaRPr>
          </a:p>
          <a:p>
            <a:pPr marL="62865">
              <a:lnSpc>
                <a:spcPct val="100000"/>
              </a:lnSpc>
              <a:spcBef>
                <a:spcPts val="1455"/>
              </a:spcBef>
              <a:tabLst>
                <a:tab pos="379730" algn="l"/>
              </a:tabLst>
            </a:pPr>
            <a:r>
              <a:rPr sz="1600" b="1" spc="-5" dirty="0">
                <a:latin typeface="Garamond"/>
                <a:cs typeface="Garamond"/>
              </a:rPr>
              <a:t>1.	Educación para la</a:t>
            </a:r>
            <a:r>
              <a:rPr sz="1600" b="1" spc="-10" dirty="0">
                <a:latin typeface="Garamond"/>
                <a:cs typeface="Garamond"/>
              </a:rPr>
              <a:t> </a:t>
            </a:r>
            <a:r>
              <a:rPr sz="1600" b="1" spc="-5" dirty="0">
                <a:latin typeface="Garamond"/>
                <a:cs typeface="Garamond"/>
              </a:rPr>
              <a:t>salud:</a:t>
            </a:r>
            <a:endParaRPr sz="1600">
              <a:latin typeface="Garamond"/>
              <a:cs typeface="Garamond"/>
            </a:endParaRPr>
          </a:p>
          <a:p>
            <a:pPr marL="12700" marR="5080">
              <a:lnSpc>
                <a:spcPct val="113300"/>
              </a:lnSpc>
              <a:spcBef>
                <a:spcPts val="1200"/>
              </a:spcBef>
            </a:pPr>
            <a:r>
              <a:rPr sz="1600" spc="-5" dirty="0">
                <a:latin typeface="Garamond"/>
                <a:cs typeface="Garamond"/>
              </a:rPr>
              <a:t>¿Cuál es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función </a:t>
            </a:r>
            <a:r>
              <a:rPr sz="1600" dirty="0">
                <a:latin typeface="Garamond"/>
                <a:cs typeface="Garamond"/>
              </a:rPr>
              <a:t>de los </a:t>
            </a:r>
            <a:r>
              <a:rPr sz="1600" spc="-5" dirty="0">
                <a:latin typeface="Garamond"/>
                <a:cs typeface="Garamond"/>
              </a:rPr>
              <a:t>nutrientes en el cuerpo para no generar una enfermedad por  una mala</a:t>
            </a:r>
            <a:r>
              <a:rPr sz="1600" spc="-1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alimentación?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172098" y="2546322"/>
            <a:ext cx="5984240" cy="9740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79730" algn="l"/>
              </a:tabLst>
            </a:pPr>
            <a:r>
              <a:rPr sz="1600" b="1" spc="-5" dirty="0">
                <a:latin typeface="Garamond"/>
                <a:cs typeface="Garamond"/>
              </a:rPr>
              <a:t>2.	Matemáticas:</a:t>
            </a:r>
            <a:endParaRPr sz="1600">
              <a:latin typeface="Garamond"/>
              <a:cs typeface="Garamond"/>
            </a:endParaRPr>
          </a:p>
          <a:p>
            <a:pPr marL="12700" marR="5080">
              <a:lnSpc>
                <a:spcPct val="113300"/>
              </a:lnSpc>
              <a:spcBef>
                <a:spcPts val="1200"/>
              </a:spcBef>
            </a:pPr>
            <a:r>
              <a:rPr sz="1600" spc="-5" dirty="0">
                <a:latin typeface="Garamond"/>
                <a:cs typeface="Garamond"/>
              </a:rPr>
              <a:t>¿Cuáles son </a:t>
            </a:r>
            <a:r>
              <a:rPr sz="1600" dirty="0">
                <a:latin typeface="Garamond"/>
                <a:cs typeface="Garamond"/>
              </a:rPr>
              <a:t>las </a:t>
            </a:r>
            <a:r>
              <a:rPr sz="1600" spc="-5" dirty="0">
                <a:latin typeface="Garamond"/>
                <a:cs typeface="Garamond"/>
              </a:rPr>
              <a:t>variables cualitativas que </a:t>
            </a:r>
            <a:r>
              <a:rPr sz="1600" dirty="0">
                <a:latin typeface="Garamond"/>
                <a:cs typeface="Garamond"/>
              </a:rPr>
              <a:t>determinan </a:t>
            </a:r>
            <a:r>
              <a:rPr sz="1600" spc="-5" dirty="0">
                <a:latin typeface="Garamond"/>
                <a:cs typeface="Garamond"/>
              </a:rPr>
              <a:t>qué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cuándo plantar </a:t>
            </a:r>
            <a:r>
              <a:rPr sz="1600" dirty="0">
                <a:latin typeface="Garamond"/>
                <a:cs typeface="Garamond"/>
              </a:rPr>
              <a:t>la  </a:t>
            </a:r>
            <a:r>
              <a:rPr sz="1600" spc="-5" dirty="0">
                <a:latin typeface="Garamond"/>
                <a:cs typeface="Garamond"/>
              </a:rPr>
              <a:t>vegetación mediante </a:t>
            </a:r>
            <a:r>
              <a:rPr sz="1600" dirty="0">
                <a:latin typeface="Garamond"/>
                <a:cs typeface="Garamond"/>
              </a:rPr>
              <a:t>las </a:t>
            </a:r>
            <a:r>
              <a:rPr sz="1600" spc="-5" dirty="0">
                <a:latin typeface="Garamond"/>
                <a:cs typeface="Garamond"/>
              </a:rPr>
              <a:t>medidas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tendencia</a:t>
            </a:r>
            <a:r>
              <a:rPr sz="1600" spc="-2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central?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172098" y="4108422"/>
            <a:ext cx="6485890" cy="9740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79730" algn="l"/>
              </a:tabLst>
            </a:pPr>
            <a:r>
              <a:rPr sz="1600" b="1" spc="-5" dirty="0">
                <a:latin typeface="Garamond"/>
                <a:cs typeface="Garamond"/>
              </a:rPr>
              <a:t>3.	Química:</a:t>
            </a:r>
            <a:endParaRPr sz="1600">
              <a:latin typeface="Garamond"/>
              <a:cs typeface="Garamond"/>
            </a:endParaRPr>
          </a:p>
          <a:p>
            <a:pPr marL="12700" marR="5080">
              <a:lnSpc>
                <a:spcPct val="113300"/>
              </a:lnSpc>
              <a:spcBef>
                <a:spcPts val="1200"/>
              </a:spcBef>
            </a:pPr>
            <a:r>
              <a:rPr sz="1600" spc="-5" dirty="0">
                <a:latin typeface="Garamond"/>
                <a:cs typeface="Garamond"/>
              </a:rPr>
              <a:t>¿Qué tipo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oligoelementos son necesarios para el crecimiento </a:t>
            </a:r>
            <a:r>
              <a:rPr sz="1600" dirty="0">
                <a:latin typeface="Garamond"/>
                <a:cs typeface="Garamond"/>
              </a:rPr>
              <a:t>de las </a:t>
            </a:r>
            <a:r>
              <a:rPr sz="1600" spc="-5" dirty="0">
                <a:latin typeface="Garamond"/>
                <a:cs typeface="Garamond"/>
              </a:rPr>
              <a:t>hortalizas </a:t>
            </a:r>
            <a:r>
              <a:rPr sz="1600" dirty="0">
                <a:latin typeface="Garamond"/>
                <a:cs typeface="Garamond"/>
              </a:rPr>
              <a:t>y  </a:t>
            </a:r>
            <a:r>
              <a:rPr sz="1600" spc="-5" dirty="0">
                <a:latin typeface="Garamond"/>
                <a:cs typeface="Garamond"/>
              </a:rPr>
              <a:t>qué repercusiones tendrán con el uso </a:t>
            </a:r>
            <a:r>
              <a:rPr sz="1600" dirty="0">
                <a:latin typeface="Garamond"/>
                <a:cs typeface="Garamond"/>
              </a:rPr>
              <a:t>de</a:t>
            </a:r>
            <a:r>
              <a:rPr sz="1600" spc="-1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pesticidas?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10724" y="812224"/>
            <a:ext cx="0" cy="3870325"/>
          </a:xfrm>
          <a:custGeom>
            <a:avLst/>
            <a:gdLst/>
            <a:ahLst/>
            <a:cxnLst/>
            <a:rect l="l" t="t" r="r" b="b"/>
            <a:pathLst>
              <a:path h="3870325">
                <a:moveTo>
                  <a:pt x="0" y="0"/>
                </a:moveTo>
                <a:lnTo>
                  <a:pt x="0" y="3870324"/>
                </a:lnTo>
              </a:path>
            </a:pathLst>
          </a:custGeom>
          <a:ln w="38099">
            <a:solidFill>
              <a:srgbClr val="1B4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64125" y="812224"/>
            <a:ext cx="0" cy="3870325"/>
          </a:xfrm>
          <a:custGeom>
            <a:avLst/>
            <a:gdLst/>
            <a:ahLst/>
            <a:cxnLst/>
            <a:rect l="l" t="t" r="r" b="b"/>
            <a:pathLst>
              <a:path h="3870325">
                <a:moveTo>
                  <a:pt x="0" y="0"/>
                </a:moveTo>
                <a:lnTo>
                  <a:pt x="0" y="3870324"/>
                </a:lnTo>
              </a:path>
            </a:pathLst>
          </a:custGeom>
          <a:ln w="38099">
            <a:solidFill>
              <a:srgbClr val="1B4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086324" y="812224"/>
            <a:ext cx="0" cy="3870325"/>
          </a:xfrm>
          <a:custGeom>
            <a:avLst/>
            <a:gdLst/>
            <a:ahLst/>
            <a:cxnLst/>
            <a:rect l="l" t="t" r="r" b="b"/>
            <a:pathLst>
              <a:path h="3870325">
                <a:moveTo>
                  <a:pt x="0" y="0"/>
                </a:moveTo>
                <a:lnTo>
                  <a:pt x="0" y="3870324"/>
                </a:lnTo>
              </a:path>
            </a:pathLst>
          </a:custGeom>
          <a:ln w="38099">
            <a:solidFill>
              <a:srgbClr val="1B4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91674" y="831275"/>
            <a:ext cx="9314180" cy="0"/>
          </a:xfrm>
          <a:custGeom>
            <a:avLst/>
            <a:gdLst/>
            <a:ahLst/>
            <a:cxnLst/>
            <a:rect l="l" t="t" r="r" b="b"/>
            <a:pathLst>
              <a:path w="9314180">
                <a:moveTo>
                  <a:pt x="0" y="0"/>
                </a:moveTo>
                <a:lnTo>
                  <a:pt x="9313699" y="0"/>
                </a:lnTo>
              </a:path>
            </a:pathLst>
          </a:custGeom>
          <a:ln w="38099">
            <a:solidFill>
              <a:srgbClr val="1B4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91674" y="4663499"/>
            <a:ext cx="9314180" cy="0"/>
          </a:xfrm>
          <a:custGeom>
            <a:avLst/>
            <a:gdLst/>
            <a:ahLst/>
            <a:cxnLst/>
            <a:rect l="l" t="t" r="r" b="b"/>
            <a:pathLst>
              <a:path w="9314180">
                <a:moveTo>
                  <a:pt x="0" y="0"/>
                </a:moveTo>
                <a:lnTo>
                  <a:pt x="9313699" y="0"/>
                </a:lnTo>
              </a:path>
            </a:pathLst>
          </a:custGeom>
          <a:ln w="38099">
            <a:solidFill>
              <a:srgbClr val="1B4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944075" y="867597"/>
            <a:ext cx="295084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1B4587"/>
                </a:solidFill>
                <a:latin typeface="Garamond"/>
                <a:cs typeface="Garamond"/>
              </a:rPr>
              <a:t>5. Llegar </a:t>
            </a:r>
            <a:r>
              <a:rPr sz="1600" b="1" dirty="0">
                <a:solidFill>
                  <a:srgbClr val="1B4587"/>
                </a:solidFill>
                <a:latin typeface="Garamond"/>
                <a:cs typeface="Garamond"/>
              </a:rPr>
              <a:t>a </a:t>
            </a:r>
            <a:r>
              <a:rPr sz="1600" b="1" spc="-5" dirty="0">
                <a:solidFill>
                  <a:srgbClr val="1B4587"/>
                </a:solidFill>
                <a:latin typeface="Garamond"/>
                <a:cs typeface="Garamond"/>
              </a:rPr>
              <a:t>conclusiones</a:t>
            </a:r>
            <a:r>
              <a:rPr sz="1600" b="1" spc="-75" dirty="0">
                <a:solidFill>
                  <a:srgbClr val="1B4587"/>
                </a:solidFill>
                <a:latin typeface="Garamond"/>
                <a:cs typeface="Garamond"/>
              </a:rPr>
              <a:t> </a:t>
            </a:r>
            <a:r>
              <a:rPr sz="1600" b="1" spc="-5" dirty="0">
                <a:solidFill>
                  <a:srgbClr val="1B4587"/>
                </a:solidFill>
                <a:latin typeface="Garamond"/>
                <a:cs typeface="Garamond"/>
              </a:rPr>
              <a:t>parciales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12375" y="1296222"/>
            <a:ext cx="126047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(Por</a:t>
            </a:r>
            <a:r>
              <a:rPr sz="1600" spc="-80" dirty="0">
                <a:solidFill>
                  <a:srgbClr val="1B4587"/>
                </a:solidFill>
                <a:latin typeface="Garamond"/>
                <a:cs typeface="Garamond"/>
              </a:rPr>
              <a:t> </a:t>
            </a:r>
            <a:r>
              <a:rPr sz="1600" dirty="0">
                <a:solidFill>
                  <a:srgbClr val="1B4587"/>
                </a:solidFill>
                <a:latin typeface="Garamond"/>
                <a:cs typeface="Garamond"/>
              </a:rPr>
              <a:t>disciplina).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312375" y="1724847"/>
            <a:ext cx="18288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Preguntas útiles para</a:t>
            </a:r>
            <a:r>
              <a:rPr sz="1600" spc="-80" dirty="0">
                <a:solidFill>
                  <a:srgbClr val="1B4587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el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312375" y="2153472"/>
            <a:ext cx="229679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proyecto, </a:t>
            </a:r>
            <a:r>
              <a:rPr sz="1600" dirty="0">
                <a:solidFill>
                  <a:srgbClr val="1B4587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tal forma que</a:t>
            </a:r>
            <a:r>
              <a:rPr sz="1600" spc="-80" dirty="0">
                <a:solidFill>
                  <a:srgbClr val="1B4587"/>
                </a:solidFill>
                <a:latin typeface="Garamond"/>
                <a:cs typeface="Garamond"/>
              </a:rPr>
              <a:t> </a:t>
            </a:r>
            <a:r>
              <a:rPr sz="1600" dirty="0">
                <a:solidFill>
                  <a:srgbClr val="1B4587"/>
                </a:solidFill>
                <a:latin typeface="Garamond"/>
                <a:cs typeface="Garamond"/>
              </a:rPr>
              <a:t>lo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312375" y="2582097"/>
            <a:ext cx="233997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aclaren, </a:t>
            </a:r>
            <a:r>
              <a:rPr sz="1600" dirty="0">
                <a:solidFill>
                  <a:srgbClr val="1B4587"/>
                </a:solidFill>
                <a:latin typeface="Garamond"/>
                <a:cs typeface="Garamond"/>
              </a:rPr>
              <a:t>describan o</a:t>
            </a:r>
            <a:r>
              <a:rPr sz="1600" spc="-90" dirty="0">
                <a:solidFill>
                  <a:srgbClr val="1B4587"/>
                </a:solidFill>
                <a:latin typeface="Garamond"/>
                <a:cs typeface="Garamond"/>
              </a:rPr>
              <a:t> </a:t>
            </a:r>
            <a:r>
              <a:rPr sz="1600" dirty="0">
                <a:solidFill>
                  <a:srgbClr val="1B4587"/>
                </a:solidFill>
                <a:latin typeface="Garamond"/>
                <a:cs typeface="Garamond"/>
              </a:rPr>
              <a:t>descifren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312375" y="3010722"/>
            <a:ext cx="240474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(para </a:t>
            </a:r>
            <a:r>
              <a:rPr sz="1600" dirty="0">
                <a:solidFill>
                  <a:srgbClr val="1B4587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reflexión</a:t>
            </a:r>
            <a:r>
              <a:rPr sz="1600" spc="-85" dirty="0">
                <a:solidFill>
                  <a:srgbClr val="1B4587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colaborativa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312375" y="3439347"/>
            <a:ext cx="151003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1B4587"/>
                </a:solidFill>
                <a:latin typeface="Garamond"/>
                <a:cs typeface="Garamond"/>
              </a:rPr>
              <a:t>de los</a:t>
            </a:r>
            <a:r>
              <a:rPr sz="1600" spc="-85" dirty="0">
                <a:solidFill>
                  <a:srgbClr val="1B4587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estudiantes).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312375" y="3867972"/>
            <a:ext cx="157099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¿Cómo se</a:t>
            </a:r>
            <a:r>
              <a:rPr sz="1600" spc="-85" dirty="0">
                <a:solidFill>
                  <a:srgbClr val="1B4587"/>
                </a:solidFill>
                <a:latin typeface="Garamond"/>
                <a:cs typeface="Garamond"/>
              </a:rPr>
              <a:t> </a:t>
            </a:r>
            <a:r>
              <a:rPr sz="1600" dirty="0">
                <a:solidFill>
                  <a:srgbClr val="1B4587"/>
                </a:solidFill>
                <a:latin typeface="Garamond"/>
                <a:cs typeface="Garamond"/>
              </a:rPr>
              <a:t>lograrán?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208575" y="1263837"/>
            <a:ext cx="5826125" cy="2511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3300"/>
              </a:lnSpc>
              <a:spcBef>
                <a:spcPts val="100"/>
              </a:spcBef>
            </a:pPr>
            <a:r>
              <a:rPr sz="1600" spc="-5" dirty="0">
                <a:latin typeface="Garamond"/>
                <a:cs typeface="Garamond"/>
              </a:rPr>
              <a:t>En cada asignatura realizarán conclusiones apropiadas que pueden ser  establecidas como elementos funcionales en el </a:t>
            </a:r>
            <a:r>
              <a:rPr sz="1600" dirty="0">
                <a:latin typeface="Garamond"/>
                <a:cs typeface="Garamond"/>
              </a:rPr>
              <a:t>diseño de </a:t>
            </a:r>
            <a:r>
              <a:rPr sz="1600" spc="-5" dirty="0">
                <a:latin typeface="Garamond"/>
                <a:cs typeface="Garamond"/>
              </a:rPr>
              <a:t>estrategias  pertinentes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efectivas para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mitigación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esta situación en nuestro país, 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particularmente en </a:t>
            </a:r>
            <a:r>
              <a:rPr sz="1600" dirty="0">
                <a:latin typeface="Garamond"/>
                <a:cs typeface="Garamond"/>
              </a:rPr>
              <a:t>las </a:t>
            </a:r>
            <a:r>
              <a:rPr sz="1600" spc="-5" dirty="0">
                <a:latin typeface="Garamond"/>
                <a:cs typeface="Garamond"/>
              </a:rPr>
              <a:t>colonias marginadas </a:t>
            </a:r>
            <a:r>
              <a:rPr sz="1600" dirty="0">
                <a:latin typeface="Garamond"/>
                <a:cs typeface="Garamond"/>
              </a:rPr>
              <a:t>de las </a:t>
            </a:r>
            <a:r>
              <a:rPr sz="1600" spc="-5" dirty="0">
                <a:latin typeface="Garamond"/>
                <a:cs typeface="Garamond"/>
              </a:rPr>
              <a:t>Ciudad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México;  Posteriormente, </a:t>
            </a:r>
            <a:r>
              <a:rPr sz="1600" dirty="0">
                <a:latin typeface="Garamond"/>
                <a:cs typeface="Garamond"/>
              </a:rPr>
              <a:t>los </a:t>
            </a:r>
            <a:r>
              <a:rPr sz="1600" spc="-5" dirty="0">
                <a:latin typeface="Garamond"/>
                <a:cs typeface="Garamond"/>
              </a:rPr>
              <a:t>alumnos </a:t>
            </a:r>
            <a:r>
              <a:rPr sz="1600" dirty="0">
                <a:latin typeface="Garamond"/>
                <a:cs typeface="Garamond"/>
              </a:rPr>
              <a:t>definirán </a:t>
            </a:r>
            <a:r>
              <a:rPr sz="1600" spc="-5" dirty="0">
                <a:latin typeface="Garamond"/>
                <a:cs typeface="Garamond"/>
              </a:rPr>
              <a:t>cómo se podría crear campañas </a:t>
            </a:r>
            <a:r>
              <a:rPr sz="1600" dirty="0">
                <a:latin typeface="Garamond"/>
                <a:cs typeface="Garamond"/>
              </a:rPr>
              <a:t>de  </a:t>
            </a:r>
            <a:r>
              <a:rPr sz="1600" spc="-5" dirty="0">
                <a:latin typeface="Garamond"/>
                <a:cs typeface="Garamond"/>
              </a:rPr>
              <a:t>construcción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huertos urbanos, que pueda </a:t>
            </a:r>
            <a:r>
              <a:rPr sz="1600" dirty="0">
                <a:latin typeface="Garamond"/>
                <a:cs typeface="Garamond"/>
              </a:rPr>
              <a:t>involucrar a la </a:t>
            </a:r>
            <a:r>
              <a:rPr sz="1600" spc="-5" dirty="0">
                <a:latin typeface="Garamond"/>
                <a:cs typeface="Garamond"/>
              </a:rPr>
              <a:t>comunidad  escolar. </a:t>
            </a:r>
            <a:r>
              <a:rPr sz="1600" dirty="0">
                <a:latin typeface="Garamond"/>
                <a:cs typeface="Garamond"/>
              </a:rPr>
              <a:t>A </a:t>
            </a:r>
            <a:r>
              <a:rPr sz="1600" spc="-5" dirty="0">
                <a:latin typeface="Garamond"/>
                <a:cs typeface="Garamond"/>
              </a:rPr>
              <a:t>partir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entonces, </a:t>
            </a:r>
            <a:r>
              <a:rPr sz="1600" dirty="0">
                <a:latin typeface="Garamond"/>
                <a:cs typeface="Garamond"/>
              </a:rPr>
              <a:t>los </a:t>
            </a:r>
            <a:r>
              <a:rPr sz="1600" spc="-5" dirty="0">
                <a:latin typeface="Garamond"/>
                <a:cs typeface="Garamond"/>
              </a:rPr>
              <a:t>alumnos podrían comenzar </a:t>
            </a:r>
            <a:r>
              <a:rPr sz="1600" dirty="0">
                <a:latin typeface="Garamond"/>
                <a:cs typeface="Garamond"/>
              </a:rPr>
              <a:t>a </a:t>
            </a:r>
            <a:r>
              <a:rPr sz="1600" spc="-5" dirty="0">
                <a:latin typeface="Garamond"/>
                <a:cs typeface="Garamond"/>
              </a:rPr>
              <a:t>buscar  comerciales </a:t>
            </a:r>
            <a:r>
              <a:rPr sz="1600" dirty="0">
                <a:latin typeface="Garamond"/>
                <a:cs typeface="Garamond"/>
              </a:rPr>
              <a:t>o </a:t>
            </a:r>
            <a:r>
              <a:rPr sz="1600" spc="-5" dirty="0">
                <a:latin typeface="Garamond"/>
                <a:cs typeface="Garamond"/>
              </a:rPr>
              <a:t>cápsulas ya existentes, realizadas en México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otros países  para concientizar sobre </a:t>
            </a:r>
            <a:r>
              <a:rPr sz="1600" dirty="0">
                <a:latin typeface="Garamond"/>
                <a:cs typeface="Garamond"/>
              </a:rPr>
              <a:t>los </a:t>
            </a:r>
            <a:r>
              <a:rPr sz="1600" spc="-5" dirty="0">
                <a:latin typeface="Garamond"/>
                <a:cs typeface="Garamond"/>
              </a:rPr>
              <a:t>beneficios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huertos</a:t>
            </a:r>
            <a:r>
              <a:rPr sz="1600" spc="-25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urbanos.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25699" y="624274"/>
            <a:ext cx="0" cy="4518025"/>
          </a:xfrm>
          <a:custGeom>
            <a:avLst/>
            <a:gdLst/>
            <a:ahLst/>
            <a:cxnLst/>
            <a:rect l="l" t="t" r="r" b="b"/>
            <a:pathLst>
              <a:path h="4518025">
                <a:moveTo>
                  <a:pt x="0" y="0"/>
                </a:moveTo>
                <a:lnTo>
                  <a:pt x="0" y="4518024"/>
                </a:lnTo>
              </a:path>
            </a:pathLst>
          </a:custGeom>
          <a:ln w="38099">
            <a:solidFill>
              <a:srgbClr val="1B4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018175" y="624274"/>
            <a:ext cx="0" cy="4518025"/>
          </a:xfrm>
          <a:custGeom>
            <a:avLst/>
            <a:gdLst/>
            <a:ahLst/>
            <a:cxnLst/>
            <a:rect l="l" t="t" r="r" b="b"/>
            <a:pathLst>
              <a:path h="4518025">
                <a:moveTo>
                  <a:pt x="0" y="0"/>
                </a:moveTo>
                <a:lnTo>
                  <a:pt x="0" y="4518024"/>
                </a:lnTo>
              </a:path>
            </a:pathLst>
          </a:custGeom>
          <a:ln w="38099">
            <a:solidFill>
              <a:srgbClr val="1B4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333250" y="624274"/>
            <a:ext cx="0" cy="4518025"/>
          </a:xfrm>
          <a:custGeom>
            <a:avLst/>
            <a:gdLst/>
            <a:ahLst/>
            <a:cxnLst/>
            <a:rect l="l" t="t" r="r" b="b"/>
            <a:pathLst>
              <a:path h="4518025">
                <a:moveTo>
                  <a:pt x="0" y="0"/>
                </a:moveTo>
                <a:lnTo>
                  <a:pt x="0" y="4518024"/>
                </a:lnTo>
              </a:path>
            </a:pathLst>
          </a:custGeom>
          <a:ln w="38099">
            <a:solidFill>
              <a:srgbClr val="1B4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06649" y="643324"/>
            <a:ext cx="9545955" cy="0"/>
          </a:xfrm>
          <a:custGeom>
            <a:avLst/>
            <a:gdLst/>
            <a:ahLst/>
            <a:cxnLst/>
            <a:rect l="l" t="t" r="r" b="b"/>
            <a:pathLst>
              <a:path w="9545955">
                <a:moveTo>
                  <a:pt x="0" y="0"/>
                </a:moveTo>
                <a:lnTo>
                  <a:pt x="9545649" y="0"/>
                </a:lnTo>
              </a:path>
            </a:pathLst>
          </a:custGeom>
          <a:ln w="38099">
            <a:solidFill>
              <a:srgbClr val="1B4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06649" y="5123250"/>
            <a:ext cx="9545955" cy="0"/>
          </a:xfrm>
          <a:custGeom>
            <a:avLst/>
            <a:gdLst/>
            <a:ahLst/>
            <a:cxnLst/>
            <a:rect l="l" t="t" r="r" b="b"/>
            <a:pathLst>
              <a:path w="9545955">
                <a:moveTo>
                  <a:pt x="0" y="0"/>
                </a:moveTo>
                <a:lnTo>
                  <a:pt x="9545649" y="0"/>
                </a:lnTo>
              </a:path>
            </a:pathLst>
          </a:custGeom>
          <a:ln w="38099">
            <a:solidFill>
              <a:srgbClr val="1B4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959050" y="679646"/>
            <a:ext cx="10541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1B4587"/>
                </a:solidFill>
                <a:latin typeface="Garamond"/>
                <a:cs typeface="Garamond"/>
              </a:rPr>
              <a:t>6.</a:t>
            </a:r>
            <a:r>
              <a:rPr sz="1600" b="1" spc="-70" dirty="0">
                <a:solidFill>
                  <a:srgbClr val="1B4587"/>
                </a:solidFill>
                <a:latin typeface="Garamond"/>
                <a:cs typeface="Garamond"/>
              </a:rPr>
              <a:t> </a:t>
            </a:r>
            <a:r>
              <a:rPr sz="1600" b="1" spc="-5" dirty="0">
                <a:solidFill>
                  <a:srgbClr val="1B4587"/>
                </a:solidFill>
                <a:latin typeface="Garamond"/>
                <a:cs typeface="Garamond"/>
              </a:rPr>
              <a:t>Conectar.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047950" y="1108271"/>
            <a:ext cx="2888615" cy="221234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292100" marR="5080">
              <a:lnSpc>
                <a:spcPct val="101600"/>
              </a:lnSpc>
              <a:spcBef>
                <a:spcPts val="70"/>
              </a:spcBef>
            </a:pP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¿De qué manera </a:t>
            </a:r>
            <a:r>
              <a:rPr sz="1600" dirty="0">
                <a:solidFill>
                  <a:srgbClr val="1B4587"/>
                </a:solidFill>
                <a:latin typeface="Garamond"/>
                <a:cs typeface="Garamond"/>
              </a:rPr>
              <a:t>las  </a:t>
            </a: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conclusiones </a:t>
            </a:r>
            <a:r>
              <a:rPr sz="1600" dirty="0">
                <a:solidFill>
                  <a:srgbClr val="1B4587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cada </a:t>
            </a:r>
            <a:r>
              <a:rPr sz="1600" dirty="0">
                <a:solidFill>
                  <a:srgbClr val="1B4587"/>
                </a:solidFill>
                <a:latin typeface="Garamond"/>
                <a:cs typeface="Garamond"/>
              </a:rPr>
              <a:t>disciplina  </a:t>
            </a: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se vincularán, para </a:t>
            </a:r>
            <a:r>
              <a:rPr sz="1600" dirty="0">
                <a:solidFill>
                  <a:srgbClr val="1B4587"/>
                </a:solidFill>
                <a:latin typeface="Garamond"/>
                <a:cs typeface="Garamond"/>
              </a:rPr>
              <a:t>dar </a:t>
            </a: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respuesta  </a:t>
            </a:r>
            <a:r>
              <a:rPr sz="1600" dirty="0">
                <a:solidFill>
                  <a:srgbClr val="1B4587"/>
                </a:solidFill>
                <a:latin typeface="Garamond"/>
                <a:cs typeface="Garamond"/>
              </a:rPr>
              <a:t>a la </a:t>
            </a: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pregunta </a:t>
            </a:r>
            <a:r>
              <a:rPr sz="1600" dirty="0">
                <a:solidFill>
                  <a:srgbClr val="1B4587"/>
                </a:solidFill>
                <a:latin typeface="Garamond"/>
                <a:cs typeface="Garamond"/>
              </a:rPr>
              <a:t>disparadora del  </a:t>
            </a: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Proyecto?</a:t>
            </a:r>
            <a:endParaRPr sz="1600">
              <a:latin typeface="Garamond"/>
              <a:cs typeface="Garamond"/>
            </a:endParaRPr>
          </a:p>
          <a:p>
            <a:pPr marL="12700" marR="11430" indent="279400">
              <a:lnSpc>
                <a:spcPct val="113300"/>
              </a:lnSpc>
              <a:spcBef>
                <a:spcPts val="969"/>
              </a:spcBef>
            </a:pP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¿Cuál será </a:t>
            </a:r>
            <a:r>
              <a:rPr sz="1600" dirty="0">
                <a:solidFill>
                  <a:srgbClr val="1B4587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estrategia </a:t>
            </a:r>
            <a:r>
              <a:rPr sz="1600" dirty="0">
                <a:solidFill>
                  <a:srgbClr val="1B4587"/>
                </a:solidFill>
                <a:latin typeface="Garamond"/>
                <a:cs typeface="Garamond"/>
              </a:rPr>
              <a:t>o  </a:t>
            </a: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actividad que se utilizará para </a:t>
            </a:r>
            <a:r>
              <a:rPr sz="1600" dirty="0">
                <a:solidFill>
                  <a:srgbClr val="1B4587"/>
                </a:solidFill>
                <a:latin typeface="Garamond"/>
                <a:cs typeface="Garamond"/>
              </a:rPr>
              <a:t>lograr  </a:t>
            </a: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que haya conciencia </a:t>
            </a:r>
            <a:r>
              <a:rPr sz="1600" dirty="0">
                <a:solidFill>
                  <a:srgbClr val="1B4587"/>
                </a:solidFill>
                <a:latin typeface="Garamond"/>
                <a:cs typeface="Garamond"/>
              </a:rPr>
              <a:t>de</a:t>
            </a:r>
            <a:r>
              <a:rPr sz="1600" spc="-20" dirty="0">
                <a:solidFill>
                  <a:srgbClr val="1B4587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ello?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62625" y="647261"/>
            <a:ext cx="6222365" cy="854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6040" algn="just">
              <a:lnSpc>
                <a:spcPct val="113300"/>
              </a:lnSpc>
              <a:spcBef>
                <a:spcPts val="100"/>
              </a:spcBef>
            </a:pPr>
            <a:r>
              <a:rPr sz="1600" spc="-5" dirty="0">
                <a:latin typeface="Garamond"/>
                <a:cs typeface="Garamond"/>
              </a:rPr>
              <a:t>Con </a:t>
            </a:r>
            <a:r>
              <a:rPr sz="1600" dirty="0">
                <a:latin typeface="Garamond"/>
                <a:cs typeface="Garamond"/>
              </a:rPr>
              <a:t>la información </a:t>
            </a:r>
            <a:r>
              <a:rPr sz="1600" spc="-5" dirty="0">
                <a:latin typeface="Garamond"/>
                <a:cs typeface="Garamond"/>
              </a:rPr>
              <a:t>obtenida en todas </a:t>
            </a:r>
            <a:r>
              <a:rPr sz="1600" dirty="0">
                <a:latin typeface="Garamond"/>
                <a:cs typeface="Garamond"/>
              </a:rPr>
              <a:t>las </a:t>
            </a:r>
            <a:r>
              <a:rPr sz="1600" spc="-5" dirty="0">
                <a:latin typeface="Garamond"/>
                <a:cs typeface="Garamond"/>
              </a:rPr>
              <a:t>áreas </a:t>
            </a:r>
            <a:r>
              <a:rPr sz="1600" dirty="0">
                <a:latin typeface="Garamond"/>
                <a:cs typeface="Garamond"/>
              </a:rPr>
              <a:t>disciplinarias, </a:t>
            </a:r>
            <a:r>
              <a:rPr sz="1600" spc="-5" dirty="0">
                <a:latin typeface="Garamond"/>
                <a:cs typeface="Garamond"/>
              </a:rPr>
              <a:t>empezaran </a:t>
            </a:r>
            <a:r>
              <a:rPr sz="1600" dirty="0">
                <a:latin typeface="Garamond"/>
                <a:cs typeface="Garamond"/>
              </a:rPr>
              <a:t>a  </a:t>
            </a:r>
            <a:r>
              <a:rPr sz="1600" spc="-5" dirty="0">
                <a:latin typeface="Garamond"/>
                <a:cs typeface="Garamond"/>
              </a:rPr>
              <a:t>reconocer </a:t>
            </a:r>
            <a:r>
              <a:rPr sz="1600" dirty="0">
                <a:latin typeface="Garamond"/>
                <a:cs typeface="Garamond"/>
              </a:rPr>
              <a:t>los </a:t>
            </a:r>
            <a:r>
              <a:rPr sz="1600" spc="-5" dirty="0">
                <a:latin typeface="Garamond"/>
                <a:cs typeface="Garamond"/>
              </a:rPr>
              <a:t>elementos más </a:t>
            </a:r>
            <a:r>
              <a:rPr sz="1600" dirty="0">
                <a:latin typeface="Garamond"/>
                <a:cs typeface="Garamond"/>
              </a:rPr>
              <a:t>importantes </a:t>
            </a:r>
            <a:r>
              <a:rPr sz="1600" spc="-5" dirty="0">
                <a:latin typeface="Garamond"/>
                <a:cs typeface="Garamond"/>
              </a:rPr>
              <a:t>que </a:t>
            </a:r>
            <a:r>
              <a:rPr sz="1600" dirty="0">
                <a:latin typeface="Garamond"/>
                <a:cs typeface="Garamond"/>
              </a:rPr>
              <a:t>debieran </a:t>
            </a:r>
            <a:r>
              <a:rPr sz="1600" spc="-5" dirty="0">
                <a:latin typeface="Garamond"/>
                <a:cs typeface="Garamond"/>
              </a:rPr>
              <a:t>saber para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el </a:t>
            </a:r>
            <a:r>
              <a:rPr sz="1600" dirty="0">
                <a:latin typeface="Garamond"/>
                <a:cs typeface="Garamond"/>
              </a:rPr>
              <a:t>diseño  y </a:t>
            </a:r>
            <a:r>
              <a:rPr sz="1600" spc="-5" dirty="0">
                <a:latin typeface="Garamond"/>
                <a:cs typeface="Garamond"/>
              </a:rPr>
              <a:t>construcción </a:t>
            </a:r>
            <a:r>
              <a:rPr sz="1600" dirty="0">
                <a:latin typeface="Garamond"/>
                <a:cs typeface="Garamond"/>
              </a:rPr>
              <a:t>del </a:t>
            </a:r>
            <a:r>
              <a:rPr sz="1600" spc="-5" dirty="0">
                <a:latin typeface="Garamond"/>
                <a:cs typeface="Garamond"/>
              </a:rPr>
              <a:t>huerto</a:t>
            </a:r>
            <a:r>
              <a:rPr sz="1600" spc="-15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urbano.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062625" y="2056961"/>
            <a:ext cx="6218555" cy="1130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3300"/>
              </a:lnSpc>
              <a:spcBef>
                <a:spcPts val="100"/>
              </a:spcBef>
            </a:pPr>
            <a:r>
              <a:rPr sz="1600" spc="-5" dirty="0">
                <a:latin typeface="Garamond"/>
                <a:cs typeface="Garamond"/>
              </a:rPr>
              <a:t>Pueden elegir basándose en enfermedades ocasionadas por una mala  alimentación, otros </a:t>
            </a:r>
            <a:r>
              <a:rPr sz="1600" dirty="0">
                <a:latin typeface="Garamond"/>
                <a:cs typeface="Garamond"/>
              </a:rPr>
              <a:t>desde </a:t>
            </a:r>
            <a:r>
              <a:rPr sz="1600" spc="-5" dirty="0">
                <a:latin typeface="Garamond"/>
                <a:cs typeface="Garamond"/>
              </a:rPr>
              <a:t>una perspectiva </a:t>
            </a:r>
            <a:r>
              <a:rPr sz="1600" dirty="0">
                <a:latin typeface="Garamond"/>
                <a:cs typeface="Garamond"/>
              </a:rPr>
              <a:t>de las </a:t>
            </a:r>
            <a:r>
              <a:rPr sz="1600" spc="-5" dirty="0">
                <a:latin typeface="Garamond"/>
                <a:cs typeface="Garamond"/>
              </a:rPr>
              <a:t>hortalizas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vegetación que se  </a:t>
            </a:r>
            <a:r>
              <a:rPr sz="1600" dirty="0">
                <a:latin typeface="Garamond"/>
                <a:cs typeface="Garamond"/>
              </a:rPr>
              <a:t>debe </a:t>
            </a:r>
            <a:r>
              <a:rPr sz="1600" spc="-5" dirty="0">
                <a:latin typeface="Garamond"/>
                <a:cs typeface="Garamond"/>
              </a:rPr>
              <a:t>sembrar, otros </a:t>
            </a:r>
            <a:r>
              <a:rPr sz="1600" dirty="0">
                <a:latin typeface="Garamond"/>
                <a:cs typeface="Garamond"/>
              </a:rPr>
              <a:t>desde la importancia de </a:t>
            </a:r>
            <a:r>
              <a:rPr sz="1600" spc="-5" dirty="0">
                <a:latin typeface="Garamond"/>
                <a:cs typeface="Garamond"/>
              </a:rPr>
              <a:t>tener un huerto urbano ante una  crisis alimentaria,</a:t>
            </a:r>
            <a:r>
              <a:rPr sz="1600" spc="-1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etc.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62625" y="3742887"/>
            <a:ext cx="6217920" cy="854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3300"/>
              </a:lnSpc>
              <a:spcBef>
                <a:spcPts val="100"/>
              </a:spcBef>
            </a:pPr>
            <a:r>
              <a:rPr sz="1600" spc="-5" dirty="0">
                <a:latin typeface="Garamond"/>
                <a:cs typeface="Garamond"/>
              </a:rPr>
              <a:t>Deben </a:t>
            </a:r>
            <a:r>
              <a:rPr sz="1600" dirty="0">
                <a:latin typeface="Garamond"/>
                <a:cs typeface="Garamond"/>
              </a:rPr>
              <a:t>indagar </a:t>
            </a:r>
            <a:r>
              <a:rPr sz="1600" spc="-5" dirty="0">
                <a:latin typeface="Garamond"/>
                <a:cs typeface="Garamond"/>
              </a:rPr>
              <a:t>en varias plataformas </a:t>
            </a:r>
            <a:r>
              <a:rPr sz="1600" dirty="0">
                <a:latin typeface="Garamond"/>
                <a:cs typeface="Garamond"/>
              </a:rPr>
              <a:t>o </a:t>
            </a:r>
            <a:r>
              <a:rPr sz="1600" spc="-5" dirty="0">
                <a:latin typeface="Garamond"/>
                <a:cs typeface="Garamond"/>
              </a:rPr>
              <a:t>aplicaciones electrónicas </a:t>
            </a:r>
            <a:r>
              <a:rPr sz="1600" dirty="0">
                <a:latin typeface="Garamond"/>
                <a:cs typeface="Garamond"/>
              </a:rPr>
              <a:t>donde </a:t>
            </a:r>
            <a:r>
              <a:rPr sz="1600" spc="-5" dirty="0">
                <a:latin typeface="Garamond"/>
                <a:cs typeface="Garamond"/>
              </a:rPr>
              <a:t>podrán  apoyarse para realizar actividades atractivas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eficientes en el huerto. Las  profesoras apoyaran </a:t>
            </a:r>
            <a:r>
              <a:rPr sz="1600" dirty="0">
                <a:latin typeface="Garamond"/>
                <a:cs typeface="Garamond"/>
              </a:rPr>
              <a:t>y los </a:t>
            </a:r>
            <a:r>
              <a:rPr sz="1600" spc="-5" dirty="0">
                <a:latin typeface="Garamond"/>
                <a:cs typeface="Garamond"/>
              </a:rPr>
              <a:t>acompañarán en todo el proceso </a:t>
            </a:r>
            <a:r>
              <a:rPr sz="1600" dirty="0">
                <a:latin typeface="Garamond"/>
                <a:cs typeface="Garamond"/>
              </a:rPr>
              <a:t>de</a:t>
            </a:r>
            <a:r>
              <a:rPr sz="1600" spc="-5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organización.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1955250" y="700324"/>
          <a:ext cx="9471025" cy="49475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96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4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1938">
                <a:tc>
                  <a:txBody>
                    <a:bodyPr/>
                    <a:lstStyle/>
                    <a:p>
                      <a:pPr marL="57150" marR="369570" indent="101600">
                        <a:lnSpc>
                          <a:spcPct val="113300"/>
                        </a:lnSpc>
                        <a:spcBef>
                          <a:spcPts val="130"/>
                        </a:spcBef>
                      </a:pP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7. Evaluar la información  generada.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1651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36854" marR="59055">
                        <a:lnSpc>
                          <a:spcPct val="113300"/>
                        </a:lnSpc>
                        <a:spcBef>
                          <a:spcPts val="130"/>
                        </a:spcBef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Cada profesora evaluará conforme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a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su programa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la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existencia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elementos  concretos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cada asignatura que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deben</a:t>
                      </a:r>
                      <a:r>
                        <a:rPr sz="1600" spc="-1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dominarse.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1651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5875">
                <a:tc>
                  <a:txBody>
                    <a:bodyPr/>
                    <a:lstStyle/>
                    <a:p>
                      <a:pPr marL="323850" marR="57150">
                        <a:lnSpc>
                          <a:spcPct val="113300"/>
                        </a:lnSpc>
                        <a:spcBef>
                          <a:spcPts val="310"/>
                        </a:spcBef>
                      </a:pPr>
                      <a:r>
                        <a:rPr sz="1600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¿Qué otras </a:t>
                      </a:r>
                      <a:r>
                        <a:rPr sz="1600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investigaciones o  </a:t>
                      </a:r>
                      <a:r>
                        <a:rPr sz="1600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asignaturas se pueden  proponer para complementar  el</a:t>
                      </a:r>
                      <a:r>
                        <a:rPr sz="1600" spc="-10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proyecto?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3937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236854">
                        <a:lnSpc>
                          <a:spcPct val="100000"/>
                        </a:lnSpc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En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lo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relativo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a la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construcción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del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huerto, se establecieron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los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criterios</a:t>
                      </a:r>
                      <a:r>
                        <a:rPr sz="1600" spc="-4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de: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236854">
                        <a:lnSpc>
                          <a:spcPct val="100000"/>
                        </a:lnSpc>
                        <a:spcBef>
                          <a:spcPts val="1455"/>
                        </a:spcBef>
                        <a:tabLst>
                          <a:tab pos="808355" algn="l"/>
                        </a:tabLst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-	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Plan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 trabajo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36854">
                        <a:lnSpc>
                          <a:spcPct val="100000"/>
                        </a:lnSpc>
                        <a:spcBef>
                          <a:spcPts val="565"/>
                        </a:spcBef>
                        <a:tabLst>
                          <a:tab pos="808355" algn="l"/>
                        </a:tabLst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-	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Contribución al trabajo en</a:t>
                      </a:r>
                      <a:r>
                        <a:rPr sz="1600" spc="-1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equipo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7175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36854">
                        <a:lnSpc>
                          <a:spcPct val="100000"/>
                        </a:lnSpc>
                        <a:spcBef>
                          <a:spcPts val="565"/>
                        </a:spcBef>
                        <a:tabLst>
                          <a:tab pos="808355" algn="l"/>
                        </a:tabLst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-	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Actitud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7175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36854">
                        <a:lnSpc>
                          <a:spcPct val="100000"/>
                        </a:lnSpc>
                        <a:spcBef>
                          <a:spcPts val="565"/>
                        </a:spcBef>
                        <a:tabLst>
                          <a:tab pos="808355" algn="l"/>
                        </a:tabLst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-	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Motivación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7175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36854">
                        <a:lnSpc>
                          <a:spcPct val="100000"/>
                        </a:lnSpc>
                        <a:spcBef>
                          <a:spcPts val="565"/>
                        </a:spcBef>
                        <a:tabLst>
                          <a:tab pos="808355" algn="l"/>
                        </a:tabLst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-	Implicación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7175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36854">
                        <a:lnSpc>
                          <a:spcPct val="100000"/>
                        </a:lnSpc>
                        <a:spcBef>
                          <a:spcPts val="565"/>
                        </a:spcBef>
                        <a:tabLst>
                          <a:tab pos="808355" algn="l"/>
                        </a:tabLst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-	Resolución de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 problemas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7175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366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6854">
                        <a:lnSpc>
                          <a:spcPct val="100000"/>
                        </a:lnSpc>
                        <a:spcBef>
                          <a:spcPts val="565"/>
                        </a:spcBef>
                        <a:tabLst>
                          <a:tab pos="808355" algn="l"/>
                        </a:tabLst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-	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Calidad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del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 trabajo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7175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object 3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3899" y="461659"/>
            <a:ext cx="922210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PROYECTO PLANEADO CICLO ESCOLAR</a:t>
            </a:r>
            <a:r>
              <a:rPr sz="3000" spc="-85" dirty="0"/>
              <a:t> </a:t>
            </a:r>
            <a:r>
              <a:rPr sz="3000" spc="-5" dirty="0"/>
              <a:t>2019-2020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5106197" y="1024320"/>
            <a:ext cx="32365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67790" algn="l"/>
                <a:tab pos="1745614" algn="l"/>
              </a:tabLst>
            </a:pPr>
            <a:r>
              <a:rPr sz="2400" u="heavy" dirty="0">
                <a:solidFill>
                  <a:srgbClr val="2A3890"/>
                </a:solidFill>
                <a:uFill>
                  <a:solidFill>
                    <a:srgbClr val="2A389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u="heavy" spc="-395" dirty="0">
                <a:solidFill>
                  <a:srgbClr val="2A3890"/>
                </a:solidFill>
                <a:uFill>
                  <a:solidFill>
                    <a:srgbClr val="2A389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u="heavy" spc="-5" dirty="0">
                <a:solidFill>
                  <a:srgbClr val="2A3890"/>
                </a:solidFill>
                <a:uFill>
                  <a:solidFill>
                    <a:srgbClr val="2A3890"/>
                  </a:solidFill>
                </a:uFill>
                <a:latin typeface="Garamond"/>
                <a:cs typeface="Garamond"/>
              </a:rPr>
              <a:t>15/11/1</a:t>
            </a:r>
            <a:r>
              <a:rPr sz="2400" b="1" u="heavy" dirty="0">
                <a:solidFill>
                  <a:srgbClr val="2A3890"/>
                </a:solidFill>
                <a:uFill>
                  <a:solidFill>
                    <a:srgbClr val="2A3890"/>
                  </a:solidFill>
                </a:uFill>
                <a:latin typeface="Garamond"/>
                <a:cs typeface="Garamond"/>
              </a:rPr>
              <a:t>9	al	</a:t>
            </a:r>
            <a:r>
              <a:rPr sz="2400" b="1" u="heavy" spc="-5" dirty="0">
                <a:solidFill>
                  <a:srgbClr val="2A3890"/>
                </a:solidFill>
                <a:uFill>
                  <a:solidFill>
                    <a:srgbClr val="2A3890"/>
                  </a:solidFill>
                </a:uFill>
                <a:latin typeface="Garamond"/>
                <a:cs typeface="Garamond"/>
              </a:rPr>
              <a:t>20/03/2020</a:t>
            </a:r>
            <a:endParaRPr sz="2400">
              <a:latin typeface="Garamond"/>
              <a:cs typeface="Garamon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43200" y="2133600"/>
            <a:ext cx="7219225" cy="33866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865"/>
              </a:lnSpc>
              <a:spcBef>
                <a:spcPts val="100"/>
              </a:spcBef>
            </a:pPr>
            <a:r>
              <a:rPr sz="2400" b="1" spc="-5" dirty="0">
                <a:latin typeface="Garamond"/>
                <a:cs typeface="Garamond"/>
              </a:rPr>
              <a:t>INVESTIGACIÓN</a:t>
            </a:r>
            <a:r>
              <a:rPr sz="2400" b="1" spc="-85" dirty="0">
                <a:latin typeface="Garamond"/>
                <a:cs typeface="Garamond"/>
              </a:rPr>
              <a:t> </a:t>
            </a:r>
            <a:r>
              <a:rPr sz="2400" b="1" spc="-5" dirty="0">
                <a:latin typeface="Garamond"/>
                <a:cs typeface="Garamond"/>
              </a:rPr>
              <a:t>DOCUMENTAL</a:t>
            </a:r>
            <a:endParaRPr sz="2400" dirty="0">
              <a:latin typeface="Garamond"/>
              <a:cs typeface="Garamond"/>
            </a:endParaRPr>
          </a:p>
          <a:p>
            <a:pPr marL="1905" algn="ctr">
              <a:lnSpc>
                <a:spcPts val="2865"/>
              </a:lnSpc>
            </a:pPr>
            <a:r>
              <a:rPr sz="2400" spc="-5" dirty="0">
                <a:latin typeface="Garamond"/>
                <a:cs typeface="Garamond"/>
              </a:rPr>
              <a:t>15/11/2019 </a:t>
            </a:r>
            <a:r>
              <a:rPr lang="es-MX" sz="2400" spc="-5" dirty="0">
                <a:latin typeface="Garamond"/>
                <a:cs typeface="Garamond"/>
              </a:rPr>
              <a:t>  </a:t>
            </a:r>
            <a:r>
              <a:rPr sz="2400" spc="-5" dirty="0">
                <a:latin typeface="Garamond"/>
                <a:cs typeface="Garamond"/>
              </a:rPr>
              <a:t>al</a:t>
            </a:r>
            <a:r>
              <a:rPr sz="2400" spc="-20" dirty="0">
                <a:latin typeface="Garamond"/>
                <a:cs typeface="Garamond"/>
              </a:rPr>
              <a:t> </a:t>
            </a:r>
            <a:r>
              <a:rPr lang="es-MX" sz="2400" spc="-20" dirty="0">
                <a:latin typeface="Garamond"/>
                <a:cs typeface="Garamond"/>
              </a:rPr>
              <a:t> </a:t>
            </a:r>
            <a:r>
              <a:rPr sz="2400" spc="-5" dirty="0">
                <a:latin typeface="Garamond"/>
                <a:cs typeface="Garamond"/>
              </a:rPr>
              <a:t>12/12/2020</a:t>
            </a:r>
            <a:endParaRPr sz="240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3350" dirty="0">
              <a:latin typeface="Times New Roman"/>
              <a:cs typeface="Times New Roman"/>
            </a:endParaRPr>
          </a:p>
          <a:p>
            <a:pPr marR="1887220" algn="r">
              <a:lnSpc>
                <a:spcPts val="2865"/>
              </a:lnSpc>
            </a:pPr>
            <a:r>
              <a:rPr lang="es-MX" sz="2400" b="1" spc="-5" dirty="0">
                <a:latin typeface="Garamond"/>
                <a:cs typeface="Garamond"/>
              </a:rPr>
              <a:t>   </a:t>
            </a:r>
            <a:r>
              <a:rPr sz="2400" b="1" spc="-5" dirty="0">
                <a:latin typeface="Garamond"/>
                <a:cs typeface="Garamond"/>
              </a:rPr>
              <a:t>PREPARACIÓN</a:t>
            </a:r>
            <a:endParaRPr sz="2400" dirty="0">
              <a:latin typeface="Garamond"/>
              <a:cs typeface="Garamond"/>
            </a:endParaRPr>
          </a:p>
          <a:p>
            <a:pPr marL="332740" algn="ctr">
              <a:lnSpc>
                <a:spcPts val="2865"/>
              </a:lnSpc>
            </a:pPr>
            <a:r>
              <a:rPr sz="2400" spc="-5" dirty="0">
                <a:latin typeface="Garamond"/>
                <a:cs typeface="Garamond"/>
              </a:rPr>
              <a:t>13/01/2020 </a:t>
            </a:r>
            <a:r>
              <a:rPr lang="es-MX" sz="2400" spc="-5" dirty="0">
                <a:latin typeface="Garamond"/>
                <a:cs typeface="Garamond"/>
              </a:rPr>
              <a:t>  </a:t>
            </a:r>
            <a:r>
              <a:rPr sz="2400" spc="-5" dirty="0">
                <a:latin typeface="Garamond"/>
                <a:cs typeface="Garamond"/>
              </a:rPr>
              <a:t>al</a:t>
            </a:r>
            <a:r>
              <a:rPr sz="2400" spc="-15" dirty="0">
                <a:latin typeface="Garamond"/>
                <a:cs typeface="Garamond"/>
              </a:rPr>
              <a:t> </a:t>
            </a:r>
            <a:r>
              <a:rPr sz="2400" spc="-5" dirty="0">
                <a:latin typeface="Garamond"/>
                <a:cs typeface="Garamond"/>
              </a:rPr>
              <a:t>7/02/2020</a:t>
            </a:r>
            <a:endParaRPr sz="240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2700" dirty="0">
              <a:latin typeface="Times New Roman"/>
              <a:cs typeface="Times New Roman"/>
            </a:endParaRPr>
          </a:p>
          <a:p>
            <a:pPr marR="1928495" algn="r">
              <a:lnSpc>
                <a:spcPts val="2865"/>
              </a:lnSpc>
              <a:spcBef>
                <a:spcPts val="1730"/>
              </a:spcBef>
            </a:pPr>
            <a:r>
              <a:rPr sz="2400" b="1" spc="-5" dirty="0">
                <a:latin typeface="Garamond"/>
                <a:cs typeface="Garamond"/>
              </a:rPr>
              <a:t>EJECUCIÓN</a:t>
            </a:r>
            <a:endParaRPr sz="2400" dirty="0">
              <a:latin typeface="Garamond"/>
              <a:cs typeface="Garamond"/>
            </a:endParaRPr>
          </a:p>
          <a:p>
            <a:pPr marL="434975" algn="ctr">
              <a:lnSpc>
                <a:spcPts val="2865"/>
              </a:lnSpc>
            </a:pPr>
            <a:r>
              <a:rPr sz="2400" spc="-5" dirty="0">
                <a:latin typeface="Garamond"/>
                <a:cs typeface="Garamond"/>
              </a:rPr>
              <a:t>17/02/2020 al</a:t>
            </a:r>
            <a:r>
              <a:rPr sz="2400" spc="-15" dirty="0">
                <a:latin typeface="Garamond"/>
                <a:cs typeface="Garamond"/>
              </a:rPr>
              <a:t> </a:t>
            </a:r>
            <a:r>
              <a:rPr sz="2400" spc="-5" dirty="0">
                <a:latin typeface="Garamond"/>
                <a:cs typeface="Garamond"/>
              </a:rPr>
              <a:t>20/03/2020</a:t>
            </a:r>
            <a:endParaRPr sz="2400" dirty="0">
              <a:latin typeface="Garamond"/>
              <a:cs typeface="Garamon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4975" y="817388"/>
            <a:ext cx="74168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FFFFFF"/>
                </a:solidFill>
                <a:latin typeface="Garamond"/>
                <a:cs typeface="Garamond"/>
              </a:rPr>
              <a:t>FECHAS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39337" y="789707"/>
            <a:ext cx="713168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1B4587"/>
                </a:solidFill>
              </a:rPr>
              <a:t>VI. Tiempos que se dedicarán </a:t>
            </a:r>
            <a:r>
              <a:rPr sz="2400" dirty="0">
                <a:solidFill>
                  <a:srgbClr val="1B4587"/>
                </a:solidFill>
              </a:rPr>
              <a:t>al </a:t>
            </a:r>
            <a:r>
              <a:rPr sz="2400" spc="-5" dirty="0">
                <a:solidFill>
                  <a:srgbClr val="1B4587"/>
                </a:solidFill>
              </a:rPr>
              <a:t>proyecto cada</a:t>
            </a:r>
            <a:r>
              <a:rPr sz="2400" spc="-70" dirty="0">
                <a:solidFill>
                  <a:srgbClr val="1B4587"/>
                </a:solidFill>
              </a:rPr>
              <a:t> </a:t>
            </a:r>
            <a:r>
              <a:rPr sz="2400" spc="-5" dirty="0">
                <a:solidFill>
                  <a:srgbClr val="1B4587"/>
                </a:solidFill>
              </a:rPr>
              <a:t>semana</a:t>
            </a:r>
            <a:endParaRPr sz="240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416999" y="1297249"/>
          <a:ext cx="11266805" cy="436704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797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87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0324">
                <a:tc>
                  <a:txBody>
                    <a:bodyPr/>
                    <a:lstStyle/>
                    <a:p>
                      <a:pPr marL="146685">
                        <a:lnSpc>
                          <a:spcPct val="100000"/>
                        </a:lnSpc>
                        <a:spcBef>
                          <a:spcPts val="385"/>
                        </a:spcBef>
                        <a:tabLst>
                          <a:tab pos="513715" algn="l"/>
                        </a:tabLst>
                      </a:pP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1.	¿Cuántas horas se trabajarán de manera</a:t>
                      </a:r>
                      <a:r>
                        <a:rPr sz="1600" b="1" spc="-3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Disciplinaria?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2A389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399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2. ¿Cuántas horas se trabajarán de manera</a:t>
                      </a:r>
                      <a:r>
                        <a:rPr sz="1600" b="1" spc="-4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interdisciplinaria?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4999">
                <a:tc>
                  <a:txBody>
                    <a:bodyPr/>
                    <a:lstStyle/>
                    <a:p>
                      <a:pPr marL="57150" marR="59055">
                        <a:lnSpc>
                          <a:spcPct val="113300"/>
                        </a:lnSpc>
                        <a:spcBef>
                          <a:spcPts val="130"/>
                        </a:spcBef>
                      </a:pPr>
                      <a:r>
                        <a:rPr sz="1600" b="1" i="1" spc="-55" dirty="0">
                          <a:latin typeface="Garamond"/>
                          <a:cs typeface="Garamond"/>
                        </a:rPr>
                        <a:t>Nota: </a:t>
                      </a:r>
                      <a:r>
                        <a:rPr sz="1600" b="1" i="1" spc="-80" dirty="0">
                          <a:latin typeface="Garamond"/>
                          <a:cs typeface="Garamond"/>
                        </a:rPr>
                        <a:t>En Diciembre: </a:t>
                      </a:r>
                      <a:r>
                        <a:rPr sz="1600" b="1" i="1" spc="-110" dirty="0">
                          <a:latin typeface="Garamond"/>
                          <a:cs typeface="Garamond"/>
                        </a:rPr>
                        <a:t>se </a:t>
                      </a:r>
                      <a:r>
                        <a:rPr sz="1600" b="1" i="1" spc="-35" dirty="0">
                          <a:latin typeface="Garamond"/>
                          <a:cs typeface="Garamond"/>
                        </a:rPr>
                        <a:t>repartió </a:t>
                      </a:r>
                      <a:r>
                        <a:rPr sz="1600" b="1" i="1" spc="15" dirty="0">
                          <a:latin typeface="Garamond"/>
                          <a:cs typeface="Garamond"/>
                        </a:rPr>
                        <a:t>la </a:t>
                      </a:r>
                      <a:r>
                        <a:rPr sz="1600" b="1" i="1" spc="-65" dirty="0">
                          <a:latin typeface="Garamond"/>
                          <a:cs typeface="Garamond"/>
                        </a:rPr>
                        <a:t>investigación </a:t>
                      </a:r>
                      <a:r>
                        <a:rPr sz="1600" b="1" i="1" spc="-75" dirty="0">
                          <a:latin typeface="Garamond"/>
                          <a:cs typeface="Garamond"/>
                        </a:rPr>
                        <a:t>documental </a:t>
                      </a:r>
                      <a:r>
                        <a:rPr sz="1600" b="1" i="1" spc="-50" dirty="0">
                          <a:latin typeface="Garamond"/>
                          <a:cs typeface="Garamond"/>
                        </a:rPr>
                        <a:t>y </a:t>
                      </a:r>
                      <a:r>
                        <a:rPr sz="1600" b="1" i="1" spc="-110" dirty="0">
                          <a:latin typeface="Garamond"/>
                          <a:cs typeface="Garamond"/>
                        </a:rPr>
                        <a:t>se  </a:t>
                      </a:r>
                      <a:r>
                        <a:rPr sz="1600" b="1" i="1" spc="-45" dirty="0">
                          <a:latin typeface="Garamond"/>
                          <a:cs typeface="Garamond"/>
                        </a:rPr>
                        <a:t>asignaron </a:t>
                      </a:r>
                      <a:r>
                        <a:rPr sz="1600" b="1" i="1" spc="-40" dirty="0">
                          <a:latin typeface="Garamond"/>
                          <a:cs typeface="Garamond"/>
                        </a:rPr>
                        <a:t>tareas </a:t>
                      </a:r>
                      <a:r>
                        <a:rPr sz="1600" b="1" i="1" spc="-50" dirty="0">
                          <a:latin typeface="Garamond"/>
                          <a:cs typeface="Garamond"/>
                        </a:rPr>
                        <a:t>y</a:t>
                      </a:r>
                      <a:r>
                        <a:rPr sz="1600" b="1" i="1" spc="6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i="1" spc="-30" dirty="0">
                          <a:latin typeface="Garamond"/>
                          <a:cs typeface="Garamond"/>
                        </a:rPr>
                        <a:t>trabajos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232410">
                        <a:lnSpc>
                          <a:spcPct val="100000"/>
                        </a:lnSpc>
                        <a:spcBef>
                          <a:spcPts val="1455"/>
                        </a:spcBef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1ª. Etapa…Del 13 de enero </a:t>
                      </a:r>
                      <a:r>
                        <a:rPr sz="1600" b="1" dirty="0">
                          <a:latin typeface="Garamond"/>
                          <a:cs typeface="Garamond"/>
                        </a:rPr>
                        <a:t>- 7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de febrero.</a:t>
                      </a:r>
                      <a:r>
                        <a:rPr sz="1600" b="1" spc="-6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PREPARACIÓN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57150" marR="55880">
                        <a:lnSpc>
                          <a:spcPct val="113300"/>
                        </a:lnSpc>
                        <a:spcBef>
                          <a:spcPts val="1200"/>
                        </a:spcBef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La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investigación documental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se realiza en casa,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las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horas clase solo  son para</a:t>
                      </a:r>
                      <a:r>
                        <a:rPr sz="1600" spc="-1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revisión.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16510" marB="0">
                    <a:lnL w="38100">
                      <a:solidFill>
                        <a:srgbClr val="2A3890"/>
                      </a:solidFill>
                      <a:prstDash val="solid"/>
                    </a:lnL>
                    <a:lnR w="38100">
                      <a:solidFill>
                        <a:srgbClr val="2A3890"/>
                      </a:solidFill>
                      <a:prstDash val="solid"/>
                    </a:lnR>
                    <a:lnT w="38100">
                      <a:solidFill>
                        <a:srgbClr val="2A3890"/>
                      </a:solidFill>
                      <a:prstDash val="solid"/>
                    </a:lnT>
                    <a:lnB w="38100">
                      <a:solidFill>
                        <a:srgbClr val="2A389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6854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2ª. Etapa… Del 17 de febrero </a:t>
                      </a:r>
                      <a:r>
                        <a:rPr sz="1600" b="1" dirty="0">
                          <a:latin typeface="Garamond"/>
                          <a:cs typeface="Garamond"/>
                        </a:rPr>
                        <a:t>al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20 de Marzo.</a:t>
                      </a:r>
                      <a:r>
                        <a:rPr sz="1600" b="1" spc="-4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EJECUCIÓN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236854">
                        <a:lnSpc>
                          <a:spcPct val="100000"/>
                        </a:lnSpc>
                        <a:spcBef>
                          <a:spcPts val="1455"/>
                        </a:spcBef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Del 17 </a:t>
                      </a:r>
                      <a:r>
                        <a:rPr sz="1600" b="1" dirty="0">
                          <a:latin typeface="Garamond"/>
                          <a:cs typeface="Garamond"/>
                        </a:rPr>
                        <a:t>al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21 de Febrero. </a:t>
                      </a:r>
                      <a:r>
                        <a:rPr sz="1600" b="1" dirty="0">
                          <a:latin typeface="Garamond"/>
                          <a:cs typeface="Garamond"/>
                        </a:rPr>
                        <a:t>1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horas por </a:t>
                      </a:r>
                      <a:r>
                        <a:rPr sz="1600" b="1" dirty="0">
                          <a:latin typeface="Garamond"/>
                          <a:cs typeface="Garamond"/>
                        </a:rPr>
                        <a:t>asignatura (total</a:t>
                      </a:r>
                      <a:r>
                        <a:rPr sz="1600" b="1" spc="-3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3)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236854" marR="2280920">
                        <a:lnSpc>
                          <a:spcPct val="101600"/>
                        </a:lnSpc>
                        <a:spcBef>
                          <a:spcPts val="1425"/>
                        </a:spcBef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1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hora… Medidas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y limpieza del</a:t>
                      </a:r>
                      <a:r>
                        <a:rPr sz="1600" spc="-1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terreno 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1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hora…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Realización de la</a:t>
                      </a:r>
                      <a:r>
                        <a:rPr sz="1600" spc="-5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composta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236854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1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hora…</a:t>
                      </a:r>
                      <a:r>
                        <a:rPr sz="1600" spc="-1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Conferencia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2A3890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91724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Del 13 </a:t>
                      </a:r>
                      <a:r>
                        <a:rPr sz="1600" b="1" dirty="0">
                          <a:latin typeface="Garamond"/>
                          <a:cs typeface="Garamond"/>
                        </a:rPr>
                        <a:t>al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17 de Enero. </a:t>
                      </a:r>
                      <a:r>
                        <a:rPr sz="1600" b="1" dirty="0">
                          <a:latin typeface="Garamond"/>
                          <a:cs typeface="Garamond"/>
                        </a:rPr>
                        <a:t>1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hora semanal por </a:t>
                      </a:r>
                      <a:r>
                        <a:rPr sz="1600" b="1" dirty="0">
                          <a:latin typeface="Garamond"/>
                          <a:cs typeface="Garamond"/>
                        </a:rPr>
                        <a:t>asignatura (total:</a:t>
                      </a:r>
                      <a:r>
                        <a:rPr sz="1600" b="1" spc="-5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3)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57150" marR="469900">
                        <a:lnSpc>
                          <a:spcPct val="101600"/>
                        </a:lnSpc>
                        <a:spcBef>
                          <a:spcPts val="1425"/>
                        </a:spcBef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1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hora…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Revisión de investigación documental</a:t>
                      </a:r>
                      <a:r>
                        <a:rPr sz="1600" spc="-1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correspondiente 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1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hora… Organización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y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planeación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del</a:t>
                      </a:r>
                      <a:r>
                        <a:rPr sz="1600" spc="-3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diseño.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5715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1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hora… Elaboración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</a:t>
                      </a:r>
                      <a:r>
                        <a:rPr sz="1600" spc="-1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encuestas.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2A3890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685" marR="614045">
                        <a:lnSpc>
                          <a:spcPct val="113300"/>
                        </a:lnSpc>
                        <a:spcBef>
                          <a:spcPts val="130"/>
                        </a:spcBef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Del 24 </a:t>
                      </a:r>
                      <a:r>
                        <a:rPr sz="1600" b="1" dirty="0">
                          <a:latin typeface="Garamond"/>
                          <a:cs typeface="Garamond"/>
                        </a:rPr>
                        <a:t>al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28 de Febrero. </a:t>
                      </a:r>
                      <a:r>
                        <a:rPr sz="1600" b="1" dirty="0">
                          <a:latin typeface="Garamond"/>
                          <a:cs typeface="Garamond"/>
                        </a:rPr>
                        <a:t>2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horas semanales por </a:t>
                      </a:r>
                      <a:r>
                        <a:rPr sz="1600" b="1" dirty="0">
                          <a:latin typeface="Garamond"/>
                          <a:cs typeface="Garamond"/>
                        </a:rPr>
                        <a:t>asignatura  (total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 6)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146685">
                        <a:lnSpc>
                          <a:spcPct val="100000"/>
                        </a:lnSpc>
                        <a:spcBef>
                          <a:spcPts val="1455"/>
                        </a:spcBef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2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horas… Trasplantar arbusto para generar</a:t>
                      </a:r>
                      <a:r>
                        <a:rPr sz="1600" spc="-2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espacio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146685" marR="819785">
                        <a:lnSpc>
                          <a:spcPct val="101600"/>
                        </a:lnSpc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2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horas… Análisis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del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suelo para revisión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del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tipo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semilla 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2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horas… Preparación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del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terreno con</a:t>
                      </a:r>
                      <a:r>
                        <a:rPr sz="1600" spc="-3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composta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1651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416999" y="1297249"/>
          <a:ext cx="11266805" cy="43630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797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87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9174">
                <a:tc>
                  <a:txBody>
                    <a:bodyPr/>
                    <a:lstStyle/>
                    <a:p>
                      <a:pPr marL="146685">
                        <a:lnSpc>
                          <a:spcPct val="100000"/>
                        </a:lnSpc>
                        <a:spcBef>
                          <a:spcPts val="385"/>
                        </a:spcBef>
                        <a:tabLst>
                          <a:tab pos="513715" algn="l"/>
                        </a:tabLst>
                      </a:pP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1.	¿Cuántas horas se trabajarán de manera</a:t>
                      </a:r>
                      <a:r>
                        <a:rPr sz="1600" b="1" spc="-3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Disciplinaria?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762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399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2. ¿Cuántas horas se trabajarán de manera</a:t>
                      </a:r>
                      <a:r>
                        <a:rPr sz="1600" b="1" spc="-4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interdisciplinaria?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76200">
                      <a:solidFill>
                        <a:srgbClr val="1B4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1824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Del 20 </a:t>
                      </a:r>
                      <a:r>
                        <a:rPr sz="1600" b="1" dirty="0">
                          <a:latin typeface="Garamond"/>
                          <a:cs typeface="Garamond"/>
                        </a:rPr>
                        <a:t>al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24 de Enero. </a:t>
                      </a:r>
                      <a:r>
                        <a:rPr sz="1600" b="1" dirty="0">
                          <a:latin typeface="Garamond"/>
                          <a:cs typeface="Garamond"/>
                        </a:rPr>
                        <a:t>1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hora semanal por </a:t>
                      </a:r>
                      <a:r>
                        <a:rPr sz="1600" b="1" dirty="0">
                          <a:latin typeface="Garamond"/>
                          <a:cs typeface="Garamond"/>
                        </a:rPr>
                        <a:t>asignatura (total:</a:t>
                      </a:r>
                      <a:r>
                        <a:rPr sz="1600" b="1" spc="-5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3)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  <a:spcBef>
                          <a:spcPts val="1455"/>
                        </a:spcBef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1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hora…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Revisión de investigación documental</a:t>
                      </a:r>
                      <a:r>
                        <a:rPr sz="1600" spc="-4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correspondiente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895350" marR="83185" indent="-810260">
                        <a:lnSpc>
                          <a:spcPct val="101600"/>
                        </a:lnSpc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1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hora…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Revisión de diseño,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cotejando con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los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resultados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la  investigación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documental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895350" marR="86995" indent="-810260">
                        <a:lnSpc>
                          <a:spcPct val="101600"/>
                        </a:lnSpc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1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hora… Planeación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la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aplicación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entrevistas.(Se realizarán en 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los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 recesos)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9652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762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Del </a:t>
                      </a:r>
                      <a:r>
                        <a:rPr sz="1600" b="1" dirty="0">
                          <a:latin typeface="Garamond"/>
                          <a:cs typeface="Garamond"/>
                        </a:rPr>
                        <a:t>2 al 6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de Marzo. </a:t>
                      </a:r>
                      <a:r>
                        <a:rPr sz="1600" b="1" dirty="0">
                          <a:latin typeface="Garamond"/>
                          <a:cs typeface="Garamond"/>
                        </a:rPr>
                        <a:t>3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horas semanales por </a:t>
                      </a:r>
                      <a:r>
                        <a:rPr sz="1600" b="1" dirty="0">
                          <a:latin typeface="Garamond"/>
                          <a:cs typeface="Garamond"/>
                        </a:rPr>
                        <a:t>asignatura (total</a:t>
                      </a:r>
                      <a:r>
                        <a:rPr sz="1600" b="1" spc="-6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9)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85725" marR="3044190" algn="just">
                        <a:lnSpc>
                          <a:spcPct val="101600"/>
                        </a:lnSpc>
                        <a:spcBef>
                          <a:spcPts val="1420"/>
                        </a:spcBef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3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horas…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Sembrar los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vegetales 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3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horas…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Sembrar las</a:t>
                      </a:r>
                      <a:r>
                        <a:rPr sz="1600" spc="-1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hortalizas 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3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horas… Aplicar</a:t>
                      </a:r>
                      <a:r>
                        <a:rPr sz="1600" spc="-4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pesticidas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9652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762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2074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Del 27 </a:t>
                      </a:r>
                      <a:r>
                        <a:rPr sz="1600" b="1" dirty="0">
                          <a:latin typeface="Garamond"/>
                          <a:cs typeface="Garamond"/>
                        </a:rPr>
                        <a:t>al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31 de Enero. </a:t>
                      </a:r>
                      <a:r>
                        <a:rPr sz="1600" b="1" dirty="0">
                          <a:latin typeface="Garamond"/>
                          <a:cs typeface="Garamond"/>
                        </a:rPr>
                        <a:t>1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hora semanal por </a:t>
                      </a:r>
                      <a:r>
                        <a:rPr sz="1600" b="1" dirty="0">
                          <a:latin typeface="Garamond"/>
                          <a:cs typeface="Garamond"/>
                        </a:rPr>
                        <a:t>asignatura (total:</a:t>
                      </a:r>
                      <a:r>
                        <a:rPr sz="1600" b="1" spc="-5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3)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85725" marR="1546225">
                        <a:lnSpc>
                          <a:spcPct val="101600"/>
                        </a:lnSpc>
                        <a:spcBef>
                          <a:spcPts val="1425"/>
                        </a:spcBef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1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hora… Afinar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detalles del diseño y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construcción 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1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hora… Organización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</a:t>
                      </a:r>
                      <a:r>
                        <a:rPr sz="1600" spc="-2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pesticidas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805180" marR="85090" indent="-720090">
                        <a:lnSpc>
                          <a:spcPct val="101600"/>
                        </a:lnSpc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1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hora…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Revisión y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realización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los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gráficos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los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resultados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 la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 encuesta.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7747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Del </a:t>
                      </a:r>
                      <a:r>
                        <a:rPr sz="1600" b="1" dirty="0">
                          <a:latin typeface="Garamond"/>
                          <a:cs typeface="Garamond"/>
                        </a:rPr>
                        <a:t>9 al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20 de marzo. </a:t>
                      </a:r>
                      <a:r>
                        <a:rPr sz="1600" b="1" dirty="0">
                          <a:latin typeface="Garamond"/>
                          <a:cs typeface="Garamond"/>
                        </a:rPr>
                        <a:t>2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horas semanales por </a:t>
                      </a:r>
                      <a:r>
                        <a:rPr sz="1600" b="1" dirty="0">
                          <a:latin typeface="Garamond"/>
                          <a:cs typeface="Garamond"/>
                        </a:rPr>
                        <a:t>asignatura (total</a:t>
                      </a:r>
                      <a:r>
                        <a:rPr sz="1600" b="1" spc="-6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6)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85725" marR="3229610">
                        <a:lnSpc>
                          <a:spcPct val="101600"/>
                        </a:lnSpc>
                        <a:spcBef>
                          <a:spcPts val="1425"/>
                        </a:spcBef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2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horas… Cosechar vegetales 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2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horas… Cosechar</a:t>
                      </a:r>
                      <a:r>
                        <a:rPr sz="1600" spc="-9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hortalizas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2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horas… Mantenimiento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las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áreas</a:t>
                      </a:r>
                      <a:r>
                        <a:rPr sz="1600" spc="-2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verdes.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7747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object 3"/>
          <p:cNvSpPr/>
          <p:nvPr/>
        </p:nvSpPr>
        <p:spPr>
          <a:xfrm>
            <a:off x="10191025" y="5940000"/>
            <a:ext cx="2000974" cy="91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416999" y="1297249"/>
          <a:ext cx="11267440" cy="370452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629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44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9174">
                <a:tc>
                  <a:txBody>
                    <a:bodyPr/>
                    <a:lstStyle/>
                    <a:p>
                      <a:pPr marL="146685">
                        <a:lnSpc>
                          <a:spcPct val="100000"/>
                        </a:lnSpc>
                        <a:spcBef>
                          <a:spcPts val="385"/>
                        </a:spcBef>
                        <a:tabLst>
                          <a:tab pos="513715" algn="l"/>
                        </a:tabLst>
                      </a:pP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1.	¿Cuántas horas se trabajarán de manera</a:t>
                      </a:r>
                      <a:r>
                        <a:rPr sz="1600" b="1" spc="-30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Disciplinaria?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762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2. ¿Cuántas horas se trabajarán de manera</a:t>
                      </a:r>
                      <a:r>
                        <a:rPr sz="1600" b="1" spc="-5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interdisciplinaria?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76200">
                      <a:solidFill>
                        <a:srgbClr val="1B4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5349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1600" b="1" spc="-5" dirty="0">
                          <a:latin typeface="Garamond"/>
                          <a:cs typeface="Garamond"/>
                        </a:rPr>
                        <a:t>Del </a:t>
                      </a:r>
                      <a:r>
                        <a:rPr sz="1600" b="1" dirty="0">
                          <a:latin typeface="Garamond"/>
                          <a:cs typeface="Garamond"/>
                        </a:rPr>
                        <a:t>3 al 7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de Febrero. </a:t>
                      </a:r>
                      <a:r>
                        <a:rPr sz="1600" b="1" dirty="0">
                          <a:latin typeface="Garamond"/>
                          <a:cs typeface="Garamond"/>
                        </a:rPr>
                        <a:t>2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hora semanal por </a:t>
                      </a:r>
                      <a:r>
                        <a:rPr sz="1600" b="1" dirty="0">
                          <a:latin typeface="Garamond"/>
                          <a:cs typeface="Garamond"/>
                        </a:rPr>
                        <a:t>asignatura (total:</a:t>
                      </a:r>
                      <a:r>
                        <a:rPr sz="1600" b="1" spc="-5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b="1" spc="-5" dirty="0">
                          <a:latin typeface="Garamond"/>
                          <a:cs typeface="Garamond"/>
                        </a:rPr>
                        <a:t>6)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85725" marR="84455">
                        <a:lnSpc>
                          <a:spcPct val="113300"/>
                        </a:lnSpc>
                        <a:spcBef>
                          <a:spcPts val="1200"/>
                        </a:spcBef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2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horas… Concentrar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los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resultados para analizar qué aspectos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del  diseño y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construcción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del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huerto se tienen que</a:t>
                      </a:r>
                      <a:r>
                        <a:rPr sz="1600" spc="-3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reforzar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  <a:spcBef>
                          <a:spcPts val="1455"/>
                        </a:spcBef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2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horas… Elementos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la</a:t>
                      </a:r>
                      <a:r>
                        <a:rPr sz="1600" spc="-1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composta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  <a:spcBef>
                          <a:spcPts val="1455"/>
                        </a:spcBef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2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horas… Análisis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toxicidad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los</a:t>
                      </a:r>
                      <a:r>
                        <a:rPr sz="1600" spc="-2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pesticidas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9652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762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762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object 3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39951" y="651557"/>
            <a:ext cx="53066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1B4587"/>
                </a:solidFill>
              </a:rPr>
              <a:t>VII. Presentación del proyecto</a:t>
            </a:r>
            <a:r>
              <a:rPr sz="2400" spc="-15" dirty="0">
                <a:solidFill>
                  <a:srgbClr val="1B4587"/>
                </a:solidFill>
              </a:rPr>
              <a:t> </a:t>
            </a:r>
            <a:r>
              <a:rPr sz="2400" i="1" spc="-85" dirty="0">
                <a:solidFill>
                  <a:srgbClr val="1B4587"/>
                </a:solidFill>
                <a:latin typeface="Garamond"/>
                <a:cs typeface="Garamond"/>
              </a:rPr>
              <a:t>(producto)</a:t>
            </a:r>
            <a:endParaRPr sz="24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7699" y="1222375"/>
            <a:ext cx="0" cy="5348605"/>
          </a:xfrm>
          <a:custGeom>
            <a:avLst/>
            <a:gdLst/>
            <a:ahLst/>
            <a:cxnLst/>
            <a:rect l="l" t="t" r="r" b="b"/>
            <a:pathLst>
              <a:path h="5348605">
                <a:moveTo>
                  <a:pt x="0" y="0"/>
                </a:moveTo>
                <a:lnTo>
                  <a:pt x="0" y="5348299"/>
                </a:lnTo>
              </a:path>
            </a:pathLst>
          </a:custGeom>
          <a:ln w="38099">
            <a:solidFill>
              <a:srgbClr val="1B4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809900" y="1222375"/>
            <a:ext cx="0" cy="5348605"/>
          </a:xfrm>
          <a:custGeom>
            <a:avLst/>
            <a:gdLst/>
            <a:ahLst/>
            <a:cxnLst/>
            <a:rect l="l" t="t" r="r" b="b"/>
            <a:pathLst>
              <a:path h="5348605">
                <a:moveTo>
                  <a:pt x="0" y="0"/>
                </a:moveTo>
                <a:lnTo>
                  <a:pt x="0" y="5348299"/>
                </a:lnTo>
              </a:path>
            </a:pathLst>
          </a:custGeom>
          <a:ln w="38099">
            <a:solidFill>
              <a:srgbClr val="1B4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8649" y="1241425"/>
            <a:ext cx="11540490" cy="0"/>
          </a:xfrm>
          <a:custGeom>
            <a:avLst/>
            <a:gdLst/>
            <a:ahLst/>
            <a:cxnLst/>
            <a:rect l="l" t="t" r="r" b="b"/>
            <a:pathLst>
              <a:path w="11540490">
                <a:moveTo>
                  <a:pt x="0" y="0"/>
                </a:moveTo>
                <a:lnTo>
                  <a:pt x="11540299" y="0"/>
                </a:lnTo>
              </a:path>
            </a:pathLst>
          </a:custGeom>
          <a:ln w="38099">
            <a:solidFill>
              <a:srgbClr val="1B4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8649" y="1691000"/>
            <a:ext cx="11540490" cy="0"/>
          </a:xfrm>
          <a:custGeom>
            <a:avLst/>
            <a:gdLst/>
            <a:ahLst/>
            <a:cxnLst/>
            <a:rect l="l" t="t" r="r" b="b"/>
            <a:pathLst>
              <a:path w="11540490">
                <a:moveTo>
                  <a:pt x="0" y="0"/>
                </a:moveTo>
                <a:lnTo>
                  <a:pt x="11540299" y="0"/>
                </a:lnTo>
              </a:path>
            </a:pathLst>
          </a:custGeom>
          <a:ln w="38099">
            <a:solidFill>
              <a:srgbClr val="1B4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8649" y="6551624"/>
            <a:ext cx="11540490" cy="0"/>
          </a:xfrm>
          <a:custGeom>
            <a:avLst/>
            <a:gdLst/>
            <a:ahLst/>
            <a:cxnLst/>
            <a:rect l="l" t="t" r="r" b="b"/>
            <a:pathLst>
              <a:path w="11540490">
                <a:moveTo>
                  <a:pt x="0" y="0"/>
                </a:moveTo>
                <a:lnTo>
                  <a:pt x="11540299" y="0"/>
                </a:lnTo>
              </a:path>
            </a:pathLst>
          </a:custGeom>
          <a:ln w="38099">
            <a:solidFill>
              <a:srgbClr val="1B45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52150" y="1277747"/>
            <a:ext cx="11389360" cy="5100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8580">
              <a:lnSpc>
                <a:spcPct val="100000"/>
              </a:lnSpc>
              <a:spcBef>
                <a:spcPts val="100"/>
              </a:spcBef>
              <a:tabLst>
                <a:tab pos="1736725" algn="l"/>
                <a:tab pos="3448685" algn="l"/>
                <a:tab pos="4559300" algn="l"/>
                <a:tab pos="6550659" algn="l"/>
              </a:tabLst>
            </a:pPr>
            <a:r>
              <a:rPr sz="1600" spc="-5" dirty="0">
                <a:solidFill>
                  <a:srgbClr val="1B4587"/>
                </a:solidFill>
                <a:latin typeface="Arial"/>
                <a:cs typeface="Arial"/>
              </a:rPr>
              <a:t>1.	</a:t>
            </a: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¿Qué se</a:t>
            </a:r>
            <a:r>
              <a:rPr sz="1600" dirty="0">
                <a:solidFill>
                  <a:srgbClr val="1B4587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presentará?	</a:t>
            </a:r>
            <a:r>
              <a:rPr sz="1600" b="1" spc="-5" dirty="0">
                <a:solidFill>
                  <a:srgbClr val="1B4587"/>
                </a:solidFill>
                <a:latin typeface="Garamond"/>
                <a:cs typeface="Garamond"/>
              </a:rPr>
              <a:t>2</a:t>
            </a: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. ¿Cuándo?	</a:t>
            </a:r>
            <a:r>
              <a:rPr sz="1600" b="1" spc="-5" dirty="0">
                <a:solidFill>
                  <a:srgbClr val="1B4587"/>
                </a:solidFill>
                <a:latin typeface="Garamond"/>
                <a:cs typeface="Garamond"/>
              </a:rPr>
              <a:t>3. </a:t>
            </a: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¿Cómo? </a:t>
            </a:r>
            <a:r>
              <a:rPr sz="1600" spc="30" dirty="0">
                <a:solidFill>
                  <a:srgbClr val="1B4587"/>
                </a:solidFill>
                <a:latin typeface="Garamond"/>
                <a:cs typeface="Garamond"/>
              </a:rPr>
              <a:t> </a:t>
            </a:r>
            <a:r>
              <a:rPr sz="1600" b="1" spc="-5" dirty="0">
                <a:solidFill>
                  <a:srgbClr val="1B4587"/>
                </a:solidFill>
                <a:latin typeface="Garamond"/>
                <a:cs typeface="Garamond"/>
              </a:rPr>
              <a:t>4.</a:t>
            </a:r>
            <a:r>
              <a:rPr sz="1600" b="1" spc="5" dirty="0">
                <a:solidFill>
                  <a:srgbClr val="1B4587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¿Dónde?	</a:t>
            </a:r>
            <a:r>
              <a:rPr sz="1600" b="1" spc="-5" dirty="0">
                <a:solidFill>
                  <a:srgbClr val="1B4587"/>
                </a:solidFill>
                <a:latin typeface="Garamond"/>
                <a:cs typeface="Garamond"/>
              </a:rPr>
              <a:t>5</a:t>
            </a: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. ¿Con qué? </a:t>
            </a:r>
            <a:r>
              <a:rPr sz="1600" b="1" spc="-5" dirty="0">
                <a:solidFill>
                  <a:srgbClr val="1B4587"/>
                </a:solidFill>
                <a:latin typeface="Garamond"/>
                <a:cs typeface="Garamond"/>
              </a:rPr>
              <a:t>6</a:t>
            </a: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. ¿A quién, por qué </a:t>
            </a:r>
            <a:r>
              <a:rPr sz="1600" dirty="0">
                <a:solidFill>
                  <a:srgbClr val="1B4587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1B4587"/>
                </a:solidFill>
                <a:latin typeface="Garamond"/>
                <a:cs typeface="Garamond"/>
              </a:rPr>
              <a:t>para qué?</a:t>
            </a:r>
            <a:endParaRPr sz="1600">
              <a:latin typeface="Garamond"/>
              <a:cs typeface="Garamond"/>
            </a:endParaRPr>
          </a:p>
          <a:p>
            <a:pPr marL="691515" indent="-488950">
              <a:lnSpc>
                <a:spcPct val="100000"/>
              </a:lnSpc>
              <a:spcBef>
                <a:spcPts val="1620"/>
              </a:spcBef>
              <a:buFont typeface="Garamond"/>
              <a:buAutoNum type="arabicPeriod"/>
              <a:tabLst>
                <a:tab pos="691515" algn="l"/>
                <a:tab pos="692150" algn="l"/>
              </a:tabLst>
            </a:pPr>
            <a:r>
              <a:rPr sz="1600" dirty="0">
                <a:latin typeface="Garamond"/>
                <a:cs typeface="Garamond"/>
              </a:rPr>
              <a:t>Se </a:t>
            </a:r>
            <a:r>
              <a:rPr sz="1600" spc="-5" dirty="0">
                <a:latin typeface="Garamond"/>
                <a:cs typeface="Garamond"/>
              </a:rPr>
              <a:t>realizará un huerto urbano escolar, como herramienta para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concientización </a:t>
            </a:r>
            <a:r>
              <a:rPr sz="1600" dirty="0">
                <a:latin typeface="Garamond"/>
                <a:cs typeface="Garamond"/>
              </a:rPr>
              <a:t>de los </a:t>
            </a:r>
            <a:r>
              <a:rPr sz="1600" spc="-5" dirty="0">
                <a:latin typeface="Garamond"/>
                <a:cs typeface="Garamond"/>
              </a:rPr>
              <a:t>alumnos ante una crisis</a:t>
            </a:r>
            <a:r>
              <a:rPr sz="1600" spc="-2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alimentaria</a:t>
            </a:r>
            <a:endParaRPr sz="1600">
              <a:latin typeface="Garamond"/>
              <a:cs typeface="Garamond"/>
            </a:endParaRPr>
          </a:p>
          <a:p>
            <a:pPr marL="613410" indent="-398145">
              <a:lnSpc>
                <a:spcPct val="100000"/>
              </a:lnSpc>
              <a:spcBef>
                <a:spcPts val="1230"/>
              </a:spcBef>
              <a:buFont typeface="Garamond"/>
              <a:buAutoNum type="arabicPeriod"/>
              <a:tabLst>
                <a:tab pos="613410" algn="l"/>
                <a:tab pos="614045" algn="l"/>
              </a:tabLst>
            </a:pPr>
            <a:r>
              <a:rPr sz="1600" spc="-5" dirty="0">
                <a:latin typeface="Garamond"/>
                <a:cs typeface="Garamond"/>
              </a:rPr>
              <a:t>Preparación </a:t>
            </a:r>
            <a:r>
              <a:rPr sz="1600" dirty="0">
                <a:latin typeface="Garamond"/>
                <a:cs typeface="Garamond"/>
              </a:rPr>
              <a:t>del </a:t>
            </a:r>
            <a:r>
              <a:rPr sz="1600" spc="-5" dirty="0">
                <a:latin typeface="Garamond"/>
                <a:cs typeface="Garamond"/>
              </a:rPr>
              <a:t>13 </a:t>
            </a:r>
            <a:r>
              <a:rPr sz="1600" i="1" spc="-5" dirty="0">
                <a:latin typeface="Garamond"/>
                <a:cs typeface="Garamond"/>
              </a:rPr>
              <a:t>de enero al </a:t>
            </a:r>
            <a:r>
              <a:rPr sz="1600" i="1" dirty="0">
                <a:latin typeface="Garamond"/>
                <a:cs typeface="Garamond"/>
              </a:rPr>
              <a:t>7 </a:t>
            </a:r>
            <a:r>
              <a:rPr sz="1600" i="1" spc="-5" dirty="0">
                <a:latin typeface="Garamond"/>
                <a:cs typeface="Garamond"/>
              </a:rPr>
              <a:t>de febrero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se realizaràn </a:t>
            </a:r>
            <a:r>
              <a:rPr sz="1600" dirty="0">
                <a:latin typeface="Garamond"/>
                <a:cs typeface="Garamond"/>
              </a:rPr>
              <a:t>las </a:t>
            </a:r>
            <a:r>
              <a:rPr sz="1600" spc="-5" dirty="0">
                <a:latin typeface="Garamond"/>
                <a:cs typeface="Garamond"/>
              </a:rPr>
              <a:t>actividades </a:t>
            </a:r>
            <a:r>
              <a:rPr sz="1600" dirty="0">
                <a:latin typeface="Garamond"/>
                <a:cs typeface="Garamond"/>
              </a:rPr>
              <a:t>del </a:t>
            </a:r>
            <a:r>
              <a:rPr sz="1600" spc="-5" dirty="0">
                <a:latin typeface="Garamond"/>
                <a:cs typeface="Garamond"/>
              </a:rPr>
              <a:t>17 </a:t>
            </a:r>
            <a:r>
              <a:rPr sz="1600" i="1" spc="-5" dirty="0">
                <a:latin typeface="Garamond"/>
                <a:cs typeface="Garamond"/>
              </a:rPr>
              <a:t>al 20 de</a:t>
            </a:r>
            <a:r>
              <a:rPr sz="1600" i="1" spc="45" dirty="0">
                <a:latin typeface="Garamond"/>
                <a:cs typeface="Garamond"/>
              </a:rPr>
              <a:t> </a:t>
            </a:r>
            <a:r>
              <a:rPr sz="1600" i="1" dirty="0">
                <a:latin typeface="Garamond"/>
                <a:cs typeface="Garamond"/>
              </a:rPr>
              <a:t>marzo</a:t>
            </a:r>
            <a:endParaRPr sz="1600">
              <a:latin typeface="Garamond"/>
              <a:cs typeface="Garamond"/>
            </a:endParaRPr>
          </a:p>
          <a:p>
            <a:pPr marL="469900" indent="-254000">
              <a:lnSpc>
                <a:spcPct val="100000"/>
              </a:lnSpc>
              <a:spcBef>
                <a:spcPts val="1230"/>
              </a:spcBef>
              <a:buFont typeface="Garamond"/>
              <a:buAutoNum type="arabicPeriod"/>
              <a:tabLst>
                <a:tab pos="469900" algn="l"/>
              </a:tabLst>
            </a:pPr>
            <a:r>
              <a:rPr sz="1600" dirty="0">
                <a:latin typeface="Garamond"/>
                <a:cs typeface="Garamond"/>
              </a:rPr>
              <a:t>Se </a:t>
            </a:r>
            <a:r>
              <a:rPr sz="1600" spc="-5" dirty="0">
                <a:latin typeface="Garamond"/>
                <a:cs typeface="Garamond"/>
              </a:rPr>
              <a:t>realizarán </a:t>
            </a:r>
            <a:r>
              <a:rPr sz="1600" dirty="0">
                <a:latin typeface="Garamond"/>
                <a:cs typeface="Garamond"/>
              </a:rPr>
              <a:t>las </a:t>
            </a:r>
            <a:r>
              <a:rPr sz="1600" spc="-5" dirty="0">
                <a:latin typeface="Garamond"/>
                <a:cs typeface="Garamond"/>
              </a:rPr>
              <a:t>siguientes</a:t>
            </a:r>
            <a:r>
              <a:rPr sz="1600" spc="-1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actividades.</a:t>
            </a:r>
            <a:endParaRPr sz="1600">
              <a:latin typeface="Garamond"/>
              <a:cs typeface="Garamond"/>
            </a:endParaRPr>
          </a:p>
          <a:p>
            <a:pPr marL="1129665" lvl="1" indent="-431800">
              <a:lnSpc>
                <a:spcPct val="100000"/>
              </a:lnSpc>
              <a:spcBef>
                <a:spcPts val="1230"/>
              </a:spcBef>
              <a:buAutoNum type="alphaLcPeriod"/>
              <a:tabLst>
                <a:tab pos="1129665" algn="l"/>
                <a:tab pos="1130300" algn="l"/>
              </a:tabLst>
            </a:pPr>
            <a:r>
              <a:rPr sz="1600" dirty="0">
                <a:latin typeface="Garamond"/>
                <a:cs typeface="Garamond"/>
              </a:rPr>
              <a:t>Investigación documental </a:t>
            </a:r>
            <a:r>
              <a:rPr sz="1600" spc="-5" dirty="0">
                <a:latin typeface="Garamond"/>
                <a:cs typeface="Garamond"/>
              </a:rPr>
              <a:t>sobre huertos</a:t>
            </a:r>
            <a:r>
              <a:rPr sz="1600" spc="-1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urbanos</a:t>
            </a:r>
            <a:endParaRPr sz="1600">
              <a:latin typeface="Garamond"/>
              <a:cs typeface="Garamond"/>
            </a:endParaRPr>
          </a:p>
          <a:p>
            <a:pPr marL="1150620" lvl="1" indent="-452755">
              <a:lnSpc>
                <a:spcPct val="100000"/>
              </a:lnSpc>
              <a:spcBef>
                <a:spcPts val="30"/>
              </a:spcBef>
              <a:buAutoNum type="alphaLcPeriod"/>
              <a:tabLst>
                <a:tab pos="1150620" algn="l"/>
                <a:tab pos="1151255" algn="l"/>
              </a:tabLst>
            </a:pPr>
            <a:r>
              <a:rPr sz="1600" spc="-5" dirty="0">
                <a:latin typeface="Garamond"/>
                <a:cs typeface="Garamond"/>
              </a:rPr>
              <a:t>Encuestas </a:t>
            </a:r>
            <a:r>
              <a:rPr sz="1600" dirty="0">
                <a:latin typeface="Garamond"/>
                <a:cs typeface="Garamond"/>
              </a:rPr>
              <a:t>y</a:t>
            </a:r>
            <a:r>
              <a:rPr sz="1600" spc="-1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gráficos</a:t>
            </a:r>
            <a:endParaRPr sz="1600">
              <a:latin typeface="Garamond"/>
              <a:cs typeface="Garamond"/>
            </a:endParaRPr>
          </a:p>
          <a:p>
            <a:pPr marL="1182370" lvl="1" indent="-484505">
              <a:lnSpc>
                <a:spcPct val="100000"/>
              </a:lnSpc>
              <a:spcBef>
                <a:spcPts val="30"/>
              </a:spcBef>
              <a:buAutoNum type="alphaLcPeriod"/>
              <a:tabLst>
                <a:tab pos="1182370" algn="l"/>
                <a:tab pos="1183005" algn="l"/>
              </a:tabLst>
            </a:pPr>
            <a:r>
              <a:rPr sz="1600" spc="-5" dirty="0">
                <a:latin typeface="Garamond"/>
                <a:cs typeface="Garamond"/>
              </a:rPr>
              <a:t>Composta</a:t>
            </a:r>
            <a:endParaRPr sz="1600">
              <a:latin typeface="Garamond"/>
              <a:cs typeface="Garamond"/>
            </a:endParaRPr>
          </a:p>
          <a:p>
            <a:pPr marL="1098550" lvl="1" indent="-400050">
              <a:lnSpc>
                <a:spcPct val="100000"/>
              </a:lnSpc>
              <a:spcBef>
                <a:spcPts val="30"/>
              </a:spcBef>
              <a:buAutoNum type="alphaLcPeriod"/>
              <a:tabLst>
                <a:tab pos="1097915" algn="l"/>
                <a:tab pos="1098550" algn="l"/>
              </a:tabLst>
            </a:pPr>
            <a:r>
              <a:rPr sz="1600" spc="-5" dirty="0">
                <a:latin typeface="Garamond"/>
                <a:cs typeface="Garamond"/>
              </a:rPr>
              <a:t>Análisis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suelo para revisión </a:t>
            </a:r>
            <a:r>
              <a:rPr sz="1600" dirty="0">
                <a:latin typeface="Garamond"/>
                <a:cs typeface="Garamond"/>
              </a:rPr>
              <a:t>del </a:t>
            </a:r>
            <a:r>
              <a:rPr sz="1600" spc="-5" dirty="0">
                <a:latin typeface="Garamond"/>
                <a:cs typeface="Garamond"/>
              </a:rPr>
              <a:t>tipo </a:t>
            </a:r>
            <a:r>
              <a:rPr sz="1600" dirty="0">
                <a:latin typeface="Garamond"/>
                <a:cs typeface="Garamond"/>
              </a:rPr>
              <a:t>de</a:t>
            </a:r>
            <a:r>
              <a:rPr sz="1600" spc="-5" dirty="0">
                <a:latin typeface="Garamond"/>
                <a:cs typeface="Garamond"/>
              </a:rPr>
              <a:t> semilla</a:t>
            </a:r>
            <a:endParaRPr sz="1600">
              <a:latin typeface="Garamond"/>
              <a:cs typeface="Garamond"/>
            </a:endParaRPr>
          </a:p>
          <a:p>
            <a:pPr marL="1131570" lvl="1" indent="-433705">
              <a:lnSpc>
                <a:spcPct val="100000"/>
              </a:lnSpc>
              <a:spcBef>
                <a:spcPts val="30"/>
              </a:spcBef>
              <a:buAutoNum type="alphaLcPeriod"/>
              <a:tabLst>
                <a:tab pos="1131570" algn="l"/>
                <a:tab pos="1132205" algn="l"/>
              </a:tabLst>
            </a:pPr>
            <a:r>
              <a:rPr sz="1600" spc="-5" dirty="0">
                <a:latin typeface="Garamond"/>
                <a:cs typeface="Garamond"/>
              </a:rPr>
              <a:t>Preparación </a:t>
            </a:r>
            <a:r>
              <a:rPr sz="1600" dirty="0">
                <a:latin typeface="Garamond"/>
                <a:cs typeface="Garamond"/>
              </a:rPr>
              <a:t>del </a:t>
            </a:r>
            <a:r>
              <a:rPr sz="1600" spc="-5" dirty="0">
                <a:latin typeface="Garamond"/>
                <a:cs typeface="Garamond"/>
              </a:rPr>
              <a:t>terreno con</a:t>
            </a:r>
            <a:r>
              <a:rPr sz="1600" spc="-1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composta</a:t>
            </a:r>
            <a:endParaRPr sz="1600">
              <a:latin typeface="Garamond"/>
              <a:cs typeface="Garamond"/>
            </a:endParaRPr>
          </a:p>
          <a:p>
            <a:pPr marL="1214120" lvl="1" indent="-516255">
              <a:lnSpc>
                <a:spcPct val="100000"/>
              </a:lnSpc>
              <a:spcBef>
                <a:spcPts val="30"/>
              </a:spcBef>
              <a:buAutoNum type="alphaLcPeriod"/>
              <a:tabLst>
                <a:tab pos="1214120" algn="l"/>
                <a:tab pos="1214755" algn="l"/>
              </a:tabLst>
            </a:pPr>
            <a:r>
              <a:rPr sz="1600" spc="-5" dirty="0">
                <a:latin typeface="Garamond"/>
                <a:cs typeface="Garamond"/>
              </a:rPr>
              <a:t>Elaboración </a:t>
            </a:r>
            <a:r>
              <a:rPr sz="1600" dirty="0">
                <a:latin typeface="Garamond"/>
                <a:cs typeface="Garamond"/>
              </a:rPr>
              <a:t>de</a:t>
            </a:r>
            <a:r>
              <a:rPr sz="1600" spc="-5" dirty="0">
                <a:latin typeface="Garamond"/>
                <a:cs typeface="Garamond"/>
              </a:rPr>
              <a:t> pesticidas</a:t>
            </a:r>
            <a:endParaRPr sz="1600">
              <a:latin typeface="Garamond"/>
              <a:cs typeface="Garamond"/>
            </a:endParaRPr>
          </a:p>
          <a:p>
            <a:pPr marL="1137920" lvl="1" indent="-440055">
              <a:lnSpc>
                <a:spcPct val="100000"/>
              </a:lnSpc>
              <a:spcBef>
                <a:spcPts val="30"/>
              </a:spcBef>
              <a:buAutoNum type="alphaLcPeriod"/>
              <a:tabLst>
                <a:tab pos="1137920" algn="l"/>
                <a:tab pos="1138555" algn="l"/>
              </a:tabLst>
            </a:pPr>
            <a:r>
              <a:rPr sz="1600" spc="-5" dirty="0">
                <a:latin typeface="Garamond"/>
                <a:cs typeface="Garamond"/>
              </a:rPr>
              <a:t>Análisis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toxicidad </a:t>
            </a:r>
            <a:r>
              <a:rPr sz="1600" dirty="0">
                <a:latin typeface="Garamond"/>
                <a:cs typeface="Garamond"/>
              </a:rPr>
              <a:t>de los</a:t>
            </a:r>
            <a:r>
              <a:rPr sz="1600" spc="-5" dirty="0">
                <a:latin typeface="Garamond"/>
                <a:cs typeface="Garamond"/>
              </a:rPr>
              <a:t> pesticidas</a:t>
            </a:r>
            <a:endParaRPr sz="1600">
              <a:latin typeface="Garamond"/>
              <a:cs typeface="Garamond"/>
            </a:endParaRPr>
          </a:p>
          <a:p>
            <a:pPr marL="1150620" lvl="1" indent="-452755">
              <a:lnSpc>
                <a:spcPct val="100000"/>
              </a:lnSpc>
              <a:spcBef>
                <a:spcPts val="30"/>
              </a:spcBef>
              <a:buAutoNum type="alphaLcPeriod"/>
              <a:tabLst>
                <a:tab pos="1150620" algn="l"/>
                <a:tab pos="1151255" algn="l"/>
              </a:tabLst>
            </a:pPr>
            <a:r>
              <a:rPr sz="1600" dirty="0">
                <a:latin typeface="Garamond"/>
                <a:cs typeface="Garamond"/>
              </a:rPr>
              <a:t>Siembra</a:t>
            </a:r>
            <a:endParaRPr sz="1600">
              <a:latin typeface="Garamond"/>
              <a:cs typeface="Garamond"/>
            </a:endParaRPr>
          </a:p>
          <a:p>
            <a:pPr marL="927100" indent="-508000">
              <a:lnSpc>
                <a:spcPct val="100000"/>
              </a:lnSpc>
              <a:spcBef>
                <a:spcPts val="1230"/>
              </a:spcBef>
              <a:buFont typeface="Garamond"/>
              <a:buAutoNum type="arabicPeriod"/>
              <a:tabLst>
                <a:tab pos="926465" algn="l"/>
                <a:tab pos="927100" algn="l"/>
              </a:tabLst>
            </a:pPr>
            <a:r>
              <a:rPr sz="1600" spc="-5" dirty="0">
                <a:latin typeface="Garamond"/>
                <a:cs typeface="Garamond"/>
              </a:rPr>
              <a:t>En </a:t>
            </a:r>
            <a:r>
              <a:rPr sz="1600" dirty="0">
                <a:latin typeface="Garamond"/>
                <a:cs typeface="Garamond"/>
              </a:rPr>
              <a:t>los </a:t>
            </a:r>
            <a:r>
              <a:rPr sz="1600" spc="-5" dirty="0">
                <a:latin typeface="Garamond"/>
                <a:cs typeface="Garamond"/>
              </a:rPr>
              <a:t>maceteros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terrenos </a:t>
            </a:r>
            <a:r>
              <a:rPr sz="1600" dirty="0">
                <a:latin typeface="Garamond"/>
                <a:cs typeface="Garamond"/>
              </a:rPr>
              <a:t>de la</a:t>
            </a:r>
            <a:r>
              <a:rPr sz="1600" spc="-10" dirty="0">
                <a:latin typeface="Garamond"/>
                <a:cs typeface="Garamond"/>
              </a:rPr>
              <a:t> </a:t>
            </a:r>
            <a:r>
              <a:rPr sz="1600" dirty="0">
                <a:latin typeface="Garamond"/>
                <a:cs typeface="Garamond"/>
              </a:rPr>
              <a:t>institución</a:t>
            </a:r>
            <a:endParaRPr sz="1600">
              <a:latin typeface="Garamond"/>
              <a:cs typeface="Garamond"/>
            </a:endParaRPr>
          </a:p>
          <a:p>
            <a:pPr marL="469900" indent="-254000">
              <a:lnSpc>
                <a:spcPct val="100000"/>
              </a:lnSpc>
              <a:spcBef>
                <a:spcPts val="1230"/>
              </a:spcBef>
              <a:buFont typeface="Garamond"/>
              <a:buAutoNum type="arabicPeriod"/>
              <a:tabLst>
                <a:tab pos="469900" algn="l"/>
              </a:tabLst>
            </a:pPr>
            <a:r>
              <a:rPr sz="1600" spc="-5" dirty="0">
                <a:latin typeface="Garamond"/>
                <a:cs typeface="Garamond"/>
              </a:rPr>
              <a:t>Con herramienta </a:t>
            </a:r>
            <a:r>
              <a:rPr sz="1600" dirty="0">
                <a:latin typeface="Garamond"/>
                <a:cs typeface="Garamond"/>
              </a:rPr>
              <a:t>de jardinería, </a:t>
            </a:r>
            <a:r>
              <a:rPr sz="1600" spc="-5" dirty="0">
                <a:latin typeface="Garamond"/>
                <a:cs typeface="Garamond"/>
              </a:rPr>
              <a:t>árboles frutales, semillas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vegetales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hortalizas, composta, tierra para plantas,</a:t>
            </a:r>
            <a:r>
              <a:rPr sz="1600" spc="-25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etc.</a:t>
            </a:r>
            <a:endParaRPr sz="1600">
              <a:latin typeface="Garamond"/>
              <a:cs typeface="Garamond"/>
            </a:endParaRPr>
          </a:p>
          <a:p>
            <a:pPr marL="12700" marR="5080" indent="457200">
              <a:lnSpc>
                <a:spcPct val="101600"/>
              </a:lnSpc>
              <a:spcBef>
                <a:spcPts val="1200"/>
              </a:spcBef>
              <a:buFont typeface="Garamond"/>
              <a:buAutoNum type="arabicPeriod"/>
              <a:tabLst>
                <a:tab pos="926465" algn="l"/>
                <a:tab pos="927100" algn="l"/>
              </a:tabLst>
            </a:pPr>
            <a:r>
              <a:rPr sz="1600" spc="-5" dirty="0">
                <a:latin typeface="Garamond"/>
                <a:cs typeface="Garamond"/>
              </a:rPr>
              <a:t>¿A quién? </a:t>
            </a:r>
            <a:r>
              <a:rPr sz="1600" dirty="0">
                <a:latin typeface="Garamond"/>
                <a:cs typeface="Garamond"/>
              </a:rPr>
              <a:t>A la </a:t>
            </a:r>
            <a:r>
              <a:rPr sz="1600" spc="-5" dirty="0">
                <a:latin typeface="Garamond"/>
                <a:cs typeface="Garamond"/>
              </a:rPr>
              <a:t>comunidad estudiantil; ¿Por qué?: Porque pueden reaccionar si se enfrentan </a:t>
            </a:r>
            <a:r>
              <a:rPr sz="1600" dirty="0">
                <a:latin typeface="Garamond"/>
                <a:cs typeface="Garamond"/>
              </a:rPr>
              <a:t>a </a:t>
            </a:r>
            <a:r>
              <a:rPr sz="1600" spc="-5" dirty="0">
                <a:latin typeface="Garamond"/>
                <a:cs typeface="Garamond"/>
              </a:rPr>
              <a:t>una crisis alimentaria; ¿para qué? Para  concientizar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elaboración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huertos</a:t>
            </a:r>
            <a:r>
              <a:rPr sz="1600" spc="-1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urbanos.</a:t>
            </a:r>
            <a:endParaRPr sz="16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10651" y="612933"/>
            <a:ext cx="38671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1B4587"/>
                </a:solidFill>
              </a:rPr>
              <a:t>VIII. Evaluación del</a:t>
            </a:r>
            <a:r>
              <a:rPr sz="2400" spc="-85" dirty="0">
                <a:solidFill>
                  <a:srgbClr val="1B4587"/>
                </a:solidFill>
              </a:rPr>
              <a:t> </a:t>
            </a:r>
            <a:r>
              <a:rPr sz="2400" spc="-5" dirty="0">
                <a:solidFill>
                  <a:srgbClr val="1B4587"/>
                </a:solidFill>
              </a:rPr>
              <a:t>Proyecto</a:t>
            </a:r>
            <a:endParaRPr sz="240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582550" y="1371175"/>
          <a:ext cx="10987404" cy="418202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747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5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96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45849">
                <a:tc>
                  <a:txBody>
                    <a:bodyPr/>
                    <a:lstStyle/>
                    <a:p>
                      <a:pPr marL="736600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600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1. ¿Qué aspectos se</a:t>
                      </a:r>
                      <a:r>
                        <a:rPr sz="1600" spc="-2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evaluarán?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5030" marR="214629" indent="-662940">
                        <a:lnSpc>
                          <a:spcPct val="113300"/>
                        </a:lnSpc>
                        <a:spcBef>
                          <a:spcPts val="130"/>
                        </a:spcBef>
                      </a:pPr>
                      <a:r>
                        <a:rPr sz="1600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2. ¿Cuáles son </a:t>
                      </a:r>
                      <a:r>
                        <a:rPr sz="1600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los </a:t>
                      </a:r>
                      <a:r>
                        <a:rPr sz="1600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criterios que se utilizarán  para evaluar cada</a:t>
                      </a:r>
                      <a:r>
                        <a:rPr sz="1600" spc="-2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aspecto?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1651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3720" marR="287020" indent="-260350">
                        <a:lnSpc>
                          <a:spcPct val="113300"/>
                        </a:lnSpc>
                        <a:spcBef>
                          <a:spcPts val="130"/>
                        </a:spcBef>
                      </a:pPr>
                      <a:r>
                        <a:rPr sz="1600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3. Herramientas </a:t>
                      </a:r>
                      <a:r>
                        <a:rPr sz="1600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e instrumentos</a:t>
                      </a:r>
                      <a:r>
                        <a:rPr sz="1600" spc="-9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de  </a:t>
                      </a:r>
                      <a:r>
                        <a:rPr sz="1600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evaluación que se</a:t>
                      </a:r>
                      <a:r>
                        <a:rPr sz="1600" spc="-3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solidFill>
                            <a:srgbClr val="1B4587"/>
                          </a:solidFill>
                          <a:latin typeface="Garamond"/>
                          <a:cs typeface="Garamond"/>
                        </a:rPr>
                        <a:t>utilizarán.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1651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1B45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513">
                <a:tc>
                  <a:txBody>
                    <a:bodyPr/>
                    <a:lstStyle/>
                    <a:p>
                      <a:pPr marL="173355">
                        <a:lnSpc>
                          <a:spcPct val="100000"/>
                        </a:lnSpc>
                        <a:spcBef>
                          <a:spcPts val="385"/>
                        </a:spcBef>
                        <a:tabLst>
                          <a:tab pos="750570" algn="l"/>
                          <a:tab pos="1602740" algn="l"/>
                          <a:tab pos="2424430" algn="l"/>
                          <a:tab pos="3375660" algn="l"/>
                          <a:tab pos="3639820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Cada	profesor	evaluarà	conforme	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a	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su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4889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</a:tcPr>
                </a:tc>
                <a:tc rowSpan="8">
                  <a:txBody>
                    <a:bodyPr/>
                    <a:lstStyle/>
                    <a:p>
                      <a:pPr marL="236854" marR="53975" indent="58419">
                        <a:lnSpc>
                          <a:spcPct val="113300"/>
                        </a:lnSpc>
                        <a:spcBef>
                          <a:spcPts val="130"/>
                        </a:spcBef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En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lo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relativo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a la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construcción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del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huerto,  se establecieron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los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criterios</a:t>
                      </a:r>
                      <a:r>
                        <a:rPr sz="1600" spc="-2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de: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761365" indent="-525145">
                        <a:lnSpc>
                          <a:spcPct val="100000"/>
                        </a:lnSpc>
                        <a:spcBef>
                          <a:spcPts val="1455"/>
                        </a:spcBef>
                        <a:buChar char="·"/>
                        <a:tabLst>
                          <a:tab pos="761365" algn="l"/>
                          <a:tab pos="762000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Plan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</a:t>
                      </a:r>
                      <a:r>
                        <a:rPr sz="1600" spc="-9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trabajo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761365" indent="-525145">
                        <a:lnSpc>
                          <a:spcPct val="100000"/>
                        </a:lnSpc>
                        <a:spcBef>
                          <a:spcPts val="30"/>
                        </a:spcBef>
                        <a:buChar char="·"/>
                        <a:tabLst>
                          <a:tab pos="761365" algn="l"/>
                          <a:tab pos="762000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Contribución al trabajo en</a:t>
                      </a:r>
                      <a:r>
                        <a:rPr sz="1600" spc="-3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equipo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761365" indent="-525145">
                        <a:lnSpc>
                          <a:spcPct val="100000"/>
                        </a:lnSpc>
                        <a:spcBef>
                          <a:spcPts val="30"/>
                        </a:spcBef>
                        <a:buChar char="·"/>
                        <a:tabLst>
                          <a:tab pos="761365" algn="l"/>
                          <a:tab pos="762000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Actitud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761365" indent="-525145">
                        <a:lnSpc>
                          <a:spcPct val="100000"/>
                        </a:lnSpc>
                        <a:spcBef>
                          <a:spcPts val="30"/>
                        </a:spcBef>
                        <a:buChar char="·"/>
                        <a:tabLst>
                          <a:tab pos="761365" algn="l"/>
                          <a:tab pos="762000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Motivación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761365" indent="-525145">
                        <a:lnSpc>
                          <a:spcPct val="100000"/>
                        </a:lnSpc>
                        <a:spcBef>
                          <a:spcPts val="30"/>
                        </a:spcBef>
                        <a:buChar char="·"/>
                        <a:tabLst>
                          <a:tab pos="761365" algn="l"/>
                          <a:tab pos="762000" algn="l"/>
                        </a:tabLst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Implicación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761365" indent="-525145">
                        <a:lnSpc>
                          <a:spcPct val="100000"/>
                        </a:lnSpc>
                        <a:spcBef>
                          <a:spcPts val="30"/>
                        </a:spcBef>
                        <a:buChar char="·"/>
                        <a:tabLst>
                          <a:tab pos="761365" algn="l"/>
                          <a:tab pos="762000" algn="l"/>
                        </a:tabLst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Resolución de</a:t>
                      </a:r>
                      <a:r>
                        <a:rPr sz="1600" spc="-1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problemas</a:t>
                      </a:r>
                      <a:endParaRPr sz="1600">
                        <a:latin typeface="Garamond"/>
                        <a:cs typeface="Garamond"/>
                      </a:endParaRPr>
                    </a:p>
                    <a:p>
                      <a:pPr marL="761365" indent="-525145">
                        <a:lnSpc>
                          <a:spcPct val="100000"/>
                        </a:lnSpc>
                        <a:spcBef>
                          <a:spcPts val="30"/>
                        </a:spcBef>
                        <a:buChar char="·"/>
                        <a:tabLst>
                          <a:tab pos="761365" algn="l"/>
                          <a:tab pos="762000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Calidad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del</a:t>
                      </a:r>
                      <a:r>
                        <a:rPr sz="1600" spc="-1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trabajo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1651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8">
                  <a:txBody>
                    <a:bodyPr/>
                    <a:lstStyle/>
                    <a:p>
                      <a:pPr marL="57150" marR="51435" indent="107950" algn="just">
                        <a:lnSpc>
                          <a:spcPct val="113300"/>
                        </a:lnSpc>
                        <a:spcBef>
                          <a:spcPts val="130"/>
                        </a:spcBef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De acuerdo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a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estos criterios,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los 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profesores,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junto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con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los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alumnos 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diseñaràn las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rúbricas con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las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que sería  evaluado el huerto urbano (listas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cotejo) tanto por sus pares, compañeros 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y</a:t>
                      </a:r>
                      <a:r>
                        <a:rPr sz="1600" spc="-1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maestros.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1651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224">
                <a:tc>
                  <a:txBody>
                    <a:bodyPr/>
                    <a:lstStyle/>
                    <a:p>
                      <a:pPr marL="57150">
                        <a:lnSpc>
                          <a:spcPts val="1885"/>
                        </a:lnSpc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programa</a:t>
                      </a:r>
                      <a:r>
                        <a:rPr sz="1600" spc="16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la</a:t>
                      </a:r>
                      <a:r>
                        <a:rPr sz="1600" spc="16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existencia</a:t>
                      </a:r>
                      <a:r>
                        <a:rPr sz="1600" spc="16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</a:t>
                      </a:r>
                      <a:r>
                        <a:rPr sz="1600" spc="16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elementos</a:t>
                      </a:r>
                      <a:r>
                        <a:rPr sz="1600" spc="16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concretos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651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651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marL="57150">
                        <a:lnSpc>
                          <a:spcPts val="1885"/>
                        </a:lnSpc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cada asignatura que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deben</a:t>
                      </a:r>
                      <a:r>
                        <a:rPr sz="1600" spc="-2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dominarse.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651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651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565"/>
                        </a:spcBef>
                        <a:tabLst>
                          <a:tab pos="289560" algn="l"/>
                          <a:tab pos="1049020" algn="l"/>
                          <a:tab pos="1404620" algn="l"/>
                          <a:tab pos="1703070" algn="l"/>
                          <a:tab pos="2894330" algn="l"/>
                        </a:tabLst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-	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Calidad	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	la	investigación	documental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7175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651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651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marL="57150">
                        <a:lnSpc>
                          <a:spcPts val="1885"/>
                        </a:lnSpc>
                        <a:tabLst>
                          <a:tab pos="1136650" algn="l"/>
                          <a:tab pos="2251075" algn="l"/>
                          <a:tab pos="3727450" algn="l"/>
                        </a:tabLst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(escritura,	redacción,	argumentación	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y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651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651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marL="57150">
                        <a:lnSpc>
                          <a:spcPts val="1885"/>
                        </a:lnSpc>
                      </a:pPr>
                      <a:r>
                        <a:rPr sz="1600" spc="-5" dirty="0">
                          <a:latin typeface="Garamond"/>
                          <a:cs typeface="Garamond"/>
                        </a:rPr>
                        <a:t>evaluación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fuentes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</a:t>
                      </a:r>
                      <a:r>
                        <a:rPr sz="1600" spc="-2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información)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651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651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-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Diseño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encuestas. Elaboración </a:t>
                      </a:r>
                      <a:r>
                        <a:rPr sz="1600" dirty="0">
                          <a:latin typeface="Garamond"/>
                          <a:cs typeface="Garamond"/>
                        </a:rPr>
                        <a:t>de</a:t>
                      </a:r>
                      <a:r>
                        <a:rPr sz="1600" spc="-7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gráficos.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7175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651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651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68311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1600" dirty="0">
                          <a:latin typeface="Garamond"/>
                          <a:cs typeface="Garamond"/>
                        </a:rPr>
                        <a:t>- Sembrado: Según la investigación</a:t>
                      </a:r>
                      <a:r>
                        <a:rPr sz="1600" spc="-5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600" spc="-5" dirty="0">
                          <a:latin typeface="Garamond"/>
                          <a:cs typeface="Garamond"/>
                        </a:rPr>
                        <a:t>realizada.</a:t>
                      </a:r>
                      <a:endParaRPr sz="1600">
                        <a:latin typeface="Garamond"/>
                        <a:cs typeface="Garamond"/>
                      </a:endParaRPr>
                    </a:p>
                  </a:txBody>
                  <a:tcPr marL="0" marR="0" marT="71755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651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6510" marB="0">
                    <a:lnL w="38100">
                      <a:solidFill>
                        <a:srgbClr val="1B4587"/>
                      </a:solidFill>
                      <a:prstDash val="solid"/>
                    </a:lnL>
                    <a:lnR w="38100">
                      <a:solidFill>
                        <a:srgbClr val="1B4587"/>
                      </a:solidFill>
                      <a:prstDash val="solid"/>
                    </a:lnR>
                    <a:lnT w="38100">
                      <a:solidFill>
                        <a:srgbClr val="1B4587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65472" y="655110"/>
            <a:ext cx="784987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PRODUCTO FINAL</a:t>
            </a:r>
            <a:r>
              <a:rPr sz="3000" spc="-90" dirty="0"/>
              <a:t> </a:t>
            </a:r>
            <a:r>
              <a:rPr sz="3000" spc="-5" dirty="0"/>
              <a:t>INTERDISCIPLINARIO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966874" y="2805075"/>
            <a:ext cx="4466974" cy="3699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04575" y="1566055"/>
            <a:ext cx="10280650" cy="112839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just">
              <a:lnSpc>
                <a:spcPct val="100699"/>
              </a:lnSpc>
              <a:spcBef>
                <a:spcPts val="85"/>
              </a:spcBef>
            </a:pPr>
            <a:r>
              <a:rPr sz="1800" dirty="0">
                <a:latin typeface="Garamond"/>
                <a:cs typeface="Garamond"/>
              </a:rPr>
              <a:t>Se </a:t>
            </a:r>
            <a:r>
              <a:rPr sz="1800" spc="-5" dirty="0">
                <a:latin typeface="Garamond"/>
                <a:cs typeface="Garamond"/>
              </a:rPr>
              <a:t>muestra el producto final, que es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reforestación </a:t>
            </a:r>
            <a:r>
              <a:rPr sz="1800" dirty="0">
                <a:latin typeface="Garamond"/>
                <a:cs typeface="Garamond"/>
              </a:rPr>
              <a:t>del </a:t>
            </a:r>
            <a:r>
              <a:rPr sz="1800" spc="-5" dirty="0">
                <a:latin typeface="Garamond"/>
                <a:cs typeface="Garamond"/>
              </a:rPr>
              <a:t>camellón </a:t>
            </a:r>
            <a:r>
              <a:rPr sz="1800" dirty="0">
                <a:latin typeface="Garamond"/>
                <a:cs typeface="Garamond"/>
              </a:rPr>
              <a:t>y los </a:t>
            </a:r>
            <a:r>
              <a:rPr sz="1800" spc="-5" dirty="0">
                <a:latin typeface="Garamond"/>
                <a:cs typeface="Garamond"/>
              </a:rPr>
              <a:t>cultivos que se pudieron obtener </a:t>
            </a:r>
            <a:r>
              <a:rPr sz="1800" dirty="0">
                <a:latin typeface="Garamond"/>
                <a:cs typeface="Garamond"/>
              </a:rPr>
              <a:t>del  </a:t>
            </a:r>
            <a:r>
              <a:rPr sz="1800" spc="-5" dirty="0">
                <a:latin typeface="Garamond"/>
                <a:cs typeface="Garamond"/>
              </a:rPr>
              <a:t>proyecto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conexiones “huerto urbano”. Los cuales nos </a:t>
            </a:r>
            <a:r>
              <a:rPr sz="1800" dirty="0">
                <a:latin typeface="Garamond"/>
                <a:cs typeface="Garamond"/>
              </a:rPr>
              <a:t>dejan </a:t>
            </a:r>
            <a:r>
              <a:rPr sz="1800" spc="-5" dirty="0">
                <a:latin typeface="Garamond"/>
                <a:cs typeface="Garamond"/>
              </a:rPr>
              <a:t>ver que en cuanto al camellón nos brinda una mejor  apariencia visual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más que eso, una nueva área verde que nos permite generar màs fuentes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oxígenos. Los  vegetales que se cosecharon se pueden consumir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forma verdaderamente nutricional </a:t>
            </a:r>
            <a:r>
              <a:rPr sz="1800" dirty="0">
                <a:latin typeface="Garamond"/>
                <a:cs typeface="Garamond"/>
              </a:rPr>
              <a:t>y libre de</a:t>
            </a:r>
            <a:r>
              <a:rPr sz="1800" spc="-30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pesticidas.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775775" y="2805075"/>
            <a:ext cx="5047349" cy="36991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823125" y="6192625"/>
            <a:ext cx="1368874" cy="6653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13181" y="319540"/>
            <a:ext cx="9852660" cy="111506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>
              <a:lnSpc>
                <a:spcPts val="2850"/>
              </a:lnSpc>
              <a:spcBef>
                <a:spcPts val="220"/>
              </a:spcBef>
            </a:pPr>
            <a:r>
              <a:rPr sz="2400" b="0" spc="-5" dirty="0">
                <a:latin typeface="Garamond"/>
                <a:cs typeface="Garamond"/>
              </a:rPr>
              <a:t>Actividad </a:t>
            </a:r>
            <a:r>
              <a:rPr sz="2400" b="0" dirty="0">
                <a:latin typeface="Garamond"/>
                <a:cs typeface="Garamond"/>
              </a:rPr>
              <a:t>interdisciplinaria introductoria </a:t>
            </a:r>
            <a:r>
              <a:rPr sz="2400" b="0" spc="-5" dirty="0">
                <a:latin typeface="Garamond"/>
                <a:cs typeface="Garamond"/>
              </a:rPr>
              <a:t>al proyecto: Diseño </a:t>
            </a:r>
            <a:r>
              <a:rPr sz="2400" b="0" dirty="0">
                <a:latin typeface="Garamond"/>
                <a:cs typeface="Garamond"/>
              </a:rPr>
              <a:t>y </a:t>
            </a:r>
            <a:r>
              <a:rPr sz="2400" b="0" spc="-5" dirty="0">
                <a:latin typeface="Garamond"/>
                <a:cs typeface="Garamond"/>
              </a:rPr>
              <a:t>construcción </a:t>
            </a:r>
            <a:r>
              <a:rPr sz="2400" b="0" dirty="0">
                <a:latin typeface="Garamond"/>
                <a:cs typeface="Garamond"/>
              </a:rPr>
              <a:t>de </a:t>
            </a:r>
            <a:r>
              <a:rPr sz="2400" b="0" spc="-5" dirty="0">
                <a:latin typeface="Garamond"/>
                <a:cs typeface="Garamond"/>
              </a:rPr>
              <a:t>un  huerto urbano escolar, como herramienta para que </a:t>
            </a:r>
            <a:r>
              <a:rPr sz="2400" b="0" dirty="0">
                <a:latin typeface="Garamond"/>
                <a:cs typeface="Garamond"/>
              </a:rPr>
              <a:t>los </a:t>
            </a:r>
            <a:r>
              <a:rPr sz="2400" b="0" spc="-5" dirty="0">
                <a:latin typeface="Garamond"/>
                <a:cs typeface="Garamond"/>
              </a:rPr>
              <a:t>alumnos enfrenten una crisis  alimentaria </a:t>
            </a:r>
            <a:r>
              <a:rPr sz="2400" b="0" dirty="0">
                <a:latin typeface="Garamond"/>
                <a:cs typeface="Garamond"/>
              </a:rPr>
              <a:t>( Realizado </a:t>
            </a:r>
            <a:r>
              <a:rPr sz="2400" b="0" spc="-5" dirty="0">
                <a:latin typeface="Garamond"/>
                <a:cs typeface="Garamond"/>
              </a:rPr>
              <a:t>por </a:t>
            </a:r>
            <a:r>
              <a:rPr sz="2400" b="0" dirty="0">
                <a:latin typeface="Garamond"/>
                <a:cs typeface="Garamond"/>
              </a:rPr>
              <a:t>las </a:t>
            </a:r>
            <a:r>
              <a:rPr sz="2400" b="0" spc="-5" dirty="0">
                <a:latin typeface="Garamond"/>
                <a:cs typeface="Garamond"/>
              </a:rPr>
              <a:t>profesoras como</a:t>
            </a:r>
            <a:r>
              <a:rPr sz="2400" b="0" spc="-25" dirty="0">
                <a:latin typeface="Garamond"/>
                <a:cs typeface="Garamond"/>
              </a:rPr>
              <a:t> </a:t>
            </a:r>
            <a:r>
              <a:rPr sz="2400" b="0" spc="-5" dirty="0">
                <a:latin typeface="Garamond"/>
                <a:cs typeface="Garamond"/>
              </a:rPr>
              <a:t>preparativo)</a:t>
            </a:r>
            <a:endParaRPr sz="24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48970" y="2011666"/>
            <a:ext cx="9871710" cy="3618229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386715" marR="5080" indent="-369570" algn="just">
              <a:lnSpc>
                <a:spcPct val="114900"/>
              </a:lnSpc>
              <a:spcBef>
                <a:spcPts val="165"/>
              </a:spcBef>
              <a:buClr>
                <a:srgbClr val="434343"/>
              </a:buClr>
              <a:buFont typeface="Arial"/>
              <a:buChar char="●"/>
              <a:tabLst>
                <a:tab pos="387350" algn="l"/>
              </a:tabLst>
            </a:pPr>
            <a:r>
              <a:rPr sz="2000" b="1" spc="-5" dirty="0">
                <a:solidFill>
                  <a:srgbClr val="2A3890"/>
                </a:solidFill>
                <a:latin typeface="Garamond"/>
                <a:cs typeface="Garamond"/>
              </a:rPr>
              <a:t>Objetivo: </a:t>
            </a:r>
            <a:r>
              <a:rPr sz="1800" spc="-5" dirty="0">
                <a:solidFill>
                  <a:srgbClr val="222222"/>
                </a:solidFill>
                <a:latin typeface="Garamond"/>
                <a:cs typeface="Garamond"/>
              </a:rPr>
              <a:t>El alumno </a:t>
            </a:r>
            <a:r>
              <a:rPr sz="1800" dirty="0">
                <a:solidFill>
                  <a:srgbClr val="222222"/>
                </a:solidFill>
                <a:latin typeface="Garamond"/>
                <a:cs typeface="Garamond"/>
              </a:rPr>
              <a:t>diseñarà la distribuciòn del </a:t>
            </a:r>
            <a:r>
              <a:rPr sz="1800" spc="-5" dirty="0">
                <a:solidFill>
                  <a:srgbClr val="222222"/>
                </a:solidFill>
                <a:latin typeface="Garamond"/>
                <a:cs typeface="Garamond"/>
              </a:rPr>
              <a:t>huerto </a:t>
            </a:r>
            <a:r>
              <a:rPr sz="1800" dirty="0">
                <a:solidFill>
                  <a:srgbClr val="222222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222222"/>
                </a:solidFill>
                <a:latin typeface="Garamond"/>
                <a:cs typeface="Garamond"/>
              </a:rPr>
              <a:t>prepararà el suelo </a:t>
            </a:r>
            <a:r>
              <a:rPr sz="1800" dirty="0">
                <a:solidFill>
                  <a:srgbClr val="222222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222222"/>
                </a:solidFill>
                <a:latin typeface="Garamond"/>
                <a:cs typeface="Garamond"/>
              </a:rPr>
              <a:t>tal manera que brinde </a:t>
            </a:r>
            <a:r>
              <a:rPr sz="1800" dirty="0">
                <a:solidFill>
                  <a:srgbClr val="222222"/>
                </a:solidFill>
                <a:latin typeface="Garamond"/>
                <a:cs typeface="Garamond"/>
              </a:rPr>
              <a:t>las  </a:t>
            </a:r>
            <a:r>
              <a:rPr sz="1800" spc="-5" dirty="0">
                <a:solidFill>
                  <a:srgbClr val="222222"/>
                </a:solidFill>
                <a:latin typeface="Garamond"/>
                <a:cs typeface="Garamond"/>
              </a:rPr>
              <a:t>condiciones óptimas para el crecimiento </a:t>
            </a:r>
            <a:r>
              <a:rPr sz="1800" dirty="0">
                <a:solidFill>
                  <a:srgbClr val="222222"/>
                </a:solidFill>
                <a:latin typeface="Garamond"/>
                <a:cs typeface="Garamond"/>
              </a:rPr>
              <a:t>y desarrollo de las </a:t>
            </a:r>
            <a:r>
              <a:rPr sz="1800" spc="-5" dirty="0">
                <a:solidFill>
                  <a:srgbClr val="222222"/>
                </a:solidFill>
                <a:latin typeface="Garamond"/>
                <a:cs typeface="Garamond"/>
              </a:rPr>
              <a:t>hortalizas, mismas que permitiràn el  almacenamiento </a:t>
            </a:r>
            <a:r>
              <a:rPr sz="1800" dirty="0">
                <a:solidFill>
                  <a:srgbClr val="222222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222222"/>
                </a:solidFill>
                <a:latin typeface="Garamond"/>
                <a:cs typeface="Garamond"/>
              </a:rPr>
              <a:t>absorción </a:t>
            </a:r>
            <a:r>
              <a:rPr sz="1800" dirty="0">
                <a:solidFill>
                  <a:srgbClr val="222222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222222"/>
                </a:solidFill>
                <a:latin typeface="Garamond"/>
                <a:cs typeface="Garamond"/>
              </a:rPr>
              <a:t>agua, asì como una rápida </a:t>
            </a:r>
            <a:r>
              <a:rPr sz="1800" dirty="0">
                <a:solidFill>
                  <a:srgbClr val="222222"/>
                </a:solidFill>
                <a:latin typeface="Garamond"/>
                <a:cs typeface="Garamond"/>
              </a:rPr>
              <a:t>descomposición de </a:t>
            </a:r>
            <a:r>
              <a:rPr sz="1800" spc="-5" dirty="0">
                <a:solidFill>
                  <a:srgbClr val="222222"/>
                </a:solidFill>
                <a:latin typeface="Garamond"/>
                <a:cs typeface="Garamond"/>
              </a:rPr>
              <a:t>materia orgánica obtenida </a:t>
            </a:r>
            <a:r>
              <a:rPr sz="1800" dirty="0">
                <a:solidFill>
                  <a:srgbClr val="222222"/>
                </a:solidFill>
                <a:latin typeface="Garamond"/>
                <a:cs typeface="Garamond"/>
              </a:rPr>
              <a:t>de  la </a:t>
            </a:r>
            <a:r>
              <a:rPr sz="1800" spc="-5" dirty="0">
                <a:solidFill>
                  <a:srgbClr val="222222"/>
                </a:solidFill>
                <a:latin typeface="Garamond"/>
                <a:cs typeface="Garamond"/>
              </a:rPr>
              <a:t>composta </a:t>
            </a:r>
            <a:r>
              <a:rPr sz="1800" dirty="0">
                <a:solidFill>
                  <a:srgbClr val="222222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222222"/>
                </a:solidFill>
                <a:latin typeface="Garamond"/>
                <a:cs typeface="Garamond"/>
              </a:rPr>
              <a:t>tal manera que aumente </a:t>
            </a:r>
            <a:r>
              <a:rPr sz="1800" dirty="0">
                <a:solidFill>
                  <a:srgbClr val="222222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222222"/>
                </a:solidFill>
                <a:latin typeface="Garamond"/>
                <a:cs typeface="Garamond"/>
              </a:rPr>
              <a:t>porosidad </a:t>
            </a:r>
            <a:r>
              <a:rPr sz="1800" dirty="0">
                <a:solidFill>
                  <a:srgbClr val="222222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222222"/>
                </a:solidFill>
                <a:latin typeface="Garamond"/>
                <a:cs typeface="Garamond"/>
              </a:rPr>
              <a:t>suelo para </a:t>
            </a:r>
            <a:r>
              <a:rPr sz="1800" dirty="0">
                <a:solidFill>
                  <a:srgbClr val="222222"/>
                </a:solidFill>
                <a:latin typeface="Garamond"/>
                <a:cs typeface="Garamond"/>
              </a:rPr>
              <a:t>lograr </a:t>
            </a:r>
            <a:r>
              <a:rPr sz="1800" spc="-5" dirty="0">
                <a:solidFill>
                  <a:srgbClr val="222222"/>
                </a:solidFill>
                <a:latin typeface="Garamond"/>
                <a:cs typeface="Garamond"/>
              </a:rPr>
              <a:t>un buen </a:t>
            </a:r>
            <a:r>
              <a:rPr sz="1800" dirty="0">
                <a:solidFill>
                  <a:srgbClr val="222222"/>
                </a:solidFill>
                <a:latin typeface="Garamond"/>
                <a:cs typeface="Garamond"/>
              </a:rPr>
              <a:t>desarrollo del </a:t>
            </a:r>
            <a:r>
              <a:rPr sz="1800" spc="-5" dirty="0">
                <a:solidFill>
                  <a:srgbClr val="222222"/>
                </a:solidFill>
                <a:latin typeface="Garamond"/>
                <a:cs typeface="Garamond"/>
              </a:rPr>
              <a:t>sistema  fotosintètico </a:t>
            </a:r>
            <a:r>
              <a:rPr sz="1800" dirty="0">
                <a:solidFill>
                  <a:srgbClr val="222222"/>
                </a:solidFill>
                <a:latin typeface="Garamond"/>
                <a:cs typeface="Garamond"/>
              </a:rPr>
              <a:t>del</a:t>
            </a:r>
            <a:r>
              <a:rPr sz="1800" spc="-5" dirty="0">
                <a:solidFill>
                  <a:srgbClr val="222222"/>
                </a:solidFill>
                <a:latin typeface="Garamond"/>
                <a:cs typeface="Garamond"/>
              </a:rPr>
              <a:t> huerto.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buChar char="●"/>
            </a:pPr>
            <a:endParaRPr sz="2000">
              <a:latin typeface="Times New Roman"/>
              <a:cs typeface="Times New Roman"/>
            </a:endParaRPr>
          </a:p>
          <a:p>
            <a:pPr marL="386715" indent="-374650">
              <a:lnSpc>
                <a:spcPct val="100000"/>
              </a:lnSpc>
              <a:spcBef>
                <a:spcPts val="1770"/>
              </a:spcBef>
              <a:buClr>
                <a:srgbClr val="434343"/>
              </a:buClr>
              <a:buFont typeface="Arial"/>
              <a:buChar char="●"/>
              <a:tabLst>
                <a:tab pos="386715" algn="l"/>
                <a:tab pos="387350" algn="l"/>
              </a:tabLst>
            </a:pPr>
            <a:r>
              <a:rPr sz="2400" b="1" dirty="0">
                <a:solidFill>
                  <a:srgbClr val="2A3890"/>
                </a:solidFill>
                <a:latin typeface="Garamond"/>
                <a:cs typeface="Garamond"/>
              </a:rPr>
              <a:t>Grado:</a:t>
            </a:r>
            <a:r>
              <a:rPr sz="2400" b="1" spc="-5" dirty="0">
                <a:solidFill>
                  <a:srgbClr val="2A3890"/>
                </a:solidFill>
                <a:latin typeface="Garamond"/>
                <a:cs typeface="Garamond"/>
              </a:rPr>
              <a:t> </a:t>
            </a:r>
            <a:r>
              <a:rPr sz="2400" spc="-5" dirty="0">
                <a:solidFill>
                  <a:srgbClr val="434343"/>
                </a:solidFill>
                <a:latin typeface="Garamond"/>
                <a:cs typeface="Garamond"/>
              </a:rPr>
              <a:t>5º</a:t>
            </a:r>
            <a:endParaRPr sz="2400">
              <a:latin typeface="Garamond"/>
              <a:cs typeface="Garamond"/>
            </a:endParaRPr>
          </a:p>
          <a:p>
            <a:pPr marL="386715" indent="-374650">
              <a:lnSpc>
                <a:spcPct val="100000"/>
              </a:lnSpc>
              <a:spcBef>
                <a:spcPts val="1395"/>
              </a:spcBef>
              <a:buClr>
                <a:srgbClr val="434343"/>
              </a:buClr>
              <a:buFont typeface="Arial"/>
              <a:buChar char="●"/>
              <a:tabLst>
                <a:tab pos="386715" algn="l"/>
                <a:tab pos="387350" algn="l"/>
              </a:tabLst>
            </a:pPr>
            <a:r>
              <a:rPr sz="2400" b="1" spc="-5" dirty="0">
                <a:solidFill>
                  <a:srgbClr val="2A3890"/>
                </a:solidFill>
                <a:latin typeface="Garamond"/>
                <a:cs typeface="Garamond"/>
              </a:rPr>
              <a:t>Fechas: </a:t>
            </a:r>
            <a:r>
              <a:rPr sz="2400" spc="-5" dirty="0">
                <a:latin typeface="Garamond"/>
                <a:cs typeface="Garamond"/>
              </a:rPr>
              <a:t>15/11/2019 al</a:t>
            </a:r>
            <a:r>
              <a:rPr sz="2400" spc="15" dirty="0">
                <a:latin typeface="Garamond"/>
                <a:cs typeface="Garamond"/>
              </a:rPr>
              <a:t> </a:t>
            </a:r>
            <a:r>
              <a:rPr sz="2400" spc="-5" dirty="0">
                <a:latin typeface="Garamond"/>
                <a:cs typeface="Garamond"/>
              </a:rPr>
              <a:t>20/03/2020</a:t>
            </a:r>
            <a:endParaRPr sz="2400">
              <a:latin typeface="Garamond"/>
              <a:cs typeface="Garamond"/>
            </a:endParaRPr>
          </a:p>
          <a:p>
            <a:pPr marL="386715" indent="-374650">
              <a:lnSpc>
                <a:spcPct val="100000"/>
              </a:lnSpc>
              <a:spcBef>
                <a:spcPts val="1395"/>
              </a:spcBef>
              <a:buClr>
                <a:srgbClr val="434343"/>
              </a:buClr>
              <a:buFont typeface="Arial"/>
              <a:buChar char="●"/>
              <a:tabLst>
                <a:tab pos="386715" algn="l"/>
                <a:tab pos="387350" algn="l"/>
                <a:tab pos="2152015" algn="l"/>
              </a:tabLst>
            </a:pPr>
            <a:r>
              <a:rPr sz="2400" b="1" spc="-5" dirty="0">
                <a:solidFill>
                  <a:srgbClr val="2A3890"/>
                </a:solidFill>
                <a:latin typeface="Garamond"/>
                <a:cs typeface="Garamond"/>
              </a:rPr>
              <a:t>Asignaturas:	</a:t>
            </a:r>
            <a:r>
              <a:rPr sz="2400" spc="-5" dirty="0">
                <a:solidFill>
                  <a:srgbClr val="434343"/>
                </a:solidFill>
                <a:latin typeface="Garamond"/>
                <a:cs typeface="Garamond"/>
              </a:rPr>
              <a:t>Educaciòn para </a:t>
            </a:r>
            <a:r>
              <a:rPr sz="2400" dirty="0">
                <a:solidFill>
                  <a:srgbClr val="434343"/>
                </a:solidFill>
                <a:latin typeface="Garamond"/>
                <a:cs typeface="Garamond"/>
              </a:rPr>
              <a:t>la Salud, </a:t>
            </a:r>
            <a:r>
              <a:rPr sz="2400" spc="-5" dirty="0">
                <a:solidFill>
                  <a:srgbClr val="434343"/>
                </a:solidFill>
                <a:latin typeface="Garamond"/>
                <a:cs typeface="Garamond"/>
              </a:rPr>
              <a:t>Matemàticas </a:t>
            </a:r>
            <a:r>
              <a:rPr sz="2400" dirty="0">
                <a:solidFill>
                  <a:srgbClr val="434343"/>
                </a:solidFill>
                <a:latin typeface="Garamond"/>
                <a:cs typeface="Garamond"/>
              </a:rPr>
              <a:t>V y </a:t>
            </a:r>
            <a:r>
              <a:rPr sz="2400" spc="-5" dirty="0">
                <a:solidFill>
                  <a:srgbClr val="434343"/>
                </a:solidFill>
                <a:latin typeface="Garamond"/>
                <a:cs typeface="Garamond"/>
              </a:rPr>
              <a:t>Quìmica</a:t>
            </a:r>
            <a:r>
              <a:rPr sz="2400" spc="-4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2400" dirty="0">
                <a:solidFill>
                  <a:srgbClr val="434343"/>
                </a:solidFill>
                <a:latin typeface="Garamond"/>
                <a:cs typeface="Garamond"/>
              </a:rPr>
              <a:t>III</a:t>
            </a:r>
            <a:endParaRPr sz="24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93976" y="314588"/>
            <a:ext cx="69767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Conceptos, contenidos </a:t>
            </a:r>
            <a:r>
              <a:rPr sz="2400" dirty="0"/>
              <a:t>y </a:t>
            </a:r>
            <a:r>
              <a:rPr sz="2400" spc="-5" dirty="0"/>
              <a:t>tópicos claves por</a:t>
            </a:r>
            <a:r>
              <a:rPr sz="2400" spc="-85" dirty="0"/>
              <a:t> </a:t>
            </a:r>
            <a:r>
              <a:rPr sz="2400" dirty="0"/>
              <a:t>asignatura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976188" y="1264182"/>
            <a:ext cx="10229215" cy="5265420"/>
          </a:xfrm>
          <a:prstGeom prst="rect">
            <a:avLst/>
          </a:prstGeom>
        </p:spPr>
        <p:txBody>
          <a:bodyPr vert="horz" wrap="square" lIns="0" tIns="1866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70"/>
              </a:spcBef>
            </a:pPr>
            <a:r>
              <a:rPr sz="2400" b="1" spc="-5" dirty="0">
                <a:solidFill>
                  <a:srgbClr val="900000"/>
                </a:solidFill>
                <a:latin typeface="Garamond"/>
                <a:cs typeface="Garamond"/>
              </a:rPr>
              <a:t>¿Qué importancia tienen los huertos urbanos </a:t>
            </a:r>
            <a:r>
              <a:rPr sz="2400" b="1" dirty="0">
                <a:solidFill>
                  <a:srgbClr val="900000"/>
                </a:solidFill>
                <a:latin typeface="Garamond"/>
                <a:cs typeface="Garamond"/>
              </a:rPr>
              <a:t>actualmente </a:t>
            </a:r>
            <a:r>
              <a:rPr sz="2400" b="1" spc="-5" dirty="0">
                <a:solidFill>
                  <a:srgbClr val="900000"/>
                </a:solidFill>
                <a:latin typeface="Garamond"/>
                <a:cs typeface="Garamond"/>
              </a:rPr>
              <a:t>en nuestra</a:t>
            </a:r>
            <a:r>
              <a:rPr sz="2400" b="1" spc="-65" dirty="0">
                <a:solidFill>
                  <a:srgbClr val="900000"/>
                </a:solidFill>
                <a:latin typeface="Garamond"/>
                <a:cs typeface="Garamond"/>
              </a:rPr>
              <a:t> </a:t>
            </a:r>
            <a:r>
              <a:rPr sz="2400" b="1" spc="-5" dirty="0">
                <a:solidFill>
                  <a:srgbClr val="900000"/>
                </a:solidFill>
                <a:latin typeface="Garamond"/>
                <a:cs typeface="Garamond"/>
              </a:rPr>
              <a:t>sociedad?</a:t>
            </a:r>
            <a:endParaRPr sz="2400">
              <a:latin typeface="Garamond"/>
              <a:cs typeface="Garamond"/>
            </a:endParaRPr>
          </a:p>
          <a:p>
            <a:pPr marL="467995" indent="-367665">
              <a:lnSpc>
                <a:spcPct val="100000"/>
              </a:lnSpc>
              <a:spcBef>
                <a:spcPts val="1030"/>
              </a:spcBef>
              <a:buFont typeface="Arial"/>
              <a:buChar char="●"/>
              <a:tabLst>
                <a:tab pos="467995" algn="l"/>
                <a:tab pos="468630" algn="l"/>
              </a:tabLst>
            </a:pPr>
            <a:r>
              <a:rPr sz="1800" b="1" spc="-5" dirty="0">
                <a:solidFill>
                  <a:srgbClr val="2A3890"/>
                </a:solidFill>
                <a:latin typeface="Garamond"/>
                <a:cs typeface="Garamond"/>
              </a:rPr>
              <a:t>Educación para la</a:t>
            </a:r>
            <a:r>
              <a:rPr sz="1800" b="1" spc="-10" dirty="0">
                <a:solidFill>
                  <a:srgbClr val="2A3890"/>
                </a:solidFill>
                <a:latin typeface="Garamond"/>
                <a:cs typeface="Garamond"/>
              </a:rPr>
              <a:t> </a:t>
            </a:r>
            <a:r>
              <a:rPr sz="1800" b="1" spc="-5" dirty="0">
                <a:solidFill>
                  <a:srgbClr val="2A3890"/>
                </a:solidFill>
                <a:latin typeface="Garamond"/>
                <a:cs typeface="Garamond"/>
              </a:rPr>
              <a:t>Salud</a:t>
            </a:r>
            <a:endParaRPr sz="1800">
              <a:latin typeface="Garamond"/>
              <a:cs typeface="Garamond"/>
            </a:endParaRPr>
          </a:p>
          <a:p>
            <a:pPr marL="582295" marR="5479415">
              <a:lnSpc>
                <a:spcPct val="113300"/>
              </a:lnSpc>
              <a:spcBef>
                <a:spcPts val="65"/>
              </a:spcBef>
            </a:pPr>
            <a:r>
              <a:rPr sz="1600" spc="-5" dirty="0">
                <a:latin typeface="Garamond"/>
                <a:cs typeface="Garamond"/>
              </a:rPr>
              <a:t>Función </a:t>
            </a:r>
            <a:r>
              <a:rPr sz="1600" dirty="0">
                <a:latin typeface="Garamond"/>
                <a:cs typeface="Garamond"/>
              </a:rPr>
              <a:t>de los </a:t>
            </a:r>
            <a:r>
              <a:rPr sz="1600" spc="-5" dirty="0">
                <a:latin typeface="Garamond"/>
                <a:cs typeface="Garamond"/>
              </a:rPr>
              <a:t>nutrientes en el cuerpo humano  Enfermedades que se </a:t>
            </a:r>
            <a:r>
              <a:rPr sz="1600" dirty="0">
                <a:latin typeface="Garamond"/>
                <a:cs typeface="Garamond"/>
              </a:rPr>
              <a:t>derivan </a:t>
            </a:r>
            <a:r>
              <a:rPr sz="1600" spc="-5" dirty="0">
                <a:latin typeface="Garamond"/>
                <a:cs typeface="Garamond"/>
              </a:rPr>
              <a:t>por una mala nutrición  Dieta</a:t>
            </a:r>
            <a:r>
              <a:rPr sz="1600" spc="-10" dirty="0">
                <a:latin typeface="Garamond"/>
                <a:cs typeface="Garamond"/>
              </a:rPr>
              <a:t> </a:t>
            </a:r>
            <a:r>
              <a:rPr sz="1600" dirty="0">
                <a:latin typeface="Garamond"/>
                <a:cs typeface="Garamond"/>
              </a:rPr>
              <a:t>Saludable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 marL="467995" indent="-367665">
              <a:lnSpc>
                <a:spcPct val="100000"/>
              </a:lnSpc>
              <a:spcBef>
                <a:spcPts val="1355"/>
              </a:spcBef>
              <a:buFont typeface="Arial"/>
              <a:buChar char="●"/>
              <a:tabLst>
                <a:tab pos="467995" algn="l"/>
                <a:tab pos="468630" algn="l"/>
              </a:tabLst>
            </a:pPr>
            <a:r>
              <a:rPr sz="1800" b="1" spc="-5" dirty="0">
                <a:solidFill>
                  <a:srgbClr val="2A3890"/>
                </a:solidFill>
                <a:latin typeface="Garamond"/>
                <a:cs typeface="Garamond"/>
              </a:rPr>
              <a:t>Matemáticas</a:t>
            </a:r>
            <a:r>
              <a:rPr sz="1800" b="1" spc="-10" dirty="0">
                <a:solidFill>
                  <a:srgbClr val="2A3890"/>
                </a:solidFill>
                <a:latin typeface="Garamond"/>
                <a:cs typeface="Garamond"/>
              </a:rPr>
              <a:t> </a:t>
            </a:r>
            <a:r>
              <a:rPr sz="1800" b="1" dirty="0">
                <a:solidFill>
                  <a:srgbClr val="2A3890"/>
                </a:solidFill>
                <a:latin typeface="Garamond"/>
                <a:cs typeface="Garamond"/>
              </a:rPr>
              <a:t>V</a:t>
            </a:r>
            <a:endParaRPr sz="1800">
              <a:latin typeface="Garamond"/>
              <a:cs typeface="Garamond"/>
            </a:endParaRPr>
          </a:p>
          <a:p>
            <a:pPr marL="633095">
              <a:lnSpc>
                <a:spcPct val="100000"/>
              </a:lnSpc>
              <a:spcBef>
                <a:spcPts val="295"/>
              </a:spcBef>
            </a:pPr>
            <a:r>
              <a:rPr sz="1600" spc="-5" dirty="0">
                <a:latin typeface="Garamond"/>
                <a:cs typeface="Garamond"/>
              </a:rPr>
              <a:t>Variables cualitativas que </a:t>
            </a:r>
            <a:r>
              <a:rPr sz="1600" dirty="0">
                <a:latin typeface="Garamond"/>
                <a:cs typeface="Garamond"/>
              </a:rPr>
              <a:t>determinan </a:t>
            </a:r>
            <a:r>
              <a:rPr sz="1600" spc="-5" dirty="0">
                <a:latin typeface="Garamond"/>
                <a:cs typeface="Garamond"/>
              </a:rPr>
              <a:t>qué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cuándo plantar en un huerto</a:t>
            </a:r>
            <a:r>
              <a:rPr sz="1600" spc="-2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urbano</a:t>
            </a:r>
            <a:endParaRPr sz="1600">
              <a:latin typeface="Garamond"/>
              <a:cs typeface="Garamond"/>
            </a:endParaRPr>
          </a:p>
          <a:p>
            <a:pPr marL="633095" marR="939165">
              <a:lnSpc>
                <a:spcPct val="113300"/>
              </a:lnSpc>
            </a:pPr>
            <a:r>
              <a:rPr sz="1600" spc="-5" dirty="0">
                <a:latin typeface="Garamond"/>
                <a:cs typeface="Garamond"/>
              </a:rPr>
              <a:t>Medidas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tendencia central que </a:t>
            </a:r>
            <a:r>
              <a:rPr sz="1600" dirty="0">
                <a:latin typeface="Garamond"/>
                <a:cs typeface="Garamond"/>
              </a:rPr>
              <a:t>indique </a:t>
            </a:r>
            <a:r>
              <a:rPr sz="1600" spc="-5" dirty="0">
                <a:latin typeface="Garamond"/>
                <a:cs typeface="Garamond"/>
              </a:rPr>
              <a:t>el tipo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hortalizas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vegetales con </a:t>
            </a:r>
            <a:r>
              <a:rPr sz="1600" dirty="0">
                <a:latin typeface="Garamond"/>
                <a:cs typeface="Garamond"/>
              </a:rPr>
              <a:t>los </a:t>
            </a:r>
            <a:r>
              <a:rPr sz="1600" spc="-5" dirty="0">
                <a:latin typeface="Garamond"/>
                <a:cs typeface="Garamond"/>
              </a:rPr>
              <a:t>que se </a:t>
            </a:r>
            <a:r>
              <a:rPr sz="1600" dirty="0">
                <a:latin typeface="Garamond"/>
                <a:cs typeface="Garamond"/>
              </a:rPr>
              <a:t>debe iniciar </a:t>
            </a:r>
            <a:r>
              <a:rPr sz="1600" spc="-5" dirty="0">
                <a:latin typeface="Garamond"/>
                <a:cs typeface="Garamond"/>
              </a:rPr>
              <a:t>un huerto  Tipos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gráficos para </a:t>
            </a:r>
            <a:r>
              <a:rPr sz="1600" dirty="0">
                <a:latin typeface="Garamond"/>
                <a:cs typeface="Garamond"/>
              </a:rPr>
              <a:t>interpretación</a:t>
            </a:r>
            <a:r>
              <a:rPr sz="1600" spc="-5" dirty="0">
                <a:latin typeface="Garamond"/>
                <a:cs typeface="Garamond"/>
              </a:rPr>
              <a:t> estadística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 marL="467995" indent="-367665">
              <a:lnSpc>
                <a:spcPct val="100000"/>
              </a:lnSpc>
              <a:spcBef>
                <a:spcPts val="1355"/>
              </a:spcBef>
              <a:buFont typeface="Arial"/>
              <a:buChar char="●"/>
              <a:tabLst>
                <a:tab pos="467995" algn="l"/>
                <a:tab pos="468630" algn="l"/>
              </a:tabLst>
            </a:pPr>
            <a:r>
              <a:rPr sz="1800" b="1" spc="-5" dirty="0">
                <a:solidFill>
                  <a:srgbClr val="2A3890"/>
                </a:solidFill>
                <a:latin typeface="Garamond"/>
                <a:cs typeface="Garamond"/>
              </a:rPr>
              <a:t>Quìmica</a:t>
            </a:r>
            <a:r>
              <a:rPr sz="1800" b="1" spc="-10" dirty="0">
                <a:solidFill>
                  <a:srgbClr val="2A3890"/>
                </a:solidFill>
                <a:latin typeface="Garamond"/>
                <a:cs typeface="Garamond"/>
              </a:rPr>
              <a:t> </a:t>
            </a:r>
            <a:r>
              <a:rPr sz="1800" b="1" spc="-5" dirty="0">
                <a:solidFill>
                  <a:srgbClr val="2A3890"/>
                </a:solidFill>
                <a:latin typeface="Garamond"/>
                <a:cs typeface="Garamond"/>
              </a:rPr>
              <a:t>III</a:t>
            </a:r>
            <a:endParaRPr sz="1800">
              <a:latin typeface="Garamond"/>
              <a:cs typeface="Garamond"/>
            </a:endParaRPr>
          </a:p>
          <a:p>
            <a:pPr marL="480695" marR="3413760" indent="-12700">
              <a:lnSpc>
                <a:spcPct val="102000"/>
              </a:lnSpc>
              <a:spcBef>
                <a:spcPts val="1450"/>
              </a:spcBef>
            </a:pPr>
            <a:r>
              <a:rPr sz="1600" dirty="0">
                <a:latin typeface="Garamond"/>
                <a:cs typeface="Garamond"/>
              </a:rPr>
              <a:t>Importancia </a:t>
            </a:r>
            <a:r>
              <a:rPr sz="1600" spc="-5" dirty="0">
                <a:latin typeface="Garamond"/>
                <a:cs typeface="Garamond"/>
              </a:rPr>
              <a:t>que tienen </a:t>
            </a:r>
            <a:r>
              <a:rPr sz="1600" dirty="0">
                <a:latin typeface="Garamond"/>
                <a:cs typeface="Garamond"/>
              </a:rPr>
              <a:t>los </a:t>
            </a:r>
            <a:r>
              <a:rPr sz="1600" spc="-5" dirty="0">
                <a:latin typeface="Garamond"/>
                <a:cs typeface="Garamond"/>
              </a:rPr>
              <a:t>huertos urbanos ante una </a:t>
            </a:r>
            <a:r>
              <a:rPr sz="1600" dirty="0">
                <a:latin typeface="Garamond"/>
                <a:cs typeface="Garamond"/>
              </a:rPr>
              <a:t>inminente </a:t>
            </a:r>
            <a:r>
              <a:rPr sz="1600" spc="-5" dirty="0">
                <a:latin typeface="Garamond"/>
                <a:cs typeface="Garamond"/>
              </a:rPr>
              <a:t>crisis alimentaria  </a:t>
            </a:r>
            <a:r>
              <a:rPr sz="1600" dirty="0">
                <a:latin typeface="Garamond"/>
                <a:cs typeface="Garamond"/>
              </a:rPr>
              <a:t>Repercusiones </a:t>
            </a:r>
            <a:r>
              <a:rPr sz="1600" spc="-5" dirty="0">
                <a:latin typeface="Garamond"/>
                <a:cs typeface="Garamond"/>
              </a:rPr>
              <a:t>ambientales con el uso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pesticidas en huertos</a:t>
            </a:r>
            <a:r>
              <a:rPr sz="1600" spc="-3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urbanos</a:t>
            </a:r>
            <a:endParaRPr sz="1600">
              <a:latin typeface="Garamond"/>
              <a:cs typeface="Garamond"/>
            </a:endParaRPr>
          </a:p>
          <a:p>
            <a:pPr marL="429895">
              <a:lnSpc>
                <a:spcPct val="100000"/>
              </a:lnSpc>
              <a:spcBef>
                <a:spcPts val="30"/>
              </a:spcBef>
            </a:pPr>
            <a:r>
              <a:rPr sz="1600" spc="-5" dirty="0">
                <a:latin typeface="Garamond"/>
                <a:cs typeface="Garamond"/>
              </a:rPr>
              <a:t>Tipos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oligoelementos específicos necesarios par el fortalecimiento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crecimiento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hortalizas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vegetales</a:t>
            </a:r>
            <a:r>
              <a:rPr sz="1600" spc="-35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en</a:t>
            </a:r>
            <a:endParaRPr sz="1600">
              <a:latin typeface="Garamond"/>
              <a:cs typeface="Garamond"/>
            </a:endParaRPr>
          </a:p>
          <a:p>
            <a:pPr marL="429895">
              <a:lnSpc>
                <a:spcPct val="100000"/>
              </a:lnSpc>
              <a:spcBef>
                <a:spcPts val="254"/>
              </a:spcBef>
            </a:pPr>
            <a:r>
              <a:rPr sz="1600" spc="-5" dirty="0">
                <a:latin typeface="Garamond"/>
                <a:cs typeface="Garamond"/>
              </a:rPr>
              <a:t>un huerto</a:t>
            </a:r>
            <a:r>
              <a:rPr sz="1600" spc="-1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urbano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68525" y="625457"/>
            <a:ext cx="15900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Descripción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1746849" y="1573401"/>
            <a:ext cx="8976995" cy="436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7145" algn="just">
              <a:lnSpc>
                <a:spcPct val="114599"/>
              </a:lnSpc>
              <a:spcBef>
                <a:spcPts val="100"/>
              </a:spcBef>
            </a:pP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Para el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diseño y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construcciòn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huerto primero se necesita un espacio que reciba, al menos,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5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horas 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sol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diario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ya que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gran mayoría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hortalizas necesitan un mínimo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horas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sol al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día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para 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desarrollarse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correctamente;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Sin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embargo, también se eligen hortalizas que crecen bien en espacios  con poco sol, como por ejemplo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las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coles, muchas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de las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aromáticas, frutos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bosque, patatas,  guisantes,</a:t>
            </a:r>
            <a:r>
              <a:rPr sz="1800" spc="-10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etc.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1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14599"/>
              </a:lnSpc>
              <a:spcBef>
                <a:spcPts val="5"/>
              </a:spcBef>
            </a:pP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Por otro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lado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también sembramos en macetas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donde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se utilizó un sustrato apropiado para cultivo  ecológico siempre verificando que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las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macetas tengan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las dimensiones idóneas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para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las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plantas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a 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cultivar.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100">
              <a:latin typeface="Times New Roman"/>
              <a:cs typeface="Times New Roman"/>
            </a:endParaRPr>
          </a:p>
          <a:p>
            <a:pPr marL="12700" marR="16510" algn="just">
              <a:lnSpc>
                <a:spcPct val="114599"/>
              </a:lnSpc>
              <a:spcBef>
                <a:spcPts val="5"/>
              </a:spcBef>
            </a:pP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Consideramos sembrar ciertas hortalizas ya que no se pueden cultivar todo tipo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hortalizas en  cualquier momento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año, todas tienen sus momentos para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siembra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el</a:t>
            </a:r>
            <a:r>
              <a:rPr sz="1800" spc="-30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trasplante.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24205" rIns="0" bIns="0" rtlCol="0">
            <a:spAutoFit/>
          </a:bodyPr>
          <a:lstStyle/>
          <a:p>
            <a:pPr marL="662305" marR="5080">
              <a:lnSpc>
                <a:spcPct val="114599"/>
              </a:lnSpc>
              <a:spcBef>
                <a:spcPts val="100"/>
              </a:spcBef>
            </a:pPr>
            <a:r>
              <a:rPr sz="1800" b="0" spc="-5" dirty="0">
                <a:solidFill>
                  <a:srgbClr val="444444"/>
                </a:solidFill>
                <a:latin typeface="Garamond"/>
                <a:cs typeface="Garamond"/>
              </a:rPr>
              <a:t>En nuestro caso producimos nuestra propia composta reciclando residuos </a:t>
            </a:r>
            <a:r>
              <a:rPr sz="1800" b="0" dirty="0">
                <a:solidFill>
                  <a:srgbClr val="444444"/>
                </a:solidFill>
                <a:latin typeface="Garamond"/>
                <a:cs typeface="Garamond"/>
              </a:rPr>
              <a:t>y de </a:t>
            </a:r>
            <a:r>
              <a:rPr sz="1800" b="0" spc="-5" dirty="0">
                <a:solidFill>
                  <a:srgbClr val="444444"/>
                </a:solidFill>
                <a:latin typeface="Garamond"/>
                <a:cs typeface="Garamond"/>
              </a:rPr>
              <a:t>esta manera aportar una  composta</a:t>
            </a:r>
            <a:r>
              <a:rPr sz="1800" b="0" spc="-10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800" b="0" spc="-5" dirty="0">
                <a:solidFill>
                  <a:srgbClr val="444444"/>
                </a:solidFill>
                <a:latin typeface="Garamond"/>
                <a:cs typeface="Garamond"/>
              </a:rPr>
              <a:t>natural.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45524" y="2270426"/>
            <a:ext cx="9434830" cy="2197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985" algn="just">
              <a:lnSpc>
                <a:spcPct val="114599"/>
              </a:lnSpc>
              <a:spcBef>
                <a:spcPts val="100"/>
              </a:spcBef>
            </a:pP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Sembramos las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hortalizas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junto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con aromáticas ya que estas últimas ayudan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a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repeler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insectos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que pueden  ser perjudiciales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convertirse en</a:t>
            </a:r>
            <a:r>
              <a:rPr sz="1800" spc="-15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plaga.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1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14599"/>
              </a:lnSpc>
              <a:spcBef>
                <a:spcPts val="5"/>
              </a:spcBef>
            </a:pP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En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comunidad CEWIN para hacer un uso responsable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agua, cultivamos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juntas las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plantas que  necesitan riegos similares, evitando sembrar plantas que requieren riegos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diarios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con plantas que requieren  riegos</a:t>
            </a:r>
            <a:r>
              <a:rPr sz="1800" spc="-10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semanales.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102650" y="5082206"/>
            <a:ext cx="9766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elaboraron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45524" y="5042201"/>
            <a:ext cx="8251825" cy="654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Para evitar plagas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enfermedades evitamos el uso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agrotóxicos ya que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alumnos  plaguicidas naturales en el</a:t>
            </a:r>
            <a:r>
              <a:rPr sz="1800" spc="-10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laboratorio.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39725" y="482310"/>
            <a:ext cx="694118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/>
              <a:t>JUSTIFICACIÓN </a:t>
            </a:r>
            <a:r>
              <a:rPr sz="3000" spc="-5" dirty="0"/>
              <a:t>y/o</a:t>
            </a:r>
            <a:r>
              <a:rPr sz="3000" spc="-95" dirty="0"/>
              <a:t> </a:t>
            </a:r>
            <a:r>
              <a:rPr sz="3000" spc="-5" dirty="0"/>
              <a:t>INTRODUCCIÓN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77600" y="1679221"/>
            <a:ext cx="9889490" cy="373634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 algn="just">
              <a:lnSpc>
                <a:spcPct val="101600"/>
              </a:lnSpc>
              <a:spcBef>
                <a:spcPts val="70"/>
              </a:spcBef>
            </a:pP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Para que el éxito en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formación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educación para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salud, matemáticas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química sea posible, hay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diferentes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formas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abordar el contenido, se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debe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partir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conocimiento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cada uno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los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factores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implicados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en el aprendizaje, Ponte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otros  (1997)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clasifican en cuatro grandes bloques: a) el tipo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tarea; b) el contexto escolar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social; c)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características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del 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alumno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del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profesor. Por tanto, median en el aprendizaje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estudiante,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características personales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profesor, su  método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enseñanza, su estilo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docente,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su actitud hacia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interdisciplinariedad diversidad 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su</a:t>
            </a:r>
            <a:r>
              <a:rPr sz="1600" spc="-30" dirty="0">
                <a:solidFill>
                  <a:srgbClr val="413E2A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experiencia.</a:t>
            </a:r>
            <a:endParaRPr sz="160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50" dirty="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1600"/>
              </a:lnSpc>
            </a:pP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La educación, considera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atención, como una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las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habilidades básicas, supone un proceso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que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depende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el resto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las 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actividades cognitivas, ya que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determinará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cuanta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información y 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qué clase se va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transferir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a 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memoria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corto plazo.  Atender, exige un esfuerzo neurocognitivo, que precede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a la inquietud, 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percepción,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intención y la</a:t>
            </a:r>
            <a:r>
              <a:rPr sz="1600" spc="-35" dirty="0">
                <a:solidFill>
                  <a:srgbClr val="413E2A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acción.</a:t>
            </a:r>
            <a:endParaRPr sz="160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50" dirty="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1600"/>
              </a:lnSpc>
            </a:pP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El estudiante presenta una atención efectiva cuando está motivado,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interesado y dispuesto; Sin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embargo,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atención motivada  facilita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concentración en el estudio permitiendo que se centre en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consecución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los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objetivos que se ha propuesto,  evitando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dispersión del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esfuerzo, facilitando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comprensión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asimilación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los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contenidos. Alonso Tapia (2005), afirma  que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ausencia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motivación constituye un problema educativo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todos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niveles, sin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motivación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difícilmente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puede  generarse aprendizaje</a:t>
            </a:r>
            <a:r>
              <a:rPr sz="1600" spc="-10" dirty="0">
                <a:solidFill>
                  <a:srgbClr val="413E2A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significativo.</a:t>
            </a:r>
            <a:endParaRPr sz="1600" dirty="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86150" y="589908"/>
            <a:ext cx="23399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¿En qué</a:t>
            </a:r>
            <a:r>
              <a:rPr sz="2400" spc="-85" dirty="0"/>
              <a:t> </a:t>
            </a:r>
            <a:r>
              <a:rPr sz="2400" spc="-5" dirty="0"/>
              <a:t>consiste?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1313900" y="2465076"/>
            <a:ext cx="9903460" cy="159067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algn="just">
              <a:lnSpc>
                <a:spcPct val="114300"/>
              </a:lnSpc>
              <a:spcBef>
                <a:spcPts val="80"/>
              </a:spcBef>
            </a:pPr>
            <a:r>
              <a:rPr sz="1800" spc="-5" dirty="0">
                <a:latin typeface="Garamond"/>
                <a:cs typeface="Garamond"/>
              </a:rPr>
              <a:t>Consiste en un espacio </a:t>
            </a:r>
            <a:r>
              <a:rPr sz="1800" dirty="0">
                <a:latin typeface="Garamond"/>
                <a:cs typeface="Garamond"/>
              </a:rPr>
              <a:t>destinado a </a:t>
            </a:r>
            <a:r>
              <a:rPr sz="1800" spc="-5" dirty="0">
                <a:latin typeface="Garamond"/>
                <a:cs typeface="Garamond"/>
              </a:rPr>
              <a:t>cultivar vegetales, hortalizas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plantas aromàticas </a:t>
            </a:r>
            <a:r>
              <a:rPr sz="1800" dirty="0">
                <a:latin typeface="Garamond"/>
                <a:cs typeface="Garamond"/>
              </a:rPr>
              <a:t>dentro del </a:t>
            </a:r>
            <a:r>
              <a:rPr sz="1800" spc="-5" dirty="0">
                <a:latin typeface="Garamond"/>
                <a:cs typeface="Garamond"/>
              </a:rPr>
              <a:t>colegio  Winston Churchill, en especial en </a:t>
            </a:r>
            <a:r>
              <a:rPr sz="1800" dirty="0">
                <a:latin typeface="Garamond"/>
                <a:cs typeface="Garamond"/>
              </a:rPr>
              <a:t>las jardineras y </a:t>
            </a:r>
            <a:r>
              <a:rPr sz="1800" spc="-5" dirty="0">
                <a:latin typeface="Garamond"/>
                <a:cs typeface="Garamond"/>
              </a:rPr>
              <a:t>macetones con </a:t>
            </a:r>
            <a:r>
              <a:rPr sz="1800" dirty="0">
                <a:latin typeface="Garamond"/>
                <a:cs typeface="Garamond"/>
              </a:rPr>
              <a:t>las </a:t>
            </a:r>
            <a:r>
              <a:rPr sz="1800" spc="-5" dirty="0">
                <a:latin typeface="Garamond"/>
                <a:cs typeface="Garamond"/>
              </a:rPr>
              <a:t>que cuenta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escuela. En este caso si  vuelve </a:t>
            </a:r>
            <a:r>
              <a:rPr sz="1800" dirty="0">
                <a:latin typeface="Garamond"/>
                <a:cs typeface="Garamond"/>
              </a:rPr>
              <a:t>a </a:t>
            </a:r>
            <a:r>
              <a:rPr sz="1800" spc="-5" dirty="0">
                <a:latin typeface="Garamond"/>
                <a:cs typeface="Garamond"/>
              </a:rPr>
              <a:t>ocurrir una situación como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actual con el confinamiento </a:t>
            </a:r>
            <a:r>
              <a:rPr sz="1800" dirty="0">
                <a:latin typeface="Garamond"/>
                <a:cs typeface="Garamond"/>
              </a:rPr>
              <a:t>durante </a:t>
            </a:r>
            <a:r>
              <a:rPr sz="1800" spc="-5" dirty="0">
                <a:latin typeface="Garamond"/>
                <a:cs typeface="Garamond"/>
              </a:rPr>
              <a:t>semanas, puede permitirnos tener  algunos alimentos frescos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saludables </a:t>
            </a:r>
            <a:r>
              <a:rPr sz="1800" dirty="0">
                <a:latin typeface="Garamond"/>
                <a:cs typeface="Garamond"/>
              </a:rPr>
              <a:t>a la </a:t>
            </a:r>
            <a:r>
              <a:rPr sz="1800" spc="-5" dirty="0">
                <a:latin typeface="Garamond"/>
                <a:cs typeface="Garamond"/>
              </a:rPr>
              <a:t>mano, con </a:t>
            </a:r>
            <a:r>
              <a:rPr sz="1800" dirty="0">
                <a:latin typeface="Garamond"/>
                <a:cs typeface="Garamond"/>
              </a:rPr>
              <a:t>los </a:t>
            </a:r>
            <a:r>
              <a:rPr sz="1800" spc="-5" dirty="0">
                <a:latin typeface="Garamond"/>
                <a:cs typeface="Garamond"/>
              </a:rPr>
              <a:t>beneficios para el </a:t>
            </a:r>
            <a:r>
              <a:rPr sz="1800" spc="-5" dirty="0">
                <a:latin typeface="Garamond"/>
                <a:cs typeface="Garamond"/>
                <a:hlinkClick r:id="rId2"/>
              </a:rPr>
              <a:t>cuidado </a:t>
            </a:r>
            <a:r>
              <a:rPr sz="1800" dirty="0">
                <a:latin typeface="Garamond"/>
                <a:cs typeface="Garamond"/>
                <a:hlinkClick r:id="rId2"/>
              </a:rPr>
              <a:t>de la </a:t>
            </a:r>
            <a:r>
              <a:rPr sz="1800" spc="-5" dirty="0">
                <a:latin typeface="Garamond"/>
                <a:cs typeface="Garamond"/>
                <a:hlinkClick r:id="rId2"/>
              </a:rPr>
              <a:t>salud</a:t>
            </a:r>
            <a:r>
              <a:rPr sz="1800" spc="-5" dirty="0">
                <a:latin typeface="Garamond"/>
                <a:cs typeface="Garamond"/>
              </a:rPr>
              <a:t> que esto  supone.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05949" y="613633"/>
            <a:ext cx="26593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¿Qué se hará con</a:t>
            </a:r>
            <a:r>
              <a:rPr sz="2400" spc="-85" dirty="0"/>
              <a:t> </a:t>
            </a:r>
            <a:r>
              <a:rPr sz="2400" spc="-5" dirty="0"/>
              <a:t>él?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1300099" y="1790026"/>
            <a:ext cx="9461500" cy="34258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6510" algn="just">
              <a:lnSpc>
                <a:spcPct val="114599"/>
              </a:lnSpc>
              <a:spcBef>
                <a:spcPts val="100"/>
              </a:spcBef>
            </a:pP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El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diseño y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construcciòn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un huerto urbano sustentable es un espacio,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cultivo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o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en macetas, en el que  cultivamos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forma sostenible </a:t>
            </a:r>
            <a:r>
              <a:rPr sz="1800" b="1" spc="-5" dirty="0">
                <a:solidFill>
                  <a:srgbClr val="444444"/>
                </a:solidFill>
                <a:latin typeface="Garamond"/>
                <a:cs typeface="Garamond"/>
              </a:rPr>
              <a:t>hortalizas, verduras </a:t>
            </a:r>
            <a:r>
              <a:rPr sz="1800" b="1" dirty="0">
                <a:solidFill>
                  <a:srgbClr val="444444"/>
                </a:solidFill>
                <a:latin typeface="Garamond"/>
                <a:cs typeface="Garamond"/>
              </a:rPr>
              <a:t>y </a:t>
            </a:r>
            <a:r>
              <a:rPr sz="1800" b="1" spc="-5" dirty="0">
                <a:solidFill>
                  <a:srgbClr val="444444"/>
                </a:solidFill>
                <a:latin typeface="Garamond"/>
                <a:cs typeface="Garamond"/>
              </a:rPr>
              <a:t>plantas </a:t>
            </a:r>
            <a:r>
              <a:rPr sz="1800" b="1" dirty="0">
                <a:solidFill>
                  <a:srgbClr val="444444"/>
                </a:solidFill>
                <a:latin typeface="Garamond"/>
                <a:cs typeface="Garamond"/>
              </a:rPr>
              <a:t>aromáticas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que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luego</a:t>
            </a:r>
            <a:r>
              <a:rPr sz="1800" spc="45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cosecharemos.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1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14599"/>
              </a:lnSpc>
              <a:spcBef>
                <a:spcPts val="5"/>
              </a:spcBef>
            </a:pP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La comunidad CEWIN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durante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el crecimiento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nuestra siembra se pondrán en marcha técnicas  agroecológicas para que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producción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nuestros alimentos sea natural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al mismo tiempo bien  planificada para ahorrarnos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dinero,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tiempo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y</a:t>
            </a:r>
            <a:r>
              <a:rPr sz="1800" spc="-15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trabajo.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100">
              <a:latin typeface="Times New Roman"/>
              <a:cs typeface="Times New Roman"/>
            </a:endParaRPr>
          </a:p>
          <a:p>
            <a:pPr marL="12700" marR="10795" algn="just">
              <a:lnSpc>
                <a:spcPct val="114599"/>
              </a:lnSpc>
              <a:spcBef>
                <a:spcPts val="5"/>
              </a:spcBef>
            </a:pP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Además se formaràn comisiones para el cuidado, siembra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cosecha continua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huerto por parte </a:t>
            </a:r>
            <a:r>
              <a:rPr sz="1800" dirty="0">
                <a:solidFill>
                  <a:srgbClr val="444444"/>
                </a:solidFill>
                <a:latin typeface="Garamond"/>
                <a:cs typeface="Garamond"/>
              </a:rPr>
              <a:t>de la 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comunidad</a:t>
            </a:r>
            <a:r>
              <a:rPr sz="1800" spc="-10" dirty="0">
                <a:solidFill>
                  <a:srgbClr val="444444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44444"/>
                </a:solidFill>
                <a:latin typeface="Garamond"/>
                <a:cs typeface="Garamond"/>
              </a:rPr>
              <a:t>CEWIN.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34676" y="226350"/>
            <a:ext cx="10560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Fuentes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1672321" y="816887"/>
            <a:ext cx="9813925" cy="53151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3855" marR="12065" indent="-351790" algn="just">
              <a:lnSpc>
                <a:spcPct val="115900"/>
              </a:lnSpc>
              <a:spcBef>
                <a:spcPts val="100"/>
              </a:spcBef>
              <a:buFont typeface="Arial"/>
              <a:buChar char="●"/>
              <a:tabLst>
                <a:tab pos="364490" algn="l"/>
              </a:tabLst>
            </a:pPr>
            <a:r>
              <a:rPr sz="1600" spc="-5" dirty="0">
                <a:latin typeface="Garamond"/>
                <a:cs typeface="Garamond"/>
              </a:rPr>
              <a:t>FAO (Organización </a:t>
            </a:r>
            <a:r>
              <a:rPr sz="1600" dirty="0">
                <a:latin typeface="Garamond"/>
                <a:cs typeface="Garamond"/>
              </a:rPr>
              <a:t>de las </a:t>
            </a:r>
            <a:r>
              <a:rPr sz="1600" spc="-5" dirty="0">
                <a:latin typeface="Garamond"/>
                <a:cs typeface="Garamond"/>
              </a:rPr>
              <a:t>Naciones Unidas para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Agricultura </a:t>
            </a:r>
            <a:r>
              <a:rPr sz="1600" dirty="0">
                <a:latin typeface="Garamond"/>
                <a:cs typeface="Garamond"/>
              </a:rPr>
              <a:t>y la </a:t>
            </a:r>
            <a:r>
              <a:rPr sz="1600" spc="-5" dirty="0">
                <a:latin typeface="Garamond"/>
                <a:cs typeface="Garamond"/>
              </a:rPr>
              <a:t>Alimentación). 2007. Crear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Manejar un huerto  escolar: un manual para profesores, padres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comunidades. </a:t>
            </a:r>
            <a:r>
              <a:rPr sz="1600" dirty="0">
                <a:latin typeface="Garamond"/>
                <a:cs typeface="Garamond"/>
              </a:rPr>
              <a:t>Roma. </a:t>
            </a:r>
            <a:r>
              <a:rPr sz="1600" spc="-5" dirty="0">
                <a:latin typeface="Garamond"/>
                <a:cs typeface="Garamond"/>
              </a:rPr>
              <a:t>197</a:t>
            </a:r>
            <a:r>
              <a:rPr sz="1600" spc="-2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p.</a:t>
            </a:r>
            <a:endParaRPr sz="1600" dirty="0">
              <a:latin typeface="Garamond"/>
              <a:cs typeface="Garamond"/>
            </a:endParaRPr>
          </a:p>
          <a:p>
            <a:pPr marL="363855" marR="5080" indent="-351790" algn="just">
              <a:lnSpc>
                <a:spcPct val="114599"/>
              </a:lnSpc>
              <a:spcBef>
                <a:spcPts val="975"/>
              </a:spcBef>
              <a:buFont typeface="Arial"/>
              <a:buChar char="●"/>
              <a:tabLst>
                <a:tab pos="364490" algn="l"/>
              </a:tabLst>
            </a:pPr>
            <a:r>
              <a:rPr sz="1600" spc="-5" dirty="0">
                <a:latin typeface="Garamond"/>
                <a:cs typeface="Garamond"/>
              </a:rPr>
              <a:t>FAO (Organización </a:t>
            </a:r>
            <a:r>
              <a:rPr sz="1600" dirty="0">
                <a:latin typeface="Garamond"/>
                <a:cs typeface="Garamond"/>
              </a:rPr>
              <a:t>de las </a:t>
            </a:r>
            <a:r>
              <a:rPr sz="1600" spc="-5" dirty="0">
                <a:latin typeface="Garamond"/>
                <a:cs typeface="Garamond"/>
              </a:rPr>
              <a:t>Naciones Unidas para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Agricultura </a:t>
            </a:r>
            <a:r>
              <a:rPr sz="1600" dirty="0">
                <a:latin typeface="Garamond"/>
                <a:cs typeface="Garamond"/>
              </a:rPr>
              <a:t>y la </a:t>
            </a:r>
            <a:r>
              <a:rPr sz="1600" spc="-5" dirty="0">
                <a:latin typeface="Garamond"/>
                <a:cs typeface="Garamond"/>
              </a:rPr>
              <a:t>Alimentación, </a:t>
            </a:r>
            <a:r>
              <a:rPr sz="1600" dirty="0">
                <a:latin typeface="Garamond"/>
                <a:cs typeface="Garamond"/>
              </a:rPr>
              <a:t>RD); SEE </a:t>
            </a:r>
            <a:r>
              <a:rPr sz="1600" spc="-5" dirty="0">
                <a:latin typeface="Garamond"/>
                <a:cs typeface="Garamond"/>
              </a:rPr>
              <a:t>(Secretaria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Estado </a:t>
            </a:r>
            <a:r>
              <a:rPr sz="1600" dirty="0">
                <a:latin typeface="Garamond"/>
                <a:cs typeface="Garamond"/>
              </a:rPr>
              <a:t>de  </a:t>
            </a:r>
            <a:r>
              <a:rPr sz="1600" spc="-5" dirty="0">
                <a:latin typeface="Garamond"/>
                <a:cs typeface="Garamond"/>
              </a:rPr>
              <a:t>Educación, </a:t>
            </a:r>
            <a:r>
              <a:rPr sz="1600" dirty="0">
                <a:latin typeface="Garamond"/>
                <a:cs typeface="Garamond"/>
              </a:rPr>
              <a:t>RD). </a:t>
            </a:r>
            <a:r>
              <a:rPr sz="1600" spc="-5" dirty="0">
                <a:latin typeface="Garamond"/>
                <a:cs typeface="Garamond"/>
              </a:rPr>
              <a:t>2007. Etapas para </a:t>
            </a:r>
            <a:r>
              <a:rPr sz="1600" dirty="0">
                <a:latin typeface="Garamond"/>
                <a:cs typeface="Garamond"/>
              </a:rPr>
              <a:t>la implementación de </a:t>
            </a:r>
            <a:r>
              <a:rPr sz="1600" spc="-5" dirty="0">
                <a:latin typeface="Garamond"/>
                <a:cs typeface="Garamond"/>
              </a:rPr>
              <a:t>huerto escolar como un </a:t>
            </a:r>
            <a:r>
              <a:rPr sz="1600" dirty="0">
                <a:latin typeface="Garamond"/>
                <a:cs typeface="Garamond"/>
              </a:rPr>
              <a:t>instrumento de </a:t>
            </a:r>
            <a:r>
              <a:rPr sz="1600" spc="-5" dirty="0">
                <a:latin typeface="Garamond"/>
                <a:cs typeface="Garamond"/>
              </a:rPr>
              <a:t>aprendizaje:  Funciones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estatutos </a:t>
            </a:r>
            <a:r>
              <a:rPr sz="1600" dirty="0">
                <a:latin typeface="Garamond"/>
                <a:cs typeface="Garamond"/>
              </a:rPr>
              <a:t>del </a:t>
            </a:r>
            <a:r>
              <a:rPr sz="1600" spc="-5" dirty="0">
                <a:latin typeface="Garamond"/>
                <a:cs typeface="Garamond"/>
              </a:rPr>
              <a:t>comité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huerto. Proyecto TCP/3101. </a:t>
            </a:r>
            <a:r>
              <a:rPr sz="1600" dirty="0">
                <a:latin typeface="Garamond"/>
                <a:cs typeface="Garamond"/>
              </a:rPr>
              <a:t>Santo </a:t>
            </a:r>
            <a:r>
              <a:rPr sz="1600" spc="-5" dirty="0">
                <a:latin typeface="Garamond"/>
                <a:cs typeface="Garamond"/>
              </a:rPr>
              <a:t>Domingo, </a:t>
            </a:r>
            <a:r>
              <a:rPr sz="1600" dirty="0">
                <a:latin typeface="Garamond"/>
                <a:cs typeface="Garamond"/>
              </a:rPr>
              <a:t>RD,</a:t>
            </a:r>
            <a:r>
              <a:rPr sz="1600" spc="-2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s.p.</a:t>
            </a:r>
            <a:endParaRPr sz="1600" dirty="0">
              <a:latin typeface="Garamond"/>
              <a:cs typeface="Garamond"/>
            </a:endParaRPr>
          </a:p>
          <a:p>
            <a:pPr marL="363855" indent="-351790" algn="just">
              <a:lnSpc>
                <a:spcPct val="100000"/>
              </a:lnSpc>
              <a:spcBef>
                <a:spcPts val="1255"/>
              </a:spcBef>
              <a:buFont typeface="Arial"/>
              <a:buChar char="●"/>
              <a:tabLst>
                <a:tab pos="364490" algn="l"/>
              </a:tabLst>
            </a:pPr>
            <a:r>
              <a:rPr sz="1600" spc="-5" dirty="0">
                <a:latin typeface="Garamond"/>
                <a:cs typeface="Garamond"/>
              </a:rPr>
              <a:t>Hezkuntza, L. 1998. Huerto escolar. Editorial </a:t>
            </a:r>
            <a:r>
              <a:rPr sz="1600" dirty="0">
                <a:latin typeface="Garamond"/>
                <a:cs typeface="Garamond"/>
              </a:rPr>
              <a:t>luna. </a:t>
            </a:r>
            <a:r>
              <a:rPr sz="1600" spc="-5" dirty="0">
                <a:latin typeface="Garamond"/>
                <a:cs typeface="Garamond"/>
              </a:rPr>
              <a:t>1ª ed. Gobierno Vasco. 71</a:t>
            </a:r>
            <a:r>
              <a:rPr sz="1600" spc="-15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p.</a:t>
            </a:r>
            <a:endParaRPr sz="1600" dirty="0">
              <a:latin typeface="Garamond"/>
              <a:cs typeface="Garamond"/>
            </a:endParaRPr>
          </a:p>
          <a:p>
            <a:pPr marL="363855" marR="15875" indent="-351790" algn="just">
              <a:lnSpc>
                <a:spcPct val="115900"/>
              </a:lnSpc>
              <a:spcBef>
                <a:spcPts val="1000"/>
              </a:spcBef>
              <a:buFont typeface="Arial"/>
              <a:buChar char="●"/>
              <a:tabLst>
                <a:tab pos="364490" algn="l"/>
              </a:tabLst>
            </a:pPr>
            <a:r>
              <a:rPr sz="1600" spc="-5" dirty="0">
                <a:latin typeface="Garamond"/>
                <a:cs typeface="Garamond"/>
              </a:rPr>
              <a:t>MAG (Ministerio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Agricultura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Ganadería, </a:t>
            </a:r>
            <a:r>
              <a:rPr sz="1600" dirty="0">
                <a:latin typeface="Garamond"/>
                <a:cs typeface="Garamond"/>
              </a:rPr>
              <a:t>SV); </a:t>
            </a:r>
            <a:r>
              <a:rPr sz="1600" spc="-5" dirty="0">
                <a:latin typeface="Garamond"/>
                <a:cs typeface="Garamond"/>
              </a:rPr>
              <a:t>CENTA (Centro Nacional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Tecnología Agropecuaria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Forestal,  </a:t>
            </a:r>
            <a:r>
              <a:rPr sz="1600" dirty="0">
                <a:latin typeface="Garamond"/>
                <a:cs typeface="Garamond"/>
              </a:rPr>
              <a:t>SV). </a:t>
            </a:r>
            <a:r>
              <a:rPr sz="1600" spc="-5" dirty="0">
                <a:latin typeface="Garamond"/>
                <a:cs typeface="Garamond"/>
              </a:rPr>
              <a:t>2001. Mejorando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nutrición </a:t>
            </a:r>
            <a:r>
              <a:rPr sz="1600" dirty="0">
                <a:latin typeface="Garamond"/>
                <a:cs typeface="Garamond"/>
              </a:rPr>
              <a:t>a </a:t>
            </a:r>
            <a:r>
              <a:rPr sz="1600" spc="-5" dirty="0">
                <a:latin typeface="Garamond"/>
                <a:cs typeface="Garamond"/>
              </a:rPr>
              <a:t>través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huertos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granjas</a:t>
            </a:r>
            <a:r>
              <a:rPr sz="1600" spc="-25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familiares.</a:t>
            </a:r>
            <a:endParaRPr sz="1600" dirty="0">
              <a:latin typeface="Garamond"/>
              <a:cs typeface="Garamond"/>
            </a:endParaRPr>
          </a:p>
          <a:p>
            <a:pPr marL="363855" marR="7620" indent="-351790" algn="just">
              <a:lnSpc>
                <a:spcPct val="114599"/>
              </a:lnSpc>
              <a:spcBef>
                <a:spcPts val="969"/>
              </a:spcBef>
              <a:buFont typeface="Arial"/>
              <a:buChar char="●"/>
              <a:tabLst>
                <a:tab pos="364490" algn="l"/>
              </a:tabLst>
            </a:pPr>
            <a:r>
              <a:rPr sz="1600" spc="-5" dirty="0">
                <a:latin typeface="Garamond"/>
                <a:cs typeface="Garamond"/>
              </a:rPr>
              <a:t>MAG (Ministerio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Agricultura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Ganadería, </a:t>
            </a:r>
            <a:r>
              <a:rPr sz="1600" dirty="0">
                <a:latin typeface="Garamond"/>
                <a:cs typeface="Garamond"/>
              </a:rPr>
              <a:t>SV); </a:t>
            </a:r>
            <a:r>
              <a:rPr sz="1600" spc="-5" dirty="0">
                <a:latin typeface="Garamond"/>
                <a:cs typeface="Garamond"/>
              </a:rPr>
              <a:t>OIRSA (Organismo </a:t>
            </a:r>
            <a:r>
              <a:rPr sz="1600" dirty="0">
                <a:latin typeface="Garamond"/>
                <a:cs typeface="Garamond"/>
              </a:rPr>
              <a:t>Internacional Regional de Sanidad  </a:t>
            </a:r>
            <a:r>
              <a:rPr sz="1600" spc="-5" dirty="0">
                <a:latin typeface="Garamond"/>
                <a:cs typeface="Garamond"/>
              </a:rPr>
              <a:t>Agropecuaria, </a:t>
            </a:r>
            <a:r>
              <a:rPr sz="1600" dirty="0">
                <a:latin typeface="Garamond"/>
                <a:cs typeface="Garamond"/>
              </a:rPr>
              <a:t>SV). </a:t>
            </a:r>
            <a:r>
              <a:rPr sz="1600" spc="-5" dirty="0">
                <a:latin typeface="Garamond"/>
                <a:cs typeface="Garamond"/>
              </a:rPr>
              <a:t>1999. Manual técnico fitosanidad en </a:t>
            </a:r>
            <a:r>
              <a:rPr sz="1600" dirty="0">
                <a:latin typeface="Garamond"/>
                <a:cs typeface="Garamond"/>
              </a:rPr>
              <a:t>limón </a:t>
            </a:r>
            <a:r>
              <a:rPr sz="1600" spc="-5" dirty="0">
                <a:latin typeface="Garamond"/>
                <a:cs typeface="Garamond"/>
              </a:rPr>
              <a:t>pérsico. Proyecto vifinex. 68 p. Mayen, J. L. 2008.  Módulo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género </a:t>
            </a:r>
            <a:r>
              <a:rPr sz="1600" dirty="0">
                <a:latin typeface="Garamond"/>
                <a:cs typeface="Garamond"/>
              </a:rPr>
              <a:t>y </a:t>
            </a:r>
            <a:r>
              <a:rPr sz="1600" spc="-5" dirty="0">
                <a:latin typeface="Garamond"/>
                <a:cs typeface="Garamond"/>
              </a:rPr>
              <a:t>manejo </a:t>
            </a:r>
            <a:r>
              <a:rPr sz="1600" dirty="0">
                <a:latin typeface="Garamond"/>
                <a:cs typeface="Garamond"/>
              </a:rPr>
              <a:t>integrado de </a:t>
            </a:r>
            <a:r>
              <a:rPr sz="1600" spc="-5" dirty="0">
                <a:latin typeface="Garamond"/>
                <a:cs typeface="Garamond"/>
              </a:rPr>
              <a:t>plagas: Buenas prácticas agrícolas en huertos</a:t>
            </a:r>
            <a:r>
              <a:rPr sz="1600" spc="-25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caseros.</a:t>
            </a:r>
            <a:endParaRPr sz="1600" dirty="0">
              <a:latin typeface="Garamond"/>
              <a:cs typeface="Garamond"/>
            </a:endParaRPr>
          </a:p>
          <a:p>
            <a:pPr marL="363855" marR="10795" indent="-351790" algn="just">
              <a:lnSpc>
                <a:spcPct val="114599"/>
              </a:lnSpc>
              <a:spcBef>
                <a:spcPts val="975"/>
              </a:spcBef>
              <a:buClr>
                <a:srgbClr val="000000"/>
              </a:buClr>
              <a:buFont typeface="Arial"/>
              <a:buChar char="●"/>
              <a:tabLst>
                <a:tab pos="364490" algn="l"/>
              </a:tabLst>
            </a:pPr>
            <a:r>
              <a:rPr sz="1600" spc="-5" dirty="0">
                <a:latin typeface="Garamond"/>
                <a:cs typeface="Garamond"/>
              </a:rPr>
              <a:t>PROMIPAC (Programa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Manejo </a:t>
            </a:r>
            <a:r>
              <a:rPr sz="1600" dirty="0">
                <a:latin typeface="Garamond"/>
                <a:cs typeface="Garamond"/>
              </a:rPr>
              <a:t>Integrado de </a:t>
            </a:r>
            <a:r>
              <a:rPr sz="1600" spc="-5" dirty="0">
                <a:latin typeface="Garamond"/>
                <a:cs typeface="Garamond"/>
              </a:rPr>
              <a:t>Plagas en America Central, </a:t>
            </a:r>
            <a:r>
              <a:rPr sz="1600" dirty="0">
                <a:latin typeface="Garamond"/>
                <a:cs typeface="Garamond"/>
              </a:rPr>
              <a:t>SV); </a:t>
            </a:r>
            <a:r>
              <a:rPr sz="1600" spc="-5" dirty="0">
                <a:latin typeface="Garamond"/>
                <a:cs typeface="Garamond"/>
              </a:rPr>
              <a:t>CEFES (Comisión Fitosanitaria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El  </a:t>
            </a:r>
            <a:r>
              <a:rPr sz="1600" dirty="0">
                <a:latin typeface="Garamond"/>
                <a:cs typeface="Garamond"/>
              </a:rPr>
              <a:t>Salvador). </a:t>
            </a:r>
            <a:r>
              <a:rPr sz="1600" spc="-5" dirty="0">
                <a:latin typeface="Garamond"/>
                <a:cs typeface="Garamond"/>
              </a:rPr>
              <a:t>2007. 50 guías metodológicas para </a:t>
            </a:r>
            <a:r>
              <a:rPr sz="1600" dirty="0">
                <a:latin typeface="Garamond"/>
                <a:cs typeface="Garamond"/>
              </a:rPr>
              <a:t>la </a:t>
            </a:r>
            <a:r>
              <a:rPr sz="1600" spc="-5" dirty="0">
                <a:latin typeface="Garamond"/>
                <a:cs typeface="Garamond"/>
              </a:rPr>
              <a:t>enseñanza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prácticas agrícolas en manejo </a:t>
            </a:r>
            <a:r>
              <a:rPr sz="1600" dirty="0">
                <a:latin typeface="Garamond"/>
                <a:cs typeface="Garamond"/>
              </a:rPr>
              <a:t>integrado de </a:t>
            </a:r>
            <a:r>
              <a:rPr sz="1600" spc="-5" dirty="0">
                <a:latin typeface="Garamond"/>
                <a:cs typeface="Garamond"/>
              </a:rPr>
              <a:t>plagas. </a:t>
            </a:r>
            <a:r>
              <a:rPr sz="1600" dirty="0">
                <a:latin typeface="Garamond"/>
                <a:cs typeface="Garamond"/>
              </a:rPr>
              <a:t>San  Salvador,</a:t>
            </a:r>
            <a:r>
              <a:rPr sz="1600" spc="-5" dirty="0">
                <a:latin typeface="Garamond"/>
                <a:cs typeface="Garamond"/>
              </a:rPr>
              <a:t> </a:t>
            </a:r>
            <a:r>
              <a:rPr sz="1600" dirty="0">
                <a:latin typeface="Garamond"/>
                <a:cs typeface="Garamond"/>
              </a:rPr>
              <a:t>SV.</a:t>
            </a:r>
          </a:p>
          <a:p>
            <a:pPr marL="363855" marR="13335" indent="-351790" algn="just">
              <a:lnSpc>
                <a:spcPct val="115900"/>
              </a:lnSpc>
              <a:spcBef>
                <a:spcPts val="950"/>
              </a:spcBef>
              <a:buClr>
                <a:srgbClr val="000000"/>
              </a:buClr>
              <a:buFont typeface="Arial"/>
              <a:buChar char="●"/>
              <a:tabLst>
                <a:tab pos="364490" algn="l"/>
              </a:tabLst>
            </a:pPr>
            <a:r>
              <a:rPr sz="1600" spc="-5" dirty="0">
                <a:latin typeface="Garamond"/>
                <a:cs typeface="Garamond"/>
              </a:rPr>
              <a:t>ZAMORANO (Escuela Agrícola Panamericana, HN); Universidad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Cornell. 2002. Guía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salud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suelos: Manual  para el cuidado </a:t>
            </a:r>
            <a:r>
              <a:rPr sz="1600" dirty="0">
                <a:latin typeface="Garamond"/>
                <a:cs typeface="Garamond"/>
              </a:rPr>
              <a:t>de la </a:t>
            </a:r>
            <a:r>
              <a:rPr sz="1600" spc="-5" dirty="0">
                <a:latin typeface="Garamond"/>
                <a:cs typeface="Garamond"/>
              </a:rPr>
              <a:t>salud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suelos. 3ª reimpresión. Tegucigalpa, Honduras. 160</a:t>
            </a:r>
            <a:r>
              <a:rPr sz="1600" spc="-15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p.</a:t>
            </a:r>
            <a:endParaRPr sz="1600" dirty="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5854675"/>
            <a:ext cx="1607700" cy="1003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64649" y="716430"/>
            <a:ext cx="9720580" cy="531368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379095" indent="-367030" algn="just">
              <a:lnSpc>
                <a:spcPct val="100000"/>
              </a:lnSpc>
              <a:spcBef>
                <a:spcPts val="415"/>
              </a:spcBef>
              <a:buSzPct val="112500"/>
              <a:buFont typeface="Arial"/>
              <a:buChar char="●"/>
              <a:tabLst>
                <a:tab pos="379730" algn="l"/>
              </a:tabLst>
            </a:pPr>
            <a:r>
              <a:rPr sz="1600" spc="-5" dirty="0">
                <a:latin typeface="Garamond"/>
                <a:cs typeface="Garamond"/>
              </a:rPr>
              <a:t>W</a:t>
            </a:r>
            <a:r>
              <a:rPr sz="1400" spc="-5" dirty="0">
                <a:latin typeface="Garamond"/>
                <a:cs typeface="Garamond"/>
              </a:rPr>
              <a:t>eslwy, Addison. Química en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comunidad, 2° Edición, Editorial Pearson, Estados Unidos, pag.</a:t>
            </a:r>
            <a:r>
              <a:rPr sz="1400" spc="-15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487-493.</a:t>
            </a:r>
            <a:endParaRPr sz="1400">
              <a:latin typeface="Garamond"/>
              <a:cs typeface="Garamond"/>
            </a:endParaRPr>
          </a:p>
          <a:p>
            <a:pPr marL="379095" indent="-367030" algn="just">
              <a:lnSpc>
                <a:spcPct val="100000"/>
              </a:lnSpc>
              <a:spcBef>
                <a:spcPts val="755"/>
              </a:spcBef>
              <a:buSzPct val="128571"/>
              <a:buFont typeface="Arial"/>
              <a:buChar char="●"/>
              <a:tabLst>
                <a:tab pos="379730" algn="l"/>
              </a:tabLst>
            </a:pPr>
            <a:r>
              <a:rPr sz="1400" u="heavy" spc="-5" dirty="0">
                <a:uFill>
                  <a:solidFill>
                    <a:srgbClr val="000000"/>
                  </a:solidFill>
                </a:uFill>
                <a:latin typeface="Garamond"/>
                <a:cs typeface="Garamond"/>
                <a:hlinkClick r:id="rId2"/>
              </a:rPr>
              <a:t>https://www.bbc.com/mundo/noticias/2011/10/111003_huertos_urbanos_mexico_pea</a:t>
            </a:r>
            <a:endParaRPr sz="1400">
              <a:latin typeface="Garamond"/>
              <a:cs typeface="Garamond"/>
            </a:endParaRPr>
          </a:p>
          <a:p>
            <a:pPr marL="379095" marR="17145" indent="-367030" algn="just">
              <a:lnSpc>
                <a:spcPct val="124500"/>
              </a:lnSpc>
              <a:spcBef>
                <a:spcPts val="380"/>
              </a:spcBef>
              <a:buSzPct val="128571"/>
              <a:buFont typeface="Arial"/>
              <a:buChar char="●"/>
              <a:tabLst>
                <a:tab pos="379730" algn="l"/>
              </a:tabLst>
            </a:pPr>
            <a:r>
              <a:rPr sz="1400" spc="-5" dirty="0">
                <a:latin typeface="Garamond"/>
                <a:cs typeface="Garamond"/>
              </a:rPr>
              <a:t>Lara G. Plaguicidas en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biodiversidad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suelo; su comportamiento como contaminantes [Internet]. España: Biociencias.org </a:t>
            </a:r>
            <a:r>
              <a:rPr sz="1400" dirty="0">
                <a:latin typeface="Garamond"/>
                <a:cs typeface="Garamond"/>
              </a:rPr>
              <a:t>y  </a:t>
            </a:r>
            <a:r>
              <a:rPr sz="1400" spc="-5" dirty="0">
                <a:latin typeface="Garamond"/>
                <a:cs typeface="Garamond"/>
              </a:rPr>
              <a:t>Biociencias.com; c2001-2013 [citado 19 </a:t>
            </a:r>
            <a:r>
              <a:rPr sz="1400" dirty="0">
                <a:latin typeface="Garamond"/>
                <a:cs typeface="Garamond"/>
              </a:rPr>
              <a:t>junio </a:t>
            </a:r>
            <a:r>
              <a:rPr sz="1400" spc="-5" dirty="0">
                <a:latin typeface="Garamond"/>
                <a:cs typeface="Garamond"/>
              </a:rPr>
              <a:t>2013]. Disponible en:</a:t>
            </a:r>
            <a:r>
              <a:rPr sz="1400" spc="75" dirty="0">
                <a:latin typeface="Garamond"/>
                <a:cs typeface="Garamond"/>
              </a:rPr>
              <a:t> </a:t>
            </a:r>
            <a:r>
              <a:rPr sz="1400" u="heavy" spc="-5" dirty="0">
                <a:uFill>
                  <a:solidFill>
                    <a:srgbClr val="000000"/>
                  </a:solidFill>
                </a:uFill>
                <a:latin typeface="Garamond"/>
                <a:cs typeface="Garamond"/>
                <a:hlinkClick r:id="rId3"/>
              </a:rPr>
              <a:t>http://www.biociencias.org/odisea/plaguicidas</a:t>
            </a:r>
            <a:endParaRPr sz="1400">
              <a:latin typeface="Garamond"/>
              <a:cs typeface="Garamond"/>
            </a:endParaRPr>
          </a:p>
          <a:p>
            <a:pPr marL="379095" indent="-367030" algn="just">
              <a:lnSpc>
                <a:spcPct val="100000"/>
              </a:lnSpc>
              <a:spcBef>
                <a:spcPts val="655"/>
              </a:spcBef>
              <a:buSzPct val="128571"/>
              <a:buFont typeface="Arial"/>
              <a:buChar char="●"/>
              <a:tabLst>
                <a:tab pos="379730" algn="l"/>
              </a:tabLst>
            </a:pPr>
            <a:r>
              <a:rPr sz="1400" spc="-5" dirty="0">
                <a:latin typeface="Garamond"/>
                <a:cs typeface="Garamond"/>
              </a:rPr>
              <a:t>Cremlyn </a:t>
            </a:r>
            <a:r>
              <a:rPr sz="1400" dirty="0">
                <a:latin typeface="Garamond"/>
                <a:cs typeface="Garamond"/>
              </a:rPr>
              <a:t>R. </a:t>
            </a:r>
            <a:r>
              <a:rPr sz="1400" spc="-5" dirty="0">
                <a:latin typeface="Garamond"/>
                <a:cs typeface="Garamond"/>
              </a:rPr>
              <a:t>Pesticides. Preparation and Mode of Action. New York, EUA: John Wiley </a:t>
            </a:r>
            <a:r>
              <a:rPr sz="1400" dirty="0">
                <a:latin typeface="Garamond"/>
                <a:cs typeface="Garamond"/>
              </a:rPr>
              <a:t>&amp; Sons;</a:t>
            </a:r>
            <a:r>
              <a:rPr sz="1400" spc="-10" dirty="0">
                <a:latin typeface="Garamond"/>
                <a:cs typeface="Garamond"/>
              </a:rPr>
              <a:t> </a:t>
            </a:r>
            <a:r>
              <a:rPr sz="1400" spc="-5" dirty="0">
                <a:latin typeface="Garamond"/>
                <a:cs typeface="Garamond"/>
              </a:rPr>
              <a:t>1979.</a:t>
            </a:r>
            <a:endParaRPr sz="1400">
              <a:latin typeface="Garamond"/>
              <a:cs typeface="Garamond"/>
            </a:endParaRPr>
          </a:p>
          <a:p>
            <a:pPr marL="379095" marR="8255" indent="-367030" algn="just">
              <a:lnSpc>
                <a:spcPct val="120300"/>
              </a:lnSpc>
              <a:spcBef>
                <a:spcPts val="455"/>
              </a:spcBef>
              <a:buSzPct val="128571"/>
              <a:buFont typeface="Arial"/>
              <a:buChar char="●"/>
              <a:tabLst>
                <a:tab pos="379730" algn="l"/>
              </a:tabLst>
            </a:pPr>
            <a:r>
              <a:rPr sz="1400" spc="-5" dirty="0">
                <a:latin typeface="Garamond"/>
                <a:cs typeface="Garamond"/>
              </a:rPr>
              <a:t>Weinberg J. Guía para </a:t>
            </a:r>
            <a:r>
              <a:rPr sz="1400" dirty="0">
                <a:latin typeface="Garamond"/>
                <a:cs typeface="Garamond"/>
              </a:rPr>
              <a:t>las </a:t>
            </a:r>
            <a:r>
              <a:rPr sz="1400" spc="-5" dirty="0">
                <a:latin typeface="Garamond"/>
                <a:cs typeface="Garamond"/>
              </a:rPr>
              <a:t>ONG sobre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plaguicidas peligrosos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el </a:t>
            </a:r>
            <a:r>
              <a:rPr sz="1400" dirty="0">
                <a:latin typeface="Garamond"/>
                <a:cs typeface="Garamond"/>
              </a:rPr>
              <a:t>SAICM. </a:t>
            </a:r>
            <a:r>
              <a:rPr sz="1400" spc="-5" dirty="0">
                <a:latin typeface="Garamond"/>
                <a:cs typeface="Garamond"/>
              </a:rPr>
              <a:t>Marco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acción para protegerla salud humana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el medio  ambiente </a:t>
            </a:r>
            <a:r>
              <a:rPr sz="1400" dirty="0">
                <a:latin typeface="Garamond"/>
                <a:cs typeface="Garamond"/>
              </a:rPr>
              <a:t>de los </a:t>
            </a:r>
            <a:r>
              <a:rPr sz="1400" spc="-5" dirty="0">
                <a:latin typeface="Garamond"/>
                <a:cs typeface="Garamond"/>
              </a:rPr>
              <a:t>plaguicidas [Internet]. Filipinas: </a:t>
            </a:r>
            <a:r>
              <a:rPr sz="1400" dirty="0">
                <a:latin typeface="Garamond"/>
                <a:cs typeface="Garamond"/>
              </a:rPr>
              <a:t>IPEN/Red Internacional de </a:t>
            </a:r>
            <a:r>
              <a:rPr sz="1400" spc="-5" dirty="0">
                <a:latin typeface="Garamond"/>
                <a:cs typeface="Garamond"/>
              </a:rPr>
              <a:t>Eliminación </a:t>
            </a:r>
            <a:r>
              <a:rPr sz="1400" dirty="0">
                <a:latin typeface="Garamond"/>
                <a:cs typeface="Garamond"/>
              </a:rPr>
              <a:t>de los </a:t>
            </a:r>
            <a:r>
              <a:rPr sz="1400" spc="-5" dirty="0">
                <a:latin typeface="Garamond"/>
                <a:cs typeface="Garamond"/>
              </a:rPr>
              <a:t>COP; 2009 [citado 18 oct 2013].  Disponible en:</a:t>
            </a:r>
            <a:r>
              <a:rPr sz="1400" spc="20" dirty="0">
                <a:latin typeface="Garamond"/>
                <a:cs typeface="Garamond"/>
              </a:rPr>
              <a:t> </a:t>
            </a:r>
            <a:r>
              <a:rPr sz="1400" u="heavy" spc="-5" dirty="0">
                <a:uFill>
                  <a:solidFill>
                    <a:srgbClr val="000000"/>
                  </a:solidFill>
                </a:uFill>
                <a:latin typeface="Garamond"/>
                <a:cs typeface="Garamond"/>
                <a:hlinkClick r:id="rId4"/>
              </a:rPr>
              <a:t>http://www.ipen.org/sites/default/files/documents/ngo_guide_hazpest_saicm-es.pdf</a:t>
            </a:r>
            <a:endParaRPr sz="1400">
              <a:latin typeface="Garamond"/>
              <a:cs typeface="Garamond"/>
            </a:endParaRPr>
          </a:p>
          <a:p>
            <a:pPr marL="379095" marR="6985" indent="-367030" algn="just">
              <a:lnSpc>
                <a:spcPct val="120300"/>
              </a:lnSpc>
              <a:spcBef>
                <a:spcPts val="315"/>
              </a:spcBef>
              <a:buSzPct val="128571"/>
              <a:buFont typeface="Arial"/>
              <a:buChar char="●"/>
              <a:tabLst>
                <a:tab pos="379730" algn="l"/>
              </a:tabLst>
            </a:pPr>
            <a:r>
              <a:rPr sz="1400" spc="-5" dirty="0">
                <a:latin typeface="Garamond"/>
                <a:cs typeface="Garamond"/>
              </a:rPr>
              <a:t>World Health Organizations. </a:t>
            </a:r>
            <a:r>
              <a:rPr sz="1400" dirty="0">
                <a:latin typeface="Garamond"/>
                <a:cs typeface="Garamond"/>
              </a:rPr>
              <a:t>International </a:t>
            </a:r>
            <a:r>
              <a:rPr sz="1400" spc="-5" dirty="0">
                <a:latin typeface="Garamond"/>
                <a:cs typeface="Garamond"/>
              </a:rPr>
              <a:t>Code of Conduct on the Distribution and Use of Pesticides. Guidelines on pesticide  advertising. </a:t>
            </a:r>
            <a:r>
              <a:rPr sz="1400" dirty="0">
                <a:latin typeface="Garamond"/>
                <a:cs typeface="Garamond"/>
              </a:rPr>
              <a:t>Rome, Italy: </a:t>
            </a:r>
            <a:r>
              <a:rPr sz="1400" spc="-5" dirty="0">
                <a:latin typeface="Garamond"/>
                <a:cs typeface="Garamond"/>
              </a:rPr>
              <a:t>FAO/WHO; 2010. [citado 18 oct 2013]. Available from: </a:t>
            </a:r>
            <a:r>
              <a:rPr sz="1400" u="heavy" spc="-5" dirty="0">
                <a:uFill>
                  <a:solidFill>
                    <a:srgbClr val="000000"/>
                  </a:solidFill>
                </a:uFill>
                <a:latin typeface="Garamond"/>
                <a:cs typeface="Garamond"/>
              </a:rPr>
              <a:t> </a:t>
            </a:r>
            <a:r>
              <a:rPr sz="1400" u="heavy" spc="-5" dirty="0">
                <a:uFill>
                  <a:solidFill>
                    <a:srgbClr val="000000"/>
                  </a:solidFill>
                </a:uFill>
                <a:latin typeface="Garamond"/>
                <a:cs typeface="Garamond"/>
                <a:hlinkClick r:id="rId5"/>
              </a:rPr>
              <a:t>http://www.who.int/whopes/recommendations/FAO_WHO_Guidelines_Pesticide_Advertising.pdf</a:t>
            </a:r>
            <a:endParaRPr sz="1400">
              <a:latin typeface="Garamond"/>
              <a:cs typeface="Garamond"/>
            </a:endParaRPr>
          </a:p>
          <a:p>
            <a:pPr marL="379095" marR="13970" indent="-367030" algn="just">
              <a:lnSpc>
                <a:spcPct val="124500"/>
              </a:lnSpc>
              <a:spcBef>
                <a:spcPts val="240"/>
              </a:spcBef>
              <a:buSzPct val="128571"/>
              <a:buFont typeface="Arial"/>
              <a:buChar char="●"/>
              <a:tabLst>
                <a:tab pos="379730" algn="l"/>
              </a:tabLst>
            </a:pPr>
            <a:r>
              <a:rPr sz="1400" spc="-5" dirty="0">
                <a:latin typeface="Garamond"/>
                <a:cs typeface="Garamond"/>
              </a:rPr>
              <a:t>Chelala C. Un reto constante: </a:t>
            </a:r>
            <a:r>
              <a:rPr sz="1400" dirty="0">
                <a:latin typeface="Garamond"/>
                <a:cs typeface="Garamond"/>
              </a:rPr>
              <a:t>los </a:t>
            </a:r>
            <a:r>
              <a:rPr sz="1400" spc="-5" dirty="0">
                <a:latin typeface="Garamond"/>
                <a:cs typeface="Garamond"/>
              </a:rPr>
              <a:t>plaguicidas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su efecto sobre </a:t>
            </a:r>
            <a:r>
              <a:rPr sz="1400" dirty="0">
                <a:latin typeface="Garamond"/>
                <a:cs typeface="Garamond"/>
              </a:rPr>
              <a:t>la </a:t>
            </a:r>
            <a:r>
              <a:rPr sz="1400" spc="-5" dirty="0">
                <a:latin typeface="Garamond"/>
                <a:cs typeface="Garamond"/>
              </a:rPr>
              <a:t>salud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el medio ambiente [Internet]. Washington, DC: OPS; 2004  [citado 18 oct 2013]. Disponible en:</a:t>
            </a:r>
            <a:r>
              <a:rPr sz="1400" spc="40" dirty="0">
                <a:latin typeface="Garamond"/>
                <a:cs typeface="Garamond"/>
              </a:rPr>
              <a:t> </a:t>
            </a:r>
            <a:r>
              <a:rPr sz="1400" u="heavy" spc="-5" dirty="0">
                <a:uFill>
                  <a:solidFill>
                    <a:srgbClr val="000000"/>
                  </a:solidFill>
                </a:uFill>
                <a:latin typeface="Garamond"/>
                <a:cs typeface="Garamond"/>
                <a:hlinkClick r:id="rId6"/>
              </a:rPr>
              <a:t>http://www.cidbimena.desastres.hn/docum/ops/libros/RA_RetoConstante.pdf</a:t>
            </a:r>
            <a:endParaRPr sz="1400">
              <a:latin typeface="Garamond"/>
              <a:cs typeface="Garamond"/>
            </a:endParaRPr>
          </a:p>
          <a:p>
            <a:pPr marL="379095" marR="5080" indent="-367030" algn="just">
              <a:lnSpc>
                <a:spcPct val="120300"/>
              </a:lnSpc>
              <a:spcBef>
                <a:spcPts val="315"/>
              </a:spcBef>
              <a:buSzPct val="128571"/>
              <a:buFont typeface="Arial"/>
              <a:buChar char="●"/>
              <a:tabLst>
                <a:tab pos="379730" algn="l"/>
              </a:tabLst>
            </a:pPr>
            <a:r>
              <a:rPr sz="1400" spc="-5" dirty="0">
                <a:latin typeface="Garamond"/>
                <a:cs typeface="Garamond"/>
              </a:rPr>
              <a:t>Arata AA. Perspectivas </a:t>
            </a:r>
            <a:r>
              <a:rPr sz="1400" dirty="0">
                <a:latin typeface="Garamond"/>
                <a:cs typeface="Garamond"/>
              </a:rPr>
              <a:t>del </a:t>
            </a:r>
            <a:r>
              <a:rPr sz="1400" spc="-5" dirty="0">
                <a:latin typeface="Garamond"/>
                <a:cs typeface="Garamond"/>
              </a:rPr>
              <a:t>uso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plaguicidas: Historia, situación actual </a:t>
            </a:r>
            <a:r>
              <a:rPr sz="1400" dirty="0">
                <a:latin typeface="Garamond"/>
                <a:cs typeface="Garamond"/>
              </a:rPr>
              <a:t>y </a:t>
            </a:r>
            <a:r>
              <a:rPr sz="1400" spc="-5" dirty="0">
                <a:latin typeface="Garamond"/>
                <a:cs typeface="Garamond"/>
              </a:rPr>
              <a:t>necesidades futuras [Internet]. En: </a:t>
            </a:r>
            <a:r>
              <a:rPr sz="1400" dirty="0">
                <a:latin typeface="Garamond"/>
                <a:cs typeface="Garamond"/>
              </a:rPr>
              <a:t>III </a:t>
            </a:r>
            <a:r>
              <a:rPr sz="1400" spc="-5" dirty="0">
                <a:latin typeface="Garamond"/>
                <a:cs typeface="Garamond"/>
              </a:rPr>
              <a:t>Taller Latinoamericano  “Prevención </a:t>
            </a:r>
            <a:r>
              <a:rPr sz="1400" dirty="0">
                <a:latin typeface="Garamond"/>
                <a:cs typeface="Garamond"/>
              </a:rPr>
              <a:t>de Riesgos </a:t>
            </a:r>
            <a:r>
              <a:rPr sz="1400" spc="-5" dirty="0">
                <a:latin typeface="Garamond"/>
                <a:cs typeface="Garamond"/>
              </a:rPr>
              <a:t>en el uso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Plaguicidas” Xalapa, Veracruz; Méjico, 1-6 </a:t>
            </a:r>
            <a:r>
              <a:rPr sz="1400" dirty="0">
                <a:latin typeface="Garamond"/>
                <a:cs typeface="Garamond"/>
              </a:rPr>
              <a:t>diciembre </a:t>
            </a:r>
            <a:r>
              <a:rPr sz="1400" spc="-5" dirty="0">
                <a:latin typeface="Garamond"/>
                <a:cs typeface="Garamond"/>
              </a:rPr>
              <a:t>1983. Veracruz, México: </a:t>
            </a:r>
            <a:r>
              <a:rPr sz="1400" dirty="0">
                <a:latin typeface="Garamond"/>
                <a:cs typeface="Garamond"/>
              </a:rPr>
              <a:t>INIREB; </a:t>
            </a:r>
            <a:r>
              <a:rPr sz="1400" spc="-5" dirty="0">
                <a:latin typeface="Garamond"/>
                <a:cs typeface="Garamond"/>
              </a:rPr>
              <a:t>1983  [citado 18 oct 2013]. Disponible en:</a:t>
            </a:r>
            <a:r>
              <a:rPr sz="1400" spc="45" dirty="0">
                <a:latin typeface="Garamond"/>
                <a:cs typeface="Garamond"/>
              </a:rPr>
              <a:t> </a:t>
            </a:r>
            <a:r>
              <a:rPr sz="1400" u="heavy" spc="-5" dirty="0">
                <a:uFill>
                  <a:solidFill>
                    <a:srgbClr val="000000"/>
                  </a:solidFill>
                </a:uFill>
                <a:latin typeface="Garamond"/>
                <a:cs typeface="Garamond"/>
                <a:hlinkClick r:id="rId7"/>
              </a:rPr>
              <a:t>http://www.bvsde.paho.org/bvsacd/eco/003106/03106-02.pdf</a:t>
            </a:r>
            <a:endParaRPr sz="1400">
              <a:latin typeface="Garamond"/>
              <a:cs typeface="Garamond"/>
            </a:endParaRPr>
          </a:p>
          <a:p>
            <a:pPr marL="379095" marR="7620" indent="-367030" algn="just">
              <a:lnSpc>
                <a:spcPct val="120300"/>
              </a:lnSpc>
              <a:spcBef>
                <a:spcPts val="310"/>
              </a:spcBef>
              <a:buSzPct val="128571"/>
              <a:buFont typeface="Arial"/>
              <a:buChar char="●"/>
              <a:tabLst>
                <a:tab pos="379730" algn="l"/>
              </a:tabLst>
            </a:pPr>
            <a:r>
              <a:rPr sz="1400" spc="-5" dirty="0">
                <a:latin typeface="Garamond"/>
                <a:cs typeface="Garamond"/>
              </a:rPr>
              <a:t>Ministerio </a:t>
            </a:r>
            <a:r>
              <a:rPr sz="1400" dirty="0">
                <a:latin typeface="Garamond"/>
                <a:cs typeface="Garamond"/>
              </a:rPr>
              <a:t>de </a:t>
            </a:r>
            <a:r>
              <a:rPr sz="1400" spc="-5" dirty="0">
                <a:latin typeface="Garamond"/>
                <a:cs typeface="Garamond"/>
              </a:rPr>
              <a:t>Justicia. </a:t>
            </a:r>
            <a:r>
              <a:rPr sz="1400" dirty="0">
                <a:latin typeface="Garamond"/>
                <a:cs typeface="Garamond"/>
              </a:rPr>
              <a:t>Resolución </a:t>
            </a:r>
            <a:r>
              <a:rPr sz="1400" spc="-5" dirty="0">
                <a:latin typeface="Garamond"/>
                <a:cs typeface="Garamond"/>
              </a:rPr>
              <a:t>conjunta Ministerio </a:t>
            </a:r>
            <a:r>
              <a:rPr sz="1400" dirty="0">
                <a:latin typeface="Garamond"/>
                <a:cs typeface="Garamond"/>
              </a:rPr>
              <a:t>de la </a:t>
            </a:r>
            <a:r>
              <a:rPr sz="1400" spc="-5" dirty="0">
                <a:latin typeface="Garamond"/>
                <a:cs typeface="Garamond"/>
              </a:rPr>
              <a:t>Agricultura-Ministerio </a:t>
            </a:r>
            <a:r>
              <a:rPr sz="1400" dirty="0">
                <a:latin typeface="Garamond"/>
                <a:cs typeface="Garamond"/>
              </a:rPr>
              <a:t>de Salud </a:t>
            </a:r>
            <a:r>
              <a:rPr sz="1400" spc="-5" dirty="0">
                <a:latin typeface="Garamond"/>
                <a:cs typeface="Garamond"/>
              </a:rPr>
              <a:t>Pública. Gaceta Oficial </a:t>
            </a:r>
            <a:r>
              <a:rPr sz="1400" dirty="0">
                <a:latin typeface="Garamond"/>
                <a:cs typeface="Garamond"/>
              </a:rPr>
              <a:t>de la República de  </a:t>
            </a:r>
            <a:r>
              <a:rPr sz="1400" spc="-5" dirty="0">
                <a:latin typeface="Garamond"/>
                <a:cs typeface="Garamond"/>
              </a:rPr>
              <a:t>Cuba [Internet]. Extraordinaria 16 abril 2007[citado 18 oct 2013];105(16):77-88. Disponible en: </a:t>
            </a:r>
            <a:r>
              <a:rPr sz="1400" u="heavy" spc="-5" dirty="0">
                <a:uFill>
                  <a:solidFill>
                    <a:srgbClr val="000000"/>
                  </a:solidFill>
                </a:uFill>
                <a:latin typeface="Garamond"/>
                <a:cs typeface="Garamond"/>
              </a:rPr>
              <a:t> </a:t>
            </a:r>
            <a:r>
              <a:rPr sz="1400" u="heavy" spc="-5" dirty="0">
                <a:uFill>
                  <a:solidFill>
                    <a:srgbClr val="000000"/>
                  </a:solidFill>
                </a:uFill>
                <a:latin typeface="Garamond"/>
                <a:cs typeface="Garamond"/>
                <a:hlinkClick r:id="rId8"/>
              </a:rPr>
              <a:t>http://www.minagri.gob.ar/site/desarrollo_rural/forobioinsumos/normativas/Res_Cubana_2007.pdf</a:t>
            </a:r>
            <a:endParaRPr sz="14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5854676"/>
            <a:ext cx="2000976" cy="10033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18908" y="585016"/>
            <a:ext cx="9488805" cy="547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0360" marR="496570" indent="-328295">
              <a:lnSpc>
                <a:spcPct val="113799"/>
              </a:lnSpc>
              <a:spcBef>
                <a:spcPts val="100"/>
              </a:spcBef>
              <a:buFont typeface="Arial"/>
              <a:buChar char="●"/>
              <a:tabLst>
                <a:tab pos="340360" algn="l"/>
                <a:tab pos="340995" algn="l"/>
              </a:tabLst>
            </a:pPr>
            <a:r>
              <a:rPr sz="1300" spc="-5" dirty="0">
                <a:latin typeface="Garamond"/>
                <a:cs typeface="Garamond"/>
              </a:rPr>
              <a:t>Berdonces, Josep Lluís. Gran enciclopedia </a:t>
            </a:r>
            <a:r>
              <a:rPr sz="1300" dirty="0">
                <a:latin typeface="Garamond"/>
                <a:cs typeface="Garamond"/>
              </a:rPr>
              <a:t>de las </a:t>
            </a:r>
            <a:r>
              <a:rPr sz="1300" spc="-5" dirty="0">
                <a:latin typeface="Garamond"/>
                <a:cs typeface="Garamond"/>
              </a:rPr>
              <a:t>plantas medicinales </a:t>
            </a:r>
            <a:r>
              <a:rPr sz="1300" dirty="0">
                <a:latin typeface="Garamond"/>
                <a:cs typeface="Garamond"/>
              </a:rPr>
              <a:t>: </a:t>
            </a:r>
            <a:r>
              <a:rPr sz="1300" spc="-5" dirty="0">
                <a:latin typeface="Garamond"/>
                <a:cs typeface="Garamond"/>
              </a:rPr>
              <a:t>El Dioscórides </a:t>
            </a:r>
            <a:r>
              <a:rPr sz="1300" dirty="0">
                <a:latin typeface="Garamond"/>
                <a:cs typeface="Garamond"/>
              </a:rPr>
              <a:t>del </a:t>
            </a:r>
            <a:r>
              <a:rPr sz="1300" spc="-5" dirty="0">
                <a:latin typeface="Garamond"/>
                <a:cs typeface="Garamond"/>
              </a:rPr>
              <a:t>tercer milenio </a:t>
            </a:r>
            <a:r>
              <a:rPr sz="1300" dirty="0">
                <a:latin typeface="Garamond"/>
                <a:cs typeface="Garamond"/>
              </a:rPr>
              <a:t>/ </a:t>
            </a:r>
            <a:r>
              <a:rPr sz="1300" spc="-5" dirty="0">
                <a:latin typeface="Garamond"/>
                <a:cs typeface="Garamond"/>
              </a:rPr>
              <a:t>Josep Lluís Berdonces </a:t>
            </a:r>
            <a:r>
              <a:rPr sz="1300" dirty="0">
                <a:latin typeface="Garamond"/>
                <a:cs typeface="Garamond"/>
              </a:rPr>
              <a:t>i Serra.  </a:t>
            </a:r>
            <a:r>
              <a:rPr sz="1300" spc="-5" dirty="0">
                <a:latin typeface="Garamond"/>
                <a:cs typeface="Garamond"/>
              </a:rPr>
              <a:t>Barcelona </a:t>
            </a:r>
            <a:r>
              <a:rPr sz="1300" dirty="0">
                <a:latin typeface="Garamond"/>
                <a:cs typeface="Garamond"/>
              </a:rPr>
              <a:t>: </a:t>
            </a:r>
            <a:r>
              <a:rPr sz="1300" spc="-5" dirty="0">
                <a:latin typeface="Garamond"/>
                <a:cs typeface="Garamond"/>
              </a:rPr>
              <a:t>Tikal, D.L.</a:t>
            </a:r>
            <a:r>
              <a:rPr sz="1300" spc="-15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2001</a:t>
            </a:r>
            <a:endParaRPr sz="1300">
              <a:latin typeface="Garamond"/>
              <a:cs typeface="Garamond"/>
            </a:endParaRPr>
          </a:p>
          <a:p>
            <a:pPr marL="340995" indent="-328295">
              <a:lnSpc>
                <a:spcPct val="100000"/>
              </a:lnSpc>
              <a:spcBef>
                <a:spcPts val="240"/>
              </a:spcBef>
              <a:buFont typeface="Arial"/>
              <a:buChar char="●"/>
              <a:tabLst>
                <a:tab pos="340360" algn="l"/>
                <a:tab pos="340995" algn="l"/>
              </a:tabLst>
            </a:pPr>
            <a:r>
              <a:rPr sz="1300" spc="-5" dirty="0">
                <a:latin typeface="Garamond"/>
                <a:cs typeface="Garamond"/>
              </a:rPr>
              <a:t>Chessi, Edmund. Pozas Hermosilla, B. Hierbas que curan </a:t>
            </a:r>
            <a:r>
              <a:rPr sz="1300" dirty="0">
                <a:latin typeface="Garamond"/>
                <a:cs typeface="Garamond"/>
              </a:rPr>
              <a:t>/ </a:t>
            </a:r>
            <a:r>
              <a:rPr sz="1300" spc="-5" dirty="0">
                <a:latin typeface="Garamond"/>
                <a:cs typeface="Garamond"/>
              </a:rPr>
              <a:t>Edmund Chessi; B. Pozas Hermosilla. Barcelona </a:t>
            </a:r>
            <a:r>
              <a:rPr sz="1300" dirty="0">
                <a:latin typeface="Garamond"/>
                <a:cs typeface="Garamond"/>
              </a:rPr>
              <a:t>: </a:t>
            </a:r>
            <a:r>
              <a:rPr sz="1300" spc="-5" dirty="0">
                <a:latin typeface="Garamond"/>
                <a:cs typeface="Garamond"/>
              </a:rPr>
              <a:t>Editors,</a:t>
            </a:r>
            <a:r>
              <a:rPr sz="1300" spc="-20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1992</a:t>
            </a:r>
            <a:endParaRPr sz="1300">
              <a:latin typeface="Garamond"/>
              <a:cs typeface="Garamond"/>
            </a:endParaRPr>
          </a:p>
          <a:p>
            <a:pPr marL="340995" indent="-328295">
              <a:lnSpc>
                <a:spcPct val="100000"/>
              </a:lnSpc>
              <a:spcBef>
                <a:spcPts val="240"/>
              </a:spcBef>
              <a:buFont typeface="Arial"/>
              <a:buChar char="●"/>
              <a:tabLst>
                <a:tab pos="340360" algn="l"/>
                <a:tab pos="340995" algn="l"/>
              </a:tabLst>
            </a:pPr>
            <a:r>
              <a:rPr sz="1300" dirty="0">
                <a:latin typeface="Garamond"/>
                <a:cs typeface="Garamond"/>
              </a:rPr>
              <a:t>Romón Salinas, </a:t>
            </a:r>
            <a:r>
              <a:rPr sz="1300" spc="-5" dirty="0">
                <a:latin typeface="Garamond"/>
                <a:cs typeface="Garamond"/>
              </a:rPr>
              <a:t>Carlos. Guía </a:t>
            </a:r>
            <a:r>
              <a:rPr sz="1300" dirty="0">
                <a:latin typeface="Garamond"/>
                <a:cs typeface="Garamond"/>
              </a:rPr>
              <a:t>del </a:t>
            </a:r>
            <a:r>
              <a:rPr sz="1300" spc="-5" dirty="0">
                <a:latin typeface="Garamond"/>
                <a:cs typeface="Garamond"/>
              </a:rPr>
              <a:t>huerto escolar </a:t>
            </a:r>
            <a:r>
              <a:rPr sz="1300" dirty="0">
                <a:latin typeface="Garamond"/>
                <a:cs typeface="Garamond"/>
              </a:rPr>
              <a:t>/ </a:t>
            </a:r>
            <a:r>
              <a:rPr sz="1300" spc="-5" dirty="0">
                <a:latin typeface="Garamond"/>
                <a:cs typeface="Garamond"/>
              </a:rPr>
              <a:t>Carlos </a:t>
            </a:r>
            <a:r>
              <a:rPr sz="1300" dirty="0">
                <a:latin typeface="Garamond"/>
                <a:cs typeface="Garamond"/>
              </a:rPr>
              <a:t>Romón Salinas </a:t>
            </a:r>
            <a:r>
              <a:rPr sz="1300" spc="-5" dirty="0">
                <a:latin typeface="Garamond"/>
                <a:cs typeface="Garamond"/>
              </a:rPr>
              <a:t>Madrid </a:t>
            </a:r>
            <a:r>
              <a:rPr sz="1300" dirty="0">
                <a:latin typeface="Garamond"/>
                <a:cs typeface="Garamond"/>
              </a:rPr>
              <a:t>: </a:t>
            </a:r>
            <a:r>
              <a:rPr sz="1300" spc="-5" dirty="0">
                <a:latin typeface="Garamond"/>
                <a:cs typeface="Garamond"/>
              </a:rPr>
              <a:t>Editorial Popular,</a:t>
            </a:r>
            <a:r>
              <a:rPr sz="1300" spc="-25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[1997</a:t>
            </a:r>
            <a:endParaRPr sz="1300">
              <a:latin typeface="Garamond"/>
              <a:cs typeface="Garamond"/>
            </a:endParaRPr>
          </a:p>
          <a:p>
            <a:pPr marL="340995" indent="-328295">
              <a:lnSpc>
                <a:spcPct val="100000"/>
              </a:lnSpc>
              <a:spcBef>
                <a:spcPts val="240"/>
              </a:spcBef>
              <a:buFont typeface="Arial"/>
              <a:buChar char="●"/>
              <a:tabLst>
                <a:tab pos="340360" algn="l"/>
                <a:tab pos="340995" algn="l"/>
              </a:tabLst>
            </a:pPr>
            <a:r>
              <a:rPr sz="1300" spc="-5" dirty="0">
                <a:latin typeface="Garamond"/>
                <a:cs typeface="Garamond"/>
              </a:rPr>
              <a:t>Enlaces WEB sobre agricultura ecológica, huerto, semillas, compostaje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consumo</a:t>
            </a:r>
            <a:r>
              <a:rPr sz="1300" spc="-20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responsable:</a:t>
            </a:r>
            <a:endParaRPr sz="1300">
              <a:latin typeface="Garamond"/>
              <a:cs typeface="Garamond"/>
            </a:endParaRPr>
          </a:p>
          <a:p>
            <a:pPr marL="340995" indent="-328295">
              <a:lnSpc>
                <a:spcPct val="100000"/>
              </a:lnSpc>
              <a:spcBef>
                <a:spcPts val="240"/>
              </a:spcBef>
              <a:buFont typeface="Arial"/>
              <a:buChar char="●"/>
              <a:tabLst>
                <a:tab pos="340360" algn="l"/>
                <a:tab pos="340995" algn="l"/>
              </a:tabLst>
            </a:pPr>
            <a:r>
              <a:rPr sz="1300" spc="-5" dirty="0">
                <a:latin typeface="Garamond"/>
                <a:cs typeface="Garamond"/>
                <a:hlinkClick r:id="rId2"/>
              </a:rPr>
              <a:t>www.semillasmadretierra.com</a:t>
            </a:r>
            <a:endParaRPr sz="1300">
              <a:latin typeface="Garamond"/>
              <a:cs typeface="Garamond"/>
            </a:endParaRPr>
          </a:p>
          <a:p>
            <a:pPr marL="340995" indent="-328295">
              <a:lnSpc>
                <a:spcPct val="100000"/>
              </a:lnSpc>
              <a:spcBef>
                <a:spcPts val="240"/>
              </a:spcBef>
              <a:buFont typeface="Arial"/>
              <a:buChar char="●"/>
              <a:tabLst>
                <a:tab pos="340360" algn="l"/>
                <a:tab pos="340995" algn="l"/>
              </a:tabLst>
            </a:pPr>
            <a:r>
              <a:rPr sz="1300" spc="-5" dirty="0">
                <a:latin typeface="Garamond"/>
                <a:cs typeface="Garamond"/>
              </a:rPr>
              <a:t>Consejos sobre plantas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semillas, </a:t>
            </a:r>
            <a:r>
              <a:rPr sz="1300" dirty="0">
                <a:latin typeface="Garamond"/>
                <a:cs typeface="Garamond"/>
              </a:rPr>
              <a:t>días de </a:t>
            </a:r>
            <a:r>
              <a:rPr sz="1300" spc="-5" dirty="0">
                <a:latin typeface="Garamond"/>
                <a:cs typeface="Garamond"/>
              </a:rPr>
              <a:t>germinación </a:t>
            </a:r>
            <a:r>
              <a:rPr sz="1300" dirty="0">
                <a:latin typeface="Garamond"/>
                <a:cs typeface="Garamond"/>
              </a:rPr>
              <a:t>y días de </a:t>
            </a:r>
            <a:r>
              <a:rPr sz="1300" spc="-5" dirty="0">
                <a:latin typeface="Garamond"/>
                <a:cs typeface="Garamond"/>
              </a:rPr>
              <a:t>maduración. Tienda virtual para </a:t>
            </a:r>
            <a:r>
              <a:rPr sz="1300" dirty="0">
                <a:latin typeface="Garamond"/>
                <a:cs typeface="Garamond"/>
              </a:rPr>
              <a:t>la </a:t>
            </a:r>
            <a:r>
              <a:rPr sz="1300" spc="-5" dirty="0">
                <a:latin typeface="Garamond"/>
                <a:cs typeface="Garamond"/>
              </a:rPr>
              <a:t>compra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semillas </a:t>
            </a:r>
            <a:r>
              <a:rPr sz="1300" dirty="0">
                <a:latin typeface="Garamond"/>
                <a:cs typeface="Garamond"/>
              </a:rPr>
              <a:t>y</a:t>
            </a:r>
            <a:r>
              <a:rPr sz="1300" spc="-35" dirty="0">
                <a:latin typeface="Garamond"/>
                <a:cs typeface="Garamond"/>
              </a:rPr>
              <a:t> </a:t>
            </a:r>
            <a:r>
              <a:rPr sz="1300" dirty="0">
                <a:latin typeface="Garamond"/>
                <a:cs typeface="Garamond"/>
              </a:rPr>
              <a:t>libros.</a:t>
            </a:r>
            <a:endParaRPr sz="1300">
              <a:latin typeface="Garamond"/>
              <a:cs typeface="Garamond"/>
            </a:endParaRPr>
          </a:p>
          <a:p>
            <a:pPr marL="340995" indent="-328295">
              <a:lnSpc>
                <a:spcPct val="100000"/>
              </a:lnSpc>
              <a:spcBef>
                <a:spcPts val="240"/>
              </a:spcBef>
              <a:buFont typeface="Arial"/>
              <a:buChar char="●"/>
              <a:tabLst>
                <a:tab pos="340360" algn="l"/>
                <a:tab pos="340995" algn="l"/>
              </a:tabLst>
            </a:pPr>
            <a:r>
              <a:rPr sz="1300" spc="-5" dirty="0">
                <a:latin typeface="Garamond"/>
                <a:cs typeface="Garamond"/>
                <a:hlinkClick r:id="rId3"/>
              </a:rPr>
              <a:t>http://www.semillassilvestres.com/</a:t>
            </a:r>
            <a:endParaRPr sz="1300">
              <a:latin typeface="Garamond"/>
              <a:cs typeface="Garamond"/>
            </a:endParaRPr>
          </a:p>
          <a:p>
            <a:pPr marL="340995" indent="-328295">
              <a:lnSpc>
                <a:spcPct val="100000"/>
              </a:lnSpc>
              <a:spcBef>
                <a:spcPts val="240"/>
              </a:spcBef>
              <a:buFont typeface="Arial"/>
              <a:buChar char="●"/>
              <a:tabLst>
                <a:tab pos="340360" algn="l"/>
                <a:tab pos="340995" algn="l"/>
              </a:tabLst>
            </a:pPr>
            <a:r>
              <a:rPr sz="1300" spc="-5" dirty="0">
                <a:latin typeface="Garamond"/>
                <a:cs typeface="Garamond"/>
              </a:rPr>
              <a:t>Empresa que cultiva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vende semillas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plantas</a:t>
            </a:r>
            <a:r>
              <a:rPr sz="1300" spc="-15" dirty="0">
                <a:latin typeface="Garamond"/>
                <a:cs typeface="Garamond"/>
              </a:rPr>
              <a:t> </a:t>
            </a:r>
            <a:r>
              <a:rPr sz="1300" dirty="0">
                <a:latin typeface="Garamond"/>
                <a:cs typeface="Garamond"/>
              </a:rPr>
              <a:t>ibéricas.</a:t>
            </a:r>
            <a:endParaRPr sz="1300">
              <a:latin typeface="Garamond"/>
              <a:cs typeface="Garamond"/>
            </a:endParaRPr>
          </a:p>
          <a:p>
            <a:pPr marL="340995" indent="-328295">
              <a:lnSpc>
                <a:spcPct val="100000"/>
              </a:lnSpc>
              <a:spcBef>
                <a:spcPts val="240"/>
              </a:spcBef>
              <a:buFont typeface="Arial"/>
              <a:buChar char="●"/>
              <a:tabLst>
                <a:tab pos="340360" algn="l"/>
                <a:tab pos="340995" algn="l"/>
              </a:tabLst>
            </a:pPr>
            <a:r>
              <a:rPr sz="1300" spc="-5" dirty="0">
                <a:latin typeface="Garamond"/>
                <a:cs typeface="Garamond"/>
                <a:hlinkClick r:id="rId4"/>
              </a:rPr>
              <a:t>http://www.horturba.com/</a:t>
            </a:r>
            <a:endParaRPr sz="1300">
              <a:latin typeface="Garamond"/>
              <a:cs typeface="Garamond"/>
            </a:endParaRPr>
          </a:p>
          <a:p>
            <a:pPr marL="340995" indent="-328295">
              <a:lnSpc>
                <a:spcPct val="100000"/>
              </a:lnSpc>
              <a:spcBef>
                <a:spcPts val="240"/>
              </a:spcBef>
              <a:buFont typeface="Arial"/>
              <a:buChar char="●"/>
              <a:tabLst>
                <a:tab pos="340360" algn="l"/>
                <a:tab pos="340995" algn="l"/>
              </a:tabLst>
            </a:pPr>
            <a:r>
              <a:rPr sz="1300" spc="-5" dirty="0">
                <a:latin typeface="Garamond"/>
                <a:cs typeface="Garamond"/>
              </a:rPr>
              <a:t>La Botiga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Tarpuna: </a:t>
            </a:r>
            <a:r>
              <a:rPr sz="1300" dirty="0">
                <a:latin typeface="Garamond"/>
                <a:cs typeface="Garamond"/>
              </a:rPr>
              <a:t>la </a:t>
            </a:r>
            <a:r>
              <a:rPr sz="1300" spc="-5" dirty="0">
                <a:latin typeface="Garamond"/>
                <a:cs typeface="Garamond"/>
              </a:rPr>
              <a:t>agricultura biológica en</a:t>
            </a:r>
            <a:r>
              <a:rPr sz="1300" spc="-10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casa.</a:t>
            </a:r>
            <a:endParaRPr sz="1300">
              <a:latin typeface="Garamond"/>
              <a:cs typeface="Garamond"/>
            </a:endParaRPr>
          </a:p>
          <a:p>
            <a:pPr marL="340360" marR="278130" indent="-328295">
              <a:lnSpc>
                <a:spcPct val="115399"/>
              </a:lnSpc>
              <a:buFont typeface="Arial"/>
              <a:buChar char="●"/>
              <a:tabLst>
                <a:tab pos="340360" algn="l"/>
                <a:tab pos="340995" algn="l"/>
              </a:tabLst>
            </a:pPr>
            <a:r>
              <a:rPr sz="1300" dirty="0">
                <a:latin typeface="Garamond"/>
                <a:cs typeface="Garamond"/>
              </a:rPr>
              <a:t>Sobre </a:t>
            </a:r>
            <a:r>
              <a:rPr sz="1300" spc="-5" dirty="0">
                <a:latin typeface="Garamond"/>
                <a:cs typeface="Garamond"/>
              </a:rPr>
              <a:t>cultivos ecológicos, agenda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actividades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tienda virtual para </a:t>
            </a:r>
            <a:r>
              <a:rPr sz="1300" dirty="0">
                <a:latin typeface="Garamond"/>
                <a:cs typeface="Garamond"/>
              </a:rPr>
              <a:t>la </a:t>
            </a:r>
            <a:r>
              <a:rPr sz="1300" spc="-5" dirty="0">
                <a:latin typeface="Garamond"/>
                <a:cs typeface="Garamond"/>
              </a:rPr>
              <a:t>compra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semillas ecológicas, sustratos, accesorios para el huerto </a:t>
            </a:r>
            <a:r>
              <a:rPr sz="1300" dirty="0">
                <a:latin typeface="Garamond"/>
                <a:cs typeface="Garamond"/>
              </a:rPr>
              <a:t>y  libros.</a:t>
            </a:r>
            <a:endParaRPr sz="1300">
              <a:latin typeface="Garamond"/>
              <a:cs typeface="Garamond"/>
            </a:endParaRPr>
          </a:p>
          <a:p>
            <a:pPr marL="340995" indent="-328295">
              <a:lnSpc>
                <a:spcPct val="100000"/>
              </a:lnSpc>
              <a:spcBef>
                <a:spcPts val="240"/>
              </a:spcBef>
              <a:buFont typeface="Arial"/>
              <a:buChar char="●"/>
              <a:tabLst>
                <a:tab pos="340360" algn="l"/>
                <a:tab pos="340995" algn="l"/>
              </a:tabLst>
            </a:pPr>
            <a:r>
              <a:rPr sz="1300" spc="-5" dirty="0">
                <a:latin typeface="Garamond"/>
                <a:cs typeface="Garamond"/>
                <a:hlinkClick r:id="rId5"/>
              </a:rPr>
              <a:t>http://www.ecotienda.net/</a:t>
            </a:r>
            <a:endParaRPr sz="1300">
              <a:latin typeface="Garamond"/>
              <a:cs typeface="Garamond"/>
            </a:endParaRPr>
          </a:p>
          <a:p>
            <a:pPr marL="340995" indent="-328295">
              <a:lnSpc>
                <a:spcPct val="100000"/>
              </a:lnSpc>
              <a:spcBef>
                <a:spcPts val="240"/>
              </a:spcBef>
              <a:buFont typeface="Arial"/>
              <a:buChar char="●"/>
              <a:tabLst>
                <a:tab pos="340360" algn="l"/>
                <a:tab pos="340995" algn="l"/>
              </a:tabLst>
            </a:pPr>
            <a:r>
              <a:rPr sz="1300" spc="-5" dirty="0">
                <a:latin typeface="Garamond"/>
                <a:cs typeface="Garamond"/>
              </a:rPr>
              <a:t>Ecotenda es una tienda online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productos ecológicos para </a:t>
            </a:r>
            <a:r>
              <a:rPr sz="1300" dirty="0">
                <a:latin typeface="Garamond"/>
                <a:cs typeface="Garamond"/>
              </a:rPr>
              <a:t>la </a:t>
            </a:r>
            <a:r>
              <a:rPr sz="1300" spc="-5" dirty="0">
                <a:latin typeface="Garamond"/>
                <a:cs typeface="Garamond"/>
              </a:rPr>
              <a:t>agricultura </a:t>
            </a:r>
            <a:r>
              <a:rPr sz="1300" dirty="0">
                <a:latin typeface="Garamond"/>
                <a:cs typeface="Garamond"/>
              </a:rPr>
              <a:t>y jardinería y de </a:t>
            </a:r>
            <a:r>
              <a:rPr sz="1300" spc="-5" dirty="0">
                <a:latin typeface="Garamond"/>
                <a:cs typeface="Garamond"/>
              </a:rPr>
              <a:t>artículos</a:t>
            </a:r>
            <a:r>
              <a:rPr sz="1300" spc="-30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relacionados.</a:t>
            </a:r>
            <a:endParaRPr sz="1300">
              <a:latin typeface="Garamond"/>
              <a:cs typeface="Garamond"/>
            </a:endParaRPr>
          </a:p>
          <a:p>
            <a:pPr marL="340995" indent="-328295">
              <a:lnSpc>
                <a:spcPct val="100000"/>
              </a:lnSpc>
              <a:spcBef>
                <a:spcPts val="240"/>
              </a:spcBef>
              <a:buFont typeface="Arial"/>
              <a:buChar char="●"/>
              <a:tabLst>
                <a:tab pos="340360" algn="l"/>
                <a:tab pos="340995" algn="l"/>
              </a:tabLst>
            </a:pPr>
            <a:r>
              <a:rPr sz="1300" spc="-5" dirty="0">
                <a:latin typeface="Garamond"/>
                <a:cs typeface="Garamond"/>
                <a:hlinkClick r:id="rId6"/>
              </a:rPr>
              <a:t>http://www.vidasana.org/</a:t>
            </a:r>
            <a:endParaRPr sz="1300">
              <a:latin typeface="Garamond"/>
              <a:cs typeface="Garamond"/>
            </a:endParaRPr>
          </a:p>
          <a:p>
            <a:pPr marL="340995" indent="-328295">
              <a:lnSpc>
                <a:spcPct val="100000"/>
              </a:lnSpc>
              <a:spcBef>
                <a:spcPts val="240"/>
              </a:spcBef>
              <a:buFont typeface="Arial"/>
              <a:buChar char="●"/>
              <a:tabLst>
                <a:tab pos="340360" algn="l"/>
                <a:tab pos="340995" algn="l"/>
              </a:tabLst>
            </a:pPr>
            <a:r>
              <a:rPr sz="1300" dirty="0">
                <a:latin typeface="Garamond"/>
                <a:cs typeface="Garamond"/>
              </a:rPr>
              <a:t>Sobre </a:t>
            </a:r>
            <a:r>
              <a:rPr sz="1300" spc="-5" dirty="0">
                <a:latin typeface="Garamond"/>
                <a:cs typeface="Garamond"/>
              </a:rPr>
              <a:t>agricultura ecológica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consumo responsable. Con </a:t>
            </a:r>
            <a:r>
              <a:rPr sz="1300" dirty="0">
                <a:latin typeface="Garamond"/>
                <a:cs typeface="Garamond"/>
              </a:rPr>
              <a:t>lista de </a:t>
            </a:r>
            <a:r>
              <a:rPr sz="1300" spc="-5" dirty="0">
                <a:latin typeface="Garamond"/>
                <a:cs typeface="Garamond"/>
              </a:rPr>
              <a:t>redes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semillas en</a:t>
            </a:r>
            <a:r>
              <a:rPr sz="1300" spc="-20" dirty="0">
                <a:latin typeface="Garamond"/>
                <a:cs typeface="Garamond"/>
              </a:rPr>
              <a:t> </a:t>
            </a:r>
            <a:r>
              <a:rPr sz="1300" spc="-5" dirty="0">
                <a:latin typeface="Garamond"/>
                <a:cs typeface="Garamond"/>
              </a:rPr>
              <a:t>España.</a:t>
            </a:r>
            <a:endParaRPr sz="1300">
              <a:latin typeface="Garamond"/>
              <a:cs typeface="Garamond"/>
            </a:endParaRPr>
          </a:p>
          <a:p>
            <a:pPr marL="340995" indent="-328295">
              <a:lnSpc>
                <a:spcPct val="100000"/>
              </a:lnSpc>
              <a:spcBef>
                <a:spcPts val="240"/>
              </a:spcBef>
              <a:buFont typeface="Arial"/>
              <a:buChar char="●"/>
              <a:tabLst>
                <a:tab pos="340360" algn="l"/>
                <a:tab pos="340995" algn="l"/>
              </a:tabLst>
            </a:pPr>
            <a:r>
              <a:rPr sz="1300" spc="-5" dirty="0">
                <a:latin typeface="Garamond"/>
                <a:cs typeface="Garamond"/>
                <a:hlinkClick r:id="rId7"/>
              </a:rPr>
              <a:t>http://www.compostadores.com/</a:t>
            </a:r>
            <a:endParaRPr sz="1300">
              <a:latin typeface="Garamond"/>
              <a:cs typeface="Garamond"/>
            </a:endParaRPr>
          </a:p>
          <a:p>
            <a:pPr marL="340360" marR="481965" indent="-328295">
              <a:lnSpc>
                <a:spcPct val="115399"/>
              </a:lnSpc>
              <a:buFont typeface="Arial"/>
              <a:buChar char="●"/>
              <a:tabLst>
                <a:tab pos="340360" algn="l"/>
                <a:tab pos="340995" algn="l"/>
              </a:tabLst>
            </a:pPr>
            <a:r>
              <a:rPr sz="1300" spc="-5" dirty="0">
                <a:latin typeface="Garamond"/>
                <a:cs typeface="Garamond"/>
              </a:rPr>
              <a:t>Diferentes formas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compostaje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tienda virtual </a:t>
            </a:r>
            <a:r>
              <a:rPr sz="1300" dirty="0">
                <a:latin typeface="Garamond"/>
                <a:cs typeface="Garamond"/>
              </a:rPr>
              <a:t>de </a:t>
            </a:r>
            <a:r>
              <a:rPr sz="1300" spc="-5" dirty="0">
                <a:latin typeface="Garamond"/>
                <a:cs typeface="Garamond"/>
              </a:rPr>
              <a:t>productos. Descarga gratuita </a:t>
            </a:r>
            <a:r>
              <a:rPr sz="1300" dirty="0">
                <a:latin typeface="Garamond"/>
                <a:cs typeface="Garamond"/>
              </a:rPr>
              <a:t>de diversos documentos </a:t>
            </a:r>
            <a:r>
              <a:rPr sz="1300" spc="-5" dirty="0">
                <a:latin typeface="Garamond"/>
                <a:cs typeface="Garamond"/>
              </a:rPr>
              <a:t>sobre compostaje </a:t>
            </a:r>
            <a:r>
              <a:rPr sz="1300" dirty="0">
                <a:latin typeface="Garamond"/>
                <a:cs typeface="Garamond"/>
              </a:rPr>
              <a:t>y </a:t>
            </a:r>
            <a:r>
              <a:rPr sz="1300" spc="-5" dirty="0">
                <a:latin typeface="Garamond"/>
                <a:cs typeface="Garamond"/>
              </a:rPr>
              <a:t>consumo  sostenible.</a:t>
            </a:r>
            <a:endParaRPr sz="1300">
              <a:latin typeface="Garamond"/>
              <a:cs typeface="Garamond"/>
            </a:endParaRPr>
          </a:p>
          <a:p>
            <a:pPr marL="340995" indent="-328295">
              <a:lnSpc>
                <a:spcPct val="100000"/>
              </a:lnSpc>
              <a:spcBef>
                <a:spcPts val="240"/>
              </a:spcBef>
              <a:buFont typeface="Arial"/>
              <a:buChar char="●"/>
              <a:tabLst>
                <a:tab pos="340360" algn="l"/>
                <a:tab pos="340995" algn="l"/>
              </a:tabLst>
            </a:pPr>
            <a:r>
              <a:rPr sz="1300" spc="-5" dirty="0">
                <a:latin typeface="Garamond"/>
                <a:cs typeface="Garamond"/>
                <a:hlinkClick r:id="rId8"/>
              </a:rPr>
              <a:t>www.tusplantas.com/jardin/huerto/</a:t>
            </a:r>
            <a:endParaRPr sz="1300">
              <a:latin typeface="Garamond"/>
              <a:cs typeface="Garamond"/>
            </a:endParaRPr>
          </a:p>
          <a:p>
            <a:pPr marL="340995" indent="-328295">
              <a:lnSpc>
                <a:spcPct val="100000"/>
              </a:lnSpc>
              <a:spcBef>
                <a:spcPts val="439"/>
              </a:spcBef>
              <a:buSzPct val="118181"/>
              <a:buFont typeface="Arial"/>
              <a:buChar char="●"/>
              <a:tabLst>
                <a:tab pos="340360" algn="l"/>
                <a:tab pos="340995" algn="l"/>
              </a:tabLst>
            </a:pPr>
            <a:r>
              <a:rPr sz="1100" spc="-5" dirty="0">
                <a:latin typeface="Garamond"/>
                <a:cs typeface="Garamond"/>
                <a:hlinkClick r:id="rId9"/>
              </a:rPr>
              <a:t>http://www.plantasyhogar.com/jardin/huerto/</a:t>
            </a:r>
            <a:endParaRPr sz="1100">
              <a:latin typeface="Garamond"/>
              <a:cs typeface="Garamond"/>
            </a:endParaRPr>
          </a:p>
          <a:p>
            <a:pPr marL="340360" marR="5080" indent="-313055">
              <a:lnSpc>
                <a:spcPct val="114599"/>
              </a:lnSpc>
              <a:spcBef>
                <a:spcPts val="70"/>
              </a:spcBef>
              <a:buSzPct val="91666"/>
              <a:buFont typeface="Arial"/>
              <a:buChar char="●"/>
              <a:tabLst>
                <a:tab pos="340360" algn="l"/>
                <a:tab pos="340995" algn="l"/>
              </a:tabLst>
            </a:pPr>
            <a:r>
              <a:rPr sz="1200" spc="-5" dirty="0">
                <a:latin typeface="Garamond"/>
                <a:cs typeface="Garamond"/>
                <a:hlinkClick r:id="rId10"/>
              </a:rPr>
              <a:t>https://parquesalegres.org/biblioteca/blog/que-es-la-composta-para-huertos/#:~:text=La%20composta%20es%20un%20abono,%2C%20yerba%20o%2  0pasto%2C%20etc</a:t>
            </a:r>
            <a:endParaRPr sz="12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86621" y="451261"/>
            <a:ext cx="10166985" cy="61912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63855" marR="8255" indent="-351790" algn="just">
              <a:lnSpc>
                <a:spcPct val="149700"/>
              </a:lnSpc>
              <a:spcBef>
                <a:spcPts val="125"/>
              </a:spcBef>
              <a:buFont typeface="Arial"/>
              <a:buChar char="●"/>
              <a:tabLst>
                <a:tab pos="364490" algn="l"/>
              </a:tabLst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Prof.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Rafael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E.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Rasse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Cabrera (2015). MEDIDAS DE TENDENCIA CENTRAL. v(Documento en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línea disponible 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  <a:hlinkClick r:id="rId2"/>
              </a:rPr>
              <a:t>en:http://estadisticaeducativaudo.blogspot.com/p/medidas-de-tendencia-central-nos.html).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 Consultado en (marzo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del 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2017)</a:t>
            </a:r>
            <a:endParaRPr sz="1600">
              <a:latin typeface="Garamond"/>
              <a:cs typeface="Garamond"/>
            </a:endParaRPr>
          </a:p>
          <a:p>
            <a:pPr marL="363855" indent="-351790" algn="just">
              <a:lnSpc>
                <a:spcPct val="100000"/>
              </a:lnSpc>
              <a:spcBef>
                <a:spcPts val="930"/>
              </a:spcBef>
              <a:buFont typeface="Arial"/>
              <a:buChar char="●"/>
              <a:tabLst>
                <a:tab pos="364490" algn="l"/>
              </a:tabLst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Willian Navidi. (2006). Estadistica para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ingenieros y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científicos. Consultado en (marzo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2017) Liliana Marconi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/</a:t>
            </a:r>
            <a:r>
              <a:rPr sz="1600" spc="-3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Adriana</a:t>
            </a:r>
            <a:endParaRPr sz="1600">
              <a:latin typeface="Garamond"/>
              <a:cs typeface="Garamond"/>
            </a:endParaRPr>
          </a:p>
          <a:p>
            <a:pPr marL="363855" marR="10795" indent="-351790">
              <a:lnSpc>
                <a:spcPct val="148400"/>
              </a:lnSpc>
              <a:buFont typeface="Arial"/>
              <a:buChar char="●"/>
              <a:tabLst>
                <a:tab pos="363855" algn="l"/>
                <a:tab pos="364490" algn="l"/>
                <a:tab pos="1327785" algn="l"/>
                <a:tab pos="2037714" algn="l"/>
                <a:tab pos="2864485" algn="l"/>
                <a:tab pos="3218180" algn="l"/>
                <a:tab pos="4199255" algn="l"/>
                <a:tab pos="4939665" algn="l"/>
                <a:tab pos="5191760" algn="l"/>
                <a:tab pos="5545455" algn="l"/>
                <a:tab pos="6657340" algn="l"/>
                <a:tab pos="6869430" algn="l"/>
                <a:tab pos="8046084" algn="l"/>
                <a:tab pos="8401685" algn="l"/>
                <a:tab pos="8932545" algn="l"/>
                <a:tab pos="9914890" algn="l"/>
              </a:tabLst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D´Ameli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o	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(2009)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.	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Medida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s	de	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Tendenci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a	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Centra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	y	de	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Variabilida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	.	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(Document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o	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n	línea	disponible	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en: 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  <a:hlinkClick r:id="rId3"/>
              </a:rPr>
              <a:t>http://www.deie.mendoza.gov.ar/aem/material/teoria/MEDIDAS%20DE%20TENDENCIA%20CENTRAL%20Y%20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 DE%20VARIABILIDAD.pdf). Consultado en (marzo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del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 2017)</a:t>
            </a:r>
            <a:endParaRPr sz="1600">
              <a:latin typeface="Garamond"/>
              <a:cs typeface="Garamond"/>
            </a:endParaRPr>
          </a:p>
          <a:p>
            <a:pPr marL="363855" marR="5080" indent="-351790">
              <a:lnSpc>
                <a:spcPct val="148400"/>
              </a:lnSpc>
              <a:buFont typeface="Arial"/>
              <a:buChar char="●"/>
              <a:tabLst>
                <a:tab pos="363855" algn="l"/>
                <a:tab pos="364490" algn="l"/>
                <a:tab pos="1125855" algn="l"/>
                <a:tab pos="1722120" algn="l"/>
                <a:tab pos="2287270" algn="l"/>
                <a:tab pos="3223260" algn="l"/>
                <a:tab pos="4276090" algn="l"/>
                <a:tab pos="4856480" algn="l"/>
                <a:tab pos="5970270" algn="l"/>
                <a:tab pos="7373620" algn="l"/>
                <a:tab pos="7955280" algn="l"/>
                <a:tab pos="8712835" algn="l"/>
                <a:tab pos="9921240" algn="l"/>
              </a:tabLst>
            </a:pP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Silva	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F.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,	R.	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(2009)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.	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Medida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s	de	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Posición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.	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(Document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o	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n	línea	disponible	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en: 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  <a:hlinkClick r:id="rId4"/>
              </a:rPr>
              <a:t>http://www.slideshare.net/rosilfer/presentations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). Consultado en (marzo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del</a:t>
            </a:r>
            <a:r>
              <a:rPr sz="16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2017)</a:t>
            </a:r>
            <a:endParaRPr sz="1600">
              <a:latin typeface="Garamond"/>
              <a:cs typeface="Garamond"/>
            </a:endParaRPr>
          </a:p>
          <a:p>
            <a:pPr marL="363855" marR="9525" indent="-351790">
              <a:lnSpc>
                <a:spcPct val="148400"/>
              </a:lnSpc>
              <a:buFont typeface="Arial"/>
              <a:buChar char="●"/>
              <a:tabLst>
                <a:tab pos="363855" algn="l"/>
                <a:tab pos="364490" algn="l"/>
                <a:tab pos="947419" algn="l"/>
                <a:tab pos="1681480" algn="l"/>
                <a:tab pos="2800350" algn="l"/>
                <a:tab pos="3640454" algn="l"/>
                <a:tab pos="4413885" algn="l"/>
                <a:tab pos="5488305" algn="l"/>
                <a:tab pos="6616700" algn="l"/>
                <a:tab pos="7856855" algn="l"/>
                <a:tab pos="8275955" algn="l"/>
                <a:tab pos="8870950" algn="l"/>
                <a:tab pos="9916795" algn="l"/>
              </a:tabLst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Jua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n	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Carlo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s	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Valdelama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r	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Villega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s	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(2011)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.	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Estadístic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a	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Descriptiv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a	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(Document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o	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n	línea	disponible	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en:  https://es.slideshare.net/juvaldelamar/medidas-de-tendencia-central-y-de-dispersin) Consultado en (marzo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del</a:t>
            </a:r>
            <a:r>
              <a:rPr sz="1600" spc="-2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2017)</a:t>
            </a:r>
            <a:endParaRPr sz="1600">
              <a:latin typeface="Garamond"/>
              <a:cs typeface="Garamond"/>
            </a:endParaRPr>
          </a:p>
          <a:p>
            <a:pPr marL="363855" indent="-351790">
              <a:lnSpc>
                <a:spcPct val="100000"/>
              </a:lnSpc>
              <a:spcBef>
                <a:spcPts val="930"/>
              </a:spcBef>
              <a:buFont typeface="Arial"/>
              <a:buChar char="●"/>
              <a:tabLst>
                <a:tab pos="363855" algn="l"/>
                <a:tab pos="364490" algn="l"/>
              </a:tabLst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Martínez-González, M.A.; Faulin, F.J.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y Sánchez,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A. (2006). Bioestadística amigable, 2ª ed. Diaz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Santos,</a:t>
            </a:r>
            <a:r>
              <a:rPr sz="1600" spc="-2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Madrid.</a:t>
            </a:r>
            <a:endParaRPr sz="1600">
              <a:latin typeface="Garamond"/>
              <a:cs typeface="Garamond"/>
            </a:endParaRPr>
          </a:p>
          <a:p>
            <a:pPr marL="363855" indent="-351790">
              <a:lnSpc>
                <a:spcPct val="100000"/>
              </a:lnSpc>
              <a:spcBef>
                <a:spcPts val="930"/>
              </a:spcBef>
              <a:buFont typeface="Arial"/>
              <a:buChar char="●"/>
              <a:tabLst>
                <a:tab pos="363855" algn="l"/>
                <a:tab pos="364490" algn="l"/>
              </a:tabLst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Aldabe Dini, L. 2000. Producción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hortalizas en Uruguay. Ed. Epsilon. Montevideo. 269</a:t>
            </a:r>
            <a:r>
              <a:rPr sz="16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p</a:t>
            </a:r>
            <a:endParaRPr sz="1600">
              <a:latin typeface="Garamond"/>
              <a:cs typeface="Garamond"/>
            </a:endParaRPr>
          </a:p>
          <a:p>
            <a:pPr marL="363855" marR="13335" indent="-351790" algn="just">
              <a:lnSpc>
                <a:spcPct val="148400"/>
              </a:lnSpc>
              <a:buFont typeface="Arial"/>
              <a:buChar char="●"/>
              <a:tabLst>
                <a:tab pos="364490" algn="l"/>
              </a:tabLst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Álvarez, J; Bellenda, B; Beltrán, M; García, M. 2006-2007.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Serie 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Videos: Desarrollo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Medios Audiovisuales para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 implementación 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Huertas familiares. Universidad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la República -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Asistencia Oficial para el Desarrollo, Gobierno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Japón.</a:t>
            </a:r>
            <a:endParaRPr sz="1600">
              <a:latin typeface="Garamond"/>
              <a:cs typeface="Garamond"/>
            </a:endParaRPr>
          </a:p>
          <a:p>
            <a:pPr marL="363855" indent="-351790" algn="just">
              <a:lnSpc>
                <a:spcPct val="100000"/>
              </a:lnSpc>
              <a:spcBef>
                <a:spcPts val="930"/>
              </a:spcBef>
              <a:buFont typeface="Arial"/>
              <a:buChar char="●"/>
              <a:tabLst>
                <a:tab pos="364490" algn="l"/>
              </a:tabLst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Aranceta Bartrina, J.; Pérez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Rodrigo,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C. 2006. Frutas, Verduras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y Salud.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Ed. Masson,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S.A..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Barcelona,</a:t>
            </a:r>
            <a:r>
              <a:rPr sz="1600" spc="-3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España.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5854675"/>
            <a:ext cx="1607700" cy="10033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01996" y="550837"/>
            <a:ext cx="8255634" cy="749300"/>
          </a:xfrm>
          <a:prstGeom prst="rect">
            <a:avLst/>
          </a:prstGeom>
        </p:spPr>
        <p:txBody>
          <a:bodyPr vert="horz" wrap="square" lIns="0" tIns="130810" rIns="0" bIns="0" rtlCol="0">
            <a:spAutoFit/>
          </a:bodyPr>
          <a:lstStyle/>
          <a:p>
            <a:pPr marL="135890" indent="-123825">
              <a:lnSpc>
                <a:spcPct val="100000"/>
              </a:lnSpc>
              <a:spcBef>
                <a:spcPts val="1030"/>
              </a:spcBef>
              <a:buSzPct val="93750"/>
              <a:buFont typeface="Arial"/>
              <a:buChar char="●"/>
              <a:tabLst>
                <a:tab pos="136525" algn="l"/>
              </a:tabLst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Barg,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R. y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F. Queirós. 2007. Agricultura agroecológica-orgánica en el Uruguay. Ed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RAP-AL</a:t>
            </a:r>
            <a:r>
              <a:rPr sz="1600" spc="-4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Uruguay.</a:t>
            </a:r>
            <a:endParaRPr sz="1600">
              <a:latin typeface="Garamond"/>
              <a:cs typeface="Garamond"/>
            </a:endParaRPr>
          </a:p>
          <a:p>
            <a:pPr marL="135890" indent="-123825">
              <a:lnSpc>
                <a:spcPct val="100000"/>
              </a:lnSpc>
              <a:spcBef>
                <a:spcPts val="930"/>
              </a:spcBef>
              <a:buClr>
                <a:srgbClr val="434343"/>
              </a:buClr>
              <a:buSzPct val="93750"/>
              <a:buFont typeface="Arial"/>
              <a:buChar char="●"/>
              <a:tabLst>
                <a:tab pos="136525" algn="l"/>
                <a:tab pos="1817370" algn="l"/>
                <a:tab pos="3269615" algn="l"/>
                <a:tab pos="4808855" algn="l"/>
                <a:tab pos="6031865" algn="l"/>
                <a:tab pos="7416800" algn="l"/>
              </a:tabLst>
            </a:pPr>
            <a:r>
              <a:rPr sz="1600" spc="-5" dirty="0">
                <a:latin typeface="Garamond"/>
                <a:cs typeface="Garamond"/>
              </a:rPr>
              <a:t>Agricultur</a:t>
            </a:r>
            <a:r>
              <a:rPr sz="1600" dirty="0">
                <a:latin typeface="Garamond"/>
                <a:cs typeface="Garamond"/>
              </a:rPr>
              <a:t>e	</a:t>
            </a:r>
            <a:r>
              <a:rPr sz="1600" spc="-5" dirty="0">
                <a:latin typeface="Garamond"/>
                <a:cs typeface="Garamond"/>
              </a:rPr>
              <a:t>Wester</a:t>
            </a:r>
            <a:r>
              <a:rPr sz="1600" dirty="0">
                <a:latin typeface="Garamond"/>
                <a:cs typeface="Garamond"/>
              </a:rPr>
              <a:t>n	</a:t>
            </a:r>
            <a:r>
              <a:rPr sz="1600" spc="-5" dirty="0">
                <a:latin typeface="Garamond"/>
                <a:cs typeface="Garamond"/>
              </a:rPr>
              <a:t>Australia</a:t>
            </a:r>
            <a:r>
              <a:rPr sz="1600" dirty="0">
                <a:latin typeface="Garamond"/>
                <a:cs typeface="Garamond"/>
              </a:rPr>
              <a:t>.	</a:t>
            </a:r>
            <a:r>
              <a:rPr sz="1600" spc="-5" dirty="0">
                <a:latin typeface="Garamond"/>
                <a:cs typeface="Garamond"/>
              </a:rPr>
              <a:t>1988</a:t>
            </a:r>
            <a:r>
              <a:rPr sz="1600" dirty="0">
                <a:latin typeface="Garamond"/>
                <a:cs typeface="Garamond"/>
              </a:rPr>
              <a:t>.	Storage	</a:t>
            </a:r>
            <a:r>
              <a:rPr sz="1600" spc="-5" dirty="0">
                <a:latin typeface="Garamond"/>
                <a:cs typeface="Garamond"/>
              </a:rPr>
              <a:t>conditions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430760" y="1030897"/>
            <a:ext cx="26162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latin typeface="Garamond"/>
                <a:cs typeface="Garamond"/>
              </a:rPr>
              <a:t>for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465856" y="1030897"/>
            <a:ext cx="48069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latin typeface="Garamond"/>
                <a:cs typeface="Garamond"/>
              </a:rPr>
              <a:t>fruits.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01996" y="1274737"/>
            <a:ext cx="10544175" cy="5273675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35255">
              <a:lnSpc>
                <a:spcPct val="100000"/>
              </a:lnSpc>
              <a:spcBef>
                <a:spcPts val="355"/>
              </a:spcBef>
            </a:pPr>
            <a:r>
              <a:rPr sz="1600" u="heavy" spc="-5" dirty="0">
                <a:solidFill>
                  <a:srgbClr val="004080"/>
                </a:solidFill>
                <a:uFill>
                  <a:solidFill>
                    <a:srgbClr val="004080"/>
                  </a:solidFill>
                </a:uFill>
                <a:latin typeface="Garamond"/>
                <a:cs typeface="Garamond"/>
                <a:hlinkClick r:id="rId2"/>
              </a:rPr>
              <a:t>http://www.agric.wa.gov.au./agency/Pubns/farmnote/1988/f02888fruit.htm</a:t>
            </a:r>
            <a:endParaRPr sz="1600">
              <a:latin typeface="Garamond"/>
              <a:cs typeface="Garamond"/>
            </a:endParaRPr>
          </a:p>
          <a:p>
            <a:pPr marL="135255" marR="5080" indent="-123189">
              <a:lnSpc>
                <a:spcPct val="113300"/>
              </a:lnSpc>
              <a:buClr>
                <a:srgbClr val="434343"/>
              </a:buClr>
              <a:buSzPct val="93750"/>
              <a:buFont typeface="Arial"/>
              <a:buChar char="●"/>
              <a:tabLst>
                <a:tab pos="136525" algn="l"/>
                <a:tab pos="1761489" algn="l"/>
                <a:tab pos="3157855" algn="l"/>
                <a:tab pos="4640580" algn="l"/>
                <a:tab pos="5807075" algn="l"/>
                <a:tab pos="7136130" algn="l"/>
                <a:tab pos="8704580" algn="l"/>
                <a:tab pos="9683750" algn="l"/>
              </a:tabLst>
            </a:pPr>
            <a:r>
              <a:rPr sz="1600" spc="-5" dirty="0">
                <a:latin typeface="Garamond"/>
                <a:cs typeface="Garamond"/>
              </a:rPr>
              <a:t>Agricultur</a:t>
            </a:r>
            <a:r>
              <a:rPr sz="1600" dirty="0">
                <a:latin typeface="Garamond"/>
                <a:cs typeface="Garamond"/>
              </a:rPr>
              <a:t>e	</a:t>
            </a:r>
            <a:r>
              <a:rPr sz="1600" spc="-5" dirty="0">
                <a:latin typeface="Garamond"/>
                <a:cs typeface="Garamond"/>
              </a:rPr>
              <a:t>Wester</a:t>
            </a:r>
            <a:r>
              <a:rPr sz="1600" dirty="0">
                <a:latin typeface="Garamond"/>
                <a:cs typeface="Garamond"/>
              </a:rPr>
              <a:t>n	</a:t>
            </a:r>
            <a:r>
              <a:rPr sz="1600" spc="-5" dirty="0">
                <a:latin typeface="Garamond"/>
                <a:cs typeface="Garamond"/>
              </a:rPr>
              <a:t>Australia</a:t>
            </a:r>
            <a:r>
              <a:rPr sz="1600" dirty="0">
                <a:latin typeface="Garamond"/>
                <a:cs typeface="Garamond"/>
              </a:rPr>
              <a:t>.	</a:t>
            </a:r>
            <a:r>
              <a:rPr sz="1600" spc="-5" dirty="0">
                <a:latin typeface="Garamond"/>
                <a:cs typeface="Garamond"/>
              </a:rPr>
              <a:t>1988</a:t>
            </a:r>
            <a:r>
              <a:rPr sz="1600" dirty="0">
                <a:latin typeface="Garamond"/>
                <a:cs typeface="Garamond"/>
              </a:rPr>
              <a:t>.	Storage	</a:t>
            </a:r>
            <a:r>
              <a:rPr sz="1600" spc="-5" dirty="0">
                <a:latin typeface="Garamond"/>
                <a:cs typeface="Garamond"/>
              </a:rPr>
              <a:t>condition</a:t>
            </a:r>
            <a:r>
              <a:rPr sz="1600" dirty="0">
                <a:latin typeface="Garamond"/>
                <a:cs typeface="Garamond"/>
              </a:rPr>
              <a:t>s	</a:t>
            </a:r>
            <a:r>
              <a:rPr sz="1600" spc="-5" dirty="0">
                <a:latin typeface="Garamond"/>
                <a:cs typeface="Garamond"/>
              </a:rPr>
              <a:t>fo</a:t>
            </a:r>
            <a:r>
              <a:rPr sz="1600" dirty="0">
                <a:latin typeface="Garamond"/>
                <a:cs typeface="Garamond"/>
              </a:rPr>
              <a:t>r	</a:t>
            </a:r>
            <a:r>
              <a:rPr sz="1600" spc="-5" dirty="0">
                <a:latin typeface="Garamond"/>
                <a:cs typeface="Garamond"/>
              </a:rPr>
              <a:t>vegetables.  </a:t>
            </a:r>
            <a:r>
              <a:rPr sz="1600" u="heavy" spc="-5" dirty="0">
                <a:solidFill>
                  <a:srgbClr val="004080"/>
                </a:solidFill>
                <a:uFill>
                  <a:solidFill>
                    <a:srgbClr val="004080"/>
                  </a:solidFill>
                </a:uFill>
                <a:latin typeface="Garamond"/>
                <a:cs typeface="Garamond"/>
                <a:hlinkClick r:id="rId3"/>
              </a:rPr>
              <a:t>http://www.agric.wa.gov.au./agency/Pubns/farmnote/1988/f02888veg.htm</a:t>
            </a:r>
            <a:endParaRPr sz="1600">
              <a:latin typeface="Garamond"/>
              <a:cs typeface="Garamond"/>
            </a:endParaRPr>
          </a:p>
          <a:p>
            <a:pPr marL="135890" indent="-123825">
              <a:lnSpc>
                <a:spcPct val="100000"/>
              </a:lnSpc>
              <a:spcBef>
                <a:spcPts val="254"/>
              </a:spcBef>
              <a:buClr>
                <a:srgbClr val="434343"/>
              </a:buClr>
              <a:buSzPct val="93750"/>
              <a:buFont typeface="Arial"/>
              <a:buChar char="●"/>
              <a:tabLst>
                <a:tab pos="136525" algn="l"/>
              </a:tabLst>
            </a:pPr>
            <a:r>
              <a:rPr sz="1600" spc="-5" dirty="0">
                <a:latin typeface="Garamond"/>
                <a:cs typeface="Garamond"/>
              </a:rPr>
              <a:t>Artés Calero, F. 2000. Apuntes </a:t>
            </a:r>
            <a:r>
              <a:rPr sz="1600" dirty="0">
                <a:latin typeface="Garamond"/>
                <a:cs typeface="Garamond"/>
              </a:rPr>
              <a:t>del </a:t>
            </a:r>
            <a:r>
              <a:rPr sz="1600" spc="-5" dirty="0">
                <a:latin typeface="Garamond"/>
                <a:cs typeface="Garamond"/>
              </a:rPr>
              <a:t>VI Curso superior </a:t>
            </a:r>
            <a:r>
              <a:rPr sz="1600" dirty="0">
                <a:latin typeface="Garamond"/>
                <a:cs typeface="Garamond"/>
              </a:rPr>
              <a:t>de ingeniería y </a:t>
            </a:r>
            <a:r>
              <a:rPr sz="1600" spc="-5" dirty="0">
                <a:latin typeface="Garamond"/>
                <a:cs typeface="Garamond"/>
              </a:rPr>
              <a:t>aplicaciones </a:t>
            </a:r>
            <a:r>
              <a:rPr sz="1600" dirty="0">
                <a:latin typeface="Garamond"/>
                <a:cs typeface="Garamond"/>
              </a:rPr>
              <a:t>del </a:t>
            </a:r>
            <a:r>
              <a:rPr sz="1600" spc="-5" dirty="0">
                <a:latin typeface="Garamond"/>
                <a:cs typeface="Garamond"/>
              </a:rPr>
              <a:t>frío </a:t>
            </a:r>
            <a:r>
              <a:rPr sz="1600" dirty="0">
                <a:latin typeface="Garamond"/>
                <a:cs typeface="Garamond"/>
              </a:rPr>
              <a:t>a las </a:t>
            </a:r>
            <a:r>
              <a:rPr sz="1600" spc="-5" dirty="0">
                <a:latin typeface="Garamond"/>
                <a:cs typeface="Garamond"/>
              </a:rPr>
              <a:t>conservas vegetales. Murcia,</a:t>
            </a:r>
            <a:r>
              <a:rPr sz="1600" spc="-5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España.</a:t>
            </a:r>
            <a:endParaRPr sz="1600">
              <a:latin typeface="Garamond"/>
              <a:cs typeface="Garamond"/>
            </a:endParaRPr>
          </a:p>
          <a:p>
            <a:pPr marL="135255" marR="13335" indent="-123189">
              <a:lnSpc>
                <a:spcPct val="113300"/>
              </a:lnSpc>
              <a:buClr>
                <a:srgbClr val="434343"/>
              </a:buClr>
              <a:buSzPct val="93750"/>
              <a:buFont typeface="Arial"/>
              <a:buChar char="●"/>
              <a:tabLst>
                <a:tab pos="136525" algn="l"/>
              </a:tabLst>
            </a:pPr>
            <a:r>
              <a:rPr sz="1600" spc="-5" dirty="0">
                <a:latin typeface="Garamond"/>
                <a:cs typeface="Garamond"/>
              </a:rPr>
              <a:t>Bartsch, J. A. and G. D. Blampied. 1984. </a:t>
            </a:r>
            <a:r>
              <a:rPr sz="1600" dirty="0">
                <a:latin typeface="Garamond"/>
                <a:cs typeface="Garamond"/>
              </a:rPr>
              <a:t>Refrigeration </a:t>
            </a:r>
            <a:r>
              <a:rPr sz="1600" spc="-5" dirty="0">
                <a:latin typeface="Garamond"/>
                <a:cs typeface="Garamond"/>
              </a:rPr>
              <a:t>and controlled atmosphere storage for horticultural crops. Cooperative  Extension NRAES-22. 42</a:t>
            </a:r>
            <a:r>
              <a:rPr sz="1600" spc="-1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pp.</a:t>
            </a:r>
            <a:endParaRPr sz="1600">
              <a:latin typeface="Garamond"/>
              <a:cs typeface="Garamond"/>
            </a:endParaRPr>
          </a:p>
          <a:p>
            <a:pPr marL="135890" indent="-123825">
              <a:lnSpc>
                <a:spcPct val="100000"/>
              </a:lnSpc>
              <a:spcBef>
                <a:spcPts val="254"/>
              </a:spcBef>
              <a:buClr>
                <a:srgbClr val="434343"/>
              </a:buClr>
              <a:buSzPct val="93750"/>
              <a:buFont typeface="Arial"/>
              <a:buChar char="●"/>
              <a:tabLst>
                <a:tab pos="136525" algn="l"/>
              </a:tabLst>
            </a:pPr>
            <a:r>
              <a:rPr sz="1600" spc="-5" dirty="0">
                <a:latin typeface="Garamond"/>
                <a:cs typeface="Garamond"/>
              </a:rPr>
              <a:t>Beuchat, L. </a:t>
            </a:r>
            <a:r>
              <a:rPr sz="1600" dirty="0">
                <a:latin typeface="Garamond"/>
                <a:cs typeface="Garamond"/>
              </a:rPr>
              <a:t>R. </a:t>
            </a:r>
            <a:r>
              <a:rPr sz="1600" spc="-5" dirty="0">
                <a:latin typeface="Garamond"/>
                <a:cs typeface="Garamond"/>
              </a:rPr>
              <a:t>1996. Pathogenic microorganisms associated with fresh produce. Journal of Food Protection, Vol.</a:t>
            </a:r>
            <a:r>
              <a:rPr sz="1600" spc="-25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59(2):204-216.</a:t>
            </a:r>
            <a:endParaRPr sz="1600">
              <a:latin typeface="Garamond"/>
              <a:cs typeface="Garamond"/>
            </a:endParaRPr>
          </a:p>
          <a:p>
            <a:pPr marL="135255" marR="11430" indent="-123189" algn="just">
              <a:lnSpc>
                <a:spcPct val="113300"/>
              </a:lnSpc>
              <a:buClr>
                <a:srgbClr val="434343"/>
              </a:buClr>
              <a:buSzPct val="93750"/>
              <a:buFont typeface="Arial"/>
              <a:buChar char="●"/>
              <a:tabLst>
                <a:tab pos="136525" algn="l"/>
              </a:tabLst>
            </a:pPr>
            <a:r>
              <a:rPr sz="1600" spc="-5" dirty="0">
                <a:latin typeface="Garamond"/>
                <a:cs typeface="Garamond"/>
              </a:rPr>
              <a:t>Boyette, M. D.; D. F. </a:t>
            </a:r>
            <a:r>
              <a:rPr sz="1600" dirty="0">
                <a:latin typeface="Garamond"/>
                <a:cs typeface="Garamond"/>
              </a:rPr>
              <a:t>Ritchie; S. </a:t>
            </a:r>
            <a:r>
              <a:rPr sz="1600" spc="-5" dirty="0">
                <a:latin typeface="Garamond"/>
                <a:cs typeface="Garamond"/>
              </a:rPr>
              <a:t>J. Carballo; </a:t>
            </a:r>
            <a:r>
              <a:rPr sz="1600" dirty="0">
                <a:latin typeface="Garamond"/>
                <a:cs typeface="Garamond"/>
              </a:rPr>
              <a:t>S. M </a:t>
            </a:r>
            <a:r>
              <a:rPr sz="1600" spc="-5" dirty="0">
                <a:latin typeface="Garamond"/>
                <a:cs typeface="Garamond"/>
              </a:rPr>
              <a:t>Blankenship and D. C. </a:t>
            </a:r>
            <a:r>
              <a:rPr sz="1600" dirty="0">
                <a:latin typeface="Garamond"/>
                <a:cs typeface="Garamond"/>
              </a:rPr>
              <a:t>Sanders. </a:t>
            </a:r>
            <a:r>
              <a:rPr sz="1600" spc="-5" dirty="0">
                <a:latin typeface="Garamond"/>
                <a:cs typeface="Garamond"/>
              </a:rPr>
              <a:t>1993. Chlorination and postharvest </a:t>
            </a:r>
            <a:r>
              <a:rPr sz="1600" dirty="0">
                <a:latin typeface="Garamond"/>
                <a:cs typeface="Garamond"/>
              </a:rPr>
              <a:t>disease  </a:t>
            </a:r>
            <a:r>
              <a:rPr sz="1600" spc="-5" dirty="0">
                <a:latin typeface="Garamond"/>
                <a:cs typeface="Garamond"/>
              </a:rPr>
              <a:t>control. North Carolina Cooperative Extension </a:t>
            </a:r>
            <a:r>
              <a:rPr sz="1600" dirty="0">
                <a:latin typeface="Garamond"/>
                <a:cs typeface="Garamond"/>
              </a:rPr>
              <a:t>Service. </a:t>
            </a:r>
            <a:r>
              <a:rPr sz="1600" spc="-5" dirty="0">
                <a:latin typeface="Garamond"/>
                <a:cs typeface="Garamond"/>
              </a:rPr>
              <a:t>AG-414-6, </a:t>
            </a:r>
            <a:r>
              <a:rPr sz="1600" dirty="0">
                <a:latin typeface="Garamond"/>
                <a:cs typeface="Garamond"/>
              </a:rPr>
              <a:t>8</a:t>
            </a:r>
            <a:r>
              <a:rPr sz="1600" spc="-15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pp.</a:t>
            </a:r>
            <a:endParaRPr sz="1600">
              <a:latin typeface="Garamond"/>
              <a:cs typeface="Garamond"/>
            </a:endParaRPr>
          </a:p>
          <a:p>
            <a:pPr marL="135255" marR="13335" indent="-123189" algn="just">
              <a:lnSpc>
                <a:spcPct val="113300"/>
              </a:lnSpc>
              <a:buClr>
                <a:srgbClr val="434343"/>
              </a:buClr>
              <a:buSzPct val="93750"/>
              <a:buFont typeface="Arial"/>
              <a:buChar char="●"/>
              <a:tabLst>
                <a:tab pos="136525" algn="l"/>
              </a:tabLst>
            </a:pPr>
            <a:r>
              <a:rPr sz="1600" spc="-5" dirty="0">
                <a:latin typeface="Garamond"/>
                <a:cs typeface="Garamond"/>
              </a:rPr>
              <a:t>Brackett, </a:t>
            </a:r>
            <a:r>
              <a:rPr sz="1600" dirty="0">
                <a:latin typeface="Garamond"/>
                <a:cs typeface="Garamond"/>
              </a:rPr>
              <a:t>R. </a:t>
            </a:r>
            <a:r>
              <a:rPr sz="1600" spc="-5" dirty="0">
                <a:latin typeface="Garamond"/>
                <a:cs typeface="Garamond"/>
              </a:rPr>
              <a:t>E. 1992. </a:t>
            </a:r>
            <a:r>
              <a:rPr sz="1600" dirty="0">
                <a:latin typeface="Garamond"/>
                <a:cs typeface="Garamond"/>
              </a:rPr>
              <a:t>Shelf </a:t>
            </a:r>
            <a:r>
              <a:rPr sz="1600" spc="-5" dirty="0">
                <a:latin typeface="Garamond"/>
                <a:cs typeface="Garamond"/>
              </a:rPr>
              <a:t>stability and safety of fresh produce as </a:t>
            </a:r>
            <a:r>
              <a:rPr sz="1600" dirty="0">
                <a:latin typeface="Garamond"/>
                <a:cs typeface="Garamond"/>
              </a:rPr>
              <a:t>influenced </a:t>
            </a:r>
            <a:r>
              <a:rPr sz="1600" spc="-5" dirty="0">
                <a:latin typeface="Garamond"/>
                <a:cs typeface="Garamond"/>
              </a:rPr>
              <a:t>by sanitation and </a:t>
            </a:r>
            <a:r>
              <a:rPr sz="1600" dirty="0">
                <a:latin typeface="Garamond"/>
                <a:cs typeface="Garamond"/>
              </a:rPr>
              <a:t>disinfection. </a:t>
            </a:r>
            <a:r>
              <a:rPr sz="1600" spc="-5" dirty="0">
                <a:latin typeface="Garamond"/>
                <a:cs typeface="Garamond"/>
              </a:rPr>
              <a:t>Journal of Food  Protection,</a:t>
            </a:r>
            <a:r>
              <a:rPr sz="1600" spc="-1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55(10):808-814.</a:t>
            </a:r>
            <a:endParaRPr sz="1600">
              <a:latin typeface="Garamond"/>
              <a:cs typeface="Garamond"/>
            </a:endParaRPr>
          </a:p>
          <a:p>
            <a:pPr marL="135255" marR="15240" indent="-123189" algn="just">
              <a:lnSpc>
                <a:spcPct val="113300"/>
              </a:lnSpc>
              <a:buClr>
                <a:srgbClr val="434343"/>
              </a:buClr>
              <a:buSzPct val="93750"/>
              <a:buFont typeface="Arial"/>
              <a:buChar char="●"/>
              <a:tabLst>
                <a:tab pos="136525" algn="l"/>
              </a:tabLst>
            </a:pPr>
            <a:r>
              <a:rPr sz="1600" spc="-5" dirty="0">
                <a:latin typeface="Garamond"/>
                <a:cs typeface="Garamond"/>
              </a:rPr>
              <a:t>Bracket, </a:t>
            </a:r>
            <a:r>
              <a:rPr sz="1600" dirty="0">
                <a:latin typeface="Garamond"/>
                <a:cs typeface="Garamond"/>
              </a:rPr>
              <a:t>R. </a:t>
            </a:r>
            <a:r>
              <a:rPr sz="1600" spc="-5" dirty="0">
                <a:latin typeface="Garamond"/>
                <a:cs typeface="Garamond"/>
              </a:rPr>
              <a:t>E. 1993. Microbial quality. En: Postharvest handling. </a:t>
            </a:r>
            <a:r>
              <a:rPr sz="1600" dirty="0">
                <a:latin typeface="Garamond"/>
                <a:cs typeface="Garamond"/>
              </a:rPr>
              <a:t>A </a:t>
            </a:r>
            <a:r>
              <a:rPr sz="1600" spc="-5" dirty="0">
                <a:latin typeface="Garamond"/>
                <a:cs typeface="Garamond"/>
              </a:rPr>
              <a:t>systems approach. Chapter 6. </a:t>
            </a:r>
            <a:r>
              <a:rPr sz="1600" dirty="0">
                <a:latin typeface="Garamond"/>
                <a:cs typeface="Garamond"/>
              </a:rPr>
              <a:t>Shewfelt </a:t>
            </a:r>
            <a:r>
              <a:rPr sz="1600" spc="-5" dirty="0">
                <a:latin typeface="Garamond"/>
                <a:cs typeface="Garamond"/>
              </a:rPr>
              <a:t>and Prussia (eds).  Academic Press </a:t>
            </a:r>
            <a:r>
              <a:rPr sz="1600" dirty="0">
                <a:latin typeface="Garamond"/>
                <a:cs typeface="Garamond"/>
              </a:rPr>
              <a:t>Inc. </a:t>
            </a:r>
            <a:r>
              <a:rPr sz="1600" spc="-5" dirty="0">
                <a:latin typeface="Garamond"/>
                <a:cs typeface="Garamond"/>
              </a:rPr>
              <a:t>356</a:t>
            </a:r>
            <a:r>
              <a:rPr sz="1600" spc="-1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pp.</a:t>
            </a:r>
            <a:endParaRPr sz="1600">
              <a:latin typeface="Garamond"/>
              <a:cs typeface="Garamond"/>
            </a:endParaRPr>
          </a:p>
          <a:p>
            <a:pPr marL="135255" marR="10160" indent="-123189" algn="just">
              <a:lnSpc>
                <a:spcPct val="113300"/>
              </a:lnSpc>
              <a:buClr>
                <a:srgbClr val="434343"/>
              </a:buClr>
              <a:buSzPct val="93750"/>
              <a:buFont typeface="Arial"/>
              <a:buChar char="●"/>
              <a:tabLst>
                <a:tab pos="136525" algn="l"/>
              </a:tabLst>
            </a:pPr>
            <a:r>
              <a:rPr sz="1600" spc="-5" dirty="0">
                <a:latin typeface="Garamond"/>
                <a:cs typeface="Garamond"/>
              </a:rPr>
              <a:t>Bracket, </a:t>
            </a:r>
            <a:r>
              <a:rPr sz="1600" dirty="0">
                <a:latin typeface="Garamond"/>
                <a:cs typeface="Garamond"/>
              </a:rPr>
              <a:t>R. </a:t>
            </a:r>
            <a:r>
              <a:rPr sz="1600" spc="-5" dirty="0">
                <a:latin typeface="Garamond"/>
                <a:cs typeface="Garamond"/>
              </a:rPr>
              <a:t>E.; D. M. </a:t>
            </a:r>
            <a:r>
              <a:rPr sz="1600" dirty="0">
                <a:latin typeface="Garamond"/>
                <a:cs typeface="Garamond"/>
              </a:rPr>
              <a:t>Smallwood; S. </a:t>
            </a:r>
            <a:r>
              <a:rPr sz="1600" spc="-5" dirty="0">
                <a:latin typeface="Garamond"/>
                <a:cs typeface="Garamond"/>
              </a:rPr>
              <a:t>M. Fletcher and D. L. Horton. 1993. Food safety: critical points within the production and  </a:t>
            </a:r>
            <a:r>
              <a:rPr sz="1600" dirty="0">
                <a:latin typeface="Garamond"/>
                <a:cs typeface="Garamond"/>
              </a:rPr>
              <a:t>distribution </a:t>
            </a:r>
            <a:r>
              <a:rPr sz="1600" spc="-5" dirty="0">
                <a:latin typeface="Garamond"/>
                <a:cs typeface="Garamond"/>
              </a:rPr>
              <a:t>system. En: Postharvest handling. </a:t>
            </a:r>
            <a:r>
              <a:rPr sz="1600" dirty="0">
                <a:latin typeface="Garamond"/>
                <a:cs typeface="Garamond"/>
              </a:rPr>
              <a:t>A </a:t>
            </a:r>
            <a:r>
              <a:rPr sz="1600" spc="-5" dirty="0">
                <a:latin typeface="Garamond"/>
                <a:cs typeface="Garamond"/>
              </a:rPr>
              <a:t>systems approach. Chapter 15. </a:t>
            </a:r>
            <a:r>
              <a:rPr sz="1600" dirty="0">
                <a:latin typeface="Garamond"/>
                <a:cs typeface="Garamond"/>
              </a:rPr>
              <a:t>Shewfelt </a:t>
            </a:r>
            <a:r>
              <a:rPr sz="1600" spc="-5" dirty="0">
                <a:latin typeface="Garamond"/>
                <a:cs typeface="Garamond"/>
              </a:rPr>
              <a:t>and Prussia (eds). Academic Press </a:t>
            </a:r>
            <a:r>
              <a:rPr sz="1600" dirty="0">
                <a:latin typeface="Garamond"/>
                <a:cs typeface="Garamond"/>
              </a:rPr>
              <a:t>Inc. </a:t>
            </a:r>
            <a:r>
              <a:rPr sz="1600" spc="-5" dirty="0">
                <a:latin typeface="Garamond"/>
                <a:cs typeface="Garamond"/>
              </a:rPr>
              <a:t>356  pp.</a:t>
            </a:r>
            <a:endParaRPr sz="1600">
              <a:latin typeface="Garamond"/>
              <a:cs typeface="Garamond"/>
            </a:endParaRPr>
          </a:p>
          <a:p>
            <a:pPr marL="135255" marR="13335" indent="-123189" algn="just">
              <a:lnSpc>
                <a:spcPct val="113300"/>
              </a:lnSpc>
              <a:buClr>
                <a:srgbClr val="434343"/>
              </a:buClr>
              <a:buSzPct val="93750"/>
              <a:buFont typeface="Arial"/>
              <a:buChar char="●"/>
              <a:tabLst>
                <a:tab pos="136525" algn="l"/>
              </a:tabLst>
            </a:pPr>
            <a:r>
              <a:rPr sz="1600" spc="-5" dirty="0">
                <a:latin typeface="Garamond"/>
                <a:cs typeface="Garamond"/>
              </a:rPr>
              <a:t>Brackett, </a:t>
            </a:r>
            <a:r>
              <a:rPr sz="1600" dirty="0">
                <a:latin typeface="Garamond"/>
                <a:cs typeface="Garamond"/>
              </a:rPr>
              <a:t>R. </a:t>
            </a:r>
            <a:r>
              <a:rPr sz="1600" spc="-5" dirty="0">
                <a:latin typeface="Garamond"/>
                <a:cs typeface="Garamond"/>
              </a:rPr>
              <a:t>E. 1994. Microbiological spoilage and pathogens </a:t>
            </a:r>
            <a:r>
              <a:rPr sz="1600" dirty="0">
                <a:latin typeface="Garamond"/>
                <a:cs typeface="Garamond"/>
              </a:rPr>
              <a:t>in </a:t>
            </a:r>
            <a:r>
              <a:rPr sz="1600" spc="-5" dirty="0">
                <a:latin typeface="Garamond"/>
                <a:cs typeface="Garamond"/>
              </a:rPr>
              <a:t>minimally processed refrigerated fruits and vegetables. En:  Minimally processed refrigerated fruits and vegetables. </a:t>
            </a:r>
            <a:r>
              <a:rPr sz="1600" dirty="0">
                <a:latin typeface="Garamond"/>
                <a:cs typeface="Garamond"/>
              </a:rPr>
              <a:t>R. </a:t>
            </a:r>
            <a:r>
              <a:rPr sz="1600" spc="-5" dirty="0">
                <a:latin typeface="Garamond"/>
                <a:cs typeface="Garamond"/>
              </a:rPr>
              <a:t>C. Wiley (Ed.). Chapter 7, pp. 269-312. Chapman </a:t>
            </a:r>
            <a:r>
              <a:rPr sz="1600" dirty="0">
                <a:latin typeface="Garamond"/>
                <a:cs typeface="Garamond"/>
              </a:rPr>
              <a:t>&amp; </a:t>
            </a:r>
            <a:r>
              <a:rPr sz="1600" spc="-5" dirty="0">
                <a:latin typeface="Garamond"/>
                <a:cs typeface="Garamond"/>
              </a:rPr>
              <a:t>Hall, New York,  London.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5854675"/>
            <a:ext cx="1430375" cy="10033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20324" y="1007675"/>
            <a:ext cx="7560309" cy="2905125"/>
          </a:xfrm>
          <a:prstGeom prst="rect">
            <a:avLst/>
          </a:prstGeom>
        </p:spPr>
        <p:txBody>
          <a:bodyPr vert="horz" wrap="square" lIns="0" tIns="154305" rIns="0" bIns="0" rtlCol="0">
            <a:spAutoFit/>
          </a:bodyPr>
          <a:lstStyle/>
          <a:p>
            <a:pPr marL="379095" indent="-367030">
              <a:lnSpc>
                <a:spcPct val="100000"/>
              </a:lnSpc>
              <a:spcBef>
                <a:spcPts val="1215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Guyton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Hall,  (2013)Tratado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Fisiologìa </a:t>
            </a:r>
            <a:r>
              <a:rPr sz="1800" spc="5" dirty="0">
                <a:solidFill>
                  <a:srgbClr val="434343"/>
                </a:solidFill>
                <a:latin typeface="Garamond"/>
                <a:cs typeface="Garamond"/>
              </a:rPr>
              <a:t>Médica</a:t>
            </a:r>
            <a:r>
              <a:rPr sz="1800" u="heavy" spc="5" dirty="0">
                <a:solidFill>
                  <a:srgbClr val="434343"/>
                </a:solidFill>
                <a:uFill>
                  <a:solidFill>
                    <a:srgbClr val="434343"/>
                  </a:solidFill>
                </a:uFill>
                <a:latin typeface="Garamond"/>
                <a:cs typeface="Garamond"/>
              </a:rPr>
              <a:t>,</a:t>
            </a:r>
            <a:r>
              <a:rPr sz="1800" spc="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Mèxico, Casa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</a:t>
            </a:r>
            <a:r>
              <a:rPr sz="1800" spc="-6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Libro.</a:t>
            </a:r>
            <a:endParaRPr sz="1800">
              <a:latin typeface="Garamond"/>
              <a:cs typeface="Garamond"/>
            </a:endParaRPr>
          </a:p>
          <a:p>
            <a:pPr marL="436245" indent="-424180">
              <a:lnSpc>
                <a:spcPct val="100000"/>
              </a:lnSpc>
              <a:spcBef>
                <a:spcPts val="1115"/>
              </a:spcBef>
              <a:buFont typeface="Arial"/>
              <a:buChar char="●"/>
              <a:tabLst>
                <a:tab pos="436245" algn="l"/>
                <a:tab pos="43688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Anderson, L. (2004) Nutriciòn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Dieta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Cooper, Mèxico,</a:t>
            </a:r>
            <a:r>
              <a:rPr sz="1800" spc="-7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Interamericana.</a:t>
            </a:r>
            <a:endParaRPr sz="1800">
              <a:latin typeface="Garamond"/>
              <a:cs typeface="Garamond"/>
            </a:endParaRPr>
          </a:p>
          <a:p>
            <a:pPr marL="379095" indent="-367030">
              <a:lnSpc>
                <a:spcPct val="100000"/>
              </a:lnSpc>
              <a:spcBef>
                <a:spcPts val="1065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Martínez M., Federico, (2018) Bioquìmica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Laguna, Mèxico, Manual</a:t>
            </a:r>
            <a:r>
              <a:rPr sz="1800" spc="38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Moderno.</a:t>
            </a:r>
            <a:endParaRPr sz="1800">
              <a:latin typeface="Garamond"/>
              <a:cs typeface="Garamond"/>
            </a:endParaRPr>
          </a:p>
          <a:p>
            <a:pPr marL="379095" indent="-367030">
              <a:lnSpc>
                <a:spcPct val="100000"/>
              </a:lnSpc>
              <a:spcBef>
                <a:spcPts val="1065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Higashida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H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., Bertha, (2016) Ciencias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la Salud,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Mèxico, Mc Graw</a:t>
            </a:r>
            <a:r>
              <a:rPr sz="1800" spc="-4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Hill.</a:t>
            </a:r>
            <a:endParaRPr sz="1800">
              <a:latin typeface="Garamond"/>
              <a:cs typeface="Garamond"/>
            </a:endParaRPr>
          </a:p>
          <a:p>
            <a:pPr marL="379095" indent="-367030">
              <a:lnSpc>
                <a:spcPct val="100000"/>
              </a:lnSpc>
              <a:spcBef>
                <a:spcPts val="1065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Rosas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M. Margarita, (2018) Educaciòn para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Salud,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Mèxico,</a:t>
            </a:r>
            <a:r>
              <a:rPr sz="1800" spc="-3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Pearson.</a:t>
            </a:r>
            <a:endParaRPr sz="1800">
              <a:latin typeface="Garamond"/>
              <a:cs typeface="Garamond"/>
            </a:endParaRPr>
          </a:p>
          <a:p>
            <a:pPr marL="436245" indent="-424180">
              <a:lnSpc>
                <a:spcPct val="100000"/>
              </a:lnSpc>
              <a:spcBef>
                <a:spcPts val="1065"/>
              </a:spcBef>
              <a:buFont typeface="Arial"/>
              <a:buChar char="●"/>
              <a:tabLst>
                <a:tab pos="436245" algn="l"/>
                <a:tab pos="43688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Vargas D. Armando (2018) Educaciòn para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Salud,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Mèxico,</a:t>
            </a:r>
            <a:r>
              <a:rPr sz="1800" spc="-3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Patria.</a:t>
            </a:r>
            <a:endParaRPr sz="1800">
              <a:latin typeface="Garamond"/>
              <a:cs typeface="Garamond"/>
            </a:endParaRPr>
          </a:p>
          <a:p>
            <a:pPr marL="379095" indent="-367030">
              <a:lnSpc>
                <a:spcPct val="100000"/>
              </a:lnSpc>
              <a:spcBef>
                <a:spcPts val="1065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Tortora, A., (2004) Tratado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Anatomìa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Fisiologìa, Mèxico,</a:t>
            </a:r>
            <a:r>
              <a:rPr sz="1800" spc="-3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Oxford.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18209" y="482310"/>
            <a:ext cx="299085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/>
              <a:t>JUSTIFICACIÓN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77600" y="1679221"/>
            <a:ext cx="9889490" cy="373634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 algn="just">
              <a:lnSpc>
                <a:spcPct val="101600"/>
              </a:lnSpc>
              <a:spcBef>
                <a:spcPts val="70"/>
              </a:spcBef>
            </a:pP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Para que el éxito en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formación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educación para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salud, matemáticas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química sea posible, hay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diferentes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formas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abordar el contenido, se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debe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partir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conocimiento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cada uno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los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factores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implicados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en el aprendizaje, Ponte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otros  (1997)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clasifican en cuatro grandes bloques: a) el tipo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tarea; b) el contexto escolar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social; c)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características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del 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alumno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del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profesor. Por tanto, median en el aprendizaje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estudiante,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características personales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profesor, su  método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enseñanza, su estilo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docente,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su actitud hacia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interdisciplinariedad diversidad 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su</a:t>
            </a:r>
            <a:r>
              <a:rPr sz="1600" spc="-30" dirty="0">
                <a:solidFill>
                  <a:srgbClr val="413E2A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experiencia.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1600"/>
              </a:lnSpc>
            </a:pP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La educación, considera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atención, como una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las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habilidades básicas, supone un proceso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que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depende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el resto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las 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actividades cognitivas, ya que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determinará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cuanta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información y 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qué clase se va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transferir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a 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memoria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corto plazo.  Atender, exige un esfuerzo neurocognitivo, que precede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a la inquietud, 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percepción,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intención y la</a:t>
            </a:r>
            <a:r>
              <a:rPr sz="1600" spc="-35" dirty="0">
                <a:solidFill>
                  <a:srgbClr val="413E2A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acción.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1600"/>
              </a:lnSpc>
            </a:pP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El estudiante presenta una atención efectiva cuando está motivado,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interesado y dispuesto; Sin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embargo,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atención motivada  facilita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concentración en el estudio permitiendo que se centre en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consecución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los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objetivos que se ha propuesto,  evitando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dispersión del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esfuerzo, facilitando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comprensión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asimilación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los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contenidos. Alonso Tapia (2005), afirma  que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ausencia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motivación constituye un problema educativo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todos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niveles, sin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motivación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difícilmente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puede  generarse aprendizaje</a:t>
            </a:r>
            <a:r>
              <a:rPr sz="1600" spc="-10" dirty="0">
                <a:solidFill>
                  <a:srgbClr val="413E2A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significativo.</a:t>
            </a:r>
            <a:endParaRPr sz="16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675850" y="689421"/>
            <a:ext cx="9766935" cy="522224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11430" algn="just">
              <a:lnSpc>
                <a:spcPct val="101600"/>
              </a:lnSpc>
              <a:spcBef>
                <a:spcPts val="70"/>
              </a:spcBef>
            </a:pP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Por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experiencia en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aulas,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profesores saben que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motivación con que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alumnos afrontan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actividades  académicas resulta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determinante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para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calidad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su aprendizaje. Una forma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motivar, es cambiar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escenario, saliendo  al aire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libre,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alejados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las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cuatro paredes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salón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efectuando actividades que fortalecerán algunos conceptos  matemáticos, químicos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salud, en el contexto que proporciona el</a:t>
            </a:r>
            <a:r>
              <a:rPr sz="1600" spc="-20" dirty="0">
                <a:solidFill>
                  <a:srgbClr val="413E2A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huerto.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1600"/>
              </a:lnSpc>
            </a:pP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Clásicamente,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escuela ha sido vista como un contexto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donde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se ponen en marcha métodos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técnicas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instruccionales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para  alcanzar objetivos académicos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desarrollar destrezas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cognitivas en el alumno.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Sin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embargo, actualmente se busca: a) 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Integrar los diferentes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ámbitos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desarrollo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no solo el cognitivo, sino también el afectivo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de 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acción,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b)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Replantear la  importancia 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buscar un equilibrio entre el conocimiento (lo que se enseña)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su aplicabilidad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o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sea entre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lo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conceptual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lo 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práctico. La novedad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este trabajo consiste, en ofrecer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a la institución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el modelo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huerto,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donde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el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desarrollo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óptimo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 las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plantas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depende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esencialmente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cuidado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afecto que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estudiantes expresen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en este proceso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desarrollen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algunas 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destrezas.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1600"/>
              </a:lnSpc>
            </a:pP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El éxito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aprendizaje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los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estudiantes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depende,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sobre todo,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adecuación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entorno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enseñanza más que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las  diferencias 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capacidad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o 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estrategias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estudiante. Por esta razón,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las instituciones deben diseñar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entornos</a:t>
            </a:r>
            <a:r>
              <a:rPr sz="1600" spc="75" dirty="0">
                <a:solidFill>
                  <a:srgbClr val="413E2A"/>
                </a:solidFill>
                <a:latin typeface="Garamond"/>
                <a:cs typeface="Garamond"/>
              </a:rPr>
              <a:t>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aprendizaje que aumenten el éxito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todos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estudiantes,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pesar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las diferencias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aptitudinales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iniciales.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Asimismo, 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debería incluir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experiencias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aprendizaje que requieran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iniciativa 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exploración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alumno,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que permitan fomentar  algunas habilidades como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creatividad, el pensamiento crítico,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comunicación,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colaboración esenciales para adquirir el  conocimiento. El huerto, como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laboratorio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 un excelente recurso para convertir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las instituciones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lugares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que posibiliten  al estudiantado urbano, múltiples experiencias acerca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su entorno natural, entendiendo así,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relaciones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dependencias 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que tenemos con</a:t>
            </a:r>
            <a:r>
              <a:rPr sz="1600" spc="-10" dirty="0">
                <a:solidFill>
                  <a:srgbClr val="413E2A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él.</a:t>
            </a:r>
            <a:endParaRPr sz="16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675850" y="689421"/>
            <a:ext cx="9766935" cy="522224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11430" algn="just">
              <a:lnSpc>
                <a:spcPct val="101600"/>
              </a:lnSpc>
              <a:spcBef>
                <a:spcPts val="70"/>
              </a:spcBef>
            </a:pP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Por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experiencia en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aulas,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profesores saben que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motivación con que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alumnos afrontan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actividades  académicas resulta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determinante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para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calidad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su aprendizaje. Una forma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motivar, es cambiar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escenario, saliendo  al aire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libre,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alejados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las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cuatro paredes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salón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efectuando actividades que fortalecerán algunos conceptos  matemáticos, químicos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salud, en el contexto que proporciona el</a:t>
            </a:r>
            <a:r>
              <a:rPr sz="1600" spc="-20" dirty="0">
                <a:solidFill>
                  <a:srgbClr val="413E2A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huerto.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1600"/>
              </a:lnSpc>
            </a:pP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Clásicamente,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escuela ha sido vista como un contexto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donde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se ponen en marcha métodos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técnicas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instruccionales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para  alcanzar objetivos académicos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desarrollar destrezas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cognitivas en el alumno.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Sin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embargo, actualmente se busca: a) 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Integrar los diferentes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ámbitos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desarrollo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no solo el cognitivo, sino también el afectivo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de 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acción,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b)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Replantear la  importancia 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buscar un equilibrio entre el conocimiento (lo que se enseña)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su aplicabilidad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o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sea entre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lo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conceptual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lo 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práctico. La novedad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este trabajo consiste, en ofrecer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a la institución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el modelo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huerto,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donde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el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desarrollo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óptimo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 las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plantas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depende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esencialmente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cuidado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afecto que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estudiantes expresen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en este proceso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desarrollen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algunas 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destrezas.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1600"/>
              </a:lnSpc>
            </a:pP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El éxito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aprendizaje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los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estudiantes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depende,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sobre todo,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adecuación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entorno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enseñanza más que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las  diferencias 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capacidad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o 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estrategias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estudiante. Por esta razón,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las instituciones deben diseñar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entornos</a:t>
            </a:r>
            <a:r>
              <a:rPr sz="1600" spc="75" dirty="0">
                <a:solidFill>
                  <a:srgbClr val="413E2A"/>
                </a:solidFill>
                <a:latin typeface="Garamond"/>
                <a:cs typeface="Garamond"/>
              </a:rPr>
              <a:t>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aprendizaje que aumenten el éxito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todos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estudiantes,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pesar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las diferencias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aptitudinales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iniciales.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Asimismo, 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debería incluir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experiencias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aprendizaje que requieran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iniciativa 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exploración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alumno,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que permitan fomentar  algunas habilidades como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creatividad, el pensamiento crítico,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comunicación,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colaboración esenciales para adquirir el  conocimiento. El huerto, como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laboratorio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 un excelente recurso para convertir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las instituciones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lugares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que posibiliten  al estudiantado urbano, múltiples experiencias acerca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su entorno natural, entendiendo así,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relaciones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dependencias 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que tenemos con</a:t>
            </a:r>
            <a:r>
              <a:rPr sz="1600" spc="-10" dirty="0">
                <a:solidFill>
                  <a:srgbClr val="413E2A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él.</a:t>
            </a:r>
            <a:endParaRPr sz="16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34475" y="760097"/>
            <a:ext cx="9743440" cy="445071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7620" algn="just">
              <a:lnSpc>
                <a:spcPct val="101600"/>
              </a:lnSpc>
              <a:spcBef>
                <a:spcPts val="70"/>
              </a:spcBef>
            </a:pP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Teniendo presente que una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las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responsabilidades fundamentales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los docentes,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 realizar procesos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reflexión  permanente, conducentes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mejorar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labor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educativa, este trabajo busca contribuir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esta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labor,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así: a)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implementando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un  huerto para utilizarlo como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laboratorio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vivo,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donde los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estudiantes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inicien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su trabajo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investigativo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al participar en  experiencias formativas significativas, como el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desarrollo 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cada una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las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plantas,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desde 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germinación hasta el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desarrollo 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medio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las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mismas, conociendo el cuidado que se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debe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tener con ellas; b) experimenten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conceptos químicos,  matemáticos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salud aplicados al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descubrir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el conocimiento como un conjunto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integrado 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conceptos químicos,  matemáticos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salud, así como biológicos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ambientales, que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les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permita apreciar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resolver problemas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vida real;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c)  Vivan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dinámica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escalonada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construcción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un huerto escolar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vegetales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</a:t>
            </a:r>
            <a:r>
              <a:rPr sz="1600" spc="-20" dirty="0">
                <a:solidFill>
                  <a:srgbClr val="413E2A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hortalizas.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3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14599"/>
              </a:lnSpc>
              <a:spcBef>
                <a:spcPts val="5"/>
              </a:spcBef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El huerto, como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laboratorio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es un excelente recurso para convertir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las instituciones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lugares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que posibiliten al  estudiantado urbano, múltiples experiencias acerca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su entorno natural, entendiendo así,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relaciones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y dependencias 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que tenemos con</a:t>
            </a:r>
            <a:r>
              <a:rPr sz="16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él.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marR="8255" algn="just">
              <a:lnSpc>
                <a:spcPct val="101600"/>
              </a:lnSpc>
            </a:pP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En consecuencia, el propósito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esta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investigación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 beneficiar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a los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estudiantes que participaron en el año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lectivo 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2019-2020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el colegio Winston Churchill, ubicado en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colonia granjas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Guadalupe, Ecatepec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Morelos, estado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México. Al mismo tiempo, se espera que contribuya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que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los docentes integren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esta estrategia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didáctica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en su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labor  docente 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sirva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base para continuar con el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diseño 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mantenimiento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huerto</a:t>
            </a:r>
            <a:r>
              <a:rPr sz="1600" spc="-30" dirty="0">
                <a:solidFill>
                  <a:srgbClr val="413E2A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escolar.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73999" y="599580"/>
            <a:ext cx="474408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10" dirty="0">
                <a:latin typeface="Garamond"/>
                <a:cs typeface="Garamond"/>
              </a:rPr>
              <a:t>Descripción </a:t>
            </a:r>
            <a:r>
              <a:rPr b="0" dirty="0">
                <a:latin typeface="Garamond"/>
                <a:cs typeface="Garamond"/>
              </a:rPr>
              <a:t>de</a:t>
            </a:r>
            <a:r>
              <a:rPr b="0" spc="-85" dirty="0">
                <a:latin typeface="Garamond"/>
                <a:cs typeface="Garamond"/>
              </a:rPr>
              <a:t> </a:t>
            </a:r>
            <a:r>
              <a:rPr b="0" spc="-5" dirty="0">
                <a:latin typeface="Garamond"/>
                <a:cs typeface="Garamond"/>
              </a:rPr>
              <a:t>apertura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32924" y="1803733"/>
            <a:ext cx="6823075" cy="3975100"/>
          </a:xfrm>
          <a:prstGeom prst="rect">
            <a:avLst/>
          </a:prstGeom>
        </p:spPr>
        <p:txBody>
          <a:bodyPr vert="horz" wrap="square" lIns="0" tIns="180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20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Para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dar inicio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al proyecto se</a:t>
            </a:r>
            <a:r>
              <a:rPr sz="19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realizó:</a:t>
            </a:r>
            <a:endParaRPr sz="1900">
              <a:latin typeface="Garamond"/>
              <a:cs typeface="Garamond"/>
            </a:endParaRPr>
          </a:p>
          <a:p>
            <a:pPr marL="469900" indent="-374650">
              <a:lnSpc>
                <a:spcPct val="100000"/>
              </a:lnSpc>
              <a:spcBef>
                <a:spcPts val="1320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Reuniòn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las integrantes del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equipo para elaborar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</a:t>
            </a:r>
            <a:r>
              <a:rPr sz="1900" spc="-8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planeacipòn.</a:t>
            </a:r>
            <a:endParaRPr sz="1900">
              <a:latin typeface="Garamond"/>
              <a:cs typeface="Garamond"/>
            </a:endParaRPr>
          </a:p>
          <a:p>
            <a:pPr marL="469900" marR="828675" indent="-374650">
              <a:lnSpc>
                <a:spcPts val="2630"/>
              </a:lnSpc>
              <a:spcBef>
                <a:spcPts val="114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Se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redactó el título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proyecto, objetivo general, objetivos  particulares.</a:t>
            </a:r>
            <a:endParaRPr sz="1900">
              <a:latin typeface="Garamond"/>
              <a:cs typeface="Garamond"/>
            </a:endParaRPr>
          </a:p>
          <a:p>
            <a:pPr marL="469900" indent="-374650">
              <a:lnSpc>
                <a:spcPct val="100000"/>
              </a:lnSpc>
              <a:spcBef>
                <a:spcPts val="19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Análisis bibliográfico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viabilidad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del</a:t>
            </a:r>
            <a:r>
              <a:rPr sz="19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proyecto.</a:t>
            </a:r>
            <a:endParaRPr sz="19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buClr>
                <a:srgbClr val="434343"/>
              </a:buClr>
              <a:buFont typeface="Arial"/>
              <a:buChar char="●"/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Clr>
                <a:srgbClr val="434343"/>
              </a:buClr>
              <a:buFont typeface="Arial"/>
              <a:buChar char="●"/>
            </a:pP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Materiales.</a:t>
            </a:r>
            <a:endParaRPr sz="1900">
              <a:latin typeface="Garamond"/>
              <a:cs typeface="Garamond"/>
            </a:endParaRPr>
          </a:p>
          <a:p>
            <a:pPr marL="469900" indent="-374650">
              <a:lnSpc>
                <a:spcPct val="100000"/>
              </a:lnSpc>
              <a:spcBef>
                <a:spcPts val="1320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Libros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 texto</a:t>
            </a:r>
            <a:endParaRPr sz="1900">
              <a:latin typeface="Garamond"/>
              <a:cs typeface="Garamond"/>
            </a:endParaRPr>
          </a:p>
          <a:p>
            <a:pPr marL="469900" indent="-374650">
              <a:lnSpc>
                <a:spcPct val="100000"/>
              </a:lnSpc>
              <a:spcBef>
                <a:spcPts val="320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Páginas</a:t>
            </a:r>
            <a:r>
              <a:rPr sz="19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Web</a:t>
            </a:r>
            <a:endParaRPr sz="1900">
              <a:latin typeface="Garamond"/>
              <a:cs typeface="Garamond"/>
            </a:endParaRPr>
          </a:p>
          <a:p>
            <a:pPr marL="469900" indent="-374650">
              <a:lnSpc>
                <a:spcPct val="100000"/>
              </a:lnSpc>
              <a:spcBef>
                <a:spcPts val="34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Computadora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417975" y="1993273"/>
            <a:ext cx="3466751" cy="3362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5854676"/>
            <a:ext cx="2000976" cy="10033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210450" y="655332"/>
            <a:ext cx="11931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0B5394"/>
                </a:solidFill>
                <a:latin typeface="Garamond"/>
                <a:cs typeface="Garamond"/>
              </a:rPr>
              <a:t>Evidencia</a:t>
            </a:r>
            <a:endParaRPr sz="24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37075" y="629180"/>
            <a:ext cx="507301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10" dirty="0">
                <a:latin typeface="Garamond"/>
                <a:cs typeface="Garamond"/>
              </a:rPr>
              <a:t>Descripción </a:t>
            </a:r>
            <a:r>
              <a:rPr b="0" dirty="0">
                <a:latin typeface="Garamond"/>
                <a:cs typeface="Garamond"/>
              </a:rPr>
              <a:t>de</a:t>
            </a:r>
            <a:r>
              <a:rPr b="0" spc="-85" dirty="0">
                <a:latin typeface="Garamond"/>
                <a:cs typeface="Garamond"/>
              </a:rPr>
              <a:t> </a:t>
            </a:r>
            <a:r>
              <a:rPr b="0" dirty="0">
                <a:latin typeface="Garamond"/>
                <a:cs typeface="Garamond"/>
              </a:rPr>
              <a:t>desarrollo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13999" y="1708808"/>
            <a:ext cx="5104130" cy="4057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999"/>
              </a:lnSpc>
              <a:spcBef>
                <a:spcPts val="100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Para el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desarrollo de las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actividades en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reuniones se  abordaron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siguientes</a:t>
            </a:r>
            <a:r>
              <a:rPr sz="19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puntos:</a:t>
            </a:r>
            <a:endParaRPr sz="1900">
              <a:latin typeface="Garamond"/>
              <a:cs typeface="Garamond"/>
            </a:endParaRPr>
          </a:p>
          <a:p>
            <a:pPr marL="469900" indent="-374650">
              <a:lnSpc>
                <a:spcPct val="100000"/>
              </a:lnSpc>
              <a:spcBef>
                <a:spcPts val="134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Calendarizaciòn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9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actividades.</a:t>
            </a:r>
            <a:endParaRPr sz="1900">
              <a:latin typeface="Garamond"/>
              <a:cs typeface="Garamond"/>
            </a:endParaRPr>
          </a:p>
          <a:p>
            <a:pPr marL="469900" indent="-374650">
              <a:lnSpc>
                <a:spcPct val="100000"/>
              </a:lnSpc>
              <a:spcBef>
                <a:spcPts val="320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Se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planeó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</a:t>
            </a:r>
            <a:r>
              <a:rPr sz="19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logística.</a:t>
            </a:r>
            <a:endParaRPr sz="1900">
              <a:latin typeface="Garamond"/>
              <a:cs typeface="Garamond"/>
            </a:endParaRPr>
          </a:p>
          <a:p>
            <a:pPr marL="469900" indent="-374650">
              <a:lnSpc>
                <a:spcPct val="100000"/>
              </a:lnSpc>
              <a:spcBef>
                <a:spcPts val="34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Costos</a:t>
            </a:r>
            <a:endParaRPr sz="1900">
              <a:latin typeface="Garamond"/>
              <a:cs typeface="Garamond"/>
            </a:endParaRPr>
          </a:p>
          <a:p>
            <a:pPr marL="469900" indent="-374650">
              <a:lnSpc>
                <a:spcPct val="100000"/>
              </a:lnSpc>
              <a:spcBef>
                <a:spcPts val="34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Viabilidad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del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 proyecto</a:t>
            </a:r>
            <a:endParaRPr sz="1900">
              <a:latin typeface="Garamond"/>
              <a:cs typeface="Garamond"/>
            </a:endParaRPr>
          </a:p>
          <a:p>
            <a:pPr marL="469900" indent="-374650">
              <a:lnSpc>
                <a:spcPct val="100000"/>
              </a:lnSpc>
              <a:spcBef>
                <a:spcPts val="34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Distribución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 tiempos</a:t>
            </a:r>
            <a:endParaRPr sz="19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1345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Materiales.</a:t>
            </a:r>
            <a:endParaRPr sz="1900">
              <a:latin typeface="Garamond"/>
              <a:cs typeface="Garamond"/>
            </a:endParaRPr>
          </a:p>
          <a:p>
            <a:pPr marL="469900" indent="-374650">
              <a:lnSpc>
                <a:spcPct val="100000"/>
              </a:lnSpc>
              <a:spcBef>
                <a:spcPts val="1320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Libros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 texto</a:t>
            </a:r>
            <a:endParaRPr sz="1900">
              <a:latin typeface="Garamond"/>
              <a:cs typeface="Garamond"/>
            </a:endParaRPr>
          </a:p>
          <a:p>
            <a:pPr marL="469900" indent="-374650">
              <a:lnSpc>
                <a:spcPct val="100000"/>
              </a:lnSpc>
              <a:spcBef>
                <a:spcPts val="320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Páginas</a:t>
            </a:r>
            <a:r>
              <a:rPr sz="19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Web</a:t>
            </a:r>
            <a:endParaRPr sz="1900">
              <a:latin typeface="Garamond"/>
              <a:cs typeface="Garamond"/>
            </a:endParaRPr>
          </a:p>
          <a:p>
            <a:pPr marL="469900" indent="-374650">
              <a:lnSpc>
                <a:spcPct val="100000"/>
              </a:lnSpc>
              <a:spcBef>
                <a:spcPts val="34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Computadora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565850" y="1843350"/>
            <a:ext cx="3681573" cy="38385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852850" y="879833"/>
            <a:ext cx="11931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0B5394"/>
                </a:solidFill>
                <a:latin typeface="Garamond"/>
                <a:cs typeface="Garamond"/>
              </a:rPr>
              <a:t>Evidencia</a:t>
            </a:r>
            <a:endParaRPr sz="24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77875" y="648930"/>
            <a:ext cx="43300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10" dirty="0">
                <a:latin typeface="Garamond"/>
                <a:cs typeface="Garamond"/>
              </a:rPr>
              <a:t>Descripción </a:t>
            </a:r>
            <a:r>
              <a:rPr b="0" dirty="0">
                <a:latin typeface="Garamond"/>
                <a:cs typeface="Garamond"/>
              </a:rPr>
              <a:t>del</a:t>
            </a:r>
            <a:r>
              <a:rPr b="0" spc="-85" dirty="0">
                <a:latin typeface="Garamond"/>
                <a:cs typeface="Garamond"/>
              </a:rPr>
              <a:t> </a:t>
            </a:r>
            <a:r>
              <a:rPr b="0" spc="-5" dirty="0">
                <a:latin typeface="Garamond"/>
                <a:cs typeface="Garamond"/>
              </a:rPr>
              <a:t>cierre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88825" y="2049372"/>
            <a:ext cx="5039995" cy="3015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Con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actividades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apertura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cierre se puede</a:t>
            </a:r>
            <a:r>
              <a:rPr sz="1600" spc="-4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concluir: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100">
              <a:latin typeface="Times New Roman"/>
              <a:cs typeface="Times New Roman"/>
            </a:endParaRPr>
          </a:p>
          <a:p>
            <a:pPr marL="469900" indent="-351790">
              <a:lnSpc>
                <a:spcPct val="10000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Una presentación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proyecto ante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directivos de</a:t>
            </a:r>
            <a:r>
              <a:rPr sz="1600" spc="-7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CEWIN</a:t>
            </a:r>
            <a:endParaRPr sz="1600">
              <a:latin typeface="Garamond"/>
              <a:cs typeface="Garamond"/>
            </a:endParaRPr>
          </a:p>
          <a:p>
            <a:pPr marL="469900" indent="-351790">
              <a:lnSpc>
                <a:spcPct val="100000"/>
              </a:lnSpc>
              <a:spcBef>
                <a:spcPts val="30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Aprobación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actividad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a</a:t>
            </a:r>
            <a:r>
              <a:rPr sz="1600" spc="-2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desarrollar.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buChar char="●"/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har char="●"/>
            </a:pPr>
            <a:endParaRPr sz="2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Materiales</a:t>
            </a:r>
            <a:endParaRPr sz="1900">
              <a:latin typeface="Garamond"/>
              <a:cs typeface="Garamond"/>
            </a:endParaRPr>
          </a:p>
          <a:p>
            <a:pPr marL="469900" indent="-374650">
              <a:lnSpc>
                <a:spcPct val="100000"/>
              </a:lnSpc>
              <a:spcBef>
                <a:spcPts val="1320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Páginas</a:t>
            </a:r>
            <a:r>
              <a:rPr sz="19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Web</a:t>
            </a:r>
            <a:endParaRPr sz="1900">
              <a:latin typeface="Garamond"/>
              <a:cs typeface="Garamond"/>
            </a:endParaRPr>
          </a:p>
          <a:p>
            <a:pPr marL="469900" indent="-374650">
              <a:lnSpc>
                <a:spcPct val="100000"/>
              </a:lnSpc>
              <a:spcBef>
                <a:spcPts val="320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Computadora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726274" y="2004199"/>
            <a:ext cx="3651101" cy="35617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638125" y="988383"/>
            <a:ext cx="11931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0B5394"/>
                </a:solidFill>
                <a:latin typeface="Garamond"/>
                <a:cs typeface="Garamond"/>
              </a:rPr>
              <a:t>Evidencia</a:t>
            </a:r>
            <a:endParaRPr sz="2400">
              <a:latin typeface="Garamond"/>
              <a:cs typeface="Garamond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191025" y="5955725"/>
            <a:ext cx="2000974" cy="9022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5949" y="629180"/>
            <a:ext cx="579501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10" dirty="0">
                <a:latin typeface="Garamond"/>
                <a:cs typeface="Garamond"/>
              </a:rPr>
              <a:t>Descripción </a:t>
            </a:r>
            <a:r>
              <a:rPr b="0" dirty="0">
                <a:latin typeface="Garamond"/>
                <a:cs typeface="Garamond"/>
              </a:rPr>
              <a:t>de los</a:t>
            </a:r>
            <a:r>
              <a:rPr b="0" spc="-90" dirty="0">
                <a:latin typeface="Garamond"/>
                <a:cs typeface="Garamond"/>
              </a:rPr>
              <a:t> </a:t>
            </a:r>
            <a:r>
              <a:rPr b="0" spc="-5" dirty="0">
                <a:latin typeface="Garamond"/>
                <a:cs typeface="Garamond"/>
              </a:rPr>
              <a:t>resultados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78875" y="1552136"/>
            <a:ext cx="10097135" cy="590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900"/>
              </a:lnSpc>
              <a:spcBef>
                <a:spcPts val="100"/>
              </a:spcBef>
            </a:pP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Se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aprueba el proyecto para poder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desarrollar 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una forma real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eficiente, que nos permitirá poder ejecutar el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diseño y 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construcción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huerto</a:t>
            </a:r>
            <a:r>
              <a:rPr sz="16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urbano.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21200" y="2343880"/>
            <a:ext cx="425450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5" dirty="0">
                <a:solidFill>
                  <a:srgbClr val="2A3890"/>
                </a:solidFill>
                <a:latin typeface="Garamond"/>
                <a:cs typeface="Garamond"/>
              </a:rPr>
              <a:t>Análisis </a:t>
            </a:r>
            <a:r>
              <a:rPr sz="4000" dirty="0">
                <a:solidFill>
                  <a:srgbClr val="2A3890"/>
                </a:solidFill>
                <a:latin typeface="Garamond"/>
                <a:cs typeface="Garamond"/>
              </a:rPr>
              <a:t>de</a:t>
            </a:r>
            <a:r>
              <a:rPr sz="4000" spc="-90" dirty="0">
                <a:solidFill>
                  <a:srgbClr val="2A3890"/>
                </a:solidFill>
                <a:latin typeface="Garamond"/>
                <a:cs typeface="Garamond"/>
              </a:rPr>
              <a:t> </a:t>
            </a:r>
            <a:r>
              <a:rPr sz="4000" spc="-5" dirty="0">
                <a:solidFill>
                  <a:srgbClr val="2A3890"/>
                </a:solidFill>
                <a:latin typeface="Garamond"/>
                <a:cs typeface="Garamond"/>
              </a:rPr>
              <a:t>resultados</a:t>
            </a:r>
            <a:endParaRPr sz="4000">
              <a:latin typeface="Garamond"/>
              <a:cs typeface="Garamon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65523" y="3260847"/>
            <a:ext cx="529463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latin typeface="Garamond"/>
                <a:cs typeface="Garamond"/>
              </a:rPr>
              <a:t>horizontales</a:t>
            </a:r>
            <a:r>
              <a:rPr sz="1600" spc="105" dirty="0">
                <a:latin typeface="Garamond"/>
                <a:cs typeface="Garamond"/>
              </a:rPr>
              <a:t> </a:t>
            </a:r>
            <a:r>
              <a:rPr sz="1600" dirty="0">
                <a:latin typeface="Garamond"/>
                <a:cs typeface="Garamond"/>
              </a:rPr>
              <a:t>y</a:t>
            </a:r>
            <a:r>
              <a:rPr sz="1600" spc="10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verticales</a:t>
            </a:r>
            <a:r>
              <a:rPr sz="1600" spc="10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para</a:t>
            </a:r>
            <a:r>
              <a:rPr sz="1600" spc="105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poder</a:t>
            </a:r>
            <a:r>
              <a:rPr sz="1600" spc="105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adquirir</a:t>
            </a:r>
            <a:r>
              <a:rPr sz="1600" spc="105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un</a:t>
            </a:r>
            <a:r>
              <a:rPr sz="1600" spc="10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conocimiento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93371" y="3260847"/>
            <a:ext cx="5295265" cy="76454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63855" marR="533400" indent="-351790">
              <a:lnSpc>
                <a:spcPct val="101600"/>
              </a:lnSpc>
              <a:spcBef>
                <a:spcPts val="70"/>
              </a:spcBef>
              <a:buFont typeface="Arial"/>
              <a:buChar char="●"/>
              <a:tabLst>
                <a:tab pos="363855" algn="l"/>
                <a:tab pos="364490" algn="l"/>
              </a:tabLst>
            </a:pPr>
            <a:r>
              <a:rPr sz="1600" spc="-5" dirty="0">
                <a:latin typeface="Garamond"/>
                <a:cs typeface="Garamond"/>
              </a:rPr>
              <a:t>Ventaja: </a:t>
            </a:r>
            <a:r>
              <a:rPr sz="1600" dirty="0">
                <a:latin typeface="Garamond"/>
                <a:cs typeface="Garamond"/>
              </a:rPr>
              <a:t>Se desarrollan </a:t>
            </a:r>
            <a:r>
              <a:rPr sz="1600" spc="-5" dirty="0">
                <a:latin typeface="Garamond"/>
                <a:cs typeface="Garamond"/>
              </a:rPr>
              <a:t>habilidades </a:t>
            </a:r>
            <a:r>
              <a:rPr sz="1600" dirty="0">
                <a:latin typeface="Garamond"/>
                <a:cs typeface="Garamond"/>
              </a:rPr>
              <a:t>interdisciplinarias  </a:t>
            </a:r>
            <a:r>
              <a:rPr sz="1600" spc="-5" dirty="0">
                <a:latin typeface="Garamond"/>
                <a:cs typeface="Garamond"/>
              </a:rPr>
              <a:t>significativo </a:t>
            </a:r>
            <a:r>
              <a:rPr sz="1600" dirty="0">
                <a:latin typeface="Garamond"/>
                <a:cs typeface="Garamond"/>
              </a:rPr>
              <a:t>e</a:t>
            </a:r>
            <a:r>
              <a:rPr sz="1600" spc="-10" dirty="0">
                <a:latin typeface="Garamond"/>
                <a:cs typeface="Garamond"/>
              </a:rPr>
              <a:t> </a:t>
            </a:r>
            <a:r>
              <a:rPr sz="1600" dirty="0">
                <a:latin typeface="Garamond"/>
                <a:cs typeface="Garamond"/>
              </a:rPr>
              <a:t>integral.</a:t>
            </a:r>
            <a:endParaRPr sz="1600">
              <a:latin typeface="Garamond"/>
              <a:cs typeface="Garamond"/>
            </a:endParaRPr>
          </a:p>
          <a:p>
            <a:pPr marL="363855" indent="-351790">
              <a:lnSpc>
                <a:spcPct val="100000"/>
              </a:lnSpc>
              <a:spcBef>
                <a:spcPts val="30"/>
              </a:spcBef>
              <a:buFont typeface="Arial"/>
              <a:buChar char="●"/>
              <a:tabLst>
                <a:tab pos="363855" algn="l"/>
                <a:tab pos="364490" algn="l"/>
              </a:tabLst>
            </a:pPr>
            <a:r>
              <a:rPr sz="1600" spc="-5" dirty="0">
                <a:latin typeface="Garamond"/>
                <a:cs typeface="Garamond"/>
              </a:rPr>
              <a:t>Desventaja: Coordinación </a:t>
            </a:r>
            <a:r>
              <a:rPr sz="1600" dirty="0">
                <a:latin typeface="Garamond"/>
                <a:cs typeface="Garamond"/>
              </a:rPr>
              <a:t>de </a:t>
            </a:r>
            <a:r>
              <a:rPr sz="1600" spc="-5" dirty="0">
                <a:latin typeface="Garamond"/>
                <a:cs typeface="Garamond"/>
              </a:rPr>
              <a:t>tiempos </a:t>
            </a:r>
            <a:r>
              <a:rPr sz="1600" dirty="0">
                <a:latin typeface="Garamond"/>
                <a:cs typeface="Garamond"/>
              </a:rPr>
              <a:t>durante </a:t>
            </a:r>
            <a:r>
              <a:rPr sz="1600" spc="-5" dirty="0">
                <a:latin typeface="Garamond"/>
                <a:cs typeface="Garamond"/>
              </a:rPr>
              <a:t>todo el</a:t>
            </a:r>
            <a:r>
              <a:rPr sz="1600" spc="-75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proceso.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65796" y="4247879"/>
            <a:ext cx="5533390" cy="1260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23695">
              <a:lnSpc>
                <a:spcPct val="100000"/>
              </a:lnSpc>
              <a:spcBef>
                <a:spcPts val="100"/>
              </a:spcBef>
            </a:pPr>
            <a:r>
              <a:rPr sz="4000" spc="-10" dirty="0">
                <a:solidFill>
                  <a:srgbClr val="2A3890"/>
                </a:solidFill>
                <a:latin typeface="Garamond"/>
                <a:cs typeface="Garamond"/>
              </a:rPr>
              <a:t>Toma </a:t>
            </a:r>
            <a:r>
              <a:rPr sz="4000" dirty="0">
                <a:solidFill>
                  <a:srgbClr val="2A3890"/>
                </a:solidFill>
                <a:latin typeface="Garamond"/>
                <a:cs typeface="Garamond"/>
              </a:rPr>
              <a:t>de</a:t>
            </a:r>
            <a:r>
              <a:rPr sz="4000" spc="-85" dirty="0">
                <a:solidFill>
                  <a:srgbClr val="2A3890"/>
                </a:solidFill>
                <a:latin typeface="Garamond"/>
                <a:cs typeface="Garamond"/>
              </a:rPr>
              <a:t> </a:t>
            </a:r>
            <a:r>
              <a:rPr sz="4000" dirty="0">
                <a:solidFill>
                  <a:srgbClr val="2A3890"/>
                </a:solidFill>
                <a:latin typeface="Garamond"/>
                <a:cs typeface="Garamond"/>
              </a:rPr>
              <a:t>decisiones</a:t>
            </a:r>
            <a:endParaRPr sz="4000">
              <a:latin typeface="Garamond"/>
              <a:cs typeface="Garamond"/>
            </a:endParaRPr>
          </a:p>
          <a:p>
            <a:pPr marL="363855" indent="-351790">
              <a:lnSpc>
                <a:spcPct val="100000"/>
              </a:lnSpc>
              <a:spcBef>
                <a:spcPts val="3000"/>
              </a:spcBef>
              <a:buFont typeface="Arial"/>
              <a:buChar char="●"/>
              <a:tabLst>
                <a:tab pos="363855" algn="l"/>
                <a:tab pos="364490" algn="l"/>
              </a:tabLst>
            </a:pPr>
            <a:r>
              <a:rPr sz="1600" spc="-5" dirty="0">
                <a:latin typeface="Garamond"/>
                <a:cs typeface="Garamond"/>
              </a:rPr>
              <a:t>Ejecución </a:t>
            </a:r>
            <a:r>
              <a:rPr sz="1600" dirty="0">
                <a:latin typeface="Garamond"/>
                <a:cs typeface="Garamond"/>
              </a:rPr>
              <a:t>de</a:t>
            </a:r>
            <a:r>
              <a:rPr sz="1600" spc="-5" dirty="0">
                <a:latin typeface="Garamond"/>
                <a:cs typeface="Garamond"/>
              </a:rPr>
              <a:t> proyecto.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191025" y="5955725"/>
            <a:ext cx="2000974" cy="902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14156" y="634263"/>
            <a:ext cx="85852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/>
              <a:t>JUSTIFICACIÓN </a:t>
            </a:r>
            <a:r>
              <a:rPr sz="3000" spc="-5" dirty="0"/>
              <a:t>DEL ORDEN DEL</a:t>
            </a:r>
            <a:r>
              <a:rPr sz="3000" spc="-90" dirty="0"/>
              <a:t> </a:t>
            </a:r>
            <a:r>
              <a:rPr sz="3000" spc="-5" dirty="0"/>
              <a:t>PROYECTO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922950" y="1422289"/>
            <a:ext cx="10502900" cy="534352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algn="just">
              <a:lnSpc>
                <a:spcPct val="115399"/>
              </a:lnSpc>
              <a:spcBef>
                <a:spcPts val="80"/>
              </a:spcBef>
            </a:pP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Por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naturaleza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proyecto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decidimos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empezar con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actividades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disciplinarias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para posteriormente 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desarrollar las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actividades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interdisciplinarias.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Ya que cada una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de las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asignaturas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desarrolló diferentes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tareas 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proyectos previos al sembrado. De tal forma cada profesora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desarrolló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un trabajo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introductorio y  documental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que se encuentra previamente en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las diapositivas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36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a la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54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aunque no son consideradas en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la 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rúbrica se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implementaron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para una mejora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proyecto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a</a:t>
            </a:r>
            <a:r>
              <a:rPr sz="20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desarrollar.</a:t>
            </a:r>
            <a:endParaRPr sz="20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25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QUÍMICA: Preparo todos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recursos químicos-biológicos para preparar el</a:t>
            </a:r>
            <a:r>
              <a:rPr sz="2000" spc="-2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suelo.</a:t>
            </a:r>
            <a:endParaRPr sz="20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900">
              <a:latin typeface="Times New Roman"/>
              <a:cs typeface="Times New Roman"/>
            </a:endParaRPr>
          </a:p>
          <a:p>
            <a:pPr marL="12700" marR="16510" algn="just">
              <a:lnSpc>
                <a:spcPct val="114599"/>
              </a:lnSpc>
            </a:pP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MATEMÁTICAS: Desarrollo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estadísticas que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describen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cuales son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hortalizas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y los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vegetales más  convenientes para</a:t>
            </a:r>
            <a:r>
              <a:rPr sz="20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sembrar.</a:t>
            </a:r>
            <a:endParaRPr sz="20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9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14599"/>
              </a:lnSpc>
            </a:pP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EDUCACIÒN PARA LA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SALUD : Reconocer la importancia y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funciòn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nutrientes en el cuerpo  humano, para comprender que son base para un buen estado </a:t>
            </a:r>
            <a:r>
              <a:rPr sz="200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20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2000" spc="-5" dirty="0">
                <a:solidFill>
                  <a:srgbClr val="434343"/>
                </a:solidFill>
                <a:latin typeface="Garamond"/>
                <a:cs typeface="Garamond"/>
              </a:rPr>
              <a:t>salud.</a:t>
            </a:r>
            <a:endParaRPr sz="20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728375" y="0"/>
            <a:ext cx="1463624" cy="7507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5850" y="439680"/>
            <a:ext cx="467677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b="0" spc="-10" dirty="0">
                <a:latin typeface="Garamond"/>
                <a:cs typeface="Garamond"/>
              </a:rPr>
              <a:t>Disciplinaria </a:t>
            </a:r>
            <a:r>
              <a:rPr b="0" dirty="0">
                <a:latin typeface="Garamond"/>
                <a:cs typeface="Garamond"/>
              </a:rPr>
              <a:t>1  </a:t>
            </a:r>
            <a:r>
              <a:rPr b="0" spc="-5" dirty="0">
                <a:latin typeface="Garamond"/>
                <a:cs typeface="Garamond"/>
              </a:rPr>
              <a:t>Educación para </a:t>
            </a:r>
            <a:r>
              <a:rPr b="0" dirty="0">
                <a:latin typeface="Garamond"/>
                <a:cs typeface="Garamond"/>
              </a:rPr>
              <a:t>la</a:t>
            </a:r>
            <a:r>
              <a:rPr b="0" spc="-90" dirty="0">
                <a:latin typeface="Garamond"/>
                <a:cs typeface="Garamond"/>
              </a:rPr>
              <a:t> </a:t>
            </a:r>
            <a:r>
              <a:rPr b="0" spc="-5" dirty="0">
                <a:latin typeface="Garamond"/>
                <a:cs typeface="Garamond"/>
              </a:rPr>
              <a:t>salud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82225" y="2461767"/>
            <a:ext cx="10398125" cy="38169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40640">
              <a:lnSpc>
                <a:spcPct val="99800"/>
              </a:lnSpc>
              <a:spcBef>
                <a:spcPts val="105"/>
              </a:spcBef>
            </a:pPr>
            <a:r>
              <a:rPr sz="1800" b="1" spc="-5" dirty="0">
                <a:solidFill>
                  <a:srgbClr val="2A3890"/>
                </a:solidFill>
                <a:latin typeface="Garamond"/>
                <a:cs typeface="Garamond"/>
              </a:rPr>
              <a:t>OBJETIVO</a:t>
            </a:r>
            <a:r>
              <a:rPr sz="2800" b="1" spc="-5" dirty="0">
                <a:solidFill>
                  <a:srgbClr val="434343"/>
                </a:solidFill>
                <a:latin typeface="Garamond"/>
                <a:cs typeface="Garamond"/>
              </a:rPr>
              <a:t>: </a:t>
            </a:r>
            <a:r>
              <a:rPr sz="1900" spc="-5" dirty="0">
                <a:latin typeface="Garamond"/>
                <a:cs typeface="Garamond"/>
              </a:rPr>
              <a:t>Construirá conocimientos </a:t>
            </a:r>
            <a:r>
              <a:rPr sz="1900" dirty="0">
                <a:latin typeface="Garamond"/>
                <a:cs typeface="Garamond"/>
              </a:rPr>
              <a:t>y desarrollará </a:t>
            </a:r>
            <a:r>
              <a:rPr sz="1900" spc="-5" dirty="0">
                <a:latin typeface="Garamond"/>
                <a:cs typeface="Garamond"/>
              </a:rPr>
              <a:t>habilidades, hábitos </a:t>
            </a:r>
            <a:r>
              <a:rPr sz="1900" dirty="0">
                <a:latin typeface="Garamond"/>
                <a:cs typeface="Garamond"/>
              </a:rPr>
              <a:t>y </a:t>
            </a:r>
            <a:r>
              <a:rPr sz="1900" spc="-5" dirty="0">
                <a:latin typeface="Garamond"/>
                <a:cs typeface="Garamond"/>
              </a:rPr>
              <a:t>valores para el cuidado </a:t>
            </a:r>
            <a:r>
              <a:rPr sz="1900" dirty="0">
                <a:latin typeface="Garamond"/>
                <a:cs typeface="Garamond"/>
              </a:rPr>
              <a:t>integral de  </a:t>
            </a:r>
            <a:r>
              <a:rPr sz="1900" spc="-5" dirty="0">
                <a:latin typeface="Garamond"/>
                <a:cs typeface="Garamond"/>
              </a:rPr>
              <a:t>su salud </a:t>
            </a:r>
            <a:r>
              <a:rPr sz="1900" dirty="0">
                <a:latin typeface="Garamond"/>
                <a:cs typeface="Garamond"/>
              </a:rPr>
              <a:t>a </a:t>
            </a:r>
            <a:r>
              <a:rPr sz="1900" spc="-5" dirty="0">
                <a:latin typeface="Garamond"/>
                <a:cs typeface="Garamond"/>
              </a:rPr>
              <a:t>través </a:t>
            </a:r>
            <a:r>
              <a:rPr sz="1900" dirty="0">
                <a:latin typeface="Garamond"/>
                <a:cs typeface="Garamond"/>
              </a:rPr>
              <a:t>de la investigación y la </a:t>
            </a:r>
            <a:r>
              <a:rPr sz="1900" spc="-5" dirty="0">
                <a:latin typeface="Garamond"/>
                <a:cs typeface="Garamond"/>
              </a:rPr>
              <a:t>reflexión </a:t>
            </a:r>
            <a:r>
              <a:rPr sz="1900" dirty="0">
                <a:latin typeface="Garamond"/>
                <a:cs typeface="Garamond"/>
              </a:rPr>
              <a:t>de los </a:t>
            </a:r>
            <a:r>
              <a:rPr sz="1900" spc="-5" dirty="0">
                <a:latin typeface="Garamond"/>
                <a:cs typeface="Garamond"/>
              </a:rPr>
              <a:t>principales problemas </a:t>
            </a:r>
            <a:r>
              <a:rPr sz="1900" dirty="0">
                <a:latin typeface="Garamond"/>
                <a:cs typeface="Garamond"/>
              </a:rPr>
              <a:t>de </a:t>
            </a:r>
            <a:r>
              <a:rPr sz="1900" spc="-5" dirty="0">
                <a:latin typeface="Garamond"/>
                <a:cs typeface="Garamond"/>
              </a:rPr>
              <a:t>salud </a:t>
            </a:r>
            <a:r>
              <a:rPr sz="1900" dirty="0">
                <a:latin typeface="Garamond"/>
                <a:cs typeface="Garamond"/>
              </a:rPr>
              <a:t>debidos a </a:t>
            </a:r>
            <a:r>
              <a:rPr sz="1900" spc="-5" dirty="0">
                <a:latin typeface="Garamond"/>
                <a:cs typeface="Garamond"/>
              </a:rPr>
              <a:t>una mala  nutriciòn.</a:t>
            </a:r>
            <a:endParaRPr sz="19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b="1" dirty="0">
                <a:solidFill>
                  <a:srgbClr val="2A3890"/>
                </a:solidFill>
                <a:latin typeface="Garamond"/>
                <a:cs typeface="Garamond"/>
              </a:rPr>
              <a:t>GRADO:</a:t>
            </a:r>
            <a:r>
              <a:rPr sz="1600" b="1" spc="-10" dirty="0">
                <a:solidFill>
                  <a:srgbClr val="2A3890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5to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b="1" spc="-5" dirty="0">
                <a:solidFill>
                  <a:srgbClr val="2A3890"/>
                </a:solidFill>
                <a:latin typeface="Garamond"/>
                <a:cs typeface="Garamond"/>
              </a:rPr>
              <a:t>NOMBRE DE LA</a:t>
            </a:r>
            <a:r>
              <a:rPr sz="1600" b="1" spc="-10" dirty="0">
                <a:solidFill>
                  <a:srgbClr val="2A3890"/>
                </a:solidFill>
                <a:latin typeface="Garamond"/>
                <a:cs typeface="Garamond"/>
              </a:rPr>
              <a:t> </a:t>
            </a:r>
            <a:r>
              <a:rPr sz="1600" b="1" spc="-5" dirty="0">
                <a:solidFill>
                  <a:srgbClr val="2A3890"/>
                </a:solidFill>
                <a:latin typeface="Garamond"/>
                <a:cs typeface="Garamond"/>
              </a:rPr>
              <a:t>ACTIVIDAD.</a:t>
            </a:r>
            <a:endParaRPr sz="1600">
              <a:latin typeface="Garamond"/>
              <a:cs typeface="Garamond"/>
            </a:endParaRPr>
          </a:p>
          <a:p>
            <a:pPr marL="469900" marR="5080" indent="-368300">
              <a:lnSpc>
                <a:spcPct val="101600"/>
              </a:lnSpc>
              <a:buAutoNum type="arabicPeriod"/>
              <a:tabLst>
                <a:tab pos="469265" algn="l"/>
                <a:tab pos="469900" algn="l"/>
              </a:tabLst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Los alumnos realizaràn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investigaciòn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bibliográfica sobre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nutrientes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sus funciones en el cuerpo humano, su relaciòn con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homeostasis.</a:t>
            </a:r>
            <a:endParaRPr sz="1600">
              <a:latin typeface="Garamond"/>
              <a:cs typeface="Garamond"/>
            </a:endParaRPr>
          </a:p>
          <a:p>
            <a:pPr marL="469900" indent="-368300">
              <a:lnSpc>
                <a:spcPct val="100000"/>
              </a:lnSpc>
              <a:spcBef>
                <a:spcPts val="25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Las consecuencias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un poco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o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nulo aporte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estos en el</a:t>
            </a:r>
            <a:r>
              <a:rPr sz="1600" spc="-2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cuerpo.</a:t>
            </a:r>
            <a:endParaRPr sz="1600">
              <a:latin typeface="Garamond"/>
              <a:cs typeface="Garamond"/>
            </a:endParaRPr>
          </a:p>
          <a:p>
            <a:pPr marL="469900" marR="419100" indent="-368300">
              <a:lnSpc>
                <a:spcPct val="101600"/>
              </a:lnSpc>
              <a:buAutoNum type="arabicPeriod"/>
              <a:tabLst>
                <a:tab pos="469265" algn="l"/>
                <a:tab pos="469900" algn="l"/>
              </a:tabLst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Practica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laboratorio, diseñar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un prototipo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un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desayuno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nutritivo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elaborarlo en físico para que se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den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cuenta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las 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raciones que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deben ingerir y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que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combinaciòn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alimentos es</a:t>
            </a:r>
            <a:r>
              <a:rPr sz="1600" spc="-2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variada.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b="1" spc="-5" dirty="0">
                <a:solidFill>
                  <a:srgbClr val="2A3890"/>
                </a:solidFill>
                <a:latin typeface="Garamond"/>
                <a:cs typeface="Garamond"/>
              </a:rPr>
              <a:t>FECHAS</a:t>
            </a:r>
            <a:r>
              <a:rPr sz="1600" b="1" spc="-5" dirty="0">
                <a:solidFill>
                  <a:srgbClr val="434343"/>
                </a:solidFill>
                <a:latin typeface="Garamond"/>
                <a:cs typeface="Garamond"/>
              </a:rPr>
              <a:t>: </a:t>
            </a:r>
            <a:r>
              <a:rPr sz="1800" spc="-5" dirty="0">
                <a:latin typeface="Garamond"/>
                <a:cs typeface="Garamond"/>
              </a:rPr>
              <a:t>Del 13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enero </a:t>
            </a:r>
            <a:r>
              <a:rPr sz="1800" dirty="0">
                <a:latin typeface="Garamond"/>
                <a:cs typeface="Garamond"/>
              </a:rPr>
              <a:t>- 7 de</a:t>
            </a:r>
            <a:r>
              <a:rPr sz="1800" spc="-20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febrero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191025" y="5955725"/>
            <a:ext cx="2000974" cy="902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5949" y="629189"/>
            <a:ext cx="823785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dirty="0">
                <a:latin typeface="Garamond"/>
                <a:cs typeface="Garamond"/>
              </a:rPr>
              <a:t>Importancia de la </a:t>
            </a:r>
            <a:r>
              <a:rPr b="0" spc="-10" dirty="0">
                <a:latin typeface="Garamond"/>
                <a:cs typeface="Garamond"/>
              </a:rPr>
              <a:t>Nutriciòn </a:t>
            </a:r>
            <a:r>
              <a:rPr b="0" spc="-5" dirty="0">
                <a:latin typeface="Garamond"/>
                <a:cs typeface="Garamond"/>
              </a:rPr>
              <a:t>para </a:t>
            </a:r>
            <a:r>
              <a:rPr b="0" dirty="0">
                <a:latin typeface="Garamond"/>
                <a:cs typeface="Garamond"/>
              </a:rPr>
              <a:t>la</a:t>
            </a:r>
            <a:r>
              <a:rPr b="0" spc="-85" dirty="0">
                <a:latin typeface="Garamond"/>
                <a:cs typeface="Garamond"/>
              </a:rPr>
              <a:t> </a:t>
            </a:r>
            <a:r>
              <a:rPr b="0" dirty="0">
                <a:latin typeface="Garamond"/>
                <a:cs typeface="Garamond"/>
              </a:rPr>
              <a:t>Salud.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326725" y="1736776"/>
            <a:ext cx="8757920" cy="435292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algn="just">
              <a:lnSpc>
                <a:spcPct val="114300"/>
              </a:lnSpc>
              <a:spcBef>
                <a:spcPts val="80"/>
              </a:spcBef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Desde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era primitiva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alimentaciòn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sido una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las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necesidades bàsicas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dependian de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caza, 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pesca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recolecciòn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productos vegetales silvestres. Las primeras organizaciones sociales  fueron posibles cuando el hombre aprendiò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 domesticar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animales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cultivar plantas para obtener  sus alimentos, con el propòsito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satisfacer el hambre condicionada por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existencia en cada  regiòn.</a:t>
            </a:r>
            <a:endParaRPr sz="1800">
              <a:latin typeface="Garamond"/>
              <a:cs typeface="Garamond"/>
            </a:endParaRPr>
          </a:p>
          <a:p>
            <a:pPr marL="12700" marR="13970" algn="just">
              <a:lnSpc>
                <a:spcPct val="113399"/>
              </a:lnSpc>
              <a:spcBef>
                <a:spcPts val="1025"/>
              </a:spcBef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La actividad se fue fortaleciendo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travès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las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generaciones sobre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experiencia acumuladay asì  se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logrò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una mejor adaptaciòn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hombre con el medio</a:t>
            </a:r>
            <a:r>
              <a:rPr sz="18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ambiente.</a:t>
            </a:r>
            <a:endParaRPr sz="1800">
              <a:latin typeface="Garamond"/>
              <a:cs typeface="Garamond"/>
            </a:endParaRPr>
          </a:p>
          <a:p>
            <a:pPr marL="12700" marR="6350" algn="just">
              <a:lnSpc>
                <a:spcPct val="114399"/>
              </a:lnSpc>
              <a:spcBef>
                <a:spcPts val="1005"/>
              </a:spcBef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La medicina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reconocido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importancia de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alimentaciòn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desde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su origen como ciencia,  entendiendo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relaciòn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esta con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enfermedad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,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ya que una alimentaciòn adecuada estimula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sostiene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salud.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Se identificò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entonces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distintos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elementos nutritivos que contienen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alimentos,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necesidades cualitativas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cuantitativas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esto para el ser humano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sus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distintas 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etapas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desarrollo,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calculando el regimèn adecuado para el mantenimiento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restauraciòn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la 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salud.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191025" y="5955725"/>
            <a:ext cx="2000974" cy="902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95800" y="1094639"/>
            <a:ext cx="8761730" cy="13030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just">
              <a:lnSpc>
                <a:spcPct val="114500"/>
              </a:lnSpc>
              <a:spcBef>
                <a:spcPts val="110"/>
              </a:spcBef>
            </a:pPr>
            <a:r>
              <a:rPr sz="1900" b="0" spc="-5" dirty="0">
                <a:solidFill>
                  <a:srgbClr val="434343"/>
                </a:solidFill>
                <a:latin typeface="Garamond"/>
                <a:cs typeface="Garamond"/>
              </a:rPr>
              <a:t>El </a:t>
            </a:r>
            <a:r>
              <a:rPr sz="1900" b="0" dirty="0">
                <a:solidFill>
                  <a:srgbClr val="434343"/>
                </a:solidFill>
                <a:latin typeface="Garamond"/>
                <a:cs typeface="Garamond"/>
              </a:rPr>
              <a:t>descubrimiento de las </a:t>
            </a:r>
            <a:r>
              <a:rPr sz="1900" b="0" spc="-5" dirty="0">
                <a:solidFill>
                  <a:srgbClr val="434343"/>
                </a:solidFill>
                <a:latin typeface="Garamond"/>
                <a:cs typeface="Garamond"/>
              </a:rPr>
              <a:t>vitaminas establece </a:t>
            </a:r>
            <a:r>
              <a:rPr sz="1900" b="0" dirty="0">
                <a:solidFill>
                  <a:srgbClr val="434343"/>
                </a:solidFill>
                <a:latin typeface="Garamond"/>
                <a:cs typeface="Garamond"/>
              </a:rPr>
              <a:t>a la </a:t>
            </a:r>
            <a:r>
              <a:rPr sz="1900" b="0" spc="-5" dirty="0">
                <a:solidFill>
                  <a:srgbClr val="434343"/>
                </a:solidFill>
                <a:latin typeface="Garamond"/>
                <a:cs typeface="Garamond"/>
              </a:rPr>
              <a:t>nutriciòn como ciencia, entonces </a:t>
            </a:r>
            <a:r>
              <a:rPr sz="1800" b="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b="0" spc="-5" dirty="0">
                <a:solidFill>
                  <a:srgbClr val="434343"/>
                </a:solidFill>
                <a:latin typeface="Garamond"/>
                <a:cs typeface="Garamond"/>
              </a:rPr>
              <a:t>ahí se  comprende que </a:t>
            </a:r>
            <a:r>
              <a:rPr sz="1800" b="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800" b="0" spc="-5" dirty="0">
                <a:solidFill>
                  <a:srgbClr val="434343"/>
                </a:solidFill>
                <a:latin typeface="Garamond"/>
                <a:cs typeface="Garamond"/>
              </a:rPr>
              <a:t>enfermedades pueden ser </a:t>
            </a:r>
            <a:r>
              <a:rPr sz="1800" b="0" dirty="0">
                <a:solidFill>
                  <a:srgbClr val="434343"/>
                </a:solidFill>
                <a:latin typeface="Garamond"/>
                <a:cs typeface="Garamond"/>
              </a:rPr>
              <a:t>debidas a la </a:t>
            </a:r>
            <a:r>
              <a:rPr sz="1800" b="0" spc="-5" dirty="0">
                <a:solidFill>
                  <a:srgbClr val="434343"/>
                </a:solidFill>
                <a:latin typeface="Garamond"/>
                <a:cs typeface="Garamond"/>
              </a:rPr>
              <a:t>falta </a:t>
            </a:r>
            <a:r>
              <a:rPr sz="1800" b="0" dirty="0">
                <a:solidFill>
                  <a:srgbClr val="434343"/>
                </a:solidFill>
                <a:latin typeface="Garamond"/>
                <a:cs typeface="Garamond"/>
              </a:rPr>
              <a:t>o </a:t>
            </a:r>
            <a:r>
              <a:rPr sz="1800" b="0" spc="-5" dirty="0">
                <a:solidFill>
                  <a:srgbClr val="434343"/>
                </a:solidFill>
                <a:latin typeface="Garamond"/>
                <a:cs typeface="Garamond"/>
              </a:rPr>
              <a:t>exceso </a:t>
            </a:r>
            <a:r>
              <a:rPr sz="1800" b="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b="0" spc="-5" dirty="0">
                <a:solidFill>
                  <a:srgbClr val="434343"/>
                </a:solidFill>
                <a:latin typeface="Garamond"/>
                <a:cs typeface="Garamond"/>
              </a:rPr>
              <a:t>algo; el concepto </a:t>
            </a:r>
            <a:r>
              <a:rPr sz="1800" b="0" dirty="0">
                <a:solidFill>
                  <a:srgbClr val="434343"/>
                </a:solidFill>
                <a:latin typeface="Garamond"/>
                <a:cs typeface="Garamond"/>
              </a:rPr>
              <a:t>de  dieta </a:t>
            </a:r>
            <a:r>
              <a:rPr sz="1800" b="0" spc="-5" dirty="0">
                <a:solidFill>
                  <a:srgbClr val="434343"/>
                </a:solidFill>
                <a:latin typeface="Garamond"/>
                <a:cs typeface="Garamond"/>
              </a:rPr>
              <a:t>correcta se reconoce, así como </a:t>
            </a:r>
            <a:r>
              <a:rPr sz="1800" b="0" dirty="0">
                <a:solidFill>
                  <a:srgbClr val="434343"/>
                </a:solidFill>
                <a:latin typeface="Garamond"/>
                <a:cs typeface="Garamond"/>
              </a:rPr>
              <a:t>la importancia de </a:t>
            </a:r>
            <a:r>
              <a:rPr sz="1800" b="0" spc="-5" dirty="0">
                <a:solidFill>
                  <a:srgbClr val="434343"/>
                </a:solidFill>
                <a:latin typeface="Garamond"/>
                <a:cs typeface="Garamond"/>
              </a:rPr>
              <a:t>sustancias alimenticias necesarias en  ciertas cantidades </a:t>
            </a:r>
            <a:r>
              <a:rPr sz="1800" b="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b="0" spc="-5" dirty="0">
                <a:solidFill>
                  <a:srgbClr val="434343"/>
                </a:solidFill>
                <a:latin typeface="Garamond"/>
                <a:cs typeface="Garamond"/>
              </a:rPr>
              <a:t>que en proporciòn correcta mantienen </a:t>
            </a:r>
            <a:r>
              <a:rPr sz="1800" b="0" dirty="0">
                <a:solidFill>
                  <a:srgbClr val="434343"/>
                </a:solidFill>
                <a:latin typeface="Garamond"/>
                <a:cs typeface="Garamond"/>
              </a:rPr>
              <a:t>la</a:t>
            </a:r>
            <a:r>
              <a:rPr sz="1800" b="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b="0" spc="-5" dirty="0">
                <a:solidFill>
                  <a:srgbClr val="434343"/>
                </a:solidFill>
                <a:latin typeface="Garamond"/>
                <a:cs typeface="Garamond"/>
              </a:rPr>
              <a:t>salud.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95800" y="2501925"/>
            <a:ext cx="8759190" cy="1714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4604" algn="just">
              <a:lnSpc>
                <a:spcPct val="113399"/>
              </a:lnSpc>
              <a:spcBef>
                <a:spcPts val="100"/>
              </a:spcBef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actualidad màs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mitad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poblaciòn mundial come mal, sufriendo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diversas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formas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malnutriciòn que al ser crónicas constituyen un problema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salud.</a:t>
            </a:r>
            <a:endParaRPr sz="1800">
              <a:latin typeface="Garamond"/>
              <a:cs typeface="Garamond"/>
            </a:endParaRPr>
          </a:p>
          <a:p>
            <a:pPr marL="12700" marR="5080" indent="58419" algn="just">
              <a:lnSpc>
                <a:spcPct val="113999"/>
              </a:lnSpc>
              <a:spcBef>
                <a:spcPts val="1010"/>
              </a:spcBef>
            </a:pP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medida que el hombre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logre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vencer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fuerzas externas que afectan su salud se preocuparà màs 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factores propios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su organismo, como el estado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nutriciòn,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influencia desfavorable  de las infecciones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sobre este son ahora bien</a:t>
            </a:r>
            <a:r>
              <a:rPr sz="18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reconocidas.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191025" y="5955725"/>
            <a:ext cx="2000974" cy="902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5949" y="634270"/>
            <a:ext cx="155638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0" spc="-5" dirty="0">
                <a:latin typeface="Garamond"/>
                <a:cs typeface="Garamond"/>
              </a:rPr>
              <a:t>Concepto.</a:t>
            </a:r>
            <a:endParaRPr sz="30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62237" y="2223643"/>
            <a:ext cx="8756650" cy="211455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algn="just">
              <a:lnSpc>
                <a:spcPct val="114399"/>
              </a:lnSpc>
              <a:spcBef>
                <a:spcPts val="80"/>
              </a:spcBef>
            </a:pPr>
            <a:r>
              <a:rPr sz="2400" spc="-5" dirty="0">
                <a:solidFill>
                  <a:srgbClr val="434343"/>
                </a:solidFill>
                <a:latin typeface="Garamond"/>
                <a:cs typeface="Garamond"/>
              </a:rPr>
              <a:t>“Es </a:t>
            </a:r>
            <a:r>
              <a:rPr sz="24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2400" spc="-5" dirty="0">
                <a:solidFill>
                  <a:srgbClr val="434343"/>
                </a:solidFill>
                <a:latin typeface="Garamond"/>
                <a:cs typeface="Garamond"/>
              </a:rPr>
              <a:t>ciencia que se ocupa </a:t>
            </a:r>
            <a:r>
              <a:rPr sz="240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2400" spc="-5" dirty="0">
                <a:solidFill>
                  <a:srgbClr val="434343"/>
                </a:solidFill>
                <a:latin typeface="Garamond"/>
                <a:cs typeface="Garamond"/>
              </a:rPr>
              <a:t>alimentos, </a:t>
            </a:r>
            <a:r>
              <a:rPr sz="24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2400" spc="-5" dirty="0">
                <a:solidFill>
                  <a:srgbClr val="434343"/>
                </a:solidFill>
                <a:latin typeface="Garamond"/>
                <a:cs typeface="Garamond"/>
              </a:rPr>
              <a:t>nutrientes </a:t>
            </a:r>
            <a:r>
              <a:rPr sz="24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2400" spc="-5" dirty="0">
                <a:solidFill>
                  <a:srgbClr val="434343"/>
                </a:solidFill>
                <a:latin typeface="Garamond"/>
                <a:cs typeface="Garamond"/>
              </a:rPr>
              <a:t>otras  sustancias que contienen, su acciòn, </a:t>
            </a:r>
            <a:r>
              <a:rPr sz="2400" dirty="0">
                <a:solidFill>
                  <a:srgbClr val="434343"/>
                </a:solidFill>
                <a:latin typeface="Garamond"/>
                <a:cs typeface="Garamond"/>
              </a:rPr>
              <a:t>interacciòn y </a:t>
            </a:r>
            <a:r>
              <a:rPr sz="2400" spc="-5" dirty="0">
                <a:solidFill>
                  <a:srgbClr val="434343"/>
                </a:solidFill>
                <a:latin typeface="Garamond"/>
                <a:cs typeface="Garamond"/>
              </a:rPr>
              <a:t>balance en rellaciòn con  </a:t>
            </a:r>
            <a:r>
              <a:rPr sz="24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2400" spc="-5" dirty="0">
                <a:solidFill>
                  <a:srgbClr val="434343"/>
                </a:solidFill>
                <a:latin typeface="Garamond"/>
                <a:cs typeface="Garamond"/>
              </a:rPr>
              <a:t>salud </a:t>
            </a:r>
            <a:r>
              <a:rPr sz="2400" dirty="0">
                <a:solidFill>
                  <a:srgbClr val="434343"/>
                </a:solidFill>
                <a:latin typeface="Garamond"/>
                <a:cs typeface="Garamond"/>
              </a:rPr>
              <a:t>y la </a:t>
            </a:r>
            <a:r>
              <a:rPr sz="2400" spc="-5" dirty="0">
                <a:solidFill>
                  <a:srgbClr val="434343"/>
                </a:solidFill>
                <a:latin typeface="Garamond"/>
                <a:cs typeface="Garamond"/>
              </a:rPr>
              <a:t>enfermedad; asì como </a:t>
            </a:r>
            <a:r>
              <a:rPr sz="24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2400" spc="-5" dirty="0">
                <a:solidFill>
                  <a:srgbClr val="434343"/>
                </a:solidFill>
                <a:latin typeface="Garamond"/>
                <a:cs typeface="Garamond"/>
              </a:rPr>
              <a:t>procesos por medio </a:t>
            </a:r>
            <a:r>
              <a:rPr sz="240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2400" spc="-5" dirty="0">
                <a:solidFill>
                  <a:srgbClr val="434343"/>
                </a:solidFill>
                <a:latin typeface="Garamond"/>
                <a:cs typeface="Garamond"/>
              </a:rPr>
              <a:t>cuales el  organismo </a:t>
            </a:r>
            <a:r>
              <a:rPr sz="2400" dirty="0">
                <a:solidFill>
                  <a:srgbClr val="434343"/>
                </a:solidFill>
                <a:latin typeface="Garamond"/>
                <a:cs typeface="Garamond"/>
              </a:rPr>
              <a:t>ingiere, digiere, </a:t>
            </a:r>
            <a:r>
              <a:rPr sz="2400" spc="-5" dirty="0">
                <a:solidFill>
                  <a:srgbClr val="434343"/>
                </a:solidFill>
                <a:latin typeface="Garamond"/>
                <a:cs typeface="Garamond"/>
              </a:rPr>
              <a:t>absorbe, transporta, utiliza </a:t>
            </a:r>
            <a:r>
              <a:rPr sz="24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2400" spc="-5" dirty="0">
                <a:solidFill>
                  <a:srgbClr val="434343"/>
                </a:solidFill>
                <a:latin typeface="Garamond"/>
                <a:cs typeface="Garamond"/>
              </a:rPr>
              <a:t>excreta </a:t>
            </a:r>
            <a:r>
              <a:rPr sz="2400" dirty="0">
                <a:solidFill>
                  <a:srgbClr val="434343"/>
                </a:solidFill>
                <a:latin typeface="Garamond"/>
                <a:cs typeface="Garamond"/>
              </a:rPr>
              <a:t>las  </a:t>
            </a:r>
            <a:r>
              <a:rPr sz="2400" spc="-5" dirty="0">
                <a:solidFill>
                  <a:srgbClr val="434343"/>
                </a:solidFill>
                <a:latin typeface="Garamond"/>
                <a:cs typeface="Garamond"/>
              </a:rPr>
              <a:t>sustancias alimenticias </a:t>
            </a:r>
            <a:r>
              <a:rPr sz="2400" dirty="0">
                <a:solidFill>
                  <a:srgbClr val="434343"/>
                </a:solidFill>
                <a:latin typeface="Garamond"/>
                <a:cs typeface="Garamond"/>
              </a:rPr>
              <a:t>o </a:t>
            </a:r>
            <a:r>
              <a:rPr sz="2400" spc="-5" dirty="0">
                <a:solidFill>
                  <a:srgbClr val="434343"/>
                </a:solidFill>
                <a:latin typeface="Garamond"/>
                <a:cs typeface="Garamond"/>
              </a:rPr>
              <a:t>sus</a:t>
            </a:r>
            <a:r>
              <a:rPr sz="2400" spc="-2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2400" dirty="0">
                <a:solidFill>
                  <a:srgbClr val="434343"/>
                </a:solidFill>
                <a:latin typeface="Garamond"/>
                <a:cs typeface="Garamond"/>
              </a:rPr>
              <a:t>desechos”</a:t>
            </a:r>
            <a:endParaRPr sz="24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191025" y="5955725"/>
            <a:ext cx="2000974" cy="902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34475" y="760097"/>
            <a:ext cx="9744710" cy="472694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8255" algn="just">
              <a:lnSpc>
                <a:spcPct val="101600"/>
              </a:lnSpc>
              <a:spcBef>
                <a:spcPts val="70"/>
              </a:spcBef>
            </a:pP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Teniendo presente que una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las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responsabilidades fundamentales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los docentes,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 realizar procesos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reflexión  permanente, conducentes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mejorar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labor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educativa, este trabajo busca contribuir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esta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labor,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así: a)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implementando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un  huerto para utilizarlo como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laboratorio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vivo,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donde los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estudiantes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inicien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su trabajo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investigativo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al participar en  experiencias formativas significativas, como el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desarrollo 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cada una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las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plantas,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desde 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germinación hasta el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desarrollo 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medio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las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mismas, conociendo el cuidado que se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debe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tener con ellas; b) experimenten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conceptos químicos,  matemáticos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salud aplicados al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descubrir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el conocimiento como un conjunto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integrado 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conceptos químicos,  matemáticos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salud, así como biológicos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ambientales, que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les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permita apreciar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resolver problemas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vida real;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c)  Vivan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dinámica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escalonada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construcción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un huerto escolar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vegetales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</a:t>
            </a:r>
            <a:r>
              <a:rPr sz="1600" spc="-20" dirty="0">
                <a:solidFill>
                  <a:srgbClr val="413E2A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hortalizas.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1600"/>
              </a:lnSpc>
            </a:pP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Por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lo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tanto se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iniciara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con una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investigación documental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bibliográfica que tenga como propósito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adquisición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los 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conocimientos previos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a desarrollar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una actividad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esta magnitud, posterior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esto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debe 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realizar un recorrido por el  centro educativo, para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determinar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áreas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espacios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disponibles donde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se pueden establecer ciertos cultivos. Una vez 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definidas las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misma se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llevará 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cabo una preparación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suelo para posteriormente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llegar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al sembrado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las 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condiciones más favorables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una eventual</a:t>
            </a:r>
            <a:r>
              <a:rPr sz="1600" spc="-15" dirty="0">
                <a:solidFill>
                  <a:srgbClr val="413E2A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cosecha.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 marR="9525" algn="just">
              <a:lnSpc>
                <a:spcPct val="101600"/>
              </a:lnSpc>
            </a:pP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En consecuencia, el propósito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esta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investigación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 beneficiar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a los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estudiantes que participaron en el año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lectivo 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2019-2020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el colegio Winston Churchill, ubicado en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colonia granjas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Guadalupe, Ecatepec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Morelos, estado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México. Al mismo tiempo, se espera que contribuya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que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los docentes integren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esta estrategia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didáctica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en su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labor  docente 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sirva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base para continuar con el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diseño y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mantenimiento </a:t>
            </a:r>
            <a:r>
              <a:rPr sz="1600" dirty="0">
                <a:solidFill>
                  <a:srgbClr val="413E2A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huerto</a:t>
            </a:r>
            <a:r>
              <a:rPr sz="1600" spc="-30" dirty="0">
                <a:solidFill>
                  <a:srgbClr val="413E2A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13E2A"/>
                </a:solidFill>
                <a:latin typeface="Garamond"/>
                <a:cs typeface="Garamond"/>
              </a:rPr>
              <a:t>escolar.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5949" y="634270"/>
            <a:ext cx="703072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0" spc="-5" dirty="0">
                <a:latin typeface="Garamond"/>
                <a:cs typeface="Garamond"/>
              </a:rPr>
              <a:t>Factores que </a:t>
            </a:r>
            <a:r>
              <a:rPr sz="3000" b="0" dirty="0">
                <a:latin typeface="Garamond"/>
                <a:cs typeface="Garamond"/>
              </a:rPr>
              <a:t>determinan </a:t>
            </a:r>
            <a:r>
              <a:rPr sz="3000" b="0" spc="-5" dirty="0">
                <a:latin typeface="Garamond"/>
                <a:cs typeface="Garamond"/>
              </a:rPr>
              <a:t>el estado </a:t>
            </a:r>
            <a:r>
              <a:rPr sz="3000" b="0" dirty="0">
                <a:latin typeface="Garamond"/>
                <a:cs typeface="Garamond"/>
              </a:rPr>
              <a:t>de</a:t>
            </a:r>
            <a:r>
              <a:rPr sz="3000" b="0" spc="-80" dirty="0">
                <a:latin typeface="Garamond"/>
                <a:cs typeface="Garamond"/>
              </a:rPr>
              <a:t> </a:t>
            </a:r>
            <a:r>
              <a:rPr sz="3000" b="0" spc="-5" dirty="0">
                <a:latin typeface="Garamond"/>
                <a:cs typeface="Garamond"/>
              </a:rPr>
              <a:t>Nutriciòn</a:t>
            </a:r>
            <a:endParaRPr sz="30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62225" y="1919883"/>
            <a:ext cx="8764905" cy="31432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5240" algn="just">
              <a:lnSpc>
                <a:spcPct val="113999"/>
              </a:lnSpc>
              <a:spcBef>
                <a:spcPts val="100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En una comunidad se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dan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como el resultado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una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interrela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ciòn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factores que se  clasifican</a:t>
            </a:r>
            <a:r>
              <a:rPr sz="19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en:</a:t>
            </a:r>
            <a:endParaRPr sz="1900">
              <a:latin typeface="Garamond"/>
              <a:cs typeface="Garamond"/>
            </a:endParaRPr>
          </a:p>
          <a:p>
            <a:pPr marL="469900" marR="5080" indent="-397510" algn="just">
              <a:lnSpc>
                <a:spcPct val="114900"/>
              </a:lnSpc>
              <a:spcBef>
                <a:spcPts val="1005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a) La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disponibilidad de 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alimentos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nivel nacional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depende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principalmente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la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producciòn,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a 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que se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suma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 importaciòn 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se resta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exportaciòn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pérdida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 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alimentos que se usan para fines no alimenticios. La pruducciòn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depende de las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caracterìsticas ecològicas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del lugar y de 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tecnificaciòn utilizada,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fertilizantes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pesticidas,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selecciòn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semillas entre otras. Los alimentos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disponibles 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una regiòn  se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distribuyen 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acuerdo con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medios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transporte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las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posibilidades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conservaciòn, el costo, el poder adquisitivo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hábitos</a:t>
            </a:r>
            <a:r>
              <a:rPr sz="1900" spc="45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alimentarios.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191025" y="5955725"/>
            <a:ext cx="2000974" cy="902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36600" y="1235058"/>
            <a:ext cx="8764905" cy="135255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algn="just">
              <a:lnSpc>
                <a:spcPct val="114799"/>
              </a:lnSpc>
              <a:spcBef>
                <a:spcPts val="80"/>
              </a:spcBef>
            </a:pPr>
            <a:r>
              <a:rPr sz="1900" b="0" spc="-5" dirty="0">
                <a:solidFill>
                  <a:srgbClr val="434343"/>
                </a:solidFill>
                <a:latin typeface="Garamond"/>
                <a:cs typeface="Garamond"/>
              </a:rPr>
              <a:t>b) El consumo </a:t>
            </a:r>
            <a:r>
              <a:rPr sz="1900" b="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1900" b="0" spc="-5" dirty="0">
                <a:solidFill>
                  <a:srgbClr val="434343"/>
                </a:solidFill>
                <a:latin typeface="Garamond"/>
                <a:cs typeface="Garamond"/>
              </a:rPr>
              <a:t>alimentos </a:t>
            </a:r>
            <a:r>
              <a:rPr sz="1900" b="0" dirty="0">
                <a:solidFill>
                  <a:srgbClr val="434343"/>
                </a:solidFill>
                <a:latin typeface="Garamond"/>
                <a:cs typeface="Garamond"/>
              </a:rPr>
              <a:t>disponibles, determinado </a:t>
            </a:r>
            <a:r>
              <a:rPr sz="1900" b="0" spc="-5" dirty="0">
                <a:solidFill>
                  <a:srgbClr val="434343"/>
                </a:solidFill>
                <a:latin typeface="Garamond"/>
                <a:cs typeface="Garamond"/>
              </a:rPr>
              <a:t>por </a:t>
            </a:r>
            <a:r>
              <a:rPr sz="1900" b="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900" b="0" spc="-5" dirty="0">
                <a:solidFill>
                  <a:srgbClr val="434343"/>
                </a:solidFill>
                <a:latin typeface="Garamond"/>
                <a:cs typeface="Garamond"/>
              </a:rPr>
              <a:t>hábitos alimentarios </a:t>
            </a:r>
            <a:r>
              <a:rPr sz="1900" b="0" dirty="0">
                <a:solidFill>
                  <a:srgbClr val="434343"/>
                </a:solidFill>
                <a:latin typeface="Garamond"/>
                <a:cs typeface="Garamond"/>
              </a:rPr>
              <a:t>del  individuo y </a:t>
            </a:r>
            <a:r>
              <a:rPr sz="1900" b="0" spc="-5" dirty="0">
                <a:solidFill>
                  <a:srgbClr val="434343"/>
                </a:solidFill>
                <a:latin typeface="Garamond"/>
                <a:cs typeface="Garamond"/>
              </a:rPr>
              <a:t>aun cuando se puedan cambiar son bastante fijos </a:t>
            </a:r>
            <a:r>
              <a:rPr sz="1900" b="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b="0" spc="-5" dirty="0">
                <a:solidFill>
                  <a:srgbClr val="434343"/>
                </a:solidFill>
                <a:latin typeface="Garamond"/>
                <a:cs typeface="Garamond"/>
              </a:rPr>
              <a:t>no se modifican </a:t>
            </a:r>
            <a:r>
              <a:rPr sz="1900" b="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b="0" spc="-5" dirty="0">
                <a:solidFill>
                  <a:srgbClr val="434343"/>
                </a:solidFill>
                <a:latin typeface="Garamond"/>
                <a:cs typeface="Garamond"/>
              </a:rPr>
              <a:t>manera  ràpida. Es </a:t>
            </a:r>
            <a:r>
              <a:rPr sz="1900" b="0" dirty="0">
                <a:solidFill>
                  <a:srgbClr val="434343"/>
                </a:solidFill>
                <a:latin typeface="Garamond"/>
                <a:cs typeface="Garamond"/>
              </a:rPr>
              <a:t>importante </a:t>
            </a:r>
            <a:r>
              <a:rPr sz="1900" b="0" spc="-5" dirty="0">
                <a:solidFill>
                  <a:srgbClr val="434343"/>
                </a:solidFill>
                <a:latin typeface="Garamond"/>
                <a:cs typeface="Garamond"/>
              </a:rPr>
              <a:t>que </a:t>
            </a:r>
            <a:r>
              <a:rPr sz="1900" b="0" dirty="0">
                <a:solidFill>
                  <a:srgbClr val="434343"/>
                </a:solidFill>
                <a:latin typeface="Garamond"/>
                <a:cs typeface="Garamond"/>
              </a:rPr>
              <a:t>desde la infancia </a:t>
            </a:r>
            <a:r>
              <a:rPr sz="1900" b="0" spc="-5" dirty="0">
                <a:solidFill>
                  <a:srgbClr val="434343"/>
                </a:solidFill>
                <a:latin typeface="Garamond"/>
                <a:cs typeface="Garamond"/>
              </a:rPr>
              <a:t>se adquieran hábitos que favoreceràn una  acertada selecciòn, preparaciòn, </a:t>
            </a:r>
            <a:r>
              <a:rPr sz="1900" b="0" dirty="0">
                <a:solidFill>
                  <a:srgbClr val="434343"/>
                </a:solidFill>
                <a:latin typeface="Garamond"/>
                <a:cs typeface="Garamond"/>
              </a:rPr>
              <a:t>distribuciòn y</a:t>
            </a:r>
            <a:r>
              <a:rPr sz="1900" b="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b="0" spc="-5" dirty="0">
                <a:solidFill>
                  <a:srgbClr val="434343"/>
                </a:solidFill>
                <a:latin typeface="Garamond"/>
                <a:cs typeface="Garamond"/>
              </a:rPr>
              <a:t>consumo.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36600" y="3149583"/>
            <a:ext cx="8757285" cy="214312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just">
              <a:lnSpc>
                <a:spcPct val="114599"/>
              </a:lnSpc>
              <a:spcBef>
                <a:spcPts val="85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c) La utilizaciòn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elementos nutritivos contenidos en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alimentos se modifica por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las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caracterìsticas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del individuo ,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como si padece estados patològicos que obstaculicen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  digestiòn,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absorciòn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o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el metabolismo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los</a:t>
            </a:r>
            <a:r>
              <a:rPr sz="19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nutrientes.</a:t>
            </a:r>
            <a:endParaRPr sz="1900">
              <a:latin typeface="Garamond"/>
              <a:cs typeface="Garamond"/>
            </a:endParaRPr>
          </a:p>
          <a:p>
            <a:pPr marL="12700" marR="5715" algn="just">
              <a:lnSpc>
                <a:spcPct val="114599"/>
              </a:lnSpc>
              <a:spcBef>
                <a:spcPts val="1015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Por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lo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tanto todos estos factores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deben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ser tomados en cuenta para el estudio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una </a:t>
            </a:r>
            <a:r>
              <a:rPr sz="1900" spc="46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situaciòn nutricional en una poblaciòn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o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en un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individuo 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búsqueda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soluciones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a los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problemas</a:t>
            </a:r>
            <a:r>
              <a:rPr sz="19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nutricionales.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191025" y="5955725"/>
            <a:ext cx="2000974" cy="902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5949" y="634270"/>
            <a:ext cx="33426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0" spc="-5" dirty="0">
                <a:latin typeface="Garamond"/>
                <a:cs typeface="Garamond"/>
              </a:rPr>
              <a:t>Etapas </a:t>
            </a:r>
            <a:r>
              <a:rPr sz="3000" b="0" dirty="0">
                <a:latin typeface="Garamond"/>
                <a:cs typeface="Garamond"/>
              </a:rPr>
              <a:t>de la</a:t>
            </a:r>
            <a:r>
              <a:rPr sz="3000" b="0" spc="-90" dirty="0">
                <a:latin typeface="Garamond"/>
                <a:cs typeface="Garamond"/>
              </a:rPr>
              <a:t> </a:t>
            </a:r>
            <a:r>
              <a:rPr sz="3000" b="0" spc="-5" dirty="0">
                <a:latin typeface="Garamond"/>
                <a:cs typeface="Garamond"/>
              </a:rPr>
              <a:t>Nutriciòn</a:t>
            </a:r>
            <a:endParaRPr sz="30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724965" y="1589383"/>
            <a:ext cx="8696960" cy="393382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407034" marR="10160" indent="-394970" algn="just">
              <a:lnSpc>
                <a:spcPct val="114599"/>
              </a:lnSpc>
              <a:spcBef>
                <a:spcPts val="85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1. Aporte, tiene como finalidad el adquirir el material esencial para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llevar 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cabo un  momento fisiològico,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implica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acciones tanto fuera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organismo como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selecciòn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preparaciòn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alimentos,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otras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dentro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como el metabolismo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la</a:t>
            </a:r>
            <a:r>
              <a:rPr sz="1900" spc="-4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absorciòn.</a:t>
            </a:r>
            <a:endParaRPr sz="1900">
              <a:latin typeface="Garamond"/>
              <a:cs typeface="Garamond"/>
            </a:endParaRPr>
          </a:p>
          <a:p>
            <a:pPr marL="407034" marR="5080" algn="just">
              <a:lnSpc>
                <a:spcPct val="114900"/>
              </a:lnSpc>
              <a:spcBef>
                <a:spcPts val="1005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El aporte comprende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desde 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selecciòn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preparaciòn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alimento,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 digestiòn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en 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donde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sufren una transformaciòn en material màs pequeño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absorbible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esto se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por  medio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dos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mecanismos; uno fìsico como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masticaciòn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degluciòn, 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el otro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tipo  quìmico en el cual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intervienen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enzimas que se producen en el tubo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digestivo 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sus  glàndulas</a:t>
            </a:r>
            <a:r>
              <a:rPr sz="19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anexas.</a:t>
            </a:r>
            <a:endParaRPr sz="1900">
              <a:latin typeface="Garamond"/>
              <a:cs typeface="Garamond"/>
            </a:endParaRPr>
          </a:p>
          <a:p>
            <a:pPr marL="407034" marR="5715" algn="just">
              <a:lnSpc>
                <a:spcPct val="114599"/>
              </a:lnSpc>
              <a:spcBef>
                <a:spcPts val="1015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Despuès viene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absorciòn, que es el paso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alimentos en forma soluble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difusible  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travès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pared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tubo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digestivo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hasta el torrente sanguineo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ahi se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distribuye  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todo el</a:t>
            </a:r>
            <a:r>
              <a:rPr sz="19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organismo.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191025" y="5955725"/>
            <a:ext cx="2000974" cy="902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07000" y="977957"/>
            <a:ext cx="8756650" cy="439102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8890" algn="just">
              <a:lnSpc>
                <a:spcPct val="114799"/>
              </a:lnSpc>
              <a:spcBef>
                <a:spcPts val="80"/>
              </a:spcBef>
              <a:buAutoNum type="arabicPeriod" startAt="2"/>
              <a:tabLst>
                <a:tab pos="252095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Utilizaciòn, que es una serie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mecanismos que se efectúan para producir ATP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materia  propia tanto mediata como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inmediata,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esto se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gracias al metabolismo que comprende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las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modificaciones que sufren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nutrientes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después 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su absorciòn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hasta que termina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utilizaciòn</a:t>
            </a:r>
            <a:r>
              <a:rPr sz="19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intracelular.</a:t>
            </a:r>
            <a:endParaRPr sz="1900">
              <a:latin typeface="Garamond"/>
              <a:cs typeface="Garamond"/>
            </a:endParaRPr>
          </a:p>
          <a:p>
            <a:pPr marL="12700" marR="5080" algn="just">
              <a:lnSpc>
                <a:spcPct val="114799"/>
              </a:lnSpc>
              <a:spcBef>
                <a:spcPts val="1010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Comprenden el anabolismo en el cual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cèlulas toman nutrientes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circuaciòn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las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convierten en partìculas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su propio protoplasma, esto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como resultado crecimiento  corporal, trabajo fìsico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e intelectual,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capacidad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reproducciòn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activaciòn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todas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las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funciones corporales en</a:t>
            </a:r>
            <a:r>
              <a:rPr sz="19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general.</a:t>
            </a:r>
            <a:endParaRPr sz="1900">
              <a:latin typeface="Garamond"/>
              <a:cs typeface="Garamond"/>
            </a:endParaRPr>
          </a:p>
          <a:p>
            <a:pPr marL="12700" marR="8255" algn="just">
              <a:lnSpc>
                <a:spcPct val="113999"/>
              </a:lnSpc>
              <a:spcBef>
                <a:spcPts val="1025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El catabolismo que son procesos que permiten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a las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cèlulas convertir en sustancias màs  simples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a las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que ya tienen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dentro 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pueden ser excretadas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utilizadas por otras</a:t>
            </a:r>
            <a:r>
              <a:rPr sz="1900" spc="-5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cèlulas.</a:t>
            </a:r>
            <a:endParaRPr sz="1900">
              <a:latin typeface="Garamond"/>
              <a:cs typeface="Garamond"/>
            </a:endParaRPr>
          </a:p>
          <a:p>
            <a:pPr marL="12700" marR="10160" algn="just">
              <a:lnSpc>
                <a:spcPct val="113999"/>
              </a:lnSpc>
              <a:spcBef>
                <a:spcPts val="1025"/>
              </a:spcBef>
              <a:buAutoNum type="arabicPeriod" startAt="3"/>
              <a:tabLst>
                <a:tab pos="260985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Eliminaciòn, son mecanismos que tienen por objeto final retirar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organismo cualquier  material no</a:t>
            </a:r>
            <a:r>
              <a:rPr sz="19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ùtil.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191025" y="5955725"/>
            <a:ext cx="2000974" cy="902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5949" y="629189"/>
            <a:ext cx="15741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5" dirty="0">
                <a:latin typeface="Garamond"/>
                <a:cs typeface="Garamond"/>
              </a:rPr>
              <a:t>Fuentes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796350" y="1880207"/>
            <a:ext cx="7274559" cy="2311400"/>
          </a:xfrm>
          <a:prstGeom prst="rect">
            <a:avLst/>
          </a:prstGeom>
        </p:spPr>
        <p:txBody>
          <a:bodyPr vert="horz" wrap="square" lIns="0" tIns="180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20"/>
              </a:spcBef>
            </a:pPr>
            <a:r>
              <a:rPr sz="1900" spc="-105" dirty="0">
                <a:solidFill>
                  <a:srgbClr val="434343"/>
                </a:solidFill>
                <a:latin typeface="Lucida Sans"/>
                <a:cs typeface="Lucida Sans"/>
              </a:rPr>
              <a:t>.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Higashida H., Bertha (2016) Ciencias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la Salud,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Mèxico, Mc Graw</a:t>
            </a:r>
            <a:r>
              <a:rPr sz="1900" spc="-7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Hill.</a:t>
            </a:r>
            <a:endParaRPr sz="19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1320"/>
              </a:spcBef>
            </a:pP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. Rosas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M. Margarita (2018) Educaciòn para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 Salud,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Mèxico,</a:t>
            </a:r>
            <a:r>
              <a:rPr sz="1900" spc="-4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Pearson</a:t>
            </a:r>
            <a:endParaRPr sz="19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1320"/>
              </a:spcBef>
            </a:pP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.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Vargas D., Armando (2018) Educaciòn para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 Salud,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Mèxico,</a:t>
            </a:r>
            <a:r>
              <a:rPr sz="1900" spc="-4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Patria.</a:t>
            </a:r>
            <a:endParaRPr sz="1900">
              <a:latin typeface="Garamond"/>
              <a:cs typeface="Garamond"/>
            </a:endParaRPr>
          </a:p>
          <a:p>
            <a:pPr marL="12700" marR="5080">
              <a:lnSpc>
                <a:spcPct val="157900"/>
              </a:lnSpc>
            </a:pP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.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Anderson,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l.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(2004) Nutriciòn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Dieta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Cooper, Mèxico, Manual Moderno  Guyton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Hall (2014) Tratado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Fisiologìa Mèdica, Mèxico, Casa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del</a:t>
            </a:r>
            <a:r>
              <a:rPr sz="1900" spc="-5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Libro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191025" y="5955725"/>
            <a:ext cx="2000974" cy="902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5949" y="629189"/>
            <a:ext cx="243522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5" dirty="0">
                <a:latin typeface="Garamond"/>
                <a:cs typeface="Garamond"/>
              </a:rPr>
              <a:t>Justificación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785736" y="2143720"/>
            <a:ext cx="8757920" cy="214312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algn="just">
              <a:lnSpc>
                <a:spcPct val="114799"/>
              </a:lnSpc>
              <a:spcBef>
                <a:spcPts val="80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El conocimiento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del desarrollo del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cuerpo humano sobretodo en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etapa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adolescencia,  adquiere mayor relevancia ya que en ella se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lleva 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cabo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maduraciòn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especializaciòn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 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òrganos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se establecen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ultimas funciones, por tal motivo es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suma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importancia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tener una buena alimentaciòn para que todo este proceso se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lleve 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cabo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forma</a:t>
            </a:r>
            <a:r>
              <a:rPr sz="1900" spc="-4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efectiva.</a:t>
            </a:r>
            <a:endParaRPr sz="1900">
              <a:latin typeface="Garamond"/>
              <a:cs typeface="Garamond"/>
            </a:endParaRPr>
          </a:p>
          <a:p>
            <a:pPr marL="12700" marR="8255" algn="just">
              <a:lnSpc>
                <a:spcPct val="113999"/>
              </a:lnSpc>
              <a:spcBef>
                <a:spcPts val="1025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Tomando en cuenta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premisa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que el cuerpo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a lo largo de 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vida sufrirà transformaciones  pero nunca se podrá reemplazar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si falla se enfermará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o</a:t>
            </a:r>
            <a:r>
              <a:rPr sz="1900" spc="-2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morirá.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191025" y="5955725"/>
            <a:ext cx="2000974" cy="902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5949" y="629183"/>
            <a:ext cx="474408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10" dirty="0">
                <a:latin typeface="Garamond"/>
                <a:cs typeface="Garamond"/>
              </a:rPr>
              <a:t>Descripción </a:t>
            </a:r>
            <a:r>
              <a:rPr b="0" dirty="0">
                <a:latin typeface="Garamond"/>
                <a:cs typeface="Garamond"/>
              </a:rPr>
              <a:t>de</a:t>
            </a:r>
            <a:r>
              <a:rPr b="0" spc="-85" dirty="0">
                <a:latin typeface="Garamond"/>
                <a:cs typeface="Garamond"/>
              </a:rPr>
              <a:t> </a:t>
            </a:r>
            <a:r>
              <a:rPr b="0" spc="-5" dirty="0">
                <a:latin typeface="Garamond"/>
                <a:cs typeface="Garamond"/>
              </a:rPr>
              <a:t>apertura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87474" y="1700658"/>
            <a:ext cx="10530205" cy="3514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999"/>
              </a:lnSpc>
              <a:spcBef>
                <a:spcPts val="100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Previa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investigaciòn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bibliogràfica sobre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lo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que es una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dieta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correcta,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alumnos en equipos elaboraràn un  protocolo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investigaciòn, 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acuerdo al formato propuesto por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</a:t>
            </a:r>
            <a:r>
              <a:rPr sz="19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dgire.</a:t>
            </a:r>
            <a:endParaRPr sz="19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1345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De acuerdo con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lo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recabado propondrán un ejemplo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desayuno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nutritivo para un</a:t>
            </a:r>
            <a:r>
              <a:rPr sz="1900" spc="-2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adolescente.</a:t>
            </a:r>
            <a:endParaRPr sz="19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Material.</a:t>
            </a:r>
            <a:endParaRPr sz="1900">
              <a:latin typeface="Garamond"/>
              <a:cs typeface="Garamond"/>
            </a:endParaRPr>
          </a:p>
          <a:p>
            <a:pPr marL="469900" indent="-374650">
              <a:lnSpc>
                <a:spcPct val="100000"/>
              </a:lnSpc>
              <a:spcBef>
                <a:spcPts val="1320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Libros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 texto</a:t>
            </a:r>
            <a:endParaRPr sz="1900">
              <a:latin typeface="Garamond"/>
              <a:cs typeface="Garamond"/>
            </a:endParaRPr>
          </a:p>
          <a:p>
            <a:pPr marL="469900" indent="-374650">
              <a:lnSpc>
                <a:spcPct val="100000"/>
              </a:lnSpc>
              <a:spcBef>
                <a:spcPts val="320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Computadora</a:t>
            </a:r>
            <a:endParaRPr sz="1900">
              <a:latin typeface="Garamond"/>
              <a:cs typeface="Garamond"/>
            </a:endParaRPr>
          </a:p>
          <a:p>
            <a:pPr marL="469900" indent="-374650">
              <a:lnSpc>
                <a:spcPct val="100000"/>
              </a:lnSpc>
              <a:spcBef>
                <a:spcPts val="34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Laboratorio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 Quìmica</a:t>
            </a:r>
            <a:endParaRPr sz="1900">
              <a:latin typeface="Garamond"/>
              <a:cs typeface="Garamond"/>
            </a:endParaRPr>
          </a:p>
          <a:p>
            <a:pPr marL="469900" indent="-374650">
              <a:lnSpc>
                <a:spcPct val="100000"/>
              </a:lnSpc>
              <a:spcBef>
                <a:spcPts val="34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Salòn de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 Clases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603150" y="3437963"/>
            <a:ext cx="3310049" cy="2928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191025" y="5955725"/>
            <a:ext cx="2000974" cy="9022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5949" y="629184"/>
            <a:ext cx="507301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10" dirty="0">
                <a:latin typeface="Garamond"/>
                <a:cs typeface="Garamond"/>
              </a:rPr>
              <a:t>Descripción </a:t>
            </a:r>
            <a:r>
              <a:rPr b="0" dirty="0">
                <a:latin typeface="Garamond"/>
                <a:cs typeface="Garamond"/>
              </a:rPr>
              <a:t>de</a:t>
            </a:r>
            <a:r>
              <a:rPr b="0" spc="-85" dirty="0">
                <a:latin typeface="Garamond"/>
                <a:cs typeface="Garamond"/>
              </a:rPr>
              <a:t> </a:t>
            </a:r>
            <a:r>
              <a:rPr b="0" dirty="0">
                <a:latin typeface="Garamond"/>
                <a:cs typeface="Garamond"/>
              </a:rPr>
              <a:t>desarrollo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77325" y="1467053"/>
            <a:ext cx="10596880" cy="421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3599"/>
              </a:lnSpc>
              <a:spcBef>
                <a:spcPts val="100"/>
              </a:spcBef>
            </a:pPr>
            <a:r>
              <a:rPr sz="2200" spc="-5" dirty="0">
                <a:solidFill>
                  <a:srgbClr val="434343"/>
                </a:solidFill>
                <a:latin typeface="Garamond"/>
                <a:cs typeface="Garamond"/>
              </a:rPr>
              <a:t>Los alumnos elaboraràn una práctica </a:t>
            </a:r>
            <a:r>
              <a:rPr sz="2200" dirty="0">
                <a:solidFill>
                  <a:srgbClr val="434343"/>
                </a:solidFill>
                <a:latin typeface="Garamond"/>
                <a:cs typeface="Garamond"/>
              </a:rPr>
              <a:t>de laboratorio </a:t>
            </a:r>
            <a:r>
              <a:rPr sz="2200" spc="-5" dirty="0">
                <a:solidFill>
                  <a:srgbClr val="434343"/>
                </a:solidFill>
                <a:latin typeface="Garamond"/>
                <a:cs typeface="Garamond"/>
              </a:rPr>
              <a:t>en </a:t>
            </a:r>
            <a:r>
              <a:rPr sz="22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2200" spc="-5" dirty="0">
                <a:solidFill>
                  <a:srgbClr val="434343"/>
                </a:solidFill>
                <a:latin typeface="Garamond"/>
                <a:cs typeface="Garamond"/>
              </a:rPr>
              <a:t>cual mediante un protocolo </a:t>
            </a:r>
            <a:r>
              <a:rPr sz="2200" dirty="0">
                <a:solidFill>
                  <a:srgbClr val="434343"/>
                </a:solidFill>
                <a:latin typeface="Garamond"/>
                <a:cs typeface="Garamond"/>
              </a:rPr>
              <a:t>de  investigaciòn, diseñaràn </a:t>
            </a:r>
            <a:r>
              <a:rPr sz="2200" spc="-5" dirty="0">
                <a:solidFill>
                  <a:srgbClr val="434343"/>
                </a:solidFill>
                <a:latin typeface="Garamond"/>
                <a:cs typeface="Garamond"/>
              </a:rPr>
              <a:t>un prototipo </a:t>
            </a:r>
            <a:r>
              <a:rPr sz="22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2200" spc="-5" dirty="0">
                <a:solidFill>
                  <a:srgbClr val="434343"/>
                </a:solidFill>
                <a:latin typeface="Garamond"/>
                <a:cs typeface="Garamond"/>
              </a:rPr>
              <a:t>un </a:t>
            </a:r>
            <a:r>
              <a:rPr sz="2200" dirty="0">
                <a:solidFill>
                  <a:srgbClr val="434343"/>
                </a:solidFill>
                <a:latin typeface="Garamond"/>
                <a:cs typeface="Garamond"/>
              </a:rPr>
              <a:t>desayuno </a:t>
            </a:r>
            <a:r>
              <a:rPr sz="2200" spc="-5" dirty="0">
                <a:solidFill>
                  <a:srgbClr val="434343"/>
                </a:solidFill>
                <a:latin typeface="Garamond"/>
                <a:cs typeface="Garamond"/>
              </a:rPr>
              <a:t>balanceado para un adolescente, tomando  en cuenta que el estado </a:t>
            </a:r>
            <a:r>
              <a:rPr sz="22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2200" spc="-5" dirty="0">
                <a:solidFill>
                  <a:srgbClr val="434343"/>
                </a:solidFill>
                <a:latin typeface="Garamond"/>
                <a:cs typeface="Garamond"/>
              </a:rPr>
              <a:t>nutriciòn es multifactorial porque </a:t>
            </a:r>
            <a:r>
              <a:rPr sz="2200" dirty="0">
                <a:solidFill>
                  <a:srgbClr val="434343"/>
                </a:solidFill>
                <a:latin typeface="Garamond"/>
                <a:cs typeface="Garamond"/>
              </a:rPr>
              <a:t>intervienen </a:t>
            </a:r>
            <a:r>
              <a:rPr sz="2200" spc="-5" dirty="0">
                <a:solidFill>
                  <a:srgbClr val="434343"/>
                </a:solidFill>
                <a:latin typeface="Garamond"/>
                <a:cs typeface="Garamond"/>
              </a:rPr>
              <a:t>factores como </a:t>
            </a:r>
            <a:r>
              <a:rPr sz="22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2200" spc="-5" dirty="0">
                <a:solidFill>
                  <a:srgbClr val="434343"/>
                </a:solidFill>
                <a:latin typeface="Garamond"/>
                <a:cs typeface="Garamond"/>
              </a:rPr>
              <a:t>salud  </a:t>
            </a:r>
            <a:r>
              <a:rPr sz="22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2200" spc="-5" dirty="0">
                <a:solidFill>
                  <a:srgbClr val="434343"/>
                </a:solidFill>
                <a:latin typeface="Garamond"/>
                <a:cs typeface="Garamond"/>
              </a:rPr>
              <a:t>un </a:t>
            </a:r>
            <a:r>
              <a:rPr sz="2200" dirty="0">
                <a:solidFill>
                  <a:srgbClr val="434343"/>
                </a:solidFill>
                <a:latin typeface="Garamond"/>
                <a:cs typeface="Garamond"/>
              </a:rPr>
              <a:t>individuo, la </a:t>
            </a:r>
            <a:r>
              <a:rPr sz="2200" spc="-5" dirty="0">
                <a:solidFill>
                  <a:srgbClr val="434343"/>
                </a:solidFill>
                <a:latin typeface="Garamond"/>
                <a:cs typeface="Garamond"/>
              </a:rPr>
              <a:t>edad, gustos </a:t>
            </a:r>
            <a:r>
              <a:rPr sz="22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2200" spc="-5" dirty="0">
                <a:solidFill>
                  <a:srgbClr val="434343"/>
                </a:solidFill>
                <a:latin typeface="Garamond"/>
                <a:cs typeface="Garamond"/>
              </a:rPr>
              <a:t>costumbres, </a:t>
            </a:r>
            <a:r>
              <a:rPr sz="2200" dirty="0">
                <a:solidFill>
                  <a:srgbClr val="434343"/>
                </a:solidFill>
                <a:latin typeface="Garamond"/>
                <a:cs typeface="Garamond"/>
              </a:rPr>
              <a:t>disponibilidad de los </a:t>
            </a:r>
            <a:r>
              <a:rPr sz="2200" spc="-5" dirty="0">
                <a:solidFill>
                  <a:srgbClr val="434343"/>
                </a:solidFill>
                <a:latin typeface="Garamond"/>
                <a:cs typeface="Garamond"/>
              </a:rPr>
              <a:t>alimentos en </a:t>
            </a:r>
            <a:r>
              <a:rPr sz="22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2200" spc="-5" dirty="0">
                <a:solidFill>
                  <a:srgbClr val="434343"/>
                </a:solidFill>
                <a:latin typeface="Garamond"/>
                <a:cs typeface="Garamond"/>
              </a:rPr>
              <a:t>región, nivel  cultural </a:t>
            </a:r>
            <a:r>
              <a:rPr sz="22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2200" spc="-5" dirty="0">
                <a:solidFill>
                  <a:srgbClr val="434343"/>
                </a:solidFill>
                <a:latin typeface="Garamond"/>
                <a:cs typeface="Garamond"/>
              </a:rPr>
              <a:t>socioeconómico entre</a:t>
            </a:r>
            <a:r>
              <a:rPr sz="22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2200" spc="-5" dirty="0">
                <a:solidFill>
                  <a:srgbClr val="434343"/>
                </a:solidFill>
                <a:latin typeface="Garamond"/>
                <a:cs typeface="Garamond"/>
              </a:rPr>
              <a:t>otros.</a:t>
            </a:r>
            <a:endParaRPr sz="22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200" spc="-5" dirty="0">
                <a:solidFill>
                  <a:srgbClr val="434343"/>
                </a:solidFill>
                <a:latin typeface="Garamond"/>
                <a:cs typeface="Garamond"/>
              </a:rPr>
              <a:t>Material.</a:t>
            </a:r>
            <a:endParaRPr sz="2200">
              <a:latin typeface="Garamond"/>
              <a:cs typeface="Garamond"/>
            </a:endParaRPr>
          </a:p>
          <a:p>
            <a:pPr marL="469900" indent="-397510">
              <a:lnSpc>
                <a:spcPct val="100000"/>
              </a:lnSpc>
              <a:spcBef>
                <a:spcPts val="360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2200" spc="-5" dirty="0">
                <a:solidFill>
                  <a:srgbClr val="434343"/>
                </a:solidFill>
                <a:latin typeface="Garamond"/>
                <a:cs typeface="Garamond"/>
              </a:rPr>
              <a:t>Laboratorio </a:t>
            </a:r>
            <a:r>
              <a:rPr sz="220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2200" spc="-5" dirty="0">
                <a:solidFill>
                  <a:srgbClr val="434343"/>
                </a:solidFill>
                <a:latin typeface="Garamond"/>
                <a:cs typeface="Garamond"/>
              </a:rPr>
              <a:t> Química</a:t>
            </a:r>
            <a:endParaRPr sz="2200">
              <a:latin typeface="Garamond"/>
              <a:cs typeface="Garamond"/>
            </a:endParaRPr>
          </a:p>
          <a:p>
            <a:pPr marL="469900" indent="-397510">
              <a:lnSpc>
                <a:spcPct val="100000"/>
              </a:lnSpc>
              <a:spcBef>
                <a:spcPts val="360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2200" spc="-5" dirty="0">
                <a:solidFill>
                  <a:srgbClr val="434343"/>
                </a:solidFill>
                <a:latin typeface="Garamond"/>
                <a:cs typeface="Garamond"/>
              </a:rPr>
              <a:t>Alimentos</a:t>
            </a:r>
            <a:endParaRPr sz="2200">
              <a:latin typeface="Garamond"/>
              <a:cs typeface="Garamond"/>
            </a:endParaRPr>
          </a:p>
          <a:p>
            <a:pPr marL="469900" indent="-397510">
              <a:lnSpc>
                <a:spcPct val="100000"/>
              </a:lnSpc>
              <a:spcBef>
                <a:spcPts val="360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2200" spc="-5" dirty="0">
                <a:solidFill>
                  <a:srgbClr val="434343"/>
                </a:solidFill>
                <a:latin typeface="Garamond"/>
                <a:cs typeface="Garamond"/>
              </a:rPr>
              <a:t>Utensilios para elaborar </a:t>
            </a:r>
            <a:r>
              <a:rPr sz="2200" dirty="0">
                <a:solidFill>
                  <a:srgbClr val="434343"/>
                </a:solidFill>
                <a:latin typeface="Garamond"/>
                <a:cs typeface="Garamond"/>
              </a:rPr>
              <a:t>los</a:t>
            </a:r>
            <a:r>
              <a:rPr sz="2200" spc="-5" dirty="0">
                <a:solidFill>
                  <a:srgbClr val="434343"/>
                </a:solidFill>
                <a:latin typeface="Garamond"/>
                <a:cs typeface="Garamond"/>
              </a:rPr>
              <a:t> alimentos</a:t>
            </a:r>
            <a:endParaRPr sz="2200">
              <a:latin typeface="Garamond"/>
              <a:cs typeface="Garamond"/>
            </a:endParaRPr>
          </a:p>
          <a:p>
            <a:pPr marL="469900" indent="-397510">
              <a:lnSpc>
                <a:spcPct val="100000"/>
              </a:lnSpc>
              <a:spcBef>
                <a:spcPts val="360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2200" spc="-5" dirty="0">
                <a:solidFill>
                  <a:srgbClr val="434343"/>
                </a:solidFill>
                <a:latin typeface="Garamond"/>
                <a:cs typeface="Garamond"/>
              </a:rPr>
              <a:t>Utensilios para </a:t>
            </a:r>
            <a:r>
              <a:rPr sz="22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2200" spc="-5" dirty="0">
                <a:solidFill>
                  <a:srgbClr val="434343"/>
                </a:solidFill>
                <a:latin typeface="Garamond"/>
                <a:cs typeface="Garamond"/>
              </a:rPr>
              <a:t>presentaciòn </a:t>
            </a:r>
            <a:r>
              <a:rPr sz="22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2200" spc="-5" dirty="0">
                <a:solidFill>
                  <a:srgbClr val="434343"/>
                </a:solidFill>
                <a:latin typeface="Garamond"/>
                <a:cs typeface="Garamond"/>
              </a:rPr>
              <a:t>alimento</a:t>
            </a:r>
            <a:r>
              <a:rPr sz="22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2200" spc="-5" dirty="0">
                <a:solidFill>
                  <a:srgbClr val="434343"/>
                </a:solidFill>
                <a:latin typeface="Garamond"/>
                <a:cs typeface="Garamond"/>
              </a:rPr>
              <a:t>terminado.</a:t>
            </a:r>
            <a:endParaRPr sz="22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366144" y="3404555"/>
            <a:ext cx="3845983" cy="22136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191025" y="6064775"/>
            <a:ext cx="2000974" cy="7932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5949" y="634270"/>
            <a:ext cx="575500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0" spc="-5" dirty="0">
                <a:latin typeface="Garamond"/>
                <a:cs typeface="Garamond"/>
              </a:rPr>
              <a:t>Protocolo </a:t>
            </a:r>
            <a:r>
              <a:rPr sz="3000" b="0" dirty="0">
                <a:latin typeface="Garamond"/>
                <a:cs typeface="Garamond"/>
              </a:rPr>
              <a:t>de</a:t>
            </a:r>
            <a:r>
              <a:rPr sz="3000" b="0" spc="-10" dirty="0">
                <a:latin typeface="Garamond"/>
                <a:cs typeface="Garamond"/>
              </a:rPr>
              <a:t> </a:t>
            </a:r>
            <a:r>
              <a:rPr sz="3000" b="0" dirty="0">
                <a:latin typeface="Garamond"/>
                <a:cs typeface="Garamond"/>
              </a:rPr>
              <a:t>Investigaciòn.</a:t>
            </a:r>
            <a:endParaRPr sz="30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</a:pPr>
            <a:r>
              <a:rPr sz="3000" b="0" spc="-10" dirty="0">
                <a:latin typeface="Garamond"/>
                <a:cs typeface="Garamond"/>
              </a:rPr>
              <a:t>Nombre </a:t>
            </a:r>
            <a:r>
              <a:rPr sz="3000" b="0" dirty="0">
                <a:latin typeface="Garamond"/>
                <a:cs typeface="Garamond"/>
              </a:rPr>
              <a:t>de la </a:t>
            </a:r>
            <a:r>
              <a:rPr sz="3000" b="0" spc="-5" dirty="0">
                <a:latin typeface="Garamond"/>
                <a:cs typeface="Garamond"/>
              </a:rPr>
              <a:t>Pràctica: </a:t>
            </a:r>
            <a:r>
              <a:rPr sz="3000" b="0" spc="-10" dirty="0">
                <a:latin typeface="Garamond"/>
                <a:cs typeface="Garamond"/>
              </a:rPr>
              <a:t>Dieta</a:t>
            </a:r>
            <a:r>
              <a:rPr sz="3000" b="0" spc="-85" dirty="0">
                <a:latin typeface="Garamond"/>
                <a:cs typeface="Garamond"/>
              </a:rPr>
              <a:t> </a:t>
            </a:r>
            <a:r>
              <a:rPr sz="3000" b="0" spc="-5" dirty="0">
                <a:latin typeface="Garamond"/>
                <a:cs typeface="Garamond"/>
              </a:rPr>
              <a:t>Correcta.</a:t>
            </a:r>
            <a:endParaRPr sz="30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14075" y="2108707"/>
            <a:ext cx="9203690" cy="3975100"/>
          </a:xfrm>
          <a:prstGeom prst="rect">
            <a:avLst/>
          </a:prstGeom>
        </p:spPr>
        <p:txBody>
          <a:bodyPr vert="horz" wrap="square" lIns="0" tIns="180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20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PLANTEAMIENTO DEL</a:t>
            </a:r>
            <a:r>
              <a:rPr sz="19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PROBLEMA.</a:t>
            </a:r>
            <a:endParaRPr sz="1900">
              <a:latin typeface="Garamond"/>
              <a:cs typeface="Garamond"/>
            </a:endParaRPr>
          </a:p>
          <a:p>
            <a:pPr marL="12700" marR="4067175">
              <a:lnSpc>
                <a:spcPct val="157900"/>
              </a:lnSpc>
            </a:pP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¿ Serà 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alimentaciòn base para tener una buena salud?  MARCO</a:t>
            </a:r>
            <a:r>
              <a:rPr sz="19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TEÓRICO</a:t>
            </a:r>
            <a:endParaRPr sz="1900">
              <a:latin typeface="Garamond"/>
              <a:cs typeface="Garamond"/>
            </a:endParaRPr>
          </a:p>
          <a:p>
            <a:pPr marL="12700" marR="5080" algn="just">
              <a:lnSpc>
                <a:spcPct val="114799"/>
              </a:lnSpc>
              <a:spcBef>
                <a:spcPts val="980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La alimentaciòn es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acciòn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dar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al cuerpo alimentos es un acto consciente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voluntario,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nutriciòn sin embargo es un proceso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involuntario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mediante el cual el organismo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digiere,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absorbe,  asimila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transforma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sustancias químicas para que sean utilizadas por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cèlulas para que  realicen sus funciones</a:t>
            </a:r>
            <a:r>
              <a:rPr sz="19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vitales.</a:t>
            </a:r>
            <a:endParaRPr sz="1900">
              <a:latin typeface="Garamond"/>
              <a:cs typeface="Garamond"/>
            </a:endParaRPr>
          </a:p>
          <a:p>
            <a:pPr marL="12700" marR="6350" algn="just">
              <a:lnSpc>
                <a:spcPct val="114599"/>
              </a:lnSpc>
              <a:spcBef>
                <a:spcPts val="1015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Los nutrientes son sustancias quìmicas que contienen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alimentos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que el organismo utiliza para 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formaciòn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nuevos tejidos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durante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el crecimiento, para reemplazar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tejidos que se 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destruyen 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como fuente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energìa para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llenar las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necesidades calòricas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del</a:t>
            </a:r>
            <a:r>
              <a:rPr sz="1900" spc="-3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organismo.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5955725"/>
            <a:ext cx="2000975" cy="902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62225" y="1572858"/>
            <a:ext cx="8757285" cy="360045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6985" algn="just">
              <a:lnSpc>
                <a:spcPct val="114599"/>
              </a:lnSpc>
              <a:spcBef>
                <a:spcPts val="85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El conjunto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procesos quìmicos que ocurre en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tejidos recibe el nombre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metabolismo 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tiene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fases; el anabolismo que son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procesos que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intervienen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construcciòn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asimilaciòn,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el catabolismo que comprende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procesos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900" spc="-2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desasimilaciòn.</a:t>
            </a:r>
            <a:endParaRPr sz="1900">
              <a:latin typeface="Garamond"/>
              <a:cs typeface="Garamond"/>
            </a:endParaRPr>
          </a:p>
          <a:p>
            <a:pPr marL="12700" marR="5080" algn="just">
              <a:lnSpc>
                <a:spcPct val="113999"/>
              </a:lnSpc>
              <a:spcBef>
                <a:spcPts val="1025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dieta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es el conjunto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alimentos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platillos que se consumen al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dìa, y debe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tener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las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siguientes</a:t>
            </a:r>
            <a:r>
              <a:rPr sz="19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caracterìsticas:</a:t>
            </a:r>
            <a:endParaRPr sz="1900">
              <a:latin typeface="Garamond"/>
              <a:cs typeface="Garamond"/>
            </a:endParaRPr>
          </a:p>
          <a:p>
            <a:pPr marL="469900" indent="-304165">
              <a:lnSpc>
                <a:spcPct val="100000"/>
              </a:lnSpc>
              <a:spcBef>
                <a:spcPts val="1345"/>
              </a:spcBef>
              <a:buChar char="-"/>
              <a:tabLst>
                <a:tab pos="469265" algn="l"/>
                <a:tab pos="469900" algn="l"/>
              </a:tabLst>
            </a:pP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Suficiente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cantidad para que cubra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requerimientos calóricos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una</a:t>
            </a:r>
            <a:r>
              <a:rPr sz="1900" spc="-4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persona.</a:t>
            </a:r>
            <a:endParaRPr sz="1900">
              <a:latin typeface="Garamond"/>
              <a:cs typeface="Garamond"/>
            </a:endParaRPr>
          </a:p>
          <a:p>
            <a:pPr marL="469900" indent="-304165">
              <a:lnSpc>
                <a:spcPct val="100000"/>
              </a:lnSpc>
              <a:spcBef>
                <a:spcPts val="320"/>
              </a:spcBef>
              <a:buChar char="-"/>
              <a:tabLst>
                <a:tab pos="469265" algn="l"/>
                <a:tab pos="469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Completa, que contenga alimentos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todos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los</a:t>
            </a:r>
            <a:r>
              <a:rPr sz="19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grupos.</a:t>
            </a:r>
            <a:endParaRPr sz="1900">
              <a:latin typeface="Garamond"/>
              <a:cs typeface="Garamond"/>
            </a:endParaRPr>
          </a:p>
          <a:p>
            <a:pPr marL="469900" indent="-304165">
              <a:lnSpc>
                <a:spcPct val="100000"/>
              </a:lnSpc>
              <a:spcBef>
                <a:spcPts val="345"/>
              </a:spcBef>
              <a:buChar char="-"/>
              <a:tabLst>
                <a:tab pos="469265" algn="l"/>
                <a:tab pos="469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Equilibrada, que no contenga cantidades excesivas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o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nulas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ningún</a:t>
            </a:r>
            <a:r>
              <a:rPr sz="1900" spc="-3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nutriente.</a:t>
            </a:r>
            <a:endParaRPr sz="1900">
              <a:latin typeface="Garamond"/>
              <a:cs typeface="Garamond"/>
            </a:endParaRPr>
          </a:p>
          <a:p>
            <a:pPr marL="469900" indent="-304165">
              <a:lnSpc>
                <a:spcPct val="100000"/>
              </a:lnSpc>
              <a:spcBef>
                <a:spcPts val="345"/>
              </a:spcBef>
              <a:buChar char="-"/>
              <a:tabLst>
                <a:tab pos="469265" algn="l"/>
                <a:tab pos="469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Adecuada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a 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edad, estado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salud, sexo, actividad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estado</a:t>
            </a:r>
            <a:r>
              <a:rPr sz="1900" spc="-3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fisiològico.</a:t>
            </a:r>
            <a:endParaRPr sz="1900">
              <a:latin typeface="Garamond"/>
              <a:cs typeface="Garamond"/>
            </a:endParaRPr>
          </a:p>
          <a:p>
            <a:pPr marL="469900" indent="-304165">
              <a:lnSpc>
                <a:spcPct val="100000"/>
              </a:lnSpc>
              <a:spcBef>
                <a:spcPts val="345"/>
              </a:spcBef>
              <a:buChar char="-"/>
              <a:tabLst>
                <a:tab pos="469265" algn="l"/>
                <a:tab pos="469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Higiènica,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libre 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cualquier agente patògeno que provoque</a:t>
            </a:r>
            <a:r>
              <a:rPr sz="1900" spc="-2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enfermedad.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191025" y="5955725"/>
            <a:ext cx="2000974" cy="902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90633" y="1732996"/>
            <a:ext cx="9425940" cy="3225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sz="2000" dirty="0">
                <a:solidFill>
                  <a:srgbClr val="413E2A"/>
                </a:solidFill>
                <a:latin typeface="Garamond"/>
                <a:cs typeface="Garamond"/>
              </a:rPr>
              <a:t>Incorporar </a:t>
            </a:r>
            <a:r>
              <a:rPr sz="2000" spc="-5" dirty="0">
                <a:solidFill>
                  <a:srgbClr val="413E2A"/>
                </a:solidFill>
                <a:latin typeface="Garamond"/>
                <a:cs typeface="Garamond"/>
              </a:rPr>
              <a:t>al trabajo </a:t>
            </a:r>
            <a:r>
              <a:rPr sz="20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2000" spc="-5" dirty="0">
                <a:solidFill>
                  <a:srgbClr val="413E2A"/>
                </a:solidFill>
                <a:latin typeface="Garamond"/>
                <a:cs typeface="Garamond"/>
              </a:rPr>
              <a:t>aula, el huerto como </a:t>
            </a:r>
            <a:r>
              <a:rPr sz="2000" dirty="0">
                <a:solidFill>
                  <a:srgbClr val="413E2A"/>
                </a:solidFill>
                <a:latin typeface="Garamond"/>
                <a:cs typeface="Garamond"/>
              </a:rPr>
              <a:t>laboratorio </a:t>
            </a:r>
            <a:r>
              <a:rPr sz="2000" spc="-5" dirty="0">
                <a:solidFill>
                  <a:srgbClr val="413E2A"/>
                </a:solidFill>
                <a:latin typeface="Garamond"/>
                <a:cs typeface="Garamond"/>
              </a:rPr>
              <a:t>vivo, que permita experiencias  formativas significativas, utilizando conceptos químicos </a:t>
            </a:r>
            <a:r>
              <a:rPr sz="20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2000" spc="-5" dirty="0">
                <a:solidFill>
                  <a:srgbClr val="413E2A"/>
                </a:solidFill>
                <a:latin typeface="Garamond"/>
                <a:cs typeface="Garamond"/>
              </a:rPr>
              <a:t>estadísticos </a:t>
            </a:r>
            <a:r>
              <a:rPr sz="2000" dirty="0">
                <a:solidFill>
                  <a:srgbClr val="413E2A"/>
                </a:solidFill>
                <a:latin typeface="Garamond"/>
                <a:cs typeface="Garamond"/>
              </a:rPr>
              <a:t>integrados a las </a:t>
            </a:r>
            <a:r>
              <a:rPr sz="2000" spc="-5" dirty="0">
                <a:solidFill>
                  <a:srgbClr val="413E2A"/>
                </a:solidFill>
                <a:latin typeface="Garamond"/>
                <a:cs typeface="Garamond"/>
              </a:rPr>
              <a:t>ciencias  exactas </a:t>
            </a:r>
            <a:r>
              <a:rPr sz="2000" dirty="0">
                <a:solidFill>
                  <a:srgbClr val="413E2A"/>
                </a:solidFill>
                <a:latin typeface="Garamond"/>
                <a:cs typeface="Garamond"/>
              </a:rPr>
              <a:t>y </a:t>
            </a:r>
            <a:r>
              <a:rPr sz="2000" spc="-5" dirty="0">
                <a:solidFill>
                  <a:srgbClr val="413E2A"/>
                </a:solidFill>
                <a:latin typeface="Garamond"/>
                <a:cs typeface="Garamond"/>
              </a:rPr>
              <a:t>educación para </a:t>
            </a:r>
            <a:r>
              <a:rPr sz="20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2000" spc="-5" dirty="0">
                <a:solidFill>
                  <a:srgbClr val="413E2A"/>
                </a:solidFill>
                <a:latin typeface="Garamond"/>
                <a:cs typeface="Garamond"/>
              </a:rPr>
              <a:t>salud, contribuyendo así </a:t>
            </a:r>
            <a:r>
              <a:rPr sz="2000" dirty="0">
                <a:solidFill>
                  <a:srgbClr val="413E2A"/>
                </a:solidFill>
                <a:latin typeface="Garamond"/>
                <a:cs typeface="Garamond"/>
              </a:rPr>
              <a:t>a la importancia de </a:t>
            </a:r>
            <a:r>
              <a:rPr sz="2000" spc="-5" dirty="0">
                <a:solidFill>
                  <a:srgbClr val="413E2A"/>
                </a:solidFill>
                <a:latin typeface="Garamond"/>
                <a:cs typeface="Garamond"/>
              </a:rPr>
              <a:t>tener una buena  alimentación para una mejor calidad </a:t>
            </a:r>
            <a:r>
              <a:rPr sz="20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2000" spc="-5" dirty="0">
                <a:solidFill>
                  <a:srgbClr val="413E2A"/>
                </a:solidFill>
                <a:latin typeface="Garamond"/>
                <a:cs typeface="Garamond"/>
              </a:rPr>
              <a:t>vida </a:t>
            </a:r>
            <a:r>
              <a:rPr sz="2000" spc="-5" dirty="0" err="1">
                <a:solidFill>
                  <a:srgbClr val="413E2A"/>
                </a:solidFill>
                <a:latin typeface="Garamond"/>
                <a:cs typeface="Garamond"/>
              </a:rPr>
              <a:t>en</a:t>
            </a:r>
            <a:r>
              <a:rPr sz="2000" spc="-5" dirty="0">
                <a:solidFill>
                  <a:srgbClr val="413E2A"/>
                </a:solidFill>
                <a:latin typeface="Garamond"/>
                <a:cs typeface="Garamond"/>
              </a:rPr>
              <a:t> </a:t>
            </a:r>
            <a:r>
              <a:rPr lang="es-MX" sz="2000" dirty="0" smtClean="0">
                <a:solidFill>
                  <a:srgbClr val="413E2A"/>
                </a:solidFill>
                <a:latin typeface="Garamond"/>
                <a:cs typeface="Garamond"/>
              </a:rPr>
              <a:t>los </a:t>
            </a:r>
            <a:r>
              <a:rPr lang="es-MX" sz="2000" spc="-5" dirty="0" smtClean="0">
                <a:solidFill>
                  <a:srgbClr val="413E2A"/>
                </a:solidFill>
                <a:latin typeface="Garamond"/>
                <a:cs typeface="Garamond"/>
              </a:rPr>
              <a:t>estudiantes </a:t>
            </a:r>
            <a:r>
              <a:rPr sz="2000" dirty="0" smtClean="0">
                <a:solidFill>
                  <a:srgbClr val="413E2A"/>
                </a:solidFill>
                <a:latin typeface="Garamond"/>
                <a:cs typeface="Garamond"/>
              </a:rPr>
              <a:t>del</a:t>
            </a:r>
            <a:r>
              <a:rPr lang="es-MX" sz="2000" dirty="0" smtClean="0">
                <a:solidFill>
                  <a:srgbClr val="413E2A"/>
                </a:solidFill>
                <a:latin typeface="Garamond"/>
                <a:cs typeface="Garamond"/>
              </a:rPr>
              <a:t> grupo 501</a:t>
            </a:r>
            <a:r>
              <a:rPr sz="2000" dirty="0" smtClean="0">
                <a:solidFill>
                  <a:srgbClr val="413E2A"/>
                </a:solidFill>
                <a:latin typeface="Garamond"/>
                <a:cs typeface="Garamond"/>
              </a:rPr>
              <a:t> </a:t>
            </a:r>
            <a:r>
              <a:rPr sz="2000" spc="-5" dirty="0">
                <a:solidFill>
                  <a:srgbClr val="413E2A"/>
                </a:solidFill>
                <a:latin typeface="Garamond"/>
                <a:cs typeface="Garamond"/>
              </a:rPr>
              <a:t>colegio Winston  Churchill, ubicado en </a:t>
            </a:r>
            <a:r>
              <a:rPr sz="2000" dirty="0">
                <a:solidFill>
                  <a:srgbClr val="413E2A"/>
                </a:solidFill>
                <a:latin typeface="Garamond"/>
                <a:cs typeface="Garamond"/>
              </a:rPr>
              <a:t>la </a:t>
            </a:r>
            <a:r>
              <a:rPr sz="2000" spc="-5" dirty="0">
                <a:solidFill>
                  <a:srgbClr val="413E2A"/>
                </a:solidFill>
                <a:latin typeface="Garamond"/>
                <a:cs typeface="Garamond"/>
              </a:rPr>
              <a:t>colonia Granjas </a:t>
            </a:r>
            <a:r>
              <a:rPr sz="20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2000" spc="-5" dirty="0">
                <a:solidFill>
                  <a:srgbClr val="413E2A"/>
                </a:solidFill>
                <a:latin typeface="Garamond"/>
                <a:cs typeface="Garamond"/>
              </a:rPr>
              <a:t>Guadalupe, Ecatepec </a:t>
            </a:r>
            <a:r>
              <a:rPr sz="20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2000" spc="-5" dirty="0">
                <a:solidFill>
                  <a:srgbClr val="413E2A"/>
                </a:solidFill>
                <a:latin typeface="Garamond"/>
                <a:cs typeface="Garamond"/>
              </a:rPr>
              <a:t>Morelos, Estado </a:t>
            </a:r>
            <a:r>
              <a:rPr sz="2000" dirty="0">
                <a:solidFill>
                  <a:srgbClr val="413E2A"/>
                </a:solidFill>
                <a:latin typeface="Garamond"/>
                <a:cs typeface="Garamond"/>
              </a:rPr>
              <a:t>de  </a:t>
            </a:r>
            <a:r>
              <a:rPr sz="2000" spc="-5" dirty="0">
                <a:solidFill>
                  <a:srgbClr val="413E2A"/>
                </a:solidFill>
                <a:latin typeface="Garamond"/>
                <a:cs typeface="Garamond"/>
              </a:rPr>
              <a:t>México. Todo esto </a:t>
            </a:r>
            <a:r>
              <a:rPr sz="2000" dirty="0">
                <a:solidFill>
                  <a:srgbClr val="413E2A"/>
                </a:solidFill>
                <a:latin typeface="Garamond"/>
                <a:cs typeface="Garamond"/>
              </a:rPr>
              <a:t>a </a:t>
            </a:r>
            <a:r>
              <a:rPr sz="2000" spc="-5" dirty="0">
                <a:solidFill>
                  <a:srgbClr val="413E2A"/>
                </a:solidFill>
                <a:latin typeface="Garamond"/>
                <a:cs typeface="Garamond"/>
              </a:rPr>
              <a:t>travès </a:t>
            </a:r>
            <a:r>
              <a:rPr sz="2000" dirty="0">
                <a:solidFill>
                  <a:srgbClr val="413E2A"/>
                </a:solidFill>
                <a:latin typeface="Garamond"/>
                <a:cs typeface="Garamond"/>
              </a:rPr>
              <a:t>del diseño y </a:t>
            </a:r>
            <a:r>
              <a:rPr sz="2000" spc="-5" dirty="0">
                <a:solidFill>
                  <a:srgbClr val="413E2A"/>
                </a:solidFill>
                <a:latin typeface="Garamond"/>
                <a:cs typeface="Garamond"/>
              </a:rPr>
              <a:t>construcciòn </a:t>
            </a:r>
            <a:r>
              <a:rPr sz="2000" dirty="0">
                <a:solidFill>
                  <a:srgbClr val="413E2A"/>
                </a:solidFill>
                <a:latin typeface="Garamond"/>
                <a:cs typeface="Garamond"/>
              </a:rPr>
              <a:t>de </a:t>
            </a:r>
            <a:r>
              <a:rPr sz="2000" spc="-5" dirty="0">
                <a:solidFill>
                  <a:srgbClr val="413E2A"/>
                </a:solidFill>
                <a:latin typeface="Garamond"/>
                <a:cs typeface="Garamond"/>
              </a:rPr>
              <a:t>un huerto urbano escolar, como  herramienta principal para enfrentar una crisis</a:t>
            </a:r>
            <a:r>
              <a:rPr sz="2000" spc="-15" dirty="0">
                <a:solidFill>
                  <a:srgbClr val="413E2A"/>
                </a:solidFill>
                <a:latin typeface="Garamond"/>
                <a:cs typeface="Garamond"/>
              </a:rPr>
              <a:t> </a:t>
            </a:r>
            <a:r>
              <a:rPr sz="2000" spc="-5" dirty="0">
                <a:solidFill>
                  <a:srgbClr val="413E2A"/>
                </a:solidFill>
                <a:latin typeface="Garamond"/>
                <a:cs typeface="Garamond"/>
              </a:rPr>
              <a:t>alimentaria.</a:t>
            </a:r>
            <a:endParaRPr sz="2000" dirty="0">
              <a:latin typeface="Garamond"/>
              <a:cs typeface="Garamond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58240" y="669359"/>
            <a:ext cx="709612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OBJETIVO </a:t>
            </a:r>
            <a:r>
              <a:rPr sz="3000" dirty="0"/>
              <a:t>GENERAL </a:t>
            </a:r>
            <a:r>
              <a:rPr sz="3000" spc="-5" dirty="0"/>
              <a:t>DEL</a:t>
            </a:r>
            <a:r>
              <a:rPr sz="3000" spc="-90" dirty="0"/>
              <a:t> </a:t>
            </a:r>
            <a:r>
              <a:rPr sz="3000" spc="-5" dirty="0"/>
              <a:t>PROYECTO</a:t>
            </a:r>
            <a:endParaRPr sz="3000"/>
          </a:p>
        </p:txBody>
      </p:sp>
      <p:sp>
        <p:nvSpPr>
          <p:cNvPr id="4" name="object 4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62225" y="1490233"/>
            <a:ext cx="8757285" cy="247650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algn="just">
              <a:lnSpc>
                <a:spcPct val="114799"/>
              </a:lnSpc>
              <a:spcBef>
                <a:spcPts val="80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Una Nutriciòn adecuada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implica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salud, crecimiento,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desarrollo,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capacidad mental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fortaleza  fìsica adecuados, actividad, eficiencia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optimismo, recientemente se ha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diseñado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“el plato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del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buen comer” que nos orienta acerca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cantidad adecuada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alimentos que se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deben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consumir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diariamente 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divide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en tres</a:t>
            </a:r>
            <a:r>
              <a:rPr sz="1900" spc="-2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porciones:</a:t>
            </a:r>
            <a:endParaRPr sz="1900">
              <a:latin typeface="Garamond"/>
              <a:cs typeface="Garamond"/>
            </a:endParaRPr>
          </a:p>
          <a:p>
            <a:pPr marL="469900" indent="-304165">
              <a:lnSpc>
                <a:spcPct val="100000"/>
              </a:lnSpc>
              <a:spcBef>
                <a:spcPts val="1345"/>
              </a:spcBef>
              <a:buChar char="-"/>
              <a:tabLst>
                <a:tab pos="469265" algn="l"/>
                <a:tab pos="469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Verduras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frutas</a:t>
            </a:r>
            <a:r>
              <a:rPr sz="19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(muchas)</a:t>
            </a:r>
            <a:endParaRPr sz="1900">
              <a:latin typeface="Garamond"/>
              <a:cs typeface="Garamond"/>
            </a:endParaRPr>
          </a:p>
          <a:p>
            <a:pPr marL="469900" indent="-304165">
              <a:lnSpc>
                <a:spcPct val="100000"/>
              </a:lnSpc>
              <a:spcBef>
                <a:spcPts val="320"/>
              </a:spcBef>
              <a:buChar char="-"/>
              <a:tabLst>
                <a:tab pos="469265" algn="l"/>
                <a:tab pos="469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Cereales</a:t>
            </a:r>
            <a:r>
              <a:rPr sz="19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(suficientes)</a:t>
            </a:r>
            <a:endParaRPr sz="1900">
              <a:latin typeface="Garamond"/>
              <a:cs typeface="Garamond"/>
            </a:endParaRPr>
          </a:p>
          <a:p>
            <a:pPr marL="469900" indent="-304165">
              <a:lnSpc>
                <a:spcPct val="100000"/>
              </a:lnSpc>
              <a:spcBef>
                <a:spcPts val="345"/>
              </a:spcBef>
              <a:buChar char="-"/>
              <a:tabLst>
                <a:tab pos="469265" algn="l"/>
                <a:tab pos="469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Leguminosas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alimentos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origen animal</a:t>
            </a:r>
            <a:r>
              <a:rPr sz="1900" spc="-2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(pocos)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667175" y="4114199"/>
            <a:ext cx="2284400" cy="2065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191025" y="5955725"/>
            <a:ext cx="2000974" cy="9022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47800" y="774033"/>
            <a:ext cx="8756015" cy="5432425"/>
          </a:xfrm>
          <a:prstGeom prst="rect">
            <a:avLst/>
          </a:prstGeom>
        </p:spPr>
        <p:txBody>
          <a:bodyPr vert="horz" wrap="square" lIns="0" tIns="180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20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OBJETIVO.</a:t>
            </a:r>
            <a:endParaRPr sz="1900">
              <a:latin typeface="Garamond"/>
              <a:cs typeface="Garamond"/>
            </a:endParaRPr>
          </a:p>
          <a:p>
            <a:pPr marL="12700" marR="5080">
              <a:lnSpc>
                <a:spcPct val="113999"/>
              </a:lnSpc>
              <a:spcBef>
                <a:spcPts val="1000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Que el alumno elabore un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desayuno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balanceado para cubrir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necesidades calòricas en un  adolescente.</a:t>
            </a:r>
            <a:endParaRPr sz="19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1345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HIPÓTESIS</a:t>
            </a:r>
            <a:endParaRPr sz="1900">
              <a:latin typeface="Garamond"/>
              <a:cs typeface="Garamond"/>
            </a:endParaRPr>
          </a:p>
          <a:p>
            <a:pPr marL="12700" marR="5715">
              <a:lnSpc>
                <a:spcPct val="113999"/>
              </a:lnSpc>
              <a:spcBef>
                <a:spcPts val="1000"/>
              </a:spcBef>
            </a:pP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Si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alimentaciòn base para una buena salud, entonces el organismo humano gozarà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gran calidad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 vida.</a:t>
            </a:r>
            <a:endParaRPr sz="19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1345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PLAN DE</a:t>
            </a:r>
            <a:r>
              <a:rPr sz="19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INVESTIGACIÒN.</a:t>
            </a:r>
            <a:endParaRPr sz="1900">
              <a:latin typeface="Garamond"/>
              <a:cs typeface="Garamond"/>
            </a:endParaRPr>
          </a:p>
          <a:p>
            <a:pPr marL="469900" indent="-304165">
              <a:lnSpc>
                <a:spcPct val="100000"/>
              </a:lnSpc>
              <a:spcBef>
                <a:spcPts val="1320"/>
              </a:spcBef>
              <a:buChar char="-"/>
              <a:tabLst>
                <a:tab pos="469265" algn="l"/>
                <a:tab pos="469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Tipo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investigaciòn: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 teórico-práctica</a:t>
            </a:r>
            <a:endParaRPr sz="1900">
              <a:latin typeface="Garamond"/>
              <a:cs typeface="Garamond"/>
            </a:endParaRPr>
          </a:p>
          <a:p>
            <a:pPr marL="469900" indent="-304165">
              <a:lnSpc>
                <a:spcPct val="100000"/>
              </a:lnSpc>
              <a:spcBef>
                <a:spcPts val="320"/>
              </a:spcBef>
              <a:buChar char="-"/>
              <a:tabLst>
                <a:tab pos="469265" algn="l"/>
                <a:tab pos="469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Lugar: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laboratorio de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 quìmica</a:t>
            </a:r>
            <a:endParaRPr sz="1900">
              <a:latin typeface="Garamond"/>
              <a:cs typeface="Garamond"/>
            </a:endParaRPr>
          </a:p>
          <a:p>
            <a:pPr marL="469900" indent="-304165">
              <a:lnSpc>
                <a:spcPct val="100000"/>
              </a:lnSpc>
              <a:spcBef>
                <a:spcPts val="345"/>
              </a:spcBef>
              <a:buChar char="-"/>
              <a:tabLst>
                <a:tab pos="469265" algn="l"/>
                <a:tab pos="469900" algn="l"/>
              </a:tabLst>
            </a:pP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Instrumentos de investigaciòn: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 bibliogràficos</a:t>
            </a:r>
            <a:endParaRPr sz="1900">
              <a:latin typeface="Garamond"/>
              <a:cs typeface="Garamond"/>
            </a:endParaRPr>
          </a:p>
          <a:p>
            <a:pPr marL="469900" indent="-304165">
              <a:lnSpc>
                <a:spcPct val="100000"/>
              </a:lnSpc>
              <a:spcBef>
                <a:spcPts val="345"/>
              </a:spcBef>
              <a:buChar char="-"/>
              <a:tabLst>
                <a:tab pos="469265" algn="l"/>
                <a:tab pos="469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Programa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 actividades:</a:t>
            </a:r>
            <a:endParaRPr sz="1900">
              <a:latin typeface="Garamond"/>
              <a:cs typeface="Garamond"/>
            </a:endParaRPr>
          </a:p>
          <a:p>
            <a:pPr marL="469900" indent="-374650">
              <a:lnSpc>
                <a:spcPct val="100000"/>
              </a:lnSpc>
              <a:spcBef>
                <a:spcPts val="34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Protocolo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Investigaciòn</a:t>
            </a:r>
            <a:endParaRPr sz="1900">
              <a:latin typeface="Garamond"/>
              <a:cs typeface="Garamond"/>
            </a:endParaRPr>
          </a:p>
          <a:p>
            <a:pPr marL="469900" indent="-374650">
              <a:lnSpc>
                <a:spcPct val="100000"/>
              </a:lnSpc>
              <a:spcBef>
                <a:spcPts val="34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Desarrollo</a:t>
            </a:r>
            <a:endParaRPr sz="1900">
              <a:latin typeface="Garamond"/>
              <a:cs typeface="Garamond"/>
            </a:endParaRPr>
          </a:p>
          <a:p>
            <a:pPr marL="469900" indent="-374650">
              <a:lnSpc>
                <a:spcPct val="100000"/>
              </a:lnSpc>
              <a:spcBef>
                <a:spcPts val="34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Anàlisi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resultados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</a:t>
            </a:r>
            <a:r>
              <a:rPr sz="19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conclusiòn.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191025" y="5955725"/>
            <a:ext cx="2000974" cy="902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40575" y="685657"/>
            <a:ext cx="8750300" cy="4806950"/>
          </a:xfrm>
          <a:prstGeom prst="rect">
            <a:avLst/>
          </a:prstGeom>
        </p:spPr>
        <p:txBody>
          <a:bodyPr vert="horz" wrap="square" lIns="0" tIns="180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20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PROCEDIMIENTO.</a:t>
            </a:r>
            <a:endParaRPr sz="1900">
              <a:latin typeface="Garamond"/>
              <a:cs typeface="Garamond"/>
            </a:endParaRPr>
          </a:p>
          <a:p>
            <a:pPr marL="469900" indent="-304165">
              <a:lnSpc>
                <a:spcPct val="100000"/>
              </a:lnSpc>
              <a:spcBef>
                <a:spcPts val="1320"/>
              </a:spcBef>
              <a:buChar char="-"/>
              <a:tabLst>
                <a:tab pos="469265" algn="l"/>
                <a:tab pos="469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Elaborar por escrito un prototipo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un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desayuno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balanceado para un</a:t>
            </a:r>
            <a:r>
              <a:rPr sz="1900" spc="-3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adolescente.</a:t>
            </a:r>
            <a:endParaRPr sz="1900">
              <a:latin typeface="Garamond"/>
              <a:cs typeface="Garamond"/>
            </a:endParaRPr>
          </a:p>
          <a:p>
            <a:pPr marL="469900" marR="5080" indent="-304165">
              <a:lnSpc>
                <a:spcPts val="2630"/>
              </a:lnSpc>
              <a:spcBef>
                <a:spcPts val="114"/>
              </a:spcBef>
              <a:buChar char="-"/>
              <a:tabLst>
                <a:tab pos="469265" algn="l"/>
                <a:tab pos="469900" algn="l"/>
              </a:tabLst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Presentarlo en fisìsico con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cantidades mencionadas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utensilios adecuados  para</a:t>
            </a:r>
            <a:r>
              <a:rPr sz="19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ingerirlo.</a:t>
            </a:r>
            <a:endParaRPr sz="19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1195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MATERIAL, EQUIPO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</a:t>
            </a:r>
            <a:r>
              <a:rPr sz="19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SUSTANCIAS.</a:t>
            </a:r>
            <a:endParaRPr sz="1900">
              <a:latin typeface="Garamond"/>
              <a:cs typeface="Garamond"/>
            </a:endParaRPr>
          </a:p>
          <a:p>
            <a:pPr marL="12700" marR="3694429">
              <a:lnSpc>
                <a:spcPct val="157900"/>
              </a:lnSpc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Alimentos, utensilios para prepararlos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para servirlos.  MANEJO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DISPOSICIÒN DE</a:t>
            </a:r>
            <a:r>
              <a:rPr sz="1900" spc="-4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DESECHOS.</a:t>
            </a:r>
            <a:endParaRPr sz="1900">
              <a:latin typeface="Garamond"/>
              <a:cs typeface="Garamond"/>
            </a:endParaRPr>
          </a:p>
          <a:p>
            <a:pPr marL="12700" marR="7000875">
              <a:lnSpc>
                <a:spcPct val="100000"/>
              </a:lnSpc>
              <a:spcBef>
                <a:spcPts val="1320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Orgànicos.</a:t>
            </a:r>
            <a:endParaRPr sz="1900">
              <a:latin typeface="Garamond"/>
              <a:cs typeface="Garamond"/>
            </a:endParaRPr>
          </a:p>
          <a:p>
            <a:pPr marL="12700" marR="7000875">
              <a:lnSpc>
                <a:spcPct val="100000"/>
              </a:lnSpc>
              <a:spcBef>
                <a:spcPts val="1320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BIBLIOGRAFÌA.</a:t>
            </a:r>
            <a:endParaRPr sz="1900">
              <a:latin typeface="Garamond"/>
              <a:cs typeface="Garamond"/>
            </a:endParaRPr>
          </a:p>
          <a:p>
            <a:pPr marL="12700" marR="104139">
              <a:lnSpc>
                <a:spcPct val="157900"/>
              </a:lnSpc>
            </a:pP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Rosas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M. Margarita, </a:t>
            </a:r>
            <a:r>
              <a:rPr sz="1900" i="1" spc="-5" dirty="0">
                <a:solidFill>
                  <a:srgbClr val="434343"/>
                </a:solidFill>
                <a:latin typeface="Garamond"/>
                <a:cs typeface="Garamond"/>
              </a:rPr>
              <a:t>EDUCACIÒN PARA LA </a:t>
            </a:r>
            <a:r>
              <a:rPr sz="1900" i="1" dirty="0">
                <a:solidFill>
                  <a:srgbClr val="434343"/>
                </a:solidFill>
                <a:latin typeface="Garamond"/>
                <a:cs typeface="Garamond"/>
              </a:rPr>
              <a:t>SALUD,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3a. ed., Mèxico, 2018, pp. 100-101  Higashida, H., Bertha, </a:t>
            </a:r>
            <a:r>
              <a:rPr sz="1900" i="1" dirty="0">
                <a:solidFill>
                  <a:srgbClr val="434343"/>
                </a:solidFill>
                <a:latin typeface="Garamond"/>
                <a:cs typeface="Garamond"/>
              </a:rPr>
              <a:t>CIENCIAS DE </a:t>
            </a:r>
            <a:r>
              <a:rPr sz="1900" i="1" spc="-5" dirty="0">
                <a:solidFill>
                  <a:srgbClr val="434343"/>
                </a:solidFill>
                <a:latin typeface="Garamond"/>
                <a:cs typeface="Garamond"/>
              </a:rPr>
              <a:t>LA SALUD,,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7a. ed., Mèxico, 2015, pp.</a:t>
            </a:r>
            <a:r>
              <a:rPr sz="1900" spc="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283-288.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191025" y="5955725"/>
            <a:ext cx="2000974" cy="902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19750" y="563210"/>
            <a:ext cx="333756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0" spc="-10" dirty="0">
                <a:latin typeface="Garamond"/>
                <a:cs typeface="Garamond"/>
              </a:rPr>
              <a:t>Descripciòn </a:t>
            </a:r>
            <a:r>
              <a:rPr sz="3000" b="0" dirty="0">
                <a:latin typeface="Garamond"/>
                <a:cs typeface="Garamond"/>
              </a:rPr>
              <a:t>del</a:t>
            </a:r>
            <a:r>
              <a:rPr sz="3000" b="0" spc="-85" dirty="0">
                <a:latin typeface="Garamond"/>
                <a:cs typeface="Garamond"/>
              </a:rPr>
              <a:t> </a:t>
            </a:r>
            <a:r>
              <a:rPr sz="3000" b="0" spc="-5" dirty="0">
                <a:latin typeface="Garamond"/>
                <a:cs typeface="Garamond"/>
              </a:rPr>
              <a:t>cierre.</a:t>
            </a:r>
            <a:endParaRPr sz="30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8750" y="1378622"/>
            <a:ext cx="6526530" cy="435546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715" algn="just">
              <a:lnSpc>
                <a:spcPct val="100899"/>
              </a:lnSpc>
              <a:spcBef>
                <a:spcPts val="80"/>
              </a:spcBef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Con esto se pretende que el alumno haga conciencia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lo importante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que es  cuidar su cuerpo para tener una vida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calidad, evitando trastornos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y 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enfermedades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derivadas 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una mala</a:t>
            </a:r>
            <a:r>
              <a:rPr sz="16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nutriciòn.</a:t>
            </a:r>
            <a:endParaRPr sz="16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1030"/>
              </a:spcBef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Lo</a:t>
            </a:r>
            <a:r>
              <a:rPr sz="1600" spc="-10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sucedido.</a:t>
            </a:r>
            <a:endParaRPr sz="1600">
              <a:latin typeface="Garamond"/>
              <a:cs typeface="Garamond"/>
            </a:endParaRPr>
          </a:p>
          <a:p>
            <a:pPr marL="12700" marR="6350" algn="just">
              <a:lnSpc>
                <a:spcPct val="100899"/>
              </a:lnSpc>
              <a:spcBef>
                <a:spcPts val="990"/>
              </a:spcBef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Darse cuenta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permitirse conocer nuevos alimentos,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que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combinaciòn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estos puede resultar grata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a 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vista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al paladar,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ademàs ser nutritiva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benéfica  para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 salud.</a:t>
            </a:r>
            <a:endParaRPr sz="16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1030"/>
              </a:spcBef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Contrastaciòn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lo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 esperado.</a:t>
            </a:r>
            <a:endParaRPr sz="1600">
              <a:latin typeface="Garamond"/>
              <a:cs typeface="Garamond"/>
            </a:endParaRPr>
          </a:p>
          <a:p>
            <a:pPr marL="12700" marR="5080" algn="just">
              <a:lnSpc>
                <a:spcPct val="100899"/>
              </a:lnSpc>
              <a:spcBef>
                <a:spcPts val="985"/>
              </a:spcBef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La alimentaciòn es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serà una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las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preocupaciones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necesidades bàsicas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del 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hombre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uno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factores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determinantes de 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formaciòn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progreso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las 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sociedades.</a:t>
            </a:r>
            <a:endParaRPr sz="16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1030"/>
              </a:spcBef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Materiales.</a:t>
            </a:r>
            <a:endParaRPr sz="16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*Alimentos</a:t>
            </a:r>
            <a:endParaRPr sz="16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</a:pP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*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Utensilios para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presentaciòn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del</a:t>
            </a:r>
            <a:r>
              <a:rPr sz="16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desayuno.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191025" y="5955725"/>
            <a:ext cx="2000974" cy="902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55825" y="493797"/>
            <a:ext cx="3610799" cy="23192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986775" y="2812987"/>
            <a:ext cx="3610799" cy="29631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5949" y="629183"/>
            <a:ext cx="579501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10" dirty="0">
                <a:latin typeface="Garamond"/>
                <a:cs typeface="Garamond"/>
              </a:rPr>
              <a:t>Descripción </a:t>
            </a:r>
            <a:r>
              <a:rPr b="0" dirty="0">
                <a:latin typeface="Garamond"/>
                <a:cs typeface="Garamond"/>
              </a:rPr>
              <a:t>de los</a:t>
            </a:r>
            <a:r>
              <a:rPr b="0" spc="-90" dirty="0">
                <a:latin typeface="Garamond"/>
                <a:cs typeface="Garamond"/>
              </a:rPr>
              <a:t> </a:t>
            </a:r>
            <a:r>
              <a:rPr b="0" spc="-5" dirty="0">
                <a:latin typeface="Garamond"/>
                <a:cs typeface="Garamond"/>
              </a:rPr>
              <a:t>resultados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662225" y="2035558"/>
            <a:ext cx="8756650" cy="260032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algn="just">
              <a:lnSpc>
                <a:spcPct val="114799"/>
              </a:lnSpc>
              <a:spcBef>
                <a:spcPts val="80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Con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resultados obtenidos aprendieron que en Mèxico existe una gran variedad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alimentos que aportan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nutrientes necesarios para el trabajo cotidiano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cuerpo humano, 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que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alimentaciòn es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base para que este se realice en su totalidad teniendo como </a:t>
            </a:r>
            <a:r>
              <a:rPr sz="1900" spc="46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objetivo primordial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 homeostasis.</a:t>
            </a:r>
            <a:endParaRPr sz="19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9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13999"/>
              </a:lnSpc>
            </a:pP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Se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espera que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después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que se adquiriò este conocimiento se practique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se cambien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o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mejoren hábitos en pro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la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 salud.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5955725"/>
            <a:ext cx="2000975" cy="902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5949" y="629184"/>
            <a:ext cx="425450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5" dirty="0">
                <a:latin typeface="Garamond"/>
                <a:cs typeface="Garamond"/>
              </a:rPr>
              <a:t>Análisis </a:t>
            </a:r>
            <a:r>
              <a:rPr b="0" dirty="0">
                <a:latin typeface="Garamond"/>
                <a:cs typeface="Garamond"/>
              </a:rPr>
              <a:t>de</a:t>
            </a:r>
            <a:r>
              <a:rPr b="0" spc="-90" dirty="0">
                <a:latin typeface="Garamond"/>
                <a:cs typeface="Garamond"/>
              </a:rPr>
              <a:t> </a:t>
            </a:r>
            <a:r>
              <a:rPr b="0" spc="-5" dirty="0">
                <a:latin typeface="Garamond"/>
                <a:cs typeface="Garamond"/>
              </a:rPr>
              <a:t>resultados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662225" y="1891882"/>
            <a:ext cx="6856095" cy="3519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434343"/>
                </a:solidFill>
                <a:latin typeface="Garamond"/>
                <a:cs typeface="Garamond"/>
              </a:rPr>
              <a:t>Ventajas.</a:t>
            </a:r>
            <a:endParaRPr sz="2400">
              <a:latin typeface="Garamond"/>
              <a:cs typeface="Garamond"/>
            </a:endParaRPr>
          </a:p>
          <a:p>
            <a:pPr marL="469900" indent="-300355">
              <a:lnSpc>
                <a:spcPct val="100000"/>
              </a:lnSpc>
              <a:spcBef>
                <a:spcPts val="1420"/>
              </a:spcBef>
              <a:buChar char="-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Adquirir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o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corregir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hábitos</a:t>
            </a:r>
            <a:r>
              <a:rPr sz="1800" spc="-2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alimenticiòs.</a:t>
            </a:r>
            <a:endParaRPr sz="1800">
              <a:latin typeface="Garamond"/>
              <a:cs typeface="Garamond"/>
            </a:endParaRPr>
          </a:p>
          <a:p>
            <a:pPr marL="469900" indent="-300355">
              <a:lnSpc>
                <a:spcPct val="100000"/>
              </a:lnSpc>
              <a:spcBef>
                <a:spcPts val="290"/>
              </a:spcBef>
              <a:buChar char="-"/>
              <a:tabLst>
                <a:tab pos="469265" algn="l"/>
                <a:tab pos="469900" algn="l"/>
              </a:tabLst>
            </a:pP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Integrar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nuevos alimentos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 la dieta</a:t>
            </a:r>
            <a:r>
              <a:rPr sz="1800" spc="-2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diaria.</a:t>
            </a:r>
            <a:endParaRPr sz="1800">
              <a:latin typeface="Garamond"/>
              <a:cs typeface="Garamond"/>
            </a:endParaRPr>
          </a:p>
          <a:p>
            <a:pPr marL="469900" indent="-300355">
              <a:lnSpc>
                <a:spcPct val="100000"/>
              </a:lnSpc>
              <a:spcBef>
                <a:spcPts val="315"/>
              </a:spcBef>
              <a:buChar char="-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Adecuar el régimen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sus actividades, estado fìsico, gustos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</a:t>
            </a:r>
            <a:r>
              <a:rPr sz="1800" spc="-7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costumbres.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buClr>
                <a:srgbClr val="434343"/>
              </a:buClr>
              <a:buFont typeface="Garamond"/>
              <a:buChar char="-"/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434343"/>
              </a:buClr>
              <a:buFont typeface="Garamond"/>
              <a:buChar char="-"/>
            </a:pP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spc="-5" dirty="0">
                <a:solidFill>
                  <a:srgbClr val="434343"/>
                </a:solidFill>
                <a:latin typeface="Garamond"/>
                <a:cs typeface="Garamond"/>
              </a:rPr>
              <a:t>Desventajas.</a:t>
            </a:r>
            <a:endParaRPr sz="2400">
              <a:latin typeface="Garamond"/>
              <a:cs typeface="Garamond"/>
            </a:endParaRPr>
          </a:p>
          <a:p>
            <a:pPr marL="469900" indent="-300355">
              <a:lnSpc>
                <a:spcPct val="100000"/>
              </a:lnSpc>
              <a:spcBef>
                <a:spcPts val="1420"/>
              </a:spcBef>
              <a:buChar char="-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Poder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adquisitivo</a:t>
            </a:r>
            <a:endParaRPr sz="1800">
              <a:latin typeface="Garamond"/>
              <a:cs typeface="Garamond"/>
            </a:endParaRPr>
          </a:p>
          <a:p>
            <a:pPr marL="469900" indent="-300355">
              <a:lnSpc>
                <a:spcPct val="100000"/>
              </a:lnSpc>
              <a:spcBef>
                <a:spcPts val="290"/>
              </a:spcBef>
              <a:buChar char="-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Disponibilidad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alimentos 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</a:t>
            </a:r>
            <a:r>
              <a:rPr sz="18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regiòn.</a:t>
            </a:r>
            <a:endParaRPr sz="1800">
              <a:latin typeface="Garamond"/>
              <a:cs typeface="Garamond"/>
            </a:endParaRPr>
          </a:p>
          <a:p>
            <a:pPr marL="469900" indent="-300355">
              <a:lnSpc>
                <a:spcPct val="100000"/>
              </a:lnSpc>
              <a:spcBef>
                <a:spcPts val="315"/>
              </a:spcBef>
              <a:buChar char="-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Tiempo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 preparaciòn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191025" y="5955725"/>
            <a:ext cx="2000974" cy="902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65949" y="629182"/>
            <a:ext cx="392239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10" dirty="0">
                <a:solidFill>
                  <a:srgbClr val="2A3890"/>
                </a:solidFill>
                <a:latin typeface="Garamond"/>
                <a:cs typeface="Garamond"/>
              </a:rPr>
              <a:t>Toma </a:t>
            </a:r>
            <a:r>
              <a:rPr sz="4000" dirty="0">
                <a:solidFill>
                  <a:srgbClr val="2A3890"/>
                </a:solidFill>
                <a:latin typeface="Garamond"/>
                <a:cs typeface="Garamond"/>
              </a:rPr>
              <a:t>de</a:t>
            </a:r>
            <a:r>
              <a:rPr sz="4000" spc="-85" dirty="0">
                <a:solidFill>
                  <a:srgbClr val="2A3890"/>
                </a:solidFill>
                <a:latin typeface="Garamond"/>
                <a:cs typeface="Garamond"/>
              </a:rPr>
              <a:t> </a:t>
            </a:r>
            <a:r>
              <a:rPr sz="4000" dirty="0">
                <a:solidFill>
                  <a:srgbClr val="2A3890"/>
                </a:solidFill>
                <a:latin typeface="Garamond"/>
                <a:cs typeface="Garamond"/>
              </a:rPr>
              <a:t>decisiones</a:t>
            </a:r>
            <a:endParaRPr sz="40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62225" y="1655608"/>
            <a:ext cx="8761095" cy="101917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just">
              <a:lnSpc>
                <a:spcPct val="114599"/>
              </a:lnSpc>
              <a:spcBef>
                <a:spcPts val="85"/>
              </a:spcBef>
            </a:pP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Elaborar carteles para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informar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sobre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repercusiones en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salud al practicar una mala  alimentaciòn,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que esto puede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llegar a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un estado crònico </a:t>
            </a:r>
            <a:r>
              <a:rPr sz="1900" dirty="0">
                <a:solidFill>
                  <a:srgbClr val="434343"/>
                </a:solidFill>
                <a:latin typeface="Garamond"/>
                <a:cs typeface="Garamond"/>
              </a:rPr>
              <a:t>de desnutriciòn e incluso a la  </a:t>
            </a:r>
            <a:r>
              <a:rPr sz="1900" spc="-5" dirty="0">
                <a:solidFill>
                  <a:srgbClr val="434343"/>
                </a:solidFill>
                <a:latin typeface="Garamond"/>
                <a:cs typeface="Garamond"/>
              </a:rPr>
              <a:t>muerte.</a:t>
            </a:r>
            <a:endParaRPr sz="19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304094" y="2984632"/>
            <a:ext cx="3833548" cy="32243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191025" y="5955725"/>
            <a:ext cx="2000974" cy="9022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11350" y="605504"/>
            <a:ext cx="316039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Disciplinaria</a:t>
            </a:r>
            <a:r>
              <a:rPr spc="-90" dirty="0"/>
              <a:t> </a:t>
            </a:r>
            <a:r>
              <a:rPr dirty="0"/>
              <a:t>2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16549" y="1215104"/>
            <a:ext cx="10597515" cy="4592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00125" algn="ctr">
              <a:lnSpc>
                <a:spcPct val="100000"/>
              </a:lnSpc>
              <a:spcBef>
                <a:spcPts val="100"/>
              </a:spcBef>
            </a:pPr>
            <a:r>
              <a:rPr sz="4000" b="1" spc="-5" dirty="0">
                <a:solidFill>
                  <a:srgbClr val="2A3890"/>
                </a:solidFill>
                <a:latin typeface="Garamond"/>
                <a:cs typeface="Garamond"/>
              </a:rPr>
              <a:t>Matemáticas</a:t>
            </a:r>
            <a:r>
              <a:rPr sz="4000" b="1" spc="-10" dirty="0">
                <a:solidFill>
                  <a:srgbClr val="2A3890"/>
                </a:solidFill>
                <a:latin typeface="Garamond"/>
                <a:cs typeface="Garamond"/>
              </a:rPr>
              <a:t> </a:t>
            </a:r>
            <a:r>
              <a:rPr sz="4000" b="1" dirty="0">
                <a:solidFill>
                  <a:srgbClr val="2A3890"/>
                </a:solidFill>
                <a:latin typeface="Garamond"/>
                <a:cs typeface="Garamond"/>
              </a:rPr>
              <a:t>V</a:t>
            </a:r>
            <a:endParaRPr sz="4000">
              <a:latin typeface="Garamond"/>
              <a:cs typeface="Garamond"/>
            </a:endParaRPr>
          </a:p>
          <a:p>
            <a:pPr marL="12700" algn="just">
              <a:lnSpc>
                <a:spcPct val="100000"/>
              </a:lnSpc>
              <a:spcBef>
                <a:spcPts val="3420"/>
              </a:spcBef>
            </a:pPr>
            <a:r>
              <a:rPr sz="2000" b="1" spc="-5" dirty="0">
                <a:solidFill>
                  <a:srgbClr val="2A3890"/>
                </a:solidFill>
                <a:latin typeface="Garamond"/>
                <a:cs typeface="Garamond"/>
              </a:rPr>
              <a:t>NOMBRE DE LA ACTIVIDAD: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Análisis</a:t>
            </a:r>
            <a:r>
              <a:rPr sz="1800" spc="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estadístico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1000"/>
              </a:lnSpc>
              <a:spcBef>
                <a:spcPts val="1745"/>
              </a:spcBef>
            </a:pPr>
            <a:r>
              <a:rPr sz="2000" b="1" spc="-5" dirty="0">
                <a:solidFill>
                  <a:srgbClr val="2A3890"/>
                </a:solidFill>
                <a:latin typeface="Garamond"/>
                <a:cs typeface="Garamond"/>
              </a:rPr>
              <a:t>OBJETIVO</a:t>
            </a:r>
            <a:r>
              <a:rPr sz="3000" b="1" spc="-5" dirty="0">
                <a:solidFill>
                  <a:srgbClr val="434343"/>
                </a:solidFill>
                <a:latin typeface="Garamond"/>
                <a:cs typeface="Garamond"/>
              </a:rPr>
              <a:t>: </a:t>
            </a:r>
            <a:r>
              <a:rPr sz="1800" spc="-5" dirty="0">
                <a:latin typeface="Garamond"/>
                <a:cs typeface="Garamond"/>
              </a:rPr>
              <a:t>Aplicará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enseñanza transversal, que permita que </a:t>
            </a:r>
            <a:r>
              <a:rPr sz="1800" dirty="0">
                <a:latin typeface="Garamond"/>
                <a:cs typeface="Garamond"/>
              </a:rPr>
              <a:t>los </a:t>
            </a:r>
            <a:r>
              <a:rPr sz="1800" spc="-5" dirty="0">
                <a:latin typeface="Garamond"/>
                <a:cs typeface="Garamond"/>
              </a:rPr>
              <a:t>estadísticos </a:t>
            </a:r>
            <a:r>
              <a:rPr sz="1800" dirty="0">
                <a:latin typeface="Garamond"/>
                <a:cs typeface="Garamond"/>
              </a:rPr>
              <a:t>y la </a:t>
            </a:r>
            <a:r>
              <a:rPr sz="1800" spc="-5" dirty="0">
                <a:latin typeface="Garamond"/>
                <a:cs typeface="Garamond"/>
              </a:rPr>
              <a:t>representación gráfica </a:t>
            </a:r>
            <a:r>
              <a:rPr sz="1800" dirty="0">
                <a:latin typeface="Garamond"/>
                <a:cs typeface="Garamond"/>
              </a:rPr>
              <a:t>de los  </a:t>
            </a:r>
            <a:r>
              <a:rPr sz="1800" spc="-5" dirty="0">
                <a:latin typeface="Garamond"/>
                <a:cs typeface="Garamond"/>
              </a:rPr>
              <a:t>mismo, sean </a:t>
            </a:r>
            <a:r>
              <a:rPr sz="1800" dirty="0">
                <a:latin typeface="Garamond"/>
                <a:cs typeface="Garamond"/>
              </a:rPr>
              <a:t>integrados </a:t>
            </a:r>
            <a:r>
              <a:rPr sz="1800" spc="-5" dirty="0">
                <a:latin typeface="Garamond"/>
                <a:cs typeface="Garamond"/>
              </a:rPr>
              <a:t>con algunos conceptos biológicos </a:t>
            </a:r>
            <a:r>
              <a:rPr sz="1800" dirty="0">
                <a:latin typeface="Garamond"/>
                <a:cs typeface="Garamond"/>
              </a:rPr>
              <a:t>y de </a:t>
            </a:r>
            <a:r>
              <a:rPr sz="1800" spc="-5" dirty="0">
                <a:latin typeface="Garamond"/>
                <a:cs typeface="Garamond"/>
              </a:rPr>
              <a:t>educación ambiental, </a:t>
            </a:r>
            <a:r>
              <a:rPr sz="1800" dirty="0">
                <a:latin typeface="Garamond"/>
                <a:cs typeface="Garamond"/>
              </a:rPr>
              <a:t>donde los </a:t>
            </a:r>
            <a:r>
              <a:rPr sz="1800" spc="-5" dirty="0">
                <a:latin typeface="Garamond"/>
                <a:cs typeface="Garamond"/>
              </a:rPr>
              <a:t>estudiantes aprecien  problemas </a:t>
            </a:r>
            <a:r>
              <a:rPr sz="1800" dirty="0">
                <a:latin typeface="Garamond"/>
                <a:cs typeface="Garamond"/>
              </a:rPr>
              <a:t>de la </a:t>
            </a:r>
            <a:r>
              <a:rPr sz="1800" spc="-5" dirty="0">
                <a:latin typeface="Garamond"/>
                <a:cs typeface="Garamond"/>
              </a:rPr>
              <a:t>vida real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se generen en ellos procesos </a:t>
            </a:r>
            <a:r>
              <a:rPr sz="1800" dirty="0">
                <a:latin typeface="Garamond"/>
                <a:cs typeface="Garamond"/>
              </a:rPr>
              <a:t>de</a:t>
            </a:r>
            <a:r>
              <a:rPr sz="1800" spc="-15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resolución.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75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1800" b="1" dirty="0">
                <a:solidFill>
                  <a:srgbClr val="2A3890"/>
                </a:solidFill>
                <a:latin typeface="Garamond"/>
                <a:cs typeface="Garamond"/>
              </a:rPr>
              <a:t>GRADO:</a:t>
            </a:r>
            <a:r>
              <a:rPr sz="1800" b="1" spc="-5" dirty="0">
                <a:solidFill>
                  <a:srgbClr val="2A3890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5to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75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1800" b="1" spc="-5" dirty="0">
                <a:solidFill>
                  <a:srgbClr val="2A3890"/>
                </a:solidFill>
                <a:latin typeface="Garamond"/>
                <a:cs typeface="Garamond"/>
              </a:rPr>
              <a:t>FECHAS</a:t>
            </a:r>
            <a:r>
              <a:rPr sz="1800" b="1" spc="-5" dirty="0">
                <a:solidFill>
                  <a:srgbClr val="434343"/>
                </a:solidFill>
                <a:latin typeface="Garamond"/>
                <a:cs typeface="Garamond"/>
              </a:rPr>
              <a:t>: </a:t>
            </a:r>
            <a:r>
              <a:rPr sz="1800" spc="-5" dirty="0">
                <a:latin typeface="Garamond"/>
                <a:cs typeface="Garamond"/>
              </a:rPr>
              <a:t>Del 13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enero </a:t>
            </a:r>
            <a:r>
              <a:rPr sz="1800" dirty="0">
                <a:latin typeface="Garamond"/>
                <a:cs typeface="Garamond"/>
              </a:rPr>
              <a:t>- 7 de</a:t>
            </a:r>
            <a:r>
              <a:rPr sz="1800" spc="-10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febrero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63975" y="631211"/>
            <a:ext cx="55206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175" dirty="0">
                <a:latin typeface="Lucida Sans"/>
                <a:cs typeface="Lucida Sans"/>
              </a:rPr>
              <a:t>Asignatura: </a:t>
            </a:r>
            <a:r>
              <a:rPr sz="3600" b="0" spc="-80" dirty="0">
                <a:latin typeface="Lucida Sans"/>
                <a:cs typeface="Lucida Sans"/>
              </a:rPr>
              <a:t>Matemáticas</a:t>
            </a:r>
            <a:r>
              <a:rPr sz="3600" b="0" spc="-360" dirty="0">
                <a:latin typeface="Lucida Sans"/>
                <a:cs typeface="Lucida Sans"/>
              </a:rPr>
              <a:t> </a:t>
            </a:r>
            <a:r>
              <a:rPr sz="3600" b="0" spc="-65" dirty="0">
                <a:latin typeface="Lucida Sans"/>
                <a:cs typeface="Lucida Sans"/>
              </a:rPr>
              <a:t>V</a:t>
            </a:r>
            <a:endParaRPr sz="3600">
              <a:latin typeface="Lucida Sans"/>
              <a:cs typeface="Lucida San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37375" y="1705671"/>
            <a:ext cx="11203940" cy="4650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600" b="1" u="heavy" spc="-5" dirty="0">
                <a:solidFill>
                  <a:srgbClr val="434343"/>
                </a:solidFill>
                <a:uFill>
                  <a:solidFill>
                    <a:srgbClr val="434343"/>
                  </a:solidFill>
                </a:uFill>
                <a:latin typeface="Garamond"/>
                <a:cs typeface="Garamond"/>
              </a:rPr>
              <a:t>MEDIDAS DE TENDENCIA</a:t>
            </a:r>
            <a:r>
              <a:rPr sz="1600" b="1" u="heavy" spc="-10" dirty="0">
                <a:solidFill>
                  <a:srgbClr val="434343"/>
                </a:solidFill>
                <a:uFill>
                  <a:solidFill>
                    <a:srgbClr val="434343"/>
                  </a:solidFill>
                </a:uFill>
                <a:latin typeface="Garamond"/>
                <a:cs typeface="Garamond"/>
              </a:rPr>
              <a:t> </a:t>
            </a:r>
            <a:r>
              <a:rPr sz="1600" b="1" u="heavy" spc="-5" dirty="0">
                <a:solidFill>
                  <a:srgbClr val="434343"/>
                </a:solidFill>
                <a:uFill>
                  <a:solidFill>
                    <a:srgbClr val="434343"/>
                  </a:solidFill>
                </a:uFill>
                <a:latin typeface="Garamond"/>
                <a:cs typeface="Garamond"/>
              </a:rPr>
              <a:t>CENTRAL</a:t>
            </a:r>
            <a:endParaRPr sz="1600">
              <a:latin typeface="Garamond"/>
              <a:cs typeface="Garamond"/>
            </a:endParaRPr>
          </a:p>
          <a:p>
            <a:pPr marL="12700" marR="5080" algn="just">
              <a:lnSpc>
                <a:spcPct val="115900"/>
              </a:lnSpc>
              <a:spcBef>
                <a:spcPts val="1000"/>
              </a:spcBef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La medida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tendencia central se refiere al punto medio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una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distribución,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decir, los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valores ubicados al centro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un conjunto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datos 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que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describen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algunas características. La medidas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Tendencia Central son: Media aritmética, La media, La Mediana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La</a:t>
            </a:r>
            <a:r>
              <a:rPr sz="1600" spc="-2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Moda.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14100"/>
              </a:lnSpc>
            </a:pP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El promedio en matemática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estadística. Es el valor característico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una serie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de datos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cuantitativos, se obtiene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partir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de la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suma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todos  sus valores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dividida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entre el número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sumandos. El promedio se emplea con frecuencia como mecanismo para resumir un conjunto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de 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cantidades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o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números. También son frecuentemente usados para comparar un grupo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de datos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con otro. Los tipos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promedios más  conocidos en estadística</a:t>
            </a:r>
            <a:r>
              <a:rPr sz="1600" spc="-10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son:</a:t>
            </a:r>
            <a:endParaRPr sz="1600">
              <a:latin typeface="Garamond"/>
              <a:cs typeface="Garamond"/>
            </a:endParaRPr>
          </a:p>
          <a:p>
            <a:pPr marL="12700" marR="9286875">
              <a:lnSpc>
                <a:spcPts val="3229"/>
              </a:lnSpc>
              <a:spcBef>
                <a:spcPts val="270"/>
              </a:spcBef>
            </a:pP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1).- La media</a:t>
            </a:r>
            <a:r>
              <a:rPr sz="1600" spc="-85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aritmética.</a:t>
            </a:r>
            <a:endParaRPr sz="1600">
              <a:latin typeface="Garamond"/>
              <a:cs typeface="Garamond"/>
            </a:endParaRPr>
          </a:p>
          <a:p>
            <a:pPr marL="12700" marR="9286875">
              <a:lnSpc>
                <a:spcPts val="3229"/>
              </a:lnSpc>
            </a:pP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2).- La</a:t>
            </a:r>
            <a:r>
              <a:rPr sz="1600" spc="-20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mediana.</a:t>
            </a:r>
            <a:endParaRPr sz="16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975"/>
              </a:spcBef>
            </a:pP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3).- La</a:t>
            </a:r>
            <a:r>
              <a:rPr sz="1600" spc="-10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moda.</a:t>
            </a:r>
            <a:endParaRPr sz="1600">
              <a:latin typeface="Garamond"/>
              <a:cs typeface="Garamond"/>
            </a:endParaRPr>
          </a:p>
          <a:p>
            <a:pPr marL="12700" marR="9198610">
              <a:lnSpc>
                <a:spcPct val="168000"/>
              </a:lnSpc>
            </a:pP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4).- La media</a:t>
            </a:r>
            <a:r>
              <a:rPr sz="1600" spc="-90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geométrica.  5).- La media</a:t>
            </a:r>
            <a:r>
              <a:rPr sz="1600" spc="-50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armónica.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21825" y="989996"/>
            <a:ext cx="8159115" cy="1088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3B3735"/>
                </a:solidFill>
                <a:latin typeface="Garamond"/>
                <a:cs typeface="Garamond"/>
              </a:rPr>
              <a:t>Cálculo </a:t>
            </a:r>
            <a:r>
              <a:rPr sz="1600" b="1" dirty="0">
                <a:solidFill>
                  <a:srgbClr val="3B3735"/>
                </a:solidFill>
                <a:latin typeface="Garamond"/>
                <a:cs typeface="Garamond"/>
              </a:rPr>
              <a:t>y aplicación </a:t>
            </a:r>
            <a:r>
              <a:rPr sz="1600" b="1" spc="-5" dirty="0">
                <a:solidFill>
                  <a:srgbClr val="3B3735"/>
                </a:solidFill>
                <a:latin typeface="Garamond"/>
                <a:cs typeface="Garamond"/>
              </a:rPr>
              <a:t>de la media</a:t>
            </a:r>
            <a:r>
              <a:rPr sz="1600" b="1" spc="-20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600" b="1" dirty="0">
                <a:solidFill>
                  <a:srgbClr val="3B3735"/>
                </a:solidFill>
                <a:latin typeface="Garamond"/>
                <a:cs typeface="Garamond"/>
              </a:rPr>
              <a:t>aritmética.</a:t>
            </a:r>
            <a:endParaRPr sz="16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1305"/>
              </a:spcBef>
            </a:pP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Los métodos para calcular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media aritmética</a:t>
            </a:r>
            <a:r>
              <a:rPr sz="1600" spc="-15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son:</a:t>
            </a:r>
            <a:endParaRPr sz="1600">
              <a:latin typeface="Garamond"/>
              <a:cs typeface="Garamond"/>
            </a:endParaRPr>
          </a:p>
          <a:p>
            <a:pPr marL="520700" indent="-402590">
              <a:lnSpc>
                <a:spcPct val="100000"/>
              </a:lnSpc>
              <a:spcBef>
                <a:spcPts val="1305"/>
              </a:spcBef>
              <a:buFont typeface="Arial"/>
              <a:buChar char="●"/>
              <a:tabLst>
                <a:tab pos="520065" algn="l"/>
                <a:tab pos="520700" algn="l"/>
              </a:tabLst>
            </a:pPr>
            <a:r>
              <a:rPr sz="1600" i="1" spc="-5" dirty="0">
                <a:solidFill>
                  <a:srgbClr val="3B3735"/>
                </a:solidFill>
                <a:latin typeface="Garamond"/>
                <a:cs typeface="Garamond"/>
              </a:rPr>
              <a:t>Para datos no agrupados: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es el cociente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de la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suma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de los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valores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divididos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por el número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de</a:t>
            </a:r>
            <a:r>
              <a:rPr sz="1600" spc="-30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valores.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80274" y="2260225"/>
            <a:ext cx="10233699" cy="34230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9225" y="1536986"/>
            <a:ext cx="10562590" cy="417576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2000" b="1" spc="-5" dirty="0">
                <a:latin typeface="Garamond"/>
                <a:cs typeface="Garamond"/>
              </a:rPr>
              <a:t>EDUCACIÓN PARA LA</a:t>
            </a:r>
            <a:r>
              <a:rPr sz="2000" b="1" spc="-10" dirty="0">
                <a:latin typeface="Garamond"/>
                <a:cs typeface="Garamond"/>
              </a:rPr>
              <a:t> </a:t>
            </a:r>
            <a:r>
              <a:rPr sz="2000" b="1" spc="-5" dirty="0">
                <a:latin typeface="Garamond"/>
                <a:cs typeface="Garamond"/>
              </a:rPr>
              <a:t>SALUD</a:t>
            </a:r>
            <a:endParaRPr sz="2000">
              <a:latin typeface="Garamond"/>
              <a:cs typeface="Garamond"/>
            </a:endParaRPr>
          </a:p>
          <a:p>
            <a:pPr marL="12700" marR="7620" algn="just">
              <a:lnSpc>
                <a:spcPts val="2630"/>
              </a:lnSpc>
              <a:spcBef>
                <a:spcPts val="155"/>
              </a:spcBef>
            </a:pPr>
            <a:r>
              <a:rPr sz="1800" spc="-5" dirty="0">
                <a:latin typeface="Garamond"/>
                <a:cs typeface="Garamond"/>
              </a:rPr>
              <a:t>Construirá conocimientos </a:t>
            </a:r>
            <a:r>
              <a:rPr sz="1800" dirty="0">
                <a:latin typeface="Garamond"/>
                <a:cs typeface="Garamond"/>
              </a:rPr>
              <a:t>y desarrollará </a:t>
            </a:r>
            <a:r>
              <a:rPr sz="1800" spc="-5" dirty="0">
                <a:latin typeface="Garamond"/>
                <a:cs typeface="Garamond"/>
              </a:rPr>
              <a:t>habilidades, hábitos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valores para el cuidado </a:t>
            </a:r>
            <a:r>
              <a:rPr sz="1800" dirty="0">
                <a:latin typeface="Garamond"/>
                <a:cs typeface="Garamond"/>
              </a:rPr>
              <a:t>integral de </a:t>
            </a:r>
            <a:r>
              <a:rPr sz="1800" spc="-5" dirty="0">
                <a:latin typeface="Garamond"/>
                <a:cs typeface="Garamond"/>
              </a:rPr>
              <a:t>su salud </a:t>
            </a:r>
            <a:r>
              <a:rPr sz="1800" dirty="0">
                <a:latin typeface="Garamond"/>
                <a:cs typeface="Garamond"/>
              </a:rPr>
              <a:t>a </a:t>
            </a:r>
            <a:r>
              <a:rPr sz="1800" spc="-5" dirty="0">
                <a:latin typeface="Garamond"/>
                <a:cs typeface="Garamond"/>
              </a:rPr>
              <a:t>través </a:t>
            </a:r>
            <a:r>
              <a:rPr sz="1800" dirty="0">
                <a:latin typeface="Garamond"/>
                <a:cs typeface="Garamond"/>
              </a:rPr>
              <a:t>de la  investigación y la </a:t>
            </a:r>
            <a:r>
              <a:rPr sz="1800" spc="-5" dirty="0">
                <a:latin typeface="Garamond"/>
                <a:cs typeface="Garamond"/>
              </a:rPr>
              <a:t>reflexión </a:t>
            </a:r>
            <a:r>
              <a:rPr sz="1800" dirty="0">
                <a:latin typeface="Garamond"/>
                <a:cs typeface="Garamond"/>
              </a:rPr>
              <a:t>de los </a:t>
            </a:r>
            <a:r>
              <a:rPr sz="1800" spc="-5" dirty="0">
                <a:latin typeface="Garamond"/>
                <a:cs typeface="Garamond"/>
              </a:rPr>
              <a:t>principales problemas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salud </a:t>
            </a:r>
            <a:r>
              <a:rPr sz="1800" dirty="0">
                <a:latin typeface="Garamond"/>
                <a:cs typeface="Garamond"/>
              </a:rPr>
              <a:t>debidos a </a:t>
            </a:r>
            <a:r>
              <a:rPr sz="1800" spc="-5" dirty="0">
                <a:latin typeface="Garamond"/>
                <a:cs typeface="Garamond"/>
              </a:rPr>
              <a:t>una mala</a:t>
            </a:r>
            <a:r>
              <a:rPr sz="1800" spc="-40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alimentación.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b="1" spc="-5" dirty="0">
                <a:latin typeface="Garamond"/>
                <a:cs typeface="Garamond"/>
              </a:rPr>
              <a:t>MATEMÁTICAS</a:t>
            </a:r>
            <a:r>
              <a:rPr sz="2000" b="1" spc="-10" dirty="0">
                <a:latin typeface="Garamond"/>
                <a:cs typeface="Garamond"/>
              </a:rPr>
              <a:t> </a:t>
            </a:r>
            <a:r>
              <a:rPr sz="2000" b="1" dirty="0">
                <a:latin typeface="Garamond"/>
                <a:cs typeface="Garamond"/>
              </a:rPr>
              <a:t>V</a:t>
            </a:r>
            <a:endParaRPr sz="2000">
              <a:latin typeface="Garamond"/>
              <a:cs typeface="Garamond"/>
            </a:endParaRPr>
          </a:p>
          <a:p>
            <a:pPr marL="12700" marR="5080" algn="just">
              <a:lnSpc>
                <a:spcPts val="2620"/>
              </a:lnSpc>
              <a:spcBef>
                <a:spcPts val="160"/>
              </a:spcBef>
            </a:pPr>
            <a:r>
              <a:rPr sz="1800" spc="-5" dirty="0">
                <a:latin typeface="Garamond"/>
                <a:cs typeface="Garamond"/>
              </a:rPr>
              <a:t>Aplicará </a:t>
            </a:r>
            <a:r>
              <a:rPr sz="1800" dirty="0">
                <a:latin typeface="Garamond"/>
                <a:cs typeface="Garamond"/>
              </a:rPr>
              <a:t>la </a:t>
            </a:r>
            <a:r>
              <a:rPr sz="1800" spc="-5" dirty="0">
                <a:latin typeface="Garamond"/>
                <a:cs typeface="Garamond"/>
              </a:rPr>
              <a:t>enseñanza transversal, que permita que </a:t>
            </a:r>
            <a:r>
              <a:rPr sz="1800" dirty="0">
                <a:latin typeface="Garamond"/>
                <a:cs typeface="Garamond"/>
              </a:rPr>
              <a:t>los </a:t>
            </a:r>
            <a:r>
              <a:rPr sz="1800" spc="-5" dirty="0">
                <a:latin typeface="Garamond"/>
                <a:cs typeface="Garamond"/>
              </a:rPr>
              <a:t>estadísticos </a:t>
            </a:r>
            <a:r>
              <a:rPr sz="1800" dirty="0">
                <a:latin typeface="Garamond"/>
                <a:cs typeface="Garamond"/>
              </a:rPr>
              <a:t>y la </a:t>
            </a:r>
            <a:r>
              <a:rPr sz="1800" spc="-5" dirty="0">
                <a:latin typeface="Garamond"/>
                <a:cs typeface="Garamond"/>
              </a:rPr>
              <a:t>representación gráfica </a:t>
            </a:r>
            <a:r>
              <a:rPr sz="1800" dirty="0">
                <a:latin typeface="Garamond"/>
                <a:cs typeface="Garamond"/>
              </a:rPr>
              <a:t>de los </a:t>
            </a:r>
            <a:r>
              <a:rPr sz="1800" spc="-5" dirty="0">
                <a:latin typeface="Garamond"/>
                <a:cs typeface="Garamond"/>
              </a:rPr>
              <a:t>mismo, sean  </a:t>
            </a:r>
            <a:r>
              <a:rPr sz="1800" dirty="0">
                <a:latin typeface="Garamond"/>
                <a:cs typeface="Garamond"/>
              </a:rPr>
              <a:t>integrados </a:t>
            </a:r>
            <a:r>
              <a:rPr sz="1800" spc="-5" dirty="0">
                <a:latin typeface="Garamond"/>
                <a:cs typeface="Garamond"/>
              </a:rPr>
              <a:t>con algunos conceptos biológicos </a:t>
            </a:r>
            <a:r>
              <a:rPr sz="1800" dirty="0">
                <a:latin typeface="Garamond"/>
                <a:cs typeface="Garamond"/>
              </a:rPr>
              <a:t>y de </a:t>
            </a:r>
            <a:r>
              <a:rPr sz="1800" spc="-5" dirty="0">
                <a:latin typeface="Garamond"/>
                <a:cs typeface="Garamond"/>
              </a:rPr>
              <a:t>educación ambiental, </a:t>
            </a:r>
            <a:r>
              <a:rPr sz="1800" dirty="0">
                <a:latin typeface="Garamond"/>
                <a:cs typeface="Garamond"/>
              </a:rPr>
              <a:t>donde los </a:t>
            </a:r>
            <a:r>
              <a:rPr sz="1800" spc="-5" dirty="0">
                <a:latin typeface="Garamond"/>
                <a:cs typeface="Garamond"/>
              </a:rPr>
              <a:t>estudiantes aprecien problemas </a:t>
            </a:r>
            <a:r>
              <a:rPr sz="1800" dirty="0">
                <a:latin typeface="Garamond"/>
                <a:cs typeface="Garamond"/>
              </a:rPr>
              <a:t>de la  </a:t>
            </a:r>
            <a:r>
              <a:rPr sz="1800" spc="-5" dirty="0">
                <a:latin typeface="Garamond"/>
                <a:cs typeface="Garamond"/>
              </a:rPr>
              <a:t>vida real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se generen en ellos procesos </a:t>
            </a:r>
            <a:r>
              <a:rPr sz="1800" dirty="0">
                <a:latin typeface="Garamond"/>
                <a:cs typeface="Garamond"/>
              </a:rPr>
              <a:t>de</a:t>
            </a:r>
            <a:r>
              <a:rPr sz="1800" spc="-15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resolución.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b="1" spc="-5" dirty="0">
                <a:latin typeface="Garamond"/>
                <a:cs typeface="Garamond"/>
              </a:rPr>
              <a:t>QUÍMICA</a:t>
            </a:r>
            <a:r>
              <a:rPr sz="2000" b="1" spc="-10" dirty="0">
                <a:latin typeface="Garamond"/>
                <a:cs typeface="Garamond"/>
              </a:rPr>
              <a:t> </a:t>
            </a:r>
            <a:r>
              <a:rPr sz="2000" b="1" spc="-5" dirty="0">
                <a:latin typeface="Garamond"/>
                <a:cs typeface="Garamond"/>
              </a:rPr>
              <a:t>III</a:t>
            </a:r>
            <a:endParaRPr sz="2000">
              <a:latin typeface="Garamond"/>
              <a:cs typeface="Garamond"/>
            </a:endParaRPr>
          </a:p>
          <a:p>
            <a:pPr marL="12700" marR="6350" algn="just">
              <a:lnSpc>
                <a:spcPts val="2630"/>
              </a:lnSpc>
              <a:spcBef>
                <a:spcPts val="150"/>
              </a:spcBef>
            </a:pPr>
            <a:r>
              <a:rPr sz="1800" spc="-5" dirty="0">
                <a:latin typeface="Garamond"/>
                <a:cs typeface="Garamond"/>
              </a:rPr>
              <a:t>El alumno aplicará conocimientos químicos relacionados con </a:t>
            </a:r>
            <a:r>
              <a:rPr sz="1800" dirty="0">
                <a:latin typeface="Garamond"/>
                <a:cs typeface="Garamond"/>
              </a:rPr>
              <a:t>las </a:t>
            </a:r>
            <a:r>
              <a:rPr sz="1800" spc="-5" dirty="0">
                <a:latin typeface="Garamond"/>
                <a:cs typeface="Garamond"/>
              </a:rPr>
              <a:t>propiedades </a:t>
            </a:r>
            <a:r>
              <a:rPr sz="1800" dirty="0">
                <a:latin typeface="Garamond"/>
                <a:cs typeface="Garamond"/>
              </a:rPr>
              <a:t>de los </a:t>
            </a:r>
            <a:r>
              <a:rPr sz="1800" spc="-5" dirty="0">
                <a:latin typeface="Garamond"/>
                <a:cs typeface="Garamond"/>
              </a:rPr>
              <a:t>oligoelementos necesarios para </a:t>
            </a:r>
            <a:r>
              <a:rPr sz="1800" dirty="0">
                <a:latin typeface="Garamond"/>
                <a:cs typeface="Garamond"/>
              </a:rPr>
              <a:t>la  </a:t>
            </a:r>
            <a:r>
              <a:rPr sz="1800" spc="-5" dirty="0">
                <a:latin typeface="Garamond"/>
                <a:cs typeface="Garamond"/>
              </a:rPr>
              <a:t>producción </a:t>
            </a:r>
            <a:r>
              <a:rPr sz="1800" dirty="0">
                <a:latin typeface="Garamond"/>
                <a:cs typeface="Garamond"/>
              </a:rPr>
              <a:t>y </a:t>
            </a:r>
            <a:r>
              <a:rPr sz="1800" spc="-5" dirty="0">
                <a:latin typeface="Garamond"/>
                <a:cs typeface="Garamond"/>
              </a:rPr>
              <a:t>fortalecimiento </a:t>
            </a:r>
            <a:r>
              <a:rPr sz="1800" dirty="0">
                <a:latin typeface="Garamond"/>
                <a:cs typeface="Garamond"/>
              </a:rPr>
              <a:t>de </a:t>
            </a:r>
            <a:r>
              <a:rPr sz="1800" spc="-5" dirty="0">
                <a:latin typeface="Garamond"/>
                <a:cs typeface="Garamond"/>
              </a:rPr>
              <a:t>vegetales cultivados en huertos</a:t>
            </a:r>
            <a:r>
              <a:rPr sz="1800" spc="-20" dirty="0">
                <a:latin typeface="Garamond"/>
                <a:cs typeface="Garamond"/>
              </a:rPr>
              <a:t> </a:t>
            </a:r>
            <a:r>
              <a:rPr sz="1800" spc="-5" dirty="0">
                <a:latin typeface="Garamond"/>
                <a:cs typeface="Garamond"/>
              </a:rPr>
              <a:t>urbanos.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19304" y="608460"/>
            <a:ext cx="565912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OBJETIVOS POR</a:t>
            </a:r>
            <a:r>
              <a:rPr sz="3000" spc="-90" dirty="0"/>
              <a:t> </a:t>
            </a:r>
            <a:r>
              <a:rPr sz="3000" spc="-5" dirty="0"/>
              <a:t>ASIGNATURA</a:t>
            </a:r>
            <a:endParaRPr sz="3000"/>
          </a:p>
        </p:txBody>
      </p:sp>
      <p:sp>
        <p:nvSpPr>
          <p:cNvPr id="4" name="object 4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0171" y="1143862"/>
            <a:ext cx="10351770" cy="590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3855" marR="5080" indent="-351790">
              <a:lnSpc>
                <a:spcPct val="115900"/>
              </a:lnSpc>
              <a:spcBef>
                <a:spcPts val="100"/>
              </a:spcBef>
              <a:buFont typeface="Arial"/>
              <a:buChar char="●"/>
              <a:tabLst>
                <a:tab pos="363855" algn="l"/>
                <a:tab pos="364490" algn="l"/>
              </a:tabLst>
            </a:pPr>
            <a:r>
              <a:rPr sz="1600" i="1" spc="-5" dirty="0">
                <a:solidFill>
                  <a:srgbClr val="3B3735"/>
                </a:solidFill>
                <a:latin typeface="Garamond"/>
                <a:cs typeface="Garamond"/>
              </a:rPr>
              <a:t>Para datos agrupados: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primero se calcula el punto medio (promedio)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cada clase. Después se multiplica cada punto medio por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la 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frecuencia absoluta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cada</a:t>
            </a:r>
            <a:r>
              <a:rPr sz="1600" spc="-10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intervalo.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38299" y="2106224"/>
            <a:ext cx="8279373" cy="3911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70400" y="903032"/>
            <a:ext cx="6754495" cy="11245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2480310" algn="ctr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3B3735"/>
                </a:solidFill>
                <a:latin typeface="Garamond"/>
                <a:cs typeface="Garamond"/>
              </a:rPr>
              <a:t>Cálculo </a:t>
            </a:r>
            <a:r>
              <a:rPr sz="1600" b="1" dirty="0">
                <a:solidFill>
                  <a:srgbClr val="3B3735"/>
                </a:solidFill>
                <a:latin typeface="Garamond"/>
                <a:cs typeface="Garamond"/>
              </a:rPr>
              <a:t>y aplicación </a:t>
            </a:r>
            <a:r>
              <a:rPr sz="1600" b="1" spc="-5" dirty="0">
                <a:solidFill>
                  <a:srgbClr val="3B3735"/>
                </a:solidFill>
                <a:latin typeface="Garamond"/>
                <a:cs typeface="Garamond"/>
              </a:rPr>
              <a:t>de la</a:t>
            </a:r>
            <a:r>
              <a:rPr sz="1600" b="1" spc="-35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600" b="1" spc="-5" dirty="0">
                <a:solidFill>
                  <a:srgbClr val="3B3735"/>
                </a:solidFill>
                <a:latin typeface="Garamond"/>
                <a:cs typeface="Garamond"/>
              </a:rPr>
              <a:t>moda.</a:t>
            </a:r>
            <a:endParaRPr sz="1600">
              <a:latin typeface="Garamond"/>
              <a:cs typeface="Garamond"/>
            </a:endParaRPr>
          </a:p>
          <a:p>
            <a:pPr marR="2486025" algn="ctr">
              <a:lnSpc>
                <a:spcPct val="100000"/>
              </a:lnSpc>
              <a:spcBef>
                <a:spcPts val="1585"/>
              </a:spcBef>
            </a:pP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Es el valor que más se repite en un conjunto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de</a:t>
            </a:r>
            <a:r>
              <a:rPr sz="1600" spc="-50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datos.</a:t>
            </a:r>
            <a:endParaRPr sz="16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1305"/>
              </a:spcBef>
            </a:pPr>
            <a:r>
              <a:rPr sz="1600" i="1" dirty="0">
                <a:solidFill>
                  <a:srgbClr val="3B3735"/>
                </a:solidFill>
                <a:latin typeface="Garamond"/>
                <a:cs typeface="Garamond"/>
              </a:rPr>
              <a:t>Cálculo </a:t>
            </a:r>
            <a:r>
              <a:rPr sz="1600" i="1" spc="-5" dirty="0">
                <a:solidFill>
                  <a:srgbClr val="3B3735"/>
                </a:solidFill>
                <a:latin typeface="Garamond"/>
                <a:cs typeface="Garamond"/>
              </a:rPr>
              <a:t>de la </a:t>
            </a:r>
            <a:r>
              <a:rPr sz="1600" i="1" dirty="0">
                <a:solidFill>
                  <a:srgbClr val="3B3735"/>
                </a:solidFill>
                <a:latin typeface="Garamond"/>
                <a:cs typeface="Garamond"/>
              </a:rPr>
              <a:t>moda </a:t>
            </a:r>
            <a:r>
              <a:rPr sz="1600" i="1" spc="-5" dirty="0">
                <a:solidFill>
                  <a:srgbClr val="3B3735"/>
                </a:solidFill>
                <a:latin typeface="Garamond"/>
                <a:cs typeface="Garamond"/>
              </a:rPr>
              <a:t>para datos no agrupados: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es el valor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de la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variable con mayor</a:t>
            </a:r>
            <a:r>
              <a:rPr sz="1600" spc="-30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frecuencia.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70400" y="2986721"/>
            <a:ext cx="10485755" cy="1370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Hay tres modas: 80, 179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232. estos valores aparecen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dos</a:t>
            </a:r>
            <a:r>
              <a:rPr sz="1600" spc="-15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veces.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marR="5080">
              <a:lnSpc>
                <a:spcPct val="115900"/>
              </a:lnSpc>
            </a:pPr>
            <a:r>
              <a:rPr sz="1600" i="1" dirty="0">
                <a:solidFill>
                  <a:srgbClr val="3B3735"/>
                </a:solidFill>
                <a:latin typeface="Garamond"/>
                <a:cs typeface="Garamond"/>
              </a:rPr>
              <a:t>Cálculo </a:t>
            </a:r>
            <a:r>
              <a:rPr sz="1600" i="1" spc="-5" dirty="0">
                <a:solidFill>
                  <a:srgbClr val="3B3735"/>
                </a:solidFill>
                <a:latin typeface="Garamond"/>
                <a:cs typeface="Garamond"/>
              </a:rPr>
              <a:t>de la </a:t>
            </a:r>
            <a:r>
              <a:rPr sz="1600" i="1" dirty="0">
                <a:solidFill>
                  <a:srgbClr val="3B3735"/>
                </a:solidFill>
                <a:latin typeface="Garamond"/>
                <a:cs typeface="Garamond"/>
              </a:rPr>
              <a:t>moda </a:t>
            </a:r>
            <a:r>
              <a:rPr sz="1600" i="1" spc="-5" dirty="0">
                <a:solidFill>
                  <a:srgbClr val="3B3735"/>
                </a:solidFill>
                <a:latin typeface="Garamond"/>
                <a:cs typeface="Garamond"/>
              </a:rPr>
              <a:t>para datos agrupados: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se selecciona el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intervalo de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clase que tiene mayor frecuencia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llamado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clase modal. Para 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determinar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un solo valor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este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intervalo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para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moda se utiliza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siguiente</a:t>
            </a:r>
            <a:r>
              <a:rPr sz="1600" spc="-15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ecuación: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306850" y="2082575"/>
            <a:ext cx="7414698" cy="8320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75700" y="4451474"/>
            <a:ext cx="8880225" cy="1942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7175" y="1455612"/>
            <a:ext cx="10657205" cy="3594100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469900" indent="-351790">
              <a:lnSpc>
                <a:spcPct val="100000"/>
              </a:lnSpc>
              <a:spcBef>
                <a:spcPts val="40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Se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utiliza para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datos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cualitativos nominales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u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ordinales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para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datos</a:t>
            </a:r>
            <a:r>
              <a:rPr sz="1600" spc="-20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cuantitativos.</a:t>
            </a:r>
            <a:endParaRPr sz="1600">
              <a:latin typeface="Garamond"/>
              <a:cs typeface="Garamond"/>
            </a:endParaRPr>
          </a:p>
          <a:p>
            <a:pPr marL="469900" indent="-351790">
              <a:lnSpc>
                <a:spcPct val="100000"/>
              </a:lnSpc>
              <a:spcBef>
                <a:spcPts val="30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No se ve afectada por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valores</a:t>
            </a:r>
            <a:r>
              <a:rPr sz="1600" spc="-10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extremos.</a:t>
            </a:r>
            <a:endParaRPr sz="1600">
              <a:latin typeface="Garamond"/>
              <a:cs typeface="Garamond"/>
            </a:endParaRPr>
          </a:p>
          <a:p>
            <a:pPr marL="469900" indent="-351790">
              <a:lnSpc>
                <a:spcPct val="100000"/>
              </a:lnSpc>
              <a:spcBef>
                <a:spcPts val="254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Se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puede utilizar cuando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la distribución de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frecuencias tenga clases</a:t>
            </a:r>
            <a:r>
              <a:rPr sz="1600" spc="-15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abiertas.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b="1" spc="-5" dirty="0">
                <a:solidFill>
                  <a:srgbClr val="3B3735"/>
                </a:solidFill>
                <a:latin typeface="Garamond"/>
                <a:cs typeface="Garamond"/>
              </a:rPr>
              <a:t>Cálculo </a:t>
            </a:r>
            <a:r>
              <a:rPr sz="1600" b="1" dirty="0">
                <a:solidFill>
                  <a:srgbClr val="3B3735"/>
                </a:solidFill>
                <a:latin typeface="Garamond"/>
                <a:cs typeface="Garamond"/>
              </a:rPr>
              <a:t>y aplicación </a:t>
            </a:r>
            <a:r>
              <a:rPr sz="1600" b="1" spc="-5" dirty="0">
                <a:solidFill>
                  <a:srgbClr val="3B3735"/>
                </a:solidFill>
                <a:latin typeface="Garamond"/>
                <a:cs typeface="Garamond"/>
              </a:rPr>
              <a:t>de la</a:t>
            </a:r>
            <a:r>
              <a:rPr sz="1600" b="1" spc="-15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600" b="1" spc="-5" dirty="0">
                <a:solidFill>
                  <a:srgbClr val="3B3735"/>
                </a:solidFill>
                <a:latin typeface="Garamond"/>
                <a:cs typeface="Garamond"/>
              </a:rPr>
              <a:t>mediana.</a:t>
            </a:r>
            <a:endParaRPr sz="1600">
              <a:latin typeface="Garamond"/>
              <a:cs typeface="Garamond"/>
            </a:endParaRPr>
          </a:p>
          <a:p>
            <a:pPr marL="12700" marR="5080">
              <a:lnSpc>
                <a:spcPct val="115900"/>
              </a:lnSpc>
              <a:spcBef>
                <a:spcPts val="1000"/>
              </a:spcBef>
            </a:pP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Es el valor que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divide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al conjunto ordenado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de datos,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en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dos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subconjuntos con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misma cantidad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elementos. Es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decir divide a la 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serie en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dos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partes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iguales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en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que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primera mitad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de los datos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están por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debajo de la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mediana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y la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otra mitad está por encima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de</a:t>
            </a:r>
            <a:r>
              <a:rPr sz="1600" spc="-30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ella.</a:t>
            </a:r>
            <a:endParaRPr sz="16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1255"/>
              </a:spcBef>
            </a:pPr>
            <a:r>
              <a:rPr sz="1600" i="1" dirty="0">
                <a:solidFill>
                  <a:srgbClr val="3B3735"/>
                </a:solidFill>
                <a:latin typeface="Garamond"/>
                <a:cs typeface="Garamond"/>
              </a:rPr>
              <a:t>Cálculo </a:t>
            </a:r>
            <a:r>
              <a:rPr sz="1600" i="1" spc="-5" dirty="0">
                <a:solidFill>
                  <a:srgbClr val="3B3735"/>
                </a:solidFill>
                <a:latin typeface="Garamond"/>
                <a:cs typeface="Garamond"/>
              </a:rPr>
              <a:t>de la </a:t>
            </a:r>
            <a:r>
              <a:rPr sz="1600" i="1" dirty="0">
                <a:solidFill>
                  <a:srgbClr val="3B3735"/>
                </a:solidFill>
                <a:latin typeface="Garamond"/>
                <a:cs typeface="Garamond"/>
              </a:rPr>
              <a:t>mediana </a:t>
            </a:r>
            <a:r>
              <a:rPr sz="1600" i="1" spc="-5" dirty="0">
                <a:solidFill>
                  <a:srgbClr val="3B3735"/>
                </a:solidFill>
                <a:latin typeface="Garamond"/>
                <a:cs typeface="Garamond"/>
              </a:rPr>
              <a:t>para datos no</a:t>
            </a:r>
            <a:r>
              <a:rPr sz="1600" i="1" spc="-10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600" i="1" spc="-5" dirty="0">
                <a:solidFill>
                  <a:srgbClr val="3B3735"/>
                </a:solidFill>
                <a:latin typeface="Garamond"/>
                <a:cs typeface="Garamond"/>
              </a:rPr>
              <a:t>agrupados:</a:t>
            </a:r>
            <a:endParaRPr sz="1600">
              <a:latin typeface="Garamond"/>
              <a:cs typeface="Garamond"/>
            </a:endParaRPr>
          </a:p>
          <a:p>
            <a:pPr marL="217170" indent="-205104">
              <a:lnSpc>
                <a:spcPct val="100000"/>
              </a:lnSpc>
              <a:spcBef>
                <a:spcPts val="1305"/>
              </a:spcBef>
              <a:buAutoNum type="arabicParenR"/>
              <a:tabLst>
                <a:tab pos="217804" algn="l"/>
              </a:tabLst>
            </a:pP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Ordenamos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los datos de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menor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a</a:t>
            </a:r>
            <a:r>
              <a:rPr sz="1600" spc="-10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mayor.</a:t>
            </a:r>
            <a:endParaRPr sz="1600">
              <a:latin typeface="Garamond"/>
              <a:cs typeface="Garamond"/>
            </a:endParaRPr>
          </a:p>
          <a:p>
            <a:pPr marL="217170" indent="-205104">
              <a:lnSpc>
                <a:spcPct val="100000"/>
              </a:lnSpc>
              <a:spcBef>
                <a:spcPts val="1305"/>
              </a:spcBef>
              <a:buAutoNum type="arabicParenR"/>
              <a:tabLst>
                <a:tab pos="217804" algn="l"/>
              </a:tabLst>
            </a:pP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Si la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serie tiene un número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impar de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medidas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mediana es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puntuación central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de la</a:t>
            </a:r>
            <a:r>
              <a:rPr sz="1600" spc="-15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misma.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52775" y="5599622"/>
            <a:ext cx="250444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Ejemplo: 2, 2, 3, 3, 5, 8, 8, 9,</a:t>
            </a:r>
            <a:r>
              <a:rPr sz="1600" spc="-60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10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41033" y="5599622"/>
            <a:ext cx="60515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3B3735"/>
                </a:solidFill>
                <a:latin typeface="Garamond"/>
                <a:cs typeface="Garamond"/>
              </a:rPr>
              <a:t>Md=</a:t>
            </a:r>
            <a:r>
              <a:rPr sz="1600" b="1" spc="-80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600" b="1" dirty="0">
                <a:solidFill>
                  <a:srgbClr val="3B3735"/>
                </a:solidFill>
                <a:latin typeface="Garamond"/>
                <a:cs typeface="Garamond"/>
              </a:rPr>
              <a:t>5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50575" y="1289197"/>
            <a:ext cx="10946130" cy="2190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3)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Si la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serie tiene un número par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puntuaciones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mediana es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media entre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las dos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puntuaciones</a:t>
            </a:r>
            <a:r>
              <a:rPr sz="1600" spc="-20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centrales.</a:t>
            </a:r>
            <a:endParaRPr sz="1600">
              <a:latin typeface="Garamond"/>
              <a:cs typeface="Garamond"/>
            </a:endParaRPr>
          </a:p>
          <a:p>
            <a:pPr marL="2806700">
              <a:lnSpc>
                <a:spcPct val="100000"/>
              </a:lnSpc>
              <a:spcBef>
                <a:spcPts val="1305"/>
              </a:spcBef>
              <a:tabLst>
                <a:tab pos="5213985" algn="l"/>
              </a:tabLst>
            </a:pP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Ejemplo: 3, 7, 9, 10,</a:t>
            </a:r>
            <a:r>
              <a:rPr sz="1600" spc="15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15, 16	</a:t>
            </a:r>
            <a:r>
              <a:rPr sz="1600" b="1" spc="-5" dirty="0">
                <a:solidFill>
                  <a:srgbClr val="3B3735"/>
                </a:solidFill>
                <a:latin typeface="Garamond"/>
                <a:cs typeface="Garamond"/>
              </a:rPr>
              <a:t>Md= </a:t>
            </a:r>
            <a:r>
              <a:rPr sz="1600" b="1" spc="-15" dirty="0">
                <a:solidFill>
                  <a:srgbClr val="3B3735"/>
                </a:solidFill>
                <a:latin typeface="Calibri"/>
                <a:cs typeface="Calibri"/>
              </a:rPr>
              <a:t>𝟗</a:t>
            </a:r>
            <a:r>
              <a:rPr sz="1600" b="1" spc="-15" dirty="0">
                <a:solidFill>
                  <a:srgbClr val="3B3735"/>
                </a:solidFill>
                <a:latin typeface="Garamond"/>
                <a:cs typeface="Garamond"/>
              </a:rPr>
              <a:t>+</a:t>
            </a:r>
            <a:r>
              <a:rPr sz="1600" b="1" spc="-15" dirty="0">
                <a:solidFill>
                  <a:srgbClr val="3B3735"/>
                </a:solidFill>
                <a:latin typeface="Calibri"/>
                <a:cs typeface="Calibri"/>
              </a:rPr>
              <a:t>𝟏𝟎 𝟐 </a:t>
            </a:r>
            <a:r>
              <a:rPr sz="1600" b="1" dirty="0">
                <a:solidFill>
                  <a:srgbClr val="3B3735"/>
                </a:solidFill>
                <a:latin typeface="Garamond"/>
                <a:cs typeface="Garamond"/>
              </a:rPr>
              <a:t>=</a:t>
            </a:r>
            <a:r>
              <a:rPr sz="1600" b="1" spc="100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600" b="1" spc="-5" dirty="0">
                <a:solidFill>
                  <a:srgbClr val="3B3735"/>
                </a:solidFill>
                <a:latin typeface="Garamond"/>
                <a:cs typeface="Garamond"/>
              </a:rPr>
              <a:t>9.5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00">
              <a:latin typeface="Times New Roman"/>
              <a:cs typeface="Times New Roman"/>
            </a:endParaRPr>
          </a:p>
          <a:p>
            <a:pPr marL="62865">
              <a:lnSpc>
                <a:spcPct val="100000"/>
              </a:lnSpc>
            </a:pPr>
            <a:r>
              <a:rPr sz="1600" i="1" dirty="0">
                <a:solidFill>
                  <a:srgbClr val="3B3735"/>
                </a:solidFill>
                <a:latin typeface="Garamond"/>
                <a:cs typeface="Garamond"/>
              </a:rPr>
              <a:t>Cálculo </a:t>
            </a:r>
            <a:r>
              <a:rPr sz="1600" i="1" spc="-5" dirty="0">
                <a:solidFill>
                  <a:srgbClr val="3B3735"/>
                </a:solidFill>
                <a:latin typeface="Garamond"/>
                <a:cs typeface="Garamond"/>
              </a:rPr>
              <a:t>de la </a:t>
            </a:r>
            <a:r>
              <a:rPr sz="1600" i="1" dirty="0">
                <a:solidFill>
                  <a:srgbClr val="3B3735"/>
                </a:solidFill>
                <a:latin typeface="Garamond"/>
                <a:cs typeface="Garamond"/>
              </a:rPr>
              <a:t>mediana </a:t>
            </a:r>
            <a:r>
              <a:rPr sz="1600" i="1" spc="-5" dirty="0">
                <a:solidFill>
                  <a:srgbClr val="3B3735"/>
                </a:solidFill>
                <a:latin typeface="Garamond"/>
                <a:cs typeface="Garamond"/>
              </a:rPr>
              <a:t>para datos</a:t>
            </a:r>
            <a:r>
              <a:rPr sz="1600" i="1" spc="-10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600" i="1" spc="-5" dirty="0">
                <a:solidFill>
                  <a:srgbClr val="3B3735"/>
                </a:solidFill>
                <a:latin typeface="Garamond"/>
                <a:cs typeface="Garamond"/>
              </a:rPr>
              <a:t>agrupados:</a:t>
            </a:r>
            <a:endParaRPr sz="1600">
              <a:latin typeface="Garamond"/>
              <a:cs typeface="Garamond"/>
            </a:endParaRPr>
          </a:p>
          <a:p>
            <a:pPr marL="12700" marR="5080">
              <a:lnSpc>
                <a:spcPct val="115900"/>
              </a:lnSpc>
              <a:spcBef>
                <a:spcPts val="1000"/>
              </a:spcBef>
            </a:pP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La mediana se encuentra en el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intervalo donde la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frecuencia acumulada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llega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hasta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mitad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de la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suma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de las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frecuencias absolutas.  Ejemplo: Calcular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mediana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una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distribución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estadística que viene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dada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por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siguiente</a:t>
            </a:r>
            <a:r>
              <a:rPr sz="1600" spc="-15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tabla: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56471" y="6032012"/>
            <a:ext cx="10817860" cy="590550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363855" indent="-351790">
              <a:lnSpc>
                <a:spcPct val="100000"/>
              </a:lnSpc>
              <a:spcBef>
                <a:spcPts val="405"/>
              </a:spcBef>
              <a:buFont typeface="Arial"/>
              <a:buChar char="●"/>
              <a:tabLst>
                <a:tab pos="363855" algn="l"/>
                <a:tab pos="364490" algn="l"/>
              </a:tabLst>
            </a:pP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Se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puede utilizar para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datos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cualitativos ordinales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para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datos</a:t>
            </a:r>
            <a:r>
              <a:rPr sz="1600" spc="-15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cuantitativos.</a:t>
            </a:r>
            <a:endParaRPr sz="1600">
              <a:latin typeface="Garamond"/>
              <a:cs typeface="Garamond"/>
            </a:endParaRPr>
          </a:p>
          <a:p>
            <a:pPr marL="363855" indent="-351790">
              <a:lnSpc>
                <a:spcPct val="100000"/>
              </a:lnSpc>
              <a:spcBef>
                <a:spcPts val="305"/>
              </a:spcBef>
              <a:buFont typeface="Arial"/>
              <a:buChar char="●"/>
              <a:tabLst>
                <a:tab pos="363855" algn="l"/>
                <a:tab pos="364490" algn="l"/>
              </a:tabLst>
            </a:pP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Se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puede utilizar cuando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la distribución de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frecuencias tiene clases abiertas,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menos que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mediana caiga en una </a:t>
            </a:r>
            <a:r>
              <a:rPr sz="1600" dirty="0">
                <a:solidFill>
                  <a:srgbClr val="3B3735"/>
                </a:solidFill>
                <a:latin typeface="Garamond"/>
                <a:cs typeface="Garamond"/>
              </a:rPr>
              <a:t>de las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clases</a:t>
            </a:r>
            <a:r>
              <a:rPr sz="1600" spc="-40" dirty="0">
                <a:solidFill>
                  <a:srgbClr val="3B3735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3B3735"/>
                </a:solidFill>
                <a:latin typeface="Garamond"/>
                <a:cs typeface="Garamond"/>
              </a:rPr>
              <a:t>abiertas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27824" y="3693450"/>
            <a:ext cx="8800523" cy="2096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7975" y="1023947"/>
            <a:ext cx="10986135" cy="526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77265">
              <a:lnSpc>
                <a:spcPct val="100000"/>
              </a:lnSpc>
              <a:spcBef>
                <a:spcPts val="100"/>
              </a:spcBef>
            </a:pPr>
            <a:r>
              <a:rPr sz="1600" b="1" u="heavy" spc="-5" dirty="0">
                <a:solidFill>
                  <a:srgbClr val="434343"/>
                </a:solidFill>
                <a:uFill>
                  <a:solidFill>
                    <a:srgbClr val="434343"/>
                  </a:solidFill>
                </a:uFill>
                <a:latin typeface="Garamond"/>
                <a:cs typeface="Garamond"/>
              </a:rPr>
              <a:t>EL </a:t>
            </a:r>
            <a:r>
              <a:rPr sz="1600" b="1" u="heavy" dirty="0">
                <a:solidFill>
                  <a:srgbClr val="434343"/>
                </a:solidFill>
                <a:uFill>
                  <a:solidFill>
                    <a:srgbClr val="434343"/>
                  </a:solidFill>
                </a:uFill>
                <a:latin typeface="Garamond"/>
                <a:cs typeface="Garamond"/>
              </a:rPr>
              <a:t>GRÁFICO</a:t>
            </a:r>
            <a:endParaRPr sz="1600">
              <a:latin typeface="Garamond"/>
              <a:cs typeface="Garamond"/>
            </a:endParaRPr>
          </a:p>
          <a:p>
            <a:pPr marL="12700" marR="7620" algn="just">
              <a:lnSpc>
                <a:spcPct val="168000"/>
              </a:lnSpc>
              <a:spcBef>
                <a:spcPts val="150"/>
              </a:spcBef>
            </a:pP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un nivel estadístico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matemático,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denominados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gráfica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aquella representación visual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partir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cual pueden representarse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e  interpretarse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valores generalmente numéricos. De entre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múltiples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informaciones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extraíbles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observación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gráfica podemos  encontrar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existencia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relación entre variables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el grado en que se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da, las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frecuencias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o 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proporción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aparición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determinadas 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valores.</a:t>
            </a:r>
            <a:endParaRPr sz="1600">
              <a:latin typeface="Garamond"/>
              <a:cs typeface="Garamond"/>
            </a:endParaRPr>
          </a:p>
          <a:p>
            <a:pPr marL="12700" marR="5080" algn="just">
              <a:lnSpc>
                <a:spcPct val="168000"/>
              </a:lnSpc>
              <a:spcBef>
                <a:spcPts val="595"/>
              </a:spcBef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Esta representación visual sirve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apoyo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a 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hora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mostrar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comprender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manera sintetizada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los datos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recabados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durante la  investigación, 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manera que puede tanto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los investigadores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que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llevan 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cabo el análisis como otros puedan comprender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resultados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y 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resulte sencillo utilizarlo como referencia, como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información 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tener en cuenta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o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como punto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contraste ante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realización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nuevas 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investigaciones y</a:t>
            </a:r>
            <a:r>
              <a:rPr sz="16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metaanálisis.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1600" b="1" spc="-5" dirty="0">
                <a:solidFill>
                  <a:srgbClr val="434343"/>
                </a:solidFill>
                <a:latin typeface="Garamond"/>
                <a:cs typeface="Garamond"/>
              </a:rPr>
              <a:t>Tipos de</a:t>
            </a:r>
            <a:r>
              <a:rPr sz="1600" b="1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b="1" spc="-5" dirty="0">
                <a:solidFill>
                  <a:srgbClr val="434343"/>
                </a:solidFill>
                <a:latin typeface="Garamond"/>
                <a:cs typeface="Garamond"/>
              </a:rPr>
              <a:t>gráficas</a:t>
            </a:r>
            <a:endParaRPr sz="1600">
              <a:latin typeface="Garamond"/>
              <a:cs typeface="Garamond"/>
            </a:endParaRPr>
          </a:p>
          <a:p>
            <a:pPr marL="12700" marR="10795" algn="just">
              <a:lnSpc>
                <a:spcPct val="168000"/>
              </a:lnSpc>
              <a:spcBef>
                <a:spcPts val="145"/>
              </a:spcBef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Existen muy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diversos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tipos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gráficas, generalmente aplicándose unas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u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otras en función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lo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que se pretenda representar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o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simplemente 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las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preferencias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autor.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continuación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indicamos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algunas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las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más conocidas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y</a:t>
            </a:r>
            <a:r>
              <a:rPr sz="1600" spc="-2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comunes.</a:t>
            </a:r>
            <a:endParaRPr sz="16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7975" y="846271"/>
            <a:ext cx="10843260" cy="2155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77265" algn="just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434343"/>
                </a:solidFill>
                <a:latin typeface="Garamond"/>
                <a:cs typeface="Garamond"/>
              </a:rPr>
              <a:t>1. </a:t>
            </a:r>
            <a:r>
              <a:rPr sz="1600" b="1" dirty="0">
                <a:solidFill>
                  <a:srgbClr val="434343"/>
                </a:solidFill>
                <a:latin typeface="Garamond"/>
                <a:cs typeface="Garamond"/>
              </a:rPr>
              <a:t>Gráfico </a:t>
            </a:r>
            <a:r>
              <a:rPr sz="1600" b="1" spc="-5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600" b="1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b="1" spc="-5" dirty="0">
                <a:solidFill>
                  <a:srgbClr val="434343"/>
                </a:solidFill>
                <a:latin typeface="Garamond"/>
                <a:cs typeface="Garamond"/>
              </a:rPr>
              <a:t>barras</a:t>
            </a:r>
            <a:endParaRPr sz="1600">
              <a:latin typeface="Garamond"/>
              <a:cs typeface="Garamond"/>
            </a:endParaRPr>
          </a:p>
          <a:p>
            <a:pPr marL="12700" marR="5080" algn="just">
              <a:lnSpc>
                <a:spcPct val="148400"/>
              </a:lnSpc>
              <a:spcBef>
                <a:spcPts val="600"/>
              </a:spcBef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El más conocido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utilizado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todos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tipos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gráficos es el gráfico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o diagrama 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barras. En éste, se presentan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los datos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en forma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barras contenidas en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ejes cartesianos (coordenada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abscisa) que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indican los diferentes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valores. El aspecto visual que nos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indica los  datos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longitud de dichas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barras, no siendo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importante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su grosor. Generalmente se emplea para representar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frecuencia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 diferentes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condiciones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o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variables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discretas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(por ejemplo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frecuencia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los diferentes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colores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del iris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en una muestra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determinada,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que  solo pueden ser unos valores concretos). Únicamente se observa una variable en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abscisas,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y las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frecuencias en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las</a:t>
            </a:r>
            <a:r>
              <a:rPr sz="1600" spc="-2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coordenadas.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093929" y="3302549"/>
            <a:ext cx="7695353" cy="30883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8450" y="758647"/>
            <a:ext cx="11159490" cy="17551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31265" algn="just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434343"/>
                </a:solidFill>
                <a:latin typeface="Garamond"/>
                <a:cs typeface="Garamond"/>
              </a:rPr>
              <a:t>2. </a:t>
            </a:r>
            <a:r>
              <a:rPr sz="1600" b="1" dirty="0">
                <a:solidFill>
                  <a:srgbClr val="434343"/>
                </a:solidFill>
                <a:latin typeface="Garamond"/>
                <a:cs typeface="Garamond"/>
              </a:rPr>
              <a:t>Gráfico </a:t>
            </a:r>
            <a:r>
              <a:rPr sz="1600" b="1" spc="-5" dirty="0">
                <a:solidFill>
                  <a:srgbClr val="434343"/>
                </a:solidFill>
                <a:latin typeface="Garamond"/>
                <a:cs typeface="Garamond"/>
              </a:rPr>
              <a:t>circular </a:t>
            </a:r>
            <a:r>
              <a:rPr sz="1600" b="1" dirty="0">
                <a:solidFill>
                  <a:srgbClr val="434343"/>
                </a:solidFill>
                <a:latin typeface="Garamond"/>
                <a:cs typeface="Garamond"/>
              </a:rPr>
              <a:t>o </a:t>
            </a:r>
            <a:r>
              <a:rPr sz="1600" b="1" spc="-5" dirty="0">
                <a:solidFill>
                  <a:srgbClr val="434343"/>
                </a:solidFill>
                <a:latin typeface="Garamond"/>
                <a:cs typeface="Garamond"/>
              </a:rPr>
              <a:t>por</a:t>
            </a:r>
            <a:r>
              <a:rPr sz="1600" b="1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b="1" spc="-5" dirty="0">
                <a:solidFill>
                  <a:srgbClr val="434343"/>
                </a:solidFill>
                <a:latin typeface="Garamond"/>
                <a:cs typeface="Garamond"/>
              </a:rPr>
              <a:t>sectores</a:t>
            </a:r>
            <a:endParaRPr sz="1600">
              <a:latin typeface="Garamond"/>
              <a:cs typeface="Garamond"/>
            </a:endParaRPr>
          </a:p>
          <a:p>
            <a:pPr marL="12700" marR="5080" algn="just">
              <a:lnSpc>
                <a:spcPct val="148400"/>
              </a:lnSpc>
              <a:spcBef>
                <a:spcPts val="300"/>
              </a:spcBef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El también muy habitual gráfico en forma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“quesito”, en este caso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representación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los datos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se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lleva 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cabo mediante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división 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un  círculo en tantas partes como valores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variable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investigada y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teniendo cada parte un tamaño proporcional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su frecuencia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dentro del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total 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los datos.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Cada sector va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representar un valor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variable con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que se trabaja. Este tipo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gráfico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o diagrama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es habitual cuando se  está mostrando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proporción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casos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dentro del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total, utilizando para representarlo valores percentuales (el porcentaje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cada</a:t>
            </a:r>
            <a:r>
              <a:rPr sz="1600" spc="-3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valor).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60824" y="2693898"/>
            <a:ext cx="5171050" cy="36764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2925" y="668146"/>
            <a:ext cx="11194415" cy="2240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2865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434343"/>
                </a:solidFill>
                <a:latin typeface="Garamond"/>
                <a:cs typeface="Garamond"/>
              </a:rPr>
              <a:t>3.</a:t>
            </a:r>
            <a:r>
              <a:rPr sz="1600" b="1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b="1" spc="-5" dirty="0">
                <a:solidFill>
                  <a:srgbClr val="434343"/>
                </a:solidFill>
                <a:latin typeface="Garamond"/>
                <a:cs typeface="Garamond"/>
              </a:rPr>
              <a:t>Histograma</a:t>
            </a:r>
            <a:endParaRPr sz="16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13300"/>
              </a:lnSpc>
              <a:spcBef>
                <a:spcPts val="5"/>
              </a:spcBef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Aunque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simple vista muy semejante al gráfico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barras, el histograma es uno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tipos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gráfica que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nivel estadístico resulta más 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importante y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fiable. En esta ocasión, también se utilizan barras para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indicar 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través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ejes cartesianos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frecuencia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determinados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valores,  pero en vez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limitarse 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establecer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frecuencia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un valor concreto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variable evaluada refleja todo un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intérvalo. Se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observa pues un  rango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valores, que además podrían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llegar 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reflejar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intervalos de diferentes</a:t>
            </a:r>
            <a:r>
              <a:rPr sz="16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longitudes.</a:t>
            </a:r>
            <a:endParaRPr sz="1600">
              <a:latin typeface="Garamond"/>
              <a:cs typeface="Garamond"/>
            </a:endParaRPr>
          </a:p>
          <a:p>
            <a:pPr marL="12700" marR="5080" algn="just">
              <a:lnSpc>
                <a:spcPct val="113300"/>
              </a:lnSpc>
              <a:spcBef>
                <a:spcPts val="600"/>
              </a:spcBef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Ello permite observar no solo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frecuencia sino también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dispersión 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un continuo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valores,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lo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que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su vez puede ayudar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a inferir la 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probabilidad. Generalmente se utiliza ante variables continuas, como el</a:t>
            </a:r>
            <a:r>
              <a:rPr sz="16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tiempo.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99402" y="3101200"/>
            <a:ext cx="5701662" cy="33638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4275" y="758647"/>
            <a:ext cx="11031855" cy="2364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78865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434343"/>
                </a:solidFill>
                <a:latin typeface="Garamond"/>
                <a:cs typeface="Garamond"/>
              </a:rPr>
              <a:t>4. </a:t>
            </a:r>
            <a:r>
              <a:rPr sz="1600" b="1" dirty="0">
                <a:solidFill>
                  <a:srgbClr val="434343"/>
                </a:solidFill>
                <a:latin typeface="Garamond"/>
                <a:cs typeface="Garamond"/>
              </a:rPr>
              <a:t>Gráfico </a:t>
            </a:r>
            <a:r>
              <a:rPr sz="1600" b="1" spc="-5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600" b="1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b="1" spc="-5" dirty="0">
                <a:solidFill>
                  <a:srgbClr val="434343"/>
                </a:solidFill>
                <a:latin typeface="Garamond"/>
                <a:cs typeface="Garamond"/>
              </a:rPr>
              <a:t>líneas</a:t>
            </a:r>
            <a:endParaRPr sz="1600">
              <a:latin typeface="Garamond"/>
              <a:cs typeface="Garamond"/>
            </a:endParaRPr>
          </a:p>
          <a:p>
            <a:pPr marL="12700" marR="5080" algn="just">
              <a:lnSpc>
                <a:spcPct val="113300"/>
              </a:lnSpc>
              <a:spcBef>
                <a:spcPts val="1275"/>
              </a:spcBef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En este tipo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gráfico se emplean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líneas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para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delimitar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el valor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una variable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dependiente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respecto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otra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independiente.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También puede  usarse para comparar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valores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una misma variable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o de diferentes investigaciones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utilizando el mismo gráfico (usando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diferentes  líneas).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Es usual que se emplee para observar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evolución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una variable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través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tiempo. Un ejemplo claro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este tipo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gráficos son 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polígonos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frecuencias.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Su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funcionamiento es prácticamente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idéntico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al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histogramas aunque utilizando puntos en vez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barras,  con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excepción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que permite establecer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pendiente entre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dos de dichos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puntos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y 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comparación entre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diferentes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variables relacionadas  con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independiente o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entre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resultados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distintos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experimentos con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mismas variables, como por ejemplo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medidas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una 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investigación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respecto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a los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efectos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un tratamiento, observando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los datos 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una variable pretratamiento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y</a:t>
            </a:r>
            <a:r>
              <a:rPr sz="1600" spc="-3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postratamiento.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52091" y="3249532"/>
            <a:ext cx="5875884" cy="32155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8450" y="758647"/>
            <a:ext cx="11051540" cy="2431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80465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434343"/>
                </a:solidFill>
                <a:latin typeface="Garamond"/>
                <a:cs typeface="Garamond"/>
              </a:rPr>
              <a:t>5. </a:t>
            </a:r>
            <a:r>
              <a:rPr sz="1600" b="1" dirty="0">
                <a:solidFill>
                  <a:srgbClr val="434343"/>
                </a:solidFill>
                <a:latin typeface="Garamond"/>
                <a:cs typeface="Garamond"/>
              </a:rPr>
              <a:t>Gráfico </a:t>
            </a:r>
            <a:r>
              <a:rPr sz="1600" b="1" spc="-5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600" b="1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b="1" spc="-5" dirty="0">
                <a:solidFill>
                  <a:srgbClr val="434343"/>
                </a:solidFill>
                <a:latin typeface="Garamond"/>
                <a:cs typeface="Garamond"/>
              </a:rPr>
              <a:t>dispersión</a:t>
            </a:r>
            <a:endParaRPr sz="1600">
              <a:latin typeface="Garamond"/>
              <a:cs typeface="Garamond"/>
            </a:endParaRPr>
          </a:p>
          <a:p>
            <a:pPr marL="12700" marR="5080" algn="just">
              <a:lnSpc>
                <a:spcPct val="113300"/>
              </a:lnSpc>
              <a:spcBef>
                <a:spcPts val="1200"/>
              </a:spcBef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El gráfico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dispersión o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gráfico xy es un tipo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gráfico en el cual mediante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ejes cartesianos se representa en forma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puntos todos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los  datos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obtenidos mediante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observación. Los ejes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x e y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muestran cada uno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valores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una variable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dependiente y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otra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independiente o  dos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variables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que se esté observando si presentan algún tipo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relación. Los puntos representados el valor reflejado en cada  observación,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lo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que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nivel visual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dejará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ver una nube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puntos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través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cuales podemos observar el nivel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dispersión de los</a:t>
            </a:r>
            <a:r>
              <a:rPr sz="1600" spc="-4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datos.</a:t>
            </a:r>
            <a:endParaRPr sz="1600">
              <a:latin typeface="Garamond"/>
              <a:cs typeface="Garamond"/>
            </a:endParaRPr>
          </a:p>
          <a:p>
            <a:pPr marL="12700" marR="5080" algn="just">
              <a:lnSpc>
                <a:spcPct val="113300"/>
              </a:lnSpc>
              <a:spcBef>
                <a:spcPts val="600"/>
              </a:spcBef>
            </a:pP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Se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puede observar si existe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o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no una relación entre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variables mediante el cálculo. Es el procedimiento que se suele usar, por ejemplo, para  establecer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existencia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rectas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regresión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lineal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que permita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determinar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si hay relación entre variables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e incluso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el tipo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relación  existente.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40307" y="3172249"/>
            <a:ext cx="4809790" cy="32335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17824" y="481084"/>
            <a:ext cx="1042416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ORGANIZADOR </a:t>
            </a:r>
            <a:r>
              <a:rPr sz="3000" dirty="0"/>
              <a:t>GRÁFICO </a:t>
            </a:r>
            <a:r>
              <a:rPr sz="3000" spc="-5" dirty="0"/>
              <a:t>DE PREGUNTAS</a:t>
            </a:r>
            <a:r>
              <a:rPr sz="3000" spc="-90" dirty="0"/>
              <a:t> </a:t>
            </a:r>
            <a:r>
              <a:rPr sz="3000" spc="-5" dirty="0"/>
              <a:t>ESENCIALES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966525" y="1226600"/>
            <a:ext cx="9613092" cy="55028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191025" y="5854676"/>
            <a:ext cx="2000974" cy="10033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5075" y="668146"/>
            <a:ext cx="11095990" cy="2669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29665" algn="just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434343"/>
                </a:solidFill>
                <a:latin typeface="Garamond"/>
                <a:cs typeface="Garamond"/>
              </a:rPr>
              <a:t>6. </a:t>
            </a:r>
            <a:r>
              <a:rPr sz="1600" b="1" dirty="0">
                <a:solidFill>
                  <a:srgbClr val="434343"/>
                </a:solidFill>
                <a:latin typeface="Garamond"/>
                <a:cs typeface="Garamond"/>
              </a:rPr>
              <a:t>Gráfico </a:t>
            </a:r>
            <a:r>
              <a:rPr sz="1600" b="1" spc="-5" dirty="0">
                <a:solidFill>
                  <a:srgbClr val="434343"/>
                </a:solidFill>
                <a:latin typeface="Garamond"/>
                <a:cs typeface="Garamond"/>
              </a:rPr>
              <a:t>de caja </a:t>
            </a:r>
            <a:r>
              <a:rPr sz="1600" b="1" dirty="0">
                <a:solidFill>
                  <a:srgbClr val="434343"/>
                </a:solidFill>
                <a:latin typeface="Garamond"/>
                <a:cs typeface="Garamond"/>
              </a:rPr>
              <a:t>y</a:t>
            </a:r>
            <a:r>
              <a:rPr sz="1600" b="1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b="1" spc="-5" dirty="0">
                <a:solidFill>
                  <a:srgbClr val="434343"/>
                </a:solidFill>
                <a:latin typeface="Garamond"/>
                <a:cs typeface="Garamond"/>
              </a:rPr>
              <a:t>bigotes</a:t>
            </a:r>
            <a:endParaRPr sz="1600">
              <a:latin typeface="Garamond"/>
              <a:cs typeface="Garamond"/>
            </a:endParaRPr>
          </a:p>
          <a:p>
            <a:pPr marL="12700" marR="8255" algn="just">
              <a:lnSpc>
                <a:spcPct val="148400"/>
              </a:lnSpc>
              <a:spcBef>
                <a:spcPts val="1200"/>
              </a:spcBef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Los gráficos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caja son uno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tipos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gráficas que tienden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utilizarse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cara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observar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dispersión de los datos y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cómo éstos  agrupan sus valores.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Se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parte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cálculo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cuartiles,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cuales son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valores que permiten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dividir los datos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en cuatro partes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iguales. 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Así, podemos encontrar un total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tres cuartiles (el segundo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cuales se corresponderían con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mediana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los datos)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que van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a 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configurar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“caja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“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en cuestión. Los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llamados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bigotes serían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representación gráfica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valores</a:t>
            </a:r>
            <a:r>
              <a:rPr sz="1600" spc="-2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extremos.</a:t>
            </a:r>
            <a:endParaRPr sz="1600">
              <a:latin typeface="Garamond"/>
              <a:cs typeface="Garamond"/>
            </a:endParaRPr>
          </a:p>
          <a:p>
            <a:pPr marL="12700" marR="5080" algn="just">
              <a:lnSpc>
                <a:spcPct val="148400"/>
              </a:lnSpc>
              <a:spcBef>
                <a:spcPts val="600"/>
              </a:spcBef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Este gráfico es útil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a 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hora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evaluar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intervalos,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así como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observar el nivel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dispersión de los datos 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partir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valores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los 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cuartiles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y los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valores</a:t>
            </a:r>
            <a:r>
              <a:rPr sz="16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extremos.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145410" y="3365381"/>
            <a:ext cx="4200858" cy="28773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3275" y="758647"/>
            <a:ext cx="11153775" cy="2431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31265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434343"/>
                </a:solidFill>
                <a:latin typeface="Garamond"/>
                <a:cs typeface="Garamond"/>
              </a:rPr>
              <a:t>7. </a:t>
            </a:r>
            <a:r>
              <a:rPr sz="1600" b="1" dirty="0">
                <a:solidFill>
                  <a:srgbClr val="434343"/>
                </a:solidFill>
                <a:latin typeface="Garamond"/>
                <a:cs typeface="Garamond"/>
              </a:rPr>
              <a:t>Gráfico </a:t>
            </a:r>
            <a:r>
              <a:rPr sz="1600" b="1" spc="-5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600" b="1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b="1" dirty="0">
                <a:solidFill>
                  <a:srgbClr val="434343"/>
                </a:solidFill>
                <a:latin typeface="Garamond"/>
                <a:cs typeface="Garamond"/>
              </a:rPr>
              <a:t>áreas</a:t>
            </a:r>
            <a:endParaRPr sz="1600">
              <a:latin typeface="Garamond"/>
              <a:cs typeface="Garamond"/>
            </a:endParaRPr>
          </a:p>
          <a:p>
            <a:pPr marL="12700" marR="5080" algn="just">
              <a:lnSpc>
                <a:spcPct val="113300"/>
              </a:lnSpc>
              <a:spcBef>
                <a:spcPts val="1200"/>
              </a:spcBef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En este tipo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gráfico se observa,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manera semejante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lo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que ocurre con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gráficos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líneas, 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relación entre variable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dependiente e  independiente. Inicialmente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se hace una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línea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que une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puntos que marcan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los diferentes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valores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variable medida, pero también se 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incluye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todo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lo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situado por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debajo: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este tipo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gráfica nos permite ver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acumulación (un punto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determinado incluye a los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situados por 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debajo).</a:t>
            </a:r>
            <a:endParaRPr sz="1600">
              <a:latin typeface="Garamond"/>
              <a:cs typeface="Garamond"/>
            </a:endParaRPr>
          </a:p>
          <a:p>
            <a:pPr marL="12700" marR="10795" algn="just">
              <a:lnSpc>
                <a:spcPct val="113300"/>
              </a:lnSpc>
              <a:spcBef>
                <a:spcPts val="600"/>
              </a:spcBef>
            </a:pP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través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él se pueden medir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comparar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valores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diferentes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muestras (por ejemplo, comparar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resultados obtenidos por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dos 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personas, compañías, países, por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dos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registros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un mismo valor….). Los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diferentes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resultados pueden apilarse, observándose fácilmente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las  diferencias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entre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las diversas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 muestras.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634440" y="3122379"/>
            <a:ext cx="5433729" cy="32339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2150" y="758647"/>
            <a:ext cx="11075670" cy="150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31265" algn="just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434343"/>
                </a:solidFill>
                <a:latin typeface="Garamond"/>
                <a:cs typeface="Garamond"/>
              </a:rPr>
              <a:t>8.</a:t>
            </a:r>
            <a:r>
              <a:rPr sz="1600" b="1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b="1" spc="-5" dirty="0">
                <a:solidFill>
                  <a:srgbClr val="434343"/>
                </a:solidFill>
                <a:latin typeface="Garamond"/>
                <a:cs typeface="Garamond"/>
              </a:rPr>
              <a:t>Pictograma</a:t>
            </a:r>
            <a:endParaRPr sz="1600">
              <a:latin typeface="Garamond"/>
              <a:cs typeface="Garamond"/>
            </a:endParaRPr>
          </a:p>
          <a:p>
            <a:pPr marL="12700" marR="5080" algn="just">
              <a:lnSpc>
                <a:spcPct val="148400"/>
              </a:lnSpc>
              <a:spcBef>
                <a:spcPts val="1200"/>
              </a:spcBef>
            </a:pP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Se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entiende por pictograma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un gráfico en el que, en vez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representar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los datos 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partir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elementos abstractos como barras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o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círculos, se  emplean elementos propios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tema que se está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investigando.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De este modo se hace más visual.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Sin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embargo, su funcionamiento es  semejante al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gráfico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barras, representando frecuencias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misma</a:t>
            </a:r>
            <a:r>
              <a:rPr sz="16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manera.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73082" y="2919933"/>
            <a:ext cx="318325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524D66"/>
                </a:solidFill>
                <a:latin typeface="Arial"/>
                <a:cs typeface="Arial"/>
              </a:rPr>
              <a:t>Número de</a:t>
            </a:r>
            <a:r>
              <a:rPr sz="2000" b="1" spc="-85" dirty="0">
                <a:solidFill>
                  <a:srgbClr val="524D66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524D66"/>
                </a:solidFill>
                <a:latin typeface="Arial"/>
                <a:cs typeface="Arial"/>
              </a:rPr>
              <a:t>desempleados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10676" y="6166815"/>
            <a:ext cx="5194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524D66"/>
                </a:solidFill>
                <a:latin typeface="Arial"/>
                <a:cs typeface="Arial"/>
              </a:rPr>
              <a:t>Año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335011" y="3290725"/>
            <a:ext cx="5630645" cy="2878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7975" y="758647"/>
            <a:ext cx="10715625" cy="1526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79500" algn="just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434343"/>
                </a:solidFill>
                <a:latin typeface="Garamond"/>
                <a:cs typeface="Garamond"/>
              </a:rPr>
              <a:t>9.</a:t>
            </a:r>
            <a:r>
              <a:rPr sz="1600" b="1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b="1" spc="-5" dirty="0">
                <a:solidFill>
                  <a:srgbClr val="434343"/>
                </a:solidFill>
                <a:latin typeface="Garamond"/>
                <a:cs typeface="Garamond"/>
              </a:rPr>
              <a:t>Cartograma</a:t>
            </a:r>
            <a:endParaRPr sz="1600">
              <a:latin typeface="Garamond"/>
              <a:cs typeface="Garamond"/>
            </a:endParaRPr>
          </a:p>
          <a:p>
            <a:pPr marL="12700" marR="5080" algn="just">
              <a:lnSpc>
                <a:spcPct val="168000"/>
              </a:lnSpc>
              <a:spcBef>
                <a:spcPts val="225"/>
              </a:spcBef>
            </a:pP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Este gráfico resulta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utilidad en el terreno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la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epidemiología,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indicando las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zonas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o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áreas geográficas en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que aparece con mayor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o 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menor frecuencia un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determinado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valor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una variable. Las frecuencias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o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rangos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frecuencias se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indican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mediante el uso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color  (requiriéndose una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leyenda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para comprenderse) </a:t>
            </a:r>
            <a:r>
              <a:rPr sz="1600" dirty="0">
                <a:solidFill>
                  <a:srgbClr val="434343"/>
                </a:solidFill>
                <a:latin typeface="Garamond"/>
                <a:cs typeface="Garamond"/>
              </a:rPr>
              <a:t>o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el</a:t>
            </a:r>
            <a:r>
              <a:rPr sz="16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434343"/>
                </a:solidFill>
                <a:latin typeface="Garamond"/>
                <a:cs typeface="Garamond"/>
              </a:rPr>
              <a:t>tamaño.</a:t>
            </a:r>
            <a:endParaRPr sz="1600">
              <a:latin typeface="Garamond"/>
              <a:cs typeface="Garamon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07049" y="2449725"/>
            <a:ext cx="4947997" cy="39618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13125" y="370545"/>
            <a:ext cx="3764279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FUENTE DE</a:t>
            </a:r>
            <a:r>
              <a:rPr sz="3000" spc="-90" dirty="0"/>
              <a:t> </a:t>
            </a:r>
            <a:r>
              <a:rPr sz="3000" spc="-5" dirty="0"/>
              <a:t>APOYO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693749" y="1089276"/>
            <a:ext cx="10742930" cy="41338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79095" marR="14604" indent="-367030" algn="just">
              <a:lnSpc>
                <a:spcPct val="150500"/>
              </a:lnSpc>
              <a:spcBef>
                <a:spcPts val="125"/>
              </a:spcBef>
              <a:buFont typeface="Arial"/>
              <a:buChar char="●"/>
              <a:tabLst>
                <a:tab pos="37973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Prof.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Rafael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E.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Rasse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Cabrera (2015). MEDIDAS DE TENDENCIA CENTRAL. v(Documento 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línea disponible 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  <a:hlinkClick r:id="rId2"/>
              </a:rPr>
              <a:t>en:http://estadisticaeducativaudo.blogspot.com/p/medidas-de-tendencia-central-nos.html).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 Consultado en (marzo 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 2017)</a:t>
            </a:r>
            <a:endParaRPr sz="1800">
              <a:latin typeface="Garamond"/>
              <a:cs typeface="Garamond"/>
            </a:endParaRPr>
          </a:p>
          <a:p>
            <a:pPr marL="379095" marR="17145" indent="-367030" algn="just">
              <a:lnSpc>
                <a:spcPct val="149300"/>
              </a:lnSpc>
              <a:buFont typeface="Arial"/>
              <a:buChar char="●"/>
              <a:tabLst>
                <a:tab pos="37973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Willian Navidi. (2006). Estadistica para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ingenieros 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científicos. Consultado en (marzo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2017) Liliana Marconi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/ 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Adriana</a:t>
            </a:r>
            <a:endParaRPr sz="1800">
              <a:latin typeface="Garamond"/>
              <a:cs typeface="Garamond"/>
            </a:endParaRPr>
          </a:p>
          <a:p>
            <a:pPr marL="379095" marR="5080" indent="-367030" algn="just">
              <a:lnSpc>
                <a:spcPct val="149300"/>
              </a:lnSpc>
              <a:buFont typeface="Arial"/>
              <a:buChar char="●"/>
              <a:tabLst>
                <a:tab pos="37973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D´Amelio (2009). Medidas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Tendencia Central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Variabilidad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.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(Documento 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línea disponible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en: 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  <a:hlinkClick r:id="rId3"/>
              </a:rPr>
              <a:t>http://www.deie.mendoza.gov.ar/aem/material/teoria/MEDIDAS%20DE%20TENDENCIA%20CENTRAL%20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 Y%20DE%20VARIABILIDAD.pdf). Consultado en (marzo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2017)</a:t>
            </a:r>
            <a:endParaRPr sz="1800">
              <a:latin typeface="Garamond"/>
              <a:cs typeface="Garamond"/>
            </a:endParaRPr>
          </a:p>
          <a:p>
            <a:pPr marL="379095" marR="8255" indent="-367030" algn="just">
              <a:lnSpc>
                <a:spcPct val="149300"/>
              </a:lnSpc>
              <a:buFont typeface="Arial"/>
              <a:buChar char="●"/>
              <a:tabLst>
                <a:tab pos="379730" algn="l"/>
              </a:tabLst>
            </a:pP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Silva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F.,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R.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(2009). Medidas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Posición. (Documento 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línea disponible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en: 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  <a:hlinkClick r:id="rId4"/>
              </a:rPr>
              <a:t>http://www.slideshare.net/rosilfer/presentations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). Consultado en (marzo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2017)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3749" y="5197726"/>
            <a:ext cx="10737215" cy="844550"/>
          </a:xfrm>
          <a:prstGeom prst="rect">
            <a:avLst/>
          </a:prstGeom>
        </p:spPr>
        <p:txBody>
          <a:bodyPr vert="horz" wrap="square" lIns="0" tIns="147955" rIns="0" bIns="0" rtlCol="0">
            <a:spAutoFit/>
          </a:bodyPr>
          <a:lstStyle/>
          <a:p>
            <a:pPr marL="366395" marR="7620" indent="-366395" algn="r">
              <a:lnSpc>
                <a:spcPct val="100000"/>
              </a:lnSpc>
              <a:spcBef>
                <a:spcPts val="1165"/>
              </a:spcBef>
              <a:buFont typeface="Arial"/>
              <a:buChar char="●"/>
              <a:tabLst>
                <a:tab pos="366395" algn="l"/>
                <a:tab pos="367030" algn="l"/>
                <a:tab pos="962660" algn="l"/>
                <a:tab pos="1727835" algn="l"/>
                <a:tab pos="2926080" algn="l"/>
                <a:tab pos="3810000" algn="l"/>
                <a:tab pos="4619625" algn="l"/>
                <a:tab pos="5767705" algn="l"/>
                <a:tab pos="6976745" algn="l"/>
                <a:tab pos="8311515" algn="l"/>
                <a:tab pos="8722360" algn="l"/>
                <a:tab pos="9331325" algn="l"/>
                <a:tab pos="1044702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Jua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n	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Carlo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	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Valdelama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r	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Villega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	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(2011)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.	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Estadístic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	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Descriptiv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	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(Document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o	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n	línea	disponible	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en:</a:t>
            </a:r>
            <a:endParaRPr sz="1800">
              <a:latin typeface="Garamond"/>
              <a:cs typeface="Garamond"/>
            </a:endParaRPr>
          </a:p>
          <a:p>
            <a:pPr marR="5080" algn="r">
              <a:lnSpc>
                <a:spcPct val="100000"/>
              </a:lnSpc>
              <a:spcBef>
                <a:spcPts val="1065"/>
              </a:spcBef>
            </a:pP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del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60425" y="5607301"/>
            <a:ext cx="9914255" cy="844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9300"/>
              </a:lnSpc>
              <a:spcBef>
                <a:spcPts val="100"/>
              </a:spcBef>
              <a:tabLst>
                <a:tab pos="7659370" algn="l"/>
                <a:tab pos="8869680" algn="l"/>
                <a:tab pos="9275445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https://es.slideshare.net/juvaldelamar/medidas-de-tendencia-central-y-de-dispersin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)	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Consultad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o	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n	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(marzo  2017)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93749" y="6561706"/>
            <a:ext cx="104940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9095" indent="-367030">
              <a:lnSpc>
                <a:spcPct val="100000"/>
              </a:lnSpc>
              <a:spcBef>
                <a:spcPts val="100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Martínez-González, M.A.; Faulin, F.J.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Sánchez,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A. (2006). Bioestadística amigable, 2ª ed. Diaz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Santos,</a:t>
            </a:r>
            <a:r>
              <a:rPr sz="1800" spc="-5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Madrid.</a:t>
            </a:r>
            <a:endParaRPr sz="18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13125" y="622434"/>
            <a:ext cx="299085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/>
              <a:t>JUSTIFICACIÓN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792724" y="1626926"/>
            <a:ext cx="10639425" cy="41116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Primero,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debemos de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saber que tenemos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dos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opciones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semilleros en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huertos para que crezcan nuestras plantas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de 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exterior. Así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decidimos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comprar </a:t>
            </a:r>
            <a:r>
              <a:rPr sz="1800" i="1" spc="-5" dirty="0">
                <a:solidFill>
                  <a:srgbClr val="333333"/>
                </a:solidFill>
                <a:latin typeface="Garamond"/>
                <a:cs typeface="Garamond"/>
              </a:rPr>
              <a:t>sobres con semillas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y </a:t>
            </a:r>
            <a:r>
              <a:rPr sz="1800" i="1" spc="-5" dirty="0">
                <a:solidFill>
                  <a:srgbClr val="333333"/>
                </a:solidFill>
                <a:latin typeface="Garamond"/>
                <a:cs typeface="Garamond"/>
              </a:rPr>
              <a:t>plantones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: </a:t>
            </a:r>
            <a:r>
              <a:rPr sz="1800" spc="-5" dirty="0">
                <a:latin typeface="Garamond"/>
                <a:cs typeface="Garamond"/>
              </a:rPr>
              <a:t>Comprar semillas en </a:t>
            </a:r>
            <a:r>
              <a:rPr sz="1800" dirty="0">
                <a:latin typeface="Garamond"/>
                <a:cs typeface="Garamond"/>
              </a:rPr>
              <a:t>sobre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.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Para nuestros </a:t>
            </a:r>
            <a:r>
              <a:rPr sz="1800" i="1" spc="-5" dirty="0">
                <a:solidFill>
                  <a:srgbClr val="333333"/>
                </a:solidFill>
                <a:latin typeface="Garamond"/>
                <a:cs typeface="Garamond"/>
              </a:rPr>
              <a:t>huertos urbano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de  dimensiones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pequeñas,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las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pepitas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las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plantaremos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directamente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en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tierra sin crear plantones en un semillero  específico. </a:t>
            </a:r>
            <a:r>
              <a:rPr sz="1800" spc="-5" dirty="0">
                <a:latin typeface="Garamond"/>
                <a:cs typeface="Garamond"/>
              </a:rPr>
              <a:t>Comprar plantones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. Los plantones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compramos en un vivero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donde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han crecido en un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determinado 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tiempo.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2150">
              <a:latin typeface="Times New Roman"/>
              <a:cs typeface="Times New Roman"/>
            </a:endParaRPr>
          </a:p>
          <a:p>
            <a:pPr marL="12700" marR="12065" algn="just">
              <a:lnSpc>
                <a:spcPct val="114599"/>
              </a:lnSpc>
            </a:pP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Para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determinar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qué tipo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hortalizas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vegetales sembrar es conveniente realizar un estadístico, específicamente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las 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medidas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tendencia central.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así saber, </a:t>
            </a:r>
            <a:r>
              <a:rPr sz="1800" spc="-5" dirty="0">
                <a:latin typeface="Garamond"/>
                <a:cs typeface="Garamond"/>
              </a:rPr>
              <a:t>¿Qué sembrar en un huerto urbano?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ya que casi todas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las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especies son aptas  para cultivar en un huerto ecológico, sin embargo,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las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más recomendables son: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los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chiles, tomate, tomate rojo, albahaca,  cilantro,</a:t>
            </a:r>
            <a:r>
              <a:rPr sz="1800" spc="-10" dirty="0">
                <a:solidFill>
                  <a:srgbClr val="33333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etc.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2150">
              <a:latin typeface="Times New Roman"/>
              <a:cs typeface="Times New Roman"/>
            </a:endParaRPr>
          </a:p>
          <a:p>
            <a:pPr marL="12700" marR="21590" algn="just">
              <a:lnSpc>
                <a:spcPct val="114599"/>
              </a:lnSpc>
              <a:spcBef>
                <a:spcPts val="5"/>
              </a:spcBef>
            </a:pP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Si desarrollamos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una serie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gráficas en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donde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podemos percibir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e interpretar de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una forma más eficiente</a:t>
            </a:r>
            <a:r>
              <a:rPr sz="1800" spc="150" dirty="0">
                <a:solidFill>
                  <a:srgbClr val="333333"/>
                </a:solidFill>
                <a:latin typeface="Garamond"/>
                <a:cs typeface="Garamond"/>
              </a:rPr>
              <a:t>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los 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resultados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de la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encuesta que realizaremos, nos facilitara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toma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de decisiones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con respecto </a:t>
            </a:r>
            <a:r>
              <a:rPr sz="1800" dirty="0">
                <a:solidFill>
                  <a:srgbClr val="333333"/>
                </a:solidFill>
                <a:latin typeface="Garamond"/>
                <a:cs typeface="Garamond"/>
              </a:rPr>
              <a:t>a la</a:t>
            </a:r>
            <a:r>
              <a:rPr sz="1800" spc="-30" dirty="0">
                <a:solidFill>
                  <a:srgbClr val="33333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333333"/>
                </a:solidFill>
                <a:latin typeface="Garamond"/>
                <a:cs typeface="Garamond"/>
              </a:rPr>
              <a:t>siembra.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13125" y="622410"/>
            <a:ext cx="68199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DESCRIPCIÓN DE APERTURA DE</a:t>
            </a:r>
            <a:r>
              <a:rPr sz="3000" spc="-85" dirty="0"/>
              <a:t> </a:t>
            </a:r>
            <a:r>
              <a:rPr sz="3000" spc="-5" dirty="0"/>
              <a:t>LA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570025" y="1200231"/>
            <a:ext cx="8872855" cy="4871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9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realizará </a:t>
            </a:r>
            <a:r>
              <a:rPr sz="1800" spc="-540" dirty="0">
                <a:solidFill>
                  <a:srgbClr val="434343"/>
                </a:solidFill>
                <a:latin typeface="Garamond"/>
                <a:cs typeface="Garamond"/>
              </a:rPr>
              <a:t>u</a:t>
            </a:r>
            <a:r>
              <a:rPr sz="4500" b="1" spc="-810" baseline="17592" dirty="0">
                <a:solidFill>
                  <a:srgbClr val="2A3890"/>
                </a:solidFill>
                <a:latin typeface="Garamond"/>
                <a:cs typeface="Garamond"/>
              </a:rPr>
              <a:t>A</a:t>
            </a:r>
            <a:r>
              <a:rPr sz="1800" spc="-540" dirty="0">
                <a:solidFill>
                  <a:srgbClr val="434343"/>
                </a:solidFill>
                <a:latin typeface="Garamond"/>
                <a:cs typeface="Garamond"/>
              </a:rPr>
              <a:t>na</a:t>
            </a:r>
            <a:r>
              <a:rPr sz="4500" b="1" spc="-810" baseline="17592" dirty="0">
                <a:solidFill>
                  <a:srgbClr val="2A3890"/>
                </a:solidFill>
                <a:latin typeface="Garamond"/>
                <a:cs typeface="Garamond"/>
              </a:rPr>
              <a:t>C</a:t>
            </a:r>
            <a:r>
              <a:rPr sz="1800" spc="-540" dirty="0">
                <a:solidFill>
                  <a:srgbClr val="434343"/>
                </a:solidFill>
                <a:latin typeface="Garamond"/>
                <a:cs typeface="Garamond"/>
              </a:rPr>
              <a:t>in</a:t>
            </a:r>
            <a:r>
              <a:rPr sz="4500" b="1" spc="-810" baseline="17592" dirty="0">
                <a:solidFill>
                  <a:srgbClr val="2A3890"/>
                </a:solidFill>
                <a:latin typeface="Garamond"/>
                <a:cs typeface="Garamond"/>
              </a:rPr>
              <a:t>T</a:t>
            </a:r>
            <a:r>
              <a:rPr sz="1800" spc="-540" dirty="0">
                <a:solidFill>
                  <a:srgbClr val="434343"/>
                </a:solidFill>
                <a:latin typeface="Garamond"/>
                <a:cs typeface="Garamond"/>
              </a:rPr>
              <a:t>ves</a:t>
            </a:r>
            <a:r>
              <a:rPr sz="4500" b="1" spc="-810" baseline="17592" dirty="0">
                <a:solidFill>
                  <a:srgbClr val="2A3890"/>
                </a:solidFill>
                <a:latin typeface="Garamond"/>
                <a:cs typeface="Garamond"/>
              </a:rPr>
              <a:t>I</a:t>
            </a:r>
            <a:r>
              <a:rPr sz="1800" spc="-540" dirty="0">
                <a:solidFill>
                  <a:srgbClr val="434343"/>
                </a:solidFill>
                <a:latin typeface="Garamond"/>
                <a:cs typeface="Garamond"/>
              </a:rPr>
              <a:t>ti</a:t>
            </a:r>
            <a:r>
              <a:rPr sz="4500" b="1" spc="-810" baseline="17592" dirty="0">
                <a:solidFill>
                  <a:srgbClr val="2A3890"/>
                </a:solidFill>
                <a:latin typeface="Garamond"/>
                <a:cs typeface="Garamond"/>
              </a:rPr>
              <a:t>V</a:t>
            </a:r>
            <a:r>
              <a:rPr sz="1800" spc="-540" dirty="0">
                <a:solidFill>
                  <a:srgbClr val="434343"/>
                </a:solidFill>
                <a:latin typeface="Garamond"/>
                <a:cs typeface="Garamond"/>
              </a:rPr>
              <a:t>gac</a:t>
            </a:r>
            <a:r>
              <a:rPr sz="4500" b="1" spc="-810" baseline="17592" dirty="0">
                <a:solidFill>
                  <a:srgbClr val="2A3890"/>
                </a:solidFill>
                <a:latin typeface="Garamond"/>
                <a:cs typeface="Garamond"/>
              </a:rPr>
              <a:t>I</a:t>
            </a:r>
            <a:r>
              <a:rPr sz="1800" spc="-540" dirty="0">
                <a:solidFill>
                  <a:srgbClr val="434343"/>
                </a:solidFill>
                <a:latin typeface="Garamond"/>
                <a:cs typeface="Garamond"/>
              </a:rPr>
              <a:t>ió</a:t>
            </a:r>
            <a:r>
              <a:rPr sz="4500" b="1" spc="-810" baseline="17592" dirty="0">
                <a:solidFill>
                  <a:srgbClr val="2A3890"/>
                </a:solidFill>
                <a:latin typeface="Garamond"/>
                <a:cs typeface="Garamond"/>
              </a:rPr>
              <a:t>D</a:t>
            </a:r>
            <a:r>
              <a:rPr sz="1800" spc="-540" dirty="0">
                <a:solidFill>
                  <a:srgbClr val="434343"/>
                </a:solidFill>
                <a:latin typeface="Garamond"/>
                <a:cs typeface="Garamond"/>
              </a:rPr>
              <a:t>n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365" dirty="0">
                <a:solidFill>
                  <a:srgbClr val="434343"/>
                </a:solidFill>
                <a:latin typeface="Garamond"/>
                <a:cs typeface="Garamond"/>
              </a:rPr>
              <a:t>d</a:t>
            </a:r>
            <a:r>
              <a:rPr sz="4500" b="1" spc="-547" baseline="17592" dirty="0">
                <a:solidFill>
                  <a:srgbClr val="2A3890"/>
                </a:solidFill>
                <a:latin typeface="Garamond"/>
                <a:cs typeface="Garamond"/>
              </a:rPr>
              <a:t>A</a:t>
            </a:r>
            <a:r>
              <a:rPr sz="1800" spc="-365" dirty="0">
                <a:solidFill>
                  <a:srgbClr val="434343"/>
                </a:solidFill>
                <a:latin typeface="Garamond"/>
                <a:cs typeface="Garamond"/>
              </a:rPr>
              <a:t>oc</a:t>
            </a:r>
            <a:r>
              <a:rPr sz="4500" b="1" spc="-547" baseline="17592" dirty="0">
                <a:solidFill>
                  <a:srgbClr val="2A3890"/>
                </a:solidFill>
                <a:latin typeface="Garamond"/>
                <a:cs typeface="Garamond"/>
              </a:rPr>
              <a:t>D</a:t>
            </a:r>
            <a:r>
              <a:rPr sz="1800" spc="-365" dirty="0">
                <a:solidFill>
                  <a:srgbClr val="434343"/>
                </a:solidFill>
                <a:latin typeface="Garamond"/>
                <a:cs typeface="Garamond"/>
              </a:rPr>
              <a:t>umental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bibliográfica por parte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los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alumnos sobre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los</a:t>
            </a:r>
            <a:r>
              <a:rPr sz="1800" spc="-4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temas:</a:t>
            </a:r>
            <a:endParaRPr sz="1800">
              <a:latin typeface="Garamond"/>
              <a:cs typeface="Garamond"/>
            </a:endParaRPr>
          </a:p>
          <a:p>
            <a:pPr marL="546100" indent="-367030">
              <a:lnSpc>
                <a:spcPct val="100000"/>
              </a:lnSpc>
              <a:spcBef>
                <a:spcPts val="1950"/>
              </a:spcBef>
              <a:buFont typeface="Arial"/>
              <a:buChar char="●"/>
              <a:tabLst>
                <a:tab pos="545465" algn="l"/>
                <a:tab pos="5461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Medidas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tendencia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central</a:t>
            </a:r>
            <a:endParaRPr sz="1800">
              <a:latin typeface="Garamond"/>
              <a:cs typeface="Garamond"/>
            </a:endParaRPr>
          </a:p>
          <a:p>
            <a:pPr marL="5461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545465" algn="l"/>
                <a:tab pos="5461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Tipos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 Gráficas</a:t>
            </a:r>
            <a:endParaRPr sz="1800">
              <a:latin typeface="Garamond"/>
              <a:cs typeface="Garamond"/>
            </a:endParaRPr>
          </a:p>
          <a:p>
            <a:pPr marL="5461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545465" algn="l"/>
                <a:tab pos="546100" algn="l"/>
              </a:tabLst>
            </a:pP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Interpretación de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 muestreos.</a:t>
            </a:r>
            <a:endParaRPr sz="1800">
              <a:latin typeface="Garamond"/>
              <a:cs typeface="Garamond"/>
            </a:endParaRPr>
          </a:p>
          <a:p>
            <a:pPr marL="5461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545465" algn="l"/>
                <a:tab pos="5461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Concientización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e importancia 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un huerto</a:t>
            </a:r>
            <a:r>
              <a:rPr sz="1800" spc="-2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urbano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buClr>
                <a:srgbClr val="434343"/>
              </a:buClr>
              <a:buFont typeface="Arial"/>
              <a:buChar char="●"/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434343"/>
              </a:buClr>
              <a:buFont typeface="Arial"/>
              <a:buChar char="●"/>
            </a:pPr>
            <a:endParaRPr sz="1650">
              <a:latin typeface="Times New Roman"/>
              <a:cs typeface="Times New Roman"/>
            </a:endParaRPr>
          </a:p>
          <a:p>
            <a:pPr marL="88900">
              <a:lnSpc>
                <a:spcPct val="100000"/>
              </a:lnSpc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Una vez que tenían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información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se</a:t>
            </a:r>
            <a:r>
              <a:rPr sz="1800" spc="-1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generó:</a:t>
            </a:r>
            <a:endParaRPr sz="1800">
              <a:latin typeface="Garamond"/>
              <a:cs typeface="Garamond"/>
            </a:endParaRPr>
          </a:p>
          <a:p>
            <a:pPr marL="5461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545465" algn="l"/>
                <a:tab pos="5461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Un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debate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sobre el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tema</a:t>
            </a:r>
            <a:endParaRPr sz="1800">
              <a:latin typeface="Garamond"/>
              <a:cs typeface="Garamond"/>
            </a:endParaRPr>
          </a:p>
          <a:p>
            <a:pPr marL="5461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545465" algn="l"/>
                <a:tab pos="546100" algn="l"/>
              </a:tabLst>
            </a:pP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compartieron videos para ejemplificar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reforzar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</a:t>
            </a:r>
            <a:r>
              <a:rPr sz="1800" spc="-2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información.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buClr>
                <a:srgbClr val="434343"/>
              </a:buClr>
              <a:buFont typeface="Arial"/>
              <a:buChar char="●"/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434343"/>
              </a:buClr>
              <a:buFont typeface="Arial"/>
              <a:buChar char="●"/>
            </a:pPr>
            <a:endParaRPr sz="1650">
              <a:latin typeface="Times New Roman"/>
              <a:cs typeface="Times New Roman"/>
            </a:endParaRPr>
          </a:p>
          <a:p>
            <a:pPr marL="88900">
              <a:lnSpc>
                <a:spcPct val="100000"/>
              </a:lnSpc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Los materiales utilizados</a:t>
            </a:r>
            <a:r>
              <a:rPr sz="1800" spc="-1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fueron:</a:t>
            </a:r>
            <a:endParaRPr sz="1800">
              <a:latin typeface="Garamond"/>
              <a:cs typeface="Garamond"/>
            </a:endParaRPr>
          </a:p>
          <a:p>
            <a:pPr marL="5461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545465" algn="l"/>
                <a:tab pos="5461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Fuentes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 consulta</a:t>
            </a:r>
            <a:endParaRPr sz="1800">
              <a:latin typeface="Garamond"/>
              <a:cs typeface="Garamond"/>
            </a:endParaRPr>
          </a:p>
          <a:p>
            <a:pPr marL="5461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545465" algn="l"/>
                <a:tab pos="5461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PC</a:t>
            </a:r>
            <a:endParaRPr sz="1800">
              <a:latin typeface="Garamond"/>
              <a:cs typeface="Garamond"/>
            </a:endParaRPr>
          </a:p>
          <a:p>
            <a:pPr marL="546100" indent="-367030">
              <a:lnSpc>
                <a:spcPct val="100000"/>
              </a:lnSpc>
              <a:spcBef>
                <a:spcPts val="15"/>
              </a:spcBef>
              <a:buFont typeface="Arial"/>
              <a:buChar char="●"/>
              <a:tabLst>
                <a:tab pos="545465" algn="l"/>
                <a:tab pos="5461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Proyector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139450" y="1750925"/>
            <a:ext cx="4678599" cy="4785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87575" y="0"/>
            <a:ext cx="1404424" cy="8764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56115" y="708600"/>
            <a:ext cx="2839459" cy="18468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06700" y="992875"/>
            <a:ext cx="5777574" cy="46075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6775" y="2956625"/>
            <a:ext cx="5022100" cy="3389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13125" y="622410"/>
            <a:ext cx="986980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DESCRIPCIÓN DEL DESARROLLO DE LA</a:t>
            </a:r>
            <a:r>
              <a:rPr sz="3000" spc="-80" dirty="0"/>
              <a:t> </a:t>
            </a:r>
            <a:r>
              <a:rPr sz="3000" spc="-5" dirty="0"/>
              <a:t>ACTIVIDAD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646225" y="1628856"/>
            <a:ext cx="9679940" cy="4166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investigación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bibliográfica con respecto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a las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medidas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tendencia central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con este conocimiento</a:t>
            </a:r>
            <a:r>
              <a:rPr sz="1800" spc="-6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se: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750">
              <a:latin typeface="Times New Roman"/>
              <a:cs typeface="Times New Roman"/>
            </a:endParaRPr>
          </a:p>
          <a:p>
            <a:pPr marL="469900" indent="-367030">
              <a:lnSpc>
                <a:spcPct val="10000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Formulará en borrador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encuesta por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2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alumnas que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lideran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el grupo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con ayuda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los</a:t>
            </a:r>
            <a:r>
              <a:rPr sz="1800" spc="-4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mismos.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434343"/>
              </a:buClr>
              <a:buFont typeface="Arial"/>
              <a:buChar char="●"/>
            </a:pPr>
            <a:endParaRPr sz="1900">
              <a:latin typeface="Times New Roman"/>
              <a:cs typeface="Times New Roman"/>
            </a:endParaRPr>
          </a:p>
          <a:p>
            <a:pPr marL="469900" indent="-367030">
              <a:lnSpc>
                <a:spcPct val="10000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Se le da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formato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y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presentación para que su pueda aplicar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encuesta, por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las dos</a:t>
            </a:r>
            <a:r>
              <a:rPr sz="1800" spc="-3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alumnas.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434343"/>
              </a:buClr>
              <a:buFont typeface="Arial"/>
              <a:buChar char="●"/>
            </a:pPr>
            <a:endParaRPr sz="1900">
              <a:latin typeface="Times New Roman"/>
              <a:cs typeface="Times New Roman"/>
            </a:endParaRPr>
          </a:p>
          <a:p>
            <a:pPr marL="469900" indent="-367030">
              <a:lnSpc>
                <a:spcPct val="10000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Cuando ya esté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encuesta se sacarán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fotocopias para empezar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encuesta 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comunidad</a:t>
            </a:r>
            <a:r>
              <a:rPr sz="1800" spc="-45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CEWIN.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434343"/>
              </a:buClr>
              <a:buFont typeface="Arial"/>
              <a:buChar char="●"/>
            </a:pPr>
            <a:endParaRPr sz="1900">
              <a:latin typeface="Times New Roman"/>
              <a:cs typeface="Times New Roman"/>
            </a:endParaRPr>
          </a:p>
          <a:p>
            <a:pPr marL="469900" indent="-367030">
              <a:lnSpc>
                <a:spcPct val="10000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Se dividirá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el grupo en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5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equipos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4 integrantes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para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levantar la</a:t>
            </a:r>
            <a:r>
              <a:rPr sz="1800" spc="-3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encuesta.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434343"/>
              </a:buClr>
              <a:buFont typeface="Arial"/>
              <a:buChar char="●"/>
            </a:pPr>
            <a:endParaRPr sz="1900">
              <a:latin typeface="Times New Roman"/>
              <a:cs typeface="Times New Roman"/>
            </a:endParaRPr>
          </a:p>
          <a:p>
            <a:pPr marL="469900" indent="-367030">
              <a:lnSpc>
                <a:spcPct val="10000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Cuando se termine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la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recopilación 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de datos lo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compartirán al grupo para poder</a:t>
            </a:r>
            <a:r>
              <a:rPr sz="1800" spc="-3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analizarlos.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2A3890"/>
                </a:solidFill>
                <a:latin typeface="Garamond"/>
                <a:cs typeface="Garamond"/>
              </a:rPr>
              <a:t>MATERIALES: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Encuesta,</a:t>
            </a:r>
            <a:r>
              <a:rPr sz="1800" dirty="0">
                <a:solidFill>
                  <a:srgbClr val="434343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Garamond"/>
                <a:cs typeface="Garamond"/>
              </a:rPr>
              <a:t>fotocopias.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55925" y="5774549"/>
            <a:ext cx="1736074" cy="1083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25700" y="3266999"/>
            <a:ext cx="4068650" cy="34112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70112" y="4344875"/>
            <a:ext cx="3776099" cy="2333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808624" y="187475"/>
            <a:ext cx="3985724" cy="29018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3697" y="1300824"/>
            <a:ext cx="3861400" cy="17885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3537" y="3156341"/>
            <a:ext cx="3376424" cy="18470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91669" y="5047724"/>
            <a:ext cx="3027963" cy="169624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49462" y="360374"/>
            <a:ext cx="3559163" cy="19188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80314" y="2294463"/>
            <a:ext cx="3116851" cy="196391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426</TotalTime>
  <Words>31597</Words>
  <Application>Microsoft Office PowerPoint</Application>
  <PresentationFormat>Panorámica</PresentationFormat>
  <Paragraphs>1693</Paragraphs>
  <Slides>251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251</vt:i4>
      </vt:variant>
    </vt:vector>
  </HeadingPairs>
  <TitlesOfParts>
    <vt:vector size="260" baseType="lpstr">
      <vt:lpstr>MS UI Gothic</vt:lpstr>
      <vt:lpstr>Arial</vt:lpstr>
      <vt:lpstr>Calibri</vt:lpstr>
      <vt:lpstr>Century Gothic</vt:lpstr>
      <vt:lpstr>Garamond</vt:lpstr>
      <vt:lpstr>Lucida Sans</vt:lpstr>
      <vt:lpstr>Segoe UI Symbol</vt:lpstr>
      <vt:lpstr>Times New Roman</vt:lpstr>
      <vt:lpstr>Office Theme</vt:lpstr>
      <vt:lpstr>PORTAFOLIO VIRTUAL DE  EVIDENCIAS DE SEGUIMIENTO</vt:lpstr>
      <vt:lpstr>PROFESORES PARTICIPANTES POR ASIGNATURA Equipo 1</vt:lpstr>
      <vt:lpstr>PROYECTO PLANEADO CICLO ESCOLAR 2019-2020</vt:lpstr>
      <vt:lpstr>JUSTIFICACIÓN y/o INTRODUCCIÓN</vt:lpstr>
      <vt:lpstr>Presentación de PowerPoint</vt:lpstr>
      <vt:lpstr>Presentación de PowerPoint</vt:lpstr>
      <vt:lpstr>OBJETIVO GENERAL DEL PROYECTO</vt:lpstr>
      <vt:lpstr>OBJETIVOS POR ASIGNATURA</vt:lpstr>
      <vt:lpstr>ORGANIZADOR GRÁFICO DE PREGUNTAS ESENCIALES</vt:lpstr>
      <vt:lpstr>Presentación de PowerPoint</vt:lpstr>
      <vt:lpstr>PREGUNTA PROBLEMATIZADORA</vt:lpstr>
      <vt:lpstr>PREGUNTAS ( GUÍA )</vt:lpstr>
      <vt:lpstr>ESTRUCTURA INICIAL DE PLANEACIÓN</vt:lpstr>
      <vt:lpstr>I.-Contexto. Justifica las circunstancias o elementos de la realidad en los que se da el problema.</vt:lpstr>
      <vt:lpstr>Presentación de PowerPoint</vt:lpstr>
      <vt:lpstr>Presentación de PowerPoint</vt:lpstr>
      <vt:lpstr>II. Intención.  Sólo una de las propuestas da nombre al proyecto.  Redactar como pregunta premisa problematizadora.</vt:lpstr>
      <vt:lpstr>III. Objetivo general del proyecto. Tomar en cuenta todas las asignaturas involucradas.</vt:lpstr>
      <vt:lpstr>IV. Disciplinas involucradas en el trabajo interdisciplinario.</vt:lpstr>
      <vt:lpstr>Presentación de PowerPoint</vt:lpstr>
      <vt:lpstr>Presentación de PowerPoint</vt:lpstr>
      <vt:lpstr>Producto: Construcción de un huerto urbano escolar (como herramienta para la  concientización de los alumnos ante una crisis alimentaria)</vt:lpstr>
      <vt:lpstr>Presentación de PowerPoint</vt:lpstr>
      <vt:lpstr>V. Esquema del proceso de construcción del proyecto por disciplinas.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VI. Tiempos que se dedicarán al proyecto cada semana</vt:lpstr>
      <vt:lpstr>Presentación de PowerPoint</vt:lpstr>
      <vt:lpstr>Presentación de PowerPoint</vt:lpstr>
      <vt:lpstr>VII. Presentación del proyecto (producto)</vt:lpstr>
      <vt:lpstr>VIII. Evaluación del Proyecto</vt:lpstr>
      <vt:lpstr>PRODUCTO FINAL INTERDISCIPLINARIO</vt:lpstr>
      <vt:lpstr>Actividad interdisciplinaria introductoria al proyecto: Diseño y construcción de un  huerto urbano escolar, como herramienta para que los alumnos enfrenten una crisis  alimentaria ( Realizado por las profesoras como preparativo)</vt:lpstr>
      <vt:lpstr>Conceptos, contenidos y tópicos claves por asignatura</vt:lpstr>
      <vt:lpstr>Descripción</vt:lpstr>
      <vt:lpstr>En nuestro caso producimos nuestra propia composta reciclando residuos y de esta manera aportar una  composta natural.</vt:lpstr>
      <vt:lpstr>¿En qué consiste?</vt:lpstr>
      <vt:lpstr>¿Qué se hará con él?</vt:lpstr>
      <vt:lpstr>Fuentes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JUSTIFICACIÓN</vt:lpstr>
      <vt:lpstr>Presentación de PowerPoint</vt:lpstr>
      <vt:lpstr>Presentación de PowerPoint</vt:lpstr>
      <vt:lpstr>Descripción de apertura</vt:lpstr>
      <vt:lpstr>Descripción de desarrollo</vt:lpstr>
      <vt:lpstr>Descripción del cierre</vt:lpstr>
      <vt:lpstr>Descripción de los resultados</vt:lpstr>
      <vt:lpstr>JUSTIFICACIÓN DEL ORDEN DEL PROYECTO</vt:lpstr>
      <vt:lpstr>Disciplinaria 1  Educación para la salud</vt:lpstr>
      <vt:lpstr>Importancia de la Nutriciòn para la Salud.</vt:lpstr>
      <vt:lpstr>El descubrimiento de las vitaminas establece a la nutriciòn como ciencia, entonces de ahí se  comprende que las enfermedades pueden ser debidas a la falta o exceso de algo; el concepto de  dieta correcta se reconoce, así como la importancia de sustancias alimenticias necesarias en  ciertas cantidades y que en proporciòn correcta mantienen la salud.</vt:lpstr>
      <vt:lpstr>Concepto.</vt:lpstr>
      <vt:lpstr>Factores que determinan el estado de Nutriciòn</vt:lpstr>
      <vt:lpstr>b) El consumo de los alimentos disponibles, determinado por los hábitos alimentarios del  individuo y aun cuando se puedan cambiar son bastante fijos y no se modifican de manera  ràpida. Es importante que desde la infancia se adquieran hábitos que favoreceràn una  acertada selecciòn, preparaciòn, distribuciòn y consumo.</vt:lpstr>
      <vt:lpstr>Etapas de la Nutriciòn</vt:lpstr>
      <vt:lpstr>Presentación de PowerPoint</vt:lpstr>
      <vt:lpstr>Fuentes</vt:lpstr>
      <vt:lpstr>Justificación</vt:lpstr>
      <vt:lpstr>Descripción de apertura</vt:lpstr>
      <vt:lpstr>Descripción de desarrollo</vt:lpstr>
      <vt:lpstr>Protocolo de Investigaciòn. Nombre de la Pràctica: Dieta Correcta.</vt:lpstr>
      <vt:lpstr>Presentación de PowerPoint</vt:lpstr>
      <vt:lpstr>Presentación de PowerPoint</vt:lpstr>
      <vt:lpstr>Presentación de PowerPoint</vt:lpstr>
      <vt:lpstr>Presentación de PowerPoint</vt:lpstr>
      <vt:lpstr>Descripciòn del cierre.</vt:lpstr>
      <vt:lpstr>Descripción de los resultados</vt:lpstr>
      <vt:lpstr>Análisis de resultados</vt:lpstr>
      <vt:lpstr>Presentación de PowerPoint</vt:lpstr>
      <vt:lpstr>Disciplinaria 2</vt:lpstr>
      <vt:lpstr>Asignatura: Matemáticas V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FUENTE DE APOYO</vt:lpstr>
      <vt:lpstr>JUSTIFICACIÓN</vt:lpstr>
      <vt:lpstr>DESCRIPCIÓN DE APERTURA DE LA</vt:lpstr>
      <vt:lpstr>Presentación de PowerPoint</vt:lpstr>
      <vt:lpstr>DESCRIPCIÓN DEL DESARROLLO DE LA ACTIVIDAD</vt:lpstr>
      <vt:lpstr>Presentación de PowerPoint</vt:lpstr>
      <vt:lpstr>DESCRIPCIÓN DEL CIERRE DE LA ACTIVIDAD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DESCRIPCIÓN DE RESULTADOS</vt:lpstr>
      <vt:lpstr>DESCRIPCIÓN DE RESULTADOS</vt:lpstr>
      <vt:lpstr>ANÁLISIS DE RESULTADOS</vt:lpstr>
      <vt:lpstr>TOMA DE DECISIONES</vt:lpstr>
      <vt:lpstr>Disciplinaria 3</vt:lpstr>
      <vt:lpstr>Presentación de PowerPoint</vt:lpstr>
      <vt:lpstr>Repercusiones ambientales con el uso de pesticidas en huertos urbanos</vt:lpstr>
      <vt:lpstr>Usos más frecuentes de los plaguicidas</vt:lpstr>
      <vt:lpstr>Efectos de los plaguicidas sobre el medio ambiente</vt:lpstr>
      <vt:lpstr>Presentación de PowerPoint</vt:lpstr>
      <vt:lpstr>Contaminación del aire por plaguicidas</vt:lpstr>
      <vt:lpstr>Contaminación del suelo por plaguicidas</vt:lpstr>
      <vt:lpstr>Contaminación del agua por plaguicidas</vt:lpstr>
      <vt:lpstr>Efectos de los plaguicidas sobre la salud</vt:lpstr>
      <vt:lpstr>Alternativas del empleo de plaguicidas</vt:lpstr>
      <vt:lpstr>Fuentes de apoyo</vt:lpstr>
      <vt:lpstr>Justificación:</vt:lpstr>
      <vt:lpstr>Descripción de apertura</vt:lpstr>
      <vt:lpstr>Rúbrica</vt:lpstr>
      <vt:lpstr>Descripción de desarrollo</vt:lpstr>
      <vt:lpstr>Presentación de PowerPoint</vt:lpstr>
      <vt:lpstr>Lista de cotejo</vt:lpstr>
      <vt:lpstr>B)Práctica de laboratorio</vt:lpstr>
      <vt:lpstr>Fecha de elaboración:</vt:lpstr>
      <vt:lpstr>Descripción de apertura de la actividad:</vt:lpstr>
      <vt:lpstr>MARCO TEÓRICO: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Se realiza un análisis cualitativo de resultados con el llenado de la tabla de de disoluciones y  reacciones con respecto a la matriz mostrada.</vt:lpstr>
      <vt:lpstr>Evidencias</vt:lpstr>
      <vt:lpstr>Descripción de cierre</vt:lpstr>
      <vt:lpstr>Descripción de lo que sucederá con los resultados de la actividad</vt:lpstr>
      <vt:lpstr>Análisis</vt:lpstr>
      <vt:lpstr>Toma de decisiones:</vt:lpstr>
      <vt:lpstr>A)Actividad interdisciplinaria de apertura:  Conferencia “Huertos urbanos”</vt:lpstr>
      <vt:lpstr>Temas y conceptos  Huertos urbanos</vt:lpstr>
      <vt:lpstr>Presentación de PowerPoint</vt:lpstr>
      <vt:lpstr>Presentación de PowerPoint</vt:lpstr>
      <vt:lpstr>Presentación de PowerPoint</vt:lpstr>
      <vt:lpstr>Presentación de PowerPoint</vt:lpstr>
      <vt:lpstr>Fuentes:</vt:lpstr>
      <vt:lpstr>Justificación</vt:lpstr>
      <vt:lpstr>Presentación de PowerPoint</vt:lpstr>
      <vt:lpstr>Descripción de apertura</vt:lpstr>
      <vt:lpstr>Descripción de desarrollo</vt:lpstr>
      <vt:lpstr>Descripción de cierre</vt:lpstr>
      <vt:lpstr>Descripción de los resultados</vt:lpstr>
      <vt:lpstr>Evaluación de la conferencia</vt:lpstr>
      <vt:lpstr>Evidencias de la conferencia</vt:lpstr>
      <vt:lpstr>Análisis de resultados</vt:lpstr>
      <vt:lpstr>Toma de decisiones</vt:lpstr>
      <vt:lpstr>B)Actividad interdisciplinaria de desarrollo A: Preparación del suelo y composta.</vt:lpstr>
      <vt:lpstr>Temas y conceptos Preparación del suelo y composta</vt:lpstr>
      <vt:lpstr>Presentación de PowerPoint</vt:lpstr>
      <vt:lpstr>Presentación de PowerPoint</vt:lpstr>
      <vt:lpstr>Presentación de PowerPoint</vt:lpstr>
      <vt:lpstr>Presentación de PowerPoint</vt:lpstr>
      <vt:lpstr>COMPOSTA</vt:lpstr>
      <vt:lpstr>Presentación de PowerPoint</vt:lpstr>
      <vt:lpstr>Fuentes:</vt:lpstr>
      <vt:lpstr>Justificación</vt:lpstr>
      <vt:lpstr>Descripción de apertura</vt:lpstr>
      <vt:lpstr>Descripción de desarrollo.  Equipo 1 Preparaciòn del terreno</vt:lpstr>
      <vt:lpstr>Presentación de PowerPoint</vt:lpstr>
      <vt:lpstr>Posteriormente a cada equipo se le entregó la rúbrica de evaluación ademàs de que los profesores  realizaron una presentación con diapositivas sobre un panorama general del anàlisis del suelo,  terreno y macetones donde se llevarìa cabo el huerto urbano.</vt:lpstr>
      <vt:lpstr>Evidencias de la preparaciòn del terreno</vt:lpstr>
      <vt:lpstr>Equipo 2. Elaboración de composta</vt:lpstr>
      <vt:lpstr>Materiales</vt:lpstr>
      <vt:lpstr>Presentación de PowerPoint</vt:lpstr>
      <vt:lpstr>Presentación de PowerPoint</vt:lpstr>
      <vt:lpstr>Evidencias de la elaboración de la composta</vt:lpstr>
      <vt:lpstr>Descripción de cierre</vt:lpstr>
      <vt:lpstr>Descripción de resultados</vt:lpstr>
      <vt:lpstr>Análisis de resultados</vt:lpstr>
      <vt:lpstr>Toma de decisiones</vt:lpstr>
      <vt:lpstr>B)Actividad interdisciplinaria de desarrollo B: Siembra.</vt:lpstr>
      <vt:lpstr>Teoría</vt:lpstr>
      <vt:lpstr>Tipos de siembra</vt:lpstr>
      <vt:lpstr>Obtención de las semillas</vt:lpstr>
      <vt:lpstr>Las principales maneras de sembrar son las siguientes:</vt:lpstr>
      <vt:lpstr>- Siembra en surco o chorrillo</vt:lpstr>
      <vt:lpstr>- Siembra espaciada o a golpes o siembra mateada en surcos</vt:lpstr>
      <vt:lpstr>Condiciones para poder sembrar</vt:lpstr>
      <vt:lpstr>Fuentes</vt:lpstr>
      <vt:lpstr>Justificación:</vt:lpstr>
      <vt:lpstr>Descripción de apertura</vt:lpstr>
      <vt:lpstr>Descripción del desarrollo</vt:lpstr>
      <vt:lpstr>Presentación de PowerPoint</vt:lpstr>
      <vt:lpstr>Presentación de PowerPoint</vt:lpstr>
      <vt:lpstr>Evidencias</vt:lpstr>
      <vt:lpstr>Descripción de resultados</vt:lpstr>
      <vt:lpstr>Análisis de resultados</vt:lpstr>
      <vt:lpstr>Toma de decisiones</vt:lpstr>
      <vt:lpstr>C) Actividad interdisciplinaria de cierre:  cosecha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FUENTES DE APOYO</vt:lpstr>
      <vt:lpstr>JUSTIFICACIÓN</vt:lpstr>
      <vt:lpstr>DESCRIPCIÓN DE APERTURA DE LA ACTIVIDAD</vt:lpstr>
      <vt:lpstr>Presentación de PowerPoint</vt:lpstr>
      <vt:lpstr>Descripción de desarrollo</vt:lpstr>
      <vt:lpstr>Presentación de PowerPoint</vt:lpstr>
      <vt:lpstr>Descripción de cierre</vt:lpstr>
      <vt:lpstr>Presentación de PowerPoint</vt:lpstr>
      <vt:lpstr>DESCRIPCIÓN DE RESULTADOS</vt:lpstr>
      <vt:lpstr>ANÁLISIS DE RESULTADOS</vt:lpstr>
      <vt:lpstr>TOMA DE DECISIONES</vt:lpstr>
      <vt:lpstr>Autoevaluación y coevaluación del proyecto  (realizada en mesa redonda)</vt:lpstr>
      <vt:lpstr>Autoevaluación y coevaluación del proyecto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Cambio realizado a la estructura del proyecto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PORTAFOLIO VIRTUAL DE  EVIDENCIAS DE SEGUIMIENTO</dc:title>
  <dc:creator>Elizabeth</dc:creator>
  <cp:lastModifiedBy>ZOE HELENA ESCALERA PEREZ</cp:lastModifiedBy>
  <cp:revision>5</cp:revision>
  <dcterms:created xsi:type="dcterms:W3CDTF">2020-07-01T20:04:27Z</dcterms:created>
  <dcterms:modified xsi:type="dcterms:W3CDTF">2022-11-22T13:21:21Z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or">
    <vt:lpwstr>Google</vt:lpwstr>
  </property>
</Properties>
</file>