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36" r:id="rId1"/>
  </p:sldMasterIdLst>
  <p:notesMasterIdLst>
    <p:notesMasterId r:id="rId31"/>
  </p:notesMasterIdLst>
  <p:handoutMasterIdLst>
    <p:handoutMasterId r:id="rId32"/>
  </p:handoutMasterIdLst>
  <p:sldIdLst>
    <p:sldId id="268" r:id="rId2"/>
    <p:sldId id="260" r:id="rId3"/>
    <p:sldId id="259" r:id="rId4"/>
    <p:sldId id="261" r:id="rId5"/>
    <p:sldId id="262" r:id="rId6"/>
    <p:sldId id="291" r:id="rId7"/>
    <p:sldId id="273" r:id="rId8"/>
    <p:sldId id="281" r:id="rId9"/>
    <p:sldId id="282" r:id="rId10"/>
    <p:sldId id="283" r:id="rId11"/>
    <p:sldId id="257" r:id="rId12"/>
    <p:sldId id="263" r:id="rId13"/>
    <p:sldId id="264" r:id="rId14"/>
    <p:sldId id="285" r:id="rId15"/>
    <p:sldId id="266" r:id="rId16"/>
    <p:sldId id="267" r:id="rId17"/>
    <p:sldId id="271" r:id="rId18"/>
    <p:sldId id="292" r:id="rId19"/>
    <p:sldId id="293" r:id="rId20"/>
    <p:sldId id="294" r:id="rId21"/>
    <p:sldId id="277" r:id="rId22"/>
    <p:sldId id="290" r:id="rId23"/>
    <p:sldId id="278" r:id="rId24"/>
    <p:sldId id="286" r:id="rId25"/>
    <p:sldId id="279" r:id="rId26"/>
    <p:sldId id="287" r:id="rId27"/>
    <p:sldId id="288" r:id="rId28"/>
    <p:sldId id="289" r:id="rId29"/>
    <p:sldId id="295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-" initials="P" lastIdx="6" clrIdx="0">
    <p:extLst>
      <p:ext uri="{19B8F6BF-5375-455C-9EA6-DF929625EA0E}">
        <p15:presenceInfo xmlns:p15="http://schemas.microsoft.com/office/powerpoint/2012/main" userId="Pc-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Estilo oscuro 1 - Énfasis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82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1:20:19.718" idx="1">
    <p:pos x="10" y="10"/>
    <p:text>En el centro debe estar el objetivo.</p:text>
    <p:extLst>
      <p:ext uri="{C676402C-5697-4E1C-873F-D02D1690AC5C}">
        <p15:threadingInfo xmlns:p15="http://schemas.microsoft.com/office/powerpoint/2012/main" timeZoneBias="300"/>
      </p:ext>
    </p:extLst>
  </p:cm>
  <p:cm authorId="1" dt="2022-10-19T11:21:31.647" idx="2">
    <p:pos x="10" y="146"/>
    <p:text>El organizador debe tener las conexiones entre temas por asigantura.</p:text>
    <p:extLst>
      <p:ext uri="{C676402C-5697-4E1C-873F-D02D1690AC5C}">
        <p15:threadingInfo xmlns:p15="http://schemas.microsoft.com/office/powerpoint/2012/main" timeZoneBias="300">
          <p15:parentCm authorId="1" idx="1"/>
        </p15:threadingInfo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1:23:51.441" idx="4">
    <p:pos x="10" y="10"/>
    <p:text>los objetivos especificos deben tener relación con el general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1:26:06.911" idx="5">
    <p:pos x="10" y="10"/>
    <p:text>Falta la planeación general</p:text>
    <p:extLst>
      <p:ext uri="{C676402C-5697-4E1C-873F-D02D1690AC5C}">
        <p15:threadingInfo xmlns:p15="http://schemas.microsoft.com/office/powerpoint/2012/main" timeZoneBias="30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10-19T11:27:35.088" idx="6">
    <p:pos x="10" y="10"/>
    <p:text>Re</p:text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6716F6-6DD4-471E-9D42-00C1EA73C6D1}" type="datetimeFigureOut">
              <a:rPr lang="es-MX" smtClean="0"/>
              <a:t>19/10/2022</a:t>
            </a:fld>
            <a:endParaRPr lang="es-MX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7AD66D-9EFC-45EB-AA09-A8143D6A07F4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331345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8272F-A098-484A-9D69-D9732517CBC6}" type="datetimeFigureOut">
              <a:rPr lang="es-MX" smtClean="0"/>
              <a:t>19/10/2022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057A42-A685-49EC-BC5A-807623F8FEB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779664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7A42-A685-49EC-BC5A-807623F8FEB5}" type="slidenum">
              <a:rPr lang="es-MX" smtClean="0"/>
              <a:t>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94934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7A42-A685-49EC-BC5A-807623F8FEB5}" type="slidenum">
              <a:rPr lang="es-MX" smtClean="0"/>
              <a:t>3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79585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7A42-A685-49EC-BC5A-807623F8FEB5}" type="slidenum">
              <a:rPr lang="es-MX" smtClean="0"/>
              <a:t>4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367171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7A42-A685-49EC-BC5A-807623F8FEB5}" type="slidenum">
              <a:rPr lang="es-MX" smtClean="0"/>
              <a:t>8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1699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7A42-A685-49EC-BC5A-807623F8FEB5}" type="slidenum">
              <a:rPr lang="es-MX" smtClean="0"/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1341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057A42-A685-49EC-BC5A-807623F8FEB5}" type="slidenum">
              <a:rPr lang="es-MX" smtClean="0"/>
              <a:t>10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09945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27BB80-8302-4D3B-BDC6-82FD040D9BAC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42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A7F29-ADF9-46DA-B34C-C7A010D4C45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460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9E2CD-46A1-4157-A215-9CCE8BA057A4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5530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07C60-3D55-4680-A12A-27C91C140568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325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0FEB57-255D-4CDC-BC28-4CDF9DF5DA0D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18045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72386D-7E60-4B09-8B39-34E212CB7235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598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F9133-EC68-44F1-A306-281B57C3C14D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492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E5C4B-49F9-4A0D-AF44-2869E68EDA4C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928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8D215-F46E-4949-8320-2BF2593DC280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409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6F1E91-1CF0-4189-A75C-F242FA974E69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3486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73AD1-494F-4A80-B89C-9CA99209F662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9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77E759-7F28-43D6-BC22-D10264988F73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40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DE2B9-785C-4AF2-BB62-A2D5F68C4988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5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78F21-C5D0-43ED-A0EA-132E970F750E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809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0B600-806F-44CC-9EF5-32BBBD06BAFB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7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81141-D491-445B-B8B0-4E8126BCEA56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582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23360-4D84-453F-A6C6-FB1767BBD621}" type="datetime1">
              <a:rPr lang="en-US" smtClean="0"/>
              <a:t>10/19/2022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1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  <p:sldLayoutId id="2147483751" r:id="rId15"/>
    <p:sldLayoutId id="2147483752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http://servicios.dgire.unam.mx/cat/catalogoSI_images/6832_logo.jpe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http://servicios.dgire.unam.mx/cat/catalogoSI_images/6832_logo.jpe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comments" Target="../comments/comment1.xml"/><Relationship Id="rId5" Type="http://schemas.openxmlformats.org/officeDocument/2006/relationships/image" Target="../media/image6.pn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2.xml"/><Relationship Id="rId4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3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http://servicios.dgire.unam.mx/cat/catalogoSI_images/6832_logo.jpe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http://servicios.dgire.unam.mx/cat/catalogoSI_images/6832_logo.jpe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ervicios.dgire.unam.mx/cat/catalogoSI_images/6832_logo.jpe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http://servicios.dgire.unam.mx/cat/catalogoSI_images/6832_logo.jpe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http://servicios.dgire.unam.mx/cat/catalogoSI_images/6832_logo.jpe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72106" y="5228825"/>
            <a:ext cx="7766936" cy="883136"/>
          </a:xfrm>
        </p:spPr>
        <p:txBody>
          <a:bodyPr/>
          <a:lstStyle/>
          <a:p>
            <a:r>
              <a:rPr lang="es-MX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Equipo 2</a:t>
            </a:r>
            <a:br>
              <a:rPr lang="es-MX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</a:br>
            <a:r>
              <a:rPr lang="es-MX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Grado: Quinto</a:t>
            </a:r>
          </a:p>
        </p:txBody>
      </p:sp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fld id="{D57F1E4F-1CFF-5643-939E-217C01CDF565}" type="slidenum">
              <a:rPr lang="en-US" sz="1800" smtClean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pPr algn="ctr"/>
              <a:t>1</a:t>
            </a:fld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9" name="Imagen 8" descr="http://servicios.dgire.unam.mx/cat/catalogoSI_images/6832_logo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10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12" name="Grupo 11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690344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servicios.dgire.unam.mx/cat/catalogoSI_images/6832_logo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6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4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10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609451"/>
              </p:ext>
            </p:extLst>
          </p:nvPr>
        </p:nvGraphicFramePr>
        <p:xfrm>
          <a:off x="515155" y="1992056"/>
          <a:ext cx="9143999" cy="463063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8157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282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78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4. ¿Cuáles son las acciones de   planeación y   acompañamiento más importantes del  profesor, en</a:t>
                      </a:r>
                      <a:r>
                        <a:rPr lang="es-MX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éste tipo de</a:t>
                      </a:r>
                      <a:r>
                        <a:rPr lang="es-MX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trabajo?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1.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Mostrar el proyecto y el cronograma de trabajo, para cumplir con el tiempo estipulado.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Organizar grupos de trabajo, predicando mediante el ejemplo del respeto y el trabajo colaborativo 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3.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Generar un ambiente de cordialidad y apoyo constante dentro del equipo de trabajo.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91490" algn="l"/>
                        </a:tabLs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4.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Supervisar el trabajo constantemente.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45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5. ¿De qué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manera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se  vinculan  el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trabajo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interdisciplinario, 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y el aprendizaje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cooperativo?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Conjuntamente, partiendo del trabajo en equipo, para alcanzar los objetivos que se establecieron en el proyecto en donde se involucran y conectan las diferentes disciplinas; logrando de esta manera que cada alumno alcance un aprendizaje significativo que le permita conjuntar las diferentes ideologías de otras personas para enriquecer el conocimiento obtenido a lo largo de todo el proceso.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050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744206" y="1260105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Fotografías de las sesiones</a:t>
            </a:r>
          </a:p>
        </p:txBody>
      </p:sp>
      <p:sp>
        <p:nvSpPr>
          <p:cNvPr id="14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11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740B1CE-8F2D-EFC8-4673-1547D14939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06" y="1910899"/>
            <a:ext cx="4399738" cy="2473489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F11D0127-1218-79A1-8D0C-7A3051B96A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6880" y="1962645"/>
            <a:ext cx="4307695" cy="24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715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744206" y="1260105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Organizador gráfico por temas </a:t>
            </a:r>
          </a:p>
        </p:txBody>
      </p:sp>
      <p:sp>
        <p:nvSpPr>
          <p:cNvPr id="13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12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E6D1C7E-21BF-1547-35F5-CEBFC98E832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5543" t="20922" r="26323" b="9932"/>
          <a:stretch/>
        </p:blipFill>
        <p:spPr>
          <a:xfrm>
            <a:off x="1959642" y="1861664"/>
            <a:ext cx="6018881" cy="486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0059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44206" y="1253489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Justificación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433023"/>
            <a:ext cx="8596668" cy="37628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ES" sz="2200" dirty="0"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marL="0" indent="0" algn="just">
              <a:buNone/>
            </a:pPr>
            <a:r>
              <a:rPr lang="es-ES" sz="2400" dirty="0">
                <a:solidFill>
                  <a:schemeClr val="tx1"/>
                </a:solidFill>
                <a:effectLst/>
                <a:latin typeface="Vijaya" panose="02020604020202020204" pitchFamily="18" charset="0"/>
                <a:ea typeface="Arial" panose="020B0604020202020204" pitchFamily="34" charset="0"/>
                <a:cs typeface="Vijaya" panose="02020604020202020204" pitchFamily="18" charset="0"/>
              </a:rPr>
              <a:t>Como institución educativa surge la necesidad de crear un centro de acopio que nos permita recolectar, concientizar y remarcar la importancia que tiene darle una disposición final adecuada a cada tipo de desechos sobre todo de las pilas, las cuales están elaboradas a base de compuestos tóxicos como el cadmio, mercurio y plomo y estos pueden causar daños no solo a el ambiente sino también a la salud de las personas. Tomando en cuenta la importancia por medio de la difusión y el trabajo colaborativo de nuestros alumnos.</a:t>
            </a:r>
            <a:endParaRPr lang="es-MX" sz="2400" dirty="0">
              <a:solidFill>
                <a:schemeClr val="tx1"/>
              </a:solidFill>
              <a:effectLst/>
              <a:latin typeface="Vijaya" panose="02020604020202020204" pitchFamily="18" charset="0"/>
              <a:ea typeface="Arial" panose="020B0604020202020204" pitchFamily="34" charset="0"/>
              <a:cs typeface="Vijaya" panose="02020604020202020204" pitchFamily="18" charset="0"/>
            </a:endParaRPr>
          </a:p>
          <a:p>
            <a:pPr algn="just"/>
            <a:endParaRPr lang="es-MX" sz="2200" dirty="0"/>
          </a:p>
        </p:txBody>
      </p:sp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13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4369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44206" y="1253489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Objetivo general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433023"/>
            <a:ext cx="8596668" cy="3762888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buNone/>
              <a:tabLst>
                <a:tab pos="3407410" algn="l"/>
              </a:tabLst>
            </a:pPr>
            <a:r>
              <a:rPr lang="es-ES" sz="2400" dirty="0">
                <a:solidFill>
                  <a:schemeClr val="tx1"/>
                </a:solidFill>
                <a:effectLst/>
                <a:latin typeface="Vijaya" panose="02020604020202020204" pitchFamily="18" charset="0"/>
                <a:ea typeface="Arial" panose="020B0604020202020204" pitchFamily="34" charset="0"/>
                <a:cs typeface="Vijaya" panose="02020604020202020204" pitchFamily="18" charset="0"/>
              </a:rPr>
              <a:t>Crear un centro de acopio/recepción de pilas-baterías obsoletas a través de campañas de reciclaje para generar conciencia sobre las consecuencias que puede tener este tipo de desechos en el ambiente.</a:t>
            </a:r>
            <a:endParaRPr lang="es-MX" sz="2400" dirty="0">
              <a:solidFill>
                <a:schemeClr val="tx1"/>
              </a:solidFill>
              <a:effectLst/>
              <a:latin typeface="Vijaya" panose="02020604020202020204" pitchFamily="18" charset="0"/>
              <a:ea typeface="Arial" panose="020B0604020202020204" pitchFamily="34" charset="0"/>
              <a:cs typeface="Vijaya" panose="02020604020202020204" pitchFamily="18" charset="0"/>
            </a:endParaRPr>
          </a:p>
          <a:p>
            <a:pPr marL="0" indent="0" algn="just">
              <a:lnSpc>
                <a:spcPct val="115000"/>
              </a:lnSpc>
              <a:buNone/>
              <a:tabLst>
                <a:tab pos="3407410" algn="l"/>
              </a:tabLst>
            </a:pPr>
            <a:endParaRPr lang="es-MX" sz="2400" dirty="0">
              <a:solidFill>
                <a:schemeClr val="tx1"/>
              </a:solidFill>
              <a:effectLst/>
              <a:latin typeface="Vijaya" panose="02020604020202020204" pitchFamily="18" charset="0"/>
              <a:ea typeface="Arial" panose="020B0604020202020204" pitchFamily="34" charset="0"/>
              <a:cs typeface="Vijaya" panose="02020604020202020204" pitchFamily="18" charset="0"/>
            </a:endParaRPr>
          </a:p>
          <a:p>
            <a:pPr algn="just"/>
            <a:endParaRPr lang="es-MX" sz="2200" dirty="0"/>
          </a:p>
        </p:txBody>
      </p:sp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1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14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2075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44206" y="1260105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Objetivos por asignatura 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077338"/>
            <a:ext cx="8596668" cy="4593917"/>
          </a:xfrm>
        </p:spPr>
        <p:txBody>
          <a:bodyPr>
            <a:normAutofit fontScale="92500"/>
          </a:bodyPr>
          <a:lstStyle/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3407410" algn="l"/>
              </a:tabLst>
            </a:pPr>
            <a:r>
              <a:rPr lang="es-ES" sz="2200" b="1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Química III</a:t>
            </a:r>
            <a:endParaRPr lang="es-MX" sz="2200" b="1" dirty="0">
              <a:solidFill>
                <a:schemeClr val="tx1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3407410" algn="l"/>
              </a:tabLst>
            </a:pPr>
            <a:r>
              <a:rPr lang="es-ES" sz="2200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Conocer la composición de las pilas por medio de la investigación sobre los efectos tóxicos que estas tienen al tener una inadecuada disposición final.</a:t>
            </a:r>
            <a:endParaRPr lang="es-MX" sz="2200" dirty="0">
              <a:solidFill>
                <a:schemeClr val="tx1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3407410" algn="l"/>
              </a:tabLst>
            </a:pPr>
            <a:r>
              <a:rPr lang="es-ES" sz="2200" b="1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Orientación Educativa V(apoyo)</a:t>
            </a:r>
            <a:endParaRPr lang="es-MX" sz="2200" b="1" dirty="0">
              <a:solidFill>
                <a:schemeClr val="tx1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3407410" algn="l"/>
              </a:tabLst>
            </a:pPr>
            <a:r>
              <a:rPr lang="es-ES" sz="2200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Proponer alternativas de solución a problemas del entorno inmediato de manera creativa e innovadora a partir del trabajo colaborativo para la investigación y difusión de información.</a:t>
            </a:r>
            <a:endParaRPr lang="es-MX" sz="2200" dirty="0">
              <a:solidFill>
                <a:schemeClr val="tx1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3407410" algn="l"/>
              </a:tabLst>
            </a:pPr>
            <a:r>
              <a:rPr lang="es-ES" sz="2200" b="1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Ética </a:t>
            </a:r>
            <a:endParaRPr lang="es-MX" sz="2200" b="1" dirty="0">
              <a:solidFill>
                <a:schemeClr val="tx1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3407410" algn="l"/>
              </a:tabLst>
            </a:pPr>
            <a:r>
              <a:rPr lang="es-ES" sz="2200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Identificar la práctica inmoral en el desecho de productos químicos por medio del análisis de las afectaciones de los mismos, para hacer conciencia y generar prácticas en beneficio del ambiente.</a:t>
            </a:r>
            <a:endParaRPr lang="es-MX" sz="2200" dirty="0">
              <a:solidFill>
                <a:schemeClr val="tx1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algn="just">
              <a:lnSpc>
                <a:spcPct val="110000"/>
              </a:lnSpc>
              <a:spcBef>
                <a:spcPts val="0"/>
              </a:spcBef>
              <a:tabLst>
                <a:tab pos="3407410" algn="l"/>
              </a:tabLst>
            </a:pPr>
            <a:r>
              <a:rPr lang="es-ES" sz="2200" b="1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 Educación Física V</a:t>
            </a:r>
            <a:endParaRPr lang="es-MX" sz="2200" b="1" dirty="0">
              <a:solidFill>
                <a:schemeClr val="tx1"/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0" indent="0" algn="just">
              <a:lnSpc>
                <a:spcPct val="110000"/>
              </a:lnSpc>
              <a:spcBef>
                <a:spcPts val="0"/>
              </a:spcBef>
              <a:buNone/>
              <a:tabLst>
                <a:tab pos="3407410" algn="l"/>
              </a:tabLst>
            </a:pPr>
            <a:r>
              <a:rPr lang="es-ES" sz="2200" dirty="0">
                <a:solidFill>
                  <a:schemeClr val="tx1"/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Diseñar materiales de difusión impresos o electrónicos que promuevan el reciclaje de pilas  </a:t>
            </a:r>
            <a:r>
              <a:rPr lang="es-ES" sz="2200" dirty="0">
                <a:solidFill>
                  <a:schemeClr val="accent6">
                    <a:lumMod val="50000"/>
                  </a:schemeClr>
                </a:solidFill>
                <a:latin typeface="Vijaya" panose="02020604020202020204" pitchFamily="18" charset="0"/>
                <a:cs typeface="Vijaya" panose="02020604020202020204" pitchFamily="18" charset="0"/>
              </a:rPr>
              <a:t>(cómo? )</a:t>
            </a:r>
            <a:endParaRPr lang="es-MX" sz="2200" dirty="0">
              <a:solidFill>
                <a:schemeClr val="accent6">
                  <a:lumMod val="50000"/>
                </a:schemeClr>
              </a:solidFill>
              <a:latin typeface="Vijaya" panose="02020604020202020204" pitchFamily="18" charset="0"/>
              <a:cs typeface="Vijaya" panose="02020604020202020204" pitchFamily="18" charset="0"/>
            </a:endParaRPr>
          </a:p>
          <a:p>
            <a:pPr marL="0" indent="0" algn="just">
              <a:buNone/>
            </a:pPr>
            <a:endParaRPr lang="es-MX" sz="3200" dirty="0"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endParaRPr lang="es-MX" dirty="0"/>
          </a:p>
        </p:txBody>
      </p:sp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15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79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744206" y="1260105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Preguntas generadoras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77334" y="2116490"/>
            <a:ext cx="8596668" cy="4554765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s-ES" sz="2200" b="1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¿Cómo impacta el uso desmedido de pilas en la comunidad estudiantil Nezahualcóyotl? </a:t>
            </a:r>
          </a:p>
          <a:p>
            <a:pPr lvl="0" algn="just"/>
            <a:r>
              <a:rPr lang="es-ES" sz="2200" b="1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Orientación Educativa V </a:t>
            </a:r>
            <a:r>
              <a:rPr lang="es-ES" sz="2200" b="1" dirty="0">
                <a:solidFill>
                  <a:schemeClr val="accent6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(SÓLO DEBEN APARECER LAS PREGUNTAS DE FORMA GENERAL MÁS NO POR ASIGNATURA?</a:t>
            </a:r>
          </a:p>
          <a:p>
            <a:pPr marL="0" lv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¿Qué importancia tiene el trabajo colaborativo para resolver problemáticas de manera creativa en su entorno inmediato?</a:t>
            </a:r>
            <a:endParaRPr lang="es-MX" sz="2200" dirty="0"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lvl="0" algn="just"/>
            <a:r>
              <a:rPr lang="es-ES" sz="2200" b="1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Química III</a:t>
            </a:r>
          </a:p>
          <a:p>
            <a:pPr marL="0" lv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¿Cuál será la importancia de conocer la composición química de las pilas? </a:t>
            </a:r>
            <a:endParaRPr lang="es-MX" sz="2200" dirty="0"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lvl="0" algn="just"/>
            <a:r>
              <a:rPr lang="es-ES" sz="2200" b="1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Ética </a:t>
            </a:r>
          </a:p>
          <a:p>
            <a:pPr marL="0" lvl="0" indent="0" algn="just">
              <a:buNone/>
            </a:pPr>
            <a:r>
              <a:rPr lang="es-ES" sz="2200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¿Cuál será la función de la moral en el consumo necesario de productos electrónicos?</a:t>
            </a:r>
            <a:endParaRPr lang="es-MX" sz="2200" dirty="0"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lvl="0" algn="just"/>
            <a:r>
              <a:rPr lang="es-ES" sz="2200" b="1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Educación Física V</a:t>
            </a:r>
          </a:p>
          <a:p>
            <a:pPr marL="0" lvl="0" indent="0" algn="just">
              <a:buNone/>
            </a:pPr>
            <a:r>
              <a:rPr lang="es-MX" sz="2200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¿Cómo impacta la difusión de información en el actuar de las personas?</a:t>
            </a:r>
          </a:p>
        </p:txBody>
      </p:sp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16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0858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253272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Contenido temático </a:t>
            </a:r>
          </a:p>
        </p:txBody>
      </p:sp>
      <p:graphicFrame>
        <p:nvGraphicFramePr>
          <p:cNvPr id="2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4406988"/>
              </p:ext>
            </p:extLst>
          </p:nvPr>
        </p:nvGraphicFramePr>
        <p:xfrm>
          <a:off x="654318" y="2774710"/>
          <a:ext cx="8994172" cy="32004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87891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Orientación Educativa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V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Química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Ética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 Física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>
                          <a:solidFill>
                            <a:schemeClr val="dk1"/>
                          </a:solidFill>
                          <a:effectLst/>
                          <a:latin typeface="Vijaya" panose="020B0604020202020204" pitchFamily="34" charset="0"/>
                          <a:ea typeface="+mn-ea"/>
                          <a:cs typeface="Vijaya" panose="020B0604020202020204" pitchFamily="34" charset="0"/>
                        </a:rPr>
                        <a:t>2.4 Práctica de habilidades para el trabajo colaborativo, la toma de decisiones y la solución de problemas, entre otras</a:t>
                      </a:r>
                      <a:endParaRPr lang="es-MX" sz="2200" b="0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200" dirty="0">
                          <a:latin typeface="Vijaya" panose="02020604020202020204" pitchFamily="18" charset="0"/>
                          <a:cs typeface="Vijaya" panose="02020604020202020204" pitchFamily="18" charset="0"/>
                        </a:rPr>
                        <a:t>1.3 Desecho de los dispositivos móviles: ¿Qué pasa después de tirarlos?</a:t>
                      </a:r>
                      <a:endParaRPr lang="es-MX" sz="2200" dirty="0">
                        <a:latin typeface="Vijaya" panose="02020604020202020204" pitchFamily="18" charset="0"/>
                        <a:cs typeface="Vijaya" panose="02020604020202020204" pitchFamily="18" charset="0"/>
                      </a:endParaRPr>
                    </a:p>
                    <a:p>
                      <a:pPr algn="ctr"/>
                      <a:r>
                        <a:rPr lang="es-ES" sz="2200" dirty="0">
                          <a:latin typeface="Vijaya" panose="02020604020202020204" pitchFamily="18" charset="0"/>
                          <a:cs typeface="Vijaya" panose="02020604020202020204" pitchFamily="18" charset="0"/>
                        </a:rPr>
                        <a:t>2.3 Consecuencias de la contaminación del aire</a:t>
                      </a:r>
                      <a:endParaRPr lang="es-MX" sz="2200" b="0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1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>
                          <a:solidFill>
                            <a:schemeClr val="dk1"/>
                          </a:solidFill>
                          <a:effectLst/>
                          <a:latin typeface="Vijaya" panose="020B0604020202020204" pitchFamily="34" charset="0"/>
                          <a:ea typeface="+mn-ea"/>
                          <a:cs typeface="Vijaya" panose="020B0604020202020204" pitchFamily="34" charset="0"/>
                        </a:rPr>
                        <a:t>1.1 Problemáticas éticas del deterioro del ambiente y el consumismo</a:t>
                      </a:r>
                      <a:endParaRPr lang="es-MX" sz="2200" b="0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  <a:p>
                      <a:pPr algn="ctr"/>
                      <a:endParaRPr lang="es-MX" sz="2200" b="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2200" b="0" kern="1200" dirty="0">
                          <a:solidFill>
                            <a:schemeClr val="dk1"/>
                          </a:solidFill>
                          <a:effectLst/>
                          <a:latin typeface="Vijaya" panose="02020604020202020204" pitchFamily="18" charset="0"/>
                          <a:ea typeface="+mn-ea"/>
                          <a:cs typeface="Vijaya" panose="02020604020202020204" pitchFamily="18" charset="0"/>
                        </a:rPr>
                        <a:t>2.3 Adopción de actitudes que favorecen la integración social</a:t>
                      </a:r>
                      <a:endParaRPr lang="es-MX" sz="2200" b="0" kern="1200" dirty="0">
                        <a:solidFill>
                          <a:schemeClr val="dk1"/>
                        </a:solidFill>
                        <a:effectLst/>
                        <a:latin typeface="Vijaya" panose="02020604020202020204" pitchFamily="18" charset="0"/>
                        <a:ea typeface="+mn-ea"/>
                        <a:cs typeface="Vijaya" panose="02020604020202020204" pitchFamily="18" charset="0"/>
                      </a:endParaRP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200" b="0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17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3823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260065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Planeación día a día </a:t>
            </a:r>
          </a:p>
        </p:txBody>
      </p:sp>
      <p:graphicFrame>
        <p:nvGraphicFramePr>
          <p:cNvPr id="19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8591889"/>
              </p:ext>
            </p:extLst>
          </p:nvPr>
        </p:nvGraphicFramePr>
        <p:xfrm>
          <a:off x="540018" y="1956847"/>
          <a:ext cx="9470881" cy="434416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177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058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64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35978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Orientación Educativa</a:t>
                      </a:r>
                      <a:r>
                        <a:rPr lang="es-MX" sz="14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V</a:t>
                      </a:r>
                      <a:endParaRPr lang="es-MX" sz="14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Química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Ética</a:t>
                      </a:r>
                      <a:r>
                        <a:rPr lang="es-MX" sz="14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endParaRPr lang="es-MX" sz="14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 Física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8189">
                <a:tc>
                  <a:txBody>
                    <a:bodyPr/>
                    <a:lstStyle/>
                    <a:p>
                      <a:pPr marL="0" marR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300" b="1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1100" b="1" kern="1200" baseline="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/>
                      <a:endParaRPr lang="es-MX" sz="1300" b="1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zh-CN" altLang="en-US" sz="1300" dirty="0">
                        <a:latin typeface="Vijaya" panose="020B0604020202020204" pitchFamily="34" charset="0"/>
                        <a:cs typeface="Vijaya" panose="020B0604020202020204" pitchFamily="34" charset="0"/>
                        <a:sym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18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306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253629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Evaluación </a:t>
            </a:r>
          </a:p>
        </p:txBody>
      </p:sp>
      <p:graphicFrame>
        <p:nvGraphicFramePr>
          <p:cNvPr id="11" name="Marcador de contenido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950746"/>
              </p:ext>
            </p:extLst>
          </p:nvPr>
        </p:nvGraphicFramePr>
        <p:xfrm>
          <a:off x="540018" y="2127087"/>
          <a:ext cx="8994172" cy="231163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2485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5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85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854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1684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Orientación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Educativa V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Química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Ética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 Física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49635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2000" b="0" i="0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s-MX" sz="2000" b="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2000" b="0" kern="1200" dirty="0">
                        <a:solidFill>
                          <a:schemeClr val="dk1"/>
                        </a:solidFill>
                        <a:effectLst/>
                        <a:latin typeface="Vijaya" panose="020B0604020202020204" pitchFamily="34" charset="0"/>
                        <a:ea typeface="+mn-ea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19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505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10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12" name="Grupo 11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graphicFrame>
        <p:nvGraphicFramePr>
          <p:cNvPr id="15" name="Marcador de contenid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367160"/>
              </p:ext>
            </p:extLst>
          </p:nvPr>
        </p:nvGraphicFramePr>
        <p:xfrm>
          <a:off x="1105375" y="2719975"/>
          <a:ext cx="8596312" cy="2133600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2981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81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Profesores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participantes 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Asignaturas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Lic.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Elizabeth Jiménez Saturnino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Orientación Educativa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V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Ing. </a:t>
                      </a:r>
                      <a:r>
                        <a:rPr lang="es-MX" sz="2200" dirty="0" err="1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Lesley</a:t>
                      </a:r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Viridiana González Ramírez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Química III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Lic.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Sergio Ulises Cipriano Díaz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Ética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Lic.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David Alejandro Rodríguez Estrada 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 Física 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9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075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253272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Instrumentos de evaluación</a:t>
            </a:r>
          </a:p>
        </p:txBody>
      </p:sp>
      <p:graphicFrame>
        <p:nvGraphicFramePr>
          <p:cNvPr id="15" name="Marcador de contenido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7746583"/>
              </p:ext>
            </p:extLst>
          </p:nvPr>
        </p:nvGraphicFramePr>
        <p:xfrm>
          <a:off x="540018" y="2505682"/>
          <a:ext cx="9214650" cy="318805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429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29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29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29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29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18518"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Asignatura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Orientación Educativa</a:t>
                      </a:r>
                      <a:r>
                        <a:rPr lang="es-MX" sz="16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V</a:t>
                      </a:r>
                      <a:endParaRPr lang="es-MX" sz="16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Química III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Ética</a:t>
                      </a:r>
                      <a:r>
                        <a:rPr lang="es-MX" sz="16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endParaRPr lang="es-MX" sz="16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6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 Física V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69539">
                <a:tc>
                  <a:txBody>
                    <a:bodyPr/>
                    <a:lstStyle/>
                    <a:p>
                      <a:pPr algn="l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b="1" i="0" u="none" strike="noStrike" dirty="0">
                        <a:solidFill>
                          <a:srgbClr val="000000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6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20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9866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240930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Reflexión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21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14" name="Tab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4695437"/>
              </p:ext>
            </p:extLst>
          </p:nvPr>
        </p:nvGraphicFramePr>
        <p:xfrm>
          <a:off x="190500" y="1937712"/>
          <a:ext cx="10121899" cy="478281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154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008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05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00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292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Asignaturas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¿Cuáles fueron las tres principales dificultades, propias para la construcción del proyecto interdisciplinario?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¿De qué forma las resolviste?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¿Qué resultados obtuviste y cómo se evidencian éstos?</a:t>
                      </a:r>
                      <a:endParaRPr lang="es-MX" sz="13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6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Química III</a:t>
                      </a:r>
                      <a:endParaRPr lang="es-MX" sz="13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*Generar un proyecto que fuese interdisciplinario no multidisciplinario.</a:t>
                      </a:r>
                    </a:p>
                    <a:p>
                      <a:pPr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 *Construcción del objetivo general y vinculación de temas entre las asignaturas involucradas.</a:t>
                      </a:r>
                    </a:p>
                    <a:p>
                      <a:pPr algn="just">
                        <a:lnSpc>
                          <a:spcPts val="1175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*Establecer tiempos entre los integrantes del proyecto interdisciplinario</a:t>
                      </a: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 pesar de las diferentes dificultades presentadas a lo largo del proyecto dentro del equipo de trabajo, se buscaron diversas alternativas para poderlo llevar a cabo, así como la comunicación y compromiso fueron clave importante en el desarrollo del mismo.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Obtener buenos resultados por parte de los alumnos en el desempeño de las actividades propias de cada asignatura involucrada.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5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 Física V</a:t>
                      </a:r>
                      <a:endParaRPr lang="es-MX" sz="13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*Organizar los tiempos.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*Compaginar los tiempos con las otras asignaturas.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*Vincular los conceptos y temas entre las asignaturas.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 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 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42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Ética</a:t>
                      </a:r>
                      <a:endParaRPr lang="es-MX" sz="13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*Ponerme de acuerdo con mis compañeros en horario y día.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*Falta de acompañamiento hacia los alumnos de forma presencial.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*No comprender cómo vincular materias diversas en un proyecto.</a:t>
                      </a: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*Sugiriendo horario y día.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*Aprovechando el tiempo en clases virtuales con los alumnos.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*Intentando interpretar las indicaciones y formatos adquiridos.</a:t>
                      </a: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*Mejor coordinación con los compañeros profesores.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*Mejores resultados, pero no fueron los óptimos.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*Todavía sigo teniendo dudas.</a:t>
                      </a:r>
                    </a:p>
                  </a:txBody>
                  <a:tcPr marL="42272" marR="42272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670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Orientación Educativa V</a:t>
                      </a:r>
                      <a:endParaRPr lang="es-MX" sz="13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*Compaginar tiempos y horarios de trabajo.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*Pensar que la estructura del proyecto era adecuado a la interdisciplinariedad y en la revisión darnos cuenta que no teníamos claro el concepto.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*Saber cómo manejar la interdisciplinariedad de acuerdo a nuestro proyecto.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*Dialogando los momentos más idóneos para todos.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*Realizar las correcciones de acuerdo con las observaciones.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*Solicitar apoyo a Dirección Académica.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*Logramos compaginar horarios y trabajar en conjunto el proyecto.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*Nuevas correcciones y se puede ver una nueva estructura del proyecto.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3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*Aún falta claridad para elaborar al 100% un trabajo interdisciplinario.</a:t>
                      </a:r>
                      <a:endParaRPr lang="es-MX" sz="13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42272" marR="42272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351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240930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Reflexión </a:t>
            </a:r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22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664532"/>
              </p:ext>
            </p:extLst>
          </p:nvPr>
        </p:nvGraphicFramePr>
        <p:xfrm>
          <a:off x="540018" y="2064712"/>
          <a:ext cx="9086582" cy="451065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9956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162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274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94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Asignaturas</a:t>
                      </a:r>
                      <a:endParaRPr lang="es-MX" sz="14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¿Qué aspectos crees que puedes seguir trabajando en ti para obtener mejores resultados?</a:t>
                      </a:r>
                      <a:endParaRPr lang="es-MX" sz="14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¿Qué de lo aprendido en el proceso repercute, de forma positiva, en tus sesiones cotidianas de trabajo?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9124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Química III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  Innovación y creatividad en el desarrollo de futuros proyectos, así como la versatilidad que presenta la asignatura al fusionarse con diferentes campos de estudio.</a:t>
                      </a:r>
                      <a:endParaRPr lang="es-MX" sz="14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  A pesar de las diferencias que existen entre cada campo de estudio, todas las asignaturas están íntimamente involucradas pues son punto clave para el desarrollo y desempeño de cada alumno de nuestra comunidad escolar, así como reforzar la importancia de la interdisciplinariedad y relacionarla con los aprendizajes de la asignatura en la resolución de problemas con su entorno.  </a:t>
                      </a:r>
                      <a:endParaRPr lang="es-MX" sz="14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043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 Física V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*Mayor responsabilidad pues muchas veces no cumplí con las actividades, personalmente creo que la materia de Educación Física siempre la he visto como un campo de oportunidad.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*Mi capacidad y empatía con los alumnos y maestros. 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*Buscar actividades significativas.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*Organización con maestros.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*Ver el proceso de enseñanza – aprendizaje con un enfoque moderno.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*Vincular los aprendizajes de la materia con problemas reales.</a:t>
                      </a:r>
                      <a:endParaRPr lang="es-MX" sz="14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1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Ética 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*Lo único que me haría falta es volver a tener el ánimo de trabajar en el proyecto ya que se nos desmotivó mucho cuando nos dijeron que íbamos bien y luego que íbamos muy mal.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*Que la organización y el empeño ayuda siempre a obtener buenos resultados.</a:t>
                      </a:r>
                      <a:endParaRPr lang="es-MX" sz="14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0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Orientación Educativa V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*Informarme más sobre la interdisciplinariedad, aunque la información a veces es un poco confusa, para poder implementar los proyectos de una manera más adecuada a la forma de trabajo de esta l.</a:t>
                      </a:r>
                      <a:endParaRPr lang="es-MX" sz="140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*El apoyo de los compañeros motiva a seguir adelante a pesar de las diferentes dificultades. Así como el conocimiento y aprendizaje de aspectos que se visualizan en una asignatura pero que tiene relación con otras diferentes.</a:t>
                      </a:r>
                      <a:endParaRPr lang="es-MX" sz="1400" dirty="0">
                        <a:effectLst/>
                        <a:latin typeface="Vijaya" panose="020B0604020202020204" pitchFamily="34" charset="0"/>
                        <a:ea typeface="Calibri" panose="020F0502020204030204" pitchFamily="34" charset="0"/>
                        <a:cs typeface="Vijaya" panose="020B0604020202020204" pitchFamily="34" charset="0"/>
                      </a:endParaRPr>
                    </a:p>
                  </a:txBody>
                  <a:tcPr marL="51168" marR="51168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009819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482230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Organizador gráfico. Preguntas esenciales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23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4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23750" r="26756" b="5704"/>
          <a:stretch>
            <a:fillRect/>
          </a:stretch>
        </p:blipFill>
        <p:spPr bwMode="auto">
          <a:xfrm>
            <a:off x="1936543" y="2195611"/>
            <a:ext cx="5983684" cy="4611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36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13552" y="1479187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Organizador gráfico. Proceso de indagación 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24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26756" t="23018" r="25096" b="11476"/>
          <a:stretch/>
        </p:blipFill>
        <p:spPr>
          <a:xfrm>
            <a:off x="1688741" y="2109947"/>
            <a:ext cx="6099376" cy="4665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097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25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13552" y="1253272"/>
            <a:ext cx="8449754" cy="696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A.M.E. General</a:t>
            </a: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 rotWithShape="1">
          <a:blip r:embed="rId5"/>
          <a:srcRect l="8517" t="28125" r="9981" b="15972"/>
          <a:stretch/>
        </p:blipFill>
        <p:spPr>
          <a:xfrm>
            <a:off x="513552" y="2680106"/>
            <a:ext cx="9177366" cy="35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93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26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13552" y="1253272"/>
            <a:ext cx="8449754" cy="696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A.M.E. General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8884" t="22288" r="19668" b="11833"/>
          <a:stretch/>
        </p:blipFill>
        <p:spPr>
          <a:xfrm>
            <a:off x="1121584" y="2157153"/>
            <a:ext cx="7814130" cy="463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824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27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13552" y="1253272"/>
            <a:ext cx="8449754" cy="696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A.M.E. General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18960" t="23611" r="19937" b="10938"/>
          <a:stretch/>
        </p:blipFill>
        <p:spPr>
          <a:xfrm>
            <a:off x="786299" y="2109876"/>
            <a:ext cx="7950201" cy="478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9572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2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28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513552" y="1253272"/>
            <a:ext cx="8449754" cy="69678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A.M.E. General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5"/>
          <a:srcRect l="18910" t="23454" r="19732" b="13042"/>
          <a:stretch/>
        </p:blipFill>
        <p:spPr>
          <a:xfrm>
            <a:off x="1053000" y="2109876"/>
            <a:ext cx="7824300" cy="4553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7610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540018" y="283268"/>
            <a:ext cx="1163133" cy="1483338"/>
          </a:xfrm>
          <a:prstGeom prst="rect">
            <a:avLst/>
          </a:prstGeom>
          <a:noFill/>
        </p:spPr>
      </p:pic>
      <p:sp>
        <p:nvSpPr>
          <p:cNvPr id="5" name="Cuadro de texto 6"/>
          <p:cNvSpPr txBox="1">
            <a:spLocks noChangeArrowheads="1"/>
          </p:cNvSpPr>
          <p:nvPr/>
        </p:nvSpPr>
        <p:spPr bwMode="auto">
          <a:xfrm>
            <a:off x="1505832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Imagen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0125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7" name="Grupo 6"/>
          <p:cNvGrpSpPr/>
          <p:nvPr/>
        </p:nvGrpSpPr>
        <p:grpSpPr>
          <a:xfrm>
            <a:off x="2146788" y="980139"/>
            <a:ext cx="5219700" cy="92075"/>
            <a:chOff x="0" y="0"/>
            <a:chExt cx="5219700" cy="92075"/>
          </a:xfrm>
        </p:grpSpPr>
        <p:cxnSp>
          <p:nvCxnSpPr>
            <p:cNvPr id="8" name="Conector recto 7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8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744206" y="1260105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E.I.P.- Resumen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1" name="Marcador de número de diapositiva 2"/>
          <p:cNvSpPr txBox="1">
            <a:spLocks/>
          </p:cNvSpPr>
          <p:nvPr/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29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219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http://servicios.dgire.unam.mx/cat/catalogoSI_images/6832_logo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10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12" name="Grupo 11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5" name="Subtítulo 2"/>
          <p:cNvSpPr>
            <a:spLocks noGrp="1"/>
          </p:cNvSpPr>
          <p:nvPr>
            <p:ph type="subTitle" idx="1"/>
          </p:nvPr>
        </p:nvSpPr>
        <p:spPr>
          <a:xfrm>
            <a:off x="1572106" y="2923505"/>
            <a:ext cx="7766936" cy="235683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s-MX" sz="3500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Este proyecto interdisciplinario se llevará acabo en el ciclo escolar 2022-2023 en el tercer periodo de evaluación.</a:t>
            </a:r>
          </a:p>
          <a:p>
            <a:pPr algn="just"/>
            <a:endParaRPr lang="es-MX" sz="3500" dirty="0"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  <a:p>
            <a:pPr algn="just"/>
            <a:r>
              <a:rPr lang="es-MX" sz="3500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Comienzo: 09.01.23  </a:t>
            </a:r>
          </a:p>
          <a:p>
            <a:pPr algn="just"/>
            <a:r>
              <a:rPr lang="es-MX" sz="3500" dirty="0"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Termino: 11.02.23</a:t>
            </a:r>
          </a:p>
          <a:p>
            <a:pPr algn="just"/>
            <a:endParaRPr lang="es-MX" dirty="0"/>
          </a:p>
        </p:txBody>
      </p:sp>
      <p:sp>
        <p:nvSpPr>
          <p:cNvPr id="16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3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8463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9400" y="4590502"/>
            <a:ext cx="8070574" cy="1001785"/>
          </a:xfrm>
        </p:spPr>
        <p:txBody>
          <a:bodyPr/>
          <a:lstStyle/>
          <a:p>
            <a:pPr algn="ctr"/>
            <a:r>
              <a:rPr lang="es-ES" sz="60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Ponte las pilas “reciclando”</a:t>
            </a:r>
            <a:endParaRPr lang="es-MX" sz="6000" b="1" dirty="0">
              <a:ln w="22225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sp>
        <p:nvSpPr>
          <p:cNvPr id="15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4</a:t>
            </a:r>
          </a:p>
        </p:txBody>
      </p:sp>
      <p:pic>
        <p:nvPicPr>
          <p:cNvPr id="9" name="Imagen 8" descr="http://servicios.dgire.unam.mx/cat/catalogoSI_images/6832_logo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10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Imagen 1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12" name="Grupo 11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13" name="Conector recto 12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pic>
        <p:nvPicPr>
          <p:cNvPr id="1026" name="Picture 2" descr="Las pilas recargables cada vez tienen más demanda, son muy útiles para  nuestros múltiples aparatos - Electropolis">
            <a:extLst>
              <a:ext uri="{FF2B5EF4-FFF2-40B4-BE49-F238E27FC236}">
                <a16:creationId xmlns:a16="http://schemas.microsoft.com/office/drawing/2014/main" id="{DFCB8100-6622-5CE1-BAC0-1A9E094B12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3268" r="8317" b="-8175"/>
          <a:stretch/>
        </p:blipFill>
        <p:spPr bwMode="auto">
          <a:xfrm>
            <a:off x="3189891" y="1692733"/>
            <a:ext cx="4475963" cy="314758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401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276" y="1260109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Índice </a:t>
            </a:r>
          </a:p>
        </p:txBody>
      </p:sp>
      <p:sp>
        <p:nvSpPr>
          <p:cNvPr id="12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5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862879"/>
              </p:ext>
            </p:extLst>
          </p:nvPr>
        </p:nvGraphicFramePr>
        <p:xfrm>
          <a:off x="1030687" y="2214079"/>
          <a:ext cx="8128000" cy="4389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8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Tema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Página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C.A.I.A.C. Conclusiones Generales. Interdisciplinariedad</a:t>
                      </a:r>
                      <a:endParaRPr lang="es-MX" sz="2000" dirty="0">
                        <a:solidFill>
                          <a:schemeClr val="tx1"/>
                        </a:solidFill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Fotografías</a:t>
                      </a:r>
                      <a:r>
                        <a:rPr lang="es-MX" sz="20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de las sesiones </a:t>
                      </a:r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Organizador gráfico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Justificación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Objetivo general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Objetivos por asignatura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Preguntas generadoras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Contenido temático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Planeación día a día </a:t>
                      </a:r>
                      <a:r>
                        <a:rPr lang="es-MX" sz="20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Evaluación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pic>
        <p:nvPicPr>
          <p:cNvPr id="5" name="Imagen 4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6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442514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607757"/>
              </p:ext>
            </p:extLst>
          </p:nvPr>
        </p:nvGraphicFramePr>
        <p:xfrm>
          <a:off x="1030687" y="2999689"/>
          <a:ext cx="8128000" cy="2407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683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4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Tema</a:t>
                      </a:r>
                      <a:r>
                        <a:rPr lang="es-MX" sz="2200" baseline="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endParaRPr lang="es-MX" sz="22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2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Página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solidFill>
                            <a:schemeClr val="tx1"/>
                          </a:solidFill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Reflexión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Organizador gráfico. Preguntas esenciales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Organizador gráfico. Proceso de Indagación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A.M.E. General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2000" dirty="0"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E.I.P. Resumen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MX" sz="2000" dirty="0"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5" name="Imagen 4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6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896276" y="1260109"/>
            <a:ext cx="8449754" cy="696782"/>
          </a:xfrm>
        </p:spPr>
        <p:txBody>
          <a:bodyPr>
            <a:normAutofit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Índice </a:t>
            </a:r>
          </a:p>
        </p:txBody>
      </p:sp>
      <p:sp>
        <p:nvSpPr>
          <p:cNvPr id="12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6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842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96276" y="1697991"/>
            <a:ext cx="8449754" cy="696782"/>
          </a:xfrm>
        </p:spPr>
        <p:txBody>
          <a:bodyPr>
            <a:normAutofit fontScale="90000"/>
          </a:bodyPr>
          <a:lstStyle/>
          <a:p>
            <a:pPr algn="ctr"/>
            <a:r>
              <a:rPr lang="es-MX" sz="3800" b="1" dirty="0">
                <a:ln w="22225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C.A.I.A.C. Conclusiones generales. Interdisciplinariedad </a:t>
            </a:r>
          </a:p>
        </p:txBody>
      </p:sp>
      <p:sp>
        <p:nvSpPr>
          <p:cNvPr id="12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4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7</a:t>
            </a:r>
          </a:p>
        </p:txBody>
      </p:sp>
      <p:pic>
        <p:nvPicPr>
          <p:cNvPr id="5" name="Imagen 4" descr="http://servicios.dgire.unam.mx/cat/catalogoSI_images/6832_logo.jpeg"/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6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30823"/>
              </p:ext>
            </p:extLst>
          </p:nvPr>
        </p:nvGraphicFramePr>
        <p:xfrm>
          <a:off x="595468" y="2334131"/>
          <a:ext cx="9115202" cy="4267543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5322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82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8548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La Interdisciplinariedad</a:t>
                      </a:r>
                      <a:endParaRPr lang="es-MX" sz="2000" b="1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49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1. ¿Qué es?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Es la conexión entre varias disciplinas, para alcanzar un fin en común; esto con el objetivo de darle solución a las diversas problemáticas logrando así un aprendizaje significativo.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46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2. ¿Qué</a:t>
                      </a:r>
                      <a:r>
                        <a:rPr lang="es-MX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características 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tiene 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Integrar y establecer un vínculo de los contenidos de las diferentes disciplinas. 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Un proyecto en común, que integra a los participantes en un trabajo colaborativo.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703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3. ¿Por qué es 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importante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en la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educación?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Porque estimula la creatividad 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Porque los alumnos deben de encontrar la  relación de las disciplinas y la importancia que tienen en su vida diaria. 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Permite que las disciplinas sean vistas como indispensables en todos los procesos de formación así como implementación en diferentes etapas del crecimiento personal y profesional.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273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servicios.dgire.unam.mx/cat/catalogoSI_images/6832_logo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6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graphicFrame>
        <p:nvGraphicFramePr>
          <p:cNvPr id="12" name="Tabla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095788"/>
              </p:ext>
            </p:extLst>
          </p:nvPr>
        </p:nvGraphicFramePr>
        <p:xfrm>
          <a:off x="528033" y="1986397"/>
          <a:ext cx="9131120" cy="447471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7205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106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43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4. ¿Cómo motivar 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a los alumnos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para el trabajo 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interdisciplinario?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Partiendo por el docente y la motivación que les transmita a los alumnos.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Mediante estudios de caso, que se viven cotidianamente, en donde se ven inmersas varias disciplinas.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Expresando la importancia de éstas así como el vínculo que se genera para la resolución de diferentes problemáticas. 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256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5. ¿Cuáles son los</a:t>
                      </a:r>
                      <a:r>
                        <a:rPr lang="es-MX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prerrequisitos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materiales,</a:t>
                      </a:r>
                      <a:r>
                        <a:rPr lang="es-MX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organizacionales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y personales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para la</a:t>
                      </a:r>
                      <a:r>
                        <a:rPr lang="es-MX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planeación del trabajo   interdisciplinario?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Tener un proyecto bien definido, con objetivos y justificación, tiempos y actividades, que le permita al alumno tener claridad de lo que trabajarán durante el ciclo escolar.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Contar con reglas específicas.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Contemplar el proyecto en escala de evaluación.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8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624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http://servicios.dgire.unam.mx/cat/catalogoSI_images/6832_logo.jpeg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82" r="21054"/>
          <a:stretch>
            <a:fillRect/>
          </a:stretch>
        </p:blipFill>
        <p:spPr bwMode="auto">
          <a:xfrm>
            <a:off x="896276" y="283268"/>
            <a:ext cx="1163133" cy="1483338"/>
          </a:xfrm>
          <a:prstGeom prst="rect">
            <a:avLst/>
          </a:prstGeom>
          <a:noFill/>
        </p:spPr>
      </p:pic>
      <p:sp>
        <p:nvSpPr>
          <p:cNvPr id="6" name="Cuadro de texto 6"/>
          <p:cNvSpPr txBox="1">
            <a:spLocks noChangeArrowheads="1"/>
          </p:cNvSpPr>
          <p:nvPr/>
        </p:nvSpPr>
        <p:spPr bwMode="auto">
          <a:xfrm>
            <a:off x="1862090" y="540948"/>
            <a:ext cx="6465195" cy="55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800"/>
              </a:lnSpc>
              <a:spcAft>
                <a:spcPts val="0"/>
              </a:spcAft>
              <a:tabLst>
                <a:tab pos="1620520" algn="l"/>
              </a:tabLst>
            </a:pP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SCUELA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REPARATORIA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IXTA </a:t>
            </a:r>
            <a:r>
              <a:rPr lang="es-ES" sz="20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s-ES" sz="1400" b="1" dirty="0">
                <a:effectLst/>
                <a:latin typeface="Gill Sans MT" panose="020B05020201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EZAHUALCÓYOTL</a:t>
            </a:r>
            <a:endParaRPr lang="es-MX" sz="1200" b="1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800" dirty="0">
                <a:effectLst/>
                <a:latin typeface="Gill Sans MT" panose="020B0502020104020203" pitchFamily="34" charset="0"/>
                <a:ea typeface="Times New Roman" panose="02020603050405020304" pitchFamily="18" charset="0"/>
              </a:rPr>
              <a:t>Acuerdo CIRE 301/87 del 08/09/87 clave de Incorporación UNAM 6832</a:t>
            </a:r>
            <a:endParaRPr lang="es-MX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Imagen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6383" y="381345"/>
            <a:ext cx="1172659" cy="1381738"/>
          </a:xfrm>
          <a:prstGeom prst="rect">
            <a:avLst/>
          </a:prstGeom>
          <a:noFill/>
        </p:spPr>
      </p:pic>
      <p:grpSp>
        <p:nvGrpSpPr>
          <p:cNvPr id="8" name="Grupo 7"/>
          <p:cNvGrpSpPr/>
          <p:nvPr/>
        </p:nvGrpSpPr>
        <p:grpSpPr>
          <a:xfrm>
            <a:off x="2503046" y="980139"/>
            <a:ext cx="5219700" cy="92075"/>
            <a:chOff x="0" y="0"/>
            <a:chExt cx="5219700" cy="92075"/>
          </a:xfrm>
        </p:grpSpPr>
        <p:cxnSp>
          <p:nvCxnSpPr>
            <p:cNvPr id="9" name="Conector recto 8"/>
            <p:cNvCxnSpPr/>
            <p:nvPr/>
          </p:nvCxnSpPr>
          <p:spPr>
            <a:xfrm flipV="1">
              <a:off x="9525" y="0"/>
              <a:ext cx="5210175" cy="16510"/>
            </a:xfrm>
            <a:prstGeom prst="line">
              <a:avLst/>
            </a:prstGeom>
            <a:ln w="73025" cmpd="thinThick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/>
            <p:cNvCxnSpPr/>
            <p:nvPr/>
          </p:nvCxnSpPr>
          <p:spPr>
            <a:xfrm flipV="1">
              <a:off x="0" y="76200"/>
              <a:ext cx="5210175" cy="15875"/>
            </a:xfrm>
            <a:prstGeom prst="line">
              <a:avLst/>
            </a:prstGeom>
            <a:noFill/>
            <a:ln w="50800" cap="flat" cmpd="dbl" algn="ctr">
              <a:solidFill>
                <a:srgbClr val="FFC000"/>
              </a:solidFill>
              <a:prstDash val="solid"/>
            </a:ln>
            <a:effectLst/>
          </p:spPr>
        </p:cxnSp>
      </p:grpSp>
      <p:sp>
        <p:nvSpPr>
          <p:cNvPr id="14" name="Marcador de número de diapositiva 2"/>
          <p:cNvSpPr>
            <a:spLocks noGrp="1"/>
          </p:cNvSpPr>
          <p:nvPr>
            <p:ph type="sldNum" sz="quarter" idx="12"/>
          </p:nvPr>
        </p:nvSpPr>
        <p:spPr>
          <a:xfrm>
            <a:off x="11243710" y="6041362"/>
            <a:ext cx="746521" cy="681410"/>
          </a:xfrm>
          <a:prstGeom prst="diamond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ctr"/>
            <a:r>
              <a:rPr lang="en-US" sz="1800" dirty="0">
                <a:ln w="0">
                  <a:solidFill>
                    <a:schemeClr val="tx1"/>
                  </a:solidFill>
                </a:ln>
                <a:solidFill>
                  <a:schemeClr val="tx1"/>
                </a:solidFill>
                <a:latin typeface="Vijaya" panose="020B0604020202020204" pitchFamily="34" charset="0"/>
                <a:cs typeface="Vijaya" panose="020B0604020202020204" pitchFamily="34" charset="0"/>
              </a:rPr>
              <a:t>9</a:t>
            </a:r>
            <a:endParaRPr lang="en-US" sz="1400" dirty="0">
              <a:ln w="0">
                <a:solidFill>
                  <a:schemeClr val="tx1"/>
                </a:solidFill>
              </a:ln>
              <a:solidFill>
                <a:schemeClr val="tx1"/>
              </a:solidFill>
              <a:latin typeface="Vijaya" panose="020B0604020202020204" pitchFamily="34" charset="0"/>
              <a:cs typeface="Vijaya" panose="020B0604020202020204" pitchFamily="34" charset="0"/>
            </a:endParaRPr>
          </a:p>
        </p:txBody>
      </p:sp>
      <p:graphicFrame>
        <p:nvGraphicFramePr>
          <p:cNvPr id="11" name="Tab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8511994"/>
              </p:ext>
            </p:extLst>
          </p:nvPr>
        </p:nvGraphicFramePr>
        <p:xfrm>
          <a:off x="515156" y="1880315"/>
          <a:ext cx="9131120" cy="47597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148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16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9441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2000" b="1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El Aprendizaje Cooperativo</a:t>
                      </a:r>
                      <a:endParaRPr lang="es-MX" sz="2000" b="1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19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1. ¿Qué es?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Es el medio para trabajar en equipo, partiendo de diversas ideologías y conocimientos, integrándolos en uno; logrando de esta manera maximizar el aprendizaje para la adquisición de conocimiento.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489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2. ¿Cuáles son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   sus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características?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1.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Distribución equitativa del trabajo.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Participación responsable de los integrantes.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3.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Claridad del trabajo a realizar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029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3. ¿ Cuáles son sus</a:t>
                      </a:r>
                      <a:r>
                        <a:rPr lang="es-MX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objetivos? 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 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1.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Lograr integrar a los participantes en un ambiente de valores, aprendizajes y actitudes en equipo.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2.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Reconocer que es un solo proyecto en donde participan todos, sin adjudicárselo una sola persona.</a:t>
                      </a:r>
                      <a:endParaRPr lang="es-MX" sz="1800" dirty="0">
                        <a:effectLst/>
                        <a:latin typeface="Vijaya" panose="020B0604020202020204" pitchFamily="34" charset="0"/>
                        <a:cs typeface="Vijaya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3.</a:t>
                      </a:r>
                      <a:r>
                        <a:rPr lang="es-ES" sz="1800" baseline="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 </a:t>
                      </a:r>
                      <a:r>
                        <a:rPr lang="es-ES" sz="1800" dirty="0">
                          <a:effectLst/>
                          <a:latin typeface="Vijaya" panose="020B0604020202020204" pitchFamily="34" charset="0"/>
                          <a:cs typeface="Vijaya" panose="020B0604020202020204" pitchFamily="34" charset="0"/>
                        </a:rPr>
                        <a:t>Lograr que se cumpla con el objetivo planteado en un principio, mediante la interdisciplinariedad.</a:t>
                      </a:r>
                      <a:endParaRPr lang="es-MX" sz="1800" dirty="0">
                        <a:solidFill>
                          <a:srgbClr val="000000"/>
                        </a:solidFill>
                        <a:effectLst/>
                        <a:latin typeface="Vijaya" panose="020B0604020202020204" pitchFamily="34" charset="0"/>
                        <a:ea typeface="Arial" panose="020B0604020202020204" pitchFamily="34" charset="0"/>
                        <a:cs typeface="Vijaya" panose="020B0604020202020204" pitchFamily="34" charset="0"/>
                      </a:endParaRPr>
                    </a:p>
                  </a:txBody>
                  <a:tcPr marL="53520" marR="53520" marT="53520" marB="5352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661197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3184</TotalTime>
  <Words>2372</Words>
  <Application>Microsoft Office PowerPoint</Application>
  <PresentationFormat>Panorámica</PresentationFormat>
  <Paragraphs>301</Paragraphs>
  <Slides>29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8" baseType="lpstr">
      <vt:lpstr>Arial</vt:lpstr>
      <vt:lpstr>Calibri</vt:lpstr>
      <vt:lpstr>Gill Sans MT</vt:lpstr>
      <vt:lpstr>Symbol</vt:lpstr>
      <vt:lpstr>Times New Roman</vt:lpstr>
      <vt:lpstr>Trebuchet MS</vt:lpstr>
      <vt:lpstr>Vijaya</vt:lpstr>
      <vt:lpstr>Wingdings 3</vt:lpstr>
      <vt:lpstr>Faceta</vt:lpstr>
      <vt:lpstr>Equipo 2 Grado: Quinto</vt:lpstr>
      <vt:lpstr>Presentación de PowerPoint</vt:lpstr>
      <vt:lpstr>Presentación de PowerPoint</vt:lpstr>
      <vt:lpstr>Ponte las pilas “reciclando”</vt:lpstr>
      <vt:lpstr>Índice </vt:lpstr>
      <vt:lpstr>Índice </vt:lpstr>
      <vt:lpstr>C.A.I.A.C. Conclusiones generales. Interdisciplinariedad </vt:lpstr>
      <vt:lpstr>Presentación de PowerPoint</vt:lpstr>
      <vt:lpstr>Presentación de PowerPoint</vt:lpstr>
      <vt:lpstr>Presentación de PowerPoint</vt:lpstr>
      <vt:lpstr>Fotografías de las sesiones</vt:lpstr>
      <vt:lpstr>Organizador gráfico por temas </vt:lpstr>
      <vt:lpstr>Justificación </vt:lpstr>
      <vt:lpstr>Objetivo general</vt:lpstr>
      <vt:lpstr>Objetivos por asignatura </vt:lpstr>
      <vt:lpstr>Preguntas generadoras</vt:lpstr>
      <vt:lpstr>Contenido temático </vt:lpstr>
      <vt:lpstr>Planeación día a día </vt:lpstr>
      <vt:lpstr>Evaluación </vt:lpstr>
      <vt:lpstr>Instrumentos de evaluación</vt:lpstr>
      <vt:lpstr>Reflexión </vt:lpstr>
      <vt:lpstr>Reflexión </vt:lpstr>
      <vt:lpstr>Organizador gráfico. Preguntas esenciales </vt:lpstr>
      <vt:lpstr>Organizador gráfico. Proceso de indagación </vt:lpstr>
      <vt:lpstr>Presentación de PowerPoint</vt:lpstr>
      <vt:lpstr>Presentación de PowerPoint</vt:lpstr>
      <vt:lpstr>Presentación de PowerPoint</vt:lpstr>
      <vt:lpstr>Presentación de PowerPoint</vt:lpstr>
      <vt:lpstr>E.I.P.- Resumen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Viridiana</dc:creator>
  <cp:lastModifiedBy>Pc-</cp:lastModifiedBy>
  <cp:revision>68</cp:revision>
  <dcterms:created xsi:type="dcterms:W3CDTF">2020-10-23T17:52:27Z</dcterms:created>
  <dcterms:modified xsi:type="dcterms:W3CDTF">2022-10-19T16:47:26Z</dcterms:modified>
</cp:coreProperties>
</file>