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381" r:id="rId2"/>
    <p:sldId id="367" r:id="rId3"/>
    <p:sldId id="368" r:id="rId4"/>
    <p:sldId id="374" r:id="rId5"/>
    <p:sldId id="348" r:id="rId6"/>
    <p:sldId id="386" r:id="rId7"/>
    <p:sldId id="399" r:id="rId8"/>
    <p:sldId id="349" r:id="rId9"/>
    <p:sldId id="350" r:id="rId10"/>
    <p:sldId id="363" r:id="rId11"/>
    <p:sldId id="364" r:id="rId12"/>
    <p:sldId id="351" r:id="rId13"/>
    <p:sldId id="365" r:id="rId14"/>
    <p:sldId id="353" r:id="rId15"/>
    <p:sldId id="330" r:id="rId16"/>
    <p:sldId id="366" r:id="rId17"/>
    <p:sldId id="369" r:id="rId18"/>
    <p:sldId id="371" r:id="rId19"/>
    <p:sldId id="383" r:id="rId20"/>
    <p:sldId id="373" r:id="rId21"/>
    <p:sldId id="370" r:id="rId22"/>
    <p:sldId id="378" r:id="rId23"/>
    <p:sldId id="384" r:id="rId24"/>
    <p:sldId id="375" r:id="rId25"/>
    <p:sldId id="376" r:id="rId26"/>
    <p:sldId id="385" r:id="rId27"/>
    <p:sldId id="395" r:id="rId28"/>
    <p:sldId id="387" r:id="rId29"/>
    <p:sldId id="388" r:id="rId30"/>
    <p:sldId id="389" r:id="rId31"/>
    <p:sldId id="380" r:id="rId32"/>
    <p:sldId id="390" r:id="rId33"/>
    <p:sldId id="391" r:id="rId34"/>
    <p:sldId id="396" r:id="rId35"/>
    <p:sldId id="397" r:id="rId36"/>
    <p:sldId id="398" r:id="rId37"/>
  </p:sldIdLst>
  <p:sldSz cx="12192000" cy="6858000"/>
  <p:notesSz cx="7004050" cy="92964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ha Cruz" initials="MC" lastIdx="2" clrIdx="0">
    <p:extLst>
      <p:ext uri="{19B8F6BF-5375-455C-9EA6-DF929625EA0E}">
        <p15:presenceInfo xmlns:p15="http://schemas.microsoft.com/office/powerpoint/2012/main" userId="Martha Cru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3EBB6"/>
    <a:srgbClr val="3BA2FF"/>
    <a:srgbClr val="FF0000"/>
    <a:srgbClr val="FFFF00"/>
    <a:srgbClr val="CCCC00"/>
    <a:srgbClr val="0A9B03"/>
    <a:srgbClr val="3333CC"/>
    <a:srgbClr val="990000"/>
    <a:srgbClr val="0000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8" autoAdjust="0"/>
    <p:restoredTop sz="96757" autoAdjust="0"/>
  </p:normalViewPr>
  <p:slideViewPr>
    <p:cSldViewPr snapToObjects="1">
      <p:cViewPr varScale="1">
        <p:scale>
          <a:sx n="61" d="100"/>
          <a:sy n="61" d="100"/>
        </p:scale>
        <p:origin x="84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7163" y="0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3225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07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7163" y="882967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9D386F-772C-470E-9736-584067E4E870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724889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41F3C-577C-483C-A471-084786CFDA44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67374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EE73B-0BD7-4058-9E1D-ECE7128ADB30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89651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20152" y="908050"/>
            <a:ext cx="2762249" cy="521811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27051" y="908050"/>
            <a:ext cx="8089900" cy="521811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0685E-1FA2-4654-A94F-32F6E9033F1C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07281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35FBA-AB48-4A06-A2D4-9DF63AA782F7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14151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C8B39-3AEF-4DB1-BDB7-89BC6EBE16BE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73726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28775"/>
            <a:ext cx="53848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28775"/>
            <a:ext cx="5384800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F6D05-95FF-490E-995E-F83C81F58704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90963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2FE85-24F5-4C8C-9B91-611C7D8DC572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64093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A1E20-A031-4A77-B5AA-78C2EC2B4343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560333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DC767-329D-498C-A9C0-FD8DCF958031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83131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DC6D6-DCC4-48B6-8393-E3ECA7362F63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50653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53211-3E7A-4CCB-B6F5-50CF802D53A8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520491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0" y="908050"/>
            <a:ext cx="109728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28775"/>
            <a:ext cx="109728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DEDBE75-BC1C-44F3-AB44-F94AA1BEB669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accent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AutoNum type="arabicPeriod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7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image" Target="../media/image6.png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41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46.png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45.wmf"/><Relationship Id="rId5" Type="http://schemas.openxmlformats.org/officeDocument/2006/relationships/image" Target="../media/image42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4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51.wmf"/><Relationship Id="rId18" Type="http://schemas.openxmlformats.org/officeDocument/2006/relationships/oleObject" Target="../embeddings/oleObject25.bin"/><Relationship Id="rId3" Type="http://schemas.openxmlformats.org/officeDocument/2006/relationships/image" Target="../media/image46.png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22.bin"/><Relationship Id="rId17" Type="http://schemas.openxmlformats.org/officeDocument/2006/relationships/image" Target="../media/image53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4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5" Type="http://schemas.openxmlformats.org/officeDocument/2006/relationships/image" Target="../media/image52.wmf"/><Relationship Id="rId10" Type="http://schemas.openxmlformats.org/officeDocument/2006/relationships/oleObject" Target="../embeddings/oleObject21.bin"/><Relationship Id="rId19" Type="http://schemas.openxmlformats.org/officeDocument/2006/relationships/image" Target="../media/image54.w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49.wmf"/><Relationship Id="rId14" Type="http://schemas.openxmlformats.org/officeDocument/2006/relationships/oleObject" Target="../embeddings/oleObject2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26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image" Target="../media/image61.png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60.wmf"/><Relationship Id="rId5" Type="http://schemas.openxmlformats.org/officeDocument/2006/relationships/image" Target="../media/image57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59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3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1</a:t>
            </a:fld>
            <a:endParaRPr lang="es-ES" altLang="es-MX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355850" y="908050"/>
            <a:ext cx="7380288" cy="11890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s-ES_tradnl" altLang="es-MX" sz="2800" b="1" kern="0" smtClean="0">
                <a:solidFill>
                  <a:srgbClr val="00006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CENTRO EDUCATIVO CRUZ AZUL, A.C. Bachillerato Cruz Azul </a:t>
            </a:r>
            <a:br>
              <a:rPr lang="es-ES_tradnl" altLang="es-MX" sz="2800" b="1" kern="0" smtClean="0">
                <a:solidFill>
                  <a:srgbClr val="00006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s-ES_tradnl" altLang="es-MX" sz="2800" b="1" kern="0" smtClean="0">
                <a:solidFill>
                  <a:srgbClr val="00006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Campus Lagunas, Oaxaca</a:t>
            </a:r>
            <a:br>
              <a:rPr lang="es-ES_tradnl" altLang="es-MX" sz="2800" b="1" kern="0" smtClean="0">
                <a:solidFill>
                  <a:srgbClr val="00006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es-MX" altLang="es-MX" b="1" kern="0" smtClean="0">
                <a:solidFill>
                  <a:srgbClr val="000066"/>
                </a:solidFill>
                <a:latin typeface="Malgun Gothic" panose="020B0503020000020004" pitchFamily="34" charset="-127"/>
              </a:rPr>
              <a:t>CLAVE: 6914</a:t>
            </a:r>
            <a:r>
              <a:rPr lang="es-ES" altLang="es-MX" sz="2800" b="1" kern="0" smtClean="0">
                <a:solidFill>
                  <a:srgbClr val="000066"/>
                </a:solidFill>
                <a:latin typeface="Malgun Gothic" panose="020B0503020000020004" pitchFamily="34" charset="-127"/>
              </a:rPr>
              <a:t/>
            </a:r>
            <a:br>
              <a:rPr lang="es-ES" altLang="es-MX" sz="2800" b="1" kern="0" smtClean="0">
                <a:solidFill>
                  <a:srgbClr val="000066"/>
                </a:solidFill>
                <a:latin typeface="Malgun Gothic" panose="020B0503020000020004" pitchFamily="34" charset="-127"/>
              </a:rPr>
            </a:br>
            <a:endParaRPr lang="es-ES" altLang="es-MX" sz="2600" b="1" kern="0" dirty="0" smtClean="0">
              <a:solidFill>
                <a:srgbClr val="000066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660775"/>
            <a:ext cx="49387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516" y="181964"/>
            <a:ext cx="1782864" cy="1452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873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1466" r="671"/>
          <a:stretch/>
        </p:blipFill>
        <p:spPr bwMode="auto">
          <a:xfrm>
            <a:off x="363348" y="548616"/>
            <a:ext cx="10441392" cy="603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6624" y="23124"/>
            <a:ext cx="1548834" cy="1262406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10</a:t>
            </a:fld>
            <a:endParaRPr lang="es-ES" alt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614" r="882"/>
          <a:stretch/>
        </p:blipFill>
        <p:spPr bwMode="auto">
          <a:xfrm>
            <a:off x="425244" y="585216"/>
            <a:ext cx="10351380" cy="582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913" y="98556"/>
            <a:ext cx="1481915" cy="1207863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11</a:t>
            </a:fld>
            <a:endParaRPr lang="es-ES" alt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65313" y="674688"/>
            <a:ext cx="5370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alt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Primer momento (reunión general)</a:t>
            </a:r>
            <a:endParaRPr lang="es-MX" sz="2400" dirty="0"/>
          </a:p>
        </p:txBody>
      </p:sp>
      <p:pic>
        <p:nvPicPr>
          <p:cNvPr id="1126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449388"/>
            <a:ext cx="4760912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2978150"/>
            <a:ext cx="5419725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1345" y="-10730"/>
            <a:ext cx="1780186" cy="1450974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12</a:t>
            </a:fld>
            <a:endParaRPr lang="es-ES" alt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695280" y="673598"/>
            <a:ext cx="7453964" cy="48527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Segundo momento (lluvia de ideas del equipo)      Equipo 1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16" y="1847524"/>
            <a:ext cx="4608975" cy="3456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96" y="2348856"/>
            <a:ext cx="4682134" cy="3511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6564" y="-51889"/>
            <a:ext cx="1780186" cy="1450974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13</a:t>
            </a:fld>
            <a:endParaRPr lang="es-ES" alt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245220" y="548616"/>
            <a:ext cx="7848301" cy="73832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Tercer momento </a:t>
            </a:r>
            <a:br>
              <a:rPr lang="es-MX" altLang="es-MX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MX" altLang="es-MX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( construcción del organizador gráfico)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92" y="1887819"/>
            <a:ext cx="5084505" cy="38530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583" y="2348856"/>
            <a:ext cx="5084505" cy="38530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552" y="0"/>
            <a:ext cx="1780186" cy="1450974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14</a:t>
            </a:fld>
            <a:endParaRPr lang="es-ES" alt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1235352" y="848576"/>
            <a:ext cx="5799088" cy="62059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Presentación del organizador gráfico</a:t>
            </a:r>
            <a:endParaRPr lang="es-MX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27" y="1690917"/>
            <a:ext cx="4950661" cy="33582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444" y="2258844"/>
            <a:ext cx="5186156" cy="39310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6540" y="-81468"/>
            <a:ext cx="1780186" cy="1450974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15</a:t>
            </a:fld>
            <a:endParaRPr lang="es-ES" alt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1046660" y="6245225"/>
            <a:ext cx="535740" cy="476250"/>
          </a:xfrm>
        </p:spPr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16</a:t>
            </a:fld>
            <a:endParaRPr lang="es-ES" alt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984" y="-196155"/>
            <a:ext cx="6163590" cy="707806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Título 2"/>
          <p:cNvSpPr txBox="1">
            <a:spLocks/>
          </p:cNvSpPr>
          <p:nvPr/>
        </p:nvSpPr>
        <p:spPr>
          <a:xfrm>
            <a:off x="425244" y="1268712"/>
            <a:ext cx="3728812" cy="62059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Organizador gráfico</a:t>
            </a:r>
            <a:endParaRPr lang="es-MX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552" y="0"/>
            <a:ext cx="17801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2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17</a:t>
            </a:fld>
            <a:endParaRPr lang="es-ES" alt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024" y="2528880"/>
            <a:ext cx="3873660" cy="2903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412" y="1776058"/>
            <a:ext cx="3150420" cy="41985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ángulo 5"/>
          <p:cNvSpPr/>
          <p:nvPr/>
        </p:nvSpPr>
        <p:spPr>
          <a:xfrm>
            <a:off x="2045461" y="674688"/>
            <a:ext cx="61031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alt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Primer momento (lluvia de ideas) </a:t>
            </a:r>
          </a:p>
          <a:p>
            <a:pPr algn="ctr">
              <a:defRPr/>
            </a:pPr>
            <a:r>
              <a:rPr lang="es-MX" alt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Equipo actual   </a:t>
            </a:r>
            <a:endParaRPr lang="es-MX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552" y="-50799"/>
            <a:ext cx="17801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4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1136672" y="6245225"/>
            <a:ext cx="445728" cy="476250"/>
          </a:xfrm>
        </p:spPr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18</a:t>
            </a:fld>
            <a:endParaRPr lang="es-ES" altLang="es-MX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15256" y="818653"/>
            <a:ext cx="8011068" cy="900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Segundo momento </a:t>
            </a:r>
            <a:br>
              <a:rPr lang="es-MX" altLang="es-MX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MX" altLang="es-MX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( reconstrucción del organizador gráfico</a:t>
            </a:r>
            <a:r>
              <a:rPr lang="es-MX" altLang="es-MX" kern="0" dirty="0" smtClean="0"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56" y="1849355"/>
            <a:ext cx="3217264" cy="24478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246" y="1596427"/>
            <a:ext cx="4901913" cy="39863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198" y="4281057"/>
            <a:ext cx="3603048" cy="23837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6528" y="0"/>
            <a:ext cx="17801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0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19</a:t>
            </a:fld>
            <a:endParaRPr lang="es-ES" alt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05" t="111" r="1205"/>
          <a:stretch/>
        </p:blipFill>
        <p:spPr>
          <a:xfrm>
            <a:off x="875304" y="147156"/>
            <a:ext cx="7380984" cy="6395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ítulo 2"/>
          <p:cNvSpPr txBox="1">
            <a:spLocks/>
          </p:cNvSpPr>
          <p:nvPr/>
        </p:nvSpPr>
        <p:spPr>
          <a:xfrm>
            <a:off x="8414948" y="1718772"/>
            <a:ext cx="3728812" cy="62059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Organizador gráfico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Equipo actual</a:t>
            </a:r>
            <a:endParaRPr lang="es-MX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952" y="0"/>
            <a:ext cx="17801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5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2</a:t>
            </a:fld>
            <a:endParaRPr lang="es-ES" altLang="es-MX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448" y="1343068"/>
            <a:ext cx="8461128" cy="471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504" y="98556"/>
            <a:ext cx="17801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1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20</a:t>
            </a:fld>
            <a:endParaRPr lang="es-ES" altLang="es-MX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9696480" y="401755"/>
            <a:ext cx="2250300" cy="540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Introducción</a:t>
            </a:r>
            <a:endParaRPr lang="es-MX" altLang="es-MX" sz="18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1043908" y="2168832"/>
            <a:ext cx="10386092" cy="26103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  <a:defRPr/>
            </a:pPr>
            <a:r>
              <a:rPr lang="es-ES" kern="0" dirty="0" smtClean="0">
                <a:solidFill>
                  <a:schemeClr val="tx1"/>
                </a:solidFill>
                <a:latin typeface="Centaur" panose="02030504050205020304" pitchFamily="18" charset="0"/>
                <a:cs typeface="Segoe UI Semilight" panose="020B0402040204020203" pitchFamily="34" charset="0"/>
              </a:rPr>
              <a:t>El presente proyecto interdisciplinario pretende motivar a los alumnos de cuarto año, en el desarrollo de las competencias y habilidades de las materias de Física, Inglés e Informática con la intención de integrar conceptos y conocimientos llevándolos a la práctica de manera integral y funcional. Por lo tanto, es primordial que los alumnos desarrollen sus habilidades cognitivas en la solución de problemas cotidianos, mediante la búsqueda de información para analizar, comprender y vivenciar lo importante de las leyes de Newton haciendo uso del idioma inglés, utilizando y aplicando las Tics para asegurarnos que el alumno se apropie del conocimiento y sea capaz de compartirlo y difundirlo a través de esta.</a:t>
            </a:r>
            <a:endParaRPr lang="es-MX" kern="0" dirty="0" smtClean="0">
              <a:solidFill>
                <a:schemeClr val="tx1"/>
              </a:solidFill>
              <a:latin typeface="Centaur" panose="02030504050205020304" pitchFamily="18" charset="0"/>
              <a:cs typeface="Segoe UI Semilight" panose="020B04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MX" sz="2400" kern="0" dirty="0">
              <a:latin typeface="Centaur" panose="020305040502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32" y="216340"/>
            <a:ext cx="17801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6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21</a:t>
            </a:fld>
            <a:endParaRPr lang="es-ES" altLang="es-MX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9246420" y="889669"/>
            <a:ext cx="2250300" cy="540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Objetivo general</a:t>
            </a:r>
            <a:endParaRPr lang="es-MX" altLang="es-MX" sz="18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1172078" y="2564728"/>
            <a:ext cx="10179050" cy="167437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ES" altLang="es-MX" sz="2400" kern="0" dirty="0" smtClean="0">
                <a:solidFill>
                  <a:schemeClr val="tx1"/>
                </a:solidFill>
                <a:latin typeface="Centaur" panose="02030504050205020304" pitchFamily="18" charset="0"/>
              </a:rPr>
              <a:t>Que el alumno reconocer la utilidad de las leyes de newton en su vida cotidiana mediante el manejo de la información y la descripción de fenómenos naturales para la interpretación y utilización de sus representaciones simbólicas y poder comunicarlos en un segundo idioma haciendo uso de las tics.</a:t>
            </a:r>
            <a:endParaRPr lang="es-MX" altLang="es-MX" sz="2400" kern="0" dirty="0" smtClean="0">
              <a:solidFill>
                <a:schemeClr val="tx1"/>
              </a:solidFill>
              <a:latin typeface="Centaur" panose="020305040502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56" y="278580"/>
            <a:ext cx="17801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2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22</a:t>
            </a:fld>
            <a:endParaRPr lang="es-ES" altLang="es-MX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806228" y="382574"/>
            <a:ext cx="4230564" cy="540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Objetivos por disciplina</a:t>
            </a:r>
            <a:endParaRPr lang="es-MX" altLang="es-MX" sz="18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0856469"/>
              </p:ext>
            </p:extLst>
          </p:nvPr>
        </p:nvGraphicFramePr>
        <p:xfrm>
          <a:off x="1505388" y="1898796"/>
          <a:ext cx="9721296" cy="3675236"/>
        </p:xfrm>
        <a:graphic>
          <a:graphicData uri="http://schemas.openxmlformats.org/drawingml/2006/table">
            <a:tbl>
              <a:tblPr/>
              <a:tblGrid>
                <a:gridCol w="2430324">
                  <a:extLst>
                    <a:ext uri="{9D8B030D-6E8A-4147-A177-3AD203B41FA5}">
                      <a16:colId xmlns:a16="http://schemas.microsoft.com/office/drawing/2014/main" val="4279850916"/>
                    </a:ext>
                  </a:extLst>
                </a:gridCol>
                <a:gridCol w="2430324">
                  <a:extLst>
                    <a:ext uri="{9D8B030D-6E8A-4147-A177-3AD203B41FA5}">
                      <a16:colId xmlns:a16="http://schemas.microsoft.com/office/drawing/2014/main" val="941234311"/>
                    </a:ext>
                  </a:extLst>
                </a:gridCol>
                <a:gridCol w="2430324">
                  <a:extLst>
                    <a:ext uri="{9D8B030D-6E8A-4147-A177-3AD203B41FA5}">
                      <a16:colId xmlns:a16="http://schemas.microsoft.com/office/drawing/2014/main" val="693930041"/>
                    </a:ext>
                  </a:extLst>
                </a:gridCol>
                <a:gridCol w="2430324">
                  <a:extLst>
                    <a:ext uri="{9D8B030D-6E8A-4147-A177-3AD203B41FA5}">
                      <a16:colId xmlns:a16="http://schemas.microsoft.com/office/drawing/2014/main" val="3460037020"/>
                    </a:ext>
                  </a:extLst>
                </a:gridCol>
              </a:tblGrid>
              <a:tr h="849232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Gill Sans MT" panose="020B0502020104020203" pitchFamily="34" charset="0"/>
                        <a:defRPr sz="16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2pPr>
                      <a:lvl3pPr marL="11430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3pPr>
                      <a:lvl4pPr marL="16002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Gill Sans MT" panose="020B0502020104020203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4pPr>
                      <a:lvl5pPr marL="20574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Disciplina 1.</a:t>
                      </a:r>
                      <a:endParaRPr kumimoji="0" lang="es-MX" altLang="es-MX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FÍSICA</a:t>
                      </a:r>
                      <a:endParaRPr kumimoji="0" lang="es-MX" altLang="es-MX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Gill Sans MT" panose="020B0502020104020203" pitchFamily="34" charset="0"/>
                        <a:defRPr sz="16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2pPr>
                      <a:lvl3pPr marL="11430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3pPr>
                      <a:lvl4pPr marL="16002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Gill Sans MT" panose="020B0502020104020203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4pPr>
                      <a:lvl5pPr marL="20574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Disciplina 2. </a:t>
                      </a:r>
                      <a:endParaRPr kumimoji="0" lang="es-MX" altLang="es-MX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INGLÉS</a:t>
                      </a:r>
                      <a:endParaRPr kumimoji="0" lang="es-MX" altLang="es-MX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Gill Sans MT" panose="020B0502020104020203" pitchFamily="34" charset="0"/>
                        <a:defRPr sz="16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2pPr>
                      <a:lvl3pPr marL="11430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3pPr>
                      <a:lvl4pPr marL="16002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Gill Sans MT" panose="020B0502020104020203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4pPr>
                      <a:lvl5pPr marL="20574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Disciplina 3.</a:t>
                      </a:r>
                      <a:endParaRPr kumimoji="0" lang="es-MX" altLang="es-MX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INFORMÁTICA</a:t>
                      </a:r>
                      <a:endParaRPr kumimoji="0" lang="es-MX" altLang="es-MX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Gill Sans MT" panose="020B0502020104020203" pitchFamily="34" charset="0"/>
                        <a:defRPr sz="16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2pPr>
                      <a:lvl3pPr marL="11430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3pPr>
                      <a:lvl4pPr marL="16002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Gill Sans MT" panose="020B0502020104020203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4pPr>
                      <a:lvl5pPr marL="20574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Disciplina 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TUTORÍA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EP. ORIENTACIÓN </a:t>
                      </a:r>
                      <a:endParaRPr kumimoji="0" lang="es-MX" altLang="es-MX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385231"/>
                  </a:ext>
                </a:extLst>
              </a:tr>
              <a:tr h="2751248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Gill Sans MT" panose="020B0502020104020203" pitchFamily="34" charset="0"/>
                        <a:defRPr sz="16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2pPr>
                      <a:lvl3pPr marL="11430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3pPr>
                      <a:lvl4pPr marL="16002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Gill Sans MT" panose="020B0502020104020203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4pPr>
                      <a:lvl5pPr marL="20574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Qué los alumnos puedan seleccionar y clasificar  la información presente en las Leyes de Newton para el análisis y evaluación de estas, identificando  la importancia de  c/u en su entorno para la interpretación de las fórmulas y la utilidad de cada una de ellas.</a:t>
                      </a:r>
                      <a:endParaRPr kumimoji="0" lang="es-MX" altLang="es-MX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 </a:t>
                      </a:r>
                      <a:endParaRPr kumimoji="0" lang="es-MX" altLang="es-MX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 </a:t>
                      </a:r>
                      <a:endParaRPr kumimoji="0" lang="es-MX" altLang="es-MX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 </a:t>
                      </a:r>
                      <a:endParaRPr kumimoji="0" lang="es-MX" altLang="es-MX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 </a:t>
                      </a:r>
                      <a:endParaRPr kumimoji="0" lang="es-MX" altLang="es-MX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Gill Sans MT" panose="020B0502020104020203" pitchFamily="34" charset="0"/>
                        <a:defRPr sz="16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2pPr>
                      <a:lvl3pPr marL="11430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3pPr>
                      <a:lvl4pPr marL="16002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Gill Sans MT" panose="020B0502020104020203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4pPr>
                      <a:lvl5pPr marL="20574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Qué el alumno sea capaz de expresar en el Idioma Inglés la relación causa-efecto de los fenómenos naturales de su contexto y entorno utilizando la noción tiempo futuro. </a:t>
                      </a:r>
                      <a:endParaRPr kumimoji="0" lang="es-MX" altLang="es-MX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Gill Sans MT" panose="020B0502020104020203" pitchFamily="34" charset="0"/>
                        <a:defRPr sz="16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2pPr>
                      <a:lvl3pPr marL="11430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3pPr>
                      <a:lvl4pPr marL="16002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Gill Sans MT" panose="020B0502020104020203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4pPr>
                      <a:lvl5pPr marL="20574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9pPr>
                    </a:lstStyle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s-ES" altLang="es-MX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El alumno será capaz de colectar información, seleccionar, representarla y poder elaborar conclusiones mediante la utilización de las </a:t>
                      </a:r>
                      <a:r>
                        <a:rPr kumimoji="0" lang="es-ES" altLang="es-MX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tic´s</a:t>
                      </a:r>
                      <a:r>
                        <a:rPr kumimoji="0" lang="es-ES" altLang="es-MX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.</a:t>
                      </a:r>
                      <a:endParaRPr kumimoji="0" lang="es-MX" altLang="es-MX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s-ES" altLang="es-MX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El alumno será capaz de desarrollar un pensamiento lógico matemático y algoritmo en el análisis y resolución de problemas utilizando en todo momento la metodología de los seudocódigos, diagramas de flujo y de diagramas NS</a:t>
                      </a:r>
                      <a:endParaRPr kumimoji="0" lang="es-MX" altLang="es-MX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5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Gill Sans MT" panose="020B0502020104020203" pitchFamily="34" charset="0"/>
                        <a:defRPr sz="16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2pPr>
                      <a:lvl3pPr marL="11430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3pPr>
                      <a:lvl4pPr marL="16002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Gill Sans MT" panose="020B0502020104020203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4pPr>
                      <a:lvl5pPr marL="2057400" indent="-228600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595959"/>
                          </a:solidFill>
                          <a:latin typeface="Gill Sans MT" panose="020B0502020104020203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Identificar e interpretar las emociones de los alumnos que participen en la integración y desarrollo de las actividades del proyecto.</a:t>
                      </a:r>
                      <a:endParaRPr kumimoji="0" lang="es-MX" altLang="es-MX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E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574921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56" y="197159"/>
            <a:ext cx="17801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4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23</a:t>
            </a:fld>
            <a:endParaRPr lang="es-ES" altLang="es-MX"/>
          </a:p>
        </p:txBody>
      </p:sp>
      <p:sp>
        <p:nvSpPr>
          <p:cNvPr id="5" name="Rectángulo 4"/>
          <p:cNvSpPr/>
          <p:nvPr/>
        </p:nvSpPr>
        <p:spPr>
          <a:xfrm>
            <a:off x="1235352" y="2438868"/>
            <a:ext cx="10050096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solidFill>
                  <a:srgbClr val="000000"/>
                </a:solidFill>
                <a:latin typeface="Centaur" panose="02030504050205020304" pitchFamily="18" charset="0"/>
                <a:ea typeface="Century Gothic" panose="020B0502020202020204" pitchFamily="34" charset="0"/>
                <a:cs typeface="Century Gothic" panose="020B0502020202020204" pitchFamily="34" charset="0"/>
              </a:rPr>
              <a:t>¿Conoces la importancia de utilizar una plataforma LMS?</a:t>
            </a:r>
            <a:endParaRPr lang="es-MX" sz="2000" dirty="0">
              <a:solidFill>
                <a:srgbClr val="000000"/>
              </a:solidFill>
              <a:latin typeface="Centaur" panose="020305040502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solidFill>
                  <a:srgbClr val="000000"/>
                </a:solidFill>
                <a:latin typeface="Centaur" panose="02030504050205020304" pitchFamily="18" charset="0"/>
                <a:ea typeface="Century Gothic" panose="020B0502020202020204" pitchFamily="34" charset="0"/>
                <a:cs typeface="Century Gothic" panose="020B0502020202020204" pitchFamily="34" charset="0"/>
              </a:rPr>
              <a:t>¿Qué tipo de metodología utilizar para la solución de problemas?</a:t>
            </a:r>
            <a:endParaRPr lang="es-MX" sz="2000" dirty="0">
              <a:solidFill>
                <a:srgbClr val="000000"/>
              </a:solidFill>
              <a:latin typeface="Centaur" panose="020305040502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solidFill>
                  <a:srgbClr val="000000"/>
                </a:solidFill>
                <a:latin typeface="Centaur" panose="02030504050205020304" pitchFamily="18" charset="0"/>
                <a:ea typeface="Century Gothic" panose="020B0502020202020204" pitchFamily="34" charset="0"/>
                <a:cs typeface="Century Gothic" panose="020B0502020202020204" pitchFamily="34" charset="0"/>
              </a:rPr>
              <a:t>¿Cómo aplicar la noción tiempo futuro y la relación casusa/consecuencia con las asignaturas involucradas?</a:t>
            </a:r>
            <a:endParaRPr lang="es-MX" sz="2000" dirty="0">
              <a:solidFill>
                <a:srgbClr val="000000"/>
              </a:solidFill>
              <a:latin typeface="Centaur" panose="020305040502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solidFill>
                  <a:srgbClr val="000000"/>
                </a:solidFill>
                <a:latin typeface="Centaur" panose="02030504050205020304" pitchFamily="18" charset="0"/>
                <a:ea typeface="Century Gothic" panose="020B0502020202020204" pitchFamily="34" charset="0"/>
                <a:cs typeface="Century Gothic" panose="020B0502020202020204" pitchFamily="34" charset="0"/>
              </a:rPr>
              <a:t>¿Cómo interpretar y utilizar las diferentes  representaciones simbólicas de la Física?</a:t>
            </a:r>
            <a:endParaRPr lang="es-MX" sz="2000" dirty="0">
              <a:solidFill>
                <a:srgbClr val="000000"/>
              </a:solidFill>
              <a:latin typeface="Centaur" panose="020305040502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solidFill>
                  <a:srgbClr val="000000"/>
                </a:solidFill>
                <a:latin typeface="Centaur" panose="02030504050205020304" pitchFamily="18" charset="0"/>
                <a:ea typeface="Century Gothic" panose="020B0502020202020204" pitchFamily="34" charset="0"/>
                <a:cs typeface="Century Gothic" panose="020B0502020202020204" pitchFamily="34" charset="0"/>
              </a:rPr>
              <a:t>¿Qué tipo de actividades se pueden realizar para desarrollar la habilidad de búsqueda de información?</a:t>
            </a:r>
            <a:endParaRPr lang="es-MX" sz="2000" dirty="0">
              <a:solidFill>
                <a:srgbClr val="000000"/>
              </a:solidFill>
              <a:latin typeface="Centaur" panose="020305040502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solidFill>
                  <a:srgbClr val="000000"/>
                </a:solidFill>
                <a:latin typeface="Centaur" panose="02030504050205020304" pitchFamily="18" charset="0"/>
                <a:ea typeface="Century Gothic" panose="020B0502020202020204" pitchFamily="34" charset="0"/>
                <a:cs typeface="Century Gothic" panose="020B0502020202020204" pitchFamily="34" charset="0"/>
              </a:rPr>
              <a:t>¿Cómo elaborar algoritmos y/o diagramas de flujo para el análisis y resolución de problemas?</a:t>
            </a:r>
            <a:endParaRPr lang="es-MX" sz="2000" dirty="0">
              <a:solidFill>
                <a:srgbClr val="000000"/>
              </a:solidFill>
              <a:latin typeface="Centaur" panose="02030504050205020304" pitchFamily="18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solidFill>
                  <a:srgbClr val="000000"/>
                </a:solidFill>
                <a:latin typeface="Centaur" panose="02030504050205020304" pitchFamily="18" charset="0"/>
                <a:ea typeface="Century Gothic" panose="020B0502020202020204" pitchFamily="34" charset="0"/>
                <a:cs typeface="Century Gothic" panose="020B0502020202020204" pitchFamily="34" charset="0"/>
              </a:rPr>
              <a:t>¿Qué esperas de trabajar en un proyecto interdisciplinario con diferentes profesores?  </a:t>
            </a:r>
            <a:endParaRPr lang="es-MX" sz="2000" dirty="0">
              <a:solidFill>
                <a:srgbClr val="000000"/>
              </a:solidFill>
              <a:latin typeface="Centaur" panose="02030504050205020304" pitchFamily="18" charset="0"/>
              <a:ea typeface="Arial" panose="020B0604020202020204" pitchFamily="34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449772" y="638628"/>
            <a:ext cx="3420456" cy="540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Preguntas generadoras</a:t>
            </a:r>
            <a:endParaRPr lang="es-MX" altLang="es-MX" sz="18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56" y="278580"/>
            <a:ext cx="17801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0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24</a:t>
            </a:fld>
            <a:endParaRPr lang="es-ES" altLang="es-MX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7806228" y="382574"/>
            <a:ext cx="4230564" cy="540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Contenidos/temas involucrados</a:t>
            </a:r>
            <a:endParaRPr lang="es-MX" altLang="es-MX" sz="18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6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2228367"/>
              </p:ext>
            </p:extLst>
          </p:nvPr>
        </p:nvGraphicFramePr>
        <p:xfrm>
          <a:off x="1505387" y="1718772"/>
          <a:ext cx="9875352" cy="4641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38">
                  <a:extLst>
                    <a:ext uri="{9D8B030D-6E8A-4147-A177-3AD203B41FA5}">
                      <a16:colId xmlns:a16="http://schemas.microsoft.com/office/drawing/2014/main" val="4041364691"/>
                    </a:ext>
                  </a:extLst>
                </a:gridCol>
                <a:gridCol w="2468838">
                  <a:extLst>
                    <a:ext uri="{9D8B030D-6E8A-4147-A177-3AD203B41FA5}">
                      <a16:colId xmlns:a16="http://schemas.microsoft.com/office/drawing/2014/main" val="447907389"/>
                    </a:ext>
                  </a:extLst>
                </a:gridCol>
                <a:gridCol w="2468838">
                  <a:extLst>
                    <a:ext uri="{9D8B030D-6E8A-4147-A177-3AD203B41FA5}">
                      <a16:colId xmlns:a16="http://schemas.microsoft.com/office/drawing/2014/main" val="784933020"/>
                    </a:ext>
                  </a:extLst>
                </a:gridCol>
                <a:gridCol w="2468838">
                  <a:extLst>
                    <a:ext uri="{9D8B030D-6E8A-4147-A177-3AD203B41FA5}">
                      <a16:colId xmlns:a16="http://schemas.microsoft.com/office/drawing/2014/main" val="36559795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Disciplina 1.</a:t>
                      </a:r>
                      <a:endParaRPr lang="es-MX" sz="1400" b="1" kern="1200" dirty="0" smtClean="0">
                        <a:solidFill>
                          <a:schemeClr val="lt1"/>
                        </a:solidFill>
                        <a:effectLst/>
                        <a:latin typeface="Arial Rounded MT Bold" panose="020F070403050403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FÍSICA</a:t>
                      </a:r>
                      <a:endParaRPr lang="es-MX" sz="14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Disciplina 2. </a:t>
                      </a:r>
                      <a:endParaRPr lang="es-MX" sz="1400" b="1" kern="1200" dirty="0" smtClean="0">
                        <a:solidFill>
                          <a:schemeClr val="lt1"/>
                        </a:solidFill>
                        <a:effectLst/>
                        <a:latin typeface="Arial Rounded MT Bold" panose="020F070403050403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INGLÉS</a:t>
                      </a:r>
                      <a:endParaRPr lang="es-MX" sz="14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Disciplina 3.</a:t>
                      </a:r>
                      <a:endParaRPr lang="es-MX" sz="1400" b="1" kern="1200" dirty="0" smtClean="0">
                        <a:solidFill>
                          <a:schemeClr val="lt1"/>
                        </a:solidFill>
                        <a:effectLst/>
                        <a:latin typeface="Arial Rounded MT Bold" panose="020F070403050403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INFORMÁTICA</a:t>
                      </a:r>
                      <a:endParaRPr lang="es-MX" sz="14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kern="1200" dirty="0" err="1" smtClean="0">
                          <a:solidFill>
                            <a:schemeClr val="lt1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Turoría</a:t>
                      </a:r>
                      <a:endParaRPr lang="es-MX" sz="1400" b="1" kern="1200" dirty="0" smtClean="0">
                        <a:solidFill>
                          <a:schemeClr val="lt1"/>
                        </a:solidFill>
                        <a:effectLst/>
                        <a:latin typeface="Arial Rounded MT Bold" panose="020F070403050403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sz="1400" b="1" kern="1200" dirty="0" smtClean="0">
                          <a:solidFill>
                            <a:schemeClr val="lt1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DEP. ORIENTACIÓN </a:t>
                      </a:r>
                      <a:endParaRPr lang="es-MX" sz="14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652152"/>
                  </a:ext>
                </a:extLst>
              </a:tr>
              <a:tr h="3172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Unidad 1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Contenidos conceptuales: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1.4 Leyes de Newton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1.5 Ley de la Gravitación Universal: masa y peso; energía potencial 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gravitacional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Unidad 6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Contenidos conceptuales: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Noción tiempo futuro: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6.1 Planes: Futuro idiomático: be +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going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to +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verbol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expresiones de tiempo: in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one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hour,in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two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days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,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this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fall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,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next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Friday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6.2 Predicciones, promesas y decisiones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espintáneas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: Futuro simple: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will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 +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verbol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 Expresiones de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tiempo:tomorrow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,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next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year,the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day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after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tomorrow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Arial" panose="020B0604020202020204" pitchFamily="34" charset="0"/>
                        </a:rPr>
                        <a:t>..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6.3 Primer condicional: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If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…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will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/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going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 to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Textos orales y escritos: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6.4 Textos científicos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6.5 Relaciones causa 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efecto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Unidad 2 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Contenidos conceptuales: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2.1 Tipos de equipos: computadoras, dispositivos móviles, etc., de acuerdo con la capacidad de procesamiento de información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2.4 Tipos de 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software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Arial Rounded MT Bold" panose="020F0704030504030204" pitchFamily="34" charset="0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Tutoría Virtual.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9780818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56" y="197159"/>
            <a:ext cx="17801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2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25</a:t>
            </a:fld>
            <a:endParaRPr lang="es-ES" alt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424" y="258311"/>
            <a:ext cx="9451260" cy="62461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0" y="188568"/>
            <a:ext cx="17801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5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26</a:t>
            </a:fld>
            <a:endParaRPr lang="es-ES" alt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32" y="188568"/>
            <a:ext cx="1780186" cy="1450974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256528"/>
              </p:ext>
            </p:extLst>
          </p:nvPr>
        </p:nvGraphicFramePr>
        <p:xfrm>
          <a:off x="1810665" y="2148966"/>
          <a:ext cx="9224212" cy="3052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3410">
                  <a:extLst>
                    <a:ext uri="{9D8B030D-6E8A-4147-A177-3AD203B41FA5}">
                      <a16:colId xmlns:a16="http://schemas.microsoft.com/office/drawing/2014/main" val="832165870"/>
                    </a:ext>
                  </a:extLst>
                </a:gridCol>
                <a:gridCol w="2274194">
                  <a:extLst>
                    <a:ext uri="{9D8B030D-6E8A-4147-A177-3AD203B41FA5}">
                      <a16:colId xmlns:a16="http://schemas.microsoft.com/office/drawing/2014/main" val="177364093"/>
                    </a:ext>
                  </a:extLst>
                </a:gridCol>
                <a:gridCol w="2273304">
                  <a:extLst>
                    <a:ext uri="{9D8B030D-6E8A-4147-A177-3AD203B41FA5}">
                      <a16:colId xmlns:a16="http://schemas.microsoft.com/office/drawing/2014/main" val="3645365336"/>
                    </a:ext>
                  </a:extLst>
                </a:gridCol>
                <a:gridCol w="2273304">
                  <a:extLst>
                    <a:ext uri="{9D8B030D-6E8A-4147-A177-3AD203B41FA5}">
                      <a16:colId xmlns:a16="http://schemas.microsoft.com/office/drawing/2014/main" val="831618798"/>
                    </a:ext>
                  </a:extLst>
                </a:gridCol>
              </a:tblGrid>
              <a:tr h="26302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Evaluación: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Formativa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 smtClean="0">
                          <a:effectLst/>
                          <a:latin typeface="Arial Rounded MT Bold" panose="020F0704030504030204" pitchFamily="34" charset="0"/>
                        </a:rPr>
                        <a:t>Autoevaluación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11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Productos</a:t>
                      </a:r>
                      <a:r>
                        <a:rPr lang="es-ES" sz="1200" dirty="0" smtClean="0">
                          <a:effectLst/>
                          <a:latin typeface="Arial Rounded MT Bold" panose="020F0704030504030204" pitchFamily="34" charset="0"/>
                        </a:rPr>
                        <a:t>: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Cuadernillo de problemas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Presentaciones electrónicas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Reportes escritos de los experimentos 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Evaluación: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Formativa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Autoevaluación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Coevaluación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 err="1">
                          <a:effectLst/>
                          <a:latin typeface="Arial Rounded MT Bold" panose="020F0704030504030204" pitchFamily="34" charset="0"/>
                        </a:rPr>
                        <a:t>Sumativa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 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Productos: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Productos escritos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Representaciones escénicas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Mapas digitales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Exposiciones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Realización de lecturas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 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Evaluación: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Formativa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Autoevaluación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Coevaluación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 err="1" smtClean="0">
                          <a:effectLst/>
                          <a:latin typeface="Arial Rounded MT Bold" panose="020F0704030504030204" pitchFamily="34" charset="0"/>
                        </a:rPr>
                        <a:t>Heteroevaluación</a:t>
                      </a:r>
                      <a:endParaRPr lang="es-ES" sz="1200" dirty="0" smtClean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Productos: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Foros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debates y tareas.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 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Autoevaluación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 </a:t>
                      </a:r>
                      <a:endParaRPr lang="es-MX" sz="1200" dirty="0"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Producto: </a:t>
                      </a:r>
                      <a:r>
                        <a:rPr lang="es-ES" sz="1200" dirty="0" err="1">
                          <a:effectLst/>
                          <a:latin typeface="Arial Rounded MT Bold" panose="020F0704030504030204" pitchFamily="34" charset="0"/>
                        </a:rPr>
                        <a:t>Sociograma</a:t>
                      </a:r>
                      <a:r>
                        <a:rPr lang="es-ES" sz="1200" dirty="0">
                          <a:effectLst/>
                          <a:latin typeface="Arial Rounded MT Bold" panose="020F0704030504030204" pitchFamily="34" charset="0"/>
                        </a:rPr>
                        <a:t> para conocer el contexto o el entorno donde se desarrolla el alumno. </a:t>
                      </a:r>
                      <a:endParaRPr lang="es-MX" sz="1200" dirty="0">
                        <a:solidFill>
                          <a:srgbClr val="000000"/>
                        </a:solidFill>
                        <a:effectLst/>
                        <a:latin typeface="Arial Rounded MT Bold" panose="020F07040305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9213510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289542"/>
              </p:ext>
            </p:extLst>
          </p:nvPr>
        </p:nvGraphicFramePr>
        <p:xfrm>
          <a:off x="1810665" y="1622994"/>
          <a:ext cx="9212428" cy="5181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03107">
                  <a:extLst>
                    <a:ext uri="{9D8B030D-6E8A-4147-A177-3AD203B41FA5}">
                      <a16:colId xmlns:a16="http://schemas.microsoft.com/office/drawing/2014/main" val="3797687787"/>
                    </a:ext>
                  </a:extLst>
                </a:gridCol>
                <a:gridCol w="2303107">
                  <a:extLst>
                    <a:ext uri="{9D8B030D-6E8A-4147-A177-3AD203B41FA5}">
                      <a16:colId xmlns:a16="http://schemas.microsoft.com/office/drawing/2014/main" val="2152610062"/>
                    </a:ext>
                  </a:extLst>
                </a:gridCol>
                <a:gridCol w="2303107">
                  <a:extLst>
                    <a:ext uri="{9D8B030D-6E8A-4147-A177-3AD203B41FA5}">
                      <a16:colId xmlns:a16="http://schemas.microsoft.com/office/drawing/2014/main" val="2531687794"/>
                    </a:ext>
                  </a:extLst>
                </a:gridCol>
                <a:gridCol w="2303107">
                  <a:extLst>
                    <a:ext uri="{9D8B030D-6E8A-4147-A177-3AD203B41FA5}">
                      <a16:colId xmlns:a16="http://schemas.microsoft.com/office/drawing/2014/main" val="3220564425"/>
                    </a:ext>
                  </a:extLst>
                </a:gridCol>
              </a:tblGrid>
              <a:tr h="372027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 Rounded MT Bold" panose="020F0704030504030204" pitchFamily="34" charset="0"/>
                        </a:rPr>
                        <a:t>Física</a:t>
                      </a:r>
                      <a:endParaRPr lang="es-MX" sz="14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 Rounded MT Bold" panose="020F0704030504030204" pitchFamily="34" charset="0"/>
                        </a:rPr>
                        <a:t>Inglés</a:t>
                      </a:r>
                      <a:endParaRPr lang="es-MX" sz="14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 smtClean="0">
                          <a:latin typeface="Arial Rounded MT Bold" panose="020F0704030504030204" pitchFamily="34" charset="0"/>
                        </a:rPr>
                        <a:t>Informática</a:t>
                      </a:r>
                      <a:endParaRPr lang="es-MX" sz="14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aseline="0" dirty="0" smtClean="0">
                          <a:latin typeface="Arial Rounded MT Bold" panose="020F0704030504030204" pitchFamily="34" charset="0"/>
                        </a:rPr>
                        <a:t>Tutoría</a:t>
                      </a:r>
                    </a:p>
                    <a:p>
                      <a:pPr algn="ctr"/>
                      <a:r>
                        <a:rPr lang="es-MX" sz="1400" baseline="0" dirty="0" err="1" smtClean="0">
                          <a:latin typeface="Arial Rounded MT Bold" panose="020F0704030504030204" pitchFamily="34" charset="0"/>
                        </a:rPr>
                        <a:t>Dep</a:t>
                      </a:r>
                      <a:r>
                        <a:rPr lang="es-MX" sz="1400" baseline="0" dirty="0" smtClean="0">
                          <a:latin typeface="Arial Rounded MT Bold" panose="020F0704030504030204" pitchFamily="34" charset="0"/>
                        </a:rPr>
                        <a:t>. Orientación</a:t>
                      </a:r>
                      <a:endParaRPr lang="es-MX" sz="1400" dirty="0">
                        <a:latin typeface="Arial Rounded MT Bold" panose="020F07040305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812864"/>
                  </a:ext>
                </a:extLst>
              </a:tr>
            </a:tbl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7806228" y="382574"/>
            <a:ext cx="4230564" cy="540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Productos/Evidencias</a:t>
            </a:r>
            <a:endParaRPr lang="es-MX" altLang="es-MX" sz="18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2621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27</a:t>
            </a:fld>
            <a:endParaRPr lang="es-ES" altLang="es-MX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784064" y="382574"/>
            <a:ext cx="4230564" cy="540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Formatos e instrumentos</a:t>
            </a:r>
            <a:endParaRPr lang="es-MX" altLang="es-MX" sz="18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Objeto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334543"/>
              </p:ext>
            </p:extLst>
          </p:nvPr>
        </p:nvGraphicFramePr>
        <p:xfrm>
          <a:off x="1553195" y="1719263"/>
          <a:ext cx="4637831" cy="1054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6" name="Objeto empaquetador del shell" showAsIcon="1" r:id="rId3" imgW="1752120" imgH="398520" progId="Package">
                  <p:embed/>
                </p:oleObj>
              </mc:Choice>
              <mc:Fallback>
                <p:oleObj name="Objeto empaquetador del shell" showAsIcon="1" r:id="rId3" imgW="175212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3195" y="1719263"/>
                        <a:ext cx="4637831" cy="1054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800483"/>
              </p:ext>
            </p:extLst>
          </p:nvPr>
        </p:nvGraphicFramePr>
        <p:xfrm>
          <a:off x="7686675" y="1719263"/>
          <a:ext cx="2867025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7" name="Objeto empaquetador del shell" showAsIcon="1" r:id="rId5" imgW="1137600" imgH="398520" progId="Package">
                  <p:embed/>
                </p:oleObj>
              </mc:Choice>
              <mc:Fallback>
                <p:oleObj name="Objeto empaquetador del shell" showAsIcon="1" r:id="rId5" imgW="113760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86675" y="1719263"/>
                        <a:ext cx="2867025" cy="1004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115462"/>
              </p:ext>
            </p:extLst>
          </p:nvPr>
        </p:nvGraphicFramePr>
        <p:xfrm>
          <a:off x="7176144" y="3929448"/>
          <a:ext cx="4286296" cy="1028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8" name="Objeto empaquetador del shell" showAsIcon="1" r:id="rId7" imgW="1660680" imgH="398520" progId="Package">
                  <p:embed/>
                </p:oleObj>
              </mc:Choice>
              <mc:Fallback>
                <p:oleObj name="Objeto empaquetador del shell" showAsIcon="1" r:id="rId7" imgW="166068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76144" y="3929448"/>
                        <a:ext cx="4286296" cy="1028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336117"/>
              </p:ext>
            </p:extLst>
          </p:nvPr>
        </p:nvGraphicFramePr>
        <p:xfrm>
          <a:off x="1415376" y="3879060"/>
          <a:ext cx="5068178" cy="1080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9" name="Objeto empaquetador del shell" showAsIcon="1" r:id="rId9" imgW="1872000" imgH="398520" progId="Package">
                  <p:embed/>
                </p:oleObj>
              </mc:Choice>
              <mc:Fallback>
                <p:oleObj name="Objeto empaquetador del shell" showAsIcon="1" r:id="rId9" imgW="187200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15376" y="3879060"/>
                        <a:ext cx="5068178" cy="1080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283" y="197159"/>
            <a:ext cx="17801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72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28</a:t>
            </a:fld>
            <a:endParaRPr lang="es-ES" altLang="es-MX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9156408" y="382574"/>
            <a:ext cx="2880384" cy="540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Planeación general</a:t>
            </a:r>
            <a:endParaRPr lang="es-MX" altLang="es-MX" sz="18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56" y="278580"/>
            <a:ext cx="1780186" cy="1450974"/>
          </a:xfrm>
          <a:prstGeom prst="rect">
            <a:avLst/>
          </a:prstGeom>
        </p:spPr>
      </p:pic>
      <p:graphicFrame>
        <p:nvGraphicFramePr>
          <p:cNvPr id="7" name="Objeto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9352377"/>
              </p:ext>
            </p:extLst>
          </p:nvPr>
        </p:nvGraphicFramePr>
        <p:xfrm>
          <a:off x="3043675" y="2618892"/>
          <a:ext cx="6112733" cy="1118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" name="Objeto empaquetador del shell" showAsIcon="1" r:id="rId4" imgW="2174400" imgH="398520" progId="Package">
                  <p:embed/>
                </p:oleObj>
              </mc:Choice>
              <mc:Fallback>
                <p:oleObj name="Objeto empaquetador del shell" showAsIcon="1" r:id="rId4" imgW="217440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3675" y="2618892"/>
                        <a:ext cx="6112733" cy="1118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245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29</a:t>
            </a:fld>
            <a:endParaRPr lang="es-ES" altLang="es-MX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8737600" y="382574"/>
            <a:ext cx="3299192" cy="540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Planeación sesión x sesión</a:t>
            </a:r>
            <a:endParaRPr lang="es-MX" altLang="es-MX" sz="18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56" y="278580"/>
            <a:ext cx="1780186" cy="1450974"/>
          </a:xfrm>
          <a:prstGeom prst="rect">
            <a:avLst/>
          </a:prstGeom>
        </p:spPr>
      </p:pic>
      <p:graphicFrame>
        <p:nvGraphicFramePr>
          <p:cNvPr id="5" name="Objeto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786455"/>
              </p:ext>
            </p:extLst>
          </p:nvPr>
        </p:nvGraphicFramePr>
        <p:xfrm>
          <a:off x="3035592" y="2438868"/>
          <a:ext cx="6388789" cy="1008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name="Objeto empaquetador del shell" showAsIcon="1" r:id="rId4" imgW="2524680" imgH="398520" progId="Package">
                  <p:embed/>
                </p:oleObj>
              </mc:Choice>
              <mc:Fallback>
                <p:oleObj name="Objeto empaquetador del shell" showAsIcon="1" r:id="rId4" imgW="252468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35592" y="2438868"/>
                        <a:ext cx="6388789" cy="1008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488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1136672" y="6245225"/>
            <a:ext cx="445728" cy="476250"/>
          </a:xfrm>
        </p:spPr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3</a:t>
            </a:fld>
            <a:endParaRPr lang="es-ES" altLang="es-MX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95400" y="1898796"/>
            <a:ext cx="9145588" cy="34163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s-MX" altLang="es-MX" sz="7200" b="1" dirty="0" smtClean="0">
                <a:latin typeface="Centaur" panose="02030504050205020304" pitchFamily="18" charset="0"/>
                <a:cs typeface="Aharoni" panose="02010803020104030203" pitchFamily="2" charset="-79"/>
              </a:rPr>
              <a:t>“El mundo contemporáneo a través de la mirada de Newton”</a:t>
            </a:r>
            <a:endParaRPr lang="es-ES" altLang="es-MX" sz="7200" dirty="0" smtClean="0">
              <a:latin typeface="Centaur" panose="02030504050205020304" pitchFamily="18" charset="0"/>
              <a:cs typeface="Aharoni" panose="02010803020104030203" pitchFamily="2" charset="-79"/>
            </a:endParaRPr>
          </a:p>
        </p:txBody>
      </p:sp>
      <p:sp>
        <p:nvSpPr>
          <p:cNvPr id="6" name="CuadroTexto 1"/>
          <p:cNvSpPr txBox="1">
            <a:spLocks noChangeArrowheads="1"/>
          </p:cNvSpPr>
          <p:nvPr/>
        </p:nvSpPr>
        <p:spPr bwMode="auto">
          <a:xfrm>
            <a:off x="1505388" y="5327650"/>
            <a:ext cx="93612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AutoNum type="arabicPeriod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s-MX" altLang="es-MX" sz="2800" dirty="0" smtClean="0">
                <a:solidFill>
                  <a:schemeClr val="tx1"/>
                </a:solidFill>
                <a:latin typeface="Aharoni" pitchFamily="2" charset="0"/>
                <a:cs typeface="Aharoni" pitchFamily="2" charset="0"/>
              </a:rPr>
              <a:t>Ciclo escolar: Agosto </a:t>
            </a:r>
            <a:r>
              <a:rPr lang="es-MX" altLang="es-MX" sz="2800" dirty="0">
                <a:solidFill>
                  <a:schemeClr val="tx1"/>
                </a:solidFill>
                <a:latin typeface="Aharoni" pitchFamily="2" charset="0"/>
                <a:cs typeface="Aharoni" pitchFamily="2" charset="0"/>
              </a:rPr>
              <a:t>2018 - Mayo </a:t>
            </a:r>
            <a:r>
              <a:rPr lang="es-MX" altLang="es-MX" sz="2800" dirty="0" smtClean="0">
                <a:solidFill>
                  <a:schemeClr val="tx1"/>
                </a:solidFill>
                <a:latin typeface="Aharoni" pitchFamily="2" charset="0"/>
                <a:cs typeface="Aharoni" pitchFamily="2" charset="0"/>
              </a:rPr>
              <a:t>2019</a:t>
            </a:r>
          </a:p>
          <a:p>
            <a:pPr algn="ctr">
              <a:buFontTx/>
              <a:buNone/>
            </a:pPr>
            <a:r>
              <a:rPr lang="es-MX" altLang="es-MX" sz="2800" dirty="0" smtClean="0">
                <a:solidFill>
                  <a:schemeClr val="tx1"/>
                </a:solidFill>
                <a:latin typeface="Aharoni" pitchFamily="2" charset="0"/>
                <a:cs typeface="Aharoni" pitchFamily="2" charset="0"/>
              </a:rPr>
              <a:t>Inicio y término: Agosto 2018-Octubre 2018</a:t>
            </a:r>
            <a:endParaRPr lang="es-MX" altLang="es-MX" sz="2800" dirty="0">
              <a:solidFill>
                <a:schemeClr val="tx1"/>
              </a:solidFill>
              <a:latin typeface="Aharoni" pitchFamily="2" charset="0"/>
              <a:cs typeface="Aharoni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540" y="14856"/>
            <a:ext cx="17801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8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30</a:t>
            </a:fld>
            <a:endParaRPr lang="es-ES" alt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56" y="368592"/>
            <a:ext cx="1780186" cy="1450974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7896240" y="638628"/>
            <a:ext cx="4109300" cy="540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Reflexión. Grupo interdisciplinario</a:t>
            </a:r>
            <a:endParaRPr lang="es-MX" altLang="es-MX" sz="18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6" name="Objeto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039097"/>
              </p:ext>
            </p:extLst>
          </p:nvPr>
        </p:nvGraphicFramePr>
        <p:xfrm>
          <a:off x="4655808" y="2760533"/>
          <a:ext cx="2790372" cy="1054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6" name="Objeto empaquetador del shell" showAsIcon="1" r:id="rId4" imgW="1055880" imgH="398520" progId="Package">
                  <p:embed/>
                </p:oleObj>
              </mc:Choice>
              <mc:Fallback>
                <p:oleObj name="Objeto empaquetador del shell" showAsIcon="1" r:id="rId4" imgW="105588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55808" y="2760533"/>
                        <a:ext cx="2790372" cy="1054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6293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31</a:t>
            </a:fld>
            <a:endParaRPr lang="es-ES" altLang="es-MX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7446180" y="386455"/>
            <a:ext cx="4230564" cy="540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2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Evidencias del Proceso</a:t>
            </a:r>
            <a:endParaRPr lang="es-MX" altLang="es-MX" sz="28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449183"/>
              </p:ext>
            </p:extLst>
          </p:nvPr>
        </p:nvGraphicFramePr>
        <p:xfrm>
          <a:off x="1595400" y="1456752"/>
          <a:ext cx="8821176" cy="4852633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6942235">
                  <a:extLst>
                    <a:ext uri="{9D8B030D-6E8A-4147-A177-3AD203B41FA5}">
                      <a16:colId xmlns:a16="http://schemas.microsoft.com/office/drawing/2014/main" val="2693907296"/>
                    </a:ext>
                  </a:extLst>
                </a:gridCol>
                <a:gridCol w="1878941">
                  <a:extLst>
                    <a:ext uri="{9D8B030D-6E8A-4147-A177-3AD203B41FA5}">
                      <a16:colId xmlns:a16="http://schemas.microsoft.com/office/drawing/2014/main" val="2444113547"/>
                    </a:ext>
                  </a:extLst>
                </a:gridCol>
              </a:tblGrid>
              <a:tr h="933198">
                <a:tc>
                  <a:txBody>
                    <a:bodyPr/>
                    <a:lstStyle/>
                    <a:p>
                      <a:r>
                        <a:rPr lang="es-MX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Producto 4.</a:t>
                      </a:r>
                      <a:r>
                        <a:rPr lang="es-MX" b="1" baseline="0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 Organizador gráfico. Preguntas esenciales</a:t>
                      </a:r>
                      <a:endParaRPr lang="es-MX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645221"/>
                  </a:ext>
                </a:extLst>
              </a:tr>
              <a:tr h="748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Producto 5. Organizador gráfico.</a:t>
                      </a:r>
                      <a:r>
                        <a:rPr lang="es-MX" b="1" baseline="0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 Proceso de indagación</a:t>
                      </a:r>
                      <a:endParaRPr lang="es-MX" b="1" dirty="0" smtClean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endParaRPr lang="es-MX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615296"/>
                  </a:ext>
                </a:extLst>
              </a:tr>
              <a:tr h="748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Producto 6.</a:t>
                      </a:r>
                      <a:r>
                        <a:rPr lang="es-MX" b="1" baseline="0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 A.M.E. General</a:t>
                      </a:r>
                      <a:endParaRPr lang="es-MX" b="1" dirty="0" smtClean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endParaRPr lang="es-MX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418163"/>
                  </a:ext>
                </a:extLst>
              </a:tr>
              <a:tr h="748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Producto</a:t>
                      </a:r>
                      <a:r>
                        <a:rPr lang="es-MX" b="1" baseline="0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 7. E.I.P. Resumen</a:t>
                      </a:r>
                      <a:endParaRPr lang="es-MX" b="1" dirty="0" smtClean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endParaRPr lang="es-MX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647215"/>
                  </a:ext>
                </a:extLst>
              </a:tr>
              <a:tr h="748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Producto 8.</a:t>
                      </a:r>
                      <a:r>
                        <a:rPr lang="es-MX" b="1" baseline="0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 E.I.P. Elaboración de proyecto</a:t>
                      </a:r>
                      <a:endParaRPr lang="es-MX" b="1" dirty="0" smtClean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endParaRPr lang="es-MX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111020"/>
                  </a:ext>
                </a:extLst>
              </a:tr>
              <a:tr h="9269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="1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Producto 9. Fotografías</a:t>
                      </a:r>
                      <a:r>
                        <a:rPr lang="es-MX" b="1" baseline="0" dirty="0" smtClean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</a:rPr>
                        <a:t> de la sesión</a:t>
                      </a:r>
                      <a:endParaRPr lang="es-MX" b="1" dirty="0" smtClean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endParaRPr lang="es-MX" b="1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940359"/>
                  </a:ext>
                </a:extLst>
              </a:tr>
            </a:tbl>
          </a:graphicData>
        </a:graphic>
      </p:graphicFrame>
      <p:graphicFrame>
        <p:nvGraphicFramePr>
          <p:cNvPr id="14" name="Objeto 13">
            <a:hlinkClick r:id="" action="ppaction://ole?verb=0" highlightClick="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7928172"/>
              </p:ext>
            </p:extLst>
          </p:nvPr>
        </p:nvGraphicFramePr>
        <p:xfrm>
          <a:off x="8702557" y="1718772"/>
          <a:ext cx="1373451" cy="7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22" name="Objeto empaquetador del shell" showAsIcon="1" r:id="rId3" imgW="724680" imgH="398520" progId="Package">
                  <p:embed/>
                </p:oleObj>
              </mc:Choice>
              <mc:Fallback>
                <p:oleObj name="Objeto empaquetador del shell" showAsIcon="1" r:id="rId3" imgW="724680" imgH="398520" progId="Package">
                  <p:embed/>
                  <p:pic>
                    <p:nvPicPr>
                      <p:cNvPr id="10" name="Objeto 9">
                        <a:hlinkClick r:id="" action="ppaction://ole?verb=0" highlightClick="1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02557" y="1718772"/>
                        <a:ext cx="1373451" cy="75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o 14">
            <a:hlinkClick r:id="" action="ppaction://ole?verb=1" highlightClick="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886049"/>
              </p:ext>
            </p:extLst>
          </p:nvPr>
        </p:nvGraphicFramePr>
        <p:xfrm>
          <a:off x="8598654" y="2586981"/>
          <a:ext cx="1581255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23" name="Objeto empaquetador del shell" showAsIcon="1" r:id="rId5" imgW="724680" imgH="398520" progId="Package">
                  <p:embed/>
                </p:oleObj>
              </mc:Choice>
              <mc:Fallback>
                <p:oleObj name="Objeto empaquetador del shell" showAsIcon="1" r:id="rId5" imgW="724680" imgH="398520" progId="Package">
                  <p:embed/>
                  <p:pic>
                    <p:nvPicPr>
                      <p:cNvPr id="7" name="Objeto 6">
                        <a:hlinkClick r:id="" action="ppaction://ole?verb=1" highlightClick="1"/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98654" y="2586981"/>
                        <a:ext cx="1581255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o 15">
            <a:hlinkClick r:id="" action="ppaction://ole?verb=0" highlightClick="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159505"/>
              </p:ext>
            </p:extLst>
          </p:nvPr>
        </p:nvGraphicFramePr>
        <p:xfrm>
          <a:off x="8782591" y="3361628"/>
          <a:ext cx="1248363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24" name="Objeto empaquetador del shell" showAsIcon="1" r:id="rId7" imgW="724680" imgH="398520" progId="Package">
                  <p:embed/>
                </p:oleObj>
              </mc:Choice>
              <mc:Fallback>
                <p:oleObj name="Objeto empaquetador del shell" showAsIcon="1" r:id="rId7" imgW="724680" imgH="398520" progId="Package">
                  <p:embed/>
                  <p:pic>
                    <p:nvPicPr>
                      <p:cNvPr id="12" name="Objeto 11">
                        <a:hlinkClick r:id="" action="ppaction://ole?verb=0" highlightClick="1"/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82591" y="3361628"/>
                        <a:ext cx="1248363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>
            <a:hlinkClick r:id="" action="ppaction://ole?verb=0" highlightClick="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1114554"/>
              </p:ext>
            </p:extLst>
          </p:nvPr>
        </p:nvGraphicFramePr>
        <p:xfrm>
          <a:off x="8751777" y="4081628"/>
          <a:ext cx="1342541" cy="739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25" name="Objeto empaquetador del shell" showAsIcon="1" r:id="rId9" imgW="724680" imgH="398520" progId="Package">
                  <p:embed/>
                </p:oleObj>
              </mc:Choice>
              <mc:Fallback>
                <p:oleObj name="Objeto empaquetador del shell" showAsIcon="1" r:id="rId9" imgW="724680" imgH="398520" progId="Package">
                  <p:embed/>
                  <p:pic>
                    <p:nvPicPr>
                      <p:cNvPr id="8" name="Objeto 7">
                        <a:hlinkClick r:id="" action="ppaction://ole?verb=0" highlightClick="1"/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751777" y="4081628"/>
                        <a:ext cx="1342541" cy="739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865816"/>
              </p:ext>
            </p:extLst>
          </p:nvPr>
        </p:nvGraphicFramePr>
        <p:xfrm>
          <a:off x="8777119" y="4828404"/>
          <a:ext cx="1308044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26" name="Objeto empaquetador del shell" showAsIcon="1" r:id="rId11" imgW="724680" imgH="398520" progId="Package">
                  <p:embed/>
                </p:oleObj>
              </mc:Choice>
              <mc:Fallback>
                <p:oleObj name="Objeto empaquetador del shell" showAsIcon="1" r:id="rId11" imgW="724680" imgH="398520" progId="Package">
                  <p:embed/>
                  <p:pic>
                    <p:nvPicPr>
                      <p:cNvPr id="18" name="Objeto 1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777119" y="4828404"/>
                        <a:ext cx="1308044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376446"/>
              </p:ext>
            </p:extLst>
          </p:nvPr>
        </p:nvGraphicFramePr>
        <p:xfrm>
          <a:off x="8148038" y="5715000"/>
          <a:ext cx="226853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27" name="Objeto empaquetador del shell" showAsIcon="1" r:id="rId13" imgW="1670400" imgH="398520" progId="Package">
                  <p:embed/>
                </p:oleObj>
              </mc:Choice>
              <mc:Fallback>
                <p:oleObj name="Objeto empaquetador del shell" showAsIcon="1" r:id="rId13" imgW="167040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148038" y="5715000"/>
                        <a:ext cx="2268538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5208" y="201040"/>
            <a:ext cx="17801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8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32</a:t>
            </a:fld>
            <a:endParaRPr lang="es-ES" alt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56" y="368592"/>
            <a:ext cx="1780186" cy="1450974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7716216" y="638628"/>
            <a:ext cx="4289324" cy="540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Evaluación. Formatos. Prerrequisitos.</a:t>
            </a:r>
            <a:endParaRPr lang="es-MX" altLang="es-MX" sz="18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Objeto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943291"/>
              </p:ext>
            </p:extLst>
          </p:nvPr>
        </p:nvGraphicFramePr>
        <p:xfrm>
          <a:off x="1594350" y="2419350"/>
          <a:ext cx="3209425" cy="829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7" name="Objeto empaquetador del shell" showAsIcon="1" r:id="rId4" imgW="1540800" imgH="398520" progId="Package">
                  <p:embed/>
                </p:oleObj>
              </mc:Choice>
              <mc:Fallback>
                <p:oleObj name="Objeto empaquetador del shell" showAsIcon="1" r:id="rId4" imgW="154080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4350" y="2419350"/>
                        <a:ext cx="3209425" cy="8296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950793"/>
              </p:ext>
            </p:extLst>
          </p:nvPr>
        </p:nvGraphicFramePr>
        <p:xfrm>
          <a:off x="7176144" y="2348856"/>
          <a:ext cx="2431895" cy="797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8" name="Objeto empaquetador del shell" showAsIcon="1" r:id="rId6" imgW="1214280" imgH="398520" progId="Package">
                  <p:embed/>
                </p:oleObj>
              </mc:Choice>
              <mc:Fallback>
                <p:oleObj name="Objeto empaquetador del shell" showAsIcon="1" r:id="rId6" imgW="121428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76144" y="2348856"/>
                        <a:ext cx="2431895" cy="797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268764"/>
              </p:ext>
            </p:extLst>
          </p:nvPr>
        </p:nvGraphicFramePr>
        <p:xfrm>
          <a:off x="1955448" y="4105956"/>
          <a:ext cx="2455147" cy="781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9" name="Objeto empaquetador del shell" showAsIcon="1" r:id="rId8" imgW="1252800" imgH="398520" progId="Package">
                  <p:embed/>
                </p:oleObj>
              </mc:Choice>
              <mc:Fallback>
                <p:oleObj name="Objeto empaquetador del shell" showAsIcon="1" r:id="rId8" imgW="125280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55448" y="4105956"/>
                        <a:ext cx="2455147" cy="781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201354"/>
              </p:ext>
            </p:extLst>
          </p:nvPr>
        </p:nvGraphicFramePr>
        <p:xfrm>
          <a:off x="7551067" y="4239108"/>
          <a:ext cx="2457337" cy="647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0" name="Objeto empaquetador del shell" showAsIcon="1" r:id="rId10" imgW="1512000" imgH="398520" progId="Package">
                  <p:embed/>
                </p:oleObj>
              </mc:Choice>
              <mc:Fallback>
                <p:oleObj name="Objeto empaquetador del shell" showAsIcon="1" r:id="rId10" imgW="151200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51067" y="4239108"/>
                        <a:ext cx="2457337" cy="6478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0796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33</a:t>
            </a:fld>
            <a:endParaRPr lang="es-ES" alt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56" y="368592"/>
            <a:ext cx="1780186" cy="1450974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7716216" y="638628"/>
            <a:ext cx="4289324" cy="540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Evaluación. Formatos. Prerrequisitos.</a:t>
            </a:r>
            <a:endParaRPr lang="es-MX" altLang="es-MX" sz="18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Objeto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970720"/>
              </p:ext>
            </p:extLst>
          </p:nvPr>
        </p:nvGraphicFramePr>
        <p:xfrm>
          <a:off x="9193258" y="3409267"/>
          <a:ext cx="2399955" cy="57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8" name="Objeto empaquetador del shell" showAsIcon="1" r:id="rId4" imgW="1670400" imgH="398520" progId="Package">
                  <p:embed/>
                </p:oleObj>
              </mc:Choice>
              <mc:Fallback>
                <p:oleObj name="Objeto empaquetador del shell" showAsIcon="1" r:id="rId4" imgW="167040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93258" y="3409267"/>
                        <a:ext cx="2399955" cy="57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260994"/>
              </p:ext>
            </p:extLst>
          </p:nvPr>
        </p:nvGraphicFramePr>
        <p:xfrm>
          <a:off x="9066396" y="2401121"/>
          <a:ext cx="2682290" cy="511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9" name="Objeto empaquetador del shell" showAsIcon="1" r:id="rId6" imgW="2088000" imgH="398520" progId="Package">
                  <p:embed/>
                </p:oleObj>
              </mc:Choice>
              <mc:Fallback>
                <p:oleObj name="Objeto empaquetador del shell" showAsIcon="1" r:id="rId6" imgW="208800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66396" y="2401121"/>
                        <a:ext cx="2682290" cy="511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725814"/>
              </p:ext>
            </p:extLst>
          </p:nvPr>
        </p:nvGraphicFramePr>
        <p:xfrm>
          <a:off x="1352550" y="2570163"/>
          <a:ext cx="14224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0" name="Objeto empaquetador del shell" showAsIcon="1" r:id="rId8" imgW="1166400" imgH="398520" progId="Package">
                  <p:embed/>
                </p:oleObj>
              </mc:Choice>
              <mc:Fallback>
                <p:oleObj name="Objeto empaquetador del shell" showAsIcon="1" r:id="rId8" imgW="116640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52550" y="2570163"/>
                        <a:ext cx="1422400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906650"/>
              </p:ext>
            </p:extLst>
          </p:nvPr>
        </p:nvGraphicFramePr>
        <p:xfrm>
          <a:off x="993775" y="3525838"/>
          <a:ext cx="213995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1" name="Objeto empaquetador del shell" showAsIcon="1" r:id="rId10" imgW="1526400" imgH="398520" progId="Package">
                  <p:embed/>
                </p:oleObj>
              </mc:Choice>
              <mc:Fallback>
                <p:oleObj name="Objeto empaquetador del shell" showAsIcon="1" r:id="rId10" imgW="152640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93775" y="3525838"/>
                        <a:ext cx="213995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319901"/>
              </p:ext>
            </p:extLst>
          </p:nvPr>
        </p:nvGraphicFramePr>
        <p:xfrm>
          <a:off x="4078288" y="2544763"/>
          <a:ext cx="202406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2" name="Objeto empaquetador del shell" showAsIcon="1" r:id="rId12" imgW="1660680" imgH="398520" progId="Package">
                  <p:embed/>
                </p:oleObj>
              </mc:Choice>
              <mc:Fallback>
                <p:oleObj name="Objeto empaquetador del shell" showAsIcon="1" r:id="rId12" imgW="166068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078288" y="2544763"/>
                        <a:ext cx="2024062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841797"/>
              </p:ext>
            </p:extLst>
          </p:nvPr>
        </p:nvGraphicFramePr>
        <p:xfrm>
          <a:off x="4286250" y="3532188"/>
          <a:ext cx="175895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3" name="Objeto empaquetador del shell" showAsIcon="1" r:id="rId14" imgW="1281600" imgH="398520" progId="Package">
                  <p:embed/>
                </p:oleObj>
              </mc:Choice>
              <mc:Fallback>
                <p:oleObj name="Objeto empaquetador del shell" showAsIcon="1" r:id="rId14" imgW="128160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86250" y="3532188"/>
                        <a:ext cx="175895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976624"/>
              </p:ext>
            </p:extLst>
          </p:nvPr>
        </p:nvGraphicFramePr>
        <p:xfrm>
          <a:off x="6889750" y="2511425"/>
          <a:ext cx="1957388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4" name="Objeto empaquetador del shell" showAsIcon="1" r:id="rId16" imgW="1569600" imgH="398520" progId="Package">
                  <p:embed/>
                </p:oleObj>
              </mc:Choice>
              <mc:Fallback>
                <p:oleObj name="Objeto empaquetador del shell" showAsIcon="1" r:id="rId16" imgW="156960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889750" y="2511425"/>
                        <a:ext cx="1957388" cy="49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1437860"/>
              </p:ext>
            </p:extLst>
          </p:nvPr>
        </p:nvGraphicFramePr>
        <p:xfrm>
          <a:off x="7118350" y="3563938"/>
          <a:ext cx="150336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5" name="Objeto empaquetador del shell" showAsIcon="1" r:id="rId18" imgW="1238400" imgH="398520" progId="Package">
                  <p:embed/>
                </p:oleObj>
              </mc:Choice>
              <mc:Fallback>
                <p:oleObj name="Objeto empaquetador del shell" showAsIcon="1" r:id="rId18" imgW="123840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118350" y="3563938"/>
                        <a:ext cx="1503363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1172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935FBA-AB48-4A06-A2D4-9DF63AA782F7}" type="slidenum">
              <a:rPr lang="es-ES" altLang="es-MX" smtClean="0"/>
              <a:pPr>
                <a:defRPr/>
              </a:pPr>
              <a:t>34</a:t>
            </a:fld>
            <a:endParaRPr lang="es-ES" alt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44" y="278580"/>
            <a:ext cx="1780186" cy="1450974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671491" y="638628"/>
            <a:ext cx="4289324" cy="540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PASOS PARA REALIZAR UNA INFOGRAFÍA</a:t>
            </a:r>
            <a:endParaRPr lang="es-MX" altLang="es-MX" sz="18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7" name="Objeto 6">
            <a:hlinkClick r:id="" action="ppaction://ole?verb=0" highlightClick="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034922"/>
              </p:ext>
            </p:extLst>
          </p:nvPr>
        </p:nvGraphicFramePr>
        <p:xfrm>
          <a:off x="3125604" y="2438868"/>
          <a:ext cx="5903636" cy="1126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5" name="Objeto empaquetador del shell" showAsIcon="1" r:id="rId4" imgW="2088000" imgH="398520" progId="Package">
                  <p:embed/>
                </p:oleObj>
              </mc:Choice>
              <mc:Fallback>
                <p:oleObj name="Objeto empaquetador del shell" showAsIcon="1" r:id="rId4" imgW="208800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25604" y="2438868"/>
                        <a:ext cx="5903636" cy="1126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6630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935FBA-AB48-4A06-A2D4-9DF63AA782F7}" type="slidenum">
              <a:rPr lang="es-ES" altLang="es-MX" smtClean="0"/>
              <a:pPr>
                <a:defRPr/>
              </a:pPr>
              <a:t>35</a:t>
            </a:fld>
            <a:endParaRPr lang="es-ES" alt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23" y="293865"/>
            <a:ext cx="1780186" cy="1450974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671491" y="638628"/>
            <a:ext cx="4289324" cy="540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REFLEXIONES PERSONALES</a:t>
            </a:r>
            <a:endParaRPr lang="es-MX" altLang="es-MX" sz="18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7" name="Objeto 6">
            <a:hlinkClick r:id="" action="ppaction://ole?verb=0" highlightClick="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772681"/>
              </p:ext>
            </p:extLst>
          </p:nvPr>
        </p:nvGraphicFramePr>
        <p:xfrm>
          <a:off x="2341896" y="1855475"/>
          <a:ext cx="1953676" cy="826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6" name="Objeto empaquetador del shell" showAsIcon="1" r:id="rId4" imgW="940680" imgH="398520" progId="Package">
                  <p:embed/>
                </p:oleObj>
              </mc:Choice>
              <mc:Fallback>
                <p:oleObj name="Objeto empaquetador del shell" showAsIcon="1" r:id="rId4" imgW="94068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41896" y="1855475"/>
                        <a:ext cx="1953676" cy="826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hlinkClick r:id="" action="ppaction://ole?verb=0" highlightClick="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01008"/>
              </p:ext>
            </p:extLst>
          </p:nvPr>
        </p:nvGraphicFramePr>
        <p:xfrm>
          <a:off x="8729799" y="1855476"/>
          <a:ext cx="2190885" cy="826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7" name="Objeto empaquetador del shell" showAsIcon="1" r:id="rId6" imgW="1055880" imgH="398520" progId="Package">
                  <p:embed/>
                </p:oleObj>
              </mc:Choice>
              <mc:Fallback>
                <p:oleObj name="Objeto empaquetador del shell" showAsIcon="1" r:id="rId6" imgW="105588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729799" y="1855476"/>
                        <a:ext cx="2190885" cy="826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560226"/>
              </p:ext>
            </p:extLst>
          </p:nvPr>
        </p:nvGraphicFramePr>
        <p:xfrm>
          <a:off x="2237578" y="3969072"/>
          <a:ext cx="2042628" cy="826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8" name="Objeto empaquetador del shell" showAsIcon="1" r:id="rId8" imgW="983880" imgH="398520" progId="Package">
                  <p:embed/>
                </p:oleObj>
              </mc:Choice>
              <mc:Fallback>
                <p:oleObj name="Objeto empaquetador del shell" showAsIcon="1" r:id="rId8" imgW="98388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37578" y="3969072"/>
                        <a:ext cx="2042628" cy="826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357443"/>
              </p:ext>
            </p:extLst>
          </p:nvPr>
        </p:nvGraphicFramePr>
        <p:xfrm>
          <a:off x="8805820" y="3969072"/>
          <a:ext cx="2101931" cy="826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9" name="Objeto empaquetador del shell" showAsIcon="1" r:id="rId10" imgW="1012680" imgH="398520" progId="Package">
                  <p:embed/>
                </p:oleObj>
              </mc:Choice>
              <mc:Fallback>
                <p:oleObj name="Objeto empaquetador del shell" showAsIcon="1" r:id="rId10" imgW="101268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805820" y="3969072"/>
                        <a:ext cx="2101931" cy="826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23757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935FBA-AB48-4A06-A2D4-9DF63AA782F7}" type="slidenum">
              <a:rPr lang="es-ES" altLang="es-MX" smtClean="0"/>
              <a:pPr>
                <a:defRPr/>
              </a:pPr>
              <a:t>36</a:t>
            </a:fld>
            <a:endParaRPr lang="es-ES" alt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56" y="368592"/>
            <a:ext cx="1780186" cy="1450974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671491" y="638628"/>
            <a:ext cx="4289324" cy="540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INFOGRAFÍA EQUIPO 2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s-MX" altLang="es-MX" sz="18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6258357"/>
              </p:ext>
            </p:extLst>
          </p:nvPr>
        </p:nvGraphicFramePr>
        <p:xfrm>
          <a:off x="4745820" y="2528880"/>
          <a:ext cx="3605585" cy="1096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3" name="Objeto empaquetador del shell" showAsIcon="1" r:id="rId4" imgW="1310400" imgH="398520" progId="Package">
                  <p:embed/>
                </p:oleObj>
              </mc:Choice>
              <mc:Fallback>
                <p:oleObj name="Objeto empaquetador del shell" showAsIcon="1" r:id="rId4" imgW="1310400" imgH="39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45820" y="2528880"/>
                        <a:ext cx="3605585" cy="1096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2753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4</a:t>
            </a:fld>
            <a:endParaRPr lang="es-ES" altLang="es-MX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1271588" y="1988808"/>
            <a:ext cx="10179050" cy="351045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  <a:defRPr/>
            </a:pPr>
            <a:r>
              <a:rPr lang="es-ES" kern="0" dirty="0">
                <a:latin typeface="Centaur" panose="02030504050205020304" pitchFamily="18" charset="0"/>
              </a:rPr>
              <a:t>A través de la elaboración de algoritmos y/o diagramas de flujo para  la solución y observación de fenómenos naturales, en las  cuales se presenten las Leyes de Newton, se pretende dar solución al problema, en </a:t>
            </a:r>
            <a:r>
              <a:rPr lang="es-ES" kern="0" dirty="0" smtClean="0">
                <a:latin typeface="Centaur" panose="02030504050205020304" pitchFamily="18" charset="0"/>
              </a:rPr>
              <a:t> </a:t>
            </a:r>
            <a:r>
              <a:rPr lang="es-ES" kern="0" dirty="0">
                <a:latin typeface="Centaur" panose="02030504050205020304" pitchFamily="18" charset="0"/>
              </a:rPr>
              <a:t>cuál los alumnos puedan </a:t>
            </a:r>
            <a:r>
              <a:rPr lang="es-ES" kern="0" dirty="0" smtClean="0">
                <a:latin typeface="Centaur" panose="02030504050205020304" pitchFamily="18" charset="0"/>
              </a:rPr>
              <a:t>comprender </a:t>
            </a:r>
            <a:r>
              <a:rPr lang="es-ES" kern="0" dirty="0">
                <a:latin typeface="Centaur" panose="02030504050205020304" pitchFamily="18" charset="0"/>
              </a:rPr>
              <a:t>que dichas leyes están presentes en su vida diaria, así mismo como el uso y la explicación de las fórmulas para su </a:t>
            </a:r>
            <a:r>
              <a:rPr lang="es-ES" kern="0" dirty="0" smtClean="0">
                <a:latin typeface="Centaur" panose="02030504050205020304" pitchFamily="18" charset="0"/>
              </a:rPr>
              <a:t>interpretación. Para ello se propone lo siguiente:</a:t>
            </a:r>
          </a:p>
          <a:p>
            <a:pPr marL="0" indent="0" algn="just">
              <a:buNone/>
              <a:defRPr/>
            </a:pPr>
            <a:endParaRPr lang="es-ES" b="1" kern="0" dirty="0" smtClean="0">
              <a:latin typeface="Centaur" panose="020305040502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s-ES" kern="0" dirty="0">
                <a:latin typeface="Centaur" panose="02030504050205020304" pitchFamily="18" charset="0"/>
              </a:rPr>
              <a:t>Metodología: la secuencia lógica para la solución de problemas.</a:t>
            </a:r>
            <a:endParaRPr lang="es-MX" kern="0" dirty="0">
              <a:latin typeface="Centaur" panose="020305040502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s-ES" kern="0" dirty="0">
                <a:latin typeface="Centaur" panose="02030504050205020304" pitchFamily="18" charset="0"/>
              </a:rPr>
              <a:t>Análisis de textos científicos</a:t>
            </a:r>
            <a:endParaRPr lang="es-MX" kern="0" dirty="0">
              <a:latin typeface="Centaur" panose="020305040502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s-ES" kern="0" dirty="0">
                <a:latin typeface="Centaur" panose="02030504050205020304" pitchFamily="18" charset="0"/>
              </a:rPr>
              <a:t>Utilización de recursos </a:t>
            </a:r>
            <a:r>
              <a:rPr lang="es-ES" kern="0" dirty="0" smtClean="0">
                <a:latin typeface="Centaur" panose="02030504050205020304" pitchFamily="18" charset="0"/>
              </a:rPr>
              <a:t>digitales: uso de las </a:t>
            </a:r>
            <a:r>
              <a:rPr lang="es-ES" kern="0" dirty="0" err="1" smtClean="0">
                <a:latin typeface="Centaur" panose="02030504050205020304" pitchFamily="18" charset="0"/>
              </a:rPr>
              <a:t>tic´s</a:t>
            </a:r>
            <a:r>
              <a:rPr lang="es-ES" kern="0" dirty="0" smtClean="0">
                <a:latin typeface="Centaur" panose="02030504050205020304" pitchFamily="18" charset="0"/>
              </a:rPr>
              <a:t> como el medio para mejorar la materia de Inglés en el uso de la noción tiempo futuro.</a:t>
            </a:r>
            <a:endParaRPr lang="es-MX" kern="0" dirty="0">
              <a:latin typeface="Centaur" panose="020305040502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s-ES" kern="0" dirty="0">
                <a:latin typeface="Centaur" panose="02030504050205020304" pitchFamily="18" charset="0"/>
              </a:rPr>
              <a:t>Diagrama de </a:t>
            </a:r>
            <a:r>
              <a:rPr lang="es-ES" kern="0" dirty="0" err="1">
                <a:latin typeface="Centaur" panose="02030504050205020304" pitchFamily="18" charset="0"/>
              </a:rPr>
              <a:t>Nassi_Schneiderman</a:t>
            </a:r>
            <a:r>
              <a:rPr lang="es-ES" kern="0" dirty="0">
                <a:latin typeface="Centaur" panose="02030504050205020304" pitchFamily="18" charset="0"/>
              </a:rPr>
              <a:t> N/S </a:t>
            </a:r>
            <a:endParaRPr lang="es-ES" kern="0" dirty="0" smtClean="0">
              <a:latin typeface="Centaur" panose="020305040502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es-ES" kern="0" dirty="0" smtClean="0">
                <a:latin typeface="Centaur" panose="02030504050205020304" pitchFamily="18" charset="0"/>
              </a:rPr>
              <a:t>Tutoría</a:t>
            </a:r>
            <a:endParaRPr lang="es-MX" kern="0" dirty="0">
              <a:latin typeface="Centaur" panose="02030504050205020304" pitchFamily="18" charset="0"/>
            </a:endParaRPr>
          </a:p>
          <a:p>
            <a:pPr marL="0" indent="0">
              <a:buNone/>
              <a:defRPr/>
            </a:pPr>
            <a:endParaRPr lang="es-ES" kern="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ES" kern="0" dirty="0" smtClean="0"/>
          </a:p>
          <a:p>
            <a:pPr marL="0" indent="0">
              <a:buNone/>
              <a:defRPr/>
            </a:pPr>
            <a:endParaRPr lang="es-MX" kern="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065648" y="449689"/>
            <a:ext cx="5126352" cy="5400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1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Resolver un problema y propuesta de mejora </a:t>
            </a:r>
            <a:endParaRPr lang="es-MX" altLang="es-MX" sz="1800" kern="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68" y="188568"/>
            <a:ext cx="17801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7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085644"/>
              </p:ext>
            </p:extLst>
          </p:nvPr>
        </p:nvGraphicFramePr>
        <p:xfrm>
          <a:off x="785292" y="100722"/>
          <a:ext cx="9648825" cy="601039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6398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9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                      Índice</a:t>
                      </a:r>
                    </a:p>
                  </a:txBody>
                  <a:tcPr marL="91433" marR="91433" marT="45735" marB="45735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3" marR="91433" marT="45735" marB="45735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2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TEMA</a:t>
                      </a:r>
                      <a:endParaRPr kumimoji="0" lang="es-ES" altLang="es-MX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DIAPOSITIVA</a:t>
                      </a:r>
                      <a:endParaRPr kumimoji="0" lang="es-ES" altLang="es-MX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8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Producto 1. </a:t>
                      </a:r>
                      <a:r>
                        <a:rPr kumimoji="0" lang="es-MX" altLang="es-MX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C.A.I.A.C. Conclusiones Generales.</a:t>
                      </a:r>
                      <a:endParaRPr kumimoji="0" lang="es-ES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cs typeface="Aharoni" panose="02010803020104030203" pitchFamily="2" charset="-79"/>
                        </a:rPr>
                        <a:t>7,8, 9 y 10</a:t>
                      </a:r>
                      <a:endParaRPr kumimoji="0" lang="es-ES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cs typeface="Aharoni" panose="02010803020104030203" pitchFamily="2" charset="-79"/>
                      </a:endParaRP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1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Producto 3. </a:t>
                      </a:r>
                      <a:r>
                        <a:rPr kumimoji="0" lang="es-MX" altLang="es-MX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Fotografías de la sesión tomadas por los propios grupos y la persona asignada para tal fin.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Primer equipo</a:t>
                      </a:r>
                      <a:endParaRPr kumimoji="0" lang="es-ES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cs typeface="Aharoni" panose="02010803020104030203" pitchFamily="2" charset="-79"/>
                        </a:rPr>
                        <a:t>11,12,13 y 14</a:t>
                      </a: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5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Producto 2. </a:t>
                      </a:r>
                      <a:r>
                        <a:rPr kumimoji="0" lang="es-ES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Organizador gráfico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Primer equipo</a:t>
                      </a: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cs typeface="Aharoni" panose="02010803020104030203" pitchFamily="2" charset="-79"/>
                        </a:rPr>
                        <a:t>15</a:t>
                      </a: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975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Producto 3. </a:t>
                      </a:r>
                      <a:r>
                        <a:rPr kumimoji="0" lang="es-MX" altLang="es-MX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Fotografías de la sesión tomadas por los propios grupos y la persona asignada para tal fin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Equipo actual</a:t>
                      </a: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cs typeface="Aharoni" panose="02010803020104030203" pitchFamily="2" charset="-79"/>
                        </a:rPr>
                        <a:t>16 y 17</a:t>
                      </a: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708154"/>
                  </a:ext>
                </a:extLst>
              </a:tr>
              <a:tr h="72005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Producto 2. </a:t>
                      </a:r>
                      <a:r>
                        <a:rPr kumimoji="0" lang="es-ES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Organizador gráfico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Equipo actual</a:t>
                      </a: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cs typeface="Aharoni" panose="02010803020104030203" pitchFamily="2" charset="-79"/>
                        </a:rPr>
                        <a:t>18</a:t>
                      </a: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058377"/>
                  </a:ext>
                </a:extLst>
              </a:tr>
              <a:tr h="441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Introducción</a:t>
                      </a: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cs typeface="Aharoni" panose="02010803020104030203" pitchFamily="2" charset="-79"/>
                        </a:rPr>
                        <a:t>19</a:t>
                      </a: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096247"/>
                  </a:ext>
                </a:extLst>
              </a:tr>
              <a:tr h="36004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Objetivo general</a:t>
                      </a: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cs typeface="Aharoni" panose="02010803020104030203" pitchFamily="2" charset="-79"/>
                        </a:rPr>
                        <a:t>20</a:t>
                      </a: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828002"/>
                  </a:ext>
                </a:extLst>
              </a:tr>
              <a:tr h="36004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Objetivo de cada asignatura involucrada</a:t>
                      </a: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cs typeface="Aharoni" panose="02010803020104030203" pitchFamily="2" charset="-79"/>
                        </a:rPr>
                        <a:t>21</a:t>
                      </a: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313898"/>
                  </a:ext>
                </a:extLst>
              </a:tr>
              <a:tr h="36004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Preguntas generadoras</a:t>
                      </a: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cs typeface="Aharoni" panose="02010803020104030203" pitchFamily="2" charset="-79"/>
                        </a:rPr>
                        <a:t>22</a:t>
                      </a:r>
                    </a:p>
                  </a:txBody>
                  <a:tcPr marL="91433" marR="91433" marT="45735" marB="4573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430964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811" y="41436"/>
            <a:ext cx="1610189" cy="1312415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5</a:t>
            </a:fld>
            <a:endParaRPr lang="es-ES" alt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69293"/>
              </p:ext>
            </p:extLst>
          </p:nvPr>
        </p:nvGraphicFramePr>
        <p:xfrm>
          <a:off x="695280" y="278580"/>
          <a:ext cx="9648825" cy="6244584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6398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9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                       Índice    </a:t>
                      </a:r>
                    </a:p>
                  </a:txBody>
                  <a:tcPr marL="91433" marR="91433" marT="45735" marB="45735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3" marR="91433" marT="45735" marB="45735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2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TEMA</a:t>
                      </a:r>
                      <a:endParaRPr kumimoji="0" lang="es-ES" altLang="es-MX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DIAPOSITIVA</a:t>
                      </a:r>
                      <a:endParaRPr kumimoji="0" lang="es-ES" altLang="es-MX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8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Contenido/Temas involucrados</a:t>
                      </a: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cs typeface="Aharoni" panose="02010803020104030203" pitchFamily="2" charset="-79"/>
                        </a:rPr>
                        <a:t>23</a:t>
                      </a: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1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Planeación general.</a:t>
                      </a: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cs typeface="Aharoni" panose="02010803020104030203" pitchFamily="2" charset="-79"/>
                        </a:rPr>
                        <a:t>27</a:t>
                      </a: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1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Planeación día a día.</a:t>
                      </a: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cs typeface="Aharoni" panose="02010803020104030203" pitchFamily="2" charset="-79"/>
                        </a:rPr>
                        <a:t>28</a:t>
                      </a: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103978"/>
                  </a:ext>
                </a:extLst>
              </a:tr>
              <a:tr h="3941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Reflexión. Grupo interdisciplinario.</a:t>
                      </a: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cs typeface="Aharoni" panose="02010803020104030203" pitchFamily="2" charset="-79"/>
                        </a:rPr>
                        <a:t>29</a:t>
                      </a: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534945"/>
                  </a:ext>
                </a:extLst>
              </a:tr>
              <a:tr h="394122">
                <a:tc rowSpan="7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Evidencias del proceso 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                         Organizador gráfico. Preguntas esenciales.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                         Organizador gráfico. Proceso de indagación.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                         A.M.E. General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                         E.I.P. Resumen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                         E.I.P. Elaboración de proyecto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                         Fotografías de la sesión  2a. R.T.</a:t>
                      </a: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cs typeface="Aharoni" panose="02010803020104030203" pitchFamily="2" charset="-79"/>
                      </a:endParaRP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0370"/>
                  </a:ext>
                </a:extLst>
              </a:tr>
              <a:tr h="345672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cs typeface="Aharoni" panose="02010803020104030203"/>
                      </a:endParaRPr>
                    </a:p>
                  </a:txBody>
                  <a:tcPr marL="91433" marR="91433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cs typeface="Aharoni" panose="02010803020104030203" pitchFamily="2" charset="-79"/>
                        </a:rPr>
                        <a:t>30</a:t>
                      </a: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689972"/>
                  </a:ext>
                </a:extLst>
              </a:tr>
              <a:tr h="394122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cs typeface="Aharoni" panose="02010803020104030203"/>
                      </a:endParaRPr>
                    </a:p>
                  </a:txBody>
                  <a:tcPr marL="91433" marR="91433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cs typeface="Aharoni" panose="02010803020104030203" pitchFamily="2" charset="-79"/>
                      </a:endParaRP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770989"/>
                  </a:ext>
                </a:extLst>
              </a:tr>
              <a:tr h="394122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cs typeface="Aharoni" panose="02010803020104030203"/>
                      </a:endParaRPr>
                    </a:p>
                  </a:txBody>
                  <a:tcPr marL="91433" marR="91433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cs typeface="Aharoni" panose="02010803020104030203" pitchFamily="2" charset="-79"/>
                      </a:endParaRP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33661"/>
                  </a:ext>
                </a:extLst>
              </a:tr>
              <a:tr h="394122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cs typeface="Aharoni" panose="02010803020104030203"/>
                      </a:endParaRPr>
                    </a:p>
                  </a:txBody>
                  <a:tcPr marL="91433" marR="91433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cs typeface="Aharoni" panose="02010803020104030203" pitchFamily="2" charset="-79"/>
                      </a:endParaRP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43343"/>
                  </a:ext>
                </a:extLst>
              </a:tr>
              <a:tr h="394122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cs typeface="Aharoni" panose="02010803020104030203"/>
                      </a:endParaRPr>
                    </a:p>
                  </a:txBody>
                  <a:tcPr marL="91433" marR="91433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cs typeface="Aharoni" panose="02010803020104030203" pitchFamily="2" charset="-79"/>
                      </a:endParaRP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825617"/>
                  </a:ext>
                </a:extLst>
              </a:tr>
              <a:tr h="133740"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cs typeface="Aharoni" panose="02010803020104030203"/>
                      </a:endParaRPr>
                    </a:p>
                  </a:txBody>
                  <a:tcPr marL="91433" marR="91433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panose="020F0704030504030204" pitchFamily="34" charset="0"/>
                        <a:cs typeface="Aharoni" panose="02010803020104030203" pitchFamily="2" charset="-79"/>
                      </a:endParaRP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552671"/>
                  </a:ext>
                </a:extLst>
              </a:tr>
              <a:tr h="3941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Producto 10 </a:t>
                      </a: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Evaluación</a:t>
                      </a: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. Organizadores Gráficos.</a:t>
                      </a: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cs typeface="Aharoni" panose="02010803020104030203" pitchFamily="2" charset="-79"/>
                        </a:rPr>
                        <a:t>31</a:t>
                      </a: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829758"/>
                  </a:ext>
                </a:extLst>
              </a:tr>
              <a:tr h="3941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Producto 11 </a:t>
                      </a: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Evaluación</a:t>
                      </a: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. Formatos. Prerrequisitos.</a:t>
                      </a: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cs typeface="Aharoni" panose="02010803020104030203" pitchFamily="2" charset="-79"/>
                        </a:rPr>
                        <a:t>32</a:t>
                      </a: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00883"/>
                  </a:ext>
                </a:extLst>
              </a:tr>
              <a:tr h="3941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Producto  12 </a:t>
                      </a: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Evaluación</a:t>
                      </a: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. Formatos. Grupo Heterogéneo</a:t>
                      </a: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panose="020F0704030504030204" pitchFamily="34" charset="0"/>
                          <a:cs typeface="Aharoni" panose="02010803020104030203" pitchFamily="2" charset="-79"/>
                        </a:rPr>
                        <a:t>32</a:t>
                      </a: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732861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357" y="-81468"/>
            <a:ext cx="1780186" cy="1450974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6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25519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7</a:t>
            </a:fld>
            <a:endParaRPr lang="es-ES" altLang="es-MX"/>
          </a:p>
        </p:txBody>
      </p:sp>
      <p:graphicFrame>
        <p:nvGraphicFramePr>
          <p:cNvPr id="3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859125"/>
              </p:ext>
            </p:extLst>
          </p:nvPr>
        </p:nvGraphicFramePr>
        <p:xfrm>
          <a:off x="1055328" y="1358724"/>
          <a:ext cx="9648825" cy="219474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6398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9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5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                       Índice    </a:t>
                      </a:r>
                    </a:p>
                  </a:txBody>
                  <a:tcPr marL="91433" marR="91433" marT="45735" marB="45735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33" marR="91433" marT="45735" marB="45735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/>
                        </a:rPr>
                        <a:t>TEMA</a:t>
                      </a:r>
                      <a:endParaRPr kumimoji="0" lang="es-ES" altLang="es-MX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haroni" panose="02010803020104030203" pitchFamily="2" charset="-79"/>
                        <a:cs typeface="Aharoni" panose="02010803020104030203"/>
                      </a:endParaRP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DIAPOSITIVA</a:t>
                      </a:r>
                      <a:endParaRPr kumimoji="0" lang="es-ES" altLang="es-MX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2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/>
                        </a:rPr>
                        <a:t>Producto  13 </a:t>
                      </a:r>
                      <a:r>
                        <a:rPr kumimoji="0" lang="es-MX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/>
                        </a:rPr>
                        <a:t>Pasos para elaborar una Infografía</a:t>
                      </a:r>
                      <a:endParaRPr kumimoji="0" lang="es-MX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+mn-ea"/>
                        <a:cs typeface="Aharoni" panose="02010803020104030203"/>
                      </a:endParaRP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Arial Rounded MT Bold" panose="020F0704030504030204" pitchFamily="34" charset="0"/>
                        </a:rPr>
                        <a:t>34</a:t>
                      </a:r>
                      <a:endParaRPr lang="es-MX" sz="1600" dirty="0">
                        <a:latin typeface="Arial Rounded MT Bold" panose="020F0704030504030204" pitchFamily="34" charset="0"/>
                      </a:endParaRP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87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/>
                        </a:rPr>
                        <a:t>Producto  14 </a:t>
                      </a:r>
                      <a:r>
                        <a:rPr kumimoji="0" lang="es-MX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/>
                        </a:rPr>
                        <a:t>Reflexiones personales</a:t>
                      </a:r>
                      <a:endParaRPr kumimoji="0" lang="es-MX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+mn-ea"/>
                        <a:cs typeface="Aharoni" panose="02010803020104030203"/>
                      </a:endParaRP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Arial Rounded MT Bold" panose="020F0704030504030204" pitchFamily="34" charset="0"/>
                        </a:rPr>
                        <a:t>35</a:t>
                      </a:r>
                      <a:endParaRPr lang="es-MX" sz="1600" dirty="0">
                        <a:latin typeface="Arial Rounded MT Bold" panose="020F0704030504030204" pitchFamily="34" charset="0"/>
                      </a:endParaRP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87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/>
                        </a:rPr>
                        <a:t>Producto  15 </a:t>
                      </a:r>
                      <a:r>
                        <a:rPr kumimoji="0" lang="es-MX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/>
                        </a:rPr>
                        <a:t>Infografía</a:t>
                      </a:r>
                      <a:endParaRPr kumimoji="0" lang="es-MX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haroni" panose="02010803020104030203" pitchFamily="2" charset="-79"/>
                        <a:ea typeface="+mn-ea"/>
                        <a:cs typeface="Aharoni" panose="02010803020104030203"/>
                      </a:endParaRP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 smtClean="0">
                          <a:latin typeface="Arial Rounded MT Bold" panose="020F0704030504030204" pitchFamily="34" charset="0"/>
                        </a:rPr>
                        <a:t>36</a:t>
                      </a:r>
                      <a:endParaRPr lang="es-MX" sz="1600" dirty="0">
                        <a:latin typeface="Arial Rounded MT Bold" panose="020F0704030504030204" pitchFamily="34" charset="0"/>
                      </a:endParaRP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103978"/>
                  </a:ext>
                </a:extLst>
              </a:tr>
              <a:tr h="328870">
                <a:tc>
                  <a:txBody>
                    <a:bodyPr/>
                    <a:lstStyle/>
                    <a:p>
                      <a:endParaRPr lang="es-MX" dirty="0">
                        <a:cs typeface="Aharoni" panose="02010803020104030203"/>
                      </a:endParaRPr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marL="91433" marR="91433" marT="45735" marB="4573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534945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793" y="0"/>
            <a:ext cx="178018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4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8" t="20475" r="11257" b="23747"/>
          <a:stretch/>
        </p:blipFill>
        <p:spPr bwMode="auto">
          <a:xfrm>
            <a:off x="515256" y="1358724"/>
            <a:ext cx="10531404" cy="509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6438" y="0"/>
            <a:ext cx="1440192" cy="117385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073757" y="667286"/>
            <a:ext cx="3958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1" hangingPunct="1">
              <a:spcBef>
                <a:spcPct val="20000"/>
              </a:spcBef>
            </a:pPr>
            <a:r>
              <a:rPr lang="es-MX" altLang="es-MX" b="1" dirty="0">
                <a:latin typeface="Aharoni" panose="02010803020104030203" pitchFamily="2" charset="-79"/>
                <a:cs typeface="Aharoni" panose="02010803020104030203" pitchFamily="2" charset="-79"/>
              </a:rPr>
              <a:t>C.A.I.A.C. Conclusiones Generales.</a:t>
            </a:r>
            <a:endParaRPr lang="es-ES" altLang="es-MX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8</a:t>
            </a:fld>
            <a:endParaRPr lang="es-ES" alt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1481" r="855" b="-1"/>
          <a:stretch/>
        </p:blipFill>
        <p:spPr bwMode="auto">
          <a:xfrm>
            <a:off x="605638" y="570612"/>
            <a:ext cx="10081344" cy="597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6982" y="34272"/>
            <a:ext cx="1530878" cy="1247771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DC767-329D-498C-A9C0-FD8DCF958031}" type="slidenum">
              <a:rPr lang="es-ES" altLang="es-MX" smtClean="0"/>
              <a:pPr>
                <a:defRPr/>
              </a:pPr>
              <a:t>9</a:t>
            </a:fld>
            <a:endParaRPr lang="es-ES" alt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10909</TotalTime>
  <Words>1178</Words>
  <Application>Microsoft Office PowerPoint</Application>
  <PresentationFormat>Panorámica</PresentationFormat>
  <Paragraphs>238</Paragraphs>
  <Slides>36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36</vt:i4>
      </vt:variant>
    </vt:vector>
  </HeadingPairs>
  <TitlesOfParts>
    <vt:vector size="50" baseType="lpstr">
      <vt:lpstr>Malgun Gothic</vt:lpstr>
      <vt:lpstr>Aharoni</vt:lpstr>
      <vt:lpstr>Arial</vt:lpstr>
      <vt:lpstr>Arial Rounded MT Bold</vt:lpstr>
      <vt:lpstr>Centaur</vt:lpstr>
      <vt:lpstr>Century Gothic</vt:lpstr>
      <vt:lpstr>Gadugi</vt:lpstr>
      <vt:lpstr>Gill Sans MT</vt:lpstr>
      <vt:lpstr>Segoe UI Semilight</vt:lpstr>
      <vt:lpstr>Symbol</vt:lpstr>
      <vt:lpstr>Verdana</vt:lpstr>
      <vt:lpstr>Diseño predeterminado</vt:lpstr>
      <vt:lpstr>Objeto empaquetador del shell</vt:lpstr>
      <vt:lpstr>Paquete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CECA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Misión CECA</dc:title>
  <dc:creator>GEMMAGA</dc:creator>
  <cp:lastModifiedBy>Martha Cruz</cp:lastModifiedBy>
  <cp:revision>637</cp:revision>
  <dcterms:created xsi:type="dcterms:W3CDTF">2008-04-09T13:59:13Z</dcterms:created>
  <dcterms:modified xsi:type="dcterms:W3CDTF">2018-06-27T23:30:32Z</dcterms:modified>
</cp:coreProperties>
</file>