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2" r:id="rId1"/>
  </p:sldMasterIdLst>
  <p:sldIdLst>
    <p:sldId id="256" r:id="rId2"/>
    <p:sldId id="296" r:id="rId3"/>
    <p:sldId id="280" r:id="rId4"/>
    <p:sldId id="281" r:id="rId5"/>
    <p:sldId id="258" r:id="rId6"/>
    <p:sldId id="259" r:id="rId7"/>
    <p:sldId id="260" r:id="rId8"/>
    <p:sldId id="261" r:id="rId9"/>
    <p:sldId id="264" r:id="rId10"/>
    <p:sldId id="276" r:id="rId11"/>
    <p:sldId id="269" r:id="rId12"/>
    <p:sldId id="278" r:id="rId13"/>
    <p:sldId id="279" r:id="rId14"/>
    <p:sldId id="270" r:id="rId15"/>
    <p:sldId id="285" r:id="rId16"/>
    <p:sldId id="286" r:id="rId17"/>
    <p:sldId id="297" r:id="rId18"/>
    <p:sldId id="298" r:id="rId19"/>
    <p:sldId id="299" r:id="rId20"/>
    <p:sldId id="287" r:id="rId21"/>
    <p:sldId id="288" r:id="rId22"/>
    <p:sldId id="291" r:id="rId23"/>
    <p:sldId id="290" r:id="rId24"/>
    <p:sldId id="300" r:id="rId25"/>
    <p:sldId id="302" r:id="rId26"/>
    <p:sldId id="294" r:id="rId27"/>
    <p:sldId id="292" r:id="rId28"/>
    <p:sldId id="289" r:id="rId29"/>
    <p:sldId id="303" r:id="rId30"/>
    <p:sldId id="305" r:id="rId31"/>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7E7E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4660"/>
  </p:normalViewPr>
  <p:slideViewPr>
    <p:cSldViewPr snapToGrid="0">
      <p:cViewPr varScale="1">
        <p:scale>
          <a:sx n="63" d="100"/>
          <a:sy n="63" d="100"/>
        </p:scale>
        <p:origin x="74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5" Type="http://schemas.openxmlformats.org/officeDocument/2006/relationships/image" Target="../media/image26.wmf"/><Relationship Id="rId4"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5" Type="http://schemas.openxmlformats.org/officeDocument/2006/relationships/image" Target="../media/image33.wmf"/><Relationship Id="rId4"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5" Type="http://schemas.openxmlformats.org/officeDocument/2006/relationships/image" Target="../media/image38.wmf"/><Relationship Id="rId4"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image" Target="../media/image41.wmf"/><Relationship Id="rId7" Type="http://schemas.openxmlformats.org/officeDocument/2006/relationships/image" Target="../media/image45.wmf"/><Relationship Id="rId2" Type="http://schemas.openxmlformats.org/officeDocument/2006/relationships/image" Target="../media/image40.wmf"/><Relationship Id="rId1" Type="http://schemas.openxmlformats.org/officeDocument/2006/relationships/image" Target="../media/image39.wmf"/><Relationship Id="rId6" Type="http://schemas.openxmlformats.org/officeDocument/2006/relationships/image" Target="../media/image44.wmf"/><Relationship Id="rId5" Type="http://schemas.openxmlformats.org/officeDocument/2006/relationships/image" Target="../media/image43.wmf"/><Relationship Id="rId10" Type="http://schemas.openxmlformats.org/officeDocument/2006/relationships/image" Target="../media/image48.wmf"/><Relationship Id="rId4" Type="http://schemas.openxmlformats.org/officeDocument/2006/relationships/image" Target="../media/image42.wmf"/><Relationship Id="rId9" Type="http://schemas.openxmlformats.org/officeDocument/2006/relationships/image" Target="../media/image4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 Id="rId6"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MX"/>
          </a:p>
        </p:txBody>
      </p:sp>
      <p:sp>
        <p:nvSpPr>
          <p:cNvPr id="4" name="Marcador de fecha 3"/>
          <p:cNvSpPr>
            <a:spLocks noGrp="1"/>
          </p:cNvSpPr>
          <p:nvPr>
            <p:ph type="dt" sz="half" idx="10"/>
          </p:nvPr>
        </p:nvSpPr>
        <p:spPr/>
        <p:txBody>
          <a:bodyPr/>
          <a:lstStyle/>
          <a:p>
            <a:fld id="{B7FC26C9-663E-4B13-8885-5663806A2119}" type="datetimeFigureOut">
              <a:rPr lang="es-MX" smtClean="0"/>
              <a:t>28/06/2018</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1AA228E9-035F-40BB-A427-31CE7C2CAE39}" type="slidenum">
              <a:rPr lang="es-MX" smtClean="0"/>
              <a:t>‹Nº›</a:t>
            </a:fld>
            <a:endParaRPr lang="es-MX" dirty="0"/>
          </a:p>
        </p:txBody>
      </p:sp>
    </p:spTree>
    <p:extLst>
      <p:ext uri="{BB962C8B-B14F-4D97-AF65-F5344CB8AC3E}">
        <p14:creationId xmlns:p14="http://schemas.microsoft.com/office/powerpoint/2010/main" val="2649210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B7FC26C9-663E-4B13-8885-5663806A2119}" type="datetimeFigureOut">
              <a:rPr lang="es-MX" smtClean="0"/>
              <a:t>28/06/2018</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1AA228E9-035F-40BB-A427-31CE7C2CAE39}" type="slidenum">
              <a:rPr lang="es-MX" smtClean="0"/>
              <a:t>‹Nº›</a:t>
            </a:fld>
            <a:endParaRPr lang="es-MX" dirty="0"/>
          </a:p>
        </p:txBody>
      </p:sp>
    </p:spTree>
    <p:extLst>
      <p:ext uri="{BB962C8B-B14F-4D97-AF65-F5344CB8AC3E}">
        <p14:creationId xmlns:p14="http://schemas.microsoft.com/office/powerpoint/2010/main" val="2433085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B7FC26C9-663E-4B13-8885-5663806A2119}" type="datetimeFigureOut">
              <a:rPr lang="es-MX" smtClean="0"/>
              <a:t>28/06/2018</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1AA228E9-035F-40BB-A427-31CE7C2CAE39}" type="slidenum">
              <a:rPr lang="es-MX" smtClean="0"/>
              <a:t>‹Nº›</a:t>
            </a:fld>
            <a:endParaRPr lang="es-MX" dirty="0"/>
          </a:p>
        </p:txBody>
      </p:sp>
    </p:spTree>
    <p:extLst>
      <p:ext uri="{BB962C8B-B14F-4D97-AF65-F5344CB8AC3E}">
        <p14:creationId xmlns:p14="http://schemas.microsoft.com/office/powerpoint/2010/main" val="2112233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B7FC26C9-663E-4B13-8885-5663806A2119}" type="datetimeFigureOut">
              <a:rPr lang="es-MX" smtClean="0"/>
              <a:t>28/06/2018</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1AA228E9-035F-40BB-A427-31CE7C2CAE39}" type="slidenum">
              <a:rPr lang="es-MX" smtClean="0"/>
              <a:t>‹Nº›</a:t>
            </a:fld>
            <a:endParaRPr lang="es-MX" dirty="0"/>
          </a:p>
        </p:txBody>
      </p:sp>
    </p:spTree>
    <p:extLst>
      <p:ext uri="{BB962C8B-B14F-4D97-AF65-F5344CB8AC3E}">
        <p14:creationId xmlns:p14="http://schemas.microsoft.com/office/powerpoint/2010/main" val="2723119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B7FC26C9-663E-4B13-8885-5663806A2119}" type="datetimeFigureOut">
              <a:rPr lang="es-MX" smtClean="0"/>
              <a:t>28/06/2018</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1AA228E9-035F-40BB-A427-31CE7C2CAE39}" type="slidenum">
              <a:rPr lang="es-MX" smtClean="0"/>
              <a:t>‹Nº›</a:t>
            </a:fld>
            <a:endParaRPr lang="es-MX" dirty="0"/>
          </a:p>
        </p:txBody>
      </p:sp>
    </p:spTree>
    <p:extLst>
      <p:ext uri="{BB962C8B-B14F-4D97-AF65-F5344CB8AC3E}">
        <p14:creationId xmlns:p14="http://schemas.microsoft.com/office/powerpoint/2010/main" val="2818961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B7FC26C9-663E-4B13-8885-5663806A2119}" type="datetimeFigureOut">
              <a:rPr lang="es-MX" smtClean="0"/>
              <a:t>28/06/2018</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1AA228E9-035F-40BB-A427-31CE7C2CAE39}" type="slidenum">
              <a:rPr lang="es-MX" smtClean="0"/>
              <a:t>‹Nº›</a:t>
            </a:fld>
            <a:endParaRPr lang="es-MX" dirty="0"/>
          </a:p>
        </p:txBody>
      </p:sp>
    </p:spTree>
    <p:extLst>
      <p:ext uri="{BB962C8B-B14F-4D97-AF65-F5344CB8AC3E}">
        <p14:creationId xmlns:p14="http://schemas.microsoft.com/office/powerpoint/2010/main" val="1770900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B7FC26C9-663E-4B13-8885-5663806A2119}" type="datetimeFigureOut">
              <a:rPr lang="es-MX" smtClean="0"/>
              <a:t>28/06/2018</a:t>
            </a:fld>
            <a:endParaRPr lang="es-MX" dirty="0"/>
          </a:p>
        </p:txBody>
      </p:sp>
      <p:sp>
        <p:nvSpPr>
          <p:cNvPr id="8" name="Marcador de pie de página 7"/>
          <p:cNvSpPr>
            <a:spLocks noGrp="1"/>
          </p:cNvSpPr>
          <p:nvPr>
            <p:ph type="ftr" sz="quarter" idx="11"/>
          </p:nvPr>
        </p:nvSpPr>
        <p:spPr/>
        <p:txBody>
          <a:bodyPr/>
          <a:lstStyle/>
          <a:p>
            <a:endParaRPr lang="es-MX" dirty="0"/>
          </a:p>
        </p:txBody>
      </p:sp>
      <p:sp>
        <p:nvSpPr>
          <p:cNvPr id="9" name="Marcador de número de diapositiva 8"/>
          <p:cNvSpPr>
            <a:spLocks noGrp="1"/>
          </p:cNvSpPr>
          <p:nvPr>
            <p:ph type="sldNum" sz="quarter" idx="12"/>
          </p:nvPr>
        </p:nvSpPr>
        <p:spPr/>
        <p:txBody>
          <a:bodyPr/>
          <a:lstStyle/>
          <a:p>
            <a:fld id="{1AA228E9-035F-40BB-A427-31CE7C2CAE39}" type="slidenum">
              <a:rPr lang="es-MX" smtClean="0"/>
              <a:t>‹Nº›</a:t>
            </a:fld>
            <a:endParaRPr lang="es-MX" dirty="0"/>
          </a:p>
        </p:txBody>
      </p:sp>
    </p:spTree>
    <p:extLst>
      <p:ext uri="{BB962C8B-B14F-4D97-AF65-F5344CB8AC3E}">
        <p14:creationId xmlns:p14="http://schemas.microsoft.com/office/powerpoint/2010/main" val="2207052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B7FC26C9-663E-4B13-8885-5663806A2119}" type="datetimeFigureOut">
              <a:rPr lang="es-MX" smtClean="0"/>
              <a:t>28/06/2018</a:t>
            </a:fld>
            <a:endParaRPr lang="es-MX" dirty="0"/>
          </a:p>
        </p:txBody>
      </p:sp>
      <p:sp>
        <p:nvSpPr>
          <p:cNvPr id="4" name="Marcador de pie de página 3"/>
          <p:cNvSpPr>
            <a:spLocks noGrp="1"/>
          </p:cNvSpPr>
          <p:nvPr>
            <p:ph type="ftr" sz="quarter" idx="11"/>
          </p:nvPr>
        </p:nvSpPr>
        <p:spPr/>
        <p:txBody>
          <a:bodyPr/>
          <a:lstStyle/>
          <a:p>
            <a:endParaRPr lang="es-MX" dirty="0"/>
          </a:p>
        </p:txBody>
      </p:sp>
      <p:sp>
        <p:nvSpPr>
          <p:cNvPr id="5" name="Marcador de número de diapositiva 4"/>
          <p:cNvSpPr>
            <a:spLocks noGrp="1"/>
          </p:cNvSpPr>
          <p:nvPr>
            <p:ph type="sldNum" sz="quarter" idx="12"/>
          </p:nvPr>
        </p:nvSpPr>
        <p:spPr/>
        <p:txBody>
          <a:bodyPr/>
          <a:lstStyle/>
          <a:p>
            <a:fld id="{1AA228E9-035F-40BB-A427-31CE7C2CAE39}" type="slidenum">
              <a:rPr lang="es-MX" smtClean="0"/>
              <a:t>‹Nº›</a:t>
            </a:fld>
            <a:endParaRPr lang="es-MX" dirty="0"/>
          </a:p>
        </p:txBody>
      </p:sp>
    </p:spTree>
    <p:extLst>
      <p:ext uri="{BB962C8B-B14F-4D97-AF65-F5344CB8AC3E}">
        <p14:creationId xmlns:p14="http://schemas.microsoft.com/office/powerpoint/2010/main" val="2918585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7FC26C9-663E-4B13-8885-5663806A2119}" type="datetimeFigureOut">
              <a:rPr lang="es-MX" smtClean="0"/>
              <a:t>28/06/2018</a:t>
            </a:fld>
            <a:endParaRPr lang="es-MX" dirty="0"/>
          </a:p>
        </p:txBody>
      </p:sp>
      <p:sp>
        <p:nvSpPr>
          <p:cNvPr id="3" name="Marcador de pie de página 2"/>
          <p:cNvSpPr>
            <a:spLocks noGrp="1"/>
          </p:cNvSpPr>
          <p:nvPr>
            <p:ph type="ftr" sz="quarter" idx="11"/>
          </p:nvPr>
        </p:nvSpPr>
        <p:spPr/>
        <p:txBody>
          <a:bodyPr/>
          <a:lstStyle/>
          <a:p>
            <a:endParaRPr lang="es-MX" dirty="0"/>
          </a:p>
        </p:txBody>
      </p:sp>
      <p:sp>
        <p:nvSpPr>
          <p:cNvPr id="4" name="Marcador de número de diapositiva 3"/>
          <p:cNvSpPr>
            <a:spLocks noGrp="1"/>
          </p:cNvSpPr>
          <p:nvPr>
            <p:ph type="sldNum" sz="quarter" idx="12"/>
          </p:nvPr>
        </p:nvSpPr>
        <p:spPr/>
        <p:txBody>
          <a:bodyPr/>
          <a:lstStyle/>
          <a:p>
            <a:fld id="{1AA228E9-035F-40BB-A427-31CE7C2CAE39}" type="slidenum">
              <a:rPr lang="es-MX" smtClean="0"/>
              <a:t>‹Nº›</a:t>
            </a:fld>
            <a:endParaRPr lang="es-MX" dirty="0"/>
          </a:p>
        </p:txBody>
      </p:sp>
    </p:spTree>
    <p:extLst>
      <p:ext uri="{BB962C8B-B14F-4D97-AF65-F5344CB8AC3E}">
        <p14:creationId xmlns:p14="http://schemas.microsoft.com/office/powerpoint/2010/main" val="1727155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B7FC26C9-663E-4B13-8885-5663806A2119}" type="datetimeFigureOut">
              <a:rPr lang="es-MX" smtClean="0"/>
              <a:t>28/06/2018</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1AA228E9-035F-40BB-A427-31CE7C2CAE39}" type="slidenum">
              <a:rPr lang="es-MX" smtClean="0"/>
              <a:t>‹Nº›</a:t>
            </a:fld>
            <a:endParaRPr lang="es-MX" dirty="0"/>
          </a:p>
        </p:txBody>
      </p:sp>
    </p:spTree>
    <p:extLst>
      <p:ext uri="{BB962C8B-B14F-4D97-AF65-F5344CB8AC3E}">
        <p14:creationId xmlns:p14="http://schemas.microsoft.com/office/powerpoint/2010/main" val="1348276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B7FC26C9-663E-4B13-8885-5663806A2119}" type="datetimeFigureOut">
              <a:rPr lang="es-MX" smtClean="0"/>
              <a:t>28/06/2018</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1AA228E9-035F-40BB-A427-31CE7C2CAE39}" type="slidenum">
              <a:rPr lang="es-MX" smtClean="0"/>
              <a:t>‹Nº›</a:t>
            </a:fld>
            <a:endParaRPr lang="es-MX" dirty="0"/>
          </a:p>
        </p:txBody>
      </p:sp>
    </p:spTree>
    <p:extLst>
      <p:ext uri="{BB962C8B-B14F-4D97-AF65-F5344CB8AC3E}">
        <p14:creationId xmlns:p14="http://schemas.microsoft.com/office/powerpoint/2010/main" val="1211666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FC26C9-663E-4B13-8885-5663806A2119}" type="datetimeFigureOut">
              <a:rPr lang="es-MX" smtClean="0"/>
              <a:t>28/06/2018</a:t>
            </a:fld>
            <a:endParaRPr lang="es-MX"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A228E9-035F-40BB-A427-31CE7C2CAE39}" type="slidenum">
              <a:rPr lang="es-MX" smtClean="0"/>
              <a:t>‹Nº›</a:t>
            </a:fld>
            <a:endParaRPr lang="es-MX" dirty="0"/>
          </a:p>
        </p:txBody>
      </p:sp>
    </p:spTree>
    <p:extLst>
      <p:ext uri="{BB962C8B-B14F-4D97-AF65-F5344CB8AC3E}">
        <p14:creationId xmlns:p14="http://schemas.microsoft.com/office/powerpoint/2010/main" val="2670011345"/>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0.w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26.wmf"/><Relationship Id="rId3" Type="http://schemas.openxmlformats.org/officeDocument/2006/relationships/image" Target="../media/image7.png"/><Relationship Id="rId7" Type="http://schemas.openxmlformats.org/officeDocument/2006/relationships/image" Target="../media/image23.wmf"/><Relationship Id="rId12"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25.wmf"/><Relationship Id="rId5" Type="http://schemas.openxmlformats.org/officeDocument/2006/relationships/image" Target="../media/image22.wmf"/><Relationship Id="rId10" Type="http://schemas.openxmlformats.org/officeDocument/2006/relationships/oleObject" Target="../embeddings/oleObject6.bin"/><Relationship Id="rId4" Type="http://schemas.openxmlformats.org/officeDocument/2006/relationships/oleObject" Target="../embeddings/oleObject3.bin"/><Relationship Id="rId9" Type="http://schemas.openxmlformats.org/officeDocument/2006/relationships/image" Target="../media/image24.wmf"/></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33.wmf"/><Relationship Id="rId3" Type="http://schemas.openxmlformats.org/officeDocument/2006/relationships/image" Target="../media/image7.png"/><Relationship Id="rId7" Type="http://schemas.openxmlformats.org/officeDocument/2006/relationships/image" Target="../media/image30.wmf"/><Relationship Id="rId12"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32.wmf"/><Relationship Id="rId5" Type="http://schemas.openxmlformats.org/officeDocument/2006/relationships/image" Target="../media/image29.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31.wmf"/></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38.wmf"/><Relationship Id="rId3" Type="http://schemas.openxmlformats.org/officeDocument/2006/relationships/image" Target="../media/image7.png"/><Relationship Id="rId7" Type="http://schemas.openxmlformats.org/officeDocument/2006/relationships/image" Target="../media/image35.wmf"/><Relationship Id="rId12"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4.bin"/><Relationship Id="rId11" Type="http://schemas.openxmlformats.org/officeDocument/2006/relationships/image" Target="../media/image37.wmf"/><Relationship Id="rId5" Type="http://schemas.openxmlformats.org/officeDocument/2006/relationships/image" Target="../media/image34.w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36.w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43.wmf"/><Relationship Id="rId18" Type="http://schemas.openxmlformats.org/officeDocument/2006/relationships/oleObject" Target="../embeddings/oleObject25.bin"/><Relationship Id="rId3" Type="http://schemas.openxmlformats.org/officeDocument/2006/relationships/image" Target="../media/image7.png"/><Relationship Id="rId21" Type="http://schemas.openxmlformats.org/officeDocument/2006/relationships/image" Target="../media/image47.wmf"/><Relationship Id="rId7" Type="http://schemas.openxmlformats.org/officeDocument/2006/relationships/image" Target="../media/image40.wmf"/><Relationship Id="rId12" Type="http://schemas.openxmlformats.org/officeDocument/2006/relationships/oleObject" Target="../embeddings/oleObject22.bin"/><Relationship Id="rId17" Type="http://schemas.openxmlformats.org/officeDocument/2006/relationships/image" Target="../media/image45.wmf"/><Relationship Id="rId2" Type="http://schemas.openxmlformats.org/officeDocument/2006/relationships/slideLayout" Target="../slideLayouts/slideLayout7.xml"/><Relationship Id="rId16" Type="http://schemas.openxmlformats.org/officeDocument/2006/relationships/oleObject" Target="../embeddings/oleObject24.bin"/><Relationship Id="rId20" Type="http://schemas.openxmlformats.org/officeDocument/2006/relationships/oleObject" Target="../embeddings/oleObject26.bin"/><Relationship Id="rId1" Type="http://schemas.openxmlformats.org/officeDocument/2006/relationships/vmlDrawing" Target="../drawings/vmlDrawing5.vml"/><Relationship Id="rId6" Type="http://schemas.openxmlformats.org/officeDocument/2006/relationships/oleObject" Target="../embeddings/oleObject19.bin"/><Relationship Id="rId11" Type="http://schemas.openxmlformats.org/officeDocument/2006/relationships/image" Target="../media/image42.wmf"/><Relationship Id="rId5" Type="http://schemas.openxmlformats.org/officeDocument/2006/relationships/image" Target="../media/image39.wmf"/><Relationship Id="rId15" Type="http://schemas.openxmlformats.org/officeDocument/2006/relationships/image" Target="../media/image44.wmf"/><Relationship Id="rId23" Type="http://schemas.openxmlformats.org/officeDocument/2006/relationships/image" Target="../media/image48.wmf"/><Relationship Id="rId10" Type="http://schemas.openxmlformats.org/officeDocument/2006/relationships/oleObject" Target="../embeddings/oleObject21.bin"/><Relationship Id="rId19" Type="http://schemas.openxmlformats.org/officeDocument/2006/relationships/image" Target="../media/image46.wmf"/><Relationship Id="rId4" Type="http://schemas.openxmlformats.org/officeDocument/2006/relationships/oleObject" Target="../embeddings/oleObject18.bin"/><Relationship Id="rId9" Type="http://schemas.openxmlformats.org/officeDocument/2006/relationships/image" Target="../media/image41.wmf"/><Relationship Id="rId14" Type="http://schemas.openxmlformats.org/officeDocument/2006/relationships/oleObject" Target="../embeddings/oleObject23.bin"/><Relationship Id="rId22" Type="http://schemas.openxmlformats.org/officeDocument/2006/relationships/oleObject" Target="../embeddings/oleObject27.bin"/></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53.wmf"/><Relationship Id="rId3" Type="http://schemas.openxmlformats.org/officeDocument/2006/relationships/image" Target="../media/image7.png"/><Relationship Id="rId7" Type="http://schemas.openxmlformats.org/officeDocument/2006/relationships/image" Target="../media/image50.wmf"/><Relationship Id="rId12"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29.bin"/><Relationship Id="rId11" Type="http://schemas.openxmlformats.org/officeDocument/2006/relationships/image" Target="../media/image52.wmf"/><Relationship Id="rId5" Type="http://schemas.openxmlformats.org/officeDocument/2006/relationships/image" Target="../media/image49.wmf"/><Relationship Id="rId15" Type="http://schemas.openxmlformats.org/officeDocument/2006/relationships/image" Target="../media/image54.wmf"/><Relationship Id="rId10" Type="http://schemas.openxmlformats.org/officeDocument/2006/relationships/oleObject" Target="../embeddings/oleObject31.bin"/><Relationship Id="rId4" Type="http://schemas.openxmlformats.org/officeDocument/2006/relationships/oleObject" Target="../embeddings/oleObject28.bin"/><Relationship Id="rId9" Type="http://schemas.openxmlformats.org/officeDocument/2006/relationships/image" Target="../media/image51.wmf"/><Relationship Id="rId14" Type="http://schemas.openxmlformats.org/officeDocument/2006/relationships/oleObject" Target="../embeddings/oleObject33.bin"/></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12" name="Imagen 11"/>
          <p:cNvPicPr>
            <a:picLocks noChangeAspect="1"/>
          </p:cNvPicPr>
          <p:nvPr/>
        </p:nvPicPr>
        <p:blipFill>
          <a:blip r:embed="rId3"/>
          <a:stretch>
            <a:fillRect/>
          </a:stretch>
        </p:blipFill>
        <p:spPr>
          <a:xfrm>
            <a:off x="0" y="3456446"/>
            <a:ext cx="12192000" cy="3414266"/>
          </a:xfrm>
          <a:prstGeom prst="rect">
            <a:avLst/>
          </a:prstGeom>
        </p:spPr>
      </p:pic>
      <p:sp>
        <p:nvSpPr>
          <p:cNvPr id="6" name="CuadroTexto 5"/>
          <p:cNvSpPr txBox="1"/>
          <p:nvPr/>
        </p:nvSpPr>
        <p:spPr>
          <a:xfrm>
            <a:off x="9684790" y="2086519"/>
            <a:ext cx="1467096" cy="461665"/>
          </a:xfrm>
          <a:prstGeom prst="rect">
            <a:avLst/>
          </a:prstGeom>
          <a:noFill/>
        </p:spPr>
        <p:txBody>
          <a:bodyPr wrap="square" rtlCol="0">
            <a:spAutoFit/>
          </a:bodyPr>
          <a:lstStyle/>
          <a:p>
            <a:pPr algn="ctr"/>
            <a:r>
              <a:rPr lang="es-MX" sz="2400" dirty="0" smtClean="0">
                <a:effectLst>
                  <a:outerShdw blurRad="38100" dist="38100" dir="2700000" algn="tl">
                    <a:srgbClr val="000000">
                      <a:alpha val="43137"/>
                    </a:srgbClr>
                  </a:outerShdw>
                </a:effectLst>
                <a:latin typeface="Century Gothic" panose="020B0502020202020204" pitchFamily="34" charset="0"/>
              </a:rPr>
              <a:t>Equipo 5</a:t>
            </a:r>
            <a:endParaRPr lang="es-MX" sz="2400" dirty="0">
              <a:effectLst>
                <a:outerShdw blurRad="38100" dist="38100" dir="2700000" algn="tl">
                  <a:srgbClr val="000000">
                    <a:alpha val="43137"/>
                  </a:srgbClr>
                </a:outerShdw>
              </a:effectLst>
              <a:latin typeface="Century Gothic" panose="020B0502020202020204" pitchFamily="34" charset="0"/>
            </a:endParaRPr>
          </a:p>
        </p:txBody>
      </p:sp>
      <p:sp>
        <p:nvSpPr>
          <p:cNvPr id="7" name="CuadroTexto 6"/>
          <p:cNvSpPr txBox="1"/>
          <p:nvPr/>
        </p:nvSpPr>
        <p:spPr>
          <a:xfrm>
            <a:off x="1868365" y="2627099"/>
            <a:ext cx="8441526" cy="2831544"/>
          </a:xfrm>
          <a:prstGeom prst="rect">
            <a:avLst/>
          </a:prstGeom>
          <a:noFill/>
        </p:spPr>
        <p:txBody>
          <a:bodyPr wrap="square" rtlCol="0">
            <a:spAutoFit/>
          </a:bodyPr>
          <a:lstStyle/>
          <a:p>
            <a:endParaRPr lang="es-MX" sz="2000" u="sng" dirty="0" smtClean="0">
              <a:solidFill>
                <a:srgbClr val="002060"/>
              </a:solidFill>
              <a:effectLst>
                <a:outerShdw blurRad="38100" dist="38100" dir="2700000" algn="tl">
                  <a:srgbClr val="000000">
                    <a:alpha val="43137"/>
                  </a:srgbClr>
                </a:outerShdw>
              </a:effectLst>
              <a:latin typeface="Century Gothic" panose="020B0502020202020204" pitchFamily="34" charset="0"/>
              <a:ea typeface="Yu Gothic UI" panose="020B0500000000000000" pitchFamily="34" charset="-128"/>
            </a:endParaRPr>
          </a:p>
          <a:p>
            <a:r>
              <a:rPr lang="es-MX" sz="2000" dirty="0" smtClean="0">
                <a:solidFill>
                  <a:srgbClr val="002060"/>
                </a:solidFill>
                <a:latin typeface="Century Gothic" panose="020B0502020202020204" pitchFamily="34" charset="0"/>
                <a:ea typeface="Yu Gothic UI" panose="020B0500000000000000" pitchFamily="34" charset="-128"/>
              </a:rPr>
              <a:t>Participantes:</a:t>
            </a:r>
          </a:p>
          <a:p>
            <a:endParaRPr lang="es-MX" dirty="0" smtClean="0">
              <a:latin typeface="Century Gothic" panose="020B0502020202020204" pitchFamily="34" charset="0"/>
              <a:ea typeface="Yu Gothic UI" panose="020B0500000000000000" pitchFamily="34" charset="-128"/>
            </a:endParaRPr>
          </a:p>
          <a:p>
            <a:pPr>
              <a:lnSpc>
                <a:spcPct val="150000"/>
              </a:lnSpc>
            </a:pPr>
            <a:r>
              <a:rPr lang="es-MX" sz="2000" b="1" dirty="0" smtClean="0">
                <a:latin typeface="Century Gothic" panose="020B0502020202020204" pitchFamily="34" charset="0"/>
                <a:ea typeface="Yu Gothic UI" panose="020B0500000000000000" pitchFamily="34" charset="-128"/>
              </a:rPr>
              <a:t>Cabrera Palacio</a:t>
            </a:r>
            <a:r>
              <a:rPr lang="es-MX" sz="2000" b="1" dirty="0">
                <a:latin typeface="Century Gothic" panose="020B0502020202020204" pitchFamily="34" charset="0"/>
                <a:ea typeface="Yu Gothic UI" panose="020B0500000000000000" pitchFamily="34" charset="-128"/>
              </a:rPr>
              <a:t> Nidia Berenice</a:t>
            </a:r>
            <a:r>
              <a:rPr lang="es-MX" sz="2000" b="1" dirty="0" smtClean="0">
                <a:latin typeface="Century Gothic" panose="020B0502020202020204" pitchFamily="34" charset="0"/>
                <a:ea typeface="Yu Gothic UI" panose="020B0500000000000000" pitchFamily="34" charset="-128"/>
              </a:rPr>
              <a:t>  </a:t>
            </a:r>
            <a:r>
              <a:rPr lang="es-MX" sz="2000" b="1" dirty="0">
                <a:latin typeface="Century Gothic" panose="020B0502020202020204" pitchFamily="34" charset="0"/>
                <a:ea typeface="Yu Gothic UI" panose="020B0500000000000000" pitchFamily="34" charset="-128"/>
              </a:rPr>
              <a:t>– </a:t>
            </a:r>
            <a:r>
              <a:rPr lang="es-MX" sz="2000" b="1" dirty="0" smtClean="0">
                <a:latin typeface="Century Gothic" panose="020B0502020202020204" pitchFamily="34" charset="0"/>
                <a:ea typeface="Yu Gothic UI" panose="020B0500000000000000" pitchFamily="34" charset="-128"/>
              </a:rPr>
              <a:t>Orientación Formativa</a:t>
            </a:r>
            <a:endParaRPr lang="es-MX" sz="2000" b="1" dirty="0">
              <a:latin typeface="Century Gothic" panose="020B0502020202020204" pitchFamily="34" charset="0"/>
              <a:ea typeface="Yu Gothic UI" panose="020B0500000000000000" pitchFamily="34" charset="-128"/>
            </a:endParaRPr>
          </a:p>
          <a:p>
            <a:pPr>
              <a:lnSpc>
                <a:spcPct val="150000"/>
              </a:lnSpc>
            </a:pPr>
            <a:r>
              <a:rPr lang="es-MX" sz="2000" b="1" dirty="0" smtClean="0">
                <a:latin typeface="Century Gothic" panose="020B0502020202020204" pitchFamily="34" charset="0"/>
                <a:ea typeface="Yu Gothic UI" panose="020B0500000000000000" pitchFamily="34" charset="-128"/>
              </a:rPr>
              <a:t>Cruz Frank </a:t>
            </a:r>
            <a:r>
              <a:rPr lang="es-MX" sz="2000" b="1" dirty="0">
                <a:latin typeface="Century Gothic" panose="020B0502020202020204" pitchFamily="34" charset="0"/>
                <a:ea typeface="Yu Gothic UI" panose="020B0500000000000000" pitchFamily="34" charset="-128"/>
              </a:rPr>
              <a:t>Agustín – </a:t>
            </a:r>
            <a:r>
              <a:rPr lang="es-MX" sz="2000" b="1" dirty="0" smtClean="0">
                <a:latin typeface="Century Gothic" panose="020B0502020202020204" pitchFamily="34" charset="0"/>
                <a:ea typeface="Yu Gothic UI" panose="020B0500000000000000" pitchFamily="34" charset="-128"/>
              </a:rPr>
              <a:t>Orientación Educativa V</a:t>
            </a:r>
          </a:p>
          <a:p>
            <a:pPr>
              <a:lnSpc>
                <a:spcPct val="150000"/>
              </a:lnSpc>
            </a:pPr>
            <a:r>
              <a:rPr lang="es-MX" sz="2000" b="1" dirty="0">
                <a:latin typeface="Century Gothic" panose="020B0502020202020204" pitchFamily="34" charset="0"/>
                <a:ea typeface="Yu Gothic UI" panose="020B0500000000000000" pitchFamily="34" charset="-128"/>
              </a:rPr>
              <a:t>García Ocampo María José </a:t>
            </a:r>
            <a:r>
              <a:rPr lang="es-MX" sz="2000" b="1" dirty="0" smtClean="0">
                <a:latin typeface="Century Gothic" panose="020B0502020202020204" pitchFamily="34" charset="0"/>
                <a:ea typeface="Yu Gothic UI" panose="020B0500000000000000" pitchFamily="34" charset="-128"/>
              </a:rPr>
              <a:t>– Etimologías Grecolatinas del Español</a:t>
            </a:r>
          </a:p>
          <a:p>
            <a:pPr>
              <a:lnSpc>
                <a:spcPct val="150000"/>
              </a:lnSpc>
            </a:pPr>
            <a:r>
              <a:rPr lang="es-MX" sz="2000" b="1" dirty="0" smtClean="0">
                <a:latin typeface="Century Gothic" panose="020B0502020202020204" pitchFamily="34" charset="0"/>
                <a:ea typeface="Yu Gothic UI" panose="020B0500000000000000" pitchFamily="34" charset="-128"/>
              </a:rPr>
              <a:t>Rivadeneyra</a:t>
            </a:r>
            <a:r>
              <a:rPr lang="es-MX" sz="2000" b="1" dirty="0">
                <a:latin typeface="Century Gothic" panose="020B0502020202020204" pitchFamily="34" charset="0"/>
                <a:ea typeface="Yu Gothic UI" panose="020B0500000000000000" pitchFamily="34" charset="-128"/>
              </a:rPr>
              <a:t> Castillo Susana </a:t>
            </a:r>
            <a:r>
              <a:rPr lang="es-MX" sz="2000" b="1" dirty="0" smtClean="0">
                <a:latin typeface="Century Gothic" panose="020B0502020202020204" pitchFamily="34" charset="0"/>
                <a:ea typeface="Yu Gothic UI" panose="020B0500000000000000" pitchFamily="34" charset="-128"/>
              </a:rPr>
              <a:t>– Química III</a:t>
            </a:r>
          </a:p>
        </p:txBody>
      </p:sp>
      <p:sp>
        <p:nvSpPr>
          <p:cNvPr id="9" name="CuadroTexto 8"/>
          <p:cNvSpPr txBox="1"/>
          <p:nvPr/>
        </p:nvSpPr>
        <p:spPr>
          <a:xfrm>
            <a:off x="3380759" y="5841512"/>
            <a:ext cx="5416738" cy="646331"/>
          </a:xfrm>
          <a:prstGeom prst="rect">
            <a:avLst/>
          </a:prstGeom>
          <a:noFill/>
        </p:spPr>
        <p:txBody>
          <a:bodyPr wrap="square" rtlCol="0">
            <a:spAutoFit/>
          </a:bodyPr>
          <a:lstStyle/>
          <a:p>
            <a:pPr algn="ctr"/>
            <a:r>
              <a:rPr lang="es-MX" b="1" dirty="0" smtClean="0">
                <a:latin typeface="Century Gothic" panose="020B0502020202020204" pitchFamily="34" charset="0"/>
                <a:ea typeface="Yu Gothic UI" panose="020B0500000000000000" pitchFamily="34" charset="-128"/>
              </a:rPr>
              <a:t>Ciclo escolar 2018-2019</a:t>
            </a:r>
            <a:endParaRPr lang="es-MX" b="1" dirty="0">
              <a:latin typeface="Century Gothic" panose="020B0502020202020204" pitchFamily="34" charset="0"/>
              <a:ea typeface="Yu Gothic UI" panose="020B0500000000000000" pitchFamily="34" charset="-128"/>
            </a:endParaRPr>
          </a:p>
          <a:p>
            <a:pPr algn="ctr"/>
            <a:r>
              <a:rPr lang="es-MX" b="1" dirty="0" smtClean="0">
                <a:latin typeface="Century Gothic" panose="020B0502020202020204" pitchFamily="34" charset="0"/>
                <a:ea typeface="Yu Gothic UI" panose="020B0500000000000000" pitchFamily="34" charset="-128"/>
              </a:rPr>
              <a:t>Periodo de desarrollo: agosto – octubre 2018</a:t>
            </a:r>
            <a:endParaRPr lang="es-MX" b="1" dirty="0">
              <a:latin typeface="Century Gothic" panose="020B0502020202020204" pitchFamily="34" charset="0"/>
              <a:ea typeface="Yu Gothic UI" panose="020B0500000000000000" pitchFamily="34" charset="-128"/>
            </a:endParaRPr>
          </a:p>
        </p:txBody>
      </p:sp>
      <p:pic>
        <p:nvPicPr>
          <p:cNvPr id="4097" name="Imagen 41" descr="https://www.zaragoza.unam.mx/portal/wp-content/Portal2015/Descargas/logo_unam_azu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1569" y="436906"/>
            <a:ext cx="1440686" cy="1323649"/>
          </a:xfrm>
          <a:prstGeom prst="rect">
            <a:avLst/>
          </a:prstGeom>
          <a:noFill/>
          <a:extLst>
            <a:ext uri="{909E8E84-426E-40DD-AFC4-6F175D3DCCD1}">
              <a14:hiddenFill xmlns:a14="http://schemas.microsoft.com/office/drawing/2010/main">
                <a:solidFill>
                  <a:srgbClr val="FFFFFF"/>
                </a:solidFill>
              </a14:hiddenFill>
            </a:ext>
          </a:extLst>
        </p:spPr>
      </p:pic>
      <p:pic>
        <p:nvPicPr>
          <p:cNvPr id="4098" name="Imagen 2"/>
          <p:cNvPicPr>
            <a:picLocks noChangeAspect="1" noChangeArrowheads="1"/>
          </p:cNvPicPr>
          <p:nvPr/>
        </p:nvPicPr>
        <p:blipFill>
          <a:blip r:embed="rId5">
            <a:extLst>
              <a:ext uri="{28A0092B-C50C-407E-A947-70E740481C1C}">
                <a14:useLocalDpi xmlns:a14="http://schemas.microsoft.com/office/drawing/2010/main" val="0"/>
              </a:ext>
            </a:extLst>
          </a:blip>
          <a:srcRect l="53151" t="23967" r="28914" b="48523"/>
          <a:stretch>
            <a:fillRect/>
          </a:stretch>
        </p:blipFill>
        <p:spPr bwMode="auto">
          <a:xfrm>
            <a:off x="185008" y="366005"/>
            <a:ext cx="2116232" cy="17205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1310640" y="102558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 </a:t>
            </a:r>
            <a:r>
              <a:rPr kumimoji="0" lang="pt-BR" altLang="es-MX" sz="900" b="1" i="0" u="none" strike="noStrike" cap="none" normalizeH="0" baseline="0" smtClean="0">
                <a:ln>
                  <a:noFill/>
                </a:ln>
                <a:solidFill>
                  <a:srgbClr val="2E74B5"/>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s-MX" altLang="es-MX" sz="11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smtClean="0">
              <a:ln>
                <a:noFill/>
              </a:ln>
              <a:solidFill>
                <a:schemeClr val="tx1"/>
              </a:solidFill>
              <a:effectLst/>
              <a:latin typeface="Arial" panose="020B0604020202020204" pitchFamily="34" charset="0"/>
            </a:endParaRPr>
          </a:p>
        </p:txBody>
      </p:sp>
      <p:sp>
        <p:nvSpPr>
          <p:cNvPr id="10" name="Rectangle 5"/>
          <p:cNvSpPr>
            <a:spLocks noChangeArrowheads="1"/>
          </p:cNvSpPr>
          <p:nvPr/>
        </p:nvSpPr>
        <p:spPr bwMode="auto">
          <a:xfrm>
            <a:off x="2495122" y="678729"/>
            <a:ext cx="6795012"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1pPr>
            <a:lvl2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2pPr>
            <a:lvl3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3pPr>
            <a:lvl4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4pPr>
            <a:lvl5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5pPr>
            <a:lvl6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6pPr>
            <a:lvl7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7pPr>
            <a:lvl8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8pPr>
            <a:lvl9pPr eaLnBrk="0" fontAlgn="base" hangingPunct="0">
              <a:spcBef>
                <a:spcPct val="0"/>
              </a:spcBef>
              <a:spcAft>
                <a:spcPct val="0"/>
              </a:spcAft>
              <a:tabLst>
                <a:tab pos="2806700" algn="ctr"/>
                <a:tab pos="5611813" algn="r"/>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2806700" algn="ctr"/>
                <a:tab pos="5611813" algn="r"/>
              </a:tabLst>
            </a:pPr>
            <a:r>
              <a:rPr kumimoji="0" lang="pt-BR" altLang="es-MX" sz="1600" b="1" i="0" u="none" strike="noStrike" cap="none" normalizeH="0" baseline="0" dirty="0" smtClean="0">
                <a:ln>
                  <a:noFill/>
                </a:ln>
                <a:effectLst/>
                <a:ea typeface="Times New Roman" panose="02020603050405020304" pitchFamily="18" charset="0"/>
                <a:cs typeface="Arial" panose="020B0604020202020204" pitchFamily="34" charset="0"/>
              </a:rPr>
              <a:t>  </a:t>
            </a:r>
            <a:r>
              <a:rPr kumimoji="0" lang="pt-BR" altLang="es-MX" sz="1600" b="1" i="0" u="none" strike="noStrike" cap="none" normalizeH="0" baseline="0" dirty="0" smtClean="0">
                <a:ln>
                  <a:noFill/>
                </a:ln>
                <a:effectLst/>
                <a:ea typeface="Times New Roman" panose="02020603050405020304" pitchFamily="18" charset="0"/>
              </a:rPr>
              <a:t>C  E</a:t>
            </a:r>
            <a:r>
              <a:rPr kumimoji="0" lang="es-ES" altLang="es-MX" sz="1600" b="1" i="0" u="none" strike="noStrike" cap="none" normalizeH="0" baseline="0" dirty="0" smtClean="0">
                <a:ln>
                  <a:noFill/>
                </a:ln>
                <a:effectLst/>
                <a:ea typeface="Times New Roman" panose="02020603050405020304" pitchFamily="18" charset="0"/>
                <a:cs typeface="Arial" panose="020B0604020202020204" pitchFamily="34" charset="0"/>
              </a:rPr>
              <a:t>  N  T  R  O     E  D  U  C  A  T  I  V  O     C  R  U  Z      A  Z  U  L</a:t>
            </a:r>
            <a:endParaRPr kumimoji="0" lang="es-MX" altLang="es-MX" sz="1600" b="0" i="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tab pos="2806700" algn="ctr"/>
                <a:tab pos="5611813" algn="r"/>
              </a:tabLst>
            </a:pPr>
            <a:r>
              <a:rPr kumimoji="0" lang="es-ES" altLang="es-MX" sz="1600" b="1" i="0" u="none" strike="noStrike" cap="none" normalizeH="0" baseline="0" dirty="0" smtClean="0">
                <a:ln>
                  <a:noFill/>
                </a:ln>
                <a:effectLst/>
                <a:ea typeface="Times New Roman" panose="02020603050405020304" pitchFamily="18" charset="0"/>
                <a:cs typeface="Arial" panose="020B0604020202020204" pitchFamily="34" charset="0"/>
              </a:rPr>
              <a:t>NIVEL BACHILLERATO</a:t>
            </a:r>
            <a:endParaRPr kumimoji="0" lang="es-MX" altLang="es-MX" sz="1600" b="0" i="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tab pos="2806700" algn="ctr"/>
                <a:tab pos="5611813" algn="r"/>
              </a:tabLst>
            </a:pPr>
            <a:r>
              <a:rPr kumimoji="0" lang="es-ES" altLang="es-MX" sz="1600" b="1" i="0" u="none" strike="noStrike" cap="none" normalizeH="0" baseline="0" dirty="0" smtClean="0">
                <a:ln>
                  <a:noFill/>
                </a:ln>
                <a:effectLst/>
                <a:ea typeface="Times New Roman" panose="02020603050405020304" pitchFamily="18" charset="0"/>
                <a:cs typeface="Arial" panose="020B0604020202020204" pitchFamily="34" charset="0"/>
              </a:rPr>
              <a:t>INCORPORADO A LA UNAM </a:t>
            </a:r>
            <a:endParaRPr kumimoji="0" lang="es-MX" altLang="es-MX" sz="1600" b="0" i="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tab pos="2806700" algn="ctr"/>
                <a:tab pos="5611813" algn="r"/>
              </a:tabLst>
            </a:pPr>
            <a:r>
              <a:rPr kumimoji="0" lang="es-ES" altLang="es-MX" sz="1600" b="1" i="0" u="none" strike="noStrike" cap="none" normalizeH="0" baseline="0" dirty="0" smtClean="0">
                <a:ln>
                  <a:noFill/>
                </a:ln>
                <a:effectLst/>
                <a:ea typeface="Times New Roman" panose="02020603050405020304" pitchFamily="18" charset="0"/>
                <a:cs typeface="Arial" panose="020B0604020202020204" pitchFamily="34" charset="0"/>
              </a:rPr>
              <a:t>CLAVE UNAM SI 6914</a:t>
            </a:r>
            <a:endParaRPr kumimoji="0" lang="es-MX" altLang="es-MX" sz="1600" b="0" i="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tab pos="2806700" algn="ctr"/>
                <a:tab pos="5611813" algn="r"/>
              </a:tabLst>
            </a:pPr>
            <a:r>
              <a:rPr kumimoji="0" lang="es-ES" altLang="es-MX" sz="1600" b="1" i="0" u="none" strike="noStrike" cap="none" normalizeH="0" baseline="0" dirty="0" smtClean="0">
                <a:ln>
                  <a:noFill/>
                </a:ln>
                <a:effectLst/>
                <a:ea typeface="Times New Roman" panose="02020603050405020304" pitchFamily="18" charset="0"/>
                <a:cs typeface="Arial" panose="020B0604020202020204" pitchFamily="34" charset="0"/>
              </a:rPr>
              <a:t>CAMPUS OAXACA</a:t>
            </a:r>
            <a:endParaRPr kumimoji="0" lang="es-MX" altLang="es-MX" sz="1600" b="0" i="0" u="none" strike="noStrike" cap="none" normalizeH="0" baseline="0" dirty="0" smtClean="0">
              <a:ln>
                <a:noFill/>
              </a:ln>
              <a:effectLst/>
            </a:endParaRPr>
          </a:p>
          <a:p>
            <a:pPr marL="0" marR="0" lvl="0" indent="0" algn="ctr" defTabSz="914400" rtl="0" eaLnBrk="0" fontAlgn="base" latinLnBrk="0" hangingPunct="0">
              <a:lnSpc>
                <a:spcPct val="100000"/>
              </a:lnSpc>
              <a:spcBef>
                <a:spcPct val="0"/>
              </a:spcBef>
              <a:spcAft>
                <a:spcPct val="0"/>
              </a:spcAft>
              <a:buClrTx/>
              <a:buSzTx/>
              <a:buFontTx/>
              <a:buNone/>
              <a:tabLst>
                <a:tab pos="2806700" algn="ctr"/>
                <a:tab pos="5611813" algn="r"/>
              </a:tabLst>
            </a:pPr>
            <a:r>
              <a:rPr kumimoji="0" lang="es-ES" altLang="es-MX" sz="1600" b="0" i="0" u="none" strike="noStrike" cap="none" normalizeH="0" baseline="0" dirty="0" smtClean="0">
                <a:ln>
                  <a:noFill/>
                </a:ln>
                <a:effectLst/>
                <a:ea typeface="Times New Roman" panose="02020603050405020304" pitchFamily="18" charset="0"/>
                <a:cs typeface="Arial" panose="020B0604020202020204" pitchFamily="34" charset="0"/>
              </a:rPr>
              <a:t>ACUERDO DE INCORPORACIÓN No.86/98 DE 2 DE JUNIO 1998</a:t>
            </a:r>
            <a:endParaRPr kumimoji="0" lang="es-MX" altLang="es-MX" sz="1600" b="0" i="0" u="none" strike="noStrike" cap="none" normalizeH="0" baseline="0" dirty="0" smtClean="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tab pos="2806700" algn="ctr"/>
                <a:tab pos="5611813" algn="r"/>
              </a:tabLst>
            </a:pPr>
            <a:endParaRPr kumimoji="0" lang="es-MX" altLang="es-MX"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1634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569047" y="734967"/>
            <a:ext cx="3102841" cy="55232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Imagen 3"/>
          <p:cNvPicPr>
            <a:picLocks noChangeAspect="1"/>
          </p:cNvPicPr>
          <p:nvPr/>
        </p:nvPicPr>
        <p:blipFill>
          <a:blip r:embed="rId3"/>
          <a:stretch>
            <a:fillRect/>
          </a:stretch>
        </p:blipFill>
        <p:spPr>
          <a:xfrm>
            <a:off x="4400023" y="1249318"/>
            <a:ext cx="7391928" cy="415795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6818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8727" y="232408"/>
            <a:ext cx="4762898" cy="2520315"/>
          </a:xfrm>
          <a:prstGeom prst="rect">
            <a:avLst/>
          </a:prstGeom>
          <a:ln>
            <a:noFill/>
          </a:ln>
          <a:effectLst>
            <a:outerShdw blurRad="292100" dist="139700" dir="2700000" algn="tl" rotWithShape="0">
              <a:srgbClr val="333333">
                <a:alpha val="65000"/>
              </a:srgbClr>
            </a:outerShdw>
          </a:effectLst>
        </p:spPr>
      </p:pic>
      <p:pic>
        <p:nvPicPr>
          <p:cNvPr id="4" name="Imagen 3"/>
          <p:cNvPicPr>
            <a:picLocks noChangeAspect="1"/>
          </p:cNvPicPr>
          <p:nvPr/>
        </p:nvPicPr>
        <p:blipFill>
          <a:blip r:embed="rId3"/>
          <a:stretch>
            <a:fillRect/>
          </a:stretch>
        </p:blipFill>
        <p:spPr>
          <a:xfrm>
            <a:off x="6615551" y="3017042"/>
            <a:ext cx="4762898" cy="35721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71" y="3187211"/>
            <a:ext cx="5745480" cy="32318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265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094347" y="529893"/>
            <a:ext cx="5126216" cy="34134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Imagen 4"/>
          <p:cNvPicPr>
            <a:picLocks noChangeAspect="1"/>
          </p:cNvPicPr>
          <p:nvPr/>
        </p:nvPicPr>
        <p:blipFill>
          <a:blip r:embed="rId3"/>
          <a:stretch>
            <a:fillRect/>
          </a:stretch>
        </p:blipFill>
        <p:spPr>
          <a:xfrm>
            <a:off x="954492" y="2583686"/>
            <a:ext cx="4957523" cy="330276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13573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86438" y="2693478"/>
            <a:ext cx="5329238" cy="35549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p:cNvPicPr>
            <a:picLocks noChangeAspect="1"/>
          </p:cNvPicPr>
          <p:nvPr/>
        </p:nvPicPr>
        <p:blipFill>
          <a:blip r:embed="rId3"/>
          <a:stretch>
            <a:fillRect/>
          </a:stretch>
        </p:blipFill>
        <p:spPr>
          <a:xfrm>
            <a:off x="708647" y="653851"/>
            <a:ext cx="4688230" cy="3121423"/>
          </a:xfrm>
          <a:prstGeom prst="ellipse">
            <a:avLst/>
          </a:prstGeom>
          <a:ln>
            <a:noFill/>
          </a:ln>
          <a:effectLst>
            <a:softEdge rad="112500"/>
          </a:effectLst>
        </p:spPr>
      </p:pic>
    </p:spTree>
    <p:extLst>
      <p:ext uri="{BB962C8B-B14F-4D97-AF65-F5344CB8AC3E}">
        <p14:creationId xmlns:p14="http://schemas.microsoft.com/office/powerpoint/2010/main" val="424870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Rectángulo 1"/>
          <p:cNvSpPr/>
          <p:nvPr/>
        </p:nvSpPr>
        <p:spPr>
          <a:xfrm>
            <a:off x="1000339" y="2400327"/>
            <a:ext cx="3443287" cy="1200329"/>
          </a:xfrm>
          <a:prstGeom prst="rect">
            <a:avLst/>
          </a:prstGeom>
        </p:spPr>
        <p:txBody>
          <a:bodyPr wrap="square">
            <a:spAutoFit/>
          </a:bodyPr>
          <a:lstStyle/>
          <a:p>
            <a:pPr algn="ctr"/>
            <a:r>
              <a:rPr lang="es-MX" dirty="0" smtClean="0">
                <a:latin typeface="Bookman Old Style" panose="02050604050505020204" pitchFamily="18" charset="0"/>
                <a:ea typeface="Tahoma" panose="020B0604030504040204" pitchFamily="34" charset="0"/>
                <a:cs typeface="Tahoma" panose="020B0604030504040204" pitchFamily="34" charset="0"/>
              </a:rPr>
              <a:t>Organizador gráfico de interdisciplinariedad</a:t>
            </a:r>
          </a:p>
          <a:p>
            <a:pPr algn="ctr"/>
            <a:endParaRPr lang="es-MX" b="1" dirty="0" smtClean="0">
              <a:latin typeface="Bookman Old Style" panose="02050604050505020204" pitchFamily="18" charset="0"/>
              <a:ea typeface="Yu Gothic UI" panose="020B0500000000000000" pitchFamily="34" charset="-128"/>
              <a:cs typeface="Arial" panose="020B0604020202020204" pitchFamily="34" charset="0"/>
            </a:endParaRPr>
          </a:p>
          <a:p>
            <a:pPr algn="ctr"/>
            <a:r>
              <a:rPr lang="es-MX" b="1" dirty="0" smtClean="0">
                <a:latin typeface="Bookman Old Style" panose="02050604050505020204" pitchFamily="18" charset="0"/>
                <a:ea typeface="Yu Gothic UI" panose="020B0500000000000000" pitchFamily="34" charset="-128"/>
                <a:cs typeface="Arial" panose="020B0604020202020204" pitchFamily="34" charset="0"/>
              </a:rPr>
              <a:t>Producto 1</a:t>
            </a:r>
            <a:endParaRPr lang="es-MX" b="1" dirty="0">
              <a:latin typeface="Bookman Old Style" panose="02050604050505020204" pitchFamily="18" charset="0"/>
              <a:ea typeface="Yu Gothic UI" panose="020B0500000000000000" pitchFamily="34" charset="-128"/>
              <a:cs typeface="Arial" panose="020B0604020202020204" pitchFamily="34" charset="0"/>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8496" y="0"/>
            <a:ext cx="4987450" cy="6858000"/>
          </a:xfrm>
          <a:prstGeom prst="rect">
            <a:avLst/>
          </a:prstGeom>
        </p:spPr>
      </p:pic>
    </p:spTree>
    <p:extLst>
      <p:ext uri="{BB962C8B-B14F-4D97-AF65-F5344CB8AC3E}">
        <p14:creationId xmlns:p14="http://schemas.microsoft.com/office/powerpoint/2010/main" val="424288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57" y="3443944"/>
            <a:ext cx="12193057" cy="3414056"/>
          </a:xfrm>
          <a:prstGeom prst="rect">
            <a:avLst/>
          </a:prstGeom>
        </p:spPr>
      </p:pic>
      <p:sp>
        <p:nvSpPr>
          <p:cNvPr id="2" name="CuadroTexto 1"/>
          <p:cNvSpPr txBox="1"/>
          <p:nvPr/>
        </p:nvSpPr>
        <p:spPr>
          <a:xfrm>
            <a:off x="8575949" y="410186"/>
            <a:ext cx="2927444" cy="369332"/>
          </a:xfrm>
          <a:prstGeom prst="rect">
            <a:avLst/>
          </a:prstGeom>
          <a:noFill/>
        </p:spPr>
        <p:txBody>
          <a:bodyPr wrap="square" rtlCol="0">
            <a:spAutoFit/>
          </a:bodyPr>
          <a:lstStyle/>
          <a:p>
            <a:pPr algn="r"/>
            <a:r>
              <a:rPr lang="es-MX" b="1" dirty="0" smtClean="0">
                <a:latin typeface="Bookman Old Style" panose="02050604050505020204" pitchFamily="18" charset="0"/>
                <a:cs typeface="Arial" panose="020B0604020202020204" pitchFamily="34" charset="0"/>
              </a:rPr>
              <a:t>Introducción</a:t>
            </a:r>
            <a:endParaRPr lang="es-MX" b="1" dirty="0">
              <a:latin typeface="Bookman Old Style" panose="02050604050505020204" pitchFamily="18" charset="0"/>
              <a:cs typeface="Arial" panose="020B0604020202020204" pitchFamily="34" charset="0"/>
            </a:endParaRPr>
          </a:p>
        </p:txBody>
      </p:sp>
      <p:sp>
        <p:nvSpPr>
          <p:cNvPr id="3" name="CuadroTexto 2"/>
          <p:cNvSpPr txBox="1"/>
          <p:nvPr/>
        </p:nvSpPr>
        <p:spPr>
          <a:xfrm>
            <a:off x="472593" y="1368068"/>
            <a:ext cx="11245755" cy="3370666"/>
          </a:xfrm>
          <a:prstGeom prst="rect">
            <a:avLst/>
          </a:prstGeom>
          <a:noFill/>
          <a:ln w="38100">
            <a:noFill/>
            <a:prstDash val="sysDot"/>
          </a:ln>
        </p:spPr>
        <p:txBody>
          <a:bodyPr wrap="square" rtlCol="0">
            <a:spAutoFit/>
          </a:bodyPr>
          <a:lstStyle/>
          <a:p>
            <a:pPr algn="just">
              <a:lnSpc>
                <a:spcPct val="150000"/>
              </a:lnSpc>
            </a:pPr>
            <a:r>
              <a:rPr lang="es-ES" sz="1600" dirty="0" smtClean="0">
                <a:latin typeface="Bookman Old Style" panose="02050604050505020204" pitchFamily="18" charset="0"/>
                <a:cs typeface="Arial" panose="020B0604020202020204" pitchFamily="34" charset="0"/>
              </a:rPr>
              <a:t>Los </a:t>
            </a:r>
            <a:r>
              <a:rPr lang="es-ES" sz="1600" dirty="0">
                <a:latin typeface="Bookman Old Style" panose="02050604050505020204" pitchFamily="18" charset="0"/>
                <a:cs typeface="Arial" panose="020B0604020202020204" pitchFamily="34" charset="0"/>
              </a:rPr>
              <a:t>alumnos de la región del Istmo de Tehuantepec frecuentemente rechazan las ciencias exactas y carreras </a:t>
            </a:r>
            <a:r>
              <a:rPr lang="es-ES" sz="1600" dirty="0" smtClean="0">
                <a:latin typeface="Bookman Old Style" panose="02050604050505020204" pitchFamily="18" charset="0"/>
                <a:cs typeface="Arial" panose="020B0604020202020204" pitchFamily="34" charset="0"/>
              </a:rPr>
              <a:t>afines, </a:t>
            </a:r>
            <a:r>
              <a:rPr lang="es-ES" sz="1600" dirty="0">
                <a:latin typeface="Bookman Old Style" panose="02050604050505020204" pitchFamily="18" charset="0"/>
                <a:cs typeface="Arial" panose="020B0604020202020204" pitchFamily="34" charset="0"/>
              </a:rPr>
              <a:t>para evitar algunas materias porque no se entiende la aplicación de éstas en todas las áreas de estudio y diversos ámbitos de la vida. Lo anterior desencadena deserción, bajo rendimiento y desorientación en la elección de carrera. A esto se suma que la idiosincrasia paternalista de la comunidad procura el confort de los individuos, lo que impide que el alumno adquiera la disciplina necesaria para el estudio</a:t>
            </a:r>
            <a:r>
              <a:rPr lang="es-ES" sz="1600" dirty="0" smtClean="0">
                <a:latin typeface="Bookman Old Style" panose="02050604050505020204" pitchFamily="18" charset="0"/>
                <a:cs typeface="Arial" panose="020B0604020202020204" pitchFamily="34" charset="0"/>
              </a:rPr>
              <a:t>.</a:t>
            </a:r>
          </a:p>
          <a:p>
            <a:pPr algn="just">
              <a:lnSpc>
                <a:spcPct val="150000"/>
              </a:lnSpc>
            </a:pPr>
            <a:endParaRPr lang="es-ES" sz="1600" dirty="0" smtClean="0">
              <a:latin typeface="Bookman Old Style" panose="02050604050505020204" pitchFamily="18" charset="0"/>
              <a:cs typeface="Arial" panose="020B0604020202020204" pitchFamily="34" charset="0"/>
            </a:endParaRPr>
          </a:p>
          <a:p>
            <a:pPr algn="just">
              <a:lnSpc>
                <a:spcPct val="150000"/>
              </a:lnSpc>
            </a:pPr>
            <a:r>
              <a:rPr lang="es-ES" sz="1600" dirty="0" smtClean="0">
                <a:latin typeface="Bookman Old Style" panose="02050604050505020204" pitchFamily="18" charset="0"/>
                <a:cs typeface="Arial" panose="020B0604020202020204" pitchFamily="34" charset="0"/>
              </a:rPr>
              <a:t>Finalmente</a:t>
            </a:r>
            <a:r>
              <a:rPr lang="es-ES" sz="1600" dirty="0">
                <a:latin typeface="Bookman Old Style" panose="02050604050505020204" pitchFamily="18" charset="0"/>
                <a:cs typeface="Arial" panose="020B0604020202020204" pitchFamily="34" charset="0"/>
              </a:rPr>
              <a:t>, la carencia de un vocabulario técnico influye sobre manera en el rezago educativo, es decir, el alumno no alcanza a comprender los contenidos de las asignaturas, ya que los campos conceptuales no son significativos para él propiciando desinterés, temor y rechazo. </a:t>
            </a:r>
            <a:endParaRPr lang="es-MX" sz="1600" dirty="0">
              <a:latin typeface="Bookman Old Style" panose="02050604050505020204" pitchFamily="18" charset="0"/>
              <a:cs typeface="Arial" panose="020B0604020202020204" pitchFamily="34" charset="0"/>
            </a:endParaRPr>
          </a:p>
        </p:txBody>
      </p:sp>
    </p:spTree>
    <p:extLst>
      <p:ext uri="{BB962C8B-B14F-4D97-AF65-F5344CB8AC3E}">
        <p14:creationId xmlns:p14="http://schemas.microsoft.com/office/powerpoint/2010/main" val="165965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3443944"/>
            <a:ext cx="12193057" cy="3414056"/>
          </a:xfrm>
          <a:prstGeom prst="rect">
            <a:avLst/>
          </a:prstGeom>
        </p:spPr>
      </p:pic>
      <p:sp>
        <p:nvSpPr>
          <p:cNvPr id="2" name="CuadroTexto 1"/>
          <p:cNvSpPr txBox="1"/>
          <p:nvPr/>
        </p:nvSpPr>
        <p:spPr>
          <a:xfrm>
            <a:off x="7668904" y="680519"/>
            <a:ext cx="3749635" cy="369332"/>
          </a:xfrm>
          <a:prstGeom prst="rect">
            <a:avLst/>
          </a:prstGeom>
          <a:noFill/>
        </p:spPr>
        <p:txBody>
          <a:bodyPr wrap="square" rtlCol="0">
            <a:spAutoFit/>
          </a:bodyPr>
          <a:lstStyle/>
          <a:p>
            <a:pPr algn="ctr"/>
            <a:r>
              <a:rPr lang="es-MX" b="1" dirty="0" smtClean="0">
                <a:latin typeface="Bookman Old Style" panose="02050604050505020204" pitchFamily="18" charset="0"/>
              </a:rPr>
              <a:t>Objetivos del proyecto</a:t>
            </a:r>
            <a:endParaRPr lang="es-MX" b="1" dirty="0">
              <a:latin typeface="Bookman Old Style" panose="02050604050505020204" pitchFamily="18" charset="0"/>
            </a:endParaRPr>
          </a:p>
        </p:txBody>
      </p:sp>
      <p:sp>
        <p:nvSpPr>
          <p:cNvPr id="3" name="Rectángulo 2"/>
          <p:cNvSpPr/>
          <p:nvPr/>
        </p:nvSpPr>
        <p:spPr>
          <a:xfrm>
            <a:off x="1251914" y="1916090"/>
            <a:ext cx="9689227" cy="1527854"/>
          </a:xfrm>
          <a:prstGeom prst="rect">
            <a:avLst/>
          </a:prstGeom>
          <a:noFill/>
          <a:ln>
            <a:noFill/>
          </a:ln>
        </p:spPr>
        <p:txBody>
          <a:bodyPr wrap="square">
            <a:spAutoFit/>
          </a:bodyPr>
          <a:lstStyle/>
          <a:p>
            <a:pPr algn="just">
              <a:lnSpc>
                <a:spcPct val="150000"/>
              </a:lnSpc>
            </a:pPr>
            <a:r>
              <a:rPr lang="es-ES" sz="1600" b="1" dirty="0">
                <a:solidFill>
                  <a:srgbClr val="002060"/>
                </a:solidFill>
                <a:latin typeface="Bookman Old Style" panose="02050604050505020204" pitchFamily="18" charset="0"/>
                <a:ea typeface="Century Gothic" panose="020B0502020202020204" pitchFamily="34" charset="0"/>
                <a:cs typeface="Arial" panose="020B0604020202020204" pitchFamily="34" charset="0"/>
              </a:rPr>
              <a:t>G</a:t>
            </a:r>
            <a:r>
              <a:rPr lang="es-ES" sz="1600" b="1" dirty="0" smtClean="0">
                <a:solidFill>
                  <a:srgbClr val="002060"/>
                </a:solidFill>
                <a:latin typeface="Bookman Old Style" panose="02050604050505020204" pitchFamily="18" charset="0"/>
                <a:ea typeface="Century Gothic" panose="020B0502020202020204" pitchFamily="34" charset="0"/>
                <a:cs typeface="Arial" panose="020B0604020202020204" pitchFamily="34" charset="0"/>
              </a:rPr>
              <a:t>eneral: </a:t>
            </a:r>
            <a:r>
              <a:rPr lang="es-ES" sz="1600" dirty="0" smtClean="0">
                <a:latin typeface="Bookman Old Style" panose="02050604050505020204" pitchFamily="18" charset="0"/>
                <a:ea typeface="Century Gothic" panose="020B0502020202020204" pitchFamily="34" charset="0"/>
                <a:cs typeface="Arial" panose="020B0604020202020204" pitchFamily="34" charset="0"/>
              </a:rPr>
              <a:t>	</a:t>
            </a:r>
          </a:p>
          <a:p>
            <a:pPr algn="just">
              <a:lnSpc>
                <a:spcPct val="150000"/>
              </a:lnSpc>
            </a:pPr>
            <a:r>
              <a:rPr lang="es-ES" sz="1600" dirty="0" smtClean="0">
                <a:latin typeface="Bookman Old Style" panose="02050604050505020204" pitchFamily="18" charset="0"/>
                <a:ea typeface="Century Gothic" panose="020B0502020202020204" pitchFamily="34" charset="0"/>
                <a:cs typeface="Arial" panose="020B0604020202020204" pitchFamily="34" charset="0"/>
              </a:rPr>
              <a:t>Diseñar una campaña que motive a los estudiantes preuniversitarios de </a:t>
            </a:r>
            <a:r>
              <a:rPr lang="es-ES" sz="1600" dirty="0">
                <a:latin typeface="Bookman Old Style" panose="02050604050505020204" pitchFamily="18" charset="0"/>
                <a:ea typeface="Century Gothic" panose="020B0502020202020204" pitchFamily="34" charset="0"/>
                <a:cs typeface="Arial" panose="020B0604020202020204" pitchFamily="34" charset="0"/>
              </a:rPr>
              <a:t>la región del Istmo de </a:t>
            </a:r>
            <a:r>
              <a:rPr lang="es-ES" sz="1600" dirty="0" smtClean="0">
                <a:latin typeface="Bookman Old Style" panose="02050604050505020204" pitchFamily="18" charset="0"/>
                <a:ea typeface="Century Gothic" panose="020B0502020202020204" pitchFamily="34" charset="0"/>
                <a:cs typeface="Arial" panose="020B0604020202020204" pitchFamily="34" charset="0"/>
              </a:rPr>
              <a:t>Tehuantepec a estudiar química y valorar su repercusión en las carreras pertenecientes a las ciencias exactas.</a:t>
            </a:r>
          </a:p>
        </p:txBody>
      </p:sp>
    </p:spTree>
    <p:extLst>
      <p:ext uri="{BB962C8B-B14F-4D97-AF65-F5344CB8AC3E}">
        <p14:creationId xmlns:p14="http://schemas.microsoft.com/office/powerpoint/2010/main" val="417624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3443944"/>
            <a:ext cx="12193057" cy="3414056"/>
          </a:xfrm>
          <a:prstGeom prst="rect">
            <a:avLst/>
          </a:prstGeom>
        </p:spPr>
      </p:pic>
      <p:sp>
        <p:nvSpPr>
          <p:cNvPr id="2" name="Rectángulo 1"/>
          <p:cNvSpPr/>
          <p:nvPr/>
        </p:nvSpPr>
        <p:spPr>
          <a:xfrm>
            <a:off x="826153" y="903655"/>
            <a:ext cx="9902808" cy="4247317"/>
          </a:xfrm>
          <a:prstGeom prst="rect">
            <a:avLst/>
          </a:prstGeom>
          <a:noFill/>
          <a:ln>
            <a:noFill/>
          </a:ln>
        </p:spPr>
        <p:txBody>
          <a:bodyPr wrap="square">
            <a:spAutoFit/>
          </a:bodyPr>
          <a:lstStyle/>
          <a:p>
            <a:pPr algn="just">
              <a:lnSpc>
                <a:spcPct val="150000"/>
              </a:lnSpc>
            </a:pPr>
            <a:r>
              <a:rPr lang="es-ES" b="1" dirty="0" smtClean="0">
                <a:solidFill>
                  <a:srgbClr val="002060"/>
                </a:solidFill>
                <a:latin typeface="Bookman Old Style" panose="02050604050505020204" pitchFamily="18" charset="0"/>
                <a:cs typeface="Arial" panose="020B0604020202020204" pitchFamily="34" charset="0"/>
              </a:rPr>
              <a:t>Específicos por asignatura:</a:t>
            </a:r>
          </a:p>
          <a:p>
            <a:pPr algn="just">
              <a:lnSpc>
                <a:spcPct val="150000"/>
              </a:lnSpc>
            </a:pPr>
            <a:r>
              <a:rPr lang="es-ES" b="1" dirty="0" smtClean="0">
                <a:latin typeface="Bookman Old Style" panose="02050604050505020204" pitchFamily="18" charset="0"/>
                <a:cs typeface="Arial" panose="020B0604020202020204" pitchFamily="34" charset="0"/>
              </a:rPr>
              <a:t>Orientación Educativa IV</a:t>
            </a:r>
          </a:p>
          <a:p>
            <a:pPr marL="285750" indent="-285750" algn="just">
              <a:lnSpc>
                <a:spcPct val="150000"/>
              </a:lnSpc>
              <a:buFont typeface="Arial" panose="020B0604020202020204" pitchFamily="34" charset="0"/>
              <a:buChar char="•"/>
            </a:pPr>
            <a:r>
              <a:rPr lang="es-ES" dirty="0">
                <a:latin typeface="Bookman Old Style" panose="02050604050505020204" pitchFamily="18" charset="0"/>
                <a:cs typeface="Arial" panose="020B0604020202020204" pitchFamily="34" charset="0"/>
              </a:rPr>
              <a:t>Fundamentar la elección de carrera tomando en cuenta que todo requiere un esfuerzo y no es posible huir de una materia.</a:t>
            </a:r>
          </a:p>
          <a:p>
            <a:pPr marL="285750" indent="-285750" algn="just">
              <a:lnSpc>
                <a:spcPct val="150000"/>
              </a:lnSpc>
              <a:buFont typeface="Arial" panose="020B0604020202020204" pitchFamily="34" charset="0"/>
              <a:buChar char="•"/>
            </a:pPr>
            <a:r>
              <a:rPr lang="es-ES" dirty="0" smtClean="0">
                <a:latin typeface="Bookman Old Style" panose="02050604050505020204" pitchFamily="18" charset="0"/>
                <a:cs typeface="Arial" panose="020B0604020202020204" pitchFamily="34" charset="0"/>
              </a:rPr>
              <a:t>Modificar la idea infundada de que la química es difícil a través de la adecuada aplicación de las técnicas de estudio</a:t>
            </a:r>
          </a:p>
          <a:p>
            <a:pPr marL="285750" indent="-285750" algn="just">
              <a:lnSpc>
                <a:spcPct val="150000"/>
              </a:lnSpc>
              <a:buFont typeface="Arial" panose="020B0604020202020204" pitchFamily="34" charset="0"/>
              <a:buChar char="•"/>
            </a:pPr>
            <a:r>
              <a:rPr lang="es-MX" dirty="0" smtClean="0">
                <a:latin typeface="Bookman Old Style" panose="02050604050505020204" pitchFamily="18" charset="0"/>
                <a:cs typeface="Arial" panose="020B0604020202020204" pitchFamily="34" charset="0"/>
              </a:rPr>
              <a:t>Seleccionar las técnicas de estudio que favorezcan la adquisición de competencias para el estudio de las carreras de las ciencias exactas.</a:t>
            </a:r>
            <a:endParaRPr lang="es-MX" dirty="0">
              <a:latin typeface="Bookman Old Style" panose="02050604050505020204" pitchFamily="18" charset="0"/>
              <a:cs typeface="Arial" panose="020B0604020202020204" pitchFamily="34" charset="0"/>
            </a:endParaRPr>
          </a:p>
          <a:p>
            <a:pPr marL="285750" indent="-285750" algn="just">
              <a:lnSpc>
                <a:spcPct val="150000"/>
              </a:lnSpc>
              <a:buFont typeface="Arial" panose="020B0604020202020204" pitchFamily="34" charset="0"/>
              <a:buChar char="•"/>
            </a:pPr>
            <a:r>
              <a:rPr lang="es-ES" dirty="0">
                <a:latin typeface="Bookman Old Style" panose="02050604050505020204" pitchFamily="18" charset="0"/>
                <a:cs typeface="Arial" panose="020B0604020202020204" pitchFamily="34" charset="0"/>
              </a:rPr>
              <a:t>Erradicar el estigma de que las ciencias exactas son más difíciles que las restantes disciplinas</a:t>
            </a:r>
            <a:r>
              <a:rPr lang="es-ES" dirty="0" smtClean="0">
                <a:latin typeface="Bookman Old Style" panose="02050604050505020204" pitchFamily="18" charset="0"/>
                <a:cs typeface="Arial" panose="020B0604020202020204" pitchFamily="34" charset="0"/>
              </a:rPr>
              <a:t>.</a:t>
            </a:r>
          </a:p>
        </p:txBody>
      </p:sp>
    </p:spTree>
    <p:extLst>
      <p:ext uri="{BB962C8B-B14F-4D97-AF65-F5344CB8AC3E}">
        <p14:creationId xmlns:p14="http://schemas.microsoft.com/office/powerpoint/2010/main" val="289131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3443944"/>
            <a:ext cx="12193057" cy="3414056"/>
          </a:xfrm>
          <a:prstGeom prst="rect">
            <a:avLst/>
          </a:prstGeom>
        </p:spPr>
      </p:pic>
      <p:sp>
        <p:nvSpPr>
          <p:cNvPr id="2" name="Rectángulo 1"/>
          <p:cNvSpPr/>
          <p:nvPr/>
        </p:nvSpPr>
        <p:spPr>
          <a:xfrm>
            <a:off x="1557673" y="1140418"/>
            <a:ext cx="7113888" cy="3000821"/>
          </a:xfrm>
          <a:prstGeom prst="rect">
            <a:avLst/>
          </a:prstGeom>
          <a:noFill/>
          <a:ln>
            <a:noFill/>
          </a:ln>
        </p:spPr>
        <p:txBody>
          <a:bodyPr wrap="square">
            <a:spAutoFit/>
          </a:bodyPr>
          <a:lstStyle/>
          <a:p>
            <a:pPr algn="just">
              <a:lnSpc>
                <a:spcPct val="150000"/>
              </a:lnSpc>
            </a:pPr>
            <a:r>
              <a:rPr lang="es-ES" b="1" dirty="0" smtClean="0">
                <a:latin typeface="Bookman Old Style" panose="02050604050505020204" pitchFamily="18" charset="0"/>
                <a:cs typeface="Arial" panose="020B0604020202020204" pitchFamily="34" charset="0"/>
              </a:rPr>
              <a:t>Química III</a:t>
            </a:r>
          </a:p>
          <a:p>
            <a:pPr marL="285750" indent="-285750" algn="just">
              <a:lnSpc>
                <a:spcPct val="150000"/>
              </a:lnSpc>
              <a:buFont typeface="Arial" panose="020B0604020202020204" pitchFamily="34" charset="0"/>
              <a:buChar char="•"/>
            </a:pPr>
            <a:r>
              <a:rPr lang="es-ES" dirty="0" smtClean="0">
                <a:latin typeface="Bookman Old Style" panose="02050604050505020204" pitchFamily="18" charset="0"/>
                <a:cs typeface="Arial" panose="020B0604020202020204" pitchFamily="34" charset="0"/>
              </a:rPr>
              <a:t>Cuestionar la presencia de la química en diversas carreras de las ciencias exactas. </a:t>
            </a:r>
          </a:p>
          <a:p>
            <a:pPr marL="285750" indent="-285750" algn="just">
              <a:lnSpc>
                <a:spcPct val="150000"/>
              </a:lnSpc>
              <a:buFont typeface="Arial" panose="020B0604020202020204" pitchFamily="34" charset="0"/>
              <a:buChar char="•"/>
            </a:pPr>
            <a:r>
              <a:rPr lang="es-ES" dirty="0" smtClean="0">
                <a:latin typeface="Bookman Old Style" panose="02050604050505020204" pitchFamily="18" charset="0"/>
                <a:cs typeface="Arial" panose="020B0604020202020204" pitchFamily="34" charset="0"/>
              </a:rPr>
              <a:t>Relacionar el conocimiento de la química con carreras pertenecientes a las ciencias exactas. </a:t>
            </a:r>
          </a:p>
          <a:p>
            <a:pPr marL="285750" indent="-285750" algn="just">
              <a:lnSpc>
                <a:spcPct val="150000"/>
              </a:lnSpc>
              <a:buFont typeface="Arial" panose="020B0604020202020204" pitchFamily="34" charset="0"/>
              <a:buChar char="•"/>
            </a:pPr>
            <a:r>
              <a:rPr lang="es-ES" dirty="0" smtClean="0">
                <a:latin typeface="Bookman Old Style" panose="02050604050505020204" pitchFamily="18" charset="0"/>
                <a:ea typeface="Century Gothic" panose="020B0502020202020204" pitchFamily="34" charset="0"/>
                <a:cs typeface="Arial" panose="020B0604020202020204" pitchFamily="34" charset="0"/>
              </a:rPr>
              <a:t>Apreciar el impacto de la química en todas las carreras de las ciencias exactas. </a:t>
            </a:r>
          </a:p>
        </p:txBody>
      </p:sp>
    </p:spTree>
    <p:extLst>
      <p:ext uri="{BB962C8B-B14F-4D97-AF65-F5344CB8AC3E}">
        <p14:creationId xmlns:p14="http://schemas.microsoft.com/office/powerpoint/2010/main" val="1063955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3443944"/>
            <a:ext cx="12193057" cy="3414056"/>
          </a:xfrm>
          <a:prstGeom prst="rect">
            <a:avLst/>
          </a:prstGeom>
        </p:spPr>
      </p:pic>
      <p:sp>
        <p:nvSpPr>
          <p:cNvPr id="2" name="Rectángulo 1"/>
          <p:cNvSpPr/>
          <p:nvPr/>
        </p:nvSpPr>
        <p:spPr>
          <a:xfrm>
            <a:off x="2517793" y="881338"/>
            <a:ext cx="5681328" cy="3000821"/>
          </a:xfrm>
          <a:prstGeom prst="rect">
            <a:avLst/>
          </a:prstGeom>
          <a:noFill/>
          <a:ln>
            <a:noFill/>
          </a:ln>
        </p:spPr>
        <p:txBody>
          <a:bodyPr wrap="square">
            <a:spAutoFit/>
          </a:bodyPr>
          <a:lstStyle/>
          <a:p>
            <a:pPr algn="just">
              <a:lnSpc>
                <a:spcPct val="150000"/>
              </a:lnSpc>
            </a:pPr>
            <a:endParaRPr lang="es-ES" dirty="0" smtClean="0">
              <a:latin typeface="Arial" panose="020B0604020202020204" pitchFamily="34" charset="0"/>
              <a:ea typeface="Century Gothic" panose="020B0502020202020204" pitchFamily="34" charset="0"/>
              <a:cs typeface="Arial" panose="020B0604020202020204" pitchFamily="34" charset="0"/>
            </a:endParaRPr>
          </a:p>
          <a:p>
            <a:pPr algn="just">
              <a:lnSpc>
                <a:spcPct val="150000"/>
              </a:lnSpc>
            </a:pPr>
            <a:r>
              <a:rPr lang="es-ES" b="1" dirty="0" smtClean="0">
                <a:latin typeface="Bookman Old Style" panose="02050604050505020204" pitchFamily="18" charset="0"/>
                <a:cs typeface="Arial" panose="020B0604020202020204" pitchFamily="34" charset="0"/>
              </a:rPr>
              <a:t>Etimologías </a:t>
            </a:r>
            <a:r>
              <a:rPr lang="es-ES" b="1" dirty="0">
                <a:latin typeface="Bookman Old Style" panose="02050604050505020204" pitchFamily="18" charset="0"/>
                <a:cs typeface="Arial" panose="020B0604020202020204" pitchFamily="34" charset="0"/>
              </a:rPr>
              <a:t>G</a:t>
            </a:r>
            <a:r>
              <a:rPr lang="es-ES" b="1" dirty="0" smtClean="0">
                <a:latin typeface="Bookman Old Style" panose="02050604050505020204" pitchFamily="18" charset="0"/>
                <a:cs typeface="Arial" panose="020B0604020202020204" pitchFamily="34" charset="0"/>
              </a:rPr>
              <a:t>recolatinas del Español</a:t>
            </a:r>
          </a:p>
          <a:p>
            <a:pPr marL="285750" indent="-285750" algn="just">
              <a:lnSpc>
                <a:spcPct val="150000"/>
              </a:lnSpc>
              <a:buFont typeface="Arial" panose="020B0604020202020204" pitchFamily="34" charset="0"/>
              <a:buChar char="•"/>
            </a:pPr>
            <a:r>
              <a:rPr lang="es-ES" dirty="0" smtClean="0">
                <a:latin typeface="Bookman Old Style" panose="02050604050505020204" pitchFamily="18" charset="0"/>
                <a:cs typeface="Arial" panose="020B0604020202020204" pitchFamily="34" charset="0"/>
              </a:rPr>
              <a:t>Juzgar la importancia del dominio léxico para el entendimiento de la química. </a:t>
            </a:r>
            <a:endParaRPr lang="es-ES" dirty="0">
              <a:latin typeface="Bookman Old Style" panose="02050604050505020204" pitchFamily="18" charset="0"/>
              <a:cs typeface="Arial" panose="020B0604020202020204" pitchFamily="34" charset="0"/>
            </a:endParaRPr>
          </a:p>
          <a:p>
            <a:pPr marL="285750" indent="-285750" algn="just">
              <a:lnSpc>
                <a:spcPct val="150000"/>
              </a:lnSpc>
              <a:buFont typeface="Arial" panose="020B0604020202020204" pitchFamily="34" charset="0"/>
              <a:buChar char="•"/>
            </a:pPr>
            <a:r>
              <a:rPr lang="es-ES" dirty="0" smtClean="0">
                <a:latin typeface="Bookman Old Style" panose="02050604050505020204" pitchFamily="18" charset="0"/>
                <a:cs typeface="Arial" panose="020B0604020202020204" pitchFamily="34" charset="0"/>
              </a:rPr>
              <a:t>Generar un </a:t>
            </a:r>
            <a:r>
              <a:rPr lang="es-ES" dirty="0">
                <a:latin typeface="Bookman Old Style" panose="02050604050505020204" pitchFamily="18" charset="0"/>
                <a:cs typeface="Arial" panose="020B0604020202020204" pitchFamily="34" charset="0"/>
              </a:rPr>
              <a:t>vocabulario </a:t>
            </a:r>
            <a:r>
              <a:rPr lang="es-ES" dirty="0" smtClean="0">
                <a:latin typeface="Bookman Old Style" panose="02050604050505020204" pitchFamily="18" charset="0"/>
                <a:cs typeface="Arial" panose="020B0604020202020204" pitchFamily="34" charset="0"/>
              </a:rPr>
              <a:t>técnico básico </a:t>
            </a:r>
            <a:r>
              <a:rPr lang="es-ES" dirty="0">
                <a:latin typeface="Bookman Old Style" panose="02050604050505020204" pitchFamily="18" charset="0"/>
                <a:cs typeface="Arial" panose="020B0604020202020204" pitchFamily="34" charset="0"/>
              </a:rPr>
              <a:t>que </a:t>
            </a:r>
            <a:r>
              <a:rPr lang="es-ES" dirty="0" smtClean="0">
                <a:latin typeface="Bookman Old Style" panose="02050604050505020204" pitchFamily="18" charset="0"/>
                <a:cs typeface="Arial" panose="020B0604020202020204" pitchFamily="34" charset="0"/>
              </a:rPr>
              <a:t>permita la comprensión del campo conceptual de las ciencias exactas.</a:t>
            </a:r>
            <a:endParaRPr lang="es-ES" dirty="0">
              <a:latin typeface="Bookman Old Style" panose="02050604050505020204" pitchFamily="18" charset="0"/>
              <a:cs typeface="Arial" panose="020B0604020202020204" pitchFamily="34" charset="0"/>
            </a:endParaRPr>
          </a:p>
        </p:txBody>
      </p:sp>
    </p:spTree>
    <p:extLst>
      <p:ext uri="{BB962C8B-B14F-4D97-AF65-F5344CB8AC3E}">
        <p14:creationId xmlns:p14="http://schemas.microsoft.com/office/powerpoint/2010/main" val="705691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stretch>
            <a:fillRect/>
          </a:stretch>
        </p:blipFill>
        <p:spPr>
          <a:xfrm>
            <a:off x="1" y="3443734"/>
            <a:ext cx="12192000" cy="3414266"/>
          </a:xfrm>
          <a:prstGeom prst="rect">
            <a:avLst/>
          </a:prstGeom>
        </p:spPr>
      </p:pic>
      <p:sp>
        <p:nvSpPr>
          <p:cNvPr id="7" name="CuadroTexto 6"/>
          <p:cNvSpPr txBox="1"/>
          <p:nvPr/>
        </p:nvSpPr>
        <p:spPr>
          <a:xfrm>
            <a:off x="1747631" y="3338353"/>
            <a:ext cx="8441526" cy="1015663"/>
          </a:xfrm>
          <a:prstGeom prst="rect">
            <a:avLst/>
          </a:prstGeom>
          <a:noFill/>
        </p:spPr>
        <p:txBody>
          <a:bodyPr wrap="square" rtlCol="0">
            <a:spAutoFit/>
          </a:bodyPr>
          <a:lstStyle/>
          <a:p>
            <a:pPr algn="just"/>
            <a:r>
              <a:rPr lang="es-MX" sz="2000" dirty="0">
                <a:latin typeface="Bookman Old Style" panose="02050604050505020204" pitchFamily="18" charset="0"/>
                <a:cs typeface="Arial" panose="020B0604020202020204" pitchFamily="34" charset="0"/>
              </a:rPr>
              <a:t>¿Es posible concientizar a la población estudiantil sobre la importancia de la química en la elección de carrera mediante una campaña informativa?</a:t>
            </a:r>
          </a:p>
        </p:txBody>
      </p:sp>
      <p:sp>
        <p:nvSpPr>
          <p:cNvPr id="8" name="CuadroTexto 7"/>
          <p:cNvSpPr txBox="1"/>
          <p:nvPr/>
        </p:nvSpPr>
        <p:spPr>
          <a:xfrm>
            <a:off x="2859745" y="1978592"/>
            <a:ext cx="6472511" cy="1015663"/>
          </a:xfrm>
          <a:prstGeom prst="rect">
            <a:avLst/>
          </a:prstGeom>
          <a:noFill/>
        </p:spPr>
        <p:txBody>
          <a:bodyPr wrap="square" rtlCol="0">
            <a:spAutoFit/>
          </a:bodyPr>
          <a:lstStyle/>
          <a:p>
            <a:pPr algn="ctr"/>
            <a:r>
              <a:rPr lang="es-MX" sz="3000" b="1" spc="300" dirty="0">
                <a:solidFill>
                  <a:srgbClr val="CC0000"/>
                </a:solidFill>
                <a:latin typeface="+mj-lt"/>
              </a:rPr>
              <a:t>No te escapas… </a:t>
            </a:r>
            <a:r>
              <a:rPr lang="es-MX" sz="3200" b="1" dirty="0" smtClean="0">
                <a:solidFill>
                  <a:srgbClr val="00CCFF"/>
                </a:solidFill>
                <a:latin typeface="Candara" panose="020E0502030303020204" pitchFamily="34" charset="0"/>
              </a:rPr>
              <a:t>¡Todo sirve!</a:t>
            </a:r>
          </a:p>
          <a:p>
            <a:pPr algn="ctr"/>
            <a:r>
              <a:rPr lang="es-MX" sz="2800" dirty="0" err="1" smtClean="0">
                <a:latin typeface="Copperplate Gothic Bold" panose="020E0705020206020404" pitchFamily="34" charset="0"/>
              </a:rPr>
              <a:t>Ecce</a:t>
            </a:r>
            <a:r>
              <a:rPr lang="es-MX" sz="2800" dirty="0" smtClean="0">
                <a:latin typeface="Copperplate Gothic Bold" panose="020E0705020206020404" pitchFamily="34" charset="0"/>
              </a:rPr>
              <a:t> </a:t>
            </a:r>
            <a:r>
              <a:rPr lang="es-MX" sz="2800" dirty="0" err="1" smtClean="0">
                <a:latin typeface="Copperplate Gothic Bold" panose="020E0705020206020404" pitchFamily="34" charset="0"/>
              </a:rPr>
              <a:t>scientia</a:t>
            </a:r>
            <a:endParaRPr lang="es-MX" sz="2800" dirty="0"/>
          </a:p>
        </p:txBody>
      </p:sp>
      <p:sp>
        <p:nvSpPr>
          <p:cNvPr id="3" name="Rectangle 4"/>
          <p:cNvSpPr>
            <a:spLocks noChangeArrowheads="1"/>
          </p:cNvSpPr>
          <p:nvPr/>
        </p:nvSpPr>
        <p:spPr bwMode="auto">
          <a:xfrm>
            <a:off x="1310640" y="102558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MX"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 </a:t>
            </a:r>
            <a:r>
              <a:rPr kumimoji="0" lang="pt-BR" altLang="es-MX" sz="900" b="1" i="0" u="none" strike="noStrike" cap="none" normalizeH="0" baseline="0" smtClean="0">
                <a:ln>
                  <a:noFill/>
                </a:ln>
                <a:solidFill>
                  <a:srgbClr val="2E74B5"/>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s-MX" altLang="es-MX" sz="11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MX" altLang="es-MX" sz="1800" b="0" i="0" u="none" strike="noStrike" cap="none" normalizeH="0" baseline="0" smtClean="0">
              <a:ln>
                <a:noFill/>
              </a:ln>
              <a:solidFill>
                <a:schemeClr val="tx1"/>
              </a:solidFill>
              <a:effectLst/>
              <a:latin typeface="Arial" panose="020B0604020202020204" pitchFamily="34" charset="0"/>
            </a:endParaRPr>
          </a:p>
        </p:txBody>
      </p:sp>
      <p:pic>
        <p:nvPicPr>
          <p:cNvPr id="5122" name="Picture 2" descr="Resultado de imagen para Conexi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166" y="311293"/>
            <a:ext cx="8682991" cy="1428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88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3467190"/>
            <a:ext cx="12193057" cy="3414056"/>
          </a:xfrm>
          <a:prstGeom prst="rect">
            <a:avLst/>
          </a:prstGeom>
        </p:spPr>
      </p:pic>
      <p:sp>
        <p:nvSpPr>
          <p:cNvPr id="2" name="CuadroTexto 1"/>
          <p:cNvSpPr txBox="1"/>
          <p:nvPr/>
        </p:nvSpPr>
        <p:spPr>
          <a:xfrm>
            <a:off x="8807540" y="558701"/>
            <a:ext cx="3027873" cy="369332"/>
          </a:xfrm>
          <a:prstGeom prst="rect">
            <a:avLst/>
          </a:prstGeom>
          <a:noFill/>
        </p:spPr>
        <p:txBody>
          <a:bodyPr wrap="square" rtlCol="0">
            <a:spAutoFit/>
          </a:bodyPr>
          <a:lstStyle/>
          <a:p>
            <a:r>
              <a:rPr lang="es-MX" b="1" dirty="0" smtClean="0">
                <a:latin typeface="Bookman Old Style" panose="02050604050505020204" pitchFamily="18" charset="0"/>
                <a:cs typeface="Arial" panose="020B0604020202020204" pitchFamily="34" charset="0"/>
              </a:rPr>
              <a:t>Preguntas generadoras</a:t>
            </a:r>
            <a:endParaRPr lang="es-MX" b="1" dirty="0">
              <a:latin typeface="Bookman Old Style" panose="02050604050505020204" pitchFamily="18" charset="0"/>
              <a:cs typeface="Arial" panose="020B0604020202020204" pitchFamily="34" charset="0"/>
            </a:endParaRPr>
          </a:p>
        </p:txBody>
      </p:sp>
      <p:sp>
        <p:nvSpPr>
          <p:cNvPr id="3" name="CuadroTexto 2"/>
          <p:cNvSpPr txBox="1"/>
          <p:nvPr/>
        </p:nvSpPr>
        <p:spPr>
          <a:xfrm>
            <a:off x="357643" y="3940397"/>
            <a:ext cx="11477770" cy="789190"/>
          </a:xfrm>
          <a:prstGeom prst="rect">
            <a:avLst/>
          </a:prstGeom>
          <a:noFill/>
        </p:spPr>
        <p:txBody>
          <a:bodyPr wrap="square" rtlCol="0">
            <a:spAutoFit/>
          </a:bodyPr>
          <a:lstStyle/>
          <a:p>
            <a:pPr>
              <a:lnSpc>
                <a:spcPct val="150000"/>
              </a:lnSpc>
            </a:pPr>
            <a:r>
              <a:rPr lang="es-ES" sz="1600" dirty="0" smtClean="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Etimologías Grecolatinas del Español</a:t>
            </a:r>
            <a:endParaRPr lang="es-MX" sz="1600" dirty="0" smtClean="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endParaRPr>
          </a:p>
          <a:p>
            <a:pPr>
              <a:lnSpc>
                <a:spcPct val="150000"/>
              </a:lnSpc>
            </a:pPr>
            <a:r>
              <a:rPr lang="es-ES" sz="1600" dirty="0" smtClean="0">
                <a:latin typeface="Bookman Old Style" panose="02050604050505020204" pitchFamily="18" charset="0"/>
                <a:cs typeface="Arial" panose="020B0604020202020204" pitchFamily="34" charset="0"/>
              </a:rPr>
              <a:t>¿</a:t>
            </a:r>
            <a:r>
              <a:rPr lang="es-ES" sz="1600" dirty="0">
                <a:latin typeface="Bookman Old Style" panose="02050604050505020204" pitchFamily="18" charset="0"/>
                <a:cs typeface="Arial" panose="020B0604020202020204" pitchFamily="34" charset="0"/>
              </a:rPr>
              <a:t>Por qué es complicado entender textos científicos?</a:t>
            </a:r>
            <a:endParaRPr lang="es-MX" sz="1600" dirty="0">
              <a:latin typeface="Bookman Old Style" panose="02050604050505020204" pitchFamily="18" charset="0"/>
              <a:cs typeface="Arial" panose="020B0604020202020204" pitchFamily="34" charset="0"/>
            </a:endParaRPr>
          </a:p>
        </p:txBody>
      </p:sp>
      <p:sp>
        <p:nvSpPr>
          <p:cNvPr id="5" name="Rectángulo 4"/>
          <p:cNvSpPr/>
          <p:nvPr/>
        </p:nvSpPr>
        <p:spPr>
          <a:xfrm>
            <a:off x="357643" y="1135782"/>
            <a:ext cx="11177516" cy="1200329"/>
          </a:xfrm>
          <a:prstGeom prst="rect">
            <a:avLst/>
          </a:prstGeom>
        </p:spPr>
        <p:txBody>
          <a:bodyPr wrap="square">
            <a:spAutoFit/>
          </a:bodyPr>
          <a:lstStyle/>
          <a:p>
            <a:pPr>
              <a:lnSpc>
                <a:spcPct val="150000"/>
              </a:lnSpc>
            </a:pPr>
            <a:r>
              <a:rPr lang="es-ES" sz="1600" dirty="0" smtClean="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Orientación Educativa V</a:t>
            </a:r>
            <a:endParaRPr lang="es-MX" sz="1600" dirty="0" smtClean="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endParaRPr>
          </a:p>
          <a:p>
            <a:pPr lvl="0"/>
            <a:r>
              <a:rPr lang="es-ES" sz="1600" dirty="0" smtClean="0">
                <a:latin typeface="Bookman Old Style" panose="02050604050505020204" pitchFamily="18" charset="0"/>
                <a:cs typeface="Arial" panose="020B0604020202020204" pitchFamily="34" charset="0"/>
              </a:rPr>
              <a:t>¿Qué aspectos consideraría importantes para tomar una decisión en la elección de carrera?</a:t>
            </a:r>
            <a:endParaRPr lang="es-MX" sz="1600" dirty="0" smtClean="0">
              <a:latin typeface="Bookman Old Style" panose="02050604050505020204" pitchFamily="18" charset="0"/>
              <a:cs typeface="Arial" panose="020B0604020202020204" pitchFamily="34" charset="0"/>
            </a:endParaRPr>
          </a:p>
          <a:p>
            <a:pPr lvl="0"/>
            <a:r>
              <a:rPr lang="es-ES" sz="1600" dirty="0" smtClean="0">
                <a:latin typeface="Bookman Old Style" panose="02050604050505020204" pitchFamily="18" charset="0"/>
                <a:cs typeface="Arial" panose="020B0604020202020204" pitchFamily="34" charset="0"/>
              </a:rPr>
              <a:t>¿</a:t>
            </a:r>
            <a:r>
              <a:rPr lang="es-ES" sz="1600" dirty="0">
                <a:latin typeface="Bookman Old Style" panose="02050604050505020204" pitchFamily="18" charset="0"/>
                <a:cs typeface="Arial" panose="020B0604020202020204" pitchFamily="34" charset="0"/>
              </a:rPr>
              <a:t>Por qué los jóvenes del Istmo de Tehuantepec presentan bajo rendimiento en química y qué relación encuentras entre los hábitos de estudio y contexto con este fenómeno?</a:t>
            </a:r>
            <a:endParaRPr lang="es-MX" sz="1600" dirty="0">
              <a:latin typeface="Bookman Old Style" panose="02050604050505020204" pitchFamily="18" charset="0"/>
              <a:cs typeface="Arial" panose="020B0604020202020204" pitchFamily="34" charset="0"/>
            </a:endParaRPr>
          </a:p>
        </p:txBody>
      </p:sp>
      <p:sp>
        <p:nvSpPr>
          <p:cNvPr id="6" name="Rectángulo 5"/>
          <p:cNvSpPr/>
          <p:nvPr/>
        </p:nvSpPr>
        <p:spPr>
          <a:xfrm>
            <a:off x="357643" y="2162987"/>
            <a:ext cx="11477770" cy="1477328"/>
          </a:xfrm>
          <a:prstGeom prst="rect">
            <a:avLst/>
          </a:prstGeom>
        </p:spPr>
        <p:txBody>
          <a:bodyPr wrap="square">
            <a:spAutoFit/>
          </a:bodyPr>
          <a:lstStyle/>
          <a:p>
            <a:pPr>
              <a:lnSpc>
                <a:spcPct val="150000"/>
              </a:lnSpc>
            </a:pPr>
            <a:endParaRPr lang="es-ES" u="sng" dirty="0" smtClean="0">
              <a:solidFill>
                <a:srgbClr val="002060"/>
              </a:solidFill>
              <a:effectLst>
                <a:outerShdw blurRad="38100" dist="38100" dir="2700000" algn="tl">
                  <a:srgbClr val="000000">
                    <a:alpha val="43137"/>
                  </a:srgbClr>
                </a:outerShdw>
              </a:effectLst>
              <a:latin typeface="Century Gothic" panose="020B0502020202020204" pitchFamily="34" charset="0"/>
            </a:endParaRPr>
          </a:p>
          <a:p>
            <a:pPr>
              <a:lnSpc>
                <a:spcPct val="150000"/>
              </a:lnSpc>
            </a:pPr>
            <a:r>
              <a:rPr lang="es-ES" dirty="0" smtClean="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Química III</a:t>
            </a:r>
            <a:endParaRPr lang="es-MX" dirty="0" smtClean="0">
              <a:solidFill>
                <a:srgbClr val="00206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endParaRPr>
          </a:p>
          <a:p>
            <a:pPr lvl="0"/>
            <a:r>
              <a:rPr lang="es-ES" dirty="0">
                <a:latin typeface="Bookman Old Style" panose="02050604050505020204" pitchFamily="18" charset="0"/>
                <a:cs typeface="Arial" panose="020B0604020202020204" pitchFamily="34" charset="0"/>
              </a:rPr>
              <a:t>¿Qué áreas de conocimiento están relacionadas con el estudio de la energía?</a:t>
            </a:r>
            <a:endParaRPr lang="es-MX" dirty="0">
              <a:latin typeface="Bookman Old Style" panose="02050604050505020204" pitchFamily="18" charset="0"/>
              <a:cs typeface="Arial" panose="020B0604020202020204" pitchFamily="34" charset="0"/>
            </a:endParaRPr>
          </a:p>
          <a:p>
            <a:pPr lvl="0"/>
            <a:r>
              <a:rPr lang="es-ES" dirty="0">
                <a:latin typeface="Bookman Old Style" panose="02050604050505020204" pitchFamily="18" charset="0"/>
                <a:cs typeface="Arial" panose="020B0604020202020204" pitchFamily="34" charset="0"/>
              </a:rPr>
              <a:t>¿Qué impacto tiene la química en el estudio de las energías renovables?</a:t>
            </a:r>
            <a:endParaRPr lang="es-MX" dirty="0">
              <a:latin typeface="Bookman Old Style" panose="02050604050505020204" pitchFamily="18" charset="0"/>
              <a:cs typeface="Arial" panose="020B0604020202020204" pitchFamily="34" charset="0"/>
            </a:endParaRPr>
          </a:p>
        </p:txBody>
      </p:sp>
    </p:spTree>
    <p:extLst>
      <p:ext uri="{BB962C8B-B14F-4D97-AF65-F5344CB8AC3E}">
        <p14:creationId xmlns:p14="http://schemas.microsoft.com/office/powerpoint/2010/main" val="37766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3443944"/>
            <a:ext cx="12193057" cy="3414056"/>
          </a:xfrm>
          <a:prstGeom prst="rect">
            <a:avLst/>
          </a:prstGeom>
        </p:spPr>
      </p:pic>
      <p:sp>
        <p:nvSpPr>
          <p:cNvPr id="2" name="CuadroTexto 1"/>
          <p:cNvSpPr txBox="1"/>
          <p:nvPr/>
        </p:nvSpPr>
        <p:spPr>
          <a:xfrm>
            <a:off x="9740481" y="651243"/>
            <a:ext cx="2129049" cy="369332"/>
          </a:xfrm>
          <a:prstGeom prst="rect">
            <a:avLst/>
          </a:prstGeom>
          <a:noFill/>
        </p:spPr>
        <p:txBody>
          <a:bodyPr wrap="square" rtlCol="0">
            <a:spAutoFit/>
          </a:bodyPr>
          <a:lstStyle/>
          <a:p>
            <a:r>
              <a:rPr lang="es-MX" b="1" dirty="0" smtClean="0">
                <a:latin typeface="Bookman Old Style" panose="02050604050505020204" pitchFamily="18" charset="0"/>
                <a:cs typeface="Arial" panose="020B0604020202020204" pitchFamily="34" charset="0"/>
              </a:rPr>
              <a:t>Contenido</a:t>
            </a:r>
            <a:endParaRPr lang="es-MX" b="1" dirty="0">
              <a:latin typeface="Bookman Old Style" panose="02050604050505020204" pitchFamily="18" charset="0"/>
              <a:cs typeface="Arial" panose="020B0604020202020204" pitchFamily="34" charset="0"/>
            </a:endParaRPr>
          </a:p>
        </p:txBody>
      </p:sp>
      <p:sp>
        <p:nvSpPr>
          <p:cNvPr id="3" name="CuadroTexto 2"/>
          <p:cNvSpPr txBox="1"/>
          <p:nvPr/>
        </p:nvSpPr>
        <p:spPr>
          <a:xfrm>
            <a:off x="1099423" y="2551662"/>
            <a:ext cx="9279018" cy="1569660"/>
          </a:xfrm>
          <a:prstGeom prst="rect">
            <a:avLst/>
          </a:prstGeom>
          <a:noFill/>
          <a:ln w="38100">
            <a:noFill/>
            <a:prstDash val="dash"/>
          </a:ln>
        </p:spPr>
        <p:txBody>
          <a:bodyPr wrap="square" rtlCol="0">
            <a:spAutoFit/>
          </a:bodyPr>
          <a:lstStyle/>
          <a:p>
            <a:pPr algn="just">
              <a:lnSpc>
                <a:spcPct val="150000"/>
              </a:lnSpc>
            </a:pPr>
            <a:r>
              <a:rPr lang="es-MX" sz="1600" dirty="0" smtClean="0">
                <a:latin typeface="Bookman Old Style" panose="02050604050505020204" pitchFamily="18" charset="0"/>
                <a:cs typeface="Arial" panose="020B0604020202020204" pitchFamily="34" charset="0"/>
              </a:rPr>
              <a:t>Generar un material audiovisual en el que se analicen los factores que influyen en la elección de carrera, ya que es frecuente que </a:t>
            </a:r>
            <a:r>
              <a:rPr lang="es-MX" sz="1600" dirty="0">
                <a:latin typeface="Bookman Old Style" panose="02050604050505020204" pitchFamily="18" charset="0"/>
                <a:cs typeface="Arial" panose="020B0604020202020204" pitchFamily="34" charset="0"/>
              </a:rPr>
              <a:t>los alumnos </a:t>
            </a:r>
            <a:r>
              <a:rPr lang="es-MX" sz="1600" dirty="0" smtClean="0">
                <a:latin typeface="Bookman Old Style" panose="02050604050505020204" pitchFamily="18" charset="0"/>
                <a:cs typeface="Arial" panose="020B0604020202020204" pitchFamily="34" charset="0"/>
              </a:rPr>
              <a:t>de sexto año eviten </a:t>
            </a:r>
            <a:r>
              <a:rPr lang="es-MX" sz="1600" dirty="0">
                <a:latin typeface="Bookman Old Style" panose="02050604050505020204" pitchFamily="18" charset="0"/>
                <a:cs typeface="Arial" panose="020B0604020202020204" pitchFamily="34" charset="0"/>
              </a:rPr>
              <a:t>carreras relativas a las ciencias exactas por considerarlas “difíciles”. </a:t>
            </a:r>
            <a:r>
              <a:rPr lang="es-MX" sz="1600" dirty="0" smtClean="0">
                <a:latin typeface="Bookman Old Style" panose="02050604050505020204" pitchFamily="18" charset="0"/>
                <a:cs typeface="Arial" panose="020B0604020202020204" pitchFamily="34" charset="0"/>
              </a:rPr>
              <a:t>Posteriormente se realizará </a:t>
            </a:r>
            <a:r>
              <a:rPr lang="es-MX" sz="1600" dirty="0">
                <a:latin typeface="Bookman Old Style" panose="02050604050505020204" pitchFamily="18" charset="0"/>
                <a:cs typeface="Arial" panose="020B0604020202020204" pitchFamily="34" charset="0"/>
              </a:rPr>
              <a:t>la presentación y retroalimentación del </a:t>
            </a:r>
            <a:r>
              <a:rPr lang="es-MX" sz="1600" dirty="0" smtClean="0">
                <a:latin typeface="Bookman Old Style" panose="02050604050505020204" pitchFamily="18" charset="0"/>
                <a:cs typeface="Arial" panose="020B0604020202020204" pitchFamily="34" charset="0"/>
              </a:rPr>
              <a:t>material. </a:t>
            </a:r>
            <a:endParaRPr lang="es-MX" sz="1600" dirty="0">
              <a:latin typeface="Bookman Old Style" panose="02050604050505020204" pitchFamily="18" charset="0"/>
              <a:cs typeface="Arial" panose="020B0604020202020204" pitchFamily="34" charset="0"/>
            </a:endParaRPr>
          </a:p>
        </p:txBody>
      </p:sp>
      <p:sp>
        <p:nvSpPr>
          <p:cNvPr id="4" name="Rectángulo 3"/>
          <p:cNvSpPr/>
          <p:nvPr/>
        </p:nvSpPr>
        <p:spPr>
          <a:xfrm>
            <a:off x="1060950" y="1724429"/>
            <a:ext cx="1390124" cy="338554"/>
          </a:xfrm>
          <a:prstGeom prst="rect">
            <a:avLst/>
          </a:prstGeom>
        </p:spPr>
        <p:txBody>
          <a:bodyPr wrap="none">
            <a:spAutoFit/>
          </a:bodyPr>
          <a:lstStyle/>
          <a:p>
            <a:pPr algn="just"/>
            <a:r>
              <a:rPr lang="es-MX" sz="1600" b="1" dirty="0">
                <a:solidFill>
                  <a:schemeClr val="accent5">
                    <a:lumMod val="50000"/>
                  </a:schemeClr>
                </a:solidFill>
                <a:latin typeface="Bookman Old Style" panose="02050604050505020204" pitchFamily="18" charset="0"/>
                <a:cs typeface="Arial" panose="020B0604020202020204" pitchFamily="34" charset="0"/>
              </a:rPr>
              <a:t>Propuesta: </a:t>
            </a:r>
          </a:p>
        </p:txBody>
      </p:sp>
    </p:spTree>
    <p:extLst>
      <p:ext uri="{BB962C8B-B14F-4D97-AF65-F5344CB8AC3E}">
        <p14:creationId xmlns:p14="http://schemas.microsoft.com/office/powerpoint/2010/main" val="273860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3443944"/>
            <a:ext cx="12169783" cy="3414056"/>
          </a:xfrm>
          <a:prstGeom prst="rect">
            <a:avLst/>
          </a:prstGeom>
        </p:spPr>
      </p:pic>
      <p:sp>
        <p:nvSpPr>
          <p:cNvPr id="2" name="Rectángulo 1"/>
          <p:cNvSpPr/>
          <p:nvPr/>
        </p:nvSpPr>
        <p:spPr>
          <a:xfrm>
            <a:off x="168321" y="4375751"/>
            <a:ext cx="5795750" cy="1277786"/>
          </a:xfrm>
          <a:prstGeom prst="rect">
            <a:avLst/>
          </a:prstGeom>
          <a:solidFill>
            <a:schemeClr val="accent4">
              <a:lumMod val="20000"/>
              <a:lumOff val="80000"/>
            </a:schemeClr>
          </a:solidFill>
          <a:ln w="28575">
            <a:solidFill>
              <a:schemeClr val="accent2">
                <a:lumMod val="75000"/>
              </a:schemeClr>
            </a:solidFill>
          </a:ln>
        </p:spPr>
        <p:txBody>
          <a:bodyPr wrap="square">
            <a:spAutoFit/>
          </a:bodyPr>
          <a:lstStyle/>
          <a:p>
            <a:pPr algn="just"/>
            <a:r>
              <a:rPr lang="es-MX" sz="1600" u="sng" dirty="0" smtClean="0">
                <a:solidFill>
                  <a:srgbClr val="C0000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Etimologías Grecolatinas del Español</a:t>
            </a:r>
          </a:p>
          <a:p>
            <a:pPr algn="just"/>
            <a:endParaRPr lang="es-MX" sz="1600" dirty="0">
              <a:latin typeface="Bookman Old Style" panose="02050604050505020204" pitchFamily="18" charset="0"/>
              <a:cs typeface="Arial" panose="020B0604020202020204" pitchFamily="34" charset="0"/>
            </a:endParaRPr>
          </a:p>
          <a:p>
            <a:pPr algn="just">
              <a:lnSpc>
                <a:spcPct val="150000"/>
              </a:lnSpc>
            </a:pPr>
            <a:r>
              <a:rPr lang="es-MX" sz="1600" dirty="0" smtClean="0">
                <a:latin typeface="Bookman Old Style" panose="02050604050505020204" pitchFamily="18" charset="0"/>
                <a:cs typeface="Arial" panose="020B0604020202020204" pitchFamily="34" charset="0"/>
              </a:rPr>
              <a:t>I.1 </a:t>
            </a:r>
            <a:r>
              <a:rPr lang="es-MX" sz="1600" dirty="0">
                <a:latin typeface="Bookman Old Style" panose="02050604050505020204" pitchFamily="18" charset="0"/>
                <a:cs typeface="Arial" panose="020B0604020202020204" pitchFamily="34" charset="0"/>
              </a:rPr>
              <a:t>Importancia de las etimologías </a:t>
            </a:r>
            <a:endParaRPr lang="es-MX" sz="1600" dirty="0" smtClean="0">
              <a:latin typeface="Bookman Old Style" panose="02050604050505020204" pitchFamily="18" charset="0"/>
              <a:cs typeface="Arial" panose="020B0604020202020204" pitchFamily="34" charset="0"/>
            </a:endParaRPr>
          </a:p>
          <a:p>
            <a:pPr algn="just">
              <a:lnSpc>
                <a:spcPct val="150000"/>
              </a:lnSpc>
            </a:pPr>
            <a:r>
              <a:rPr lang="es-MX" sz="1600" dirty="0" smtClean="0">
                <a:latin typeface="Bookman Old Style" panose="02050604050505020204" pitchFamily="18" charset="0"/>
                <a:cs typeface="Arial" panose="020B0604020202020204" pitchFamily="34" charset="0"/>
              </a:rPr>
              <a:t>III.4.1 </a:t>
            </a:r>
            <a:r>
              <a:rPr lang="es-MX" sz="1600" dirty="0">
                <a:latin typeface="Bookman Old Style" panose="02050604050505020204" pitchFamily="18" charset="0"/>
                <a:cs typeface="Arial" panose="020B0604020202020204" pitchFamily="34" charset="0"/>
              </a:rPr>
              <a:t>Tecnicismos científicos </a:t>
            </a:r>
            <a:endParaRPr lang="es-MX" sz="1600" dirty="0" smtClean="0">
              <a:latin typeface="Bookman Old Style" panose="02050604050505020204" pitchFamily="18" charset="0"/>
              <a:cs typeface="Arial" panose="020B0604020202020204" pitchFamily="34" charset="0"/>
            </a:endParaRPr>
          </a:p>
        </p:txBody>
      </p:sp>
      <p:sp>
        <p:nvSpPr>
          <p:cNvPr id="4" name="Rectángulo 3"/>
          <p:cNvSpPr/>
          <p:nvPr/>
        </p:nvSpPr>
        <p:spPr>
          <a:xfrm>
            <a:off x="5661810" y="508855"/>
            <a:ext cx="5775940" cy="338554"/>
          </a:xfrm>
          <a:prstGeom prst="rect">
            <a:avLst/>
          </a:prstGeom>
        </p:spPr>
        <p:txBody>
          <a:bodyPr wrap="none">
            <a:spAutoFit/>
          </a:bodyPr>
          <a:lstStyle/>
          <a:p>
            <a:r>
              <a:rPr lang="es-MX" sz="1600" b="1" dirty="0">
                <a:latin typeface="Bookman Old Style" panose="02050604050505020204" pitchFamily="18" charset="0"/>
                <a:cs typeface="Arial" panose="020B0604020202020204" pitchFamily="34" charset="0"/>
              </a:rPr>
              <a:t>Temas considerados para la realización del proyecto</a:t>
            </a:r>
          </a:p>
        </p:txBody>
      </p:sp>
      <p:sp>
        <p:nvSpPr>
          <p:cNvPr id="5" name="Rectángulo 4"/>
          <p:cNvSpPr/>
          <p:nvPr/>
        </p:nvSpPr>
        <p:spPr>
          <a:xfrm>
            <a:off x="168321" y="1040771"/>
            <a:ext cx="5795750" cy="2062103"/>
          </a:xfrm>
          <a:prstGeom prst="rect">
            <a:avLst/>
          </a:prstGeom>
          <a:solidFill>
            <a:schemeClr val="accent4">
              <a:lumMod val="20000"/>
              <a:lumOff val="80000"/>
            </a:schemeClr>
          </a:solidFill>
          <a:ln w="28575">
            <a:solidFill>
              <a:schemeClr val="accent2">
                <a:lumMod val="75000"/>
              </a:schemeClr>
            </a:solidFill>
          </a:ln>
        </p:spPr>
        <p:txBody>
          <a:bodyPr wrap="square">
            <a:spAutoFit/>
          </a:bodyPr>
          <a:lstStyle/>
          <a:p>
            <a:pPr algn="just"/>
            <a:r>
              <a:rPr lang="es-MX" sz="1600" u="sng" dirty="0" smtClean="0">
                <a:solidFill>
                  <a:srgbClr val="C0000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Orientación </a:t>
            </a:r>
            <a:r>
              <a:rPr lang="es-MX" sz="1600" u="sng" dirty="0">
                <a:solidFill>
                  <a:srgbClr val="C0000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Educativa </a:t>
            </a:r>
            <a:r>
              <a:rPr lang="es-MX" sz="1600" u="sng" dirty="0" smtClean="0">
                <a:solidFill>
                  <a:srgbClr val="C0000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V</a:t>
            </a:r>
          </a:p>
          <a:p>
            <a:pPr algn="just"/>
            <a:endParaRPr lang="es-MX" sz="1600" dirty="0">
              <a:latin typeface="Bookman Old Style" panose="02050604050505020204" pitchFamily="18" charset="0"/>
              <a:cs typeface="Arial" panose="020B0604020202020204" pitchFamily="34" charset="0"/>
            </a:endParaRPr>
          </a:p>
          <a:p>
            <a:pPr algn="just">
              <a:lnSpc>
                <a:spcPct val="150000"/>
              </a:lnSpc>
            </a:pPr>
            <a:r>
              <a:rPr lang="es-MX" sz="1600" dirty="0">
                <a:latin typeface="Bookman Old Style" panose="02050604050505020204" pitchFamily="18" charset="0"/>
                <a:cs typeface="Arial" panose="020B0604020202020204" pitchFamily="34" charset="0"/>
              </a:rPr>
              <a:t>I 1.1 Perfil del aspirante por área y carrera </a:t>
            </a:r>
          </a:p>
          <a:p>
            <a:pPr algn="just">
              <a:lnSpc>
                <a:spcPct val="150000"/>
              </a:lnSpc>
            </a:pPr>
            <a:r>
              <a:rPr lang="es-MX" sz="1600" dirty="0">
                <a:latin typeface="Bookman Old Style" panose="02050604050505020204" pitchFamily="18" charset="0"/>
                <a:cs typeface="Arial" panose="020B0604020202020204" pitchFamily="34" charset="0"/>
              </a:rPr>
              <a:t>II 2.1 Prueba para diagnóstico y pronóstico de interés, aptitudes, actitudes, habilidades y valores </a:t>
            </a:r>
          </a:p>
          <a:p>
            <a:pPr algn="just">
              <a:lnSpc>
                <a:spcPct val="150000"/>
              </a:lnSpc>
            </a:pPr>
            <a:r>
              <a:rPr lang="es-MX" sz="1600" dirty="0">
                <a:latin typeface="Bookman Old Style" panose="02050604050505020204" pitchFamily="18" charset="0"/>
                <a:cs typeface="Arial" panose="020B0604020202020204" pitchFamily="34" charset="0"/>
              </a:rPr>
              <a:t>III 3.1 variables que afectan la toma de decisión </a:t>
            </a:r>
          </a:p>
        </p:txBody>
      </p:sp>
      <p:sp>
        <p:nvSpPr>
          <p:cNvPr id="6" name="Rectángulo 5"/>
          <p:cNvSpPr/>
          <p:nvPr/>
        </p:nvSpPr>
        <p:spPr>
          <a:xfrm>
            <a:off x="6265377" y="2432157"/>
            <a:ext cx="5649117" cy="2016449"/>
          </a:xfrm>
          <a:prstGeom prst="rect">
            <a:avLst/>
          </a:prstGeom>
          <a:solidFill>
            <a:schemeClr val="accent4">
              <a:lumMod val="20000"/>
              <a:lumOff val="80000"/>
            </a:schemeClr>
          </a:solidFill>
          <a:ln w="28575">
            <a:solidFill>
              <a:schemeClr val="accent2">
                <a:lumMod val="75000"/>
              </a:schemeClr>
            </a:solidFill>
          </a:ln>
        </p:spPr>
        <p:txBody>
          <a:bodyPr wrap="square">
            <a:spAutoFit/>
          </a:bodyPr>
          <a:lstStyle/>
          <a:p>
            <a:pPr algn="just"/>
            <a:r>
              <a:rPr lang="es-MX" sz="1600" u="sng" dirty="0">
                <a:solidFill>
                  <a:srgbClr val="C0000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Química </a:t>
            </a:r>
            <a:r>
              <a:rPr lang="es-MX" sz="1600" u="sng" dirty="0" smtClean="0">
                <a:solidFill>
                  <a:srgbClr val="C00000"/>
                </a:solidFill>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III</a:t>
            </a:r>
          </a:p>
          <a:p>
            <a:pPr algn="just"/>
            <a:endParaRPr lang="es-MX" sz="1600" dirty="0">
              <a:latin typeface="Bookman Old Style" panose="02050604050505020204" pitchFamily="18" charset="0"/>
              <a:cs typeface="Arial" panose="020B0604020202020204" pitchFamily="34" charset="0"/>
            </a:endParaRPr>
          </a:p>
          <a:p>
            <a:pPr algn="just">
              <a:lnSpc>
                <a:spcPct val="150000"/>
              </a:lnSpc>
            </a:pPr>
            <a:r>
              <a:rPr lang="es-MX" sz="1600" dirty="0">
                <a:latin typeface="Bookman Old Style" panose="02050604050505020204" pitchFamily="18" charset="0"/>
                <a:cs typeface="Arial" panose="020B0604020202020204" pitchFamily="34" charset="0"/>
              </a:rPr>
              <a:t>I.1. Energía, materia y cambios </a:t>
            </a:r>
          </a:p>
          <a:p>
            <a:pPr algn="just">
              <a:lnSpc>
                <a:spcPct val="150000"/>
              </a:lnSpc>
            </a:pPr>
            <a:r>
              <a:rPr lang="es-MX" sz="1600" dirty="0">
                <a:latin typeface="Bookman Old Style" panose="02050604050505020204" pitchFamily="18" charset="0"/>
                <a:cs typeface="Arial" panose="020B0604020202020204" pitchFamily="34" charset="0"/>
              </a:rPr>
              <a:t>I.1.4 El hombre y su demanda de energía </a:t>
            </a:r>
          </a:p>
          <a:p>
            <a:pPr algn="just">
              <a:lnSpc>
                <a:spcPct val="150000"/>
              </a:lnSpc>
            </a:pPr>
            <a:r>
              <a:rPr lang="es-MX" sz="1600" dirty="0">
                <a:latin typeface="Bookman Old Style" panose="02050604050505020204" pitchFamily="18" charset="0"/>
                <a:cs typeface="Arial" panose="020B0604020202020204" pitchFamily="34" charset="0"/>
              </a:rPr>
              <a:t>I.1.4.1 Generación de energía eléctrica </a:t>
            </a:r>
          </a:p>
          <a:p>
            <a:pPr algn="just">
              <a:lnSpc>
                <a:spcPct val="150000"/>
              </a:lnSpc>
            </a:pPr>
            <a:r>
              <a:rPr lang="es-MX" sz="1600" dirty="0">
                <a:latin typeface="Bookman Old Style" panose="02050604050505020204" pitchFamily="18" charset="0"/>
                <a:cs typeface="Arial" panose="020B0604020202020204" pitchFamily="34" charset="0"/>
              </a:rPr>
              <a:t>I.1.4.2 Obtención de energía a partir de la combustión </a:t>
            </a:r>
          </a:p>
        </p:txBody>
      </p:sp>
    </p:spTree>
    <p:extLst>
      <p:ext uri="{BB962C8B-B14F-4D97-AF65-F5344CB8AC3E}">
        <p14:creationId xmlns:p14="http://schemas.microsoft.com/office/powerpoint/2010/main" val="1807650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3863285942"/>
              </p:ext>
            </p:extLst>
          </p:nvPr>
        </p:nvGraphicFramePr>
        <p:xfrm>
          <a:off x="272955" y="1132285"/>
          <a:ext cx="11641540" cy="4953082"/>
        </p:xfrm>
        <a:graphic>
          <a:graphicData uri="http://schemas.openxmlformats.org/drawingml/2006/table">
            <a:tbl>
              <a:tblPr>
                <a:tableStyleId>{125E5076-3810-47DD-B79F-674D7AD40C01}</a:tableStyleId>
              </a:tblPr>
              <a:tblGrid>
                <a:gridCol w="4434081">
                  <a:extLst>
                    <a:ext uri="{9D8B030D-6E8A-4147-A177-3AD203B41FA5}">
                      <a16:colId xmlns:a16="http://schemas.microsoft.com/office/drawing/2014/main" val="20000"/>
                    </a:ext>
                  </a:extLst>
                </a:gridCol>
                <a:gridCol w="1011376">
                  <a:extLst>
                    <a:ext uri="{9D8B030D-6E8A-4147-A177-3AD203B41FA5}">
                      <a16:colId xmlns:a16="http://schemas.microsoft.com/office/drawing/2014/main" val="20001"/>
                    </a:ext>
                  </a:extLst>
                </a:gridCol>
                <a:gridCol w="2464157">
                  <a:extLst>
                    <a:ext uri="{9D8B030D-6E8A-4147-A177-3AD203B41FA5}">
                      <a16:colId xmlns:a16="http://schemas.microsoft.com/office/drawing/2014/main" val="348071163"/>
                    </a:ext>
                  </a:extLst>
                </a:gridCol>
                <a:gridCol w="3731926">
                  <a:extLst>
                    <a:ext uri="{9D8B030D-6E8A-4147-A177-3AD203B41FA5}">
                      <a16:colId xmlns:a16="http://schemas.microsoft.com/office/drawing/2014/main" val="20002"/>
                    </a:ext>
                  </a:extLst>
                </a:gridCol>
              </a:tblGrid>
              <a:tr h="2375188">
                <a:tc>
                  <a:txBody>
                    <a:bodyPr/>
                    <a:lstStyle/>
                    <a:p>
                      <a:pPr algn="ctr">
                        <a:lnSpc>
                          <a:spcPct val="115000"/>
                        </a:lnSpc>
                        <a:spcAft>
                          <a:spcPts val="0"/>
                        </a:spcAft>
                      </a:pPr>
                      <a:r>
                        <a:rPr lang="es-ES" sz="1500" b="1" dirty="0" smtClean="0">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Orientación</a:t>
                      </a:r>
                      <a:r>
                        <a:rPr lang="es-ES" sz="1500" b="1" baseline="0" dirty="0" smtClean="0">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 Educativa V</a:t>
                      </a:r>
                      <a:endParaRPr lang="es-ES" sz="1500" b="1" dirty="0" smtClean="0">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endParaRPr>
                    </a:p>
                    <a:p>
                      <a:pPr algn="just">
                        <a:lnSpc>
                          <a:spcPct val="115000"/>
                        </a:lnSpc>
                        <a:spcAft>
                          <a:spcPts val="0"/>
                        </a:spcAft>
                      </a:pPr>
                      <a:r>
                        <a:rPr lang="es-ES" sz="1500" dirty="0" smtClean="0">
                          <a:effectLst/>
                          <a:latin typeface="Bookman Old Style" panose="02050604050505020204" pitchFamily="18" charset="0"/>
                          <a:cs typeface="Arial" panose="020B0604020202020204" pitchFamily="34" charset="0"/>
                        </a:rPr>
                        <a:t>- Cuadro comparativo del</a:t>
                      </a:r>
                      <a:r>
                        <a:rPr lang="es-ES" sz="1500" baseline="0" dirty="0" smtClean="0">
                          <a:effectLst/>
                          <a:latin typeface="Bookman Old Style" panose="02050604050505020204" pitchFamily="18" charset="0"/>
                          <a:cs typeface="Arial" panose="020B0604020202020204" pitchFamily="34" charset="0"/>
                        </a:rPr>
                        <a:t> i</a:t>
                      </a:r>
                      <a:r>
                        <a:rPr lang="es-ES" sz="1500" dirty="0" smtClean="0">
                          <a:effectLst/>
                          <a:latin typeface="Bookman Old Style" panose="02050604050505020204" pitchFamily="18" charset="0"/>
                          <a:cs typeface="Arial" panose="020B0604020202020204" pitchFamily="34" charset="0"/>
                        </a:rPr>
                        <a:t>mpacto de las energías limpias.</a:t>
                      </a:r>
                    </a:p>
                    <a:p>
                      <a:pPr marL="285750" indent="-285750" algn="just">
                        <a:lnSpc>
                          <a:spcPct val="115000"/>
                        </a:lnSpc>
                        <a:spcAft>
                          <a:spcPts val="0"/>
                        </a:spcAft>
                        <a:buFontTx/>
                        <a:buChar char="-"/>
                      </a:pPr>
                      <a:r>
                        <a:rPr lang="es-ES" sz="1500" dirty="0" smtClean="0">
                          <a:effectLst/>
                          <a:latin typeface="Bookman Old Style" panose="02050604050505020204" pitchFamily="18" charset="0"/>
                          <a:cs typeface="Arial" panose="020B0604020202020204" pitchFamily="34" charset="0"/>
                        </a:rPr>
                        <a:t>Mapa conceptual de las Leyes de la termodinámica.</a:t>
                      </a:r>
                    </a:p>
                    <a:p>
                      <a:pPr algn="just">
                        <a:lnSpc>
                          <a:spcPct val="115000"/>
                        </a:lnSpc>
                        <a:spcAft>
                          <a:spcPts val="0"/>
                        </a:spcAft>
                      </a:pPr>
                      <a:r>
                        <a:rPr lang="es-ES" sz="1500" dirty="0" smtClean="0">
                          <a:effectLst/>
                          <a:latin typeface="Bookman Old Style" panose="02050604050505020204" pitchFamily="18" charset="0"/>
                          <a:cs typeface="Arial" panose="020B0604020202020204" pitchFamily="34" charset="0"/>
                        </a:rPr>
                        <a:t>-Esquema del aparato fonador.</a:t>
                      </a:r>
                      <a:endParaRPr lang="es-MX" sz="1500" dirty="0" smtClean="0">
                        <a:effectLst/>
                        <a:latin typeface="Bookman Old Style" panose="02050604050505020204" pitchFamily="18" charset="0"/>
                        <a:cs typeface="Arial" panose="020B0604020202020204" pitchFamily="34" charset="0"/>
                      </a:endParaRPr>
                    </a:p>
                    <a:p>
                      <a:pPr algn="just">
                        <a:lnSpc>
                          <a:spcPct val="115000"/>
                        </a:lnSpc>
                        <a:spcAft>
                          <a:spcPts val="0"/>
                        </a:spcAft>
                      </a:pPr>
                      <a:r>
                        <a:rPr lang="es-ES" sz="1500" dirty="0" smtClean="0">
                          <a:effectLst/>
                          <a:latin typeface="Bookman Old Style" panose="02050604050505020204" pitchFamily="18" charset="0"/>
                          <a:cs typeface="Arial" panose="020B0604020202020204" pitchFamily="34" charset="0"/>
                        </a:rPr>
                        <a:t>-Listado de familias de palabras y presentación de un recurso mnemotécnico. </a:t>
                      </a:r>
                      <a:endParaRPr lang="es-MX" sz="1500" dirty="0" smtClean="0">
                        <a:effectLst/>
                        <a:latin typeface="Bookman Old Style" panose="02050604050505020204" pitchFamily="18" charset="0"/>
                        <a:cs typeface="Arial" panose="020B0604020202020204" pitchFamily="34" charset="0"/>
                      </a:endParaRPr>
                    </a:p>
                    <a:p>
                      <a:pPr algn="just">
                        <a:lnSpc>
                          <a:spcPct val="115000"/>
                        </a:lnSpc>
                        <a:spcAft>
                          <a:spcPts val="0"/>
                        </a:spcAft>
                      </a:pPr>
                      <a:r>
                        <a:rPr lang="es-ES" sz="1500" dirty="0" smtClean="0">
                          <a:effectLst/>
                          <a:latin typeface="Bookman Old Style" panose="02050604050505020204" pitchFamily="18" charset="0"/>
                          <a:cs typeface="Arial" panose="020B0604020202020204" pitchFamily="34" charset="0"/>
                        </a:rPr>
                        <a:t>-</a:t>
                      </a:r>
                      <a:r>
                        <a:rPr lang="es-ES" sz="1500" baseline="0" dirty="0" smtClean="0">
                          <a:effectLst/>
                          <a:latin typeface="Bookman Old Style" panose="02050604050505020204" pitchFamily="18" charset="0"/>
                          <a:cs typeface="Arial" panose="020B0604020202020204" pitchFamily="34" charset="0"/>
                        </a:rPr>
                        <a:t> F</a:t>
                      </a:r>
                      <a:r>
                        <a:rPr lang="es-ES" sz="1500" dirty="0" smtClean="0">
                          <a:effectLst/>
                          <a:latin typeface="Bookman Old Style" panose="02050604050505020204" pitchFamily="18" charset="0"/>
                          <a:cs typeface="Arial" panose="020B0604020202020204" pitchFamily="34" charset="0"/>
                        </a:rPr>
                        <a:t>amilias lingüísticas.</a:t>
                      </a:r>
                      <a:endParaRPr lang="es-MX" sz="1500" dirty="0" smtClean="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p>
                      <a:pPr marL="285750" indent="-285750" algn="just">
                        <a:lnSpc>
                          <a:spcPct val="115000"/>
                        </a:lnSpc>
                        <a:spcAft>
                          <a:spcPts val="0"/>
                        </a:spcAft>
                        <a:buFontTx/>
                        <a:buChar char="-"/>
                      </a:pPr>
                      <a:endParaRPr lang="es-MX" sz="1500" dirty="0" smtClean="0">
                        <a:effectLst/>
                        <a:latin typeface="Bookman Old Style" panose="02050604050505020204" pitchFamily="18" charset="0"/>
                        <a:cs typeface="Arial" panose="020B0604020202020204" pitchFamily="34" charset="0"/>
                      </a:endParaRPr>
                    </a:p>
                    <a:p>
                      <a:pPr>
                        <a:lnSpc>
                          <a:spcPct val="115000"/>
                        </a:lnSpc>
                        <a:spcAft>
                          <a:spcPts val="0"/>
                        </a:spcAft>
                      </a:pPr>
                      <a:endParaRPr lang="es-ES" sz="1500" dirty="0" smtClean="0">
                        <a:effectLst/>
                        <a:latin typeface="Bookman Old Style" panose="02050604050505020204" pitchFamily="18" charset="0"/>
                        <a:cs typeface="Arial" panose="020B0604020202020204" pitchFamily="34" charset="0"/>
                      </a:endParaRPr>
                    </a:p>
                  </a:txBody>
                  <a:tcPr marL="58123" marR="58123" marT="58123" marB="58123">
                    <a:lnR w="28575" cap="flat" cmpd="sng" algn="ctr">
                      <a:solidFill>
                        <a:srgbClr val="002060"/>
                      </a:solidFill>
                      <a:prstDash val="sysDash"/>
                      <a:round/>
                      <a:headEnd type="none" w="med" len="med"/>
                      <a:tailEnd type="none" w="med" len="med"/>
                    </a:lnR>
                    <a:lnB w="28575" cap="flat" cmpd="sng" algn="ctr">
                      <a:solidFill>
                        <a:srgbClr val="002060"/>
                      </a:solidFill>
                      <a:prstDash val="sysDash"/>
                      <a:round/>
                      <a:headEnd type="none" w="med" len="med"/>
                      <a:tailEnd type="none" w="med" len="med"/>
                    </a:lnB>
                  </a:tcPr>
                </a:tc>
                <a:tc gridSpan="2">
                  <a:txBody>
                    <a:bodyPr/>
                    <a:lstStyle/>
                    <a:p>
                      <a:pPr algn="ctr">
                        <a:lnSpc>
                          <a:spcPct val="115000"/>
                        </a:lnSpc>
                        <a:spcAft>
                          <a:spcPts val="0"/>
                        </a:spcAft>
                      </a:pPr>
                      <a:r>
                        <a:rPr lang="es-ES" sz="1500" b="1" dirty="0" smtClean="0">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Química III</a:t>
                      </a:r>
                    </a:p>
                    <a:p>
                      <a:pPr algn="just">
                        <a:lnSpc>
                          <a:spcPct val="115000"/>
                        </a:lnSpc>
                        <a:spcAft>
                          <a:spcPts val="0"/>
                        </a:spcAft>
                      </a:pPr>
                      <a:endParaRPr lang="es-ES" sz="1500" dirty="0" smtClean="0">
                        <a:effectLst/>
                        <a:latin typeface="Bookman Old Style" panose="02050604050505020204" pitchFamily="18" charset="0"/>
                        <a:cs typeface="Arial" panose="020B0604020202020204" pitchFamily="34" charset="0"/>
                      </a:endParaRPr>
                    </a:p>
                    <a:p>
                      <a:pPr algn="just">
                        <a:lnSpc>
                          <a:spcPct val="115000"/>
                        </a:lnSpc>
                        <a:spcAft>
                          <a:spcPts val="0"/>
                        </a:spcAft>
                      </a:pPr>
                      <a:r>
                        <a:rPr lang="es-ES" sz="1500" dirty="0" smtClean="0">
                          <a:effectLst/>
                          <a:latin typeface="Bookman Old Style" panose="02050604050505020204" pitchFamily="18" charset="0"/>
                          <a:cs typeface="Arial" panose="020B0604020202020204" pitchFamily="34" charset="0"/>
                        </a:rPr>
                        <a:t>-Glosario de la unidad I</a:t>
                      </a:r>
                    </a:p>
                    <a:p>
                      <a:pPr algn="just">
                        <a:lnSpc>
                          <a:spcPct val="115000"/>
                        </a:lnSpc>
                        <a:spcAft>
                          <a:spcPts val="0"/>
                        </a:spcAft>
                      </a:pPr>
                      <a:r>
                        <a:rPr lang="es-ES" sz="1500" dirty="0" smtClean="0">
                          <a:effectLst/>
                          <a:latin typeface="Bookman Old Style" panose="02050604050505020204" pitchFamily="18" charset="0"/>
                          <a:cs typeface="Arial" panose="020B0604020202020204" pitchFamily="34" charset="0"/>
                        </a:rPr>
                        <a:t>- Cuadro comparativo del</a:t>
                      </a:r>
                      <a:r>
                        <a:rPr lang="es-ES" sz="1500" baseline="0" dirty="0" smtClean="0">
                          <a:effectLst/>
                          <a:latin typeface="Bookman Old Style" panose="02050604050505020204" pitchFamily="18" charset="0"/>
                          <a:cs typeface="Arial" panose="020B0604020202020204" pitchFamily="34" charset="0"/>
                        </a:rPr>
                        <a:t> i</a:t>
                      </a:r>
                      <a:r>
                        <a:rPr lang="es-ES" sz="1500" dirty="0" smtClean="0">
                          <a:effectLst/>
                          <a:latin typeface="Bookman Old Style" panose="02050604050505020204" pitchFamily="18" charset="0"/>
                          <a:cs typeface="Arial" panose="020B0604020202020204" pitchFamily="34" charset="0"/>
                        </a:rPr>
                        <a:t>mpacto de las energías limpias.</a:t>
                      </a:r>
                    </a:p>
                    <a:p>
                      <a:pPr algn="just">
                        <a:lnSpc>
                          <a:spcPct val="115000"/>
                        </a:lnSpc>
                        <a:spcAft>
                          <a:spcPts val="0"/>
                        </a:spcAft>
                      </a:pPr>
                      <a:r>
                        <a:rPr lang="es-ES" sz="1500" dirty="0" smtClean="0">
                          <a:effectLst/>
                          <a:latin typeface="Bookman Old Style" panose="02050604050505020204" pitchFamily="18" charset="0"/>
                          <a:cs typeface="Arial" panose="020B0604020202020204" pitchFamily="34" charset="0"/>
                        </a:rPr>
                        <a:t>- Mapa conceptual de las Leyes </a:t>
                      </a:r>
                      <a:r>
                        <a:rPr lang="es-ES" sz="1500" dirty="0">
                          <a:effectLst/>
                          <a:latin typeface="Bookman Old Style" panose="02050604050505020204" pitchFamily="18" charset="0"/>
                          <a:cs typeface="Arial" panose="020B0604020202020204" pitchFamily="34" charset="0"/>
                        </a:rPr>
                        <a:t>de la termodinámica</a:t>
                      </a:r>
                      <a:r>
                        <a:rPr lang="es-ES" sz="1500" dirty="0" smtClean="0">
                          <a:effectLst/>
                          <a:latin typeface="Bookman Old Style" panose="02050604050505020204" pitchFamily="18" charset="0"/>
                          <a:cs typeface="Arial" panose="020B0604020202020204" pitchFamily="34" charset="0"/>
                        </a:rPr>
                        <a:t>.</a:t>
                      </a:r>
                      <a:endParaRPr lang="es-MX" sz="1500" dirty="0">
                        <a:effectLst/>
                        <a:latin typeface="Bookman Old Style" panose="02050604050505020204" pitchFamily="18" charset="0"/>
                        <a:cs typeface="Arial" panose="020B0604020202020204" pitchFamily="34" charset="0"/>
                      </a:endParaRPr>
                    </a:p>
                  </a:txBody>
                  <a:tcPr marL="58123" marR="58123" marT="58123" marB="58123">
                    <a:lnL w="28575" cap="flat" cmpd="sng" algn="ctr">
                      <a:solidFill>
                        <a:srgbClr val="002060"/>
                      </a:solidFill>
                      <a:prstDash val="sysDash"/>
                      <a:round/>
                      <a:headEnd type="none" w="med" len="med"/>
                      <a:tailEnd type="none" w="med" len="med"/>
                    </a:lnL>
                    <a:lnR w="28575" cap="flat" cmpd="sng" algn="ctr">
                      <a:solidFill>
                        <a:srgbClr val="002060"/>
                      </a:solidFill>
                      <a:prstDash val="sysDash"/>
                      <a:round/>
                      <a:headEnd type="none" w="med" len="med"/>
                      <a:tailEnd type="none" w="med" len="med"/>
                    </a:lnR>
                    <a:lnB w="28575" cap="flat" cmpd="sng" algn="ctr">
                      <a:solidFill>
                        <a:srgbClr val="002060"/>
                      </a:solidFill>
                      <a:prstDash val="sysDash"/>
                      <a:round/>
                      <a:headEnd type="none" w="med" len="med"/>
                      <a:tailEnd type="none" w="med" len="med"/>
                    </a:lnB>
                  </a:tcPr>
                </a:tc>
                <a:tc hMerge="1">
                  <a:txBody>
                    <a:bodyPr/>
                    <a:lstStyle/>
                    <a:p>
                      <a:endParaRPr lang="es-MX"/>
                    </a:p>
                  </a:txBody>
                  <a:tcPr/>
                </a:tc>
                <a:tc>
                  <a:txBody>
                    <a:bodyPr/>
                    <a:lstStyle/>
                    <a:p>
                      <a:pPr algn="ctr">
                        <a:lnSpc>
                          <a:spcPct val="115000"/>
                        </a:lnSpc>
                        <a:spcAft>
                          <a:spcPts val="0"/>
                        </a:spcAft>
                      </a:pPr>
                      <a:r>
                        <a:rPr lang="es-ES" sz="1500" b="1" dirty="0" smtClean="0">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Etimologías Grecolatinas del Español</a:t>
                      </a:r>
                    </a:p>
                    <a:p>
                      <a:pPr>
                        <a:lnSpc>
                          <a:spcPct val="115000"/>
                        </a:lnSpc>
                        <a:spcAft>
                          <a:spcPts val="0"/>
                        </a:spcAft>
                      </a:pPr>
                      <a:endParaRPr lang="es-ES" sz="1500" dirty="0" smtClean="0">
                        <a:effectLst/>
                        <a:latin typeface="Bookman Old Style" panose="02050604050505020204" pitchFamily="18" charset="0"/>
                        <a:cs typeface="Arial" panose="020B0604020202020204" pitchFamily="34" charset="0"/>
                      </a:endParaRPr>
                    </a:p>
                    <a:p>
                      <a:pPr algn="just">
                        <a:lnSpc>
                          <a:spcPct val="115000"/>
                        </a:lnSpc>
                        <a:spcAft>
                          <a:spcPts val="0"/>
                        </a:spcAft>
                      </a:pPr>
                      <a:r>
                        <a:rPr lang="es-ES" sz="1500" dirty="0" smtClean="0">
                          <a:effectLst/>
                          <a:latin typeface="Bookman Old Style" panose="02050604050505020204" pitchFamily="18" charset="0"/>
                          <a:cs typeface="Arial" panose="020B0604020202020204" pitchFamily="34" charset="0"/>
                        </a:rPr>
                        <a:t>-</a:t>
                      </a:r>
                      <a:r>
                        <a:rPr lang="es-ES" sz="1500" dirty="0">
                          <a:effectLst/>
                          <a:latin typeface="Bookman Old Style" panose="02050604050505020204" pitchFamily="18" charset="0"/>
                          <a:cs typeface="Arial" panose="020B0604020202020204" pitchFamily="34" charset="0"/>
                        </a:rPr>
                        <a:t>Glosario de la unidad I de Química </a:t>
                      </a:r>
                      <a:endParaRPr lang="es-ES" sz="1500" dirty="0" smtClean="0">
                        <a:effectLst/>
                        <a:latin typeface="Bookman Old Style" panose="02050604050505020204" pitchFamily="18" charset="0"/>
                        <a:cs typeface="Arial" panose="020B0604020202020204" pitchFamily="34" charset="0"/>
                      </a:endParaRPr>
                    </a:p>
                    <a:p>
                      <a:pPr algn="just">
                        <a:lnSpc>
                          <a:spcPct val="115000"/>
                        </a:lnSpc>
                        <a:spcAft>
                          <a:spcPts val="0"/>
                        </a:spcAft>
                      </a:pPr>
                      <a:r>
                        <a:rPr lang="es-ES" sz="1500" dirty="0" smtClean="0">
                          <a:effectLst/>
                          <a:latin typeface="Bookman Old Style" panose="02050604050505020204" pitchFamily="18" charset="0"/>
                          <a:cs typeface="Arial" panose="020B0604020202020204" pitchFamily="34" charset="0"/>
                        </a:rPr>
                        <a:t>-</a:t>
                      </a:r>
                      <a:r>
                        <a:rPr lang="es-ES" sz="1500" dirty="0">
                          <a:effectLst/>
                          <a:latin typeface="Bookman Old Style" panose="02050604050505020204" pitchFamily="18" charset="0"/>
                          <a:cs typeface="Arial" panose="020B0604020202020204" pitchFamily="34" charset="0"/>
                        </a:rPr>
                        <a:t>Esquema del aparato </a:t>
                      </a:r>
                      <a:r>
                        <a:rPr lang="es-ES" sz="1500" dirty="0" smtClean="0">
                          <a:effectLst/>
                          <a:latin typeface="Bookman Old Style" panose="02050604050505020204" pitchFamily="18" charset="0"/>
                          <a:cs typeface="Arial" panose="020B0604020202020204" pitchFamily="34" charset="0"/>
                        </a:rPr>
                        <a:t>fonador.</a:t>
                      </a:r>
                      <a:endParaRPr lang="es-MX" sz="1500" dirty="0">
                        <a:effectLst/>
                        <a:latin typeface="Bookman Old Style" panose="02050604050505020204" pitchFamily="18" charset="0"/>
                        <a:cs typeface="Arial" panose="020B0604020202020204" pitchFamily="34" charset="0"/>
                      </a:endParaRPr>
                    </a:p>
                    <a:p>
                      <a:pPr algn="just">
                        <a:lnSpc>
                          <a:spcPct val="115000"/>
                        </a:lnSpc>
                        <a:spcAft>
                          <a:spcPts val="0"/>
                        </a:spcAft>
                      </a:pPr>
                      <a:r>
                        <a:rPr lang="es-ES" sz="1500" dirty="0">
                          <a:effectLst/>
                          <a:latin typeface="Bookman Old Style" panose="02050604050505020204" pitchFamily="18" charset="0"/>
                          <a:cs typeface="Arial" panose="020B0604020202020204" pitchFamily="34" charset="0"/>
                        </a:rPr>
                        <a:t>-Listado de familias de palabras y presentación de </a:t>
                      </a:r>
                      <a:r>
                        <a:rPr lang="es-ES" sz="1500" dirty="0" smtClean="0">
                          <a:effectLst/>
                          <a:latin typeface="Bookman Old Style" panose="02050604050505020204" pitchFamily="18" charset="0"/>
                          <a:cs typeface="Arial" panose="020B0604020202020204" pitchFamily="34" charset="0"/>
                        </a:rPr>
                        <a:t>un recurso mnemotécnico. </a:t>
                      </a:r>
                      <a:endParaRPr lang="es-MX" sz="1500" dirty="0">
                        <a:effectLst/>
                        <a:latin typeface="Bookman Old Style" panose="02050604050505020204" pitchFamily="18" charset="0"/>
                        <a:cs typeface="Arial" panose="020B0604020202020204" pitchFamily="34" charset="0"/>
                      </a:endParaRPr>
                    </a:p>
                    <a:p>
                      <a:pPr algn="just">
                        <a:lnSpc>
                          <a:spcPct val="115000"/>
                        </a:lnSpc>
                        <a:spcAft>
                          <a:spcPts val="0"/>
                        </a:spcAft>
                      </a:pPr>
                      <a:r>
                        <a:rPr lang="es-ES" sz="1500" dirty="0" smtClean="0">
                          <a:effectLst/>
                          <a:latin typeface="Bookman Old Style" panose="02050604050505020204" pitchFamily="18" charset="0"/>
                          <a:cs typeface="Arial" panose="020B0604020202020204" pitchFamily="34" charset="0"/>
                        </a:rPr>
                        <a:t>-</a:t>
                      </a:r>
                      <a:r>
                        <a:rPr lang="es-ES" sz="1500" baseline="0" dirty="0" smtClean="0">
                          <a:effectLst/>
                          <a:latin typeface="Bookman Old Style" panose="02050604050505020204" pitchFamily="18" charset="0"/>
                          <a:cs typeface="Arial" panose="020B0604020202020204" pitchFamily="34" charset="0"/>
                        </a:rPr>
                        <a:t> F</a:t>
                      </a:r>
                      <a:r>
                        <a:rPr lang="es-ES" sz="1500" dirty="0" smtClean="0">
                          <a:effectLst/>
                          <a:latin typeface="Bookman Old Style" panose="02050604050505020204" pitchFamily="18" charset="0"/>
                          <a:cs typeface="Arial" panose="020B0604020202020204" pitchFamily="34" charset="0"/>
                        </a:rPr>
                        <a:t>amilias lingüísticas.</a:t>
                      </a:r>
                      <a:endParaRPr lang="es-MX" sz="15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txBody>
                  <a:tcPr marL="58123" marR="58123" marT="58123" marB="58123">
                    <a:lnL w="28575" cap="flat" cmpd="sng" algn="ctr">
                      <a:solidFill>
                        <a:srgbClr val="002060"/>
                      </a:solidFill>
                      <a:prstDash val="sysDash"/>
                      <a:round/>
                      <a:headEnd type="none" w="med" len="med"/>
                      <a:tailEnd type="none" w="med" len="med"/>
                    </a:lnL>
                    <a:lnB w="28575" cap="flat" cmpd="sng" algn="ctr">
                      <a:solidFill>
                        <a:srgbClr val="002060"/>
                      </a:solidFill>
                      <a:prstDash val="sysDash"/>
                      <a:round/>
                      <a:headEnd type="none" w="med" len="med"/>
                      <a:tailEnd type="none" w="med" len="med"/>
                    </a:lnB>
                  </a:tcPr>
                </a:tc>
                <a:extLst>
                  <a:ext uri="{0D108BD9-81ED-4DB2-BD59-A6C34878D82A}">
                    <a16:rowId xmlns:a16="http://schemas.microsoft.com/office/drawing/2014/main" val="10000"/>
                  </a:ext>
                </a:extLst>
              </a:tr>
              <a:tr h="1225254">
                <a:tc gridSpan="2">
                  <a:txBody>
                    <a:bodyPr/>
                    <a:lstStyle/>
                    <a:p>
                      <a:pPr lvl="0" algn="ctr">
                        <a:defRPr/>
                      </a:pPr>
                      <a:r>
                        <a:rPr lang="es-ES" sz="1500" b="1" dirty="0" smtClean="0">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Orientación Educativa V y Química</a:t>
                      </a:r>
                      <a:r>
                        <a:rPr lang="es-ES" sz="1500" b="1" baseline="0" dirty="0" smtClean="0">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 III</a:t>
                      </a:r>
                    </a:p>
                    <a:p>
                      <a:pPr lvl="0" algn="ctr">
                        <a:defRPr/>
                      </a:pPr>
                      <a:endParaRPr lang="es-ES" sz="1500" dirty="0" smtClean="0">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endParaRPr>
                    </a:p>
                    <a:p>
                      <a:pPr lvl="0" algn="just">
                        <a:defRPr/>
                      </a:pPr>
                      <a:r>
                        <a:rPr lang="es-ES" sz="1500" dirty="0" smtClean="0">
                          <a:latin typeface="Bookman Old Style" panose="02050604050505020204" pitchFamily="18" charset="0"/>
                          <a:cs typeface="Arial" panose="020B0604020202020204" pitchFamily="34" charset="0"/>
                        </a:rPr>
                        <a:t>-Cuadro comparativo del impacto de las energías limpias en las cuatro áreas de estudio del plan de estudios de la ENP (técnica de estudio).</a:t>
                      </a:r>
                    </a:p>
                    <a:p>
                      <a:pPr lvl="0" algn="just">
                        <a:defRPr/>
                      </a:pPr>
                      <a:r>
                        <a:rPr lang="es-ES" sz="1500" dirty="0" smtClean="0">
                          <a:latin typeface="Bookman Old Style" panose="02050604050505020204" pitchFamily="18" charset="0"/>
                          <a:cs typeface="Arial" panose="020B0604020202020204" pitchFamily="34" charset="0"/>
                        </a:rPr>
                        <a:t>-Mapa conceptual de leyes de la termodinámica (técnica de estudio)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500" dirty="0" smtClean="0">
                        <a:effectLst/>
                        <a:latin typeface="Bookman Old Style" panose="02050604050505020204" pitchFamily="18" charset="0"/>
                        <a:cs typeface="Arial" panose="020B0604020202020204" pitchFamily="34" charset="0"/>
                      </a:endParaRPr>
                    </a:p>
                  </a:txBody>
                  <a:tcPr marL="58123" marR="58123" marT="58123" marB="58123">
                    <a:lnR w="28575" cap="flat" cmpd="sng" algn="ctr">
                      <a:solidFill>
                        <a:srgbClr val="002060"/>
                      </a:solidFill>
                      <a:prstDash val="sysDash"/>
                      <a:round/>
                      <a:headEnd type="none" w="med" len="med"/>
                      <a:tailEnd type="none" w="med" len="med"/>
                    </a:lnR>
                    <a:lnT w="28575" cap="flat" cmpd="sng" algn="ctr">
                      <a:solidFill>
                        <a:srgbClr val="002060"/>
                      </a:solidFill>
                      <a:prstDash val="sysDash"/>
                      <a:round/>
                      <a:headEnd type="none" w="med" len="med"/>
                      <a:tailEnd type="none" w="med" len="med"/>
                    </a:lnT>
                  </a:tcPr>
                </a:tc>
                <a:tc hMerge="1">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lang="es-MX" sz="1000" dirty="0">
                        <a:solidFill>
                          <a:srgbClr val="000000"/>
                        </a:solidFill>
                        <a:effectLst/>
                        <a:latin typeface="Century Gothic" panose="020B0502020202020204" pitchFamily="34" charset="0"/>
                        <a:ea typeface="Arial" panose="020B0604020202020204" pitchFamily="34" charset="0"/>
                      </a:endParaRPr>
                    </a:p>
                  </a:txBody>
                  <a:tcPr marL="58123" marR="58123" marT="58123" marB="58123">
                    <a:solidFill>
                      <a:schemeClr val="accent1">
                        <a:lumMod val="60000"/>
                        <a:lumOff val="40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500" b="1" dirty="0" smtClean="0">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Orientación</a:t>
                      </a:r>
                      <a:r>
                        <a:rPr lang="es-ES" sz="1500" b="1" baseline="0" dirty="0" smtClean="0">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rPr>
                        <a:t> Educativa V y Etimologías Grecolatinas del Español</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500" dirty="0" smtClean="0">
                        <a:effectLst>
                          <a:outerShdw blurRad="38100" dist="38100" dir="2700000" algn="tl">
                            <a:srgbClr val="000000">
                              <a:alpha val="43137"/>
                            </a:srgbClr>
                          </a:outerShdw>
                        </a:effectLst>
                        <a:latin typeface="Bookman Old Style" panose="02050604050505020204" pitchFamily="18" charset="0"/>
                        <a:cs typeface="Arial" panose="020B0604020202020204" pitchFamily="34" charset="0"/>
                      </a:endParaRPr>
                    </a:p>
                    <a:p>
                      <a:pPr algn="just">
                        <a:lnSpc>
                          <a:spcPct val="100000"/>
                        </a:lnSpc>
                        <a:spcAft>
                          <a:spcPts val="0"/>
                        </a:spcAft>
                      </a:pPr>
                      <a:r>
                        <a:rPr lang="es-ES" sz="1500" dirty="0" smtClean="0">
                          <a:effectLst/>
                          <a:latin typeface="Bookman Old Style" panose="02050604050505020204" pitchFamily="18" charset="0"/>
                          <a:cs typeface="Arial" panose="020B0604020202020204" pitchFamily="34" charset="0"/>
                        </a:rPr>
                        <a:t>-Esquema de aparato fonador (técnica de estudio).</a:t>
                      </a:r>
                      <a:endParaRPr lang="es-MX" sz="1500" dirty="0" smtClean="0">
                        <a:effectLst/>
                        <a:latin typeface="Bookman Old Style" panose="02050604050505020204" pitchFamily="18" charset="0"/>
                        <a:cs typeface="Arial" panose="020B0604020202020204" pitchFamily="34" charset="0"/>
                      </a:endParaRPr>
                    </a:p>
                    <a:p>
                      <a:pPr algn="just">
                        <a:lnSpc>
                          <a:spcPct val="100000"/>
                        </a:lnSpc>
                        <a:spcAft>
                          <a:spcPts val="0"/>
                        </a:spcAft>
                      </a:pPr>
                      <a:r>
                        <a:rPr lang="es-ES" sz="1500" dirty="0" smtClean="0">
                          <a:effectLst/>
                          <a:latin typeface="Bookman Old Style" panose="02050604050505020204" pitchFamily="18" charset="0"/>
                          <a:cs typeface="Arial" panose="020B0604020202020204" pitchFamily="34" charset="0"/>
                        </a:rPr>
                        <a:t>-Listado de familias de palabras y presentación de mnemotecnia de las mismas.</a:t>
                      </a:r>
                      <a:endParaRPr lang="es-MX" sz="1500" dirty="0" smtClean="0">
                        <a:effectLst/>
                        <a:latin typeface="Bookman Old Style" panose="02050604050505020204" pitchFamily="18" charset="0"/>
                        <a:cs typeface="Arial" panose="020B0604020202020204" pitchFamily="34" charset="0"/>
                      </a:endParaRPr>
                    </a:p>
                    <a:p>
                      <a:pPr algn="just">
                        <a:lnSpc>
                          <a:spcPct val="100000"/>
                        </a:lnSpc>
                        <a:spcAft>
                          <a:spcPts val="0"/>
                        </a:spcAft>
                      </a:pPr>
                      <a:r>
                        <a:rPr lang="es-ES" sz="1500" dirty="0" smtClean="0">
                          <a:effectLst/>
                          <a:latin typeface="Bookman Old Style" panose="02050604050505020204" pitchFamily="18" charset="0"/>
                          <a:cs typeface="Arial" panose="020B0604020202020204" pitchFamily="34" charset="0"/>
                        </a:rPr>
                        <a:t>-Mapa de familias lingüísticas (técnica de estudio)</a:t>
                      </a:r>
                    </a:p>
                    <a:p>
                      <a:pPr algn="just">
                        <a:lnSpc>
                          <a:spcPct val="100000"/>
                        </a:lnSpc>
                        <a:spcAft>
                          <a:spcPts val="0"/>
                        </a:spcAft>
                      </a:pPr>
                      <a:endParaRPr lang="es-ES" sz="1500" dirty="0" smtClean="0">
                        <a:effectLst/>
                        <a:latin typeface="Bookman Old Style" panose="02050604050505020204" pitchFamily="18" charset="0"/>
                        <a:cs typeface="Arial" panose="020B0604020202020204" pitchFamily="34" charset="0"/>
                      </a:endParaRPr>
                    </a:p>
                  </a:txBody>
                  <a:tcPr marL="58123" marR="58123" marT="58123" marB="58123">
                    <a:lnL w="28575" cap="flat" cmpd="sng" algn="ctr">
                      <a:solidFill>
                        <a:srgbClr val="002060"/>
                      </a:solidFill>
                      <a:prstDash val="sysDash"/>
                      <a:round/>
                      <a:headEnd type="none" w="med" len="med"/>
                      <a:tailEnd type="none" w="med" len="med"/>
                    </a:lnL>
                    <a:lnT w="28575" cap="flat" cmpd="sng" algn="ctr">
                      <a:solidFill>
                        <a:srgbClr val="002060"/>
                      </a:solidFill>
                      <a:prstDash val="sysDash"/>
                      <a:round/>
                      <a:headEnd type="none" w="med" len="med"/>
                      <a:tailEnd type="none" w="med" len="med"/>
                    </a:lnT>
                  </a:tcPr>
                </a:tc>
                <a:tc hMerge="1">
                  <a:txBody>
                    <a:bodyPr/>
                    <a:lstStyle/>
                    <a:p>
                      <a:pPr algn="just">
                        <a:lnSpc>
                          <a:spcPct val="115000"/>
                        </a:lnSpc>
                        <a:spcAft>
                          <a:spcPts val="0"/>
                        </a:spcAft>
                      </a:pPr>
                      <a:endParaRPr lang="es-MX" sz="1500" dirty="0">
                        <a:solidFill>
                          <a:srgbClr val="000000"/>
                        </a:solidFill>
                        <a:effectLst/>
                        <a:latin typeface="Century Gothic" panose="020B0502020202020204" pitchFamily="34" charset="0"/>
                        <a:ea typeface="Arial" panose="020B0604020202020204" pitchFamily="34" charset="0"/>
                      </a:endParaRPr>
                    </a:p>
                  </a:txBody>
                  <a:tcPr marL="58123" marR="58123" marT="58123" marB="58123">
                    <a:solidFill>
                      <a:schemeClr val="accent1">
                        <a:lumMod val="60000"/>
                        <a:lumOff val="40000"/>
                      </a:schemeClr>
                    </a:solidFill>
                  </a:tcPr>
                </a:tc>
                <a:extLst>
                  <a:ext uri="{0D108BD9-81ED-4DB2-BD59-A6C34878D82A}">
                    <a16:rowId xmlns:a16="http://schemas.microsoft.com/office/drawing/2014/main" val="4083490061"/>
                  </a:ext>
                </a:extLst>
              </a:tr>
            </a:tbl>
          </a:graphicData>
        </a:graphic>
      </p:graphicFrame>
      <p:sp>
        <p:nvSpPr>
          <p:cNvPr id="4" name="CuadroTexto 3"/>
          <p:cNvSpPr txBox="1"/>
          <p:nvPr/>
        </p:nvSpPr>
        <p:spPr>
          <a:xfrm>
            <a:off x="8301583" y="435649"/>
            <a:ext cx="3863558" cy="369332"/>
          </a:xfrm>
          <a:prstGeom prst="rect">
            <a:avLst/>
          </a:prstGeom>
          <a:noFill/>
        </p:spPr>
        <p:txBody>
          <a:bodyPr wrap="none" rtlCol="0">
            <a:spAutoFit/>
          </a:bodyPr>
          <a:lstStyle/>
          <a:p>
            <a:r>
              <a:rPr lang="es-MX" b="1" dirty="0" smtClean="0">
                <a:latin typeface="Bookman Old Style" panose="02050604050505020204" pitchFamily="18" charset="0"/>
                <a:cs typeface="Arial" panose="020B0604020202020204" pitchFamily="34" charset="0"/>
              </a:rPr>
              <a:t>Temas y productos propuestos</a:t>
            </a:r>
            <a:endParaRPr lang="es-MX" b="1" dirty="0">
              <a:latin typeface="Bookman Old Style" panose="02050604050505020204" pitchFamily="18" charset="0"/>
              <a:cs typeface="Arial" panose="020B0604020202020204" pitchFamily="34" charset="0"/>
            </a:endParaRPr>
          </a:p>
        </p:txBody>
      </p:sp>
    </p:spTree>
    <p:extLst>
      <p:ext uri="{BB962C8B-B14F-4D97-AF65-F5344CB8AC3E}">
        <p14:creationId xmlns:p14="http://schemas.microsoft.com/office/powerpoint/2010/main" val="47939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0" y="3443944"/>
            <a:ext cx="12193057" cy="3414056"/>
          </a:xfrm>
          <a:prstGeom prst="rect">
            <a:avLst/>
          </a:prstGeom>
        </p:spPr>
      </p:pic>
      <p:sp>
        <p:nvSpPr>
          <p:cNvPr id="3" name="CuadroTexto 2"/>
          <p:cNvSpPr txBox="1"/>
          <p:nvPr/>
        </p:nvSpPr>
        <p:spPr>
          <a:xfrm>
            <a:off x="6797040" y="548640"/>
            <a:ext cx="4968240" cy="646331"/>
          </a:xfrm>
          <a:prstGeom prst="rect">
            <a:avLst/>
          </a:prstGeom>
          <a:noFill/>
        </p:spPr>
        <p:txBody>
          <a:bodyPr wrap="square" rtlCol="0">
            <a:spAutoFit/>
          </a:bodyPr>
          <a:lstStyle/>
          <a:p>
            <a:pPr algn="ctr"/>
            <a:r>
              <a:rPr lang="es-MX" dirty="0" smtClean="0">
                <a:latin typeface="Bookman Old Style" panose="02050604050505020204" pitchFamily="18" charset="0"/>
              </a:rPr>
              <a:t>Formatos e instrumentos para la planeación, seguimiento y evaluación</a:t>
            </a:r>
            <a:endParaRPr lang="es-MX" dirty="0">
              <a:latin typeface="Bookman Old Style" panose="02050604050505020204" pitchFamily="18" charset="0"/>
            </a:endParaRPr>
          </a:p>
        </p:txBody>
      </p:sp>
      <p:sp>
        <p:nvSpPr>
          <p:cNvPr id="4" name="Rectángulo 3"/>
          <p:cNvSpPr/>
          <p:nvPr/>
        </p:nvSpPr>
        <p:spPr>
          <a:xfrm>
            <a:off x="944880" y="2008555"/>
            <a:ext cx="8747760" cy="2862322"/>
          </a:xfrm>
          <a:prstGeom prst="rect">
            <a:avLst/>
          </a:prstGeom>
        </p:spPr>
        <p:txBody>
          <a:bodyPr wrap="square">
            <a:spAutoFit/>
          </a:bodyPr>
          <a:lstStyle/>
          <a:p>
            <a:r>
              <a:rPr lang="es-MX" dirty="0" smtClean="0">
                <a:solidFill>
                  <a:schemeClr val="accent5"/>
                </a:solidFill>
                <a:latin typeface="Bookman Old Style" panose="02050604050505020204" pitchFamily="18" charset="0"/>
                <a:cs typeface="Arial" panose="020B0604020202020204" pitchFamily="34" charset="0"/>
              </a:rPr>
              <a:t>Planeación general institucional</a:t>
            </a:r>
          </a:p>
          <a:p>
            <a:endParaRPr lang="es-MX" dirty="0" smtClean="0">
              <a:solidFill>
                <a:schemeClr val="accent5"/>
              </a:solidFill>
              <a:latin typeface="Bookman Old Style" panose="02050604050505020204" pitchFamily="18" charset="0"/>
              <a:cs typeface="Arial" panose="020B0604020202020204" pitchFamily="34" charset="0"/>
            </a:endParaRPr>
          </a:p>
          <a:p>
            <a:endParaRPr lang="es-MX" dirty="0">
              <a:solidFill>
                <a:schemeClr val="accent5"/>
              </a:solidFill>
              <a:latin typeface="Bookman Old Style" panose="02050604050505020204" pitchFamily="18" charset="0"/>
              <a:cs typeface="Arial" panose="020B0604020202020204" pitchFamily="34" charset="0"/>
            </a:endParaRPr>
          </a:p>
          <a:p>
            <a:endParaRPr lang="es-MX" dirty="0" smtClean="0">
              <a:solidFill>
                <a:schemeClr val="accent5"/>
              </a:solidFill>
              <a:latin typeface="Bookman Old Style" panose="02050604050505020204" pitchFamily="18" charset="0"/>
              <a:cs typeface="Arial" panose="020B0604020202020204" pitchFamily="34" charset="0"/>
            </a:endParaRPr>
          </a:p>
          <a:p>
            <a:endParaRPr lang="es-MX" dirty="0">
              <a:solidFill>
                <a:schemeClr val="accent5"/>
              </a:solidFill>
              <a:latin typeface="Bookman Old Style" panose="02050604050505020204" pitchFamily="18" charset="0"/>
              <a:cs typeface="Arial" panose="020B0604020202020204" pitchFamily="34" charset="0"/>
            </a:endParaRPr>
          </a:p>
          <a:p>
            <a:endParaRPr lang="es-MX" dirty="0">
              <a:solidFill>
                <a:schemeClr val="accent5"/>
              </a:solidFill>
              <a:latin typeface="Bookman Old Style" panose="02050604050505020204" pitchFamily="18" charset="0"/>
              <a:cs typeface="Arial" panose="020B0604020202020204" pitchFamily="34" charset="0"/>
            </a:endParaRPr>
          </a:p>
          <a:p>
            <a:endParaRPr lang="es-MX" dirty="0" smtClean="0">
              <a:solidFill>
                <a:schemeClr val="accent5"/>
              </a:solidFill>
              <a:latin typeface="Bookman Old Style" panose="02050604050505020204" pitchFamily="18" charset="0"/>
              <a:cs typeface="Arial" panose="020B0604020202020204" pitchFamily="34" charset="0"/>
            </a:endParaRPr>
          </a:p>
          <a:p>
            <a:r>
              <a:rPr lang="es-MX" dirty="0" smtClean="0">
                <a:solidFill>
                  <a:schemeClr val="accent5"/>
                </a:solidFill>
                <a:latin typeface="Bookman Old Style" panose="02050604050505020204" pitchFamily="18" charset="0"/>
                <a:cs typeface="Arial" panose="020B0604020202020204" pitchFamily="34" charset="0"/>
              </a:rPr>
              <a:t>Planeación sesión por sesión institucional</a:t>
            </a:r>
          </a:p>
          <a:p>
            <a:endParaRPr lang="es-MX" dirty="0">
              <a:solidFill>
                <a:schemeClr val="accent5"/>
              </a:solidFill>
              <a:latin typeface="Arial" panose="020B0604020202020204" pitchFamily="34" charset="0"/>
              <a:cs typeface="Arial" panose="020B0604020202020204" pitchFamily="34" charset="0"/>
            </a:endParaRPr>
          </a:p>
          <a:p>
            <a:endParaRPr lang="es-MX" dirty="0" smtClean="0">
              <a:solidFill>
                <a:schemeClr val="accent5"/>
              </a:solidFill>
              <a:latin typeface="Arial" panose="020B0604020202020204" pitchFamily="34" charset="0"/>
              <a:cs typeface="Arial" panose="020B0604020202020204" pitchFamily="34" charset="0"/>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4022157660"/>
              </p:ext>
            </p:extLst>
          </p:nvPr>
        </p:nvGraphicFramePr>
        <p:xfrm>
          <a:off x="3051493" y="2551668"/>
          <a:ext cx="5051577" cy="888048"/>
        </p:xfrm>
        <a:graphic>
          <a:graphicData uri="http://schemas.openxmlformats.org/presentationml/2006/ole">
            <mc:AlternateContent xmlns:mc="http://schemas.openxmlformats.org/markup-compatibility/2006">
              <mc:Choice xmlns:v="urn:schemas-microsoft-com:vml" Requires="v">
                <p:oleObj spid="_x0000_s6218" name="Objeto empaquetador del shell" showAsIcon="1" r:id="rId4" imgW="2491920" imgH="437760" progId="Package">
                  <p:embed/>
                </p:oleObj>
              </mc:Choice>
              <mc:Fallback>
                <p:oleObj name="Objeto empaquetador del shell" showAsIcon="1" r:id="rId4" imgW="2491920" imgH="437760" progId="Package">
                  <p:embed/>
                  <p:pic>
                    <p:nvPicPr>
                      <p:cNvPr id="0" name=""/>
                      <p:cNvPicPr/>
                      <p:nvPr/>
                    </p:nvPicPr>
                    <p:blipFill>
                      <a:blip r:embed="rId5"/>
                      <a:stretch>
                        <a:fillRect/>
                      </a:stretch>
                    </p:blipFill>
                    <p:spPr>
                      <a:xfrm>
                        <a:off x="3051493" y="2551668"/>
                        <a:ext cx="5051577" cy="888048"/>
                      </a:xfrm>
                      <a:prstGeom prst="rect">
                        <a:avLst/>
                      </a:prstGeom>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4105459277"/>
              </p:ext>
            </p:extLst>
          </p:nvPr>
        </p:nvGraphicFramePr>
        <p:xfrm>
          <a:off x="2634615" y="4472969"/>
          <a:ext cx="6157550" cy="941021"/>
        </p:xfrm>
        <a:graphic>
          <a:graphicData uri="http://schemas.openxmlformats.org/presentationml/2006/ole">
            <mc:AlternateContent xmlns:mc="http://schemas.openxmlformats.org/markup-compatibility/2006">
              <mc:Choice xmlns:v="urn:schemas-microsoft-com:vml" Requires="v">
                <p:oleObj spid="_x0000_s6219" name="Objeto empaquetador del shell" showAsIcon="1" r:id="rId6" imgW="2866680" imgH="437760" progId="Package">
                  <p:embed/>
                </p:oleObj>
              </mc:Choice>
              <mc:Fallback>
                <p:oleObj name="Objeto empaquetador del shell" showAsIcon="1" r:id="rId6" imgW="2866680" imgH="437760" progId="Package">
                  <p:embed/>
                  <p:pic>
                    <p:nvPicPr>
                      <p:cNvPr id="0" name=""/>
                      <p:cNvPicPr/>
                      <p:nvPr/>
                    </p:nvPicPr>
                    <p:blipFill>
                      <a:blip r:embed="rId7"/>
                      <a:stretch>
                        <a:fillRect/>
                      </a:stretch>
                    </p:blipFill>
                    <p:spPr>
                      <a:xfrm>
                        <a:off x="2634615" y="4472969"/>
                        <a:ext cx="6157550" cy="941021"/>
                      </a:xfrm>
                      <a:prstGeom prst="rect">
                        <a:avLst/>
                      </a:prstGeom>
                    </p:spPr>
                  </p:pic>
                </p:oleObj>
              </mc:Fallback>
            </mc:AlternateContent>
          </a:graphicData>
        </a:graphic>
      </p:graphicFrame>
    </p:spTree>
    <p:extLst>
      <p:ext uri="{BB962C8B-B14F-4D97-AF65-F5344CB8AC3E}">
        <p14:creationId xmlns:p14="http://schemas.microsoft.com/office/powerpoint/2010/main" val="4271710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0" y="3443944"/>
            <a:ext cx="12193057" cy="3414056"/>
          </a:xfrm>
          <a:prstGeom prst="rect">
            <a:avLst/>
          </a:prstGeom>
        </p:spPr>
      </p:pic>
      <p:sp>
        <p:nvSpPr>
          <p:cNvPr id="3" name="CuadroTexto 2"/>
          <p:cNvSpPr txBox="1"/>
          <p:nvPr/>
        </p:nvSpPr>
        <p:spPr>
          <a:xfrm>
            <a:off x="6797040" y="548640"/>
            <a:ext cx="4968240" cy="646331"/>
          </a:xfrm>
          <a:prstGeom prst="rect">
            <a:avLst/>
          </a:prstGeom>
          <a:noFill/>
        </p:spPr>
        <p:txBody>
          <a:bodyPr wrap="square" rtlCol="0">
            <a:spAutoFit/>
          </a:bodyPr>
          <a:lstStyle/>
          <a:p>
            <a:pPr algn="ctr"/>
            <a:r>
              <a:rPr lang="es-MX" dirty="0" smtClean="0">
                <a:latin typeface="Bookman Old Style" panose="02050604050505020204" pitchFamily="18" charset="0"/>
              </a:rPr>
              <a:t>Formatos e instrumentos para la planeación, seguimiento y evaluación</a:t>
            </a:r>
            <a:endParaRPr lang="es-MX" dirty="0">
              <a:latin typeface="Bookman Old Style" panose="02050604050505020204" pitchFamily="18" charset="0"/>
            </a:endParaRPr>
          </a:p>
        </p:txBody>
      </p:sp>
      <p:sp>
        <p:nvSpPr>
          <p:cNvPr id="4" name="Rectángulo 3"/>
          <p:cNvSpPr/>
          <p:nvPr/>
        </p:nvSpPr>
        <p:spPr>
          <a:xfrm>
            <a:off x="944880" y="2008555"/>
            <a:ext cx="8747760" cy="2308324"/>
          </a:xfrm>
          <a:prstGeom prst="rect">
            <a:avLst/>
          </a:prstGeom>
        </p:spPr>
        <p:txBody>
          <a:bodyPr wrap="square">
            <a:spAutoFit/>
          </a:bodyPr>
          <a:lstStyle/>
          <a:p>
            <a:endParaRPr lang="es-MX" dirty="0" smtClean="0">
              <a:solidFill>
                <a:schemeClr val="accent5"/>
              </a:solidFill>
              <a:latin typeface="Arial" panose="020B0604020202020204" pitchFamily="34" charset="0"/>
              <a:cs typeface="Arial" panose="020B0604020202020204" pitchFamily="34" charset="0"/>
            </a:endParaRPr>
          </a:p>
          <a:p>
            <a:endParaRPr lang="es-MX" dirty="0">
              <a:solidFill>
                <a:schemeClr val="accent5"/>
              </a:solidFill>
              <a:latin typeface="Arial" panose="020B0604020202020204" pitchFamily="34" charset="0"/>
              <a:cs typeface="Arial" panose="020B0604020202020204" pitchFamily="34" charset="0"/>
            </a:endParaRPr>
          </a:p>
          <a:p>
            <a:endParaRPr lang="es-MX" dirty="0" smtClean="0">
              <a:solidFill>
                <a:schemeClr val="accent5"/>
              </a:solidFill>
              <a:latin typeface="Arial" panose="020B0604020202020204" pitchFamily="34" charset="0"/>
              <a:cs typeface="Arial" panose="020B0604020202020204" pitchFamily="34" charset="0"/>
            </a:endParaRPr>
          </a:p>
          <a:p>
            <a:endParaRPr lang="es-MX" dirty="0">
              <a:solidFill>
                <a:schemeClr val="accent5"/>
              </a:solidFill>
              <a:latin typeface="Arial" panose="020B0604020202020204" pitchFamily="34" charset="0"/>
              <a:cs typeface="Arial" panose="020B0604020202020204" pitchFamily="34" charset="0"/>
            </a:endParaRPr>
          </a:p>
          <a:p>
            <a:endParaRPr lang="es-MX" dirty="0">
              <a:solidFill>
                <a:schemeClr val="accent5"/>
              </a:solidFill>
              <a:latin typeface="Arial" panose="020B0604020202020204" pitchFamily="34" charset="0"/>
              <a:cs typeface="Arial" panose="020B0604020202020204" pitchFamily="34" charset="0"/>
            </a:endParaRPr>
          </a:p>
          <a:p>
            <a:endParaRPr lang="es-MX" dirty="0" smtClean="0">
              <a:solidFill>
                <a:schemeClr val="accent5"/>
              </a:solidFill>
              <a:latin typeface="Arial" panose="020B0604020202020204" pitchFamily="34" charset="0"/>
              <a:cs typeface="Arial" panose="020B0604020202020204" pitchFamily="34" charset="0"/>
            </a:endParaRPr>
          </a:p>
          <a:p>
            <a:endParaRPr lang="es-MX" dirty="0">
              <a:solidFill>
                <a:schemeClr val="accent5"/>
              </a:solidFill>
              <a:latin typeface="Arial" panose="020B0604020202020204" pitchFamily="34" charset="0"/>
              <a:cs typeface="Arial" panose="020B0604020202020204" pitchFamily="34" charset="0"/>
            </a:endParaRPr>
          </a:p>
          <a:p>
            <a:endParaRPr lang="es-MX" dirty="0" smtClean="0">
              <a:solidFill>
                <a:schemeClr val="accent5"/>
              </a:solidFill>
              <a:latin typeface="Arial" panose="020B0604020202020204" pitchFamily="34" charset="0"/>
              <a:cs typeface="Arial" panose="020B0604020202020204" pitchFamily="34" charset="0"/>
            </a:endParaRPr>
          </a:p>
        </p:txBody>
      </p:sp>
      <p:graphicFrame>
        <p:nvGraphicFramePr>
          <p:cNvPr id="10" name="Objeto 9"/>
          <p:cNvGraphicFramePr>
            <a:graphicFrameLocks noChangeAspect="1"/>
          </p:cNvGraphicFramePr>
          <p:nvPr>
            <p:extLst>
              <p:ext uri="{D42A27DB-BD31-4B8C-83A1-F6EECF244321}">
                <p14:modId xmlns:p14="http://schemas.microsoft.com/office/powerpoint/2010/main" val="746228837"/>
              </p:ext>
            </p:extLst>
          </p:nvPr>
        </p:nvGraphicFramePr>
        <p:xfrm>
          <a:off x="3790524" y="4402070"/>
          <a:ext cx="3616895" cy="734556"/>
        </p:xfrm>
        <a:graphic>
          <a:graphicData uri="http://schemas.openxmlformats.org/presentationml/2006/ole">
            <mc:AlternateContent xmlns:mc="http://schemas.openxmlformats.org/markup-compatibility/2006">
              <mc:Choice xmlns:v="urn:schemas-microsoft-com:vml" Requires="v">
                <p:oleObj spid="_x0000_s7342" name="Objeto empaquetador del shell" showAsIcon="1" r:id="rId4" imgW="2158200" imgH="437760" progId="Package">
                  <p:embed/>
                </p:oleObj>
              </mc:Choice>
              <mc:Fallback>
                <p:oleObj name="Objeto empaquetador del shell" showAsIcon="1" r:id="rId4" imgW="2158200" imgH="437760" progId="Package">
                  <p:embed/>
                  <p:pic>
                    <p:nvPicPr>
                      <p:cNvPr id="0" name=""/>
                      <p:cNvPicPr/>
                      <p:nvPr/>
                    </p:nvPicPr>
                    <p:blipFill>
                      <a:blip r:embed="rId5"/>
                      <a:stretch>
                        <a:fillRect/>
                      </a:stretch>
                    </p:blipFill>
                    <p:spPr>
                      <a:xfrm>
                        <a:off x="3790524" y="4402070"/>
                        <a:ext cx="3616895" cy="734556"/>
                      </a:xfrm>
                      <a:prstGeom prst="rect">
                        <a:avLst/>
                      </a:prstGeom>
                    </p:spPr>
                  </p:pic>
                </p:oleObj>
              </mc:Fallback>
            </mc:AlternateContent>
          </a:graphicData>
        </a:graphic>
      </p:graphicFrame>
      <p:graphicFrame>
        <p:nvGraphicFramePr>
          <p:cNvPr id="11" name="Objeto 10"/>
          <p:cNvGraphicFramePr>
            <a:graphicFrameLocks noChangeAspect="1"/>
          </p:cNvGraphicFramePr>
          <p:nvPr>
            <p:extLst>
              <p:ext uri="{D42A27DB-BD31-4B8C-83A1-F6EECF244321}">
                <p14:modId xmlns:p14="http://schemas.microsoft.com/office/powerpoint/2010/main" val="1337789572"/>
              </p:ext>
            </p:extLst>
          </p:nvPr>
        </p:nvGraphicFramePr>
        <p:xfrm>
          <a:off x="556946" y="2116590"/>
          <a:ext cx="3388200" cy="712219"/>
        </p:xfrm>
        <a:graphic>
          <a:graphicData uri="http://schemas.openxmlformats.org/presentationml/2006/ole">
            <mc:AlternateContent xmlns:mc="http://schemas.openxmlformats.org/markup-compatibility/2006">
              <mc:Choice xmlns:v="urn:schemas-microsoft-com:vml" Requires="v">
                <p:oleObj spid="_x0000_s7343" name="Objeto empaquetador del shell" showAsIcon="1" r:id="rId6" imgW="2084760" imgH="437760" progId="Package">
                  <p:embed/>
                </p:oleObj>
              </mc:Choice>
              <mc:Fallback>
                <p:oleObj name="Objeto empaquetador del shell" showAsIcon="1" r:id="rId6" imgW="2084760" imgH="437760" progId="Package">
                  <p:embed/>
                  <p:pic>
                    <p:nvPicPr>
                      <p:cNvPr id="0" name=""/>
                      <p:cNvPicPr/>
                      <p:nvPr/>
                    </p:nvPicPr>
                    <p:blipFill>
                      <a:blip r:embed="rId7"/>
                      <a:stretch>
                        <a:fillRect/>
                      </a:stretch>
                    </p:blipFill>
                    <p:spPr>
                      <a:xfrm>
                        <a:off x="556946" y="2116590"/>
                        <a:ext cx="3388200" cy="712219"/>
                      </a:xfrm>
                      <a:prstGeom prst="rect">
                        <a:avLst/>
                      </a:prstGeom>
                    </p:spPr>
                  </p:pic>
                </p:oleObj>
              </mc:Fallback>
            </mc:AlternateContent>
          </a:graphicData>
        </a:graphic>
      </p:graphicFrame>
      <p:graphicFrame>
        <p:nvGraphicFramePr>
          <p:cNvPr id="12" name="Objeto 11"/>
          <p:cNvGraphicFramePr>
            <a:graphicFrameLocks noChangeAspect="1"/>
          </p:cNvGraphicFramePr>
          <p:nvPr>
            <p:extLst>
              <p:ext uri="{D42A27DB-BD31-4B8C-83A1-F6EECF244321}">
                <p14:modId xmlns:p14="http://schemas.microsoft.com/office/powerpoint/2010/main" val="65870441"/>
              </p:ext>
            </p:extLst>
          </p:nvPr>
        </p:nvGraphicFramePr>
        <p:xfrm>
          <a:off x="6797040" y="3215906"/>
          <a:ext cx="4335623" cy="757362"/>
        </p:xfrm>
        <a:graphic>
          <a:graphicData uri="http://schemas.openxmlformats.org/presentationml/2006/ole">
            <mc:AlternateContent xmlns:mc="http://schemas.openxmlformats.org/markup-compatibility/2006">
              <mc:Choice xmlns:v="urn:schemas-microsoft-com:vml" Requires="v">
                <p:oleObj spid="_x0000_s7344" name="Objeto empaquetador del shell" showAsIcon="1" r:id="rId8" imgW="2508120" imgH="437760" progId="Package">
                  <p:embed/>
                </p:oleObj>
              </mc:Choice>
              <mc:Fallback>
                <p:oleObj name="Objeto empaquetador del shell" showAsIcon="1" r:id="rId8" imgW="2508120" imgH="437760" progId="Package">
                  <p:embed/>
                  <p:pic>
                    <p:nvPicPr>
                      <p:cNvPr id="0" name=""/>
                      <p:cNvPicPr/>
                      <p:nvPr/>
                    </p:nvPicPr>
                    <p:blipFill>
                      <a:blip r:embed="rId9"/>
                      <a:stretch>
                        <a:fillRect/>
                      </a:stretch>
                    </p:blipFill>
                    <p:spPr>
                      <a:xfrm>
                        <a:off x="6797040" y="3215906"/>
                        <a:ext cx="4335623" cy="757362"/>
                      </a:xfrm>
                      <a:prstGeom prst="rect">
                        <a:avLst/>
                      </a:prstGeom>
                    </p:spPr>
                  </p:pic>
                </p:oleObj>
              </mc:Fallback>
            </mc:AlternateContent>
          </a:graphicData>
        </a:graphic>
      </p:graphicFrame>
      <p:graphicFrame>
        <p:nvGraphicFramePr>
          <p:cNvPr id="13" name="Objeto 12"/>
          <p:cNvGraphicFramePr>
            <a:graphicFrameLocks noChangeAspect="1"/>
          </p:cNvGraphicFramePr>
          <p:nvPr>
            <p:extLst>
              <p:ext uri="{D42A27DB-BD31-4B8C-83A1-F6EECF244321}">
                <p14:modId xmlns:p14="http://schemas.microsoft.com/office/powerpoint/2010/main" val="2152765307"/>
              </p:ext>
            </p:extLst>
          </p:nvPr>
        </p:nvGraphicFramePr>
        <p:xfrm>
          <a:off x="726691" y="3181380"/>
          <a:ext cx="3218455" cy="718684"/>
        </p:xfrm>
        <a:graphic>
          <a:graphicData uri="http://schemas.openxmlformats.org/presentationml/2006/ole">
            <mc:AlternateContent xmlns:mc="http://schemas.openxmlformats.org/markup-compatibility/2006">
              <mc:Choice xmlns:v="urn:schemas-microsoft-com:vml" Requires="v">
                <p:oleObj spid="_x0000_s7345" name="Objeto empaquetador del shell" showAsIcon="1" r:id="rId10" imgW="1962720" imgH="437760" progId="Package">
                  <p:embed/>
                </p:oleObj>
              </mc:Choice>
              <mc:Fallback>
                <p:oleObj name="Objeto empaquetador del shell" showAsIcon="1" r:id="rId10" imgW="1962720" imgH="437760" progId="Package">
                  <p:embed/>
                  <p:pic>
                    <p:nvPicPr>
                      <p:cNvPr id="0" name=""/>
                      <p:cNvPicPr/>
                      <p:nvPr/>
                    </p:nvPicPr>
                    <p:blipFill>
                      <a:blip r:embed="rId11"/>
                      <a:stretch>
                        <a:fillRect/>
                      </a:stretch>
                    </p:blipFill>
                    <p:spPr>
                      <a:xfrm>
                        <a:off x="726691" y="3181380"/>
                        <a:ext cx="3218455" cy="718684"/>
                      </a:xfrm>
                      <a:prstGeom prst="rect">
                        <a:avLst/>
                      </a:prstGeom>
                    </p:spPr>
                  </p:pic>
                </p:oleObj>
              </mc:Fallback>
            </mc:AlternateContent>
          </a:graphicData>
        </a:graphic>
      </p:graphicFrame>
      <p:graphicFrame>
        <p:nvGraphicFramePr>
          <p:cNvPr id="14" name="Objeto 13"/>
          <p:cNvGraphicFramePr>
            <a:graphicFrameLocks noChangeAspect="1"/>
          </p:cNvGraphicFramePr>
          <p:nvPr>
            <p:extLst>
              <p:ext uri="{D42A27DB-BD31-4B8C-83A1-F6EECF244321}">
                <p14:modId xmlns:p14="http://schemas.microsoft.com/office/powerpoint/2010/main" val="2835315239"/>
              </p:ext>
            </p:extLst>
          </p:nvPr>
        </p:nvGraphicFramePr>
        <p:xfrm>
          <a:off x="7079873" y="2000349"/>
          <a:ext cx="3862975" cy="702359"/>
        </p:xfrm>
        <a:graphic>
          <a:graphicData uri="http://schemas.openxmlformats.org/presentationml/2006/ole">
            <mc:AlternateContent xmlns:mc="http://schemas.openxmlformats.org/markup-compatibility/2006">
              <mc:Choice xmlns:v="urn:schemas-microsoft-com:vml" Requires="v">
                <p:oleObj spid="_x0000_s7346" name="Objeto empaquetador del shell" showAsIcon="1" r:id="rId12" imgW="2410560" imgH="437760" progId="Package">
                  <p:embed/>
                </p:oleObj>
              </mc:Choice>
              <mc:Fallback>
                <p:oleObj name="Objeto empaquetador del shell" showAsIcon="1" r:id="rId12" imgW="2410560" imgH="437760" progId="Package">
                  <p:embed/>
                  <p:pic>
                    <p:nvPicPr>
                      <p:cNvPr id="0" name=""/>
                      <p:cNvPicPr/>
                      <p:nvPr/>
                    </p:nvPicPr>
                    <p:blipFill>
                      <a:blip r:embed="rId13"/>
                      <a:stretch>
                        <a:fillRect/>
                      </a:stretch>
                    </p:blipFill>
                    <p:spPr>
                      <a:xfrm>
                        <a:off x="7079873" y="2000349"/>
                        <a:ext cx="3862975" cy="702359"/>
                      </a:xfrm>
                      <a:prstGeom prst="rect">
                        <a:avLst/>
                      </a:prstGeom>
                    </p:spPr>
                  </p:pic>
                </p:oleObj>
              </mc:Fallback>
            </mc:AlternateContent>
          </a:graphicData>
        </a:graphic>
      </p:graphicFrame>
    </p:spTree>
    <p:extLst>
      <p:ext uri="{BB962C8B-B14F-4D97-AF65-F5344CB8AC3E}">
        <p14:creationId xmlns:p14="http://schemas.microsoft.com/office/powerpoint/2010/main" val="584688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308524" y="249351"/>
            <a:ext cx="6189515" cy="369332"/>
          </a:xfrm>
          <a:prstGeom prst="rect">
            <a:avLst/>
          </a:prstGeom>
        </p:spPr>
        <p:txBody>
          <a:bodyPr wrap="none">
            <a:spAutoFit/>
          </a:bodyPr>
          <a:lstStyle/>
          <a:p>
            <a:r>
              <a:rPr lang="es-MX" dirty="0">
                <a:latin typeface="Bookman Old Style" panose="02050604050505020204" pitchFamily="18" charset="0"/>
                <a:cs typeface="Arial" panose="020B0604020202020204" pitchFamily="34" charset="0"/>
              </a:rPr>
              <a:t>Reflexión general sobre el planteamiento del proyecto</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100" y="279831"/>
            <a:ext cx="4210233" cy="6328225"/>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073" y="664456"/>
            <a:ext cx="4159250" cy="5943600"/>
          </a:xfrm>
          <a:prstGeom prst="rect">
            <a:avLst/>
          </a:prstGeom>
        </p:spPr>
      </p:pic>
    </p:spTree>
    <p:extLst>
      <p:ext uri="{BB962C8B-B14F-4D97-AF65-F5344CB8AC3E}">
        <p14:creationId xmlns:p14="http://schemas.microsoft.com/office/powerpoint/2010/main" val="19953863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0" y="3443944"/>
            <a:ext cx="12193057" cy="3414056"/>
          </a:xfrm>
          <a:prstGeom prst="rect">
            <a:avLst/>
          </a:prstGeom>
        </p:spPr>
      </p:pic>
      <p:sp>
        <p:nvSpPr>
          <p:cNvPr id="2" name="CuadroTexto 1"/>
          <p:cNvSpPr txBox="1"/>
          <p:nvPr/>
        </p:nvSpPr>
        <p:spPr>
          <a:xfrm>
            <a:off x="8652681" y="426020"/>
            <a:ext cx="2920621" cy="369332"/>
          </a:xfrm>
          <a:prstGeom prst="rect">
            <a:avLst/>
          </a:prstGeom>
          <a:noFill/>
        </p:spPr>
        <p:txBody>
          <a:bodyPr wrap="square" rtlCol="0">
            <a:spAutoFit/>
          </a:bodyPr>
          <a:lstStyle/>
          <a:p>
            <a:r>
              <a:rPr lang="es-MX" b="1" dirty="0" smtClean="0">
                <a:latin typeface="Bookman Old Style" panose="02050604050505020204" pitchFamily="18" charset="0"/>
                <a:cs typeface="Arial" panose="020B0604020202020204" pitchFamily="34" charset="0"/>
              </a:rPr>
              <a:t>Evidencias del proceso</a:t>
            </a:r>
            <a:endParaRPr lang="es-MX" b="1" dirty="0">
              <a:latin typeface="Bookman Old Style" panose="02050604050505020204" pitchFamily="18" charset="0"/>
              <a:cs typeface="Arial" panose="020B0604020202020204" pitchFamily="34" charset="0"/>
            </a:endParaRPr>
          </a:p>
        </p:txBody>
      </p:sp>
      <p:sp>
        <p:nvSpPr>
          <p:cNvPr id="3" name="CuadroTexto 2"/>
          <p:cNvSpPr txBox="1"/>
          <p:nvPr/>
        </p:nvSpPr>
        <p:spPr>
          <a:xfrm>
            <a:off x="491319" y="1054659"/>
            <a:ext cx="7533565" cy="4031873"/>
          </a:xfrm>
          <a:prstGeom prst="rect">
            <a:avLst/>
          </a:prstGeom>
          <a:noFill/>
        </p:spPr>
        <p:txBody>
          <a:bodyPr wrap="square" rtlCol="0">
            <a:spAutoFit/>
          </a:bodyPr>
          <a:lstStyle/>
          <a:p>
            <a:endParaRPr lang="es-MX" sz="1600" dirty="0" smtClean="0">
              <a:solidFill>
                <a:schemeClr val="accent5"/>
              </a:solidFill>
              <a:latin typeface="Bookman Old Style" panose="02050604050505020204" pitchFamily="18" charset="0"/>
              <a:cs typeface="Arial" panose="020B0604020202020204" pitchFamily="34" charset="0"/>
            </a:endParaRPr>
          </a:p>
          <a:p>
            <a:r>
              <a:rPr lang="es-MX" sz="1600" dirty="0" smtClean="0">
                <a:solidFill>
                  <a:schemeClr val="accent5"/>
                </a:solidFill>
                <a:latin typeface="Bookman Old Style" panose="02050604050505020204" pitchFamily="18" charset="0"/>
                <a:cs typeface="Arial" panose="020B0604020202020204" pitchFamily="34" charset="0"/>
              </a:rPr>
              <a:t>Producto </a:t>
            </a:r>
            <a:r>
              <a:rPr lang="es-MX" sz="1600" dirty="0">
                <a:solidFill>
                  <a:schemeClr val="accent5"/>
                </a:solidFill>
                <a:latin typeface="Bookman Old Style" panose="02050604050505020204" pitchFamily="18" charset="0"/>
                <a:cs typeface="Arial" panose="020B0604020202020204" pitchFamily="34" charset="0"/>
              </a:rPr>
              <a:t>4. </a:t>
            </a:r>
          </a:p>
          <a:p>
            <a:r>
              <a:rPr lang="es-MX" sz="1600" dirty="0">
                <a:latin typeface="Bookman Old Style" panose="02050604050505020204" pitchFamily="18" charset="0"/>
                <a:cs typeface="Arial" panose="020B0604020202020204" pitchFamily="34" charset="0"/>
              </a:rPr>
              <a:t>	Organizador gráfico preguntas esenciales  </a:t>
            </a:r>
          </a:p>
          <a:p>
            <a:endParaRPr lang="es-MX" sz="1600" dirty="0">
              <a:latin typeface="Bookman Old Style" panose="02050604050505020204" pitchFamily="18" charset="0"/>
              <a:cs typeface="Arial" panose="020B0604020202020204" pitchFamily="34" charset="0"/>
            </a:endParaRPr>
          </a:p>
          <a:p>
            <a:r>
              <a:rPr lang="es-MX" sz="1600" dirty="0">
                <a:solidFill>
                  <a:schemeClr val="accent5"/>
                </a:solidFill>
                <a:latin typeface="Bookman Old Style" panose="02050604050505020204" pitchFamily="18" charset="0"/>
                <a:cs typeface="Arial" panose="020B0604020202020204" pitchFamily="34" charset="0"/>
              </a:rPr>
              <a:t>Producto 5. </a:t>
            </a:r>
          </a:p>
          <a:p>
            <a:r>
              <a:rPr lang="es-MX" sz="1600" dirty="0">
                <a:latin typeface="Bookman Old Style" panose="02050604050505020204" pitchFamily="18" charset="0"/>
                <a:cs typeface="Arial" panose="020B0604020202020204" pitchFamily="34" charset="0"/>
              </a:rPr>
              <a:t>	Organizador gráfico proceso de </a:t>
            </a:r>
            <a:r>
              <a:rPr lang="es-MX" sz="1600" dirty="0" smtClean="0">
                <a:latin typeface="Bookman Old Style" panose="02050604050505020204" pitchFamily="18" charset="0"/>
                <a:cs typeface="Arial" panose="020B0604020202020204" pitchFamily="34" charset="0"/>
              </a:rPr>
              <a:t>indagación    </a:t>
            </a:r>
            <a:endParaRPr lang="es-MX" sz="1600" dirty="0">
              <a:latin typeface="Bookman Old Style" panose="02050604050505020204" pitchFamily="18" charset="0"/>
              <a:cs typeface="Arial" panose="020B0604020202020204" pitchFamily="34" charset="0"/>
            </a:endParaRPr>
          </a:p>
          <a:p>
            <a:endParaRPr lang="es-MX" sz="1600" dirty="0">
              <a:solidFill>
                <a:srgbClr val="002060"/>
              </a:solidFill>
              <a:latin typeface="Bookman Old Style" panose="02050604050505020204" pitchFamily="18" charset="0"/>
              <a:cs typeface="Arial" panose="020B0604020202020204" pitchFamily="34" charset="0"/>
            </a:endParaRPr>
          </a:p>
          <a:p>
            <a:r>
              <a:rPr lang="es-MX" sz="1600" dirty="0" smtClean="0">
                <a:solidFill>
                  <a:schemeClr val="accent5"/>
                </a:solidFill>
                <a:latin typeface="Bookman Old Style" panose="02050604050505020204" pitchFamily="18" charset="0"/>
                <a:cs typeface="Arial" panose="020B0604020202020204" pitchFamily="34" charset="0"/>
              </a:rPr>
              <a:t>Producto 6. </a:t>
            </a:r>
          </a:p>
          <a:p>
            <a:r>
              <a:rPr lang="es-MX" sz="1600" dirty="0" smtClean="0">
                <a:latin typeface="Bookman Old Style" panose="02050604050505020204" pitchFamily="18" charset="0"/>
                <a:cs typeface="Arial" panose="020B0604020202020204" pitchFamily="34" charset="0"/>
              </a:rPr>
              <a:t>	A. M. E. General </a:t>
            </a:r>
          </a:p>
          <a:p>
            <a:endParaRPr lang="es-MX" sz="1600" dirty="0" smtClean="0">
              <a:latin typeface="Bookman Old Style" panose="02050604050505020204" pitchFamily="18" charset="0"/>
              <a:cs typeface="Arial" panose="020B0604020202020204" pitchFamily="34" charset="0"/>
            </a:endParaRPr>
          </a:p>
          <a:p>
            <a:r>
              <a:rPr lang="es-MX" sz="1600" dirty="0" smtClean="0">
                <a:solidFill>
                  <a:schemeClr val="accent5"/>
                </a:solidFill>
                <a:latin typeface="Bookman Old Style" panose="02050604050505020204" pitchFamily="18" charset="0"/>
                <a:cs typeface="Arial" panose="020B0604020202020204" pitchFamily="34" charset="0"/>
              </a:rPr>
              <a:t>Producto 7.</a:t>
            </a:r>
          </a:p>
          <a:p>
            <a:r>
              <a:rPr lang="es-MX" sz="1600" dirty="0" smtClean="0">
                <a:latin typeface="Bookman Old Style" panose="02050604050505020204" pitchFamily="18" charset="0"/>
                <a:cs typeface="Arial" panose="020B0604020202020204" pitchFamily="34" charset="0"/>
              </a:rPr>
              <a:t>	 E. I. P. Resumen </a:t>
            </a:r>
          </a:p>
          <a:p>
            <a:endParaRPr lang="es-MX" sz="1600" dirty="0" smtClean="0">
              <a:latin typeface="Bookman Old Style" panose="02050604050505020204" pitchFamily="18" charset="0"/>
              <a:cs typeface="Arial" panose="020B0604020202020204" pitchFamily="34" charset="0"/>
            </a:endParaRPr>
          </a:p>
          <a:p>
            <a:r>
              <a:rPr lang="es-MX" sz="1600" dirty="0" smtClean="0">
                <a:solidFill>
                  <a:schemeClr val="accent5"/>
                </a:solidFill>
                <a:latin typeface="Bookman Old Style" panose="02050604050505020204" pitchFamily="18" charset="0"/>
                <a:cs typeface="Arial" panose="020B0604020202020204" pitchFamily="34" charset="0"/>
              </a:rPr>
              <a:t>Producto 8. </a:t>
            </a:r>
          </a:p>
          <a:p>
            <a:r>
              <a:rPr lang="es-MX" sz="1600" dirty="0" smtClean="0">
                <a:latin typeface="Bookman Old Style" panose="02050604050505020204" pitchFamily="18" charset="0"/>
                <a:cs typeface="Arial" panose="020B0604020202020204" pitchFamily="34" charset="0"/>
              </a:rPr>
              <a:t>	E. I. P. Elaboración del proyecto </a:t>
            </a:r>
          </a:p>
          <a:p>
            <a:r>
              <a:rPr lang="es-MX" sz="1600" dirty="0" smtClean="0">
                <a:latin typeface="Bookman Old Style" panose="02050604050505020204" pitchFamily="18" charset="0"/>
                <a:cs typeface="Arial" panose="020B0604020202020204" pitchFamily="34" charset="0"/>
              </a:rPr>
              <a:t> </a:t>
            </a:r>
          </a:p>
        </p:txBody>
      </p:sp>
      <p:graphicFrame>
        <p:nvGraphicFramePr>
          <p:cNvPr id="9" name="Objeto 8"/>
          <p:cNvGraphicFramePr>
            <a:graphicFrameLocks noChangeAspect="1"/>
          </p:cNvGraphicFramePr>
          <p:nvPr>
            <p:extLst>
              <p:ext uri="{D42A27DB-BD31-4B8C-83A1-F6EECF244321}">
                <p14:modId xmlns:p14="http://schemas.microsoft.com/office/powerpoint/2010/main" val="3714924851"/>
              </p:ext>
            </p:extLst>
          </p:nvPr>
        </p:nvGraphicFramePr>
        <p:xfrm>
          <a:off x="3043213" y="2771142"/>
          <a:ext cx="2037906" cy="672802"/>
        </p:xfrm>
        <a:graphic>
          <a:graphicData uri="http://schemas.openxmlformats.org/presentationml/2006/ole">
            <mc:AlternateContent xmlns:mc="http://schemas.openxmlformats.org/markup-compatibility/2006">
              <mc:Choice xmlns:v="urn:schemas-microsoft-com:vml" Requires="v">
                <p:oleObj spid="_x0000_s2437" name="Objeto empaquetador del shell" showAsIcon="1" r:id="rId4" imgW="1327320" imgH="437760" progId="Package">
                  <p:embed/>
                </p:oleObj>
              </mc:Choice>
              <mc:Fallback>
                <p:oleObj name="Objeto empaquetador del shell" showAsIcon="1" r:id="rId4" imgW="1327320" imgH="437760" progId="Package">
                  <p:embed/>
                  <p:pic>
                    <p:nvPicPr>
                      <p:cNvPr id="0" name=""/>
                      <p:cNvPicPr/>
                      <p:nvPr/>
                    </p:nvPicPr>
                    <p:blipFill>
                      <a:blip r:embed="rId5"/>
                      <a:stretch>
                        <a:fillRect/>
                      </a:stretch>
                    </p:blipFill>
                    <p:spPr>
                      <a:xfrm>
                        <a:off x="3043213" y="2771142"/>
                        <a:ext cx="2037906" cy="672802"/>
                      </a:xfrm>
                      <a:prstGeom prst="rect">
                        <a:avLst/>
                      </a:prstGeom>
                    </p:spPr>
                  </p:pic>
                </p:oleObj>
              </mc:Fallback>
            </mc:AlternateContent>
          </a:graphicData>
        </a:graphic>
      </p:graphicFrame>
      <p:graphicFrame>
        <p:nvGraphicFramePr>
          <p:cNvPr id="10" name="Objeto 9"/>
          <p:cNvGraphicFramePr>
            <a:graphicFrameLocks noChangeAspect="1"/>
          </p:cNvGraphicFramePr>
          <p:nvPr>
            <p:extLst>
              <p:ext uri="{D42A27DB-BD31-4B8C-83A1-F6EECF244321}">
                <p14:modId xmlns:p14="http://schemas.microsoft.com/office/powerpoint/2010/main" val="68014054"/>
              </p:ext>
            </p:extLst>
          </p:nvPr>
        </p:nvGraphicFramePr>
        <p:xfrm>
          <a:off x="3131924" y="3478849"/>
          <a:ext cx="1860484" cy="676539"/>
        </p:xfrm>
        <a:graphic>
          <a:graphicData uri="http://schemas.openxmlformats.org/presentationml/2006/ole">
            <mc:AlternateContent xmlns:mc="http://schemas.openxmlformats.org/markup-compatibility/2006">
              <mc:Choice xmlns:v="urn:schemas-microsoft-com:vml" Requires="v">
                <p:oleObj spid="_x0000_s2438" name="Objeto empaquetador del shell" showAsIcon="1" r:id="rId6" imgW="1205280" imgH="437760" progId="Package">
                  <p:embed/>
                </p:oleObj>
              </mc:Choice>
              <mc:Fallback>
                <p:oleObj name="Objeto empaquetador del shell" showAsIcon="1" r:id="rId6" imgW="1205280" imgH="437760" progId="Package">
                  <p:embed/>
                  <p:pic>
                    <p:nvPicPr>
                      <p:cNvPr id="0" name=""/>
                      <p:cNvPicPr/>
                      <p:nvPr/>
                    </p:nvPicPr>
                    <p:blipFill>
                      <a:blip r:embed="rId7"/>
                      <a:stretch>
                        <a:fillRect/>
                      </a:stretch>
                    </p:blipFill>
                    <p:spPr>
                      <a:xfrm>
                        <a:off x="3131924" y="3478849"/>
                        <a:ext cx="1860484" cy="676539"/>
                      </a:xfrm>
                      <a:prstGeom prst="rect">
                        <a:avLst/>
                      </a:prstGeom>
                    </p:spPr>
                  </p:pic>
                </p:oleObj>
              </mc:Fallback>
            </mc:AlternateContent>
          </a:graphicData>
        </a:graphic>
      </p:graphicFrame>
      <p:graphicFrame>
        <p:nvGraphicFramePr>
          <p:cNvPr id="5" name="Objeto 4"/>
          <p:cNvGraphicFramePr>
            <a:graphicFrameLocks noChangeAspect="1"/>
          </p:cNvGraphicFramePr>
          <p:nvPr>
            <p:extLst>
              <p:ext uri="{D42A27DB-BD31-4B8C-83A1-F6EECF244321}">
                <p14:modId xmlns:p14="http://schemas.microsoft.com/office/powerpoint/2010/main" val="1208788234"/>
              </p:ext>
            </p:extLst>
          </p:nvPr>
        </p:nvGraphicFramePr>
        <p:xfrm>
          <a:off x="4722342" y="4190293"/>
          <a:ext cx="1310289" cy="684924"/>
        </p:xfrm>
        <a:graphic>
          <a:graphicData uri="http://schemas.openxmlformats.org/presentationml/2006/ole">
            <mc:AlternateContent xmlns:mc="http://schemas.openxmlformats.org/markup-compatibility/2006">
              <mc:Choice xmlns:v="urn:schemas-microsoft-com:vml" Requires="v">
                <p:oleObj spid="_x0000_s2439" name="Objeto empaquetador del shell" showAsIcon="1" r:id="rId8" imgW="838800" imgH="437760" progId="Package">
                  <p:embed/>
                </p:oleObj>
              </mc:Choice>
              <mc:Fallback>
                <p:oleObj name="Objeto empaquetador del shell" showAsIcon="1" r:id="rId8" imgW="838800" imgH="437760" progId="Package">
                  <p:embed/>
                  <p:pic>
                    <p:nvPicPr>
                      <p:cNvPr id="0" name=""/>
                      <p:cNvPicPr/>
                      <p:nvPr/>
                    </p:nvPicPr>
                    <p:blipFill>
                      <a:blip r:embed="rId9"/>
                      <a:stretch>
                        <a:fillRect/>
                      </a:stretch>
                    </p:blipFill>
                    <p:spPr>
                      <a:xfrm>
                        <a:off x="4722342" y="4190293"/>
                        <a:ext cx="1310289" cy="684924"/>
                      </a:xfrm>
                      <a:prstGeom prst="rect">
                        <a:avLst/>
                      </a:prstGeom>
                    </p:spPr>
                  </p:pic>
                </p:oleObj>
              </mc:Fallback>
            </mc:AlternateContent>
          </a:graphicData>
        </a:graphic>
      </p:graphicFrame>
      <p:graphicFrame>
        <p:nvGraphicFramePr>
          <p:cNvPr id="14" name="Objeto 13"/>
          <p:cNvGraphicFramePr>
            <a:graphicFrameLocks noChangeAspect="1"/>
          </p:cNvGraphicFramePr>
          <p:nvPr>
            <p:extLst>
              <p:ext uri="{D42A27DB-BD31-4B8C-83A1-F6EECF244321}">
                <p14:modId xmlns:p14="http://schemas.microsoft.com/office/powerpoint/2010/main" val="507721162"/>
              </p:ext>
            </p:extLst>
          </p:nvPr>
        </p:nvGraphicFramePr>
        <p:xfrm>
          <a:off x="5759625" y="2043048"/>
          <a:ext cx="1273481" cy="685148"/>
        </p:xfrm>
        <a:graphic>
          <a:graphicData uri="http://schemas.openxmlformats.org/presentationml/2006/ole">
            <mc:AlternateContent xmlns:mc="http://schemas.openxmlformats.org/markup-compatibility/2006">
              <mc:Choice xmlns:v="urn:schemas-microsoft-com:vml" Requires="v">
                <p:oleObj spid="_x0000_s2440" name="Objeto empaquetador del shell" showAsIcon="1" r:id="rId10" imgW="814320" imgH="437760" progId="Package">
                  <p:embed/>
                </p:oleObj>
              </mc:Choice>
              <mc:Fallback>
                <p:oleObj name="Objeto empaquetador del shell" showAsIcon="1" r:id="rId10" imgW="814320" imgH="437760" progId="Package">
                  <p:embed/>
                  <p:pic>
                    <p:nvPicPr>
                      <p:cNvPr id="0" name=""/>
                      <p:cNvPicPr/>
                      <p:nvPr/>
                    </p:nvPicPr>
                    <p:blipFill>
                      <a:blip r:embed="rId11"/>
                      <a:stretch>
                        <a:fillRect/>
                      </a:stretch>
                    </p:blipFill>
                    <p:spPr>
                      <a:xfrm>
                        <a:off x="5759625" y="2043048"/>
                        <a:ext cx="1273481" cy="685148"/>
                      </a:xfrm>
                      <a:prstGeom prst="rect">
                        <a:avLst/>
                      </a:prstGeom>
                    </p:spPr>
                  </p:pic>
                </p:oleObj>
              </mc:Fallback>
            </mc:AlternateContent>
          </a:graphicData>
        </a:graphic>
      </p:graphicFrame>
      <p:graphicFrame>
        <p:nvGraphicFramePr>
          <p:cNvPr id="4" name="Objeto 3"/>
          <p:cNvGraphicFramePr>
            <a:graphicFrameLocks noChangeAspect="1"/>
          </p:cNvGraphicFramePr>
          <p:nvPr>
            <p:extLst>
              <p:ext uri="{D42A27DB-BD31-4B8C-83A1-F6EECF244321}">
                <p14:modId xmlns:p14="http://schemas.microsoft.com/office/powerpoint/2010/main" val="3982685159"/>
              </p:ext>
            </p:extLst>
          </p:nvPr>
        </p:nvGraphicFramePr>
        <p:xfrm>
          <a:off x="5392351" y="1311607"/>
          <a:ext cx="3281510" cy="604604"/>
        </p:xfrm>
        <a:graphic>
          <a:graphicData uri="http://schemas.openxmlformats.org/presentationml/2006/ole">
            <mc:AlternateContent xmlns:mc="http://schemas.openxmlformats.org/markup-compatibility/2006">
              <mc:Choice xmlns:v="urn:schemas-microsoft-com:vml" Requires="v">
                <p:oleObj spid="_x0000_s2441" name="Objeto empaquetador del shell" showAsIcon="1" r:id="rId12" imgW="2377800" imgH="437760" progId="Package">
                  <p:embed/>
                </p:oleObj>
              </mc:Choice>
              <mc:Fallback>
                <p:oleObj name="Objeto empaquetador del shell" showAsIcon="1" r:id="rId12" imgW="2377800" imgH="437760" progId="Package">
                  <p:embed/>
                  <p:pic>
                    <p:nvPicPr>
                      <p:cNvPr id="0" name=""/>
                      <p:cNvPicPr/>
                      <p:nvPr/>
                    </p:nvPicPr>
                    <p:blipFill>
                      <a:blip r:embed="rId13"/>
                      <a:stretch>
                        <a:fillRect/>
                      </a:stretch>
                    </p:blipFill>
                    <p:spPr>
                      <a:xfrm>
                        <a:off x="5392351" y="1311607"/>
                        <a:ext cx="3281510" cy="604604"/>
                      </a:xfrm>
                      <a:prstGeom prst="rect">
                        <a:avLst/>
                      </a:prstGeom>
                    </p:spPr>
                  </p:pic>
                </p:oleObj>
              </mc:Fallback>
            </mc:AlternateContent>
          </a:graphicData>
        </a:graphic>
      </p:graphicFrame>
    </p:spTree>
    <p:extLst>
      <p:ext uri="{BB962C8B-B14F-4D97-AF65-F5344CB8AC3E}">
        <p14:creationId xmlns:p14="http://schemas.microsoft.com/office/powerpoint/2010/main" val="242097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0" y="3443944"/>
            <a:ext cx="12193057" cy="3414056"/>
          </a:xfrm>
          <a:prstGeom prst="rect">
            <a:avLst/>
          </a:prstGeom>
        </p:spPr>
      </p:pic>
      <p:sp>
        <p:nvSpPr>
          <p:cNvPr id="2" name="CuadroTexto 1"/>
          <p:cNvSpPr txBox="1"/>
          <p:nvPr/>
        </p:nvSpPr>
        <p:spPr>
          <a:xfrm>
            <a:off x="8802806" y="466963"/>
            <a:ext cx="2920621" cy="369332"/>
          </a:xfrm>
          <a:prstGeom prst="rect">
            <a:avLst/>
          </a:prstGeom>
          <a:noFill/>
        </p:spPr>
        <p:txBody>
          <a:bodyPr wrap="square" rtlCol="0">
            <a:spAutoFit/>
          </a:bodyPr>
          <a:lstStyle/>
          <a:p>
            <a:r>
              <a:rPr lang="es-MX" b="1" dirty="0" smtClean="0">
                <a:latin typeface="Bookman Old Style" panose="02050604050505020204" pitchFamily="18" charset="0"/>
                <a:cs typeface="Arial" panose="020B0604020202020204" pitchFamily="34" charset="0"/>
              </a:rPr>
              <a:t>Evidencias del proceso</a:t>
            </a:r>
            <a:endParaRPr lang="es-MX" b="1" dirty="0">
              <a:latin typeface="Bookman Old Style" panose="02050604050505020204" pitchFamily="18" charset="0"/>
              <a:cs typeface="Arial" panose="020B0604020202020204" pitchFamily="34" charset="0"/>
            </a:endParaRPr>
          </a:p>
        </p:txBody>
      </p:sp>
      <p:sp>
        <p:nvSpPr>
          <p:cNvPr id="3" name="CuadroTexto 2"/>
          <p:cNvSpPr txBox="1"/>
          <p:nvPr/>
        </p:nvSpPr>
        <p:spPr>
          <a:xfrm>
            <a:off x="491319" y="1054659"/>
            <a:ext cx="7533565" cy="3785652"/>
          </a:xfrm>
          <a:prstGeom prst="rect">
            <a:avLst/>
          </a:prstGeom>
          <a:noFill/>
        </p:spPr>
        <p:txBody>
          <a:bodyPr wrap="square" rtlCol="0">
            <a:spAutoFit/>
          </a:bodyPr>
          <a:lstStyle/>
          <a:p>
            <a:r>
              <a:rPr lang="es-MX" sz="1600" dirty="0">
                <a:solidFill>
                  <a:schemeClr val="accent5"/>
                </a:solidFill>
                <a:latin typeface="Bookman Old Style" panose="02050604050505020204" pitchFamily="18" charset="0"/>
                <a:cs typeface="Arial" panose="020B0604020202020204" pitchFamily="34" charset="0"/>
              </a:rPr>
              <a:t>Producto 9.</a:t>
            </a:r>
          </a:p>
          <a:p>
            <a:r>
              <a:rPr lang="es-MX" sz="1600" dirty="0">
                <a:latin typeface="Bookman Old Style" panose="02050604050505020204" pitchFamily="18" charset="0"/>
                <a:cs typeface="Arial" panose="020B0604020202020204" pitchFamily="34" charset="0"/>
              </a:rPr>
              <a:t>	Evidencias fotográficas </a:t>
            </a:r>
          </a:p>
          <a:p>
            <a:endParaRPr lang="es-MX" sz="1600" dirty="0" smtClean="0">
              <a:latin typeface="Century Gothic" panose="020B0502020202020204" pitchFamily="34" charset="0"/>
            </a:endParaRPr>
          </a:p>
          <a:p>
            <a:endParaRPr lang="es-MX" sz="1600" dirty="0">
              <a:latin typeface="Century Gothic" panose="020B0502020202020204" pitchFamily="34" charset="0"/>
            </a:endParaRPr>
          </a:p>
          <a:p>
            <a:endParaRPr lang="es-MX" sz="1600" dirty="0" smtClean="0">
              <a:latin typeface="Century Gothic" panose="020B0502020202020204" pitchFamily="34" charset="0"/>
            </a:endParaRPr>
          </a:p>
          <a:p>
            <a:endParaRPr lang="es-MX" sz="1600" dirty="0">
              <a:latin typeface="Century Gothic" panose="020B0502020202020204" pitchFamily="34" charset="0"/>
            </a:endParaRPr>
          </a:p>
          <a:p>
            <a:endParaRPr lang="es-MX" sz="1600" dirty="0" smtClean="0">
              <a:latin typeface="Century Gothic" panose="020B0502020202020204" pitchFamily="34" charset="0"/>
            </a:endParaRPr>
          </a:p>
          <a:p>
            <a:r>
              <a:rPr lang="es-MX" sz="1600" dirty="0" smtClean="0">
                <a:solidFill>
                  <a:schemeClr val="accent5"/>
                </a:solidFill>
                <a:latin typeface="Bookman Old Style" panose="02050604050505020204" pitchFamily="18" charset="0"/>
                <a:cs typeface="Arial" panose="020B0604020202020204" pitchFamily="34" charset="0"/>
              </a:rPr>
              <a:t>Producto 10</a:t>
            </a:r>
            <a:r>
              <a:rPr lang="es-MX" sz="1600" dirty="0" smtClean="0">
                <a:latin typeface="Bookman Old Style" panose="02050604050505020204" pitchFamily="18" charset="0"/>
                <a:cs typeface="Arial" panose="020B0604020202020204" pitchFamily="34" charset="0"/>
              </a:rPr>
              <a:t>. Evaluación. Tipos, herramientas y productos de aprendizaje </a:t>
            </a:r>
            <a:endParaRPr lang="es-MX" sz="1600" dirty="0" smtClean="0">
              <a:solidFill>
                <a:schemeClr val="accent1"/>
              </a:solidFill>
              <a:latin typeface="Bookman Old Style" panose="02050604050505020204" pitchFamily="18" charset="0"/>
              <a:cs typeface="Arial" panose="020B0604020202020204" pitchFamily="34" charset="0"/>
            </a:endParaRPr>
          </a:p>
          <a:p>
            <a:endParaRPr lang="es-MX" sz="1600" dirty="0" smtClean="0">
              <a:solidFill>
                <a:schemeClr val="accent1"/>
              </a:solidFill>
              <a:latin typeface="Bookman Old Style" panose="02050604050505020204" pitchFamily="18" charset="0"/>
              <a:cs typeface="Arial" panose="020B0604020202020204" pitchFamily="34" charset="0"/>
            </a:endParaRPr>
          </a:p>
          <a:p>
            <a:endParaRPr lang="es-MX" sz="1600" dirty="0">
              <a:solidFill>
                <a:schemeClr val="accent1"/>
              </a:solidFill>
              <a:latin typeface="Bookman Old Style" panose="02050604050505020204" pitchFamily="18" charset="0"/>
              <a:cs typeface="Arial" panose="020B0604020202020204" pitchFamily="34" charset="0"/>
            </a:endParaRPr>
          </a:p>
          <a:p>
            <a:endParaRPr lang="es-MX" sz="1600" dirty="0" smtClean="0">
              <a:solidFill>
                <a:schemeClr val="accent1"/>
              </a:solidFill>
              <a:latin typeface="Bookman Old Style" panose="02050604050505020204" pitchFamily="18" charset="0"/>
              <a:cs typeface="Arial" panose="020B0604020202020204" pitchFamily="34" charset="0"/>
            </a:endParaRPr>
          </a:p>
          <a:p>
            <a:endParaRPr lang="es-MX" sz="1600" dirty="0">
              <a:solidFill>
                <a:schemeClr val="accent1"/>
              </a:solidFill>
              <a:latin typeface="Bookman Old Style" panose="02050604050505020204" pitchFamily="18" charset="0"/>
              <a:cs typeface="Arial" panose="020B0604020202020204" pitchFamily="34" charset="0"/>
            </a:endParaRPr>
          </a:p>
          <a:p>
            <a:endParaRPr lang="es-MX" sz="1600" dirty="0" smtClean="0">
              <a:solidFill>
                <a:schemeClr val="accent1"/>
              </a:solidFill>
              <a:latin typeface="Bookman Old Style" panose="02050604050505020204" pitchFamily="18" charset="0"/>
              <a:cs typeface="Arial" panose="020B0604020202020204" pitchFamily="34" charset="0"/>
            </a:endParaRPr>
          </a:p>
          <a:p>
            <a:endParaRPr lang="es-MX" sz="1600" dirty="0" smtClean="0">
              <a:solidFill>
                <a:schemeClr val="accent1"/>
              </a:solidFill>
              <a:latin typeface="Bookman Old Style" panose="02050604050505020204" pitchFamily="18" charset="0"/>
              <a:cs typeface="Arial" panose="020B0604020202020204" pitchFamily="34" charset="0"/>
            </a:endParaRPr>
          </a:p>
          <a:p>
            <a:endParaRPr lang="es-MX" sz="1600" dirty="0">
              <a:solidFill>
                <a:srgbClr val="002060"/>
              </a:solidFill>
              <a:latin typeface="Century Gothic" panose="020B0502020202020204" pitchFamily="34" charset="0"/>
            </a:endParaRPr>
          </a:p>
        </p:txBody>
      </p:sp>
      <p:graphicFrame>
        <p:nvGraphicFramePr>
          <p:cNvPr id="5" name="Objeto 4"/>
          <p:cNvGraphicFramePr>
            <a:graphicFrameLocks noChangeAspect="1"/>
          </p:cNvGraphicFramePr>
          <p:nvPr>
            <p:extLst>
              <p:ext uri="{D42A27DB-BD31-4B8C-83A1-F6EECF244321}">
                <p14:modId xmlns:p14="http://schemas.microsoft.com/office/powerpoint/2010/main" val="3328496008"/>
              </p:ext>
            </p:extLst>
          </p:nvPr>
        </p:nvGraphicFramePr>
        <p:xfrm>
          <a:off x="936098" y="3262690"/>
          <a:ext cx="2358422" cy="568990"/>
        </p:xfrm>
        <a:graphic>
          <a:graphicData uri="http://schemas.openxmlformats.org/presentationml/2006/ole">
            <mc:AlternateContent xmlns:mc="http://schemas.openxmlformats.org/markup-compatibility/2006">
              <mc:Choice xmlns:v="urn:schemas-microsoft-com:vml" Requires="v">
                <p:oleObj spid="_x0000_s2030" name="Objeto empaquetador del shell" showAsIcon="1" r:id="rId4" imgW="1815840" imgH="437760" progId="Package">
                  <p:embed/>
                </p:oleObj>
              </mc:Choice>
              <mc:Fallback>
                <p:oleObj name="Objeto empaquetador del shell" showAsIcon="1" r:id="rId4" imgW="1815840" imgH="437760" progId="Package">
                  <p:embed/>
                  <p:pic>
                    <p:nvPicPr>
                      <p:cNvPr id="0" name=""/>
                      <p:cNvPicPr/>
                      <p:nvPr/>
                    </p:nvPicPr>
                    <p:blipFill>
                      <a:blip r:embed="rId5"/>
                      <a:stretch>
                        <a:fillRect/>
                      </a:stretch>
                    </p:blipFill>
                    <p:spPr>
                      <a:xfrm>
                        <a:off x="936098" y="3262690"/>
                        <a:ext cx="2358422" cy="568990"/>
                      </a:xfrm>
                      <a:prstGeom prst="rect">
                        <a:avLst/>
                      </a:prstGeom>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3806633610"/>
              </p:ext>
            </p:extLst>
          </p:nvPr>
        </p:nvGraphicFramePr>
        <p:xfrm>
          <a:off x="2994511" y="3264307"/>
          <a:ext cx="2684104" cy="582400"/>
        </p:xfrm>
        <a:graphic>
          <a:graphicData uri="http://schemas.openxmlformats.org/presentationml/2006/ole">
            <mc:AlternateContent xmlns:mc="http://schemas.openxmlformats.org/markup-compatibility/2006">
              <mc:Choice xmlns:v="urn:schemas-microsoft-com:vml" Requires="v">
                <p:oleObj spid="_x0000_s2031" name="Objeto empaquetador del shell" showAsIcon="1" r:id="rId6" imgW="2019600" imgH="437760" progId="Package">
                  <p:embed/>
                </p:oleObj>
              </mc:Choice>
              <mc:Fallback>
                <p:oleObj name="Objeto empaquetador del shell" showAsIcon="1" r:id="rId6" imgW="2019600" imgH="437760" progId="Package">
                  <p:embed/>
                  <p:pic>
                    <p:nvPicPr>
                      <p:cNvPr id="0" name=""/>
                      <p:cNvPicPr/>
                      <p:nvPr/>
                    </p:nvPicPr>
                    <p:blipFill>
                      <a:blip r:embed="rId7"/>
                      <a:stretch>
                        <a:fillRect/>
                      </a:stretch>
                    </p:blipFill>
                    <p:spPr>
                      <a:xfrm>
                        <a:off x="2994511" y="3264307"/>
                        <a:ext cx="2684104" cy="582400"/>
                      </a:xfrm>
                      <a:prstGeom prst="rect">
                        <a:avLst/>
                      </a:prstGeom>
                    </p:spPr>
                  </p:pic>
                </p:oleObj>
              </mc:Fallback>
            </mc:AlternateContent>
          </a:graphicData>
        </a:graphic>
      </p:graphicFrame>
      <p:graphicFrame>
        <p:nvGraphicFramePr>
          <p:cNvPr id="15" name="Objeto 14"/>
          <p:cNvGraphicFramePr>
            <a:graphicFrameLocks noChangeAspect="1"/>
          </p:cNvGraphicFramePr>
          <p:nvPr>
            <p:extLst>
              <p:ext uri="{D42A27DB-BD31-4B8C-83A1-F6EECF244321}">
                <p14:modId xmlns:p14="http://schemas.microsoft.com/office/powerpoint/2010/main" val="2163861181"/>
              </p:ext>
            </p:extLst>
          </p:nvPr>
        </p:nvGraphicFramePr>
        <p:xfrm>
          <a:off x="7182446" y="3162618"/>
          <a:ext cx="2574434" cy="669062"/>
        </p:xfrm>
        <a:graphic>
          <a:graphicData uri="http://schemas.openxmlformats.org/presentationml/2006/ole">
            <mc:AlternateContent xmlns:mc="http://schemas.openxmlformats.org/markup-compatibility/2006">
              <mc:Choice xmlns:v="urn:schemas-microsoft-com:vml" Requires="v">
                <p:oleObj spid="_x0000_s2032" name="Objeto empaquetador del shell" showAsIcon="1" r:id="rId8" imgW="1685880" imgH="437760" progId="Package">
                  <p:embed/>
                </p:oleObj>
              </mc:Choice>
              <mc:Fallback>
                <p:oleObj name="Objeto empaquetador del shell" showAsIcon="1" r:id="rId8" imgW="1685880" imgH="437760" progId="Package">
                  <p:embed/>
                  <p:pic>
                    <p:nvPicPr>
                      <p:cNvPr id="0" name=""/>
                      <p:cNvPicPr/>
                      <p:nvPr/>
                    </p:nvPicPr>
                    <p:blipFill>
                      <a:blip r:embed="rId9"/>
                      <a:stretch>
                        <a:fillRect/>
                      </a:stretch>
                    </p:blipFill>
                    <p:spPr>
                      <a:xfrm>
                        <a:off x="7182446" y="3162618"/>
                        <a:ext cx="2574434" cy="669062"/>
                      </a:xfrm>
                      <a:prstGeom prst="rect">
                        <a:avLst/>
                      </a:prstGeom>
                    </p:spPr>
                  </p:pic>
                </p:oleObj>
              </mc:Fallback>
            </mc:AlternateContent>
          </a:graphicData>
        </a:graphic>
      </p:graphicFrame>
      <p:graphicFrame>
        <p:nvGraphicFramePr>
          <p:cNvPr id="16" name="Objeto 15"/>
          <p:cNvGraphicFramePr>
            <a:graphicFrameLocks noChangeAspect="1"/>
          </p:cNvGraphicFramePr>
          <p:nvPr>
            <p:extLst>
              <p:ext uri="{D42A27DB-BD31-4B8C-83A1-F6EECF244321}">
                <p14:modId xmlns:p14="http://schemas.microsoft.com/office/powerpoint/2010/main" val="3002190266"/>
              </p:ext>
            </p:extLst>
          </p:nvPr>
        </p:nvGraphicFramePr>
        <p:xfrm>
          <a:off x="5721131" y="3140618"/>
          <a:ext cx="1244484" cy="1050033"/>
        </p:xfrm>
        <a:graphic>
          <a:graphicData uri="http://schemas.openxmlformats.org/presentationml/2006/ole">
            <mc:AlternateContent xmlns:mc="http://schemas.openxmlformats.org/markup-compatibility/2006">
              <mc:Choice xmlns:v="urn:schemas-microsoft-com:vml" Requires="v">
                <p:oleObj spid="_x0000_s2033" name="Objeto empaquetador del shell" showAsIcon="1" r:id="rId10" imgW="914400" imgH="771480" progId="Package">
                  <p:embed/>
                </p:oleObj>
              </mc:Choice>
              <mc:Fallback>
                <p:oleObj name="Objeto empaquetador del shell" showAsIcon="1" r:id="rId10" imgW="914400" imgH="771480" progId="Package">
                  <p:embed/>
                  <p:pic>
                    <p:nvPicPr>
                      <p:cNvPr id="0" name=""/>
                      <p:cNvPicPr/>
                      <p:nvPr/>
                    </p:nvPicPr>
                    <p:blipFill>
                      <a:blip r:embed="rId11"/>
                      <a:stretch>
                        <a:fillRect/>
                      </a:stretch>
                    </p:blipFill>
                    <p:spPr>
                      <a:xfrm>
                        <a:off x="5721131" y="3140618"/>
                        <a:ext cx="1244484" cy="1050033"/>
                      </a:xfrm>
                      <a:prstGeom prst="rect">
                        <a:avLst/>
                      </a:prstGeom>
                    </p:spPr>
                  </p:pic>
                </p:oleObj>
              </mc:Fallback>
            </mc:AlternateContent>
          </a:graphicData>
        </a:graphic>
      </p:graphicFrame>
      <p:graphicFrame>
        <p:nvGraphicFramePr>
          <p:cNvPr id="17" name="Objeto 16"/>
          <p:cNvGraphicFramePr>
            <a:graphicFrameLocks noChangeAspect="1"/>
          </p:cNvGraphicFramePr>
          <p:nvPr>
            <p:extLst>
              <p:ext uri="{D42A27DB-BD31-4B8C-83A1-F6EECF244321}">
                <p14:modId xmlns:p14="http://schemas.microsoft.com/office/powerpoint/2010/main" val="3990061727"/>
              </p:ext>
            </p:extLst>
          </p:nvPr>
        </p:nvGraphicFramePr>
        <p:xfrm>
          <a:off x="1490528" y="1785873"/>
          <a:ext cx="2208239" cy="667551"/>
        </p:xfrm>
        <a:graphic>
          <a:graphicData uri="http://schemas.openxmlformats.org/presentationml/2006/ole">
            <mc:AlternateContent xmlns:mc="http://schemas.openxmlformats.org/markup-compatibility/2006">
              <mc:Choice xmlns:v="urn:schemas-microsoft-com:vml" Requires="v">
                <p:oleObj spid="_x0000_s2034" name="Objeto empaquetador del shell" showAsIcon="1" r:id="rId12" imgW="1449720" imgH="437760" progId="Package">
                  <p:embed/>
                </p:oleObj>
              </mc:Choice>
              <mc:Fallback>
                <p:oleObj name="Objeto empaquetador del shell" showAsIcon="1" r:id="rId12" imgW="1449720" imgH="437760" progId="Package">
                  <p:embed/>
                  <p:pic>
                    <p:nvPicPr>
                      <p:cNvPr id="0" name=""/>
                      <p:cNvPicPr/>
                      <p:nvPr/>
                    </p:nvPicPr>
                    <p:blipFill>
                      <a:blip r:embed="rId13"/>
                      <a:stretch>
                        <a:fillRect/>
                      </a:stretch>
                    </p:blipFill>
                    <p:spPr>
                      <a:xfrm>
                        <a:off x="1490528" y="1785873"/>
                        <a:ext cx="2208239" cy="667551"/>
                      </a:xfrm>
                      <a:prstGeom prst="rect">
                        <a:avLst/>
                      </a:prstGeom>
                    </p:spPr>
                  </p:pic>
                </p:oleObj>
              </mc:Fallback>
            </mc:AlternateContent>
          </a:graphicData>
        </a:graphic>
      </p:graphicFrame>
    </p:spTree>
    <p:extLst>
      <p:ext uri="{BB962C8B-B14F-4D97-AF65-F5344CB8AC3E}">
        <p14:creationId xmlns:p14="http://schemas.microsoft.com/office/powerpoint/2010/main" val="320405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0" y="3443944"/>
            <a:ext cx="12193057" cy="3414056"/>
          </a:xfrm>
          <a:prstGeom prst="rect">
            <a:avLst/>
          </a:prstGeom>
        </p:spPr>
      </p:pic>
      <p:sp>
        <p:nvSpPr>
          <p:cNvPr id="2" name="CuadroTexto 1"/>
          <p:cNvSpPr txBox="1"/>
          <p:nvPr/>
        </p:nvSpPr>
        <p:spPr>
          <a:xfrm>
            <a:off x="9062114" y="426020"/>
            <a:ext cx="2920621" cy="369332"/>
          </a:xfrm>
          <a:prstGeom prst="rect">
            <a:avLst/>
          </a:prstGeom>
          <a:noFill/>
        </p:spPr>
        <p:txBody>
          <a:bodyPr wrap="square" rtlCol="0">
            <a:spAutoFit/>
          </a:bodyPr>
          <a:lstStyle/>
          <a:p>
            <a:r>
              <a:rPr lang="es-MX" b="1" dirty="0" smtClean="0">
                <a:latin typeface="Bookman Old Style" panose="02050604050505020204" pitchFamily="18" charset="0"/>
                <a:cs typeface="Arial" panose="020B0604020202020204" pitchFamily="34" charset="0"/>
              </a:rPr>
              <a:t>Evidencias del proceso</a:t>
            </a:r>
            <a:endParaRPr lang="es-MX" b="1" dirty="0">
              <a:latin typeface="Bookman Old Style" panose="02050604050505020204" pitchFamily="18" charset="0"/>
              <a:cs typeface="Arial" panose="020B0604020202020204" pitchFamily="34" charset="0"/>
            </a:endParaRPr>
          </a:p>
        </p:txBody>
      </p:sp>
      <p:sp>
        <p:nvSpPr>
          <p:cNvPr id="3" name="CuadroTexto 2"/>
          <p:cNvSpPr txBox="1"/>
          <p:nvPr/>
        </p:nvSpPr>
        <p:spPr>
          <a:xfrm>
            <a:off x="491319" y="1054659"/>
            <a:ext cx="7533565" cy="3539430"/>
          </a:xfrm>
          <a:prstGeom prst="rect">
            <a:avLst/>
          </a:prstGeom>
          <a:noFill/>
        </p:spPr>
        <p:txBody>
          <a:bodyPr wrap="square" rtlCol="0">
            <a:spAutoFit/>
          </a:bodyPr>
          <a:lstStyle/>
          <a:p>
            <a:endParaRPr lang="es-MX" sz="1600" dirty="0" smtClean="0">
              <a:latin typeface="Century Gothic" panose="020B0502020202020204" pitchFamily="34" charset="0"/>
            </a:endParaRPr>
          </a:p>
          <a:p>
            <a:r>
              <a:rPr lang="es-MX" sz="1600" dirty="0" smtClean="0">
                <a:solidFill>
                  <a:schemeClr val="accent5"/>
                </a:solidFill>
                <a:latin typeface="Bookman Old Style" panose="02050604050505020204" pitchFamily="18" charset="0"/>
                <a:cs typeface="Arial" panose="020B0604020202020204" pitchFamily="34" charset="0"/>
              </a:rPr>
              <a:t>Producto 11. </a:t>
            </a:r>
            <a:r>
              <a:rPr lang="es-MX" sz="1600" dirty="0" smtClean="0">
                <a:latin typeface="Bookman Old Style" panose="02050604050505020204" pitchFamily="18" charset="0"/>
                <a:cs typeface="Arial" panose="020B0604020202020204" pitchFamily="34" charset="0"/>
              </a:rPr>
              <a:t>Evaluación. Formatos. </a:t>
            </a:r>
            <a:r>
              <a:rPr lang="es-MX" sz="1600" dirty="0" err="1" smtClean="0">
                <a:latin typeface="Bookman Old Style" panose="02050604050505020204" pitchFamily="18" charset="0"/>
                <a:cs typeface="Arial" panose="020B0604020202020204" pitchFamily="34" charset="0"/>
              </a:rPr>
              <a:t>Prerequisitos</a:t>
            </a:r>
            <a:r>
              <a:rPr lang="es-MX" sz="1600" dirty="0" smtClean="0">
                <a:solidFill>
                  <a:schemeClr val="accent5"/>
                </a:solidFill>
                <a:latin typeface="Bookman Old Style" panose="02050604050505020204" pitchFamily="18" charset="0"/>
                <a:cs typeface="Arial" panose="020B0604020202020204" pitchFamily="34" charset="0"/>
              </a:rPr>
              <a:t>. </a:t>
            </a:r>
          </a:p>
          <a:p>
            <a:endParaRPr lang="es-MX" sz="1600" dirty="0">
              <a:solidFill>
                <a:schemeClr val="accent5"/>
              </a:solidFill>
              <a:latin typeface="Bookman Old Style" panose="02050604050505020204" pitchFamily="18" charset="0"/>
              <a:cs typeface="Arial" panose="020B0604020202020204" pitchFamily="34" charset="0"/>
            </a:endParaRPr>
          </a:p>
          <a:p>
            <a:endParaRPr lang="es-MX" sz="1600" dirty="0" smtClean="0">
              <a:solidFill>
                <a:schemeClr val="accent5"/>
              </a:solidFill>
              <a:latin typeface="Bookman Old Style" panose="02050604050505020204" pitchFamily="18" charset="0"/>
              <a:cs typeface="Arial" panose="020B0604020202020204" pitchFamily="34" charset="0"/>
            </a:endParaRPr>
          </a:p>
          <a:p>
            <a:endParaRPr lang="es-MX" sz="1600" dirty="0">
              <a:solidFill>
                <a:schemeClr val="accent5"/>
              </a:solidFill>
              <a:latin typeface="Bookman Old Style" panose="02050604050505020204" pitchFamily="18" charset="0"/>
              <a:cs typeface="Arial" panose="020B0604020202020204" pitchFamily="34" charset="0"/>
            </a:endParaRPr>
          </a:p>
          <a:p>
            <a:endParaRPr lang="es-MX" sz="1600" dirty="0" smtClean="0">
              <a:solidFill>
                <a:schemeClr val="accent5"/>
              </a:solidFill>
              <a:latin typeface="Bookman Old Style" panose="02050604050505020204" pitchFamily="18" charset="0"/>
              <a:cs typeface="Arial" panose="020B0604020202020204" pitchFamily="34" charset="0"/>
            </a:endParaRPr>
          </a:p>
          <a:p>
            <a:endParaRPr lang="es-MX" sz="1600" dirty="0" smtClean="0">
              <a:solidFill>
                <a:schemeClr val="accent5"/>
              </a:solidFill>
              <a:latin typeface="Bookman Old Style" panose="02050604050505020204" pitchFamily="18" charset="0"/>
              <a:cs typeface="Arial" panose="020B0604020202020204" pitchFamily="34" charset="0"/>
            </a:endParaRPr>
          </a:p>
          <a:p>
            <a:endParaRPr lang="es-MX" sz="1600" dirty="0">
              <a:solidFill>
                <a:schemeClr val="accent5"/>
              </a:solidFill>
              <a:latin typeface="Bookman Old Style" panose="02050604050505020204" pitchFamily="18" charset="0"/>
              <a:cs typeface="Arial" panose="020B0604020202020204" pitchFamily="34" charset="0"/>
            </a:endParaRPr>
          </a:p>
          <a:p>
            <a:endParaRPr lang="es-MX" sz="1600" dirty="0" smtClean="0">
              <a:solidFill>
                <a:schemeClr val="accent5"/>
              </a:solidFill>
              <a:latin typeface="Bookman Old Style" panose="02050604050505020204" pitchFamily="18" charset="0"/>
              <a:cs typeface="Arial" panose="020B0604020202020204" pitchFamily="34" charset="0"/>
            </a:endParaRPr>
          </a:p>
          <a:p>
            <a:endParaRPr lang="es-MX" sz="1600" dirty="0" smtClean="0">
              <a:solidFill>
                <a:schemeClr val="accent5"/>
              </a:solidFill>
              <a:latin typeface="Bookman Old Style" panose="02050604050505020204" pitchFamily="18" charset="0"/>
              <a:cs typeface="Arial" panose="020B0604020202020204" pitchFamily="34" charset="0"/>
            </a:endParaRPr>
          </a:p>
          <a:p>
            <a:endParaRPr lang="es-MX" sz="1600" dirty="0">
              <a:solidFill>
                <a:schemeClr val="accent5"/>
              </a:solidFill>
              <a:latin typeface="Bookman Old Style" panose="02050604050505020204" pitchFamily="18" charset="0"/>
              <a:cs typeface="Arial" panose="020B0604020202020204" pitchFamily="34" charset="0"/>
            </a:endParaRPr>
          </a:p>
          <a:p>
            <a:r>
              <a:rPr lang="es-MX" sz="1600" dirty="0" smtClean="0">
                <a:solidFill>
                  <a:schemeClr val="accent5"/>
                </a:solidFill>
                <a:latin typeface="Bookman Old Style" panose="02050604050505020204" pitchFamily="18" charset="0"/>
                <a:cs typeface="Arial" panose="020B0604020202020204" pitchFamily="34" charset="0"/>
              </a:rPr>
              <a:t>Producto </a:t>
            </a:r>
            <a:r>
              <a:rPr lang="es-MX" sz="1600" dirty="0">
                <a:solidFill>
                  <a:schemeClr val="accent5"/>
                </a:solidFill>
                <a:latin typeface="Bookman Old Style" panose="02050604050505020204" pitchFamily="18" charset="0"/>
                <a:cs typeface="Arial" panose="020B0604020202020204" pitchFamily="34" charset="0"/>
              </a:rPr>
              <a:t>12. </a:t>
            </a:r>
            <a:r>
              <a:rPr lang="es-MX" sz="1600" dirty="0">
                <a:latin typeface="Bookman Old Style" panose="02050604050505020204" pitchFamily="18" charset="0"/>
                <a:cs typeface="Arial" panose="020B0604020202020204" pitchFamily="34" charset="0"/>
              </a:rPr>
              <a:t>Evaluación. Formatos. Grupo heterogéneo</a:t>
            </a:r>
          </a:p>
          <a:p>
            <a:endParaRPr lang="es-MX" sz="1600" dirty="0">
              <a:solidFill>
                <a:schemeClr val="accent5"/>
              </a:solidFill>
              <a:latin typeface="Bookman Old Style" panose="02050604050505020204" pitchFamily="18" charset="0"/>
              <a:cs typeface="Arial" panose="020B0604020202020204" pitchFamily="34" charset="0"/>
            </a:endParaRPr>
          </a:p>
          <a:p>
            <a:endParaRPr lang="es-MX" sz="1600" dirty="0">
              <a:solidFill>
                <a:srgbClr val="002060"/>
              </a:solidFill>
              <a:latin typeface="Century Gothic" panose="020B0502020202020204" pitchFamily="34" charset="0"/>
            </a:endParaRPr>
          </a:p>
        </p:txBody>
      </p:sp>
      <p:graphicFrame>
        <p:nvGraphicFramePr>
          <p:cNvPr id="19" name="Objeto 18"/>
          <p:cNvGraphicFramePr>
            <a:graphicFrameLocks noChangeAspect="1"/>
          </p:cNvGraphicFramePr>
          <p:nvPr>
            <p:extLst>
              <p:ext uri="{D42A27DB-BD31-4B8C-83A1-F6EECF244321}">
                <p14:modId xmlns:p14="http://schemas.microsoft.com/office/powerpoint/2010/main" val="2610071711"/>
              </p:ext>
            </p:extLst>
          </p:nvPr>
        </p:nvGraphicFramePr>
        <p:xfrm>
          <a:off x="234406" y="1782076"/>
          <a:ext cx="2296460" cy="614765"/>
        </p:xfrm>
        <a:graphic>
          <a:graphicData uri="http://schemas.openxmlformats.org/presentationml/2006/ole">
            <mc:AlternateContent xmlns:mc="http://schemas.openxmlformats.org/markup-compatibility/2006">
              <mc:Choice xmlns:v="urn:schemas-microsoft-com:vml" Requires="v">
                <p:oleObj spid="_x0000_s8324" name="Objeto empaquetador del shell" showAsIcon="1" r:id="rId4" imgW="1636920" imgH="437760" progId="Package">
                  <p:embed/>
                </p:oleObj>
              </mc:Choice>
              <mc:Fallback>
                <p:oleObj name="Objeto empaquetador del shell" showAsIcon="1" r:id="rId4" imgW="1636920" imgH="437760" progId="Package">
                  <p:embed/>
                  <p:pic>
                    <p:nvPicPr>
                      <p:cNvPr id="0" name=""/>
                      <p:cNvPicPr/>
                      <p:nvPr/>
                    </p:nvPicPr>
                    <p:blipFill>
                      <a:blip r:embed="rId5"/>
                      <a:stretch>
                        <a:fillRect/>
                      </a:stretch>
                    </p:blipFill>
                    <p:spPr>
                      <a:xfrm>
                        <a:off x="234406" y="1782076"/>
                        <a:ext cx="2296460" cy="614765"/>
                      </a:xfrm>
                      <a:prstGeom prst="rect">
                        <a:avLst/>
                      </a:prstGeom>
                    </p:spPr>
                  </p:pic>
                </p:oleObj>
              </mc:Fallback>
            </mc:AlternateContent>
          </a:graphicData>
        </a:graphic>
      </p:graphicFrame>
      <p:graphicFrame>
        <p:nvGraphicFramePr>
          <p:cNvPr id="20" name="Objeto 19"/>
          <p:cNvGraphicFramePr>
            <a:graphicFrameLocks noChangeAspect="1"/>
          </p:cNvGraphicFramePr>
          <p:nvPr>
            <p:extLst>
              <p:ext uri="{D42A27DB-BD31-4B8C-83A1-F6EECF244321}">
                <p14:modId xmlns:p14="http://schemas.microsoft.com/office/powerpoint/2010/main" val="2982471813"/>
              </p:ext>
            </p:extLst>
          </p:nvPr>
        </p:nvGraphicFramePr>
        <p:xfrm>
          <a:off x="2530866" y="1757520"/>
          <a:ext cx="2175084" cy="639321"/>
        </p:xfrm>
        <a:graphic>
          <a:graphicData uri="http://schemas.openxmlformats.org/presentationml/2006/ole">
            <mc:AlternateContent xmlns:mc="http://schemas.openxmlformats.org/markup-compatibility/2006">
              <mc:Choice xmlns:v="urn:schemas-microsoft-com:vml" Requires="v">
                <p:oleObj spid="_x0000_s8325" name="Objeto empaquetador del shell" showAsIcon="1" r:id="rId6" imgW="1490400" imgH="437760" progId="Package">
                  <p:embed/>
                </p:oleObj>
              </mc:Choice>
              <mc:Fallback>
                <p:oleObj name="Objeto empaquetador del shell" showAsIcon="1" r:id="rId6" imgW="1490400" imgH="437760" progId="Package">
                  <p:embed/>
                  <p:pic>
                    <p:nvPicPr>
                      <p:cNvPr id="0" name=""/>
                      <p:cNvPicPr/>
                      <p:nvPr/>
                    </p:nvPicPr>
                    <p:blipFill>
                      <a:blip r:embed="rId7"/>
                      <a:stretch>
                        <a:fillRect/>
                      </a:stretch>
                    </p:blipFill>
                    <p:spPr>
                      <a:xfrm>
                        <a:off x="2530866" y="1757520"/>
                        <a:ext cx="2175084" cy="639321"/>
                      </a:xfrm>
                      <a:prstGeom prst="rect">
                        <a:avLst/>
                      </a:prstGeom>
                    </p:spPr>
                  </p:pic>
                </p:oleObj>
              </mc:Fallback>
            </mc:AlternateContent>
          </a:graphicData>
        </a:graphic>
      </p:graphicFrame>
      <p:graphicFrame>
        <p:nvGraphicFramePr>
          <p:cNvPr id="21" name="Objeto 20"/>
          <p:cNvGraphicFramePr>
            <a:graphicFrameLocks noChangeAspect="1"/>
          </p:cNvGraphicFramePr>
          <p:nvPr>
            <p:extLst>
              <p:ext uri="{D42A27DB-BD31-4B8C-83A1-F6EECF244321}">
                <p14:modId xmlns:p14="http://schemas.microsoft.com/office/powerpoint/2010/main" val="916745028"/>
              </p:ext>
            </p:extLst>
          </p:nvPr>
        </p:nvGraphicFramePr>
        <p:xfrm>
          <a:off x="4454813" y="1827255"/>
          <a:ext cx="3821209" cy="599235"/>
        </p:xfrm>
        <a:graphic>
          <a:graphicData uri="http://schemas.openxmlformats.org/presentationml/2006/ole">
            <mc:AlternateContent xmlns:mc="http://schemas.openxmlformats.org/markup-compatibility/2006">
              <mc:Choice xmlns:v="urn:schemas-microsoft-com:vml" Requires="v">
                <p:oleObj spid="_x0000_s8326" name="Objeto empaquetador del shell" showAsIcon="1" r:id="rId8" imgW="2793240" imgH="437760" progId="Package">
                  <p:embed/>
                </p:oleObj>
              </mc:Choice>
              <mc:Fallback>
                <p:oleObj name="Objeto empaquetador del shell" showAsIcon="1" r:id="rId8" imgW="2793240" imgH="437760" progId="Package">
                  <p:embed/>
                  <p:pic>
                    <p:nvPicPr>
                      <p:cNvPr id="0" name=""/>
                      <p:cNvPicPr/>
                      <p:nvPr/>
                    </p:nvPicPr>
                    <p:blipFill>
                      <a:blip r:embed="rId9"/>
                      <a:stretch>
                        <a:fillRect/>
                      </a:stretch>
                    </p:blipFill>
                    <p:spPr>
                      <a:xfrm>
                        <a:off x="4454813" y="1827255"/>
                        <a:ext cx="3821209" cy="599235"/>
                      </a:xfrm>
                      <a:prstGeom prst="rect">
                        <a:avLst/>
                      </a:prstGeom>
                    </p:spPr>
                  </p:pic>
                </p:oleObj>
              </mc:Fallback>
            </mc:AlternateContent>
          </a:graphicData>
        </a:graphic>
      </p:graphicFrame>
      <p:graphicFrame>
        <p:nvGraphicFramePr>
          <p:cNvPr id="22" name="Objeto 21"/>
          <p:cNvGraphicFramePr>
            <a:graphicFrameLocks noChangeAspect="1"/>
          </p:cNvGraphicFramePr>
          <p:nvPr>
            <p:extLst>
              <p:ext uri="{D42A27DB-BD31-4B8C-83A1-F6EECF244321}">
                <p14:modId xmlns:p14="http://schemas.microsoft.com/office/powerpoint/2010/main" val="1320551360"/>
              </p:ext>
            </p:extLst>
          </p:nvPr>
        </p:nvGraphicFramePr>
        <p:xfrm>
          <a:off x="2326378" y="2535290"/>
          <a:ext cx="2994857" cy="649828"/>
        </p:xfrm>
        <a:graphic>
          <a:graphicData uri="http://schemas.openxmlformats.org/presentationml/2006/ole">
            <mc:AlternateContent xmlns:mc="http://schemas.openxmlformats.org/markup-compatibility/2006">
              <mc:Choice xmlns:v="urn:schemas-microsoft-com:vml" Requires="v">
                <p:oleObj spid="_x0000_s8327" name="Objeto empaquetador del shell" showAsIcon="1" r:id="rId10" imgW="2019600" imgH="437760" progId="Package">
                  <p:embed/>
                </p:oleObj>
              </mc:Choice>
              <mc:Fallback>
                <p:oleObj name="Objeto empaquetador del shell" showAsIcon="1" r:id="rId10" imgW="2019600" imgH="437760" progId="Package">
                  <p:embed/>
                  <p:pic>
                    <p:nvPicPr>
                      <p:cNvPr id="0" name=""/>
                      <p:cNvPicPr/>
                      <p:nvPr/>
                    </p:nvPicPr>
                    <p:blipFill>
                      <a:blip r:embed="rId11"/>
                      <a:stretch>
                        <a:fillRect/>
                      </a:stretch>
                    </p:blipFill>
                    <p:spPr>
                      <a:xfrm>
                        <a:off x="2326378" y="2535290"/>
                        <a:ext cx="2994857" cy="649828"/>
                      </a:xfrm>
                      <a:prstGeom prst="rect">
                        <a:avLst/>
                      </a:prstGeom>
                    </p:spPr>
                  </p:pic>
                </p:oleObj>
              </mc:Fallback>
            </mc:AlternateContent>
          </a:graphicData>
        </a:graphic>
      </p:graphicFrame>
      <p:graphicFrame>
        <p:nvGraphicFramePr>
          <p:cNvPr id="23" name="Objeto 22"/>
          <p:cNvGraphicFramePr>
            <a:graphicFrameLocks noChangeAspect="1"/>
          </p:cNvGraphicFramePr>
          <p:nvPr>
            <p:extLst>
              <p:ext uri="{D42A27DB-BD31-4B8C-83A1-F6EECF244321}">
                <p14:modId xmlns:p14="http://schemas.microsoft.com/office/powerpoint/2010/main" val="3018022753"/>
              </p:ext>
            </p:extLst>
          </p:nvPr>
        </p:nvGraphicFramePr>
        <p:xfrm>
          <a:off x="5182353" y="2605352"/>
          <a:ext cx="2703649" cy="624441"/>
        </p:xfrm>
        <a:graphic>
          <a:graphicData uri="http://schemas.openxmlformats.org/presentationml/2006/ole">
            <mc:AlternateContent xmlns:mc="http://schemas.openxmlformats.org/markup-compatibility/2006">
              <mc:Choice xmlns:v="urn:schemas-microsoft-com:vml" Requires="v">
                <p:oleObj spid="_x0000_s8328" name="Objeto empaquetador del shell" showAsIcon="1" r:id="rId12" imgW="1897560" imgH="437760" progId="Package">
                  <p:embed/>
                </p:oleObj>
              </mc:Choice>
              <mc:Fallback>
                <p:oleObj name="Objeto empaquetador del shell" showAsIcon="1" r:id="rId12" imgW="1897560" imgH="437760" progId="Package">
                  <p:embed/>
                  <p:pic>
                    <p:nvPicPr>
                      <p:cNvPr id="0" name=""/>
                      <p:cNvPicPr/>
                      <p:nvPr/>
                    </p:nvPicPr>
                    <p:blipFill>
                      <a:blip r:embed="rId13"/>
                      <a:stretch>
                        <a:fillRect/>
                      </a:stretch>
                    </p:blipFill>
                    <p:spPr>
                      <a:xfrm>
                        <a:off x="5182353" y="2605352"/>
                        <a:ext cx="2703649" cy="624441"/>
                      </a:xfrm>
                      <a:prstGeom prst="rect">
                        <a:avLst/>
                      </a:prstGeom>
                    </p:spPr>
                  </p:pic>
                </p:oleObj>
              </mc:Fallback>
            </mc:AlternateContent>
          </a:graphicData>
        </a:graphic>
      </p:graphicFrame>
      <p:graphicFrame>
        <p:nvGraphicFramePr>
          <p:cNvPr id="24" name="Objeto 23"/>
          <p:cNvGraphicFramePr>
            <a:graphicFrameLocks noChangeAspect="1"/>
          </p:cNvGraphicFramePr>
          <p:nvPr>
            <p:extLst>
              <p:ext uri="{D42A27DB-BD31-4B8C-83A1-F6EECF244321}">
                <p14:modId xmlns:p14="http://schemas.microsoft.com/office/powerpoint/2010/main" val="631895184"/>
              </p:ext>
            </p:extLst>
          </p:nvPr>
        </p:nvGraphicFramePr>
        <p:xfrm>
          <a:off x="7747119" y="2605352"/>
          <a:ext cx="3759941" cy="630081"/>
        </p:xfrm>
        <a:graphic>
          <a:graphicData uri="http://schemas.openxmlformats.org/presentationml/2006/ole">
            <mc:AlternateContent xmlns:mc="http://schemas.openxmlformats.org/markup-compatibility/2006">
              <mc:Choice xmlns:v="urn:schemas-microsoft-com:vml" Requires="v">
                <p:oleObj spid="_x0000_s8329" name="Objeto empaquetador del shell" showAsIcon="1" r:id="rId14" imgW="2613960" imgH="437760" progId="Package">
                  <p:embed/>
                </p:oleObj>
              </mc:Choice>
              <mc:Fallback>
                <p:oleObj name="Objeto empaquetador del shell" showAsIcon="1" r:id="rId14" imgW="2613960" imgH="437760" progId="Package">
                  <p:embed/>
                  <p:pic>
                    <p:nvPicPr>
                      <p:cNvPr id="0" name=""/>
                      <p:cNvPicPr/>
                      <p:nvPr/>
                    </p:nvPicPr>
                    <p:blipFill>
                      <a:blip r:embed="rId15"/>
                      <a:stretch>
                        <a:fillRect/>
                      </a:stretch>
                    </p:blipFill>
                    <p:spPr>
                      <a:xfrm>
                        <a:off x="7747119" y="2605352"/>
                        <a:ext cx="3759941" cy="630081"/>
                      </a:xfrm>
                      <a:prstGeom prst="rect">
                        <a:avLst/>
                      </a:prstGeom>
                    </p:spPr>
                  </p:pic>
                </p:oleObj>
              </mc:Fallback>
            </mc:AlternateContent>
          </a:graphicData>
        </a:graphic>
      </p:graphicFrame>
      <p:graphicFrame>
        <p:nvGraphicFramePr>
          <p:cNvPr id="25" name="Objeto 24"/>
          <p:cNvGraphicFramePr>
            <a:graphicFrameLocks noChangeAspect="1"/>
          </p:cNvGraphicFramePr>
          <p:nvPr>
            <p:extLst>
              <p:ext uri="{D42A27DB-BD31-4B8C-83A1-F6EECF244321}">
                <p14:modId xmlns:p14="http://schemas.microsoft.com/office/powerpoint/2010/main" val="2943258468"/>
              </p:ext>
            </p:extLst>
          </p:nvPr>
        </p:nvGraphicFramePr>
        <p:xfrm>
          <a:off x="7774414" y="1839051"/>
          <a:ext cx="3554963" cy="617088"/>
        </p:xfrm>
        <a:graphic>
          <a:graphicData uri="http://schemas.openxmlformats.org/presentationml/2006/ole">
            <mc:AlternateContent xmlns:mc="http://schemas.openxmlformats.org/markup-compatibility/2006">
              <mc:Choice xmlns:v="urn:schemas-microsoft-com:vml" Requires="v">
                <p:oleObj spid="_x0000_s8330" name="Objeto empaquetador del shell" showAsIcon="1" r:id="rId16" imgW="2524320" imgH="437760" progId="Package">
                  <p:embed/>
                </p:oleObj>
              </mc:Choice>
              <mc:Fallback>
                <p:oleObj name="Objeto empaquetador del shell" showAsIcon="1" r:id="rId16" imgW="2524320" imgH="437760" progId="Package">
                  <p:embed/>
                  <p:pic>
                    <p:nvPicPr>
                      <p:cNvPr id="0" name=""/>
                      <p:cNvPicPr/>
                      <p:nvPr/>
                    </p:nvPicPr>
                    <p:blipFill>
                      <a:blip r:embed="rId17"/>
                      <a:stretch>
                        <a:fillRect/>
                      </a:stretch>
                    </p:blipFill>
                    <p:spPr>
                      <a:xfrm>
                        <a:off x="7774414" y="1839051"/>
                        <a:ext cx="3554963" cy="617088"/>
                      </a:xfrm>
                      <a:prstGeom prst="rect">
                        <a:avLst/>
                      </a:prstGeom>
                    </p:spPr>
                  </p:pic>
                </p:oleObj>
              </mc:Fallback>
            </mc:AlternateContent>
          </a:graphicData>
        </a:graphic>
      </p:graphicFrame>
      <p:graphicFrame>
        <p:nvGraphicFramePr>
          <p:cNvPr id="8" name="Objeto 7"/>
          <p:cNvGraphicFramePr>
            <a:graphicFrameLocks noChangeAspect="1"/>
          </p:cNvGraphicFramePr>
          <p:nvPr>
            <p:extLst>
              <p:ext uri="{D42A27DB-BD31-4B8C-83A1-F6EECF244321}">
                <p14:modId xmlns:p14="http://schemas.microsoft.com/office/powerpoint/2010/main" val="2812288074"/>
              </p:ext>
            </p:extLst>
          </p:nvPr>
        </p:nvGraphicFramePr>
        <p:xfrm>
          <a:off x="352326" y="2556380"/>
          <a:ext cx="2010085" cy="607649"/>
        </p:xfrm>
        <a:graphic>
          <a:graphicData uri="http://schemas.openxmlformats.org/presentationml/2006/ole">
            <mc:AlternateContent xmlns:mc="http://schemas.openxmlformats.org/markup-compatibility/2006">
              <mc:Choice xmlns:v="urn:schemas-microsoft-com:vml" Requires="v">
                <p:oleObj spid="_x0000_s8331" name="Objeto empaquetador del shell" showAsIcon="1" r:id="rId18" imgW="1449720" imgH="437760" progId="Package">
                  <p:embed/>
                </p:oleObj>
              </mc:Choice>
              <mc:Fallback>
                <p:oleObj name="Objeto empaquetador del shell" showAsIcon="1" r:id="rId18" imgW="1449720" imgH="437760" progId="Package">
                  <p:embed/>
                  <p:pic>
                    <p:nvPicPr>
                      <p:cNvPr id="0" name=""/>
                      <p:cNvPicPr/>
                      <p:nvPr/>
                    </p:nvPicPr>
                    <p:blipFill>
                      <a:blip r:embed="rId19"/>
                      <a:stretch>
                        <a:fillRect/>
                      </a:stretch>
                    </p:blipFill>
                    <p:spPr>
                      <a:xfrm>
                        <a:off x="352326" y="2556380"/>
                        <a:ext cx="2010085" cy="607649"/>
                      </a:xfrm>
                      <a:prstGeom prst="rect">
                        <a:avLst/>
                      </a:prstGeom>
                    </p:spPr>
                  </p:pic>
                </p:oleObj>
              </mc:Fallback>
            </mc:AlternateContent>
          </a:graphicData>
        </a:graphic>
      </p:graphicFrame>
      <p:graphicFrame>
        <p:nvGraphicFramePr>
          <p:cNvPr id="17" name="Objeto 16"/>
          <p:cNvGraphicFramePr>
            <a:graphicFrameLocks noChangeAspect="1"/>
          </p:cNvGraphicFramePr>
          <p:nvPr>
            <p:extLst>
              <p:ext uri="{D42A27DB-BD31-4B8C-83A1-F6EECF244321}">
                <p14:modId xmlns:p14="http://schemas.microsoft.com/office/powerpoint/2010/main" val="84125477"/>
              </p:ext>
            </p:extLst>
          </p:nvPr>
        </p:nvGraphicFramePr>
        <p:xfrm>
          <a:off x="2387315" y="4488762"/>
          <a:ext cx="2872981" cy="638955"/>
        </p:xfrm>
        <a:graphic>
          <a:graphicData uri="http://schemas.openxmlformats.org/presentationml/2006/ole">
            <mc:AlternateContent xmlns:mc="http://schemas.openxmlformats.org/markup-compatibility/2006">
              <mc:Choice xmlns:v="urn:schemas-microsoft-com:vml" Requires="v">
                <p:oleObj spid="_x0000_s8332" name="Objeto empaquetador del shell" showAsIcon="1" r:id="rId20" imgW="1970640" imgH="437760" progId="Package">
                  <p:embed/>
                </p:oleObj>
              </mc:Choice>
              <mc:Fallback>
                <p:oleObj name="Objeto empaquetador del shell" showAsIcon="1" r:id="rId20" imgW="1970640" imgH="437760" progId="Package">
                  <p:embed/>
                  <p:pic>
                    <p:nvPicPr>
                      <p:cNvPr id="0" name=""/>
                      <p:cNvPicPr/>
                      <p:nvPr/>
                    </p:nvPicPr>
                    <p:blipFill>
                      <a:blip r:embed="rId21"/>
                      <a:stretch>
                        <a:fillRect/>
                      </a:stretch>
                    </p:blipFill>
                    <p:spPr>
                      <a:xfrm>
                        <a:off x="2387315" y="4488762"/>
                        <a:ext cx="2872981" cy="638955"/>
                      </a:xfrm>
                      <a:prstGeom prst="rect">
                        <a:avLst/>
                      </a:prstGeom>
                    </p:spPr>
                  </p:pic>
                </p:oleObj>
              </mc:Fallback>
            </mc:AlternateContent>
          </a:graphicData>
        </a:graphic>
      </p:graphicFrame>
      <p:graphicFrame>
        <p:nvGraphicFramePr>
          <p:cNvPr id="18" name="Objeto 17"/>
          <p:cNvGraphicFramePr>
            <a:graphicFrameLocks noChangeAspect="1"/>
          </p:cNvGraphicFramePr>
          <p:nvPr>
            <p:extLst>
              <p:ext uri="{D42A27DB-BD31-4B8C-83A1-F6EECF244321}">
                <p14:modId xmlns:p14="http://schemas.microsoft.com/office/powerpoint/2010/main" val="1894284623"/>
              </p:ext>
            </p:extLst>
          </p:nvPr>
        </p:nvGraphicFramePr>
        <p:xfrm>
          <a:off x="5914405" y="4434151"/>
          <a:ext cx="3560901" cy="658278"/>
        </p:xfrm>
        <a:graphic>
          <a:graphicData uri="http://schemas.openxmlformats.org/presentationml/2006/ole">
            <mc:AlternateContent xmlns:mc="http://schemas.openxmlformats.org/markup-compatibility/2006">
              <mc:Choice xmlns:v="urn:schemas-microsoft-com:vml" Requires="v">
                <p:oleObj spid="_x0000_s8333" name="Objeto empaquetador del shell" showAsIcon="1" r:id="rId22" imgW="2369880" imgH="437760" progId="Package">
                  <p:embed/>
                </p:oleObj>
              </mc:Choice>
              <mc:Fallback>
                <p:oleObj name="Objeto empaquetador del shell" showAsIcon="1" r:id="rId22" imgW="2369880" imgH="437760" progId="Package">
                  <p:embed/>
                  <p:pic>
                    <p:nvPicPr>
                      <p:cNvPr id="0" name=""/>
                      <p:cNvPicPr/>
                      <p:nvPr/>
                    </p:nvPicPr>
                    <p:blipFill>
                      <a:blip r:embed="rId23"/>
                      <a:stretch>
                        <a:fillRect/>
                      </a:stretch>
                    </p:blipFill>
                    <p:spPr>
                      <a:xfrm>
                        <a:off x="5914405" y="4434151"/>
                        <a:ext cx="3560901" cy="658278"/>
                      </a:xfrm>
                      <a:prstGeom prst="rect">
                        <a:avLst/>
                      </a:prstGeom>
                    </p:spPr>
                  </p:pic>
                </p:oleObj>
              </mc:Fallback>
            </mc:AlternateContent>
          </a:graphicData>
        </a:graphic>
      </p:graphicFrame>
    </p:spTree>
    <p:extLst>
      <p:ext uri="{BB962C8B-B14F-4D97-AF65-F5344CB8AC3E}">
        <p14:creationId xmlns:p14="http://schemas.microsoft.com/office/powerpoint/2010/main" val="333196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0019838"/>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0" y="3443944"/>
            <a:ext cx="12193057" cy="3414056"/>
          </a:xfrm>
          <a:prstGeom prst="rect">
            <a:avLst/>
          </a:prstGeom>
        </p:spPr>
      </p:pic>
      <p:sp>
        <p:nvSpPr>
          <p:cNvPr id="2" name="CuadroTexto 1"/>
          <p:cNvSpPr txBox="1"/>
          <p:nvPr/>
        </p:nvSpPr>
        <p:spPr>
          <a:xfrm>
            <a:off x="9062114" y="426020"/>
            <a:ext cx="2920621" cy="369332"/>
          </a:xfrm>
          <a:prstGeom prst="rect">
            <a:avLst/>
          </a:prstGeom>
          <a:noFill/>
        </p:spPr>
        <p:txBody>
          <a:bodyPr wrap="square" rtlCol="0">
            <a:spAutoFit/>
          </a:bodyPr>
          <a:lstStyle/>
          <a:p>
            <a:r>
              <a:rPr lang="es-MX" b="1" dirty="0" smtClean="0">
                <a:latin typeface="Bookman Old Style" panose="02050604050505020204" pitchFamily="18" charset="0"/>
                <a:cs typeface="Arial" panose="020B0604020202020204" pitchFamily="34" charset="0"/>
              </a:rPr>
              <a:t>Evidencias del proceso</a:t>
            </a:r>
            <a:endParaRPr lang="es-MX" b="1" dirty="0">
              <a:latin typeface="Bookman Old Style" panose="02050604050505020204" pitchFamily="18" charset="0"/>
              <a:cs typeface="Arial" panose="020B0604020202020204" pitchFamily="34" charset="0"/>
            </a:endParaRPr>
          </a:p>
        </p:txBody>
      </p:sp>
      <p:sp>
        <p:nvSpPr>
          <p:cNvPr id="3" name="CuadroTexto 2"/>
          <p:cNvSpPr txBox="1"/>
          <p:nvPr/>
        </p:nvSpPr>
        <p:spPr>
          <a:xfrm>
            <a:off x="491319" y="1054659"/>
            <a:ext cx="7533565" cy="4524315"/>
          </a:xfrm>
          <a:prstGeom prst="rect">
            <a:avLst/>
          </a:prstGeom>
          <a:noFill/>
        </p:spPr>
        <p:txBody>
          <a:bodyPr wrap="square" rtlCol="0">
            <a:spAutoFit/>
          </a:bodyPr>
          <a:lstStyle/>
          <a:p>
            <a:endParaRPr lang="es-MX" sz="1600" dirty="0" smtClean="0">
              <a:latin typeface="Century Gothic" panose="020B0502020202020204" pitchFamily="34" charset="0"/>
            </a:endParaRPr>
          </a:p>
          <a:p>
            <a:r>
              <a:rPr lang="es-MX" sz="1600" dirty="0" smtClean="0">
                <a:solidFill>
                  <a:schemeClr val="accent5"/>
                </a:solidFill>
                <a:latin typeface="Bookman Old Style" panose="02050604050505020204" pitchFamily="18" charset="0"/>
                <a:cs typeface="Arial" panose="020B0604020202020204" pitchFamily="34" charset="0"/>
              </a:rPr>
              <a:t>Producto </a:t>
            </a:r>
            <a:r>
              <a:rPr lang="es-MX" sz="1600" dirty="0" smtClean="0">
                <a:solidFill>
                  <a:schemeClr val="accent5"/>
                </a:solidFill>
                <a:latin typeface="Bookman Old Style" panose="02050604050505020204" pitchFamily="18" charset="0"/>
                <a:cs typeface="Arial" panose="020B0604020202020204" pitchFamily="34" charset="0"/>
              </a:rPr>
              <a:t>13. </a:t>
            </a:r>
            <a:r>
              <a:rPr lang="es-MX" sz="1600" dirty="0" smtClean="0">
                <a:latin typeface="Bookman Old Style" panose="02050604050505020204" pitchFamily="18" charset="0"/>
                <a:cs typeface="Arial" panose="020B0604020202020204" pitchFamily="34" charset="0"/>
              </a:rPr>
              <a:t>Reflexiones sobre el proceso de aprendizaje</a:t>
            </a:r>
            <a:endParaRPr lang="es-MX" sz="1600" dirty="0">
              <a:solidFill>
                <a:schemeClr val="accent5"/>
              </a:solidFill>
              <a:latin typeface="Bookman Old Style" panose="02050604050505020204" pitchFamily="18" charset="0"/>
              <a:cs typeface="Arial" panose="020B0604020202020204" pitchFamily="34" charset="0"/>
            </a:endParaRPr>
          </a:p>
          <a:p>
            <a:endParaRPr lang="es-MX" sz="1600" dirty="0" smtClean="0">
              <a:solidFill>
                <a:schemeClr val="accent5"/>
              </a:solidFill>
              <a:latin typeface="Bookman Old Style" panose="02050604050505020204" pitchFamily="18" charset="0"/>
              <a:cs typeface="Arial" panose="020B0604020202020204" pitchFamily="34" charset="0"/>
            </a:endParaRPr>
          </a:p>
          <a:p>
            <a:endParaRPr lang="es-MX" sz="1600" dirty="0">
              <a:solidFill>
                <a:schemeClr val="accent5"/>
              </a:solidFill>
              <a:latin typeface="Bookman Old Style" panose="02050604050505020204" pitchFamily="18" charset="0"/>
              <a:cs typeface="Arial" panose="020B0604020202020204" pitchFamily="34" charset="0"/>
            </a:endParaRPr>
          </a:p>
          <a:p>
            <a:endParaRPr lang="es-MX" sz="1600" dirty="0" smtClean="0">
              <a:solidFill>
                <a:schemeClr val="accent5"/>
              </a:solidFill>
              <a:latin typeface="Bookman Old Style" panose="02050604050505020204" pitchFamily="18" charset="0"/>
              <a:cs typeface="Arial" panose="020B0604020202020204" pitchFamily="34" charset="0"/>
            </a:endParaRPr>
          </a:p>
          <a:p>
            <a:endParaRPr lang="es-MX" sz="1600" dirty="0" smtClean="0">
              <a:solidFill>
                <a:schemeClr val="accent5"/>
              </a:solidFill>
              <a:latin typeface="Bookman Old Style" panose="02050604050505020204" pitchFamily="18" charset="0"/>
              <a:cs typeface="Arial" panose="020B0604020202020204" pitchFamily="34" charset="0"/>
            </a:endParaRPr>
          </a:p>
          <a:p>
            <a:endParaRPr lang="es-MX" sz="1600" dirty="0">
              <a:solidFill>
                <a:schemeClr val="accent5"/>
              </a:solidFill>
              <a:latin typeface="Bookman Old Style" panose="02050604050505020204" pitchFamily="18" charset="0"/>
              <a:cs typeface="Arial" panose="020B0604020202020204" pitchFamily="34" charset="0"/>
            </a:endParaRPr>
          </a:p>
          <a:p>
            <a:endParaRPr lang="es-MX" sz="1600" dirty="0" smtClean="0">
              <a:solidFill>
                <a:schemeClr val="accent5"/>
              </a:solidFill>
              <a:latin typeface="Bookman Old Style" panose="02050604050505020204" pitchFamily="18" charset="0"/>
              <a:cs typeface="Arial" panose="020B0604020202020204" pitchFamily="34" charset="0"/>
            </a:endParaRPr>
          </a:p>
          <a:p>
            <a:endParaRPr lang="es-MX" sz="1600" dirty="0" smtClean="0">
              <a:solidFill>
                <a:schemeClr val="accent5"/>
              </a:solidFill>
              <a:latin typeface="Bookman Old Style" panose="02050604050505020204" pitchFamily="18" charset="0"/>
              <a:cs typeface="Arial" panose="020B0604020202020204" pitchFamily="34" charset="0"/>
            </a:endParaRPr>
          </a:p>
          <a:p>
            <a:endParaRPr lang="es-MX" sz="1600" dirty="0">
              <a:solidFill>
                <a:schemeClr val="accent5"/>
              </a:solidFill>
              <a:latin typeface="Bookman Old Style" panose="02050604050505020204" pitchFamily="18" charset="0"/>
              <a:cs typeface="Arial" panose="020B0604020202020204" pitchFamily="34" charset="0"/>
            </a:endParaRPr>
          </a:p>
          <a:p>
            <a:r>
              <a:rPr lang="es-MX" sz="1600" dirty="0" smtClean="0">
                <a:solidFill>
                  <a:schemeClr val="accent5"/>
                </a:solidFill>
                <a:latin typeface="Bookman Old Style" panose="02050604050505020204" pitchFamily="18" charset="0"/>
                <a:cs typeface="Arial" panose="020B0604020202020204" pitchFamily="34" charset="0"/>
              </a:rPr>
              <a:t>Producto </a:t>
            </a:r>
            <a:r>
              <a:rPr lang="es-MX" sz="1600" dirty="0" smtClean="0">
                <a:solidFill>
                  <a:schemeClr val="accent5"/>
                </a:solidFill>
                <a:latin typeface="Bookman Old Style" panose="02050604050505020204" pitchFamily="18" charset="0"/>
                <a:cs typeface="Arial" panose="020B0604020202020204" pitchFamily="34" charset="0"/>
              </a:rPr>
              <a:t>14. </a:t>
            </a:r>
            <a:r>
              <a:rPr lang="es-MX" sz="1600" dirty="0" smtClean="0">
                <a:latin typeface="Bookman Old Style" panose="02050604050505020204" pitchFamily="18" charset="0"/>
                <a:cs typeface="Arial" panose="020B0604020202020204" pitchFamily="34" charset="0"/>
              </a:rPr>
              <a:t>Pasos para realizar una infografía</a:t>
            </a:r>
          </a:p>
          <a:p>
            <a:endParaRPr lang="es-MX" sz="1600" dirty="0">
              <a:solidFill>
                <a:schemeClr val="accent5"/>
              </a:solidFill>
              <a:latin typeface="Bookman Old Style" panose="02050604050505020204" pitchFamily="18" charset="0"/>
              <a:cs typeface="Arial" panose="020B0604020202020204" pitchFamily="34" charset="0"/>
            </a:endParaRPr>
          </a:p>
          <a:p>
            <a:endParaRPr lang="es-MX" sz="1600" dirty="0" smtClean="0">
              <a:solidFill>
                <a:schemeClr val="accent5"/>
              </a:solidFill>
              <a:latin typeface="Bookman Old Style" panose="02050604050505020204" pitchFamily="18" charset="0"/>
              <a:cs typeface="Arial" panose="020B0604020202020204" pitchFamily="34" charset="0"/>
            </a:endParaRPr>
          </a:p>
          <a:p>
            <a:endParaRPr lang="es-MX" sz="1600" dirty="0" smtClean="0">
              <a:solidFill>
                <a:schemeClr val="accent5"/>
              </a:solidFill>
              <a:latin typeface="Bookman Old Style" panose="02050604050505020204" pitchFamily="18" charset="0"/>
              <a:cs typeface="Arial" panose="020B0604020202020204" pitchFamily="34" charset="0"/>
            </a:endParaRPr>
          </a:p>
          <a:p>
            <a:endParaRPr lang="es-MX" sz="1600" dirty="0">
              <a:solidFill>
                <a:schemeClr val="accent5"/>
              </a:solidFill>
              <a:latin typeface="Bookman Old Style" panose="02050604050505020204" pitchFamily="18" charset="0"/>
              <a:cs typeface="Arial" panose="020B0604020202020204" pitchFamily="34" charset="0"/>
            </a:endParaRPr>
          </a:p>
          <a:p>
            <a:r>
              <a:rPr lang="es-MX" sz="1600" dirty="0">
                <a:solidFill>
                  <a:schemeClr val="accent5"/>
                </a:solidFill>
                <a:latin typeface="Bookman Old Style" panose="02050604050505020204" pitchFamily="18" charset="0"/>
                <a:cs typeface="Arial" panose="020B0604020202020204" pitchFamily="34" charset="0"/>
              </a:rPr>
              <a:t>Producto </a:t>
            </a:r>
            <a:r>
              <a:rPr lang="es-MX" sz="1600" dirty="0" smtClean="0">
                <a:solidFill>
                  <a:schemeClr val="accent5"/>
                </a:solidFill>
                <a:latin typeface="Bookman Old Style" panose="02050604050505020204" pitchFamily="18" charset="0"/>
                <a:cs typeface="Arial" panose="020B0604020202020204" pitchFamily="34" charset="0"/>
              </a:rPr>
              <a:t>15. </a:t>
            </a:r>
            <a:r>
              <a:rPr lang="es-MX" sz="1600" dirty="0" smtClean="0">
                <a:latin typeface="Bookman Old Style" panose="02050604050505020204" pitchFamily="18" charset="0"/>
                <a:cs typeface="Arial" panose="020B0604020202020204" pitchFamily="34" charset="0"/>
              </a:rPr>
              <a:t>Infografía</a:t>
            </a:r>
            <a:endParaRPr lang="es-MX" sz="1600" dirty="0">
              <a:latin typeface="Bookman Old Style" panose="02050604050505020204" pitchFamily="18" charset="0"/>
              <a:cs typeface="Arial" panose="020B0604020202020204" pitchFamily="34" charset="0"/>
            </a:endParaRPr>
          </a:p>
          <a:p>
            <a:endParaRPr lang="es-MX" sz="1600" dirty="0">
              <a:solidFill>
                <a:schemeClr val="accent5"/>
              </a:solidFill>
              <a:latin typeface="Bookman Old Style" panose="02050604050505020204" pitchFamily="18" charset="0"/>
              <a:cs typeface="Arial" panose="020B0604020202020204" pitchFamily="34" charset="0"/>
            </a:endParaRPr>
          </a:p>
          <a:p>
            <a:endParaRPr lang="es-MX" sz="1600" dirty="0">
              <a:solidFill>
                <a:srgbClr val="002060"/>
              </a:solidFill>
              <a:latin typeface="Century Gothic" panose="020B0502020202020204" pitchFamily="34" charset="0"/>
            </a:endParaRPr>
          </a:p>
        </p:txBody>
      </p:sp>
      <p:graphicFrame>
        <p:nvGraphicFramePr>
          <p:cNvPr id="4" name="Objeto 3"/>
          <p:cNvGraphicFramePr>
            <a:graphicFrameLocks noChangeAspect="1"/>
          </p:cNvGraphicFramePr>
          <p:nvPr>
            <p:extLst>
              <p:ext uri="{D42A27DB-BD31-4B8C-83A1-F6EECF244321}">
                <p14:modId xmlns:p14="http://schemas.microsoft.com/office/powerpoint/2010/main" val="2406954941"/>
              </p:ext>
            </p:extLst>
          </p:nvPr>
        </p:nvGraphicFramePr>
        <p:xfrm>
          <a:off x="-94822" y="1874123"/>
          <a:ext cx="3862661" cy="647107"/>
        </p:xfrm>
        <a:graphic>
          <a:graphicData uri="http://schemas.openxmlformats.org/presentationml/2006/ole">
            <mc:AlternateContent xmlns:mc="http://schemas.openxmlformats.org/markup-compatibility/2006">
              <mc:Choice xmlns:v="urn:schemas-microsoft-com:vml" Requires="v">
                <p:oleObj spid="_x0000_s9229" name="Objeto empaquetador del shell" showAsIcon="1" r:id="rId4" imgW="2246400" imgH="398520" progId="Package">
                  <p:embed/>
                </p:oleObj>
              </mc:Choice>
              <mc:Fallback>
                <p:oleObj name="Objeto empaquetador del shell" showAsIcon="1" r:id="rId4" imgW="2246400" imgH="398520" progId="Package">
                  <p:embed/>
                  <p:pic>
                    <p:nvPicPr>
                      <p:cNvPr id="0" name=""/>
                      <p:cNvPicPr/>
                      <p:nvPr/>
                    </p:nvPicPr>
                    <p:blipFill>
                      <a:blip r:embed="rId5"/>
                      <a:stretch>
                        <a:fillRect/>
                      </a:stretch>
                    </p:blipFill>
                    <p:spPr>
                      <a:xfrm>
                        <a:off x="-94822" y="1874123"/>
                        <a:ext cx="3862661" cy="647107"/>
                      </a:xfrm>
                      <a:prstGeom prst="rect">
                        <a:avLst/>
                      </a:prstGeom>
                    </p:spPr>
                  </p:pic>
                </p:oleObj>
              </mc:Fallback>
            </mc:AlternateContent>
          </a:graphicData>
        </a:graphic>
      </p:graphicFrame>
      <p:graphicFrame>
        <p:nvGraphicFramePr>
          <p:cNvPr id="5" name="Objeto 4"/>
          <p:cNvGraphicFramePr>
            <a:graphicFrameLocks noChangeAspect="1"/>
          </p:cNvGraphicFramePr>
          <p:nvPr>
            <p:extLst>
              <p:ext uri="{D42A27DB-BD31-4B8C-83A1-F6EECF244321}">
                <p14:modId xmlns:p14="http://schemas.microsoft.com/office/powerpoint/2010/main" val="2506302083"/>
              </p:ext>
            </p:extLst>
          </p:nvPr>
        </p:nvGraphicFramePr>
        <p:xfrm>
          <a:off x="3120345" y="2402432"/>
          <a:ext cx="1610848" cy="760006"/>
        </p:xfrm>
        <a:graphic>
          <a:graphicData uri="http://schemas.openxmlformats.org/presentationml/2006/ole">
            <mc:AlternateContent xmlns:mc="http://schemas.openxmlformats.org/markup-compatibility/2006">
              <mc:Choice xmlns:v="urn:schemas-microsoft-com:vml" Requires="v">
                <p:oleObj spid="_x0000_s9230" name="Objeto empaquetador del shell" showAsIcon="1" r:id="rId6" imgW="844920" imgH="398520" progId="Package">
                  <p:embed/>
                </p:oleObj>
              </mc:Choice>
              <mc:Fallback>
                <p:oleObj name="Objeto empaquetador del shell" showAsIcon="1" r:id="rId6" imgW="844920" imgH="398520" progId="Package">
                  <p:embed/>
                  <p:pic>
                    <p:nvPicPr>
                      <p:cNvPr id="0" name=""/>
                      <p:cNvPicPr/>
                      <p:nvPr/>
                    </p:nvPicPr>
                    <p:blipFill>
                      <a:blip r:embed="rId7"/>
                      <a:stretch>
                        <a:fillRect/>
                      </a:stretch>
                    </p:blipFill>
                    <p:spPr>
                      <a:xfrm>
                        <a:off x="3120345" y="2402432"/>
                        <a:ext cx="1610848" cy="760006"/>
                      </a:xfrm>
                      <a:prstGeom prst="rect">
                        <a:avLst/>
                      </a:prstGeom>
                    </p:spPr>
                  </p:pic>
                </p:oleObj>
              </mc:Fallback>
            </mc:AlternateContent>
          </a:graphicData>
        </a:graphic>
      </p:graphicFrame>
      <p:graphicFrame>
        <p:nvGraphicFramePr>
          <p:cNvPr id="6" name="Objeto 5"/>
          <p:cNvGraphicFramePr>
            <a:graphicFrameLocks noChangeAspect="1"/>
          </p:cNvGraphicFramePr>
          <p:nvPr>
            <p:extLst>
              <p:ext uri="{D42A27DB-BD31-4B8C-83A1-F6EECF244321}">
                <p14:modId xmlns:p14="http://schemas.microsoft.com/office/powerpoint/2010/main" val="1607082422"/>
              </p:ext>
            </p:extLst>
          </p:nvPr>
        </p:nvGraphicFramePr>
        <p:xfrm>
          <a:off x="8879840" y="2298022"/>
          <a:ext cx="2898093" cy="728880"/>
        </p:xfrm>
        <a:graphic>
          <a:graphicData uri="http://schemas.openxmlformats.org/presentationml/2006/ole">
            <mc:AlternateContent xmlns:mc="http://schemas.openxmlformats.org/markup-compatibility/2006">
              <mc:Choice xmlns:v="urn:schemas-microsoft-com:vml" Requires="v">
                <p:oleObj spid="_x0000_s9231" name="Objeto empaquetador del shell" showAsIcon="1" r:id="rId8" imgW="1584000" imgH="398520" progId="Package">
                  <p:embed/>
                </p:oleObj>
              </mc:Choice>
              <mc:Fallback>
                <p:oleObj name="Objeto empaquetador del shell" showAsIcon="1" r:id="rId8" imgW="1584000" imgH="398520" progId="Package">
                  <p:embed/>
                  <p:pic>
                    <p:nvPicPr>
                      <p:cNvPr id="0" name=""/>
                      <p:cNvPicPr/>
                      <p:nvPr/>
                    </p:nvPicPr>
                    <p:blipFill>
                      <a:blip r:embed="rId9"/>
                      <a:stretch>
                        <a:fillRect/>
                      </a:stretch>
                    </p:blipFill>
                    <p:spPr>
                      <a:xfrm>
                        <a:off x="8879840" y="2298022"/>
                        <a:ext cx="2898093" cy="728880"/>
                      </a:xfrm>
                      <a:prstGeom prst="rect">
                        <a:avLst/>
                      </a:prstGeom>
                    </p:spPr>
                  </p:pic>
                </p:oleObj>
              </mc:Fallback>
            </mc:AlternateContent>
          </a:graphicData>
        </a:graphic>
      </p:graphicFrame>
      <p:graphicFrame>
        <p:nvGraphicFramePr>
          <p:cNvPr id="7" name="Objeto 6"/>
          <p:cNvGraphicFramePr>
            <a:graphicFrameLocks noChangeAspect="1"/>
          </p:cNvGraphicFramePr>
          <p:nvPr>
            <p:extLst>
              <p:ext uri="{D42A27DB-BD31-4B8C-83A1-F6EECF244321}">
                <p14:modId xmlns:p14="http://schemas.microsoft.com/office/powerpoint/2010/main" val="1417477709"/>
              </p:ext>
            </p:extLst>
          </p:nvPr>
        </p:nvGraphicFramePr>
        <p:xfrm>
          <a:off x="4353980" y="1746911"/>
          <a:ext cx="5613717" cy="761646"/>
        </p:xfrm>
        <a:graphic>
          <a:graphicData uri="http://schemas.openxmlformats.org/presentationml/2006/ole">
            <mc:AlternateContent xmlns:mc="http://schemas.openxmlformats.org/markup-compatibility/2006">
              <mc:Choice xmlns:v="urn:schemas-microsoft-com:vml" Requires="v">
                <p:oleObj spid="_x0000_s9232" name="Objeto empaquetador del shell" showAsIcon="1" r:id="rId10" imgW="2937600" imgH="398520" progId="Package">
                  <p:embed/>
                </p:oleObj>
              </mc:Choice>
              <mc:Fallback>
                <p:oleObj name="Objeto empaquetador del shell" showAsIcon="1" r:id="rId10" imgW="2937600" imgH="398520" progId="Package">
                  <p:embed/>
                  <p:pic>
                    <p:nvPicPr>
                      <p:cNvPr id="0" name=""/>
                      <p:cNvPicPr/>
                      <p:nvPr/>
                    </p:nvPicPr>
                    <p:blipFill>
                      <a:blip r:embed="rId11"/>
                      <a:stretch>
                        <a:fillRect/>
                      </a:stretch>
                    </p:blipFill>
                    <p:spPr>
                      <a:xfrm>
                        <a:off x="4353980" y="1746911"/>
                        <a:ext cx="5613717" cy="761646"/>
                      </a:xfrm>
                      <a:prstGeom prst="rect">
                        <a:avLst/>
                      </a:prstGeom>
                    </p:spPr>
                  </p:pic>
                </p:oleObj>
              </mc:Fallback>
            </mc:AlternateContent>
          </a:graphicData>
        </a:graphic>
      </p:graphicFrame>
      <p:graphicFrame>
        <p:nvGraphicFramePr>
          <p:cNvPr id="9" name="Objeto 8"/>
          <p:cNvGraphicFramePr>
            <a:graphicFrameLocks noChangeAspect="1"/>
          </p:cNvGraphicFramePr>
          <p:nvPr>
            <p:extLst>
              <p:ext uri="{D42A27DB-BD31-4B8C-83A1-F6EECF244321}">
                <p14:modId xmlns:p14="http://schemas.microsoft.com/office/powerpoint/2010/main" val="3341427534"/>
              </p:ext>
            </p:extLst>
          </p:nvPr>
        </p:nvGraphicFramePr>
        <p:xfrm>
          <a:off x="5174298" y="3406507"/>
          <a:ext cx="2216250" cy="652145"/>
        </p:xfrm>
        <a:graphic>
          <a:graphicData uri="http://schemas.openxmlformats.org/presentationml/2006/ole">
            <mc:AlternateContent xmlns:mc="http://schemas.openxmlformats.org/markup-compatibility/2006">
              <mc:Choice xmlns:v="urn:schemas-microsoft-com:vml" Requires="v">
                <p:oleObj spid="_x0000_s9233" name="Objeto empaquetador del shell" showAsIcon="1" r:id="rId12" imgW="1353600" imgH="398520" progId="Package">
                  <p:embed/>
                </p:oleObj>
              </mc:Choice>
              <mc:Fallback>
                <p:oleObj name="Objeto empaquetador del shell" showAsIcon="1" r:id="rId12" imgW="1353600" imgH="398520" progId="Package">
                  <p:embed/>
                  <p:pic>
                    <p:nvPicPr>
                      <p:cNvPr id="0" name=""/>
                      <p:cNvPicPr/>
                      <p:nvPr/>
                    </p:nvPicPr>
                    <p:blipFill>
                      <a:blip r:embed="rId13"/>
                      <a:stretch>
                        <a:fillRect/>
                      </a:stretch>
                    </p:blipFill>
                    <p:spPr>
                      <a:xfrm>
                        <a:off x="5174298" y="3406507"/>
                        <a:ext cx="2216250" cy="652145"/>
                      </a:xfrm>
                      <a:prstGeom prst="rect">
                        <a:avLst/>
                      </a:prstGeom>
                    </p:spPr>
                  </p:pic>
                </p:oleObj>
              </mc:Fallback>
            </mc:AlternateContent>
          </a:graphicData>
        </a:graphic>
      </p:graphicFrame>
      <p:graphicFrame>
        <p:nvGraphicFramePr>
          <p:cNvPr id="10" name="Objeto 9"/>
          <p:cNvGraphicFramePr>
            <a:graphicFrameLocks noChangeAspect="1"/>
          </p:cNvGraphicFramePr>
          <p:nvPr>
            <p:extLst>
              <p:ext uri="{D42A27DB-BD31-4B8C-83A1-F6EECF244321}">
                <p14:modId xmlns:p14="http://schemas.microsoft.com/office/powerpoint/2010/main" val="1603805911"/>
              </p:ext>
            </p:extLst>
          </p:nvPr>
        </p:nvGraphicFramePr>
        <p:xfrm>
          <a:off x="2877184" y="4510211"/>
          <a:ext cx="2379411" cy="742827"/>
        </p:xfrm>
        <a:graphic>
          <a:graphicData uri="http://schemas.openxmlformats.org/presentationml/2006/ole">
            <mc:AlternateContent xmlns:mc="http://schemas.openxmlformats.org/markup-compatibility/2006">
              <mc:Choice xmlns:v="urn:schemas-microsoft-com:vml" Requires="v">
                <p:oleObj spid="_x0000_s9234" name="Objeto empaquetador del shell" showAsIcon="1" r:id="rId14" imgW="1276920" imgH="398520" progId="Package">
                  <p:embed/>
                </p:oleObj>
              </mc:Choice>
              <mc:Fallback>
                <p:oleObj name="Objeto empaquetador del shell" showAsIcon="1" r:id="rId14" imgW="1276920" imgH="398520" progId="Package">
                  <p:embed/>
                  <p:pic>
                    <p:nvPicPr>
                      <p:cNvPr id="0" name=""/>
                      <p:cNvPicPr/>
                      <p:nvPr/>
                    </p:nvPicPr>
                    <p:blipFill>
                      <a:blip r:embed="rId15"/>
                      <a:stretch>
                        <a:fillRect/>
                      </a:stretch>
                    </p:blipFill>
                    <p:spPr>
                      <a:xfrm>
                        <a:off x="2877184" y="4510211"/>
                        <a:ext cx="2379411" cy="742827"/>
                      </a:xfrm>
                      <a:prstGeom prst="rect">
                        <a:avLst/>
                      </a:prstGeom>
                    </p:spPr>
                  </p:pic>
                </p:oleObj>
              </mc:Fallback>
            </mc:AlternateContent>
          </a:graphicData>
        </a:graphic>
      </p:graphicFrame>
    </p:spTree>
    <p:extLst>
      <p:ext uri="{BB962C8B-B14F-4D97-AF65-F5344CB8AC3E}">
        <p14:creationId xmlns:p14="http://schemas.microsoft.com/office/powerpoint/2010/main" val="166097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3443944"/>
            <a:ext cx="12193057" cy="3414056"/>
          </a:xfrm>
          <a:prstGeom prst="rect">
            <a:avLst/>
          </a:prstGeom>
        </p:spPr>
      </p:pic>
      <p:sp>
        <p:nvSpPr>
          <p:cNvPr id="4" name="CuadroTexto 3"/>
          <p:cNvSpPr txBox="1"/>
          <p:nvPr/>
        </p:nvSpPr>
        <p:spPr>
          <a:xfrm>
            <a:off x="707057" y="1543871"/>
            <a:ext cx="6946380" cy="410933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s-MX" sz="1600" spc="300" dirty="0" smtClean="0">
                <a:ln w="0">
                  <a:solidFill>
                    <a:srgbClr val="002060"/>
                  </a:solidFill>
                </a:ln>
                <a:latin typeface="Bookman Old Style" panose="02050604050505020204" pitchFamily="18" charset="0"/>
                <a:ea typeface="Yu Gothic UI" panose="020B0500000000000000" pitchFamily="34" charset="-128"/>
                <a:cs typeface="Arial" panose="020B0604020202020204" pitchFamily="34" charset="0"/>
              </a:rPr>
              <a:t>C.A.I.A.C. General</a:t>
            </a:r>
          </a:p>
          <a:p>
            <a:pPr marL="342900" indent="-342900">
              <a:lnSpc>
                <a:spcPct val="150000"/>
              </a:lnSpc>
              <a:buFont typeface="Arial" panose="020B0604020202020204" pitchFamily="34" charset="0"/>
              <a:buChar char="•"/>
            </a:pPr>
            <a:r>
              <a:rPr lang="es-MX" sz="1600" spc="300" dirty="0" smtClean="0">
                <a:ln w="0">
                  <a:solidFill>
                    <a:srgbClr val="002060"/>
                  </a:solidFill>
                </a:ln>
                <a:latin typeface="Bookman Old Style" panose="02050604050505020204" pitchFamily="18" charset="0"/>
                <a:ea typeface="Yu Gothic UI" panose="020B0500000000000000" pitchFamily="34" charset="-128"/>
                <a:cs typeface="Arial" panose="020B0604020202020204" pitchFamily="34" charset="0"/>
              </a:rPr>
              <a:t>Evidencias fotográficas</a:t>
            </a:r>
          </a:p>
          <a:p>
            <a:pPr marL="342900" indent="-342900">
              <a:lnSpc>
                <a:spcPct val="150000"/>
              </a:lnSpc>
              <a:buFont typeface="Arial" panose="020B0604020202020204" pitchFamily="34" charset="0"/>
              <a:buChar char="•"/>
            </a:pPr>
            <a:r>
              <a:rPr lang="es-MX" sz="1600" spc="300" dirty="0" smtClean="0">
                <a:ln w="0">
                  <a:solidFill>
                    <a:srgbClr val="002060"/>
                  </a:solidFill>
                </a:ln>
                <a:latin typeface="Bookman Old Style" panose="02050604050505020204" pitchFamily="18" charset="0"/>
                <a:ea typeface="Yu Gothic UI" panose="020B0500000000000000" pitchFamily="34" charset="-128"/>
                <a:cs typeface="Arial" panose="020B0604020202020204" pitchFamily="34" charset="0"/>
              </a:rPr>
              <a:t>Organizador gráfico de interdisciplinariedad</a:t>
            </a:r>
          </a:p>
          <a:p>
            <a:pPr marL="342900" indent="-342900">
              <a:lnSpc>
                <a:spcPct val="150000"/>
              </a:lnSpc>
              <a:buFont typeface="Arial" panose="020B0604020202020204" pitchFamily="34" charset="0"/>
              <a:buChar char="•"/>
            </a:pPr>
            <a:r>
              <a:rPr lang="es-MX" sz="1600" spc="300" dirty="0" smtClean="0">
                <a:ln w="0">
                  <a:solidFill>
                    <a:srgbClr val="002060"/>
                  </a:solidFill>
                </a:ln>
                <a:latin typeface="Bookman Old Style" panose="02050604050505020204" pitchFamily="18" charset="0"/>
                <a:ea typeface="Yu Gothic UI" panose="020B0500000000000000" pitchFamily="34" charset="-128"/>
                <a:cs typeface="Arial" panose="020B0604020202020204" pitchFamily="34" charset="0"/>
              </a:rPr>
              <a:t>Introducción</a:t>
            </a:r>
          </a:p>
          <a:p>
            <a:pPr marL="342900" indent="-342900">
              <a:lnSpc>
                <a:spcPct val="150000"/>
              </a:lnSpc>
              <a:buFont typeface="Arial" panose="020B0604020202020204" pitchFamily="34" charset="0"/>
              <a:buChar char="•"/>
            </a:pPr>
            <a:r>
              <a:rPr lang="es-MX" sz="1600" spc="300" dirty="0" smtClean="0">
                <a:ln w="0">
                  <a:solidFill>
                    <a:srgbClr val="002060"/>
                  </a:solidFill>
                </a:ln>
                <a:latin typeface="Bookman Old Style" panose="02050604050505020204" pitchFamily="18" charset="0"/>
                <a:ea typeface="Yu Gothic UI" panose="020B0500000000000000" pitchFamily="34" charset="-128"/>
                <a:cs typeface="Arial" panose="020B0604020202020204" pitchFamily="34" charset="0"/>
              </a:rPr>
              <a:t>Objetivos</a:t>
            </a:r>
          </a:p>
          <a:p>
            <a:pPr marL="342900" indent="-342900">
              <a:lnSpc>
                <a:spcPct val="150000"/>
              </a:lnSpc>
              <a:buFont typeface="Arial" panose="020B0604020202020204" pitchFamily="34" charset="0"/>
              <a:buChar char="•"/>
            </a:pPr>
            <a:r>
              <a:rPr lang="es-MX" sz="1600" spc="300" dirty="0" smtClean="0">
                <a:ln w="0">
                  <a:solidFill>
                    <a:srgbClr val="002060"/>
                  </a:solidFill>
                </a:ln>
                <a:latin typeface="Bookman Old Style" panose="02050604050505020204" pitchFamily="18" charset="0"/>
                <a:ea typeface="Yu Gothic UI" panose="020B0500000000000000" pitchFamily="34" charset="-128"/>
                <a:cs typeface="Arial" panose="020B0604020202020204" pitchFamily="34" charset="0"/>
              </a:rPr>
              <a:t>Preguntas generadoras</a:t>
            </a:r>
          </a:p>
          <a:p>
            <a:pPr marL="342900" indent="-342900">
              <a:lnSpc>
                <a:spcPct val="150000"/>
              </a:lnSpc>
              <a:buFont typeface="Arial" panose="020B0604020202020204" pitchFamily="34" charset="0"/>
              <a:buChar char="•"/>
            </a:pPr>
            <a:r>
              <a:rPr lang="es-MX" sz="1600" spc="300" dirty="0" smtClean="0">
                <a:ln w="0">
                  <a:solidFill>
                    <a:srgbClr val="002060"/>
                  </a:solidFill>
                </a:ln>
                <a:latin typeface="Bookman Old Style" panose="02050604050505020204" pitchFamily="18" charset="0"/>
                <a:ea typeface="Yu Gothic UI" panose="020B0500000000000000" pitchFamily="34" charset="-128"/>
                <a:cs typeface="Arial" panose="020B0604020202020204" pitchFamily="34" charset="0"/>
              </a:rPr>
              <a:t>Contenido</a:t>
            </a:r>
          </a:p>
          <a:p>
            <a:pPr marL="342900" indent="-342900">
              <a:lnSpc>
                <a:spcPct val="150000"/>
              </a:lnSpc>
              <a:buFont typeface="Arial" panose="020B0604020202020204" pitchFamily="34" charset="0"/>
              <a:buChar char="•"/>
            </a:pPr>
            <a:r>
              <a:rPr lang="es-MX" sz="1600" spc="300" dirty="0" smtClean="0">
                <a:ln w="0">
                  <a:solidFill>
                    <a:srgbClr val="002060"/>
                  </a:solidFill>
                </a:ln>
                <a:latin typeface="Bookman Old Style" panose="02050604050505020204" pitchFamily="18" charset="0"/>
                <a:ea typeface="Yu Gothic UI" panose="020B0500000000000000" pitchFamily="34" charset="-128"/>
                <a:cs typeface="Arial" panose="020B0604020202020204" pitchFamily="34" charset="0"/>
              </a:rPr>
              <a:t>Formatos e instrumentos para la planeación, seguimiento y evaluación</a:t>
            </a:r>
          </a:p>
          <a:p>
            <a:pPr marL="342900" indent="-342900">
              <a:lnSpc>
                <a:spcPct val="150000"/>
              </a:lnSpc>
              <a:buFont typeface="Arial" panose="020B0604020202020204" pitchFamily="34" charset="0"/>
              <a:buChar char="•"/>
            </a:pPr>
            <a:r>
              <a:rPr lang="es-MX" sz="1600" spc="300" dirty="0" smtClean="0">
                <a:ln w="0">
                  <a:solidFill>
                    <a:srgbClr val="002060"/>
                  </a:solidFill>
                </a:ln>
                <a:latin typeface="Bookman Old Style" panose="02050604050505020204" pitchFamily="18" charset="0"/>
                <a:ea typeface="Yu Gothic UI" panose="020B0500000000000000" pitchFamily="34" charset="-128"/>
                <a:cs typeface="Arial" panose="020B0604020202020204" pitchFamily="34" charset="0"/>
              </a:rPr>
              <a:t>Reflexión </a:t>
            </a:r>
          </a:p>
          <a:p>
            <a:pPr marL="342900" indent="-342900">
              <a:lnSpc>
                <a:spcPct val="150000"/>
              </a:lnSpc>
              <a:buFont typeface="Arial" panose="020B0604020202020204" pitchFamily="34" charset="0"/>
              <a:buChar char="•"/>
            </a:pPr>
            <a:r>
              <a:rPr lang="es-MX" sz="1600" spc="300" dirty="0" smtClean="0">
                <a:ln w="0">
                  <a:solidFill>
                    <a:srgbClr val="002060"/>
                  </a:solidFill>
                </a:ln>
                <a:latin typeface="Bookman Old Style" panose="02050604050505020204" pitchFamily="18" charset="0"/>
                <a:ea typeface="Yu Gothic UI" panose="020B0500000000000000" pitchFamily="34" charset="-128"/>
                <a:cs typeface="Arial" panose="020B0604020202020204" pitchFamily="34" charset="0"/>
              </a:rPr>
              <a:t>Evidencias del proceso</a:t>
            </a:r>
            <a:endParaRPr lang="es-MX" sz="1600" spc="300" dirty="0">
              <a:ln w="0">
                <a:solidFill>
                  <a:srgbClr val="002060"/>
                </a:solidFill>
              </a:ln>
              <a:latin typeface="Bookman Old Style" panose="02050604050505020204" pitchFamily="18" charset="0"/>
              <a:cs typeface="Arial" panose="020B0604020202020204" pitchFamily="34" charset="0"/>
            </a:endParaRPr>
          </a:p>
        </p:txBody>
      </p:sp>
      <p:sp>
        <p:nvSpPr>
          <p:cNvPr id="2" name="Rectángulo 1"/>
          <p:cNvSpPr/>
          <p:nvPr/>
        </p:nvSpPr>
        <p:spPr>
          <a:xfrm>
            <a:off x="5444747" y="564046"/>
            <a:ext cx="1412566" cy="461665"/>
          </a:xfrm>
          <a:prstGeom prst="rect">
            <a:avLst/>
          </a:prstGeom>
        </p:spPr>
        <p:txBody>
          <a:bodyPr wrap="none">
            <a:spAutoFit/>
          </a:bodyPr>
          <a:lstStyle/>
          <a:p>
            <a:r>
              <a:rPr lang="es-MX" sz="2400" b="1" spc="300" dirty="0">
                <a:solidFill>
                  <a:srgbClr val="0070C0"/>
                </a:solidFill>
                <a:latin typeface="Bookman Old Style" panose="02050604050505020204" pitchFamily="18" charset="0"/>
                <a:ea typeface="Yu Gothic UI" panose="020B0500000000000000" pitchFamily="34" charset="-128"/>
                <a:cs typeface="Arial" panose="020B0604020202020204" pitchFamily="34" charset="0"/>
              </a:rPr>
              <a:t>Índice</a:t>
            </a:r>
            <a:endParaRPr lang="es-MX" sz="2400" dirty="0">
              <a:solidFill>
                <a:srgbClr val="0070C0"/>
              </a:solidFill>
              <a:latin typeface="Bookman Old Style" panose="02050604050505020204" pitchFamily="18" charset="0"/>
              <a:cs typeface="Arial" panose="020B0604020202020204" pitchFamily="34" charset="0"/>
            </a:endParaRPr>
          </a:p>
        </p:txBody>
      </p:sp>
    </p:spTree>
    <p:extLst>
      <p:ext uri="{BB962C8B-B14F-4D97-AF65-F5344CB8AC3E}">
        <p14:creationId xmlns:p14="http://schemas.microsoft.com/office/powerpoint/2010/main" val="27429762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057" y="3443944"/>
            <a:ext cx="12193057" cy="3414056"/>
          </a:xfrm>
          <a:prstGeom prst="rect">
            <a:avLst/>
          </a:prstGeom>
        </p:spPr>
      </p:pic>
      <p:sp>
        <p:nvSpPr>
          <p:cNvPr id="2" name="CuadroTexto 1"/>
          <p:cNvSpPr txBox="1"/>
          <p:nvPr/>
        </p:nvSpPr>
        <p:spPr>
          <a:xfrm>
            <a:off x="514351" y="139477"/>
            <a:ext cx="2597339" cy="369332"/>
          </a:xfrm>
          <a:prstGeom prst="rect">
            <a:avLst/>
          </a:prstGeom>
          <a:noFill/>
        </p:spPr>
        <p:txBody>
          <a:bodyPr wrap="square" rtlCol="0">
            <a:spAutoFit/>
          </a:bodyPr>
          <a:lstStyle/>
          <a:p>
            <a:r>
              <a:rPr lang="es-MX" b="1" dirty="0">
                <a:effectLst>
                  <a:outerShdw blurRad="38100" dist="38100" dir="2700000" algn="tl">
                    <a:srgbClr val="000000">
                      <a:alpha val="43137"/>
                    </a:srgbClr>
                  </a:outerShdw>
                </a:effectLst>
                <a:latin typeface="Bookman Old Style" panose="02050604050505020204" pitchFamily="18" charset="0"/>
                <a:ea typeface="Yu Gothic UI" panose="020B0500000000000000" pitchFamily="34" charset="-128"/>
              </a:rPr>
              <a:t>C.A.I.A.C. </a:t>
            </a:r>
            <a:r>
              <a:rPr lang="es-MX" b="1" dirty="0" smtClean="0">
                <a:effectLst>
                  <a:outerShdw blurRad="38100" dist="38100" dir="2700000" algn="tl">
                    <a:srgbClr val="000000">
                      <a:alpha val="43137"/>
                    </a:srgbClr>
                  </a:outerShdw>
                </a:effectLst>
                <a:latin typeface="Bookman Old Style" panose="02050604050505020204" pitchFamily="18" charset="0"/>
                <a:ea typeface="Yu Gothic UI" panose="020B0500000000000000" pitchFamily="34" charset="-128"/>
              </a:rPr>
              <a:t>General</a:t>
            </a:r>
            <a:endParaRPr lang="es-MX" b="1" dirty="0">
              <a:effectLst>
                <a:outerShdw blurRad="38100" dist="38100" dir="2700000" algn="tl">
                  <a:srgbClr val="000000">
                    <a:alpha val="43137"/>
                  </a:srgbClr>
                </a:outerShdw>
              </a:effectLst>
              <a:latin typeface="Bookman Old Style" panose="02050604050505020204" pitchFamily="18" charset="0"/>
              <a:ea typeface="Yu Gothic UI" panose="020B0500000000000000" pitchFamily="34" charset="-128"/>
            </a:endParaRPr>
          </a:p>
        </p:txBody>
      </p:sp>
      <p:graphicFrame>
        <p:nvGraphicFramePr>
          <p:cNvPr id="3" name="Tabla 2"/>
          <p:cNvGraphicFramePr>
            <a:graphicFrameLocks noGrp="1"/>
          </p:cNvGraphicFramePr>
          <p:nvPr>
            <p:extLst>
              <p:ext uri="{D42A27DB-BD31-4B8C-83A1-F6EECF244321}">
                <p14:modId xmlns:p14="http://schemas.microsoft.com/office/powerpoint/2010/main" val="2597326434"/>
              </p:ext>
            </p:extLst>
          </p:nvPr>
        </p:nvGraphicFramePr>
        <p:xfrm>
          <a:off x="357189" y="528626"/>
          <a:ext cx="11572874" cy="6166169"/>
        </p:xfrm>
        <a:graphic>
          <a:graphicData uri="http://schemas.openxmlformats.org/drawingml/2006/table">
            <a:tbl>
              <a:tblPr/>
              <a:tblGrid>
                <a:gridCol w="1805540">
                  <a:extLst>
                    <a:ext uri="{9D8B030D-6E8A-4147-A177-3AD203B41FA5}">
                      <a16:colId xmlns:a16="http://schemas.microsoft.com/office/drawing/2014/main" val="3284408031"/>
                    </a:ext>
                  </a:extLst>
                </a:gridCol>
                <a:gridCol w="9767334">
                  <a:extLst>
                    <a:ext uri="{9D8B030D-6E8A-4147-A177-3AD203B41FA5}">
                      <a16:colId xmlns:a16="http://schemas.microsoft.com/office/drawing/2014/main" val="2706812815"/>
                    </a:ext>
                  </a:extLst>
                </a:gridCol>
              </a:tblGrid>
              <a:tr h="405650">
                <a:tc gridSpan="2">
                  <a:txBody>
                    <a:bodyPr/>
                    <a:lstStyle/>
                    <a:p>
                      <a:pPr algn="ctr">
                        <a:lnSpc>
                          <a:spcPct val="115000"/>
                        </a:lnSpc>
                        <a:spcAft>
                          <a:spcPts val="0"/>
                        </a:spcAft>
                      </a:pPr>
                      <a:r>
                        <a:rPr lang="es-ES" sz="1800" b="1"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La </a:t>
                      </a:r>
                      <a:r>
                        <a:rPr lang="es-ES" sz="1800" b="1"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interdisciplinariedad</a:t>
                      </a:r>
                      <a:endParaRPr lang="es-MX" sz="24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txBody>
                  <a:tcPr marL="63500" marR="63500" marT="63500" marB="63500">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28575" cap="flat" cmpd="sng" algn="ctr">
                      <a:solidFill>
                        <a:srgbClr val="FFC000"/>
                      </a:solidFill>
                      <a:prstDash val="lgDash"/>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2982768975"/>
                  </a:ext>
                </a:extLst>
              </a:tr>
              <a:tr h="894986">
                <a:tc>
                  <a:txBody>
                    <a:bodyPr/>
                    <a:lstStyle/>
                    <a:p>
                      <a:pPr algn="l">
                        <a:lnSpc>
                          <a:spcPct val="150000"/>
                        </a:lnSpc>
                        <a:spcAft>
                          <a:spcPts val="0"/>
                        </a:spcAft>
                      </a:pPr>
                      <a:r>
                        <a:rPr lang="es-ES" sz="1200" b="1"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1.</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¿Qué es?</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FC000"/>
                      </a:solidFill>
                      <a:prstDash val="solid"/>
                      <a:round/>
                      <a:headEnd type="none" w="med" len="med"/>
                      <a:tailEnd type="none" w="med" len="med"/>
                    </a:lnR>
                    <a:lnT w="28575" cap="flat" cmpd="sng" algn="ctr">
                      <a:solidFill>
                        <a:srgbClr val="FFC000"/>
                      </a:solidFill>
                      <a:prstDash val="lgDash"/>
                      <a:round/>
                      <a:headEnd type="none" w="med" len="med"/>
                      <a:tailEnd type="none" w="med" len="med"/>
                    </a:lnT>
                    <a:lnB w="28575" cap="flat" cmpd="sng" algn="ctr">
                      <a:solidFill>
                        <a:srgbClr val="FFC000"/>
                      </a:solidFill>
                      <a:prstDash val="lgDash"/>
                      <a:round/>
                      <a:headEnd type="none" w="med" len="med"/>
                      <a:tailEnd type="none" w="med" len="med"/>
                    </a:lnB>
                    <a:solidFill>
                      <a:srgbClr val="C6D9F1"/>
                    </a:solidFill>
                  </a:tcPr>
                </a:tc>
                <a:tc>
                  <a:txBody>
                    <a:bodyPr/>
                    <a:lstStyle/>
                    <a:p>
                      <a:pPr>
                        <a:lnSpc>
                          <a:spcPct val="150000"/>
                        </a:lnSpc>
                        <a:spcAft>
                          <a:spcPts val="0"/>
                        </a:spcAft>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Es el ejercicio de la vinculación de conocimientos y habilidades que proporcionan distintas disciplinas, y permiten dar solución a los problemas actuales, a través del trabajo cooperativo. </a:t>
                      </a:r>
                      <a:endPar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endParaRPr>
                    </a:p>
                  </a:txBody>
                  <a:tcPr marL="63500" marR="63500" marT="63500" marB="63500" anchor="ctr">
                    <a:lnL w="12700" cap="flat" cmpd="sng" algn="ctr">
                      <a:solidFill>
                        <a:srgbClr val="FFC000"/>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28575" cap="flat" cmpd="sng" algn="ctr">
                      <a:solidFill>
                        <a:srgbClr val="FFC000"/>
                      </a:solidFill>
                      <a:prstDash val="lgDash"/>
                      <a:round/>
                      <a:headEnd type="none" w="med" len="med"/>
                      <a:tailEnd type="none" w="med" len="med"/>
                    </a:lnB>
                  </a:tcPr>
                </a:tc>
                <a:extLst>
                  <a:ext uri="{0D108BD9-81ED-4DB2-BD59-A6C34878D82A}">
                    <a16:rowId xmlns:a16="http://schemas.microsoft.com/office/drawing/2014/main" val="2782340199"/>
                  </a:ext>
                </a:extLst>
              </a:tr>
              <a:tr h="1430972">
                <a:tc>
                  <a:txBody>
                    <a:bodyPr/>
                    <a:lstStyle/>
                    <a:p>
                      <a:pPr algn="l">
                        <a:lnSpc>
                          <a:spcPct val="150000"/>
                        </a:lnSpc>
                        <a:spcAft>
                          <a:spcPts val="0"/>
                        </a:spcAft>
                      </a:pPr>
                      <a:r>
                        <a:rPr lang="es-ES" sz="1200" b="1"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2.</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¿Qué    características </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p>
                      <a:pPr algn="l">
                        <a:lnSpc>
                          <a:spcPct val="150000"/>
                        </a:lnSpc>
                        <a:spcAft>
                          <a:spcPts val="0"/>
                        </a:spcAft>
                      </a:pP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tiene </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FC000"/>
                      </a:solidFill>
                      <a:prstDash val="solid"/>
                      <a:round/>
                      <a:headEnd type="none" w="med" len="med"/>
                      <a:tailEnd type="none" w="med" len="med"/>
                    </a:lnR>
                    <a:lnT w="28575" cap="flat" cmpd="sng" algn="ctr">
                      <a:solidFill>
                        <a:srgbClr val="FFC000"/>
                      </a:solidFill>
                      <a:prstDash val="lgDash"/>
                      <a:round/>
                      <a:headEnd type="none" w="med" len="med"/>
                      <a:tailEnd type="none" w="med" len="med"/>
                    </a:lnT>
                    <a:lnB w="28575" cap="flat" cmpd="sng" algn="ctr">
                      <a:solidFill>
                        <a:srgbClr val="FFC000"/>
                      </a:solidFill>
                      <a:prstDash val="lgDash"/>
                      <a:round/>
                      <a:headEnd type="none" w="med" len="med"/>
                      <a:tailEnd type="none" w="med" len="med"/>
                    </a:lnB>
                    <a:solidFill>
                      <a:srgbClr val="C6D9F1"/>
                    </a:solidFill>
                  </a:tcPr>
                </a:tc>
                <a:tc>
                  <a:txBody>
                    <a:bodyPr/>
                    <a:lstStyle/>
                    <a:p>
                      <a:pPr algn="just">
                        <a:lnSpc>
                          <a:spcPct val="150000"/>
                        </a:lnSpc>
                        <a:spcAft>
                          <a:spcPts val="0"/>
                        </a:spcAft>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La interdisciplinariedad, mediante un lenguaje común, promueve el pensamiento crítico y una formación integradora que permite al alumno contextualizar los contenidos, así, se generan grupos cooperativos con diferentes enfoques disciplinarios que promueven, la sinergia del conocimiento y lleva al equipo a resolver un problema de modo original después de un análisis objetivo y reflexivo del fenómeno estudiado. </a:t>
                      </a:r>
                      <a:endPar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endParaRPr>
                    </a:p>
                  </a:txBody>
                  <a:tcPr marL="63500" marR="63500" marT="63500" marB="63500" anchor="ctr">
                    <a:lnL w="12700" cap="flat" cmpd="sng" algn="ctr">
                      <a:solidFill>
                        <a:srgbClr val="FFC000"/>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28575" cap="flat" cmpd="sng" algn="ctr">
                      <a:solidFill>
                        <a:srgbClr val="FFC000"/>
                      </a:solidFill>
                      <a:prstDash val="lgDash"/>
                      <a:round/>
                      <a:headEnd type="none" w="med" len="med"/>
                      <a:tailEnd type="none" w="med" len="med"/>
                    </a:lnB>
                  </a:tcPr>
                </a:tc>
                <a:extLst>
                  <a:ext uri="{0D108BD9-81ED-4DB2-BD59-A6C34878D82A}">
                    <a16:rowId xmlns:a16="http://schemas.microsoft.com/office/drawing/2014/main" val="3099039853"/>
                  </a:ext>
                </a:extLst>
              </a:tr>
              <a:tr h="1698965">
                <a:tc>
                  <a:txBody>
                    <a:bodyPr/>
                    <a:lstStyle/>
                    <a:p>
                      <a:pPr algn="l">
                        <a:lnSpc>
                          <a:spcPct val="150000"/>
                        </a:lnSpc>
                        <a:spcAft>
                          <a:spcPts val="0"/>
                        </a:spcAft>
                      </a:pPr>
                      <a:r>
                        <a:rPr lang="es-ES" sz="1200" b="1"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3.</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¿Por qué es </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p>
                      <a:pPr algn="l">
                        <a:lnSpc>
                          <a:spcPct val="150000"/>
                        </a:lnSpc>
                        <a:spcAft>
                          <a:spcPts val="0"/>
                        </a:spcAft>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importante </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en la </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p>
                      <a:pPr algn="l">
                        <a:lnSpc>
                          <a:spcPct val="150000"/>
                        </a:lnSpc>
                        <a:spcAft>
                          <a:spcPts val="0"/>
                        </a:spcAft>
                      </a:pP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educación</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FC000"/>
                      </a:solidFill>
                      <a:prstDash val="solid"/>
                      <a:round/>
                      <a:headEnd type="none" w="med" len="med"/>
                      <a:tailEnd type="none" w="med" len="med"/>
                    </a:lnR>
                    <a:lnT w="28575" cap="flat" cmpd="sng" algn="ctr">
                      <a:solidFill>
                        <a:srgbClr val="FFC000"/>
                      </a:solidFill>
                      <a:prstDash val="lgDash"/>
                      <a:round/>
                      <a:headEnd type="none" w="med" len="med"/>
                      <a:tailEnd type="none" w="med" len="med"/>
                    </a:lnT>
                    <a:lnB w="28575" cap="flat" cmpd="sng" algn="ctr">
                      <a:solidFill>
                        <a:srgbClr val="FFC000"/>
                      </a:solidFill>
                      <a:prstDash val="lgDash"/>
                      <a:round/>
                      <a:headEnd type="none" w="med" len="med"/>
                      <a:tailEnd type="none" w="med" len="med"/>
                    </a:lnB>
                    <a:solidFill>
                      <a:srgbClr val="C6D9F1"/>
                    </a:solidFill>
                  </a:tcPr>
                </a:tc>
                <a:tc>
                  <a:txBody>
                    <a:bodyPr/>
                    <a:lstStyle/>
                    <a:p>
                      <a:pPr algn="just">
                        <a:lnSpc>
                          <a:spcPct val="150000"/>
                        </a:lnSpc>
                        <a:spcAft>
                          <a:spcPts val="0"/>
                        </a:spcAft>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Brinda la oportunidad a los alumnos de aplicar sus conocimientos y habilidades en un proyecto con un objetivo en común. Éste se realiza de manera conjunta, lo cual motiva al alumno al observar la aplicación de diversas materias de estudio y alcanzar los objetivos planteados, así, cada participante puede interactuar con diversas opiniones y crea nuevos aprendizajes. Lo anterior permite al alumno la construcción de un conocimiento propio promueve la formación integral del alumno y le permite reconocer la diversidad entre los miembros del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equipo.</a:t>
                      </a:r>
                    </a:p>
                  </a:txBody>
                  <a:tcPr marL="63500" marR="63500" marT="63500" marB="63500" anchor="ctr">
                    <a:lnL w="12700" cap="flat" cmpd="sng" algn="ctr">
                      <a:solidFill>
                        <a:srgbClr val="FFC000"/>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28575" cap="flat" cmpd="sng" algn="ctr">
                      <a:solidFill>
                        <a:srgbClr val="FFC000"/>
                      </a:solidFill>
                      <a:prstDash val="lgDash"/>
                      <a:round/>
                      <a:headEnd type="none" w="med" len="med"/>
                      <a:tailEnd type="none" w="med" len="med"/>
                    </a:lnB>
                  </a:tcPr>
                </a:tc>
                <a:extLst>
                  <a:ext uri="{0D108BD9-81ED-4DB2-BD59-A6C34878D82A}">
                    <a16:rowId xmlns:a16="http://schemas.microsoft.com/office/drawing/2014/main" val="2365582845"/>
                  </a:ext>
                </a:extLst>
              </a:tr>
              <a:tr h="1698778">
                <a:tc>
                  <a:txBody>
                    <a:bodyPr/>
                    <a:lstStyle/>
                    <a:p>
                      <a:pPr algn="l">
                        <a:lnSpc>
                          <a:spcPct val="150000"/>
                        </a:lnSpc>
                        <a:spcAft>
                          <a:spcPts val="0"/>
                        </a:spcAft>
                      </a:pPr>
                      <a:r>
                        <a:rPr lang="es-ES" sz="1200" b="1"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4.</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¿Cómo motivar </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p>
                      <a:pPr algn="l">
                        <a:lnSpc>
                          <a:spcPct val="150000"/>
                        </a:lnSpc>
                        <a:spcAft>
                          <a:spcPts val="0"/>
                        </a:spcAft>
                      </a:pP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a </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los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alumnos</a:t>
                      </a:r>
                      <a:r>
                        <a:rPr lang="es-MX" sz="1200" baseline="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para </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el trabajo </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p>
                      <a:pPr algn="l">
                        <a:lnSpc>
                          <a:spcPct val="150000"/>
                        </a:lnSpc>
                        <a:spcAft>
                          <a:spcPts val="0"/>
                        </a:spcAft>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interdisciplinario?</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p>
                      <a:pPr algn="l">
                        <a:lnSpc>
                          <a:spcPct val="150000"/>
                        </a:lnSpc>
                        <a:spcAft>
                          <a:spcPts val="0"/>
                        </a:spcAft>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FC000"/>
                      </a:solidFill>
                      <a:prstDash val="solid"/>
                      <a:round/>
                      <a:headEnd type="none" w="med" len="med"/>
                      <a:tailEnd type="none" w="med" len="med"/>
                    </a:lnR>
                    <a:lnT w="28575" cap="flat" cmpd="sng" algn="ctr">
                      <a:solidFill>
                        <a:srgbClr val="FFC000"/>
                      </a:solidFill>
                      <a:prstDash val="lgDash"/>
                      <a:round/>
                      <a:headEnd type="none" w="med" len="med"/>
                      <a:tailEnd type="none" w="med" len="med"/>
                    </a:lnT>
                    <a:lnB w="12700" cap="flat" cmpd="sng" algn="ctr">
                      <a:solidFill>
                        <a:srgbClr val="F1592A"/>
                      </a:solidFill>
                      <a:prstDash val="solid"/>
                      <a:round/>
                      <a:headEnd type="none" w="med" len="med"/>
                      <a:tailEnd type="none" w="med" len="med"/>
                    </a:lnB>
                    <a:solidFill>
                      <a:srgbClr val="C6D9F1"/>
                    </a:solidFill>
                  </a:tcPr>
                </a:tc>
                <a:tc>
                  <a:txBody>
                    <a:bodyPr/>
                    <a:lstStyle/>
                    <a:p>
                      <a:pPr algn="just">
                        <a:lnSpc>
                          <a:spcPct val="150000"/>
                        </a:lnSpc>
                        <a:spcAft>
                          <a:spcPts val="0"/>
                        </a:spcAft>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En un primer momento es indispensable crear un ambiente propicio para el aprendizaje que favorezca el trabajo cooperativo, conformar equipos de trabajo tomando en cuenta los intereses de los participantes, y plantear el diseño de diferentes de estrategias de enseñanza-aprendizaje para el estudio y resolución de problemas actuales de su interés  a partir de su contexto, integrando conocimientos de diferentes disciplinas y aprovechando el uso de recursos tecnológicos (TICS) para la solución del mismo. </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txBody>
                  <a:tcPr marL="63500" marR="63500" marT="63500" marB="63500" anchor="ctr">
                    <a:lnL w="12700" cap="flat" cmpd="sng" algn="ctr">
                      <a:solidFill>
                        <a:srgbClr val="FFC000"/>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12700" cap="flat" cmpd="sng" algn="ctr">
                      <a:solidFill>
                        <a:srgbClr val="F1592A"/>
                      </a:solidFill>
                      <a:prstDash val="solid"/>
                      <a:round/>
                      <a:headEnd type="none" w="med" len="med"/>
                      <a:tailEnd type="none" w="med" len="med"/>
                    </a:lnB>
                  </a:tcPr>
                </a:tc>
                <a:extLst>
                  <a:ext uri="{0D108BD9-81ED-4DB2-BD59-A6C34878D82A}">
                    <a16:rowId xmlns:a16="http://schemas.microsoft.com/office/drawing/2014/main" val="330152908"/>
                  </a:ext>
                </a:extLst>
              </a:tr>
            </a:tbl>
          </a:graphicData>
        </a:graphic>
      </p:graphicFrame>
    </p:spTree>
    <p:extLst>
      <p:ext uri="{BB962C8B-B14F-4D97-AF65-F5344CB8AC3E}">
        <p14:creationId xmlns:p14="http://schemas.microsoft.com/office/powerpoint/2010/main" val="232210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3439520"/>
            <a:ext cx="12193057" cy="3414056"/>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2138580063"/>
              </p:ext>
            </p:extLst>
          </p:nvPr>
        </p:nvGraphicFramePr>
        <p:xfrm>
          <a:off x="442916" y="571500"/>
          <a:ext cx="11287126" cy="4516011"/>
        </p:xfrm>
        <a:graphic>
          <a:graphicData uri="http://schemas.openxmlformats.org/drawingml/2006/table">
            <a:tbl>
              <a:tblPr/>
              <a:tblGrid>
                <a:gridCol w="1760956">
                  <a:extLst>
                    <a:ext uri="{9D8B030D-6E8A-4147-A177-3AD203B41FA5}">
                      <a16:colId xmlns:a16="http://schemas.microsoft.com/office/drawing/2014/main" val="1933562640"/>
                    </a:ext>
                  </a:extLst>
                </a:gridCol>
                <a:gridCol w="9526170">
                  <a:extLst>
                    <a:ext uri="{9D8B030D-6E8A-4147-A177-3AD203B41FA5}">
                      <a16:colId xmlns:a16="http://schemas.microsoft.com/office/drawing/2014/main" val="2475358312"/>
                    </a:ext>
                  </a:extLst>
                </a:gridCol>
              </a:tblGrid>
              <a:tr h="2194451">
                <a:tc>
                  <a:txBody>
                    <a:bodyPr/>
                    <a:lstStyle/>
                    <a:p>
                      <a:pPr>
                        <a:lnSpc>
                          <a:spcPct val="150000"/>
                        </a:lnSpc>
                        <a:spcAft>
                          <a:spcPts val="0"/>
                        </a:spcAft>
                      </a:pPr>
                      <a:r>
                        <a:rPr lang="es-ES" sz="1200" b="1"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5.</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¿Cuáles son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los</a:t>
                      </a:r>
                      <a:r>
                        <a:rPr lang="es-MX" sz="1200" baseline="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prerrequisitos    </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materiales,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organizacionales y </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personales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para la</a:t>
                      </a:r>
                      <a:r>
                        <a:rPr lang="es-MX" sz="1200" baseline="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planeación </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del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trabajo           interdisciplinario?</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txBody>
                  <a:tcPr marL="63500" marR="63500" marT="63500" marB="63500">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28575" cap="flat" cmpd="sng" algn="ctr">
                      <a:solidFill>
                        <a:srgbClr val="FFC000"/>
                      </a:solidFill>
                      <a:prstDash val="lgDash"/>
                      <a:round/>
                      <a:headEnd type="none" w="med" len="med"/>
                      <a:tailEnd type="none" w="med" len="med"/>
                    </a:lnB>
                    <a:solidFill>
                      <a:srgbClr val="C6D9F1"/>
                    </a:solidFill>
                  </a:tcPr>
                </a:tc>
                <a:tc>
                  <a:txBody>
                    <a:bodyPr/>
                    <a:lstStyle/>
                    <a:p>
                      <a:pPr algn="just">
                        <a:lnSpc>
                          <a:spcPct val="150000"/>
                        </a:lnSpc>
                        <a:spcAft>
                          <a:spcPts val="0"/>
                        </a:spcAft>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Se deben plantear situaciones reales del interés de los participantes a partir de su contexto y posteriormente integrar los conocimientos de las diferentes disciplinas que darán solución a la situación problema planteada. En cuanto a la organización de las actividades, se deberá trabajar en grupos reducidos identificando los talentos de los participantes, es importante la revisión de los planes de estudio en busca de la vinculación de contenidos, también se deben revisar y diseñar estrategias para el estudio del problema y así establecer objetivos claros; es conveniente contar con un espacio adecuado y hacer uso de materiales diversos, siendo las TICS uno de los recursos recomendables en el desarrollo de proyectos interdisciplinarios. </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txBody>
                  <a:tcPr marL="63500" marR="63500" marT="63500" marB="63500">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28575" cap="flat" cmpd="sng" algn="ctr">
                      <a:solidFill>
                        <a:srgbClr val="FFC000"/>
                      </a:solidFill>
                      <a:prstDash val="lgDash"/>
                      <a:round/>
                      <a:headEnd type="none" w="med" len="med"/>
                      <a:tailEnd type="none" w="med" len="med"/>
                    </a:lnB>
                  </a:tcPr>
                </a:tc>
                <a:extLst>
                  <a:ext uri="{0D108BD9-81ED-4DB2-BD59-A6C34878D82A}">
                    <a16:rowId xmlns:a16="http://schemas.microsoft.com/office/drawing/2014/main" val="2408930053"/>
                  </a:ext>
                </a:extLst>
              </a:tr>
              <a:tr h="2194451">
                <a:tc>
                  <a:txBody>
                    <a:bodyPr/>
                    <a:lstStyle/>
                    <a:p>
                      <a:pPr>
                        <a:lnSpc>
                          <a:spcPct val="150000"/>
                        </a:lnSpc>
                        <a:spcAft>
                          <a:spcPts val="0"/>
                        </a:spcAft>
                      </a:pPr>
                      <a:r>
                        <a:rPr lang="es-ES" sz="1200" b="1"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6.</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¿Qué papel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juega </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la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planeación en </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el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trabajo</a:t>
                      </a:r>
                      <a:r>
                        <a:rPr lang="es-ES" sz="1200" baseline="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interdisciplinario y </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qué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características</a:t>
                      </a:r>
                      <a:r>
                        <a:rPr lang="es-MX" sz="1200" baseline="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debe </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tener? </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txBody>
                  <a:tcPr marL="63500" marR="63500" marT="63500" marB="63500">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12700" cap="flat" cmpd="sng" algn="ctr">
                      <a:solidFill>
                        <a:srgbClr val="F1592A"/>
                      </a:solidFill>
                      <a:prstDash val="solid"/>
                      <a:round/>
                      <a:headEnd type="none" w="med" len="med"/>
                      <a:tailEnd type="none" w="med" len="med"/>
                    </a:lnB>
                    <a:solidFill>
                      <a:srgbClr val="C6D9F1"/>
                    </a:solidFill>
                  </a:tcPr>
                </a:tc>
                <a:tc>
                  <a:txBody>
                    <a:bodyPr/>
                    <a:lstStyle/>
                    <a:p>
                      <a:pPr algn="just">
                        <a:lnSpc>
                          <a:spcPct val="150000"/>
                        </a:lnSpc>
                        <a:spcAft>
                          <a:spcPts val="0"/>
                        </a:spcAft>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La planeación tiene un papel imprescindible ya que orienta el trabajo en equipo, es el eje rector que determina la dinámica y secuencia en el trabajo, define, organiza y desarrolla las actividades mediante estrategias de enseñanza aprendizaje tomando en cuenta las disciplinas involucradas, da dirección a los objetivos planteados, regula el avance del proceso, anticipa situaciones imprevistas para dar solución oportuna, también permite realizar una evaluación objetiva del proceso. La planeación está orientada a generar tareas comunes que favorezcan la apropiación de conocimiento mediante la interacción grupal, involucrando a toda la comunidad educativa y garantizando el aprendizaje integral y la resolución de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problemas</a:t>
                      </a:r>
                      <a:r>
                        <a:rPr lang="es-MX"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txBody>
                  <a:tcPr marL="63500" marR="63500" marT="63500" marB="63500">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12700" cap="flat" cmpd="sng" algn="ctr">
                      <a:solidFill>
                        <a:srgbClr val="F1592A"/>
                      </a:solidFill>
                      <a:prstDash val="solid"/>
                      <a:round/>
                      <a:headEnd type="none" w="med" len="med"/>
                      <a:tailEnd type="none" w="med" len="med"/>
                    </a:lnB>
                  </a:tcPr>
                </a:tc>
                <a:extLst>
                  <a:ext uri="{0D108BD9-81ED-4DB2-BD59-A6C34878D82A}">
                    <a16:rowId xmlns:a16="http://schemas.microsoft.com/office/drawing/2014/main" val="4220845187"/>
                  </a:ext>
                </a:extLst>
              </a:tr>
            </a:tbl>
          </a:graphicData>
        </a:graphic>
      </p:graphicFrame>
    </p:spTree>
    <p:extLst>
      <p:ext uri="{BB962C8B-B14F-4D97-AF65-F5344CB8AC3E}">
        <p14:creationId xmlns:p14="http://schemas.microsoft.com/office/powerpoint/2010/main" val="218280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57" y="3443944"/>
            <a:ext cx="12193057" cy="3414056"/>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378759456"/>
              </p:ext>
            </p:extLst>
          </p:nvPr>
        </p:nvGraphicFramePr>
        <p:xfrm>
          <a:off x="442913" y="485776"/>
          <a:ext cx="11430001" cy="5612593"/>
        </p:xfrm>
        <a:graphic>
          <a:graphicData uri="http://schemas.openxmlformats.org/drawingml/2006/table">
            <a:tbl>
              <a:tblPr/>
              <a:tblGrid>
                <a:gridCol w="2042624">
                  <a:extLst>
                    <a:ext uri="{9D8B030D-6E8A-4147-A177-3AD203B41FA5}">
                      <a16:colId xmlns:a16="http://schemas.microsoft.com/office/drawing/2014/main" val="33198334"/>
                    </a:ext>
                  </a:extLst>
                </a:gridCol>
                <a:gridCol w="9387377">
                  <a:extLst>
                    <a:ext uri="{9D8B030D-6E8A-4147-A177-3AD203B41FA5}">
                      <a16:colId xmlns:a16="http://schemas.microsoft.com/office/drawing/2014/main" val="3712461142"/>
                    </a:ext>
                  </a:extLst>
                </a:gridCol>
              </a:tblGrid>
              <a:tr h="568153">
                <a:tc gridSpan="2">
                  <a:txBody>
                    <a:bodyPr/>
                    <a:lstStyle/>
                    <a:p>
                      <a:pPr algn="ctr">
                        <a:lnSpc>
                          <a:spcPct val="115000"/>
                        </a:lnSpc>
                        <a:spcAft>
                          <a:spcPts val="0"/>
                        </a:spcAft>
                      </a:pPr>
                      <a:r>
                        <a:rPr lang="es-ES" sz="2000" b="1"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El </a:t>
                      </a:r>
                      <a:r>
                        <a:rPr lang="es-ES" sz="2000" b="1"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a</a:t>
                      </a:r>
                      <a:r>
                        <a:rPr lang="es-ES" sz="2000" b="1"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prendizaje cooperativo</a:t>
                      </a:r>
                      <a:endParaRPr lang="es-MX" sz="20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txBody>
                  <a:tcPr marL="63500" marR="63500" marT="63500" marB="63500">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28575" cap="flat" cmpd="sng" algn="ctr">
                      <a:solidFill>
                        <a:srgbClr val="FFC000"/>
                      </a:solidFill>
                      <a:prstDash val="lgDash"/>
                      <a:round/>
                      <a:headEnd type="none" w="med" len="med"/>
                      <a:tailEnd type="none" w="med" len="med"/>
                    </a:lnB>
                  </a:tcPr>
                </a:tc>
                <a:tc hMerge="1">
                  <a:txBody>
                    <a:bodyPr/>
                    <a:lstStyle/>
                    <a:p>
                      <a:endParaRPr lang="es-MX"/>
                    </a:p>
                  </a:txBody>
                  <a:tcPr/>
                </a:tc>
                <a:extLst>
                  <a:ext uri="{0D108BD9-81ED-4DB2-BD59-A6C34878D82A}">
                    <a16:rowId xmlns:a16="http://schemas.microsoft.com/office/drawing/2014/main" val="1556050599"/>
                  </a:ext>
                </a:extLst>
              </a:tr>
              <a:tr h="708337">
                <a:tc>
                  <a:txBody>
                    <a:bodyPr/>
                    <a:lstStyle/>
                    <a:p>
                      <a:pPr algn="just">
                        <a:lnSpc>
                          <a:spcPct val="150000"/>
                        </a:lnSpc>
                        <a:spcAft>
                          <a:spcPts val="0"/>
                        </a:spcAft>
                      </a:pPr>
                      <a:r>
                        <a:rPr lang="es-ES" sz="1200" b="1"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1.</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¿Qué es?</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28575" cap="flat" cmpd="sng" algn="ctr">
                      <a:solidFill>
                        <a:srgbClr val="FFC000"/>
                      </a:solidFill>
                      <a:prstDash val="lgDash"/>
                      <a:round/>
                      <a:headEnd type="none" w="med" len="med"/>
                      <a:tailEnd type="none" w="med" len="med"/>
                    </a:lnB>
                    <a:solidFill>
                      <a:srgbClr val="C6D9F1"/>
                    </a:solidFill>
                  </a:tcPr>
                </a:tc>
                <a:tc>
                  <a:txBody>
                    <a:bodyPr/>
                    <a:lstStyle/>
                    <a:p>
                      <a:pPr algn="just">
                        <a:lnSpc>
                          <a:spcPct val="150000"/>
                        </a:lnSpc>
                        <a:spcAft>
                          <a:spcPts val="0"/>
                        </a:spcAft>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Una propuesta de trabajo que permite a los miembros de un grupo desarrollar las habilidades para alcanzar objetivos comunes. Este método plantea la creación de pequeños grupos para, a través de prácticas democráticas y la socialización de conocimientos previos, se potencie el aprendizaje colectivo</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a:t>
                      </a:r>
                    </a:p>
                    <a:p>
                      <a:pPr algn="just">
                        <a:lnSpc>
                          <a:spcPct val="150000"/>
                        </a:lnSpc>
                        <a:spcAft>
                          <a:spcPts val="0"/>
                        </a:spcAft>
                      </a:pPr>
                      <a:endPar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28575" cap="flat" cmpd="sng" algn="ctr">
                      <a:solidFill>
                        <a:srgbClr val="FFC000"/>
                      </a:solidFill>
                      <a:prstDash val="lgDash"/>
                      <a:round/>
                      <a:headEnd type="none" w="med" len="med"/>
                      <a:tailEnd type="none" w="med" len="med"/>
                    </a:lnB>
                  </a:tcPr>
                </a:tc>
                <a:extLst>
                  <a:ext uri="{0D108BD9-81ED-4DB2-BD59-A6C34878D82A}">
                    <a16:rowId xmlns:a16="http://schemas.microsoft.com/office/drawing/2014/main" val="2027923855"/>
                  </a:ext>
                </a:extLst>
              </a:tr>
              <a:tr h="1715037">
                <a:tc>
                  <a:txBody>
                    <a:bodyPr/>
                    <a:lstStyle/>
                    <a:p>
                      <a:pPr algn="just">
                        <a:lnSpc>
                          <a:spcPct val="150000"/>
                        </a:lnSpc>
                        <a:spcAft>
                          <a:spcPts val="0"/>
                        </a:spcAft>
                      </a:pPr>
                      <a:r>
                        <a:rPr lang="es-ES" sz="1200" b="1"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2.</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¿Cuáles son</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p>
                      <a:pPr algn="just">
                        <a:lnSpc>
                          <a:spcPct val="150000"/>
                        </a:lnSpc>
                        <a:spcAft>
                          <a:spcPts val="0"/>
                        </a:spcAft>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sus </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p>
                      <a:pPr algn="just">
                        <a:lnSpc>
                          <a:spcPct val="150000"/>
                        </a:lnSpc>
                        <a:spcAft>
                          <a:spcPts val="0"/>
                        </a:spcAft>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características?</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28575" cap="flat" cmpd="sng" algn="ctr">
                      <a:solidFill>
                        <a:srgbClr val="FFC000"/>
                      </a:solidFill>
                      <a:prstDash val="lgDash"/>
                      <a:round/>
                      <a:headEnd type="none" w="med" len="med"/>
                      <a:tailEnd type="none" w="med" len="med"/>
                    </a:lnB>
                    <a:solidFill>
                      <a:srgbClr val="C6D9F1"/>
                    </a:solidFill>
                  </a:tcPr>
                </a:tc>
                <a:tc>
                  <a:txBody>
                    <a:bodyPr/>
                    <a:lstStyle/>
                    <a:p>
                      <a:pPr algn="just">
                        <a:lnSpc>
                          <a:spcPct val="150000"/>
                        </a:lnSpc>
                        <a:spcAft>
                          <a:spcPts val="0"/>
                        </a:spcAft>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Las características del aprendizaje cooperativo son los siguientes:</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p>
                      <a:pPr marL="342900" lvl="0" indent="-342900" algn="just">
                        <a:lnSpc>
                          <a:spcPct val="150000"/>
                        </a:lnSpc>
                        <a:buFont typeface="Symbol" panose="05050102010706020507" pitchFamily="18" charset="2"/>
                        <a:buChar char=""/>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Genera experiencia social y académica. </a:t>
                      </a:r>
                      <a:endParaRPr lang="es-MX" sz="1200" dirty="0">
                        <a:solidFill>
                          <a:srgbClr val="000000"/>
                        </a:solidFill>
                        <a:effectLst/>
                        <a:latin typeface="Bookman Old Style" panose="02050604050505020204" pitchFamily="18" charset="0"/>
                        <a:cs typeface="Arial" panose="020B0604020202020204" pitchFamily="34" charset="0"/>
                      </a:endParaRPr>
                    </a:p>
                    <a:p>
                      <a:pPr marL="342900" lvl="0" indent="-342900" algn="just">
                        <a:lnSpc>
                          <a:spcPct val="150000"/>
                        </a:lnSpc>
                        <a:buFont typeface="Symbol" panose="05050102010706020507" pitchFamily="18" charset="2"/>
                        <a:buChar char=""/>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Promueve un alto grado de igualdad.</a:t>
                      </a:r>
                      <a:endParaRPr lang="es-MX" sz="1200" dirty="0">
                        <a:solidFill>
                          <a:srgbClr val="000000"/>
                        </a:solidFill>
                        <a:effectLst/>
                        <a:latin typeface="Bookman Old Style" panose="02050604050505020204" pitchFamily="18" charset="0"/>
                        <a:cs typeface="Arial" panose="020B0604020202020204" pitchFamily="34" charset="0"/>
                      </a:endParaRPr>
                    </a:p>
                    <a:p>
                      <a:pPr marL="342900" lvl="0" indent="-342900" algn="just">
                        <a:lnSpc>
                          <a:spcPct val="150000"/>
                        </a:lnSpc>
                        <a:buFont typeface="Symbol" panose="05050102010706020507" pitchFamily="18" charset="2"/>
                        <a:buChar char=""/>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Exige metas compartidas.</a:t>
                      </a:r>
                      <a:endParaRPr lang="es-MX" sz="1200" dirty="0">
                        <a:solidFill>
                          <a:srgbClr val="000000"/>
                        </a:solidFill>
                        <a:effectLst/>
                        <a:latin typeface="Bookman Old Style" panose="02050604050505020204" pitchFamily="18" charset="0"/>
                        <a:cs typeface="Arial" panose="020B0604020202020204" pitchFamily="34" charset="0"/>
                      </a:endParaRPr>
                    </a:p>
                    <a:p>
                      <a:pPr marL="342900" lvl="0" indent="-342900" algn="just">
                        <a:lnSpc>
                          <a:spcPct val="150000"/>
                        </a:lnSpc>
                        <a:buFont typeface="Symbol" panose="05050102010706020507" pitchFamily="18" charset="2"/>
                        <a:buChar char=""/>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Se realiza a través de la interdependencia positiva.</a:t>
                      </a:r>
                      <a:endParaRPr lang="es-MX" sz="1200" dirty="0">
                        <a:solidFill>
                          <a:srgbClr val="000000"/>
                        </a:solidFill>
                        <a:effectLst/>
                        <a:latin typeface="Bookman Old Style" panose="02050604050505020204" pitchFamily="18" charset="0"/>
                        <a:cs typeface="Arial" panose="020B0604020202020204" pitchFamily="34" charset="0"/>
                      </a:endParaRPr>
                    </a:p>
                    <a:p>
                      <a:pPr marL="342900" lvl="0" indent="-342900" algn="just">
                        <a:lnSpc>
                          <a:spcPct val="150000"/>
                        </a:lnSpc>
                        <a:buFont typeface="Symbol" panose="05050102010706020507" pitchFamily="18" charset="2"/>
                        <a:buChar char=""/>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Requiere habilidades interpersonales y de manejo de grupo.</a:t>
                      </a:r>
                      <a:endParaRPr lang="es-MX" sz="1200" dirty="0">
                        <a:solidFill>
                          <a:srgbClr val="000000"/>
                        </a:solidFill>
                        <a:effectLst/>
                        <a:latin typeface="Bookman Old Style" panose="02050604050505020204" pitchFamily="18" charset="0"/>
                        <a:cs typeface="Arial" panose="020B0604020202020204" pitchFamily="34" charset="0"/>
                      </a:endParaRPr>
                    </a:p>
                    <a:p>
                      <a:pPr marL="342900" lvl="0" indent="-342900" algn="just">
                        <a:lnSpc>
                          <a:spcPct val="150000"/>
                        </a:lnSpc>
                        <a:buFont typeface="Symbol" panose="05050102010706020507" pitchFamily="18" charset="2"/>
                        <a:buChar char=""/>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Los alumnos trabajan y se involucran para el logro de los objetivos.</a:t>
                      </a:r>
                      <a:endParaRPr lang="es-MX" sz="1200" dirty="0">
                        <a:solidFill>
                          <a:srgbClr val="000000"/>
                        </a:solidFill>
                        <a:effectLst/>
                        <a:latin typeface="Bookman Old Style" panose="02050604050505020204" pitchFamily="18" charset="0"/>
                        <a:cs typeface="Arial" panose="020B0604020202020204" pitchFamily="34" charset="0"/>
                      </a:endParaRPr>
                    </a:p>
                    <a:p>
                      <a:pPr marL="342900" lvl="0" indent="-342900" algn="just">
                        <a:lnSpc>
                          <a:spcPct val="150000"/>
                        </a:lnSpc>
                        <a:spcAft>
                          <a:spcPts val="0"/>
                        </a:spcAft>
                        <a:buFont typeface="Symbol" panose="05050102010706020507" pitchFamily="18" charset="2"/>
                        <a:buChar char=""/>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Necesita la reflexión individual y posterior trabajo en equipo</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a:t>
                      </a:r>
                    </a:p>
                    <a:p>
                      <a:pPr marL="342900" lvl="0" indent="-342900" algn="just">
                        <a:lnSpc>
                          <a:spcPct val="150000"/>
                        </a:lnSpc>
                        <a:spcAft>
                          <a:spcPts val="0"/>
                        </a:spcAft>
                        <a:buFont typeface="Symbol" panose="05050102010706020507" pitchFamily="18" charset="2"/>
                        <a:buChar char=""/>
                      </a:pPr>
                      <a:endPar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28575" cap="flat" cmpd="sng" algn="ctr">
                      <a:solidFill>
                        <a:srgbClr val="FFC000"/>
                      </a:solidFill>
                      <a:prstDash val="lgDash"/>
                      <a:round/>
                      <a:headEnd type="none" w="med" len="med"/>
                      <a:tailEnd type="none" w="med" len="med"/>
                    </a:lnB>
                  </a:tcPr>
                </a:tc>
                <a:extLst>
                  <a:ext uri="{0D108BD9-81ED-4DB2-BD59-A6C34878D82A}">
                    <a16:rowId xmlns:a16="http://schemas.microsoft.com/office/drawing/2014/main" val="1936700979"/>
                  </a:ext>
                </a:extLst>
              </a:tr>
              <a:tr h="825639">
                <a:tc>
                  <a:txBody>
                    <a:bodyPr/>
                    <a:lstStyle/>
                    <a:p>
                      <a:pPr algn="just">
                        <a:lnSpc>
                          <a:spcPct val="150000"/>
                        </a:lnSpc>
                        <a:spcAft>
                          <a:spcPts val="0"/>
                        </a:spcAft>
                      </a:pPr>
                      <a:r>
                        <a:rPr lang="es-ES" sz="1200" b="1"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3.</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¿Cuáles son sus</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p>
                      <a:pPr algn="just">
                        <a:lnSpc>
                          <a:spcPct val="150000"/>
                        </a:lnSpc>
                        <a:spcAft>
                          <a:spcPts val="0"/>
                        </a:spcAft>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objetivos? </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12700" cap="flat" cmpd="sng" algn="ctr">
                      <a:solidFill>
                        <a:srgbClr val="F1592A"/>
                      </a:solidFill>
                      <a:prstDash val="solid"/>
                      <a:round/>
                      <a:headEnd type="none" w="med" len="med"/>
                      <a:tailEnd type="none" w="med" len="med"/>
                    </a:lnB>
                    <a:solidFill>
                      <a:srgbClr val="C6D9F1"/>
                    </a:solidFill>
                  </a:tcPr>
                </a:tc>
                <a:tc>
                  <a:txBody>
                    <a:bodyPr/>
                    <a:lstStyle/>
                    <a:p>
                      <a:pPr algn="just">
                        <a:lnSpc>
                          <a:spcPct val="150000"/>
                        </a:lnSpc>
                        <a:spcAft>
                          <a:spcPts val="0"/>
                        </a:spcAft>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Que el alumno participe activamente de su aprendizaje, generando un ambiente de autonomía encaminado a la solución de problemas y creación de proyectos. Asimismo, busca facilitar el trabajo integral como resultado de la mejora de las relaciones entre los propios estudiantes que conviven en el aula y al interior de los diversos grupos</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a:t>
                      </a:r>
                    </a:p>
                    <a:p>
                      <a:pPr algn="just">
                        <a:lnSpc>
                          <a:spcPct val="150000"/>
                        </a:lnSpc>
                        <a:spcAft>
                          <a:spcPts val="0"/>
                        </a:spcAft>
                      </a:pPr>
                      <a:endPar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12700" cap="flat" cmpd="sng" algn="ctr">
                      <a:solidFill>
                        <a:srgbClr val="F1592A"/>
                      </a:solidFill>
                      <a:prstDash val="solid"/>
                      <a:round/>
                      <a:headEnd type="none" w="med" len="med"/>
                      <a:tailEnd type="none" w="med" len="med"/>
                    </a:lnB>
                  </a:tcPr>
                </a:tc>
                <a:extLst>
                  <a:ext uri="{0D108BD9-81ED-4DB2-BD59-A6C34878D82A}">
                    <a16:rowId xmlns:a16="http://schemas.microsoft.com/office/drawing/2014/main" val="1256885838"/>
                  </a:ext>
                </a:extLst>
              </a:tr>
            </a:tbl>
          </a:graphicData>
        </a:graphic>
      </p:graphicFrame>
    </p:spTree>
    <p:extLst>
      <p:ext uri="{BB962C8B-B14F-4D97-AF65-F5344CB8AC3E}">
        <p14:creationId xmlns:p14="http://schemas.microsoft.com/office/powerpoint/2010/main" val="287557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57" y="3443944"/>
            <a:ext cx="12193057" cy="3414056"/>
          </a:xfrm>
          <a:prstGeom prst="rect">
            <a:avLst/>
          </a:prstGeom>
        </p:spPr>
      </p:pic>
      <p:graphicFrame>
        <p:nvGraphicFramePr>
          <p:cNvPr id="3" name="Tabla 2"/>
          <p:cNvGraphicFramePr>
            <a:graphicFrameLocks noGrp="1"/>
          </p:cNvGraphicFramePr>
          <p:nvPr>
            <p:extLst>
              <p:ext uri="{D42A27DB-BD31-4B8C-83A1-F6EECF244321}">
                <p14:modId xmlns:p14="http://schemas.microsoft.com/office/powerpoint/2010/main" val="4147290785"/>
              </p:ext>
            </p:extLst>
          </p:nvPr>
        </p:nvGraphicFramePr>
        <p:xfrm>
          <a:off x="423857" y="968378"/>
          <a:ext cx="11430001" cy="3820160"/>
        </p:xfrm>
        <a:graphic>
          <a:graphicData uri="http://schemas.openxmlformats.org/drawingml/2006/table">
            <a:tbl>
              <a:tblPr/>
              <a:tblGrid>
                <a:gridCol w="2042624">
                  <a:extLst>
                    <a:ext uri="{9D8B030D-6E8A-4147-A177-3AD203B41FA5}">
                      <a16:colId xmlns:a16="http://schemas.microsoft.com/office/drawing/2014/main" val="2487920314"/>
                    </a:ext>
                  </a:extLst>
                </a:gridCol>
                <a:gridCol w="9387377">
                  <a:extLst>
                    <a:ext uri="{9D8B030D-6E8A-4147-A177-3AD203B41FA5}">
                      <a16:colId xmlns:a16="http://schemas.microsoft.com/office/drawing/2014/main" val="4257314009"/>
                    </a:ext>
                  </a:extLst>
                </a:gridCol>
              </a:tblGrid>
              <a:tr h="1283470">
                <a:tc>
                  <a:txBody>
                    <a:bodyPr/>
                    <a:lstStyle/>
                    <a:p>
                      <a:pPr algn="l">
                        <a:lnSpc>
                          <a:spcPct val="150000"/>
                        </a:lnSpc>
                        <a:spcAft>
                          <a:spcPts val="0"/>
                        </a:spcAft>
                      </a:pPr>
                      <a:r>
                        <a:rPr lang="es-ES" sz="1200" b="1"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4</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¿Cuáles son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las acciones </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de  </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p>
                      <a:pPr algn="l">
                        <a:lnSpc>
                          <a:spcPct val="150000"/>
                        </a:lnSpc>
                        <a:spcAft>
                          <a:spcPts val="0"/>
                        </a:spcAft>
                      </a:pP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planeación y acompañamiento más </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importantes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del </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profesor,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en     </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éste tipo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de  </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trabajo</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txBody>
                  <a:tcPr marL="63500" marR="63500" marT="63500" marB="63500">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28575" cap="flat" cmpd="sng" algn="ctr">
                      <a:solidFill>
                        <a:srgbClr val="FFC000"/>
                      </a:solidFill>
                      <a:prstDash val="lgDash"/>
                      <a:round/>
                      <a:headEnd type="none" w="med" len="med"/>
                      <a:tailEnd type="none" w="med" len="med"/>
                    </a:lnB>
                    <a:solidFill>
                      <a:srgbClr val="C6D9F1"/>
                    </a:solidFill>
                  </a:tcPr>
                </a:tc>
                <a:tc>
                  <a:txBody>
                    <a:bodyPr/>
                    <a:lstStyle/>
                    <a:p>
                      <a:pPr algn="just">
                        <a:lnSpc>
                          <a:spcPct val="150000"/>
                        </a:lnSpc>
                        <a:spcAft>
                          <a:spcPts val="0"/>
                        </a:spcAft>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El profesor es el encargado de organizar los grupos y asignar los roles que desempeñarán cada uno de los integrantes, así como establecer desde el principio los objetivos. No debe mantenerse al margen del control del tiempo otorgado a cada actividad. Asimismo, deberá generar estrategias de trabajo que contemple la distribución de espacios y herramientas favorables, actividades que enfrenten al alumno a desafíos cognitivos y las diversas formas de evaluación.</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12700" cap="flat" cmpd="sng" algn="ctr">
                      <a:solidFill>
                        <a:srgbClr val="F1592A"/>
                      </a:solidFill>
                      <a:prstDash val="solid"/>
                      <a:round/>
                      <a:headEnd type="none" w="med" len="med"/>
                      <a:tailEnd type="none" w="med" len="med"/>
                    </a:lnT>
                    <a:lnB w="28575" cap="flat" cmpd="sng" algn="ctr">
                      <a:solidFill>
                        <a:srgbClr val="FFC000"/>
                      </a:solidFill>
                      <a:prstDash val="lgDash"/>
                      <a:round/>
                      <a:headEnd type="none" w="med" len="med"/>
                      <a:tailEnd type="none" w="med" len="med"/>
                    </a:lnB>
                  </a:tcPr>
                </a:tc>
                <a:extLst>
                  <a:ext uri="{0D108BD9-81ED-4DB2-BD59-A6C34878D82A}">
                    <a16:rowId xmlns:a16="http://schemas.microsoft.com/office/drawing/2014/main" val="2812389087"/>
                  </a:ext>
                </a:extLst>
              </a:tr>
              <a:tr h="1283470">
                <a:tc>
                  <a:txBody>
                    <a:bodyPr/>
                    <a:lstStyle/>
                    <a:p>
                      <a:pPr algn="l">
                        <a:lnSpc>
                          <a:spcPct val="150000"/>
                        </a:lnSpc>
                        <a:spcAft>
                          <a:spcPts val="0"/>
                        </a:spcAft>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5. ¿De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qué</a:t>
                      </a:r>
                      <a:r>
                        <a:rPr lang="es-MX" sz="1200" baseline="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manera</a:t>
                      </a:r>
                      <a:r>
                        <a:rPr lang="es-MX" sz="1200" baseline="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se </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vinculan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el trabajo</a:t>
                      </a:r>
                      <a:r>
                        <a:rPr lang="es-MX" sz="1200" baseline="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interdisciplinario</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y </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el </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aprendizaje  </a:t>
                      </a: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cooperativo?</a:t>
                      </a: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txBody>
                  <a:tcPr marL="63500" marR="63500" marT="63500" marB="63500">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12700" cap="flat" cmpd="sng" algn="ctr">
                      <a:solidFill>
                        <a:srgbClr val="F1592A"/>
                      </a:solidFill>
                      <a:prstDash val="solid"/>
                      <a:round/>
                      <a:headEnd type="none" w="med" len="med"/>
                      <a:tailEnd type="none" w="med" len="med"/>
                    </a:lnB>
                    <a:solidFill>
                      <a:srgbClr val="C6D9F1"/>
                    </a:solidFill>
                  </a:tcPr>
                </a:tc>
                <a:tc>
                  <a:txBody>
                    <a:bodyPr/>
                    <a:lstStyle/>
                    <a:p>
                      <a:pPr algn="just">
                        <a:lnSpc>
                          <a:spcPct val="150000"/>
                        </a:lnSpc>
                        <a:spcAft>
                          <a:spcPts val="0"/>
                        </a:spcAft>
                      </a:pPr>
                      <a:r>
                        <a:rPr lang="es-ES" sz="1200" dirty="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Ambos proponen la colaboración conjunta y equilibrada para la resolución de problemas, estudio de fenómenos para un bien común. La integración de conocimiento, habilidades y valores, la organización y desarrollo de actividades en conjunto son parte del punto de encuentro entre el trabajo interdisciplinario y el aprendizaje cooperativo. Ambos, desde su perspectiva, reconocen la diversidad como una posibilidad, no sólo de lograr académicamente un objetivo, sino de fortalecer las relaciones socio afectivas en el aula</a:t>
                      </a:r>
                      <a:r>
                        <a:rPr lang="es-ES" sz="1200" dirty="0" smtClean="0">
                          <a:solidFill>
                            <a:srgbClr val="000000"/>
                          </a:solidFill>
                          <a:effectLst/>
                          <a:latin typeface="Bookman Old Style" panose="02050604050505020204" pitchFamily="18" charset="0"/>
                          <a:ea typeface="Century Gothic" panose="020B0502020202020204" pitchFamily="34" charset="0"/>
                          <a:cs typeface="Arial" panose="020B0604020202020204" pitchFamily="34" charset="0"/>
                        </a:rPr>
                        <a:t>.</a:t>
                      </a:r>
                    </a:p>
                    <a:p>
                      <a:pPr algn="just">
                        <a:lnSpc>
                          <a:spcPct val="150000"/>
                        </a:lnSpc>
                        <a:spcAft>
                          <a:spcPts val="0"/>
                        </a:spcAft>
                      </a:pPr>
                      <a:endParaRPr lang="es-MX" sz="1200" dirty="0">
                        <a:solidFill>
                          <a:srgbClr val="000000"/>
                        </a:solidFill>
                        <a:effectLst/>
                        <a:latin typeface="Bookman Old Style" panose="02050604050505020204" pitchFamily="18" charset="0"/>
                        <a:ea typeface="Arial" panose="020B0604020202020204" pitchFamily="34" charset="0"/>
                        <a:cs typeface="Arial" panose="020B0604020202020204" pitchFamily="34" charset="0"/>
                      </a:endParaRPr>
                    </a:p>
                  </a:txBody>
                  <a:tcPr marL="63500" marR="63500" marT="63500" marB="63500" anchor="ctr">
                    <a:lnL w="12700" cap="flat" cmpd="sng" algn="ctr">
                      <a:solidFill>
                        <a:srgbClr val="F1592A"/>
                      </a:solidFill>
                      <a:prstDash val="solid"/>
                      <a:round/>
                      <a:headEnd type="none" w="med" len="med"/>
                      <a:tailEnd type="none" w="med" len="med"/>
                    </a:lnL>
                    <a:lnR w="12700" cap="flat" cmpd="sng" algn="ctr">
                      <a:solidFill>
                        <a:srgbClr val="F1592A"/>
                      </a:solidFill>
                      <a:prstDash val="solid"/>
                      <a:round/>
                      <a:headEnd type="none" w="med" len="med"/>
                      <a:tailEnd type="none" w="med" len="med"/>
                    </a:lnR>
                    <a:lnT w="28575" cap="flat" cmpd="sng" algn="ctr">
                      <a:solidFill>
                        <a:srgbClr val="FFC000"/>
                      </a:solidFill>
                      <a:prstDash val="lgDash"/>
                      <a:round/>
                      <a:headEnd type="none" w="med" len="med"/>
                      <a:tailEnd type="none" w="med" len="med"/>
                    </a:lnT>
                    <a:lnB w="12700" cap="flat" cmpd="sng" algn="ctr">
                      <a:solidFill>
                        <a:srgbClr val="F1592A"/>
                      </a:solidFill>
                      <a:prstDash val="solid"/>
                      <a:round/>
                      <a:headEnd type="none" w="med" len="med"/>
                      <a:tailEnd type="none" w="med" len="med"/>
                    </a:lnB>
                  </a:tcPr>
                </a:tc>
                <a:extLst>
                  <a:ext uri="{0D108BD9-81ED-4DB2-BD59-A6C34878D82A}">
                    <a16:rowId xmlns:a16="http://schemas.microsoft.com/office/drawing/2014/main" val="2649710412"/>
                  </a:ext>
                </a:extLst>
              </a:tr>
            </a:tbl>
          </a:graphicData>
        </a:graphic>
      </p:graphicFrame>
    </p:spTree>
    <p:extLst>
      <p:ext uri="{BB962C8B-B14F-4D97-AF65-F5344CB8AC3E}">
        <p14:creationId xmlns:p14="http://schemas.microsoft.com/office/powerpoint/2010/main" val="177664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Rectángulo 1"/>
          <p:cNvSpPr/>
          <p:nvPr/>
        </p:nvSpPr>
        <p:spPr>
          <a:xfrm>
            <a:off x="1465980" y="1515546"/>
            <a:ext cx="2773516" cy="646331"/>
          </a:xfrm>
          <a:prstGeom prst="rect">
            <a:avLst/>
          </a:prstGeom>
        </p:spPr>
        <p:txBody>
          <a:bodyPr wrap="none">
            <a:spAutoFit/>
          </a:bodyPr>
          <a:lstStyle/>
          <a:p>
            <a:pPr algn="ctr"/>
            <a:r>
              <a:rPr lang="es-MX" dirty="0">
                <a:latin typeface="Bookman Old Style" panose="02050604050505020204" pitchFamily="18" charset="0"/>
                <a:ea typeface="Yu Gothic UI" panose="020B0500000000000000" pitchFamily="34" charset="-128"/>
                <a:cs typeface="Arial" panose="020B0604020202020204" pitchFamily="34" charset="0"/>
              </a:rPr>
              <a:t>Evidencias </a:t>
            </a:r>
            <a:r>
              <a:rPr lang="es-MX" dirty="0" smtClean="0">
                <a:latin typeface="Bookman Old Style" panose="02050604050505020204" pitchFamily="18" charset="0"/>
                <a:ea typeface="Yu Gothic UI" panose="020B0500000000000000" pitchFamily="34" charset="-128"/>
                <a:cs typeface="Arial" panose="020B0604020202020204" pitchFamily="34" charset="0"/>
              </a:rPr>
              <a:t>fotográficas</a:t>
            </a:r>
          </a:p>
          <a:p>
            <a:pPr algn="ctr"/>
            <a:r>
              <a:rPr lang="es-MX" dirty="0" smtClean="0">
                <a:latin typeface="Bookman Old Style" panose="02050604050505020204" pitchFamily="18" charset="0"/>
                <a:ea typeface="Yu Gothic UI" panose="020B0500000000000000" pitchFamily="34" charset="-128"/>
                <a:cs typeface="Arial" panose="020B0604020202020204" pitchFamily="34" charset="0"/>
              </a:rPr>
              <a:t>1era. sesión</a:t>
            </a:r>
            <a:endParaRPr lang="es-MX" dirty="0">
              <a:latin typeface="Bookman Old Style" panose="02050604050505020204" pitchFamily="18" charset="0"/>
              <a:ea typeface="Yu Gothic UI" panose="020B0500000000000000" pitchFamily="34" charset="-128"/>
              <a:cs typeface="Arial" panose="020B0604020202020204"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564" y="3186113"/>
            <a:ext cx="5588000" cy="3143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6538" y="415409"/>
            <a:ext cx="4772025" cy="357901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385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6973</TotalTime>
  <Words>1978</Words>
  <Application>Microsoft Office PowerPoint</Application>
  <PresentationFormat>Panorámica</PresentationFormat>
  <Paragraphs>234</Paragraphs>
  <Slides>30</Slides>
  <Notes>0</Notes>
  <HiddenSlides>0</HiddenSlides>
  <MMClips>0</MMClips>
  <ScaleCrop>false</ScaleCrop>
  <HeadingPairs>
    <vt:vector size="8" baseType="variant">
      <vt:variant>
        <vt:lpstr>Fuentes usadas</vt:lpstr>
      </vt:variant>
      <vt:variant>
        <vt:i4>11</vt:i4>
      </vt:variant>
      <vt:variant>
        <vt:lpstr>Tema</vt:lpstr>
      </vt:variant>
      <vt:variant>
        <vt:i4>1</vt:i4>
      </vt:variant>
      <vt:variant>
        <vt:lpstr>Servidores OLE incrustados</vt:lpstr>
      </vt:variant>
      <vt:variant>
        <vt:i4>2</vt:i4>
      </vt:variant>
      <vt:variant>
        <vt:lpstr>Títulos de diapositiva</vt:lpstr>
      </vt:variant>
      <vt:variant>
        <vt:i4>30</vt:i4>
      </vt:variant>
    </vt:vector>
  </HeadingPairs>
  <TitlesOfParts>
    <vt:vector size="44" baseType="lpstr">
      <vt:lpstr>Yu Gothic UI</vt:lpstr>
      <vt:lpstr>Arial</vt:lpstr>
      <vt:lpstr>Bookman Old Style</vt:lpstr>
      <vt:lpstr>Calibri</vt:lpstr>
      <vt:lpstr>Calibri Light</vt:lpstr>
      <vt:lpstr>Candara</vt:lpstr>
      <vt:lpstr>Century Gothic</vt:lpstr>
      <vt:lpstr>Copperplate Gothic Bold</vt:lpstr>
      <vt:lpstr>Symbol</vt:lpstr>
      <vt:lpstr>Tahoma</vt:lpstr>
      <vt:lpstr>Times New Roman</vt:lpstr>
      <vt:lpstr>Tema de Office</vt:lpstr>
      <vt:lpstr>Objeto empaquetador del shell</vt:lpstr>
      <vt:lpstr>Paquete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PRESTAMOS</dc:creator>
  <cp:lastModifiedBy>Mary Jose Ocampo</cp:lastModifiedBy>
  <cp:revision>186</cp:revision>
  <dcterms:created xsi:type="dcterms:W3CDTF">2017-10-27T15:42:14Z</dcterms:created>
  <dcterms:modified xsi:type="dcterms:W3CDTF">2018-06-28T15:20:48Z</dcterms:modified>
</cp:coreProperties>
</file>