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9" r:id="rId4"/>
    <p:sldId id="313" r:id="rId5"/>
    <p:sldId id="314" r:id="rId6"/>
    <p:sldId id="264" r:id="rId7"/>
    <p:sldId id="265" r:id="rId8"/>
    <p:sldId id="266" r:id="rId9"/>
    <p:sldId id="268" r:id="rId10"/>
    <p:sldId id="315" r:id="rId11"/>
    <p:sldId id="308" r:id="rId12"/>
    <p:sldId id="263" r:id="rId13"/>
    <p:sldId id="269" r:id="rId14"/>
    <p:sldId id="270" r:id="rId15"/>
    <p:sldId id="271" r:id="rId16"/>
    <p:sldId id="272" r:id="rId17"/>
    <p:sldId id="310" r:id="rId18"/>
    <p:sldId id="273" r:id="rId19"/>
    <p:sldId id="307" r:id="rId20"/>
    <p:sldId id="284" r:id="rId21"/>
    <p:sldId id="333" r:id="rId22"/>
    <p:sldId id="334" r:id="rId23"/>
    <p:sldId id="316" r:id="rId24"/>
    <p:sldId id="330" r:id="rId25"/>
    <p:sldId id="285" r:id="rId26"/>
    <p:sldId id="332" r:id="rId27"/>
    <p:sldId id="293" r:id="rId28"/>
    <p:sldId id="331" r:id="rId29"/>
    <p:sldId id="277" r:id="rId30"/>
    <p:sldId id="278" r:id="rId31"/>
    <p:sldId id="279" r:id="rId32"/>
    <p:sldId id="280" r:id="rId33"/>
    <p:sldId id="281" r:id="rId34"/>
    <p:sldId id="282" r:id="rId35"/>
    <p:sldId id="321" r:id="rId36"/>
    <p:sldId id="312" r:id="rId3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9" autoAdjust="0"/>
    <p:restoredTop sz="92950" autoAdjust="0"/>
  </p:normalViewPr>
  <p:slideViewPr>
    <p:cSldViewPr>
      <p:cViewPr varScale="1">
        <p:scale>
          <a:sx n="67" d="100"/>
          <a:sy n="67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E7187-7AA4-4EA4-A5AE-D373F3D18650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E0CF486-C0C7-4D20-9ABF-5DFEA689FB93}">
      <dgm:prSet phldrT="[Texto]"/>
      <dgm:spPr/>
      <dgm:t>
        <a:bodyPr/>
        <a:lstStyle/>
        <a:p>
          <a:r>
            <a:rPr lang="es-MX" dirty="0"/>
            <a:t>OBJETIVO</a:t>
          </a:r>
        </a:p>
        <a:p>
          <a:r>
            <a:rPr lang="es-MX" dirty="0"/>
            <a:t>Crear una hortaliza, sobre ruedas, con sistema de riego por goteo y material reciclado, con el fin de proveer a la cafetería del colegio alimentos sanos para ser consumidos por los alumnos, en los recesos escolares. </a:t>
          </a:r>
          <a:endParaRPr lang="es-ES" dirty="0"/>
        </a:p>
      </dgm:t>
    </dgm:pt>
    <dgm:pt modelId="{65C623C1-1445-4FFD-85D2-9173532C9784}" type="parTrans" cxnId="{F883B2CE-32A9-41BB-A7CC-8CCFF20E1B0B}">
      <dgm:prSet/>
      <dgm:spPr/>
      <dgm:t>
        <a:bodyPr/>
        <a:lstStyle/>
        <a:p>
          <a:endParaRPr lang="es-ES"/>
        </a:p>
      </dgm:t>
    </dgm:pt>
    <dgm:pt modelId="{0CFF411F-5C4A-4028-802E-D77AFFC125A8}" type="sibTrans" cxnId="{F883B2CE-32A9-41BB-A7CC-8CCFF20E1B0B}">
      <dgm:prSet/>
      <dgm:spPr/>
      <dgm:t>
        <a:bodyPr/>
        <a:lstStyle/>
        <a:p>
          <a:endParaRPr lang="es-ES"/>
        </a:p>
      </dgm:t>
    </dgm:pt>
    <dgm:pt modelId="{0E729679-2C6E-4DF2-92F8-107877979214}">
      <dgm:prSet phldrT="[Texto]"/>
      <dgm:spPr/>
      <dgm:t>
        <a:bodyPr/>
        <a:lstStyle/>
        <a:p>
          <a:r>
            <a:rPr lang="es-MX" b="1" dirty="0"/>
            <a:t>FÍSICA III</a:t>
          </a:r>
        </a:p>
        <a:p>
          <a:r>
            <a:rPr lang="es-MX" b="1" dirty="0"/>
            <a:t>Generadores de energía </a:t>
          </a:r>
          <a:endParaRPr lang="es-ES" dirty="0"/>
        </a:p>
        <a:p>
          <a:r>
            <a:rPr lang="es-MX" dirty="0"/>
            <a:t>Contaminación</a:t>
          </a:r>
          <a:endParaRPr lang="es-ES" dirty="0"/>
        </a:p>
        <a:p>
          <a:r>
            <a:rPr lang="es-MX" dirty="0"/>
            <a:t>Sustentabilidad </a:t>
          </a:r>
          <a:endParaRPr lang="es-ES" dirty="0"/>
        </a:p>
        <a:p>
          <a:r>
            <a:rPr lang="es-MX" dirty="0"/>
            <a:t>Energías limpias</a:t>
          </a:r>
          <a:endParaRPr lang="es-ES" dirty="0"/>
        </a:p>
        <a:p>
          <a:r>
            <a:rPr lang="es-MX" dirty="0"/>
            <a:t>Actitud responsable </a:t>
          </a:r>
          <a:endParaRPr lang="es-ES" dirty="0"/>
        </a:p>
        <a:p>
          <a:r>
            <a:rPr lang="es-MX" dirty="0"/>
            <a:t>Consumo de energía </a:t>
          </a:r>
          <a:endParaRPr lang="es-ES" dirty="0"/>
        </a:p>
        <a:p>
          <a:r>
            <a:rPr lang="es-MX" dirty="0"/>
            <a:t>Valor</a:t>
          </a:r>
        </a:p>
        <a:p>
          <a:r>
            <a:rPr lang="es-MX" dirty="0"/>
            <a:t>Disciplina </a:t>
          </a:r>
          <a:endParaRPr lang="es-ES" dirty="0"/>
        </a:p>
        <a:p>
          <a:r>
            <a:rPr lang="es-MX" dirty="0"/>
            <a:t>Desarrollo tecnológico.</a:t>
          </a:r>
          <a:endParaRPr lang="es-ES" dirty="0"/>
        </a:p>
      </dgm:t>
    </dgm:pt>
    <dgm:pt modelId="{B69051DD-1EFA-47F1-BF9E-7BDCD55C8292}" type="parTrans" cxnId="{6CFCAC11-A08E-497C-96E9-C2F247715DE8}">
      <dgm:prSet/>
      <dgm:spPr/>
      <dgm:t>
        <a:bodyPr/>
        <a:lstStyle/>
        <a:p>
          <a:endParaRPr lang="es-ES"/>
        </a:p>
      </dgm:t>
    </dgm:pt>
    <dgm:pt modelId="{91ABA160-9306-4669-BCEA-FD9B796C5ED5}" type="sibTrans" cxnId="{6CFCAC11-A08E-497C-96E9-C2F247715DE8}">
      <dgm:prSet/>
      <dgm:spPr/>
      <dgm:t>
        <a:bodyPr/>
        <a:lstStyle/>
        <a:p>
          <a:endParaRPr lang="es-ES"/>
        </a:p>
      </dgm:t>
    </dgm:pt>
    <dgm:pt modelId="{A674464E-7922-4848-8778-B572F9AB9128}">
      <dgm:prSet phldrT="[Texto]"/>
      <dgm:spPr/>
      <dgm:t>
        <a:bodyPr/>
        <a:lstStyle/>
        <a:p>
          <a:r>
            <a:rPr lang="es-MX" b="1" dirty="0"/>
            <a:t>GEOGRAFÍA </a:t>
          </a:r>
        </a:p>
        <a:p>
          <a:r>
            <a:rPr lang="es-MX" b="1" dirty="0"/>
            <a:t>Origen y diversidad de los Recurso Naturales</a:t>
          </a:r>
          <a:endParaRPr lang="es-ES" dirty="0"/>
        </a:p>
        <a:p>
          <a:r>
            <a:rPr lang="es-MX" dirty="0"/>
            <a:t>Recursos </a:t>
          </a:r>
          <a:endParaRPr lang="es-ES" dirty="0"/>
        </a:p>
        <a:p>
          <a:r>
            <a:rPr lang="es-MX" dirty="0"/>
            <a:t>Diversidad </a:t>
          </a:r>
          <a:endParaRPr lang="es-ES" dirty="0"/>
        </a:p>
        <a:p>
          <a:r>
            <a:rPr lang="es-MX" dirty="0"/>
            <a:t>Energía</a:t>
          </a:r>
          <a:endParaRPr lang="es-ES" dirty="0"/>
        </a:p>
        <a:p>
          <a:r>
            <a:rPr lang="es-MX" dirty="0"/>
            <a:t>Disponibilidad de recursos </a:t>
          </a:r>
          <a:endParaRPr lang="es-ES" dirty="0"/>
        </a:p>
        <a:p>
          <a:r>
            <a:rPr lang="es-MX" dirty="0"/>
            <a:t>Cambio climático </a:t>
          </a:r>
          <a:endParaRPr lang="es-ES" dirty="0"/>
        </a:p>
        <a:p>
          <a:r>
            <a:rPr lang="es-MX" dirty="0"/>
            <a:t>Deterioro ambiental.</a:t>
          </a:r>
          <a:endParaRPr lang="es-MX" b="1" dirty="0"/>
        </a:p>
      </dgm:t>
    </dgm:pt>
    <dgm:pt modelId="{2D333CFC-1D1E-41E8-B944-1B05D310394D}" type="parTrans" cxnId="{72342B42-DB9D-4F8D-BCDF-C3606D705B70}">
      <dgm:prSet/>
      <dgm:spPr/>
      <dgm:t>
        <a:bodyPr/>
        <a:lstStyle/>
        <a:p>
          <a:endParaRPr lang="es-ES"/>
        </a:p>
      </dgm:t>
    </dgm:pt>
    <dgm:pt modelId="{0F093165-25C6-4441-8601-8FE2BE4982F5}" type="sibTrans" cxnId="{72342B42-DB9D-4F8D-BCDF-C3606D705B70}">
      <dgm:prSet/>
      <dgm:spPr/>
      <dgm:t>
        <a:bodyPr/>
        <a:lstStyle/>
        <a:p>
          <a:endParaRPr lang="es-ES"/>
        </a:p>
      </dgm:t>
    </dgm:pt>
    <dgm:pt modelId="{1E50BEC5-E048-400B-B299-A9A8AE69074D}">
      <dgm:prSet phldrT="[Texto]"/>
      <dgm:spPr/>
      <dgm:t>
        <a:bodyPr/>
        <a:lstStyle/>
        <a:p>
          <a:endParaRPr lang="es-MX" b="1" dirty="0"/>
        </a:p>
        <a:p>
          <a:endParaRPr lang="es-MX" b="1" dirty="0"/>
        </a:p>
        <a:p>
          <a:r>
            <a:rPr lang="es-MX" b="1" dirty="0"/>
            <a:t>ORIENTACIÓN EDUCATIVA IV</a:t>
          </a:r>
        </a:p>
        <a:p>
          <a:r>
            <a:rPr lang="es-MX" b="1" dirty="0"/>
            <a:t>Valores en el ámbito escolar y social: compromiso, responsabilidad y respeto.</a:t>
          </a:r>
          <a:endParaRPr lang="es-ES" dirty="0"/>
        </a:p>
        <a:p>
          <a:r>
            <a:rPr lang="es-MX" dirty="0"/>
            <a:t>Responsabilidad</a:t>
          </a:r>
          <a:endParaRPr lang="es-ES" dirty="0"/>
        </a:p>
        <a:p>
          <a:r>
            <a:rPr lang="es-MX" dirty="0"/>
            <a:t>Compromiso</a:t>
          </a:r>
          <a:endParaRPr lang="es-ES" dirty="0"/>
        </a:p>
        <a:p>
          <a:r>
            <a:rPr lang="es-MX" dirty="0"/>
            <a:t>Valores </a:t>
          </a:r>
          <a:endParaRPr lang="es-ES" dirty="0"/>
        </a:p>
        <a:p>
          <a:r>
            <a:rPr lang="es-MX" dirty="0"/>
            <a:t>Respeto</a:t>
          </a:r>
          <a:endParaRPr lang="es-ES" dirty="0"/>
        </a:p>
        <a:p>
          <a:r>
            <a:rPr lang="es-MX" dirty="0"/>
            <a:t>Equipo de trabajo </a:t>
          </a:r>
          <a:endParaRPr lang="es-ES" dirty="0"/>
        </a:p>
        <a:p>
          <a:r>
            <a:rPr lang="es-MX" dirty="0"/>
            <a:t>Solidaridad </a:t>
          </a:r>
          <a:endParaRPr lang="es-ES" dirty="0"/>
        </a:p>
        <a:p>
          <a:r>
            <a:rPr lang="es-MX" dirty="0"/>
            <a:t>Normas</a:t>
          </a:r>
          <a:endParaRPr lang="es-ES" dirty="0"/>
        </a:p>
        <a:p>
          <a:r>
            <a:rPr lang="es-MX" dirty="0"/>
            <a:t>Motivación </a:t>
          </a:r>
          <a:endParaRPr lang="es-ES" dirty="0"/>
        </a:p>
        <a:p>
          <a:r>
            <a:rPr lang="es-MX" dirty="0"/>
            <a:t>Reglas </a:t>
          </a:r>
          <a:endParaRPr lang="es-ES" dirty="0"/>
        </a:p>
      </dgm:t>
    </dgm:pt>
    <dgm:pt modelId="{0B71EE9D-4F47-4391-8EB4-C59F2785DEDA}" type="parTrans" cxnId="{3C294B6E-47B6-44B6-BB7C-DD82F25D2362}">
      <dgm:prSet/>
      <dgm:spPr/>
      <dgm:t>
        <a:bodyPr/>
        <a:lstStyle/>
        <a:p>
          <a:endParaRPr lang="es-ES"/>
        </a:p>
      </dgm:t>
    </dgm:pt>
    <dgm:pt modelId="{4DE49D7C-A9B9-4C4C-B18F-73100EFF0EB8}" type="sibTrans" cxnId="{3C294B6E-47B6-44B6-BB7C-DD82F25D2362}">
      <dgm:prSet/>
      <dgm:spPr/>
      <dgm:t>
        <a:bodyPr/>
        <a:lstStyle/>
        <a:p>
          <a:endParaRPr lang="es-ES"/>
        </a:p>
      </dgm:t>
    </dgm:pt>
    <dgm:pt modelId="{1134E089-2CA5-464B-8932-181E99CDF636}">
      <dgm:prSet phldrT="[Texto]"/>
      <dgm:spPr/>
      <dgm:t>
        <a:bodyPr/>
        <a:lstStyle/>
        <a:p>
          <a:r>
            <a:rPr lang="es-MX" b="1" dirty="0"/>
            <a:t>LENGUA ESPAÑOLA</a:t>
          </a:r>
        </a:p>
        <a:p>
          <a:r>
            <a:rPr lang="es-MX" b="1" dirty="0"/>
            <a:t>Monografía </a:t>
          </a:r>
          <a:endParaRPr lang="es-ES" dirty="0"/>
        </a:p>
        <a:p>
          <a:r>
            <a:rPr lang="es-MX" dirty="0"/>
            <a:t>Finalidad</a:t>
          </a:r>
          <a:endParaRPr lang="es-ES" dirty="0"/>
        </a:p>
        <a:p>
          <a:r>
            <a:rPr lang="es-MX" dirty="0"/>
            <a:t>Características</a:t>
          </a:r>
          <a:endParaRPr lang="es-ES" dirty="0"/>
        </a:p>
        <a:p>
          <a:r>
            <a:rPr lang="es-MX" dirty="0"/>
            <a:t>Estructura</a:t>
          </a:r>
          <a:endParaRPr lang="es-ES" dirty="0"/>
        </a:p>
        <a:p>
          <a:r>
            <a:rPr lang="es-MX" dirty="0"/>
            <a:t>bibliografía</a:t>
          </a:r>
          <a:endParaRPr lang="es-ES" dirty="0"/>
        </a:p>
      </dgm:t>
    </dgm:pt>
    <dgm:pt modelId="{48F87CA9-8553-43EC-9538-04D37DBD940C}" type="parTrans" cxnId="{23F0CE6B-F19C-4C84-9AE8-92B6F2B2C61E}">
      <dgm:prSet/>
      <dgm:spPr/>
      <dgm:t>
        <a:bodyPr/>
        <a:lstStyle/>
        <a:p>
          <a:endParaRPr lang="es-ES"/>
        </a:p>
      </dgm:t>
    </dgm:pt>
    <dgm:pt modelId="{2B575370-1475-45FD-827A-E24AD71DDB59}" type="sibTrans" cxnId="{23F0CE6B-F19C-4C84-9AE8-92B6F2B2C61E}">
      <dgm:prSet/>
      <dgm:spPr/>
      <dgm:t>
        <a:bodyPr/>
        <a:lstStyle/>
        <a:p>
          <a:endParaRPr lang="es-ES"/>
        </a:p>
      </dgm:t>
    </dgm:pt>
    <dgm:pt modelId="{A0631660-F252-485F-AB08-51E5666DC31A}" type="pres">
      <dgm:prSet presAssocID="{833E7187-7AA4-4EA4-A5AE-D373F3D1865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A98A2E-702A-4BA6-917B-4C912E2AF3EA}" type="pres">
      <dgm:prSet presAssocID="{EE0CF486-C0C7-4D20-9ABF-5DFEA689FB93}" presName="centerShape" presStyleLbl="node0" presStyleIdx="0" presStyleCnt="1"/>
      <dgm:spPr/>
    </dgm:pt>
    <dgm:pt modelId="{423AF5BB-D4BA-45EB-AD72-199985315CBE}" type="pres">
      <dgm:prSet presAssocID="{B69051DD-1EFA-47F1-BF9E-7BDCD55C8292}" presName="Name9" presStyleLbl="parChTrans1D2" presStyleIdx="0" presStyleCnt="4"/>
      <dgm:spPr/>
    </dgm:pt>
    <dgm:pt modelId="{E625EF46-2E56-4FE3-8BF7-A85BC8B1B01A}" type="pres">
      <dgm:prSet presAssocID="{B69051DD-1EFA-47F1-BF9E-7BDCD55C8292}" presName="connTx" presStyleLbl="parChTrans1D2" presStyleIdx="0" presStyleCnt="4"/>
      <dgm:spPr/>
    </dgm:pt>
    <dgm:pt modelId="{FB38429F-1183-47BA-9012-9F9DFAC404AA}" type="pres">
      <dgm:prSet presAssocID="{0E729679-2C6E-4DF2-92F8-107877979214}" presName="node" presStyleLbl="node1" presStyleIdx="0" presStyleCnt="4" custScaleX="196090">
        <dgm:presLayoutVars>
          <dgm:bulletEnabled val="1"/>
        </dgm:presLayoutVars>
      </dgm:prSet>
      <dgm:spPr/>
    </dgm:pt>
    <dgm:pt modelId="{6F3C609C-96DB-4D6D-8509-EB213760794E}" type="pres">
      <dgm:prSet presAssocID="{2D333CFC-1D1E-41E8-B944-1B05D310394D}" presName="Name9" presStyleLbl="parChTrans1D2" presStyleIdx="1" presStyleCnt="4"/>
      <dgm:spPr/>
    </dgm:pt>
    <dgm:pt modelId="{44A09C80-B31A-40F8-B32F-8D54D923BDF0}" type="pres">
      <dgm:prSet presAssocID="{2D333CFC-1D1E-41E8-B944-1B05D310394D}" presName="connTx" presStyleLbl="parChTrans1D2" presStyleIdx="1" presStyleCnt="4"/>
      <dgm:spPr/>
    </dgm:pt>
    <dgm:pt modelId="{F9E68D1B-D701-4721-AFEA-89040BC7723A}" type="pres">
      <dgm:prSet presAssocID="{A674464E-7922-4848-8778-B572F9AB9128}" presName="node" presStyleLbl="node1" presStyleIdx="1" presStyleCnt="4" custScaleX="180079" custScaleY="128666" custRadScaleRad="114251" custRadScaleInc="-5506">
        <dgm:presLayoutVars>
          <dgm:bulletEnabled val="1"/>
        </dgm:presLayoutVars>
      </dgm:prSet>
      <dgm:spPr/>
    </dgm:pt>
    <dgm:pt modelId="{1225C7F3-2900-4FBC-B3B8-C03BD0F34B77}" type="pres">
      <dgm:prSet presAssocID="{0B71EE9D-4F47-4391-8EB4-C59F2785DEDA}" presName="Name9" presStyleLbl="parChTrans1D2" presStyleIdx="2" presStyleCnt="4"/>
      <dgm:spPr/>
    </dgm:pt>
    <dgm:pt modelId="{1A241847-DFF3-41B0-A52F-FF7FA8F7B426}" type="pres">
      <dgm:prSet presAssocID="{0B71EE9D-4F47-4391-8EB4-C59F2785DEDA}" presName="connTx" presStyleLbl="parChTrans1D2" presStyleIdx="2" presStyleCnt="4"/>
      <dgm:spPr/>
    </dgm:pt>
    <dgm:pt modelId="{1A528A6F-50B7-4D74-98DF-875348050B75}" type="pres">
      <dgm:prSet presAssocID="{1E50BEC5-E048-400B-B299-A9A8AE69074D}" presName="node" presStyleLbl="node1" presStyleIdx="2" presStyleCnt="4" custScaleX="220172" custScaleY="118943">
        <dgm:presLayoutVars>
          <dgm:bulletEnabled val="1"/>
        </dgm:presLayoutVars>
      </dgm:prSet>
      <dgm:spPr/>
    </dgm:pt>
    <dgm:pt modelId="{31CE815B-46D1-4F1A-B48C-FEAB40447BD1}" type="pres">
      <dgm:prSet presAssocID="{48F87CA9-8553-43EC-9538-04D37DBD940C}" presName="Name9" presStyleLbl="parChTrans1D2" presStyleIdx="3" presStyleCnt="4"/>
      <dgm:spPr/>
    </dgm:pt>
    <dgm:pt modelId="{30959714-70CD-4152-8869-024932F4FE48}" type="pres">
      <dgm:prSet presAssocID="{48F87CA9-8553-43EC-9538-04D37DBD940C}" presName="connTx" presStyleLbl="parChTrans1D2" presStyleIdx="3" presStyleCnt="4"/>
      <dgm:spPr/>
    </dgm:pt>
    <dgm:pt modelId="{18F9CE0F-BE88-4337-BA75-3901E513B164}" type="pres">
      <dgm:prSet presAssocID="{1134E089-2CA5-464B-8932-181E99CDF636}" presName="node" presStyleLbl="node1" presStyleIdx="3" presStyleCnt="4">
        <dgm:presLayoutVars>
          <dgm:bulletEnabled val="1"/>
        </dgm:presLayoutVars>
      </dgm:prSet>
      <dgm:spPr/>
    </dgm:pt>
  </dgm:ptLst>
  <dgm:cxnLst>
    <dgm:cxn modelId="{0C653604-550F-40B3-B1AD-4BA1DF50618C}" type="presOf" srcId="{48F87CA9-8553-43EC-9538-04D37DBD940C}" destId="{30959714-70CD-4152-8869-024932F4FE48}" srcOrd="1" destOrd="0" presId="urn:microsoft.com/office/officeart/2005/8/layout/radial1"/>
    <dgm:cxn modelId="{6CFCAC11-A08E-497C-96E9-C2F247715DE8}" srcId="{EE0CF486-C0C7-4D20-9ABF-5DFEA689FB93}" destId="{0E729679-2C6E-4DF2-92F8-107877979214}" srcOrd="0" destOrd="0" parTransId="{B69051DD-1EFA-47F1-BF9E-7BDCD55C8292}" sibTransId="{91ABA160-9306-4669-BCEA-FD9B796C5ED5}"/>
    <dgm:cxn modelId="{5711ED14-AF01-458C-8894-960763327917}" type="presOf" srcId="{0B71EE9D-4F47-4391-8EB4-C59F2785DEDA}" destId="{1A241847-DFF3-41B0-A52F-FF7FA8F7B426}" srcOrd="1" destOrd="0" presId="urn:microsoft.com/office/officeart/2005/8/layout/radial1"/>
    <dgm:cxn modelId="{72342B42-DB9D-4F8D-BCDF-C3606D705B70}" srcId="{EE0CF486-C0C7-4D20-9ABF-5DFEA689FB93}" destId="{A674464E-7922-4848-8778-B572F9AB9128}" srcOrd="1" destOrd="0" parTransId="{2D333CFC-1D1E-41E8-B944-1B05D310394D}" sibTransId="{0F093165-25C6-4441-8601-8FE2BE4982F5}"/>
    <dgm:cxn modelId="{CF84DA65-2C1F-4DE4-8BFC-3CDC14F9580A}" type="presOf" srcId="{EE0CF486-C0C7-4D20-9ABF-5DFEA689FB93}" destId="{8DA98A2E-702A-4BA6-917B-4C912E2AF3EA}" srcOrd="0" destOrd="0" presId="urn:microsoft.com/office/officeart/2005/8/layout/radial1"/>
    <dgm:cxn modelId="{24E48F48-4EBD-4664-9C8F-3531670D9B6A}" type="presOf" srcId="{1E50BEC5-E048-400B-B299-A9A8AE69074D}" destId="{1A528A6F-50B7-4D74-98DF-875348050B75}" srcOrd="0" destOrd="0" presId="urn:microsoft.com/office/officeart/2005/8/layout/radial1"/>
    <dgm:cxn modelId="{A63A7869-4605-4A4B-AFC3-3C4AD96B8F3D}" type="presOf" srcId="{1134E089-2CA5-464B-8932-181E99CDF636}" destId="{18F9CE0F-BE88-4337-BA75-3901E513B164}" srcOrd="0" destOrd="0" presId="urn:microsoft.com/office/officeart/2005/8/layout/radial1"/>
    <dgm:cxn modelId="{23F0CE6B-F19C-4C84-9AE8-92B6F2B2C61E}" srcId="{EE0CF486-C0C7-4D20-9ABF-5DFEA689FB93}" destId="{1134E089-2CA5-464B-8932-181E99CDF636}" srcOrd="3" destOrd="0" parTransId="{48F87CA9-8553-43EC-9538-04D37DBD940C}" sibTransId="{2B575370-1475-45FD-827A-E24AD71DDB59}"/>
    <dgm:cxn modelId="{60AC474C-7809-4C77-964E-B9816C877837}" type="presOf" srcId="{B69051DD-1EFA-47F1-BF9E-7BDCD55C8292}" destId="{423AF5BB-D4BA-45EB-AD72-199985315CBE}" srcOrd="0" destOrd="0" presId="urn:microsoft.com/office/officeart/2005/8/layout/radial1"/>
    <dgm:cxn modelId="{3C294B6E-47B6-44B6-BB7C-DD82F25D2362}" srcId="{EE0CF486-C0C7-4D20-9ABF-5DFEA689FB93}" destId="{1E50BEC5-E048-400B-B299-A9A8AE69074D}" srcOrd="2" destOrd="0" parTransId="{0B71EE9D-4F47-4391-8EB4-C59F2785DEDA}" sibTransId="{4DE49D7C-A9B9-4C4C-B18F-73100EFF0EB8}"/>
    <dgm:cxn modelId="{AD35F550-A5DE-43B5-9FB0-205A5E99719F}" type="presOf" srcId="{0E729679-2C6E-4DF2-92F8-107877979214}" destId="{FB38429F-1183-47BA-9012-9F9DFAC404AA}" srcOrd="0" destOrd="0" presId="urn:microsoft.com/office/officeart/2005/8/layout/radial1"/>
    <dgm:cxn modelId="{C83DCD7F-0B7C-45D6-963A-F5A54B8799AF}" type="presOf" srcId="{0B71EE9D-4F47-4391-8EB4-C59F2785DEDA}" destId="{1225C7F3-2900-4FBC-B3B8-C03BD0F34B77}" srcOrd="0" destOrd="0" presId="urn:microsoft.com/office/officeart/2005/8/layout/radial1"/>
    <dgm:cxn modelId="{DD99A79C-3459-48EF-8D6C-2DFA55523896}" type="presOf" srcId="{A674464E-7922-4848-8778-B572F9AB9128}" destId="{F9E68D1B-D701-4721-AFEA-89040BC7723A}" srcOrd="0" destOrd="0" presId="urn:microsoft.com/office/officeart/2005/8/layout/radial1"/>
    <dgm:cxn modelId="{831580C0-4C87-48CD-B516-9588F265DC31}" type="presOf" srcId="{B69051DD-1EFA-47F1-BF9E-7BDCD55C8292}" destId="{E625EF46-2E56-4FE3-8BF7-A85BC8B1B01A}" srcOrd="1" destOrd="0" presId="urn:microsoft.com/office/officeart/2005/8/layout/radial1"/>
    <dgm:cxn modelId="{AA92F3C9-8815-4727-9A36-3688880DD706}" type="presOf" srcId="{48F87CA9-8553-43EC-9538-04D37DBD940C}" destId="{31CE815B-46D1-4F1A-B48C-FEAB40447BD1}" srcOrd="0" destOrd="0" presId="urn:microsoft.com/office/officeart/2005/8/layout/radial1"/>
    <dgm:cxn modelId="{E3DFEBCC-95E8-4EF4-ABEC-02EAF62BCA5F}" type="presOf" srcId="{2D333CFC-1D1E-41E8-B944-1B05D310394D}" destId="{6F3C609C-96DB-4D6D-8509-EB213760794E}" srcOrd="0" destOrd="0" presId="urn:microsoft.com/office/officeart/2005/8/layout/radial1"/>
    <dgm:cxn modelId="{F883B2CE-32A9-41BB-A7CC-8CCFF20E1B0B}" srcId="{833E7187-7AA4-4EA4-A5AE-D373F3D18650}" destId="{EE0CF486-C0C7-4D20-9ABF-5DFEA689FB93}" srcOrd="0" destOrd="0" parTransId="{65C623C1-1445-4FFD-85D2-9173532C9784}" sibTransId="{0CFF411F-5C4A-4028-802E-D77AFFC125A8}"/>
    <dgm:cxn modelId="{C0CFFEDD-B93A-4841-9AAA-119B2A65AE6F}" type="presOf" srcId="{833E7187-7AA4-4EA4-A5AE-D373F3D18650}" destId="{A0631660-F252-485F-AB08-51E5666DC31A}" srcOrd="0" destOrd="0" presId="urn:microsoft.com/office/officeart/2005/8/layout/radial1"/>
    <dgm:cxn modelId="{E858D0EF-D888-43BC-A5A6-ED1B6F61E0CF}" type="presOf" srcId="{2D333CFC-1D1E-41E8-B944-1B05D310394D}" destId="{44A09C80-B31A-40F8-B32F-8D54D923BDF0}" srcOrd="1" destOrd="0" presId="urn:microsoft.com/office/officeart/2005/8/layout/radial1"/>
    <dgm:cxn modelId="{D9BF14AD-9E9C-4997-87D5-E277DB9A5C72}" type="presParOf" srcId="{A0631660-F252-485F-AB08-51E5666DC31A}" destId="{8DA98A2E-702A-4BA6-917B-4C912E2AF3EA}" srcOrd="0" destOrd="0" presId="urn:microsoft.com/office/officeart/2005/8/layout/radial1"/>
    <dgm:cxn modelId="{B6886D4A-F885-463B-8081-2839A4EEFDFA}" type="presParOf" srcId="{A0631660-F252-485F-AB08-51E5666DC31A}" destId="{423AF5BB-D4BA-45EB-AD72-199985315CBE}" srcOrd="1" destOrd="0" presId="urn:microsoft.com/office/officeart/2005/8/layout/radial1"/>
    <dgm:cxn modelId="{DF4DB9EF-2068-4DA9-A810-E90B292EB041}" type="presParOf" srcId="{423AF5BB-D4BA-45EB-AD72-199985315CBE}" destId="{E625EF46-2E56-4FE3-8BF7-A85BC8B1B01A}" srcOrd="0" destOrd="0" presId="urn:microsoft.com/office/officeart/2005/8/layout/radial1"/>
    <dgm:cxn modelId="{F3F64831-9397-4C36-9F59-57DC7433DB37}" type="presParOf" srcId="{A0631660-F252-485F-AB08-51E5666DC31A}" destId="{FB38429F-1183-47BA-9012-9F9DFAC404AA}" srcOrd="2" destOrd="0" presId="urn:microsoft.com/office/officeart/2005/8/layout/radial1"/>
    <dgm:cxn modelId="{A1F8EEDB-9CE2-4AC0-A825-078F65B1A3E7}" type="presParOf" srcId="{A0631660-F252-485F-AB08-51E5666DC31A}" destId="{6F3C609C-96DB-4D6D-8509-EB213760794E}" srcOrd="3" destOrd="0" presId="urn:microsoft.com/office/officeart/2005/8/layout/radial1"/>
    <dgm:cxn modelId="{341D3945-79AC-4433-B5D6-EFE260AA220F}" type="presParOf" srcId="{6F3C609C-96DB-4D6D-8509-EB213760794E}" destId="{44A09C80-B31A-40F8-B32F-8D54D923BDF0}" srcOrd="0" destOrd="0" presId="urn:microsoft.com/office/officeart/2005/8/layout/radial1"/>
    <dgm:cxn modelId="{684E26B1-D036-4AB2-B565-1AAAFC1C6D67}" type="presParOf" srcId="{A0631660-F252-485F-AB08-51E5666DC31A}" destId="{F9E68D1B-D701-4721-AFEA-89040BC7723A}" srcOrd="4" destOrd="0" presId="urn:microsoft.com/office/officeart/2005/8/layout/radial1"/>
    <dgm:cxn modelId="{16D493E2-61FD-4B06-94E1-41FD517BB5D3}" type="presParOf" srcId="{A0631660-F252-485F-AB08-51E5666DC31A}" destId="{1225C7F3-2900-4FBC-B3B8-C03BD0F34B77}" srcOrd="5" destOrd="0" presId="urn:microsoft.com/office/officeart/2005/8/layout/radial1"/>
    <dgm:cxn modelId="{A6F76B8B-0DB8-425D-9669-8130B693BC30}" type="presParOf" srcId="{1225C7F3-2900-4FBC-B3B8-C03BD0F34B77}" destId="{1A241847-DFF3-41B0-A52F-FF7FA8F7B426}" srcOrd="0" destOrd="0" presId="urn:microsoft.com/office/officeart/2005/8/layout/radial1"/>
    <dgm:cxn modelId="{36D72070-424C-433A-87A1-C5C2EA778764}" type="presParOf" srcId="{A0631660-F252-485F-AB08-51E5666DC31A}" destId="{1A528A6F-50B7-4D74-98DF-875348050B75}" srcOrd="6" destOrd="0" presId="urn:microsoft.com/office/officeart/2005/8/layout/radial1"/>
    <dgm:cxn modelId="{747C1FDB-A85F-4F2E-8FED-7599846DB5B5}" type="presParOf" srcId="{A0631660-F252-485F-AB08-51E5666DC31A}" destId="{31CE815B-46D1-4F1A-B48C-FEAB40447BD1}" srcOrd="7" destOrd="0" presId="urn:microsoft.com/office/officeart/2005/8/layout/radial1"/>
    <dgm:cxn modelId="{55B57670-2281-40D4-936B-E0A0E0DA9F43}" type="presParOf" srcId="{31CE815B-46D1-4F1A-B48C-FEAB40447BD1}" destId="{30959714-70CD-4152-8869-024932F4FE48}" srcOrd="0" destOrd="0" presId="urn:microsoft.com/office/officeart/2005/8/layout/radial1"/>
    <dgm:cxn modelId="{2D7912BA-7825-4E2C-9699-000C5FE195DA}" type="presParOf" srcId="{A0631660-F252-485F-AB08-51E5666DC31A}" destId="{18F9CE0F-BE88-4337-BA75-3901E513B16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E7187-7AA4-4EA4-A5AE-D373F3D18650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E0CF486-C0C7-4D20-9ABF-5DFEA689FB93}">
      <dgm:prSet phldrT="[Texto]"/>
      <dgm:spPr/>
      <dgm:t>
        <a:bodyPr/>
        <a:lstStyle/>
        <a:p>
          <a:r>
            <a:rPr lang="es-MX" dirty="0"/>
            <a:t>OBJETIVO</a:t>
          </a:r>
        </a:p>
        <a:p>
          <a:r>
            <a:rPr lang="es-MX" dirty="0"/>
            <a:t>Crear una hortaliza por un sistema de riego en un huerto, ubicado en la escuela Nezahualcóyotl para proveer a la cafetería alimentos sanos que ayuden a los alumnos en su consumo durante su receso escolar. </a:t>
          </a:r>
          <a:endParaRPr lang="es-ES" dirty="0"/>
        </a:p>
      </dgm:t>
    </dgm:pt>
    <dgm:pt modelId="{65C623C1-1445-4FFD-85D2-9173532C9784}" type="parTrans" cxnId="{F883B2CE-32A9-41BB-A7CC-8CCFF20E1B0B}">
      <dgm:prSet/>
      <dgm:spPr/>
      <dgm:t>
        <a:bodyPr/>
        <a:lstStyle/>
        <a:p>
          <a:endParaRPr lang="es-ES"/>
        </a:p>
      </dgm:t>
    </dgm:pt>
    <dgm:pt modelId="{0CFF411F-5C4A-4028-802E-D77AFFC125A8}" type="sibTrans" cxnId="{F883B2CE-32A9-41BB-A7CC-8CCFF20E1B0B}">
      <dgm:prSet/>
      <dgm:spPr/>
      <dgm:t>
        <a:bodyPr/>
        <a:lstStyle/>
        <a:p>
          <a:endParaRPr lang="es-ES"/>
        </a:p>
      </dgm:t>
    </dgm:pt>
    <dgm:pt modelId="{0E729679-2C6E-4DF2-92F8-107877979214}">
      <dgm:prSet phldrT="[Texto]"/>
      <dgm:spPr/>
      <dgm:t>
        <a:bodyPr/>
        <a:lstStyle/>
        <a:p>
          <a:r>
            <a:rPr lang="es-MX" b="1" dirty="0"/>
            <a:t>FÍSICA III</a:t>
          </a:r>
        </a:p>
        <a:p>
          <a:r>
            <a:rPr lang="es-MX" b="1" dirty="0"/>
            <a:t>Generadores de energía </a:t>
          </a:r>
          <a:endParaRPr lang="es-ES" dirty="0"/>
        </a:p>
        <a:p>
          <a:r>
            <a:rPr lang="es-MX" dirty="0"/>
            <a:t>Contaminación</a:t>
          </a:r>
          <a:endParaRPr lang="es-ES" dirty="0"/>
        </a:p>
        <a:p>
          <a:r>
            <a:rPr lang="es-MX" dirty="0"/>
            <a:t>Sustentabilidad </a:t>
          </a:r>
          <a:endParaRPr lang="es-ES" dirty="0"/>
        </a:p>
        <a:p>
          <a:r>
            <a:rPr lang="es-MX" dirty="0"/>
            <a:t>Energías </a:t>
          </a:r>
          <a:endParaRPr lang="es-ES" dirty="0"/>
        </a:p>
        <a:p>
          <a:r>
            <a:rPr lang="es-MX" dirty="0"/>
            <a:t>Responsable  </a:t>
          </a:r>
          <a:endParaRPr lang="es-ES" dirty="0"/>
        </a:p>
        <a:p>
          <a:r>
            <a:rPr lang="es-MX" dirty="0"/>
            <a:t>Valor</a:t>
          </a:r>
        </a:p>
        <a:p>
          <a:r>
            <a:rPr lang="es-MX" dirty="0"/>
            <a:t>Disciplina </a:t>
          </a:r>
          <a:endParaRPr lang="es-ES" dirty="0"/>
        </a:p>
        <a:p>
          <a:r>
            <a:rPr lang="es-MX" dirty="0"/>
            <a:t>Desarrollo tecnológico.</a:t>
          </a:r>
          <a:endParaRPr lang="es-ES" dirty="0"/>
        </a:p>
      </dgm:t>
    </dgm:pt>
    <dgm:pt modelId="{B69051DD-1EFA-47F1-BF9E-7BDCD55C8292}" type="parTrans" cxnId="{6CFCAC11-A08E-497C-96E9-C2F247715DE8}">
      <dgm:prSet/>
      <dgm:spPr/>
      <dgm:t>
        <a:bodyPr/>
        <a:lstStyle/>
        <a:p>
          <a:endParaRPr lang="es-ES"/>
        </a:p>
      </dgm:t>
    </dgm:pt>
    <dgm:pt modelId="{91ABA160-9306-4669-BCEA-FD9B796C5ED5}" type="sibTrans" cxnId="{6CFCAC11-A08E-497C-96E9-C2F247715DE8}">
      <dgm:prSet/>
      <dgm:spPr/>
      <dgm:t>
        <a:bodyPr/>
        <a:lstStyle/>
        <a:p>
          <a:endParaRPr lang="es-ES"/>
        </a:p>
      </dgm:t>
    </dgm:pt>
    <dgm:pt modelId="{A674464E-7922-4848-8778-B572F9AB9128}">
      <dgm:prSet phldrT="[Texto]"/>
      <dgm:spPr/>
      <dgm:t>
        <a:bodyPr/>
        <a:lstStyle/>
        <a:p>
          <a:r>
            <a:rPr lang="es-MX" b="1" dirty="0"/>
            <a:t>GEOGRAFÍA </a:t>
          </a:r>
        </a:p>
        <a:p>
          <a:r>
            <a:rPr lang="es-MX" b="1" dirty="0"/>
            <a:t>Origen y diversidad de los Recurso Naturales</a:t>
          </a:r>
          <a:endParaRPr lang="es-ES" dirty="0"/>
        </a:p>
        <a:p>
          <a:r>
            <a:rPr lang="es-MX" dirty="0"/>
            <a:t>Recursos </a:t>
          </a:r>
          <a:endParaRPr lang="es-ES" dirty="0"/>
        </a:p>
        <a:p>
          <a:r>
            <a:rPr lang="es-MX" dirty="0"/>
            <a:t>Diversidad </a:t>
          </a:r>
          <a:endParaRPr lang="es-ES" dirty="0"/>
        </a:p>
        <a:p>
          <a:r>
            <a:rPr lang="es-MX" dirty="0"/>
            <a:t>Energía</a:t>
          </a:r>
          <a:endParaRPr lang="es-ES" dirty="0"/>
        </a:p>
        <a:p>
          <a:r>
            <a:rPr lang="es-MX" dirty="0"/>
            <a:t>Disponibilidad de recursos </a:t>
          </a:r>
          <a:endParaRPr lang="es-ES" dirty="0"/>
        </a:p>
        <a:p>
          <a:r>
            <a:rPr lang="es-MX" dirty="0"/>
            <a:t>Cambio climático </a:t>
          </a:r>
          <a:endParaRPr lang="es-ES" dirty="0"/>
        </a:p>
        <a:p>
          <a:r>
            <a:rPr lang="es-MX" dirty="0"/>
            <a:t>Deterioro ambiental.</a:t>
          </a:r>
          <a:endParaRPr lang="es-MX" b="1" dirty="0"/>
        </a:p>
      </dgm:t>
    </dgm:pt>
    <dgm:pt modelId="{2D333CFC-1D1E-41E8-B944-1B05D310394D}" type="parTrans" cxnId="{72342B42-DB9D-4F8D-BCDF-C3606D705B70}">
      <dgm:prSet/>
      <dgm:spPr/>
      <dgm:t>
        <a:bodyPr/>
        <a:lstStyle/>
        <a:p>
          <a:endParaRPr lang="es-ES"/>
        </a:p>
      </dgm:t>
    </dgm:pt>
    <dgm:pt modelId="{0F093165-25C6-4441-8601-8FE2BE4982F5}" type="sibTrans" cxnId="{72342B42-DB9D-4F8D-BCDF-C3606D705B70}">
      <dgm:prSet/>
      <dgm:spPr/>
      <dgm:t>
        <a:bodyPr/>
        <a:lstStyle/>
        <a:p>
          <a:endParaRPr lang="es-ES"/>
        </a:p>
      </dgm:t>
    </dgm:pt>
    <dgm:pt modelId="{1E50BEC5-E048-400B-B299-A9A8AE69074D}">
      <dgm:prSet phldrT="[Texto]"/>
      <dgm:spPr/>
      <dgm:t>
        <a:bodyPr/>
        <a:lstStyle/>
        <a:p>
          <a:endParaRPr lang="es-MX" b="1" dirty="0"/>
        </a:p>
        <a:p>
          <a:endParaRPr lang="es-MX" b="1" dirty="0"/>
        </a:p>
        <a:p>
          <a:r>
            <a:rPr lang="es-MX" b="1" dirty="0"/>
            <a:t>ORIENTACIÓN EDUCATIVA IV</a:t>
          </a:r>
        </a:p>
        <a:p>
          <a:r>
            <a:rPr lang="es-MX" b="1" dirty="0"/>
            <a:t>Valores en el ámbito escolar y social: compromiso, responsabilidad y respeto.</a:t>
          </a:r>
          <a:endParaRPr lang="es-ES" dirty="0"/>
        </a:p>
        <a:p>
          <a:r>
            <a:rPr lang="es-MX" dirty="0"/>
            <a:t>Responsabilidad</a:t>
          </a:r>
          <a:endParaRPr lang="es-ES" dirty="0"/>
        </a:p>
        <a:p>
          <a:r>
            <a:rPr lang="es-MX" dirty="0"/>
            <a:t>Compromiso</a:t>
          </a:r>
          <a:endParaRPr lang="es-ES" dirty="0"/>
        </a:p>
        <a:p>
          <a:r>
            <a:rPr lang="es-MX" dirty="0"/>
            <a:t>Valores </a:t>
          </a:r>
          <a:endParaRPr lang="es-ES" dirty="0"/>
        </a:p>
        <a:p>
          <a:r>
            <a:rPr lang="es-MX" dirty="0"/>
            <a:t>Respeto</a:t>
          </a:r>
          <a:endParaRPr lang="es-ES" dirty="0"/>
        </a:p>
        <a:p>
          <a:r>
            <a:rPr lang="es-MX" dirty="0"/>
            <a:t>Equipo de trabajo</a:t>
          </a:r>
          <a:endParaRPr lang="es-ES" dirty="0"/>
        </a:p>
        <a:p>
          <a:r>
            <a:rPr lang="es-MX" dirty="0"/>
            <a:t>Valores </a:t>
          </a:r>
          <a:endParaRPr lang="es-ES" dirty="0"/>
        </a:p>
        <a:p>
          <a:r>
            <a:rPr lang="es-MX" dirty="0"/>
            <a:t>Solidaridad </a:t>
          </a:r>
          <a:endParaRPr lang="es-ES" dirty="0"/>
        </a:p>
        <a:p>
          <a:r>
            <a:rPr lang="es-MX" dirty="0"/>
            <a:t>Normas</a:t>
          </a:r>
          <a:endParaRPr lang="es-ES" dirty="0"/>
        </a:p>
        <a:p>
          <a:r>
            <a:rPr lang="es-MX" dirty="0"/>
            <a:t>Motivación </a:t>
          </a:r>
          <a:endParaRPr lang="es-ES" dirty="0"/>
        </a:p>
        <a:p>
          <a:r>
            <a:rPr lang="es-MX" dirty="0"/>
            <a:t>Reglas </a:t>
          </a:r>
          <a:endParaRPr lang="es-ES" dirty="0"/>
        </a:p>
      </dgm:t>
    </dgm:pt>
    <dgm:pt modelId="{0B71EE9D-4F47-4391-8EB4-C59F2785DEDA}" type="parTrans" cxnId="{3C294B6E-47B6-44B6-BB7C-DD82F25D2362}">
      <dgm:prSet/>
      <dgm:spPr/>
      <dgm:t>
        <a:bodyPr/>
        <a:lstStyle/>
        <a:p>
          <a:endParaRPr lang="es-ES"/>
        </a:p>
      </dgm:t>
    </dgm:pt>
    <dgm:pt modelId="{4DE49D7C-A9B9-4C4C-B18F-73100EFF0EB8}" type="sibTrans" cxnId="{3C294B6E-47B6-44B6-BB7C-DD82F25D2362}">
      <dgm:prSet/>
      <dgm:spPr/>
      <dgm:t>
        <a:bodyPr/>
        <a:lstStyle/>
        <a:p>
          <a:endParaRPr lang="es-ES"/>
        </a:p>
      </dgm:t>
    </dgm:pt>
    <dgm:pt modelId="{1134E089-2CA5-464B-8932-181E99CDF636}">
      <dgm:prSet phldrT="[Texto]"/>
      <dgm:spPr/>
      <dgm:t>
        <a:bodyPr/>
        <a:lstStyle/>
        <a:p>
          <a:r>
            <a:rPr lang="es-MX" b="1" dirty="0"/>
            <a:t>LENGUA ESPAÑOLA</a:t>
          </a:r>
        </a:p>
        <a:p>
          <a:r>
            <a:rPr lang="es-MX" b="1" dirty="0"/>
            <a:t>Monografía </a:t>
          </a:r>
          <a:endParaRPr lang="es-ES" dirty="0"/>
        </a:p>
        <a:p>
          <a:r>
            <a:rPr lang="es-MX" dirty="0"/>
            <a:t>Finalidad</a:t>
          </a:r>
          <a:endParaRPr lang="es-ES" dirty="0"/>
        </a:p>
        <a:p>
          <a:r>
            <a:rPr lang="es-MX" dirty="0"/>
            <a:t>Características</a:t>
          </a:r>
          <a:endParaRPr lang="es-ES" dirty="0"/>
        </a:p>
        <a:p>
          <a:r>
            <a:rPr lang="es-MX" dirty="0"/>
            <a:t>Estructura</a:t>
          </a:r>
          <a:endParaRPr lang="es-ES" dirty="0"/>
        </a:p>
        <a:p>
          <a:r>
            <a:rPr lang="es-MX" dirty="0"/>
            <a:t>bibliografía</a:t>
          </a:r>
          <a:endParaRPr lang="es-ES" dirty="0"/>
        </a:p>
      </dgm:t>
    </dgm:pt>
    <dgm:pt modelId="{48F87CA9-8553-43EC-9538-04D37DBD940C}" type="parTrans" cxnId="{23F0CE6B-F19C-4C84-9AE8-92B6F2B2C61E}">
      <dgm:prSet/>
      <dgm:spPr/>
      <dgm:t>
        <a:bodyPr/>
        <a:lstStyle/>
        <a:p>
          <a:endParaRPr lang="es-ES"/>
        </a:p>
      </dgm:t>
    </dgm:pt>
    <dgm:pt modelId="{2B575370-1475-45FD-827A-E24AD71DDB59}" type="sibTrans" cxnId="{23F0CE6B-F19C-4C84-9AE8-92B6F2B2C61E}">
      <dgm:prSet/>
      <dgm:spPr/>
      <dgm:t>
        <a:bodyPr/>
        <a:lstStyle/>
        <a:p>
          <a:endParaRPr lang="es-ES"/>
        </a:p>
      </dgm:t>
    </dgm:pt>
    <dgm:pt modelId="{A0631660-F252-485F-AB08-51E5666DC31A}" type="pres">
      <dgm:prSet presAssocID="{833E7187-7AA4-4EA4-A5AE-D373F3D1865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A98A2E-702A-4BA6-917B-4C912E2AF3EA}" type="pres">
      <dgm:prSet presAssocID="{EE0CF486-C0C7-4D20-9ABF-5DFEA689FB93}" presName="centerShape" presStyleLbl="node0" presStyleIdx="0" presStyleCnt="1"/>
      <dgm:spPr/>
    </dgm:pt>
    <dgm:pt modelId="{423AF5BB-D4BA-45EB-AD72-199985315CBE}" type="pres">
      <dgm:prSet presAssocID="{B69051DD-1EFA-47F1-BF9E-7BDCD55C8292}" presName="Name9" presStyleLbl="parChTrans1D2" presStyleIdx="0" presStyleCnt="4"/>
      <dgm:spPr/>
    </dgm:pt>
    <dgm:pt modelId="{E625EF46-2E56-4FE3-8BF7-A85BC8B1B01A}" type="pres">
      <dgm:prSet presAssocID="{B69051DD-1EFA-47F1-BF9E-7BDCD55C8292}" presName="connTx" presStyleLbl="parChTrans1D2" presStyleIdx="0" presStyleCnt="4"/>
      <dgm:spPr/>
    </dgm:pt>
    <dgm:pt modelId="{FB38429F-1183-47BA-9012-9F9DFAC404AA}" type="pres">
      <dgm:prSet presAssocID="{0E729679-2C6E-4DF2-92F8-107877979214}" presName="node" presStyleLbl="node1" presStyleIdx="0" presStyleCnt="4" custScaleX="196090">
        <dgm:presLayoutVars>
          <dgm:bulletEnabled val="1"/>
        </dgm:presLayoutVars>
      </dgm:prSet>
      <dgm:spPr/>
    </dgm:pt>
    <dgm:pt modelId="{6F3C609C-96DB-4D6D-8509-EB213760794E}" type="pres">
      <dgm:prSet presAssocID="{2D333CFC-1D1E-41E8-B944-1B05D310394D}" presName="Name9" presStyleLbl="parChTrans1D2" presStyleIdx="1" presStyleCnt="4"/>
      <dgm:spPr/>
    </dgm:pt>
    <dgm:pt modelId="{44A09C80-B31A-40F8-B32F-8D54D923BDF0}" type="pres">
      <dgm:prSet presAssocID="{2D333CFC-1D1E-41E8-B944-1B05D310394D}" presName="connTx" presStyleLbl="parChTrans1D2" presStyleIdx="1" presStyleCnt="4"/>
      <dgm:spPr/>
    </dgm:pt>
    <dgm:pt modelId="{F9E68D1B-D701-4721-AFEA-89040BC7723A}" type="pres">
      <dgm:prSet presAssocID="{A674464E-7922-4848-8778-B572F9AB9128}" presName="node" presStyleLbl="node1" presStyleIdx="1" presStyleCnt="4" custScaleX="180079" custScaleY="128666" custRadScaleRad="114251" custRadScaleInc="-5506">
        <dgm:presLayoutVars>
          <dgm:bulletEnabled val="1"/>
        </dgm:presLayoutVars>
      </dgm:prSet>
      <dgm:spPr/>
    </dgm:pt>
    <dgm:pt modelId="{1225C7F3-2900-4FBC-B3B8-C03BD0F34B77}" type="pres">
      <dgm:prSet presAssocID="{0B71EE9D-4F47-4391-8EB4-C59F2785DEDA}" presName="Name9" presStyleLbl="parChTrans1D2" presStyleIdx="2" presStyleCnt="4"/>
      <dgm:spPr/>
    </dgm:pt>
    <dgm:pt modelId="{1A241847-DFF3-41B0-A52F-FF7FA8F7B426}" type="pres">
      <dgm:prSet presAssocID="{0B71EE9D-4F47-4391-8EB4-C59F2785DEDA}" presName="connTx" presStyleLbl="parChTrans1D2" presStyleIdx="2" presStyleCnt="4"/>
      <dgm:spPr/>
    </dgm:pt>
    <dgm:pt modelId="{1A528A6F-50B7-4D74-98DF-875348050B75}" type="pres">
      <dgm:prSet presAssocID="{1E50BEC5-E048-400B-B299-A9A8AE69074D}" presName="node" presStyleLbl="node1" presStyleIdx="2" presStyleCnt="4" custScaleX="220172" custScaleY="118943">
        <dgm:presLayoutVars>
          <dgm:bulletEnabled val="1"/>
        </dgm:presLayoutVars>
      </dgm:prSet>
      <dgm:spPr/>
    </dgm:pt>
    <dgm:pt modelId="{31CE815B-46D1-4F1A-B48C-FEAB40447BD1}" type="pres">
      <dgm:prSet presAssocID="{48F87CA9-8553-43EC-9538-04D37DBD940C}" presName="Name9" presStyleLbl="parChTrans1D2" presStyleIdx="3" presStyleCnt="4"/>
      <dgm:spPr/>
    </dgm:pt>
    <dgm:pt modelId="{30959714-70CD-4152-8869-024932F4FE48}" type="pres">
      <dgm:prSet presAssocID="{48F87CA9-8553-43EC-9538-04D37DBD940C}" presName="connTx" presStyleLbl="parChTrans1D2" presStyleIdx="3" presStyleCnt="4"/>
      <dgm:spPr/>
    </dgm:pt>
    <dgm:pt modelId="{18F9CE0F-BE88-4337-BA75-3901E513B164}" type="pres">
      <dgm:prSet presAssocID="{1134E089-2CA5-464B-8932-181E99CDF636}" presName="node" presStyleLbl="node1" presStyleIdx="3" presStyleCnt="4">
        <dgm:presLayoutVars>
          <dgm:bulletEnabled val="1"/>
        </dgm:presLayoutVars>
      </dgm:prSet>
      <dgm:spPr/>
    </dgm:pt>
  </dgm:ptLst>
  <dgm:cxnLst>
    <dgm:cxn modelId="{0C653604-550F-40B3-B1AD-4BA1DF50618C}" type="presOf" srcId="{48F87CA9-8553-43EC-9538-04D37DBD940C}" destId="{30959714-70CD-4152-8869-024932F4FE48}" srcOrd="1" destOrd="0" presId="urn:microsoft.com/office/officeart/2005/8/layout/radial1"/>
    <dgm:cxn modelId="{6CFCAC11-A08E-497C-96E9-C2F247715DE8}" srcId="{EE0CF486-C0C7-4D20-9ABF-5DFEA689FB93}" destId="{0E729679-2C6E-4DF2-92F8-107877979214}" srcOrd="0" destOrd="0" parTransId="{B69051DD-1EFA-47F1-BF9E-7BDCD55C8292}" sibTransId="{91ABA160-9306-4669-BCEA-FD9B796C5ED5}"/>
    <dgm:cxn modelId="{5711ED14-AF01-458C-8894-960763327917}" type="presOf" srcId="{0B71EE9D-4F47-4391-8EB4-C59F2785DEDA}" destId="{1A241847-DFF3-41B0-A52F-FF7FA8F7B426}" srcOrd="1" destOrd="0" presId="urn:microsoft.com/office/officeart/2005/8/layout/radial1"/>
    <dgm:cxn modelId="{72342B42-DB9D-4F8D-BCDF-C3606D705B70}" srcId="{EE0CF486-C0C7-4D20-9ABF-5DFEA689FB93}" destId="{A674464E-7922-4848-8778-B572F9AB9128}" srcOrd="1" destOrd="0" parTransId="{2D333CFC-1D1E-41E8-B944-1B05D310394D}" sibTransId="{0F093165-25C6-4441-8601-8FE2BE4982F5}"/>
    <dgm:cxn modelId="{CF84DA65-2C1F-4DE4-8BFC-3CDC14F9580A}" type="presOf" srcId="{EE0CF486-C0C7-4D20-9ABF-5DFEA689FB93}" destId="{8DA98A2E-702A-4BA6-917B-4C912E2AF3EA}" srcOrd="0" destOrd="0" presId="urn:microsoft.com/office/officeart/2005/8/layout/radial1"/>
    <dgm:cxn modelId="{24E48F48-4EBD-4664-9C8F-3531670D9B6A}" type="presOf" srcId="{1E50BEC5-E048-400B-B299-A9A8AE69074D}" destId="{1A528A6F-50B7-4D74-98DF-875348050B75}" srcOrd="0" destOrd="0" presId="urn:microsoft.com/office/officeart/2005/8/layout/radial1"/>
    <dgm:cxn modelId="{A63A7869-4605-4A4B-AFC3-3C4AD96B8F3D}" type="presOf" srcId="{1134E089-2CA5-464B-8932-181E99CDF636}" destId="{18F9CE0F-BE88-4337-BA75-3901E513B164}" srcOrd="0" destOrd="0" presId="urn:microsoft.com/office/officeart/2005/8/layout/radial1"/>
    <dgm:cxn modelId="{23F0CE6B-F19C-4C84-9AE8-92B6F2B2C61E}" srcId="{EE0CF486-C0C7-4D20-9ABF-5DFEA689FB93}" destId="{1134E089-2CA5-464B-8932-181E99CDF636}" srcOrd="3" destOrd="0" parTransId="{48F87CA9-8553-43EC-9538-04D37DBD940C}" sibTransId="{2B575370-1475-45FD-827A-E24AD71DDB59}"/>
    <dgm:cxn modelId="{60AC474C-7809-4C77-964E-B9816C877837}" type="presOf" srcId="{B69051DD-1EFA-47F1-BF9E-7BDCD55C8292}" destId="{423AF5BB-D4BA-45EB-AD72-199985315CBE}" srcOrd="0" destOrd="0" presId="urn:microsoft.com/office/officeart/2005/8/layout/radial1"/>
    <dgm:cxn modelId="{3C294B6E-47B6-44B6-BB7C-DD82F25D2362}" srcId="{EE0CF486-C0C7-4D20-9ABF-5DFEA689FB93}" destId="{1E50BEC5-E048-400B-B299-A9A8AE69074D}" srcOrd="2" destOrd="0" parTransId="{0B71EE9D-4F47-4391-8EB4-C59F2785DEDA}" sibTransId="{4DE49D7C-A9B9-4C4C-B18F-73100EFF0EB8}"/>
    <dgm:cxn modelId="{AD35F550-A5DE-43B5-9FB0-205A5E99719F}" type="presOf" srcId="{0E729679-2C6E-4DF2-92F8-107877979214}" destId="{FB38429F-1183-47BA-9012-9F9DFAC404AA}" srcOrd="0" destOrd="0" presId="urn:microsoft.com/office/officeart/2005/8/layout/radial1"/>
    <dgm:cxn modelId="{C83DCD7F-0B7C-45D6-963A-F5A54B8799AF}" type="presOf" srcId="{0B71EE9D-4F47-4391-8EB4-C59F2785DEDA}" destId="{1225C7F3-2900-4FBC-B3B8-C03BD0F34B77}" srcOrd="0" destOrd="0" presId="urn:microsoft.com/office/officeart/2005/8/layout/radial1"/>
    <dgm:cxn modelId="{DD99A79C-3459-48EF-8D6C-2DFA55523896}" type="presOf" srcId="{A674464E-7922-4848-8778-B572F9AB9128}" destId="{F9E68D1B-D701-4721-AFEA-89040BC7723A}" srcOrd="0" destOrd="0" presId="urn:microsoft.com/office/officeart/2005/8/layout/radial1"/>
    <dgm:cxn modelId="{831580C0-4C87-48CD-B516-9588F265DC31}" type="presOf" srcId="{B69051DD-1EFA-47F1-BF9E-7BDCD55C8292}" destId="{E625EF46-2E56-4FE3-8BF7-A85BC8B1B01A}" srcOrd="1" destOrd="0" presId="urn:microsoft.com/office/officeart/2005/8/layout/radial1"/>
    <dgm:cxn modelId="{AA92F3C9-8815-4727-9A36-3688880DD706}" type="presOf" srcId="{48F87CA9-8553-43EC-9538-04D37DBD940C}" destId="{31CE815B-46D1-4F1A-B48C-FEAB40447BD1}" srcOrd="0" destOrd="0" presId="urn:microsoft.com/office/officeart/2005/8/layout/radial1"/>
    <dgm:cxn modelId="{E3DFEBCC-95E8-4EF4-ABEC-02EAF62BCA5F}" type="presOf" srcId="{2D333CFC-1D1E-41E8-B944-1B05D310394D}" destId="{6F3C609C-96DB-4D6D-8509-EB213760794E}" srcOrd="0" destOrd="0" presId="urn:microsoft.com/office/officeart/2005/8/layout/radial1"/>
    <dgm:cxn modelId="{F883B2CE-32A9-41BB-A7CC-8CCFF20E1B0B}" srcId="{833E7187-7AA4-4EA4-A5AE-D373F3D18650}" destId="{EE0CF486-C0C7-4D20-9ABF-5DFEA689FB93}" srcOrd="0" destOrd="0" parTransId="{65C623C1-1445-4FFD-85D2-9173532C9784}" sibTransId="{0CFF411F-5C4A-4028-802E-D77AFFC125A8}"/>
    <dgm:cxn modelId="{C0CFFEDD-B93A-4841-9AAA-119B2A65AE6F}" type="presOf" srcId="{833E7187-7AA4-4EA4-A5AE-D373F3D18650}" destId="{A0631660-F252-485F-AB08-51E5666DC31A}" srcOrd="0" destOrd="0" presId="urn:microsoft.com/office/officeart/2005/8/layout/radial1"/>
    <dgm:cxn modelId="{E858D0EF-D888-43BC-A5A6-ED1B6F61E0CF}" type="presOf" srcId="{2D333CFC-1D1E-41E8-B944-1B05D310394D}" destId="{44A09C80-B31A-40F8-B32F-8D54D923BDF0}" srcOrd="1" destOrd="0" presId="urn:microsoft.com/office/officeart/2005/8/layout/radial1"/>
    <dgm:cxn modelId="{D9BF14AD-9E9C-4997-87D5-E277DB9A5C72}" type="presParOf" srcId="{A0631660-F252-485F-AB08-51E5666DC31A}" destId="{8DA98A2E-702A-4BA6-917B-4C912E2AF3EA}" srcOrd="0" destOrd="0" presId="urn:microsoft.com/office/officeart/2005/8/layout/radial1"/>
    <dgm:cxn modelId="{B6886D4A-F885-463B-8081-2839A4EEFDFA}" type="presParOf" srcId="{A0631660-F252-485F-AB08-51E5666DC31A}" destId="{423AF5BB-D4BA-45EB-AD72-199985315CBE}" srcOrd="1" destOrd="0" presId="urn:microsoft.com/office/officeart/2005/8/layout/radial1"/>
    <dgm:cxn modelId="{DF4DB9EF-2068-4DA9-A810-E90B292EB041}" type="presParOf" srcId="{423AF5BB-D4BA-45EB-AD72-199985315CBE}" destId="{E625EF46-2E56-4FE3-8BF7-A85BC8B1B01A}" srcOrd="0" destOrd="0" presId="urn:microsoft.com/office/officeart/2005/8/layout/radial1"/>
    <dgm:cxn modelId="{F3F64831-9397-4C36-9F59-57DC7433DB37}" type="presParOf" srcId="{A0631660-F252-485F-AB08-51E5666DC31A}" destId="{FB38429F-1183-47BA-9012-9F9DFAC404AA}" srcOrd="2" destOrd="0" presId="urn:microsoft.com/office/officeart/2005/8/layout/radial1"/>
    <dgm:cxn modelId="{A1F8EEDB-9CE2-4AC0-A825-078F65B1A3E7}" type="presParOf" srcId="{A0631660-F252-485F-AB08-51E5666DC31A}" destId="{6F3C609C-96DB-4D6D-8509-EB213760794E}" srcOrd="3" destOrd="0" presId="urn:microsoft.com/office/officeart/2005/8/layout/radial1"/>
    <dgm:cxn modelId="{341D3945-79AC-4433-B5D6-EFE260AA220F}" type="presParOf" srcId="{6F3C609C-96DB-4D6D-8509-EB213760794E}" destId="{44A09C80-B31A-40F8-B32F-8D54D923BDF0}" srcOrd="0" destOrd="0" presId="urn:microsoft.com/office/officeart/2005/8/layout/radial1"/>
    <dgm:cxn modelId="{684E26B1-D036-4AB2-B565-1AAAFC1C6D67}" type="presParOf" srcId="{A0631660-F252-485F-AB08-51E5666DC31A}" destId="{F9E68D1B-D701-4721-AFEA-89040BC7723A}" srcOrd="4" destOrd="0" presId="urn:microsoft.com/office/officeart/2005/8/layout/radial1"/>
    <dgm:cxn modelId="{16D493E2-61FD-4B06-94E1-41FD517BB5D3}" type="presParOf" srcId="{A0631660-F252-485F-AB08-51E5666DC31A}" destId="{1225C7F3-2900-4FBC-B3B8-C03BD0F34B77}" srcOrd="5" destOrd="0" presId="urn:microsoft.com/office/officeart/2005/8/layout/radial1"/>
    <dgm:cxn modelId="{A6F76B8B-0DB8-425D-9669-8130B693BC30}" type="presParOf" srcId="{1225C7F3-2900-4FBC-B3B8-C03BD0F34B77}" destId="{1A241847-DFF3-41B0-A52F-FF7FA8F7B426}" srcOrd="0" destOrd="0" presId="urn:microsoft.com/office/officeart/2005/8/layout/radial1"/>
    <dgm:cxn modelId="{36D72070-424C-433A-87A1-C5C2EA778764}" type="presParOf" srcId="{A0631660-F252-485F-AB08-51E5666DC31A}" destId="{1A528A6F-50B7-4D74-98DF-875348050B75}" srcOrd="6" destOrd="0" presId="urn:microsoft.com/office/officeart/2005/8/layout/radial1"/>
    <dgm:cxn modelId="{747C1FDB-A85F-4F2E-8FED-7599846DB5B5}" type="presParOf" srcId="{A0631660-F252-485F-AB08-51E5666DC31A}" destId="{31CE815B-46D1-4F1A-B48C-FEAB40447BD1}" srcOrd="7" destOrd="0" presId="urn:microsoft.com/office/officeart/2005/8/layout/radial1"/>
    <dgm:cxn modelId="{55B57670-2281-40D4-936B-E0A0E0DA9F43}" type="presParOf" srcId="{31CE815B-46D1-4F1A-B48C-FEAB40447BD1}" destId="{30959714-70CD-4152-8869-024932F4FE48}" srcOrd="0" destOrd="0" presId="urn:microsoft.com/office/officeart/2005/8/layout/radial1"/>
    <dgm:cxn modelId="{2D7912BA-7825-4E2C-9699-000C5FE195DA}" type="presParOf" srcId="{A0631660-F252-485F-AB08-51E5666DC31A}" destId="{18F9CE0F-BE88-4337-BA75-3901E513B16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98A2E-702A-4BA6-917B-4C912E2AF3EA}">
      <dsp:nvSpPr>
        <dsp:cNvPr id="0" name=""/>
        <dsp:cNvSpPr/>
      </dsp:nvSpPr>
      <dsp:spPr>
        <a:xfrm>
          <a:off x="3027849" y="1886841"/>
          <a:ext cx="1486155" cy="14861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dirty="0"/>
            <a:t>OBJETIVO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dirty="0"/>
            <a:t>Crear una hortaliza, sobre ruedas, con sistema de riego por goteo y material reciclado, con el fin de proveer a la cafetería del colegio alimentos sanos para ser consumidos por los alumnos, en los recesos escolares. </a:t>
          </a:r>
          <a:endParaRPr lang="es-ES" sz="700" kern="1200" dirty="0"/>
        </a:p>
      </dsp:txBody>
      <dsp:txXfrm>
        <a:off x="3245491" y="2104483"/>
        <a:ext cx="1050871" cy="1050871"/>
      </dsp:txXfrm>
    </dsp:sp>
    <dsp:sp modelId="{423AF5BB-D4BA-45EB-AD72-199985315CBE}">
      <dsp:nvSpPr>
        <dsp:cNvPr id="0" name=""/>
        <dsp:cNvSpPr/>
      </dsp:nvSpPr>
      <dsp:spPr>
        <a:xfrm rot="16200000">
          <a:off x="3546580" y="1646056"/>
          <a:ext cx="448693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448693" y="164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759709" y="1651277"/>
        <a:ext cx="22434" cy="22434"/>
      </dsp:txXfrm>
    </dsp:sp>
    <dsp:sp modelId="{FB38429F-1183-47BA-9012-9F9DFAC404AA}">
      <dsp:nvSpPr>
        <dsp:cNvPr id="0" name=""/>
        <dsp:cNvSpPr/>
      </dsp:nvSpPr>
      <dsp:spPr>
        <a:xfrm>
          <a:off x="2313825" y="-48008"/>
          <a:ext cx="2914202" cy="14861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FÍSICA III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Generadores de energía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Contaminación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Sustentabilidad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Energías limpias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Actitud responsable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Consumo de energía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Valor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Disciplina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Desarrollo tecnológico.</a:t>
          </a:r>
          <a:endParaRPr lang="es-ES" sz="500" kern="1200" dirty="0"/>
        </a:p>
      </dsp:txBody>
      <dsp:txXfrm>
        <a:off x="2740600" y="169634"/>
        <a:ext cx="2060652" cy="1050871"/>
      </dsp:txXfrm>
    </dsp:sp>
    <dsp:sp modelId="{6F3C609C-96DB-4D6D-8509-EB213760794E}">
      <dsp:nvSpPr>
        <dsp:cNvPr id="0" name=""/>
        <dsp:cNvSpPr/>
      </dsp:nvSpPr>
      <dsp:spPr>
        <a:xfrm rot="21451338">
          <a:off x="4513249" y="2578535"/>
          <a:ext cx="130577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130577" y="164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575273" y="2591708"/>
        <a:ext cx="6528" cy="6528"/>
      </dsp:txXfrm>
    </dsp:sp>
    <dsp:sp modelId="{F9E68D1B-D701-4721-AFEA-89040BC7723A}">
      <dsp:nvSpPr>
        <dsp:cNvPr id="0" name=""/>
        <dsp:cNvSpPr/>
      </dsp:nvSpPr>
      <dsp:spPr>
        <a:xfrm>
          <a:off x="4641318" y="1578265"/>
          <a:ext cx="2676254" cy="1912177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GEOGRAFÍA 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Origen y diversidad de los Recurso Naturales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Recursos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Diversidad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Energía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Disponibilidad de recursos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Cambio climático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Deterioro ambiental.</a:t>
          </a:r>
          <a:endParaRPr lang="es-MX" sz="500" b="1" kern="1200" dirty="0"/>
        </a:p>
      </dsp:txBody>
      <dsp:txXfrm>
        <a:off x="5033246" y="1858297"/>
        <a:ext cx="1892398" cy="1352113"/>
      </dsp:txXfrm>
    </dsp:sp>
    <dsp:sp modelId="{1225C7F3-2900-4FBC-B3B8-C03BD0F34B77}">
      <dsp:nvSpPr>
        <dsp:cNvPr id="0" name=""/>
        <dsp:cNvSpPr/>
      </dsp:nvSpPr>
      <dsp:spPr>
        <a:xfrm rot="5400000">
          <a:off x="3616961" y="3510525"/>
          <a:ext cx="307932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307932" y="164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763229" y="3519265"/>
        <a:ext cx="15396" cy="15396"/>
      </dsp:txXfrm>
    </dsp:sp>
    <dsp:sp modelId="{1A528A6F-50B7-4D74-98DF-875348050B75}">
      <dsp:nvSpPr>
        <dsp:cNvPr id="0" name=""/>
        <dsp:cNvSpPr/>
      </dsp:nvSpPr>
      <dsp:spPr>
        <a:xfrm>
          <a:off x="2134877" y="3680929"/>
          <a:ext cx="3272098" cy="1767678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ORIENTACIÓN EDUCATIVA IV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Valores en el ámbito escolar y social: compromiso, responsabilidad y respeto.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Responsabilidad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Compromiso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Valores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Respeto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Equipo de trabajo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Solidaridad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Normas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Motivación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Reglas </a:t>
          </a:r>
          <a:endParaRPr lang="es-ES" sz="500" kern="1200" dirty="0"/>
        </a:p>
      </dsp:txBody>
      <dsp:txXfrm>
        <a:off x="2614065" y="3939799"/>
        <a:ext cx="2313722" cy="1249938"/>
      </dsp:txXfrm>
    </dsp:sp>
    <dsp:sp modelId="{31CE815B-46D1-4F1A-B48C-FEAB40447BD1}">
      <dsp:nvSpPr>
        <dsp:cNvPr id="0" name=""/>
        <dsp:cNvSpPr/>
      </dsp:nvSpPr>
      <dsp:spPr>
        <a:xfrm rot="10800000">
          <a:off x="2579155" y="2613481"/>
          <a:ext cx="448693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448693" y="164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2792285" y="2618702"/>
        <a:ext cx="22434" cy="22434"/>
      </dsp:txXfrm>
    </dsp:sp>
    <dsp:sp modelId="{18F9CE0F-BE88-4337-BA75-3901E513B164}">
      <dsp:nvSpPr>
        <dsp:cNvPr id="0" name=""/>
        <dsp:cNvSpPr/>
      </dsp:nvSpPr>
      <dsp:spPr>
        <a:xfrm>
          <a:off x="1092999" y="1886841"/>
          <a:ext cx="1486155" cy="148615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LENGUA ESPAÑOLA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Monografía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Finalidad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Características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Estructura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bibliografía</a:t>
          </a:r>
          <a:endParaRPr lang="es-ES" sz="500" kern="1200" dirty="0"/>
        </a:p>
      </dsp:txBody>
      <dsp:txXfrm>
        <a:off x="1310641" y="2104483"/>
        <a:ext cx="1050871" cy="1050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98A2E-702A-4BA6-917B-4C912E2AF3EA}">
      <dsp:nvSpPr>
        <dsp:cNvPr id="0" name=""/>
        <dsp:cNvSpPr/>
      </dsp:nvSpPr>
      <dsp:spPr>
        <a:xfrm>
          <a:off x="2264266" y="1419340"/>
          <a:ext cx="1119303" cy="11193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OBJETIVO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Crear una hortaliza por un sistema de riego en un huerto, ubicado en la escuela Nezahualcóyotl para proveer a la cafetería alimentos sanos que ayuden a los alumnos en su consumo durante su receso escolar. </a:t>
          </a:r>
          <a:endParaRPr lang="es-ES" sz="500" kern="1200" dirty="0"/>
        </a:p>
      </dsp:txBody>
      <dsp:txXfrm>
        <a:off x="2428184" y="1583258"/>
        <a:ext cx="791467" cy="791467"/>
      </dsp:txXfrm>
    </dsp:sp>
    <dsp:sp modelId="{423AF5BB-D4BA-45EB-AD72-199985315CBE}">
      <dsp:nvSpPr>
        <dsp:cNvPr id="0" name=""/>
        <dsp:cNvSpPr/>
      </dsp:nvSpPr>
      <dsp:spPr>
        <a:xfrm rot="16200000">
          <a:off x="2654693" y="1233590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" kern="1200"/>
        </a:p>
      </dsp:txBody>
      <dsp:txXfrm>
        <a:off x="2815456" y="1241654"/>
        <a:ext cx="16922" cy="16922"/>
      </dsp:txXfrm>
    </dsp:sp>
    <dsp:sp modelId="{FB38429F-1183-47BA-9012-9F9DFAC404AA}">
      <dsp:nvSpPr>
        <dsp:cNvPr id="0" name=""/>
        <dsp:cNvSpPr/>
      </dsp:nvSpPr>
      <dsp:spPr>
        <a:xfrm>
          <a:off x="1726496" y="-38412"/>
          <a:ext cx="2194842" cy="11193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FÍSICA III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Generadores de energía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Contaminación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Sustentabilidad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Energías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Responsable 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Valor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Disciplina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Desarrollo tecnológico.</a:t>
          </a:r>
          <a:endParaRPr lang="es-ES" sz="500" kern="1200" dirty="0"/>
        </a:p>
      </dsp:txBody>
      <dsp:txXfrm>
        <a:off x="2047923" y="125506"/>
        <a:ext cx="1551988" cy="791467"/>
      </dsp:txXfrm>
    </dsp:sp>
    <dsp:sp modelId="{6F3C609C-96DB-4D6D-8509-EB213760794E}">
      <dsp:nvSpPr>
        <dsp:cNvPr id="0" name=""/>
        <dsp:cNvSpPr/>
      </dsp:nvSpPr>
      <dsp:spPr>
        <a:xfrm rot="21451338">
          <a:off x="3383000" y="1936134"/>
          <a:ext cx="9893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98932" y="165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" kern="1200"/>
        </a:p>
      </dsp:txBody>
      <dsp:txXfrm>
        <a:off x="3429993" y="1950186"/>
        <a:ext cx="4946" cy="4946"/>
      </dsp:txXfrm>
    </dsp:sp>
    <dsp:sp modelId="{F9E68D1B-D701-4721-AFEA-89040BC7723A}">
      <dsp:nvSpPr>
        <dsp:cNvPr id="0" name=""/>
        <dsp:cNvSpPr/>
      </dsp:nvSpPr>
      <dsp:spPr>
        <a:xfrm>
          <a:off x="3480043" y="1186910"/>
          <a:ext cx="2015631" cy="1440163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GEOGRAFÍA 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Origen y diversidad de los Recurso Naturales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Recursos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Diversidad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Energía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Disponibilidad de recursos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Cambio climático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Deterioro ambiental.</a:t>
          </a:r>
          <a:endParaRPr lang="es-MX" sz="500" b="1" kern="1200" dirty="0"/>
        </a:p>
      </dsp:txBody>
      <dsp:txXfrm>
        <a:off x="3775225" y="1397817"/>
        <a:ext cx="1425267" cy="1018349"/>
      </dsp:txXfrm>
    </dsp:sp>
    <dsp:sp modelId="{1225C7F3-2900-4FBC-B3B8-C03BD0F34B77}">
      <dsp:nvSpPr>
        <dsp:cNvPr id="0" name=""/>
        <dsp:cNvSpPr/>
      </dsp:nvSpPr>
      <dsp:spPr>
        <a:xfrm rot="5400000">
          <a:off x="2707700" y="2638336"/>
          <a:ext cx="23243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2434" y="165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" kern="1200"/>
        </a:p>
      </dsp:txBody>
      <dsp:txXfrm>
        <a:off x="2818107" y="2649051"/>
        <a:ext cx="11621" cy="11621"/>
      </dsp:txXfrm>
    </dsp:sp>
    <dsp:sp modelId="{1A528A6F-50B7-4D74-98DF-875348050B75}">
      <dsp:nvSpPr>
        <dsp:cNvPr id="0" name=""/>
        <dsp:cNvSpPr/>
      </dsp:nvSpPr>
      <dsp:spPr>
        <a:xfrm>
          <a:off x="1591721" y="2771079"/>
          <a:ext cx="2464393" cy="1331333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ORIENTACIÓN EDUCATIVA IV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Valores en el ámbito escolar y social: compromiso, responsabilidad y respeto.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Responsabilidad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Compromiso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Valores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Respeto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Equipo de trabajo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Valores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Solidaridad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Normas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Motivación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Reglas </a:t>
          </a:r>
          <a:endParaRPr lang="es-ES" sz="500" kern="1200" dirty="0"/>
        </a:p>
      </dsp:txBody>
      <dsp:txXfrm>
        <a:off x="1952623" y="2966048"/>
        <a:ext cx="1742589" cy="941395"/>
      </dsp:txXfrm>
    </dsp:sp>
    <dsp:sp modelId="{31CE815B-46D1-4F1A-B48C-FEAB40447BD1}">
      <dsp:nvSpPr>
        <dsp:cNvPr id="0" name=""/>
        <dsp:cNvSpPr/>
      </dsp:nvSpPr>
      <dsp:spPr>
        <a:xfrm rot="10800000">
          <a:off x="1925816" y="1962467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" kern="1200"/>
        </a:p>
      </dsp:txBody>
      <dsp:txXfrm rot="10800000">
        <a:off x="2086580" y="1970531"/>
        <a:ext cx="16922" cy="16922"/>
      </dsp:txXfrm>
    </dsp:sp>
    <dsp:sp modelId="{18F9CE0F-BE88-4337-BA75-3901E513B164}">
      <dsp:nvSpPr>
        <dsp:cNvPr id="0" name=""/>
        <dsp:cNvSpPr/>
      </dsp:nvSpPr>
      <dsp:spPr>
        <a:xfrm>
          <a:off x="806512" y="1419340"/>
          <a:ext cx="1119303" cy="111930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LENGUA ESPAÑOLA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b="1" kern="1200" dirty="0"/>
            <a:t>Monografía 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Finalidad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Características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Estructura</a:t>
          </a:r>
          <a:endParaRPr lang="es-ES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" kern="1200" dirty="0"/>
            <a:t>bibliografía</a:t>
          </a:r>
          <a:endParaRPr lang="es-ES" sz="500" kern="1200" dirty="0"/>
        </a:p>
      </dsp:txBody>
      <dsp:txXfrm>
        <a:off x="970430" y="1583258"/>
        <a:ext cx="791467" cy="79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B3F35-053C-4299-AAF3-5B82BCB5B3F3}" type="datetimeFigureOut">
              <a:rPr lang="es-MX" smtClean="0"/>
              <a:pPr/>
              <a:t>12/02/2021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722E-A034-4518-BD24-92D40D75F21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53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9722E-A034-4518-BD24-92D40D75F211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2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9722E-A034-4518-BD24-92D40D75F211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88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9722E-A034-4518-BD24-92D40D75F211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14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B3AF8-0343-486C-8C6F-0A5481A5F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DF5F-614B-451A-A89E-3F4EB878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852F0-947D-4F90-ABB9-03213330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E90D-643D-4DB9-A6F5-A4D681968EE2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DABB48-CA55-4268-BD45-3A595A07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88D9E9-A84A-48AB-86A7-19E7B6F8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59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97EBB-15FC-4560-951B-D89208B0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549298-B728-43B7-88E4-C2CFA8EEB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84F8B7-AB48-47BA-9986-3F8C4687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49C5-74F9-40E3-A992-96102F92A9A8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A02EF2-AD7C-4031-9746-121AD421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1F5618-27F5-4E71-8BC0-660ED442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798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034BEA-B382-483F-8FE9-44CD98D72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F8B540-F315-4FBA-A230-F03AB7B86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54150B-62EB-4119-BBD7-DD641350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A88-51E4-42E8-858F-726A38FCEFA3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397E6-0EA1-43BC-8C5C-AD0D0294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B01B77-934D-47F6-A920-1CE36D09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38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1A149-668F-41DE-A010-9B37F793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D3887-BBD4-405E-983B-B2122101A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13B7D-2F00-4290-92F8-03452DAA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4475-A775-4ED5-B99C-D7DB93CFC0BE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75C8C0-E74E-4A0E-9A3B-4DFC8D54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316D1-3CA7-48E9-BE50-88957B84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08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3B91-3AA6-4A1E-8B73-A9C65F37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91E2AD-8188-4399-BA46-F82CE416B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318E6-6C75-46C7-9AE7-4FCB58DD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B533-2184-4ED4-83DE-978E8D02273C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E2B77-68B1-4FAE-9A84-1387DC14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7AEEF-98BE-4687-8FFF-0D9E52EC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00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1D2A0-E907-42EB-B72F-12DAF8B0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C62AE8-1B65-498D-B1EE-E8C162C21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F50D78-F89E-47C9-BFB6-751F60106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89FA2-984E-45E0-AF87-70E7E6B0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B4DB-6A5E-41B7-83E1-86BA7A49AE1B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7FA66B-FA17-4626-BAC1-2845FCFE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C48548-D3F4-402B-B467-73CE3D9E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76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AA5F9-AF10-4E2E-90C3-E4E2B77E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1386B3-9CEC-4D96-9529-42FF4AA42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3356C0-E0BA-40A5-B9FD-C9554185F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E25351-1FF3-43A3-8967-D138D5339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A7E8C8-76A3-4BE7-AFBA-4936E4306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41CF38-28F7-4F79-ACB0-D16D5F53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E68-57F8-4574-B599-041DD6C04FD6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CB3621-B9C9-4A56-B8E9-50E766CD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EF040A-F27C-47FC-B8C3-F6204E79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01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3AD34-8D45-48B6-AE24-6A535D5E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E85FD5-3311-4C35-82E5-473EDABC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287D-E946-429F-AC81-2AE227D776DC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1725CE-2F9C-4854-AA41-37061518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50CA12-BFEC-42EF-83D1-632EC65D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5162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858322-4385-46BE-8573-85DA090F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BBB1-CEE0-4C76-B5FF-84379740A826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C8A937-E378-47DE-BEA4-2CCE8CE2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F5CFB1-60FC-41EC-822E-F7FFAF07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08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9518E-52EB-47D8-AEAE-FC4E815C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E7CF60-EF31-4041-99C9-3A29BB433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00B3F-F869-45BB-AED1-D54A8AEA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70665-86C4-4EEB-BD07-3B1F363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F6D5-FB4E-493C-8A55-9DB143C1D801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F3F617-9A1C-4FA2-85B4-35466578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E9E265-62E6-4F56-81FC-51DF43E3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41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8508C-21C0-4D94-AC8E-CC2FF413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04D1A6-3180-46B7-8A3E-967552B76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0F00A3-1106-44E0-BB8B-3EF3D79F1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D1F6B0-96B8-4F66-A31E-65193CCE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565-ED90-4345-817F-BACD4216FAC0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30423B-1FB9-47F6-9C9F-968107E1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C52B74-512F-420B-9AE1-2DAF703F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64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38D861-06E0-46F4-845F-082439E5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2D9260-68F0-47C0-8899-B2C32480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1276AE-05CA-4EB5-ACF5-887437D10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287D-E946-429F-AC81-2AE227D776DC}" type="datetime1">
              <a:rPr lang="es-MX" smtClean="0"/>
              <a:pPr/>
              <a:t>12/02/2021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A5AE4-89D6-4E23-BD3A-BE886D290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9A8E8-517D-4A68-9B90-047B2FF4D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AA0C-1253-4924-96D6-EDEF9E5D951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67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8480" y="640081"/>
            <a:ext cx="2532887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es-MX" sz="2900">
                <a:solidFill>
                  <a:schemeClr val="bg1"/>
                </a:solidFill>
                <a:latin typeface="+mn-lt"/>
              </a:rPr>
              <a:t>Escuela Preparatoria Mixta </a:t>
            </a:r>
            <a:br>
              <a:rPr lang="es-MX" sz="2900">
                <a:solidFill>
                  <a:schemeClr val="bg1"/>
                </a:solidFill>
                <a:latin typeface="+mn-lt"/>
              </a:rPr>
            </a:br>
            <a:br>
              <a:rPr lang="es-MX" sz="2900">
                <a:solidFill>
                  <a:schemeClr val="bg1"/>
                </a:solidFill>
                <a:latin typeface="+mn-lt"/>
              </a:rPr>
            </a:br>
            <a:r>
              <a:rPr lang="es-MX" sz="2900">
                <a:solidFill>
                  <a:schemeClr val="bg1"/>
                </a:solidFill>
                <a:latin typeface="+mn-lt"/>
              </a:rPr>
              <a:t>Nezahualcóyotl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8480" y="4460487"/>
            <a:ext cx="2532888" cy="1757433"/>
          </a:xfrm>
          <a:noFill/>
        </p:spPr>
        <p:txBody>
          <a:bodyPr>
            <a:normAutofit/>
          </a:bodyPr>
          <a:lstStyle/>
          <a:p>
            <a:pPr algn="l"/>
            <a:r>
              <a:rPr lang="es-MX" sz="1900">
                <a:solidFill>
                  <a:schemeClr val="bg1"/>
                </a:solidFill>
              </a:rPr>
              <a:t>Equipo No. 1</a:t>
            </a:r>
          </a:p>
          <a:p>
            <a:pPr algn="l"/>
            <a:r>
              <a:rPr lang="es-MX" sz="1900">
                <a:solidFill>
                  <a:schemeClr val="bg1"/>
                </a:solidFill>
              </a:rPr>
              <a:t>4° Grado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r="7630" b="2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prstGeom prst="ellipse">
            <a:avLst/>
          </a:prstGeom>
          <a:noFill/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86AA0C-1253-4924-96D6-EDEF9E5D9510}" type="slidenum">
              <a:rPr lang="es-MX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3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>
            <a:extLst>
              <a:ext uri="{FF2B5EF4-FFF2-40B4-BE49-F238E27FC236}">
                <a16:creationId xmlns:a16="http://schemas.microsoft.com/office/drawing/2014/main" id="{D258CF25-6932-4E89-A5CC-FCD91AB8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34004"/>
          <a:stretch/>
        </p:blipFill>
        <p:spPr>
          <a:xfrm>
            <a:off x="1713852" y="10"/>
            <a:ext cx="5716299" cy="5781597"/>
          </a:xfrm>
          <a:custGeom>
            <a:avLst/>
            <a:gdLst/>
            <a:ahLst/>
            <a:cxnLst/>
            <a:rect l="l" t="t" r="r" b="b"/>
            <a:pathLst>
              <a:path w="7621733" h="5781607">
                <a:moveTo>
                  <a:pt x="1970741" y="0"/>
                </a:moveTo>
                <a:lnTo>
                  <a:pt x="5650993" y="0"/>
                </a:lnTo>
                <a:lnTo>
                  <a:pt x="7621733" y="1970741"/>
                </a:lnTo>
                <a:lnTo>
                  <a:pt x="3810867" y="5781607"/>
                </a:lnTo>
                <a:lnTo>
                  <a:pt x="0" y="1970741"/>
                </a:lnTo>
                <a:close/>
              </a:path>
            </a:pathLst>
          </a:cu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 smtClean="0"/>
              <a:pPr algn="l">
                <a:spcAft>
                  <a:spcPts val="600"/>
                </a:spcAft>
              </a:pPr>
              <a:t>10</a:t>
            </a:fld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76256" y="405725"/>
            <a:ext cx="2017462" cy="682128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s-MX" sz="5400" b="1" dirty="0">
                <a:solidFill>
                  <a:srgbClr val="080808"/>
                </a:solidFill>
              </a:rPr>
              <a:t>Fotos</a:t>
            </a:r>
          </a:p>
          <a:p>
            <a:endParaRPr lang="es-MX" sz="3600" b="1" dirty="0">
              <a:solidFill>
                <a:srgbClr val="080808"/>
              </a:solidFill>
            </a:endParaRPr>
          </a:p>
          <a:p>
            <a:endParaRPr lang="es-MX" sz="21600" b="1" dirty="0">
              <a:solidFill>
                <a:srgbClr val="080808"/>
              </a:solidFill>
            </a:endParaRPr>
          </a:p>
          <a:p>
            <a:endParaRPr lang="es-MX" sz="21600" b="1" dirty="0">
              <a:solidFill>
                <a:srgbClr val="080808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6E72EE-D2CA-46BA-90A1-F30826B26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2" y="980728"/>
            <a:ext cx="4115251" cy="28551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DADD3B-38BA-47AF-9872-4E25EBA36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63" y="3878875"/>
            <a:ext cx="4550293" cy="28948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26DE9BB-AE76-4470-88C4-3AC91B72C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18" y="980729"/>
            <a:ext cx="4139952" cy="28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2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B32F7-2B3A-4917-8BD2-38D95CA2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Organizador Gráfico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E7B005-ABFA-42E3-8ACC-B714508D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474CAD6-A691-4F25-BB99-CEFF36A907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49" y="1204245"/>
            <a:ext cx="7111701" cy="5152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11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51362"/>
            <a:ext cx="8568952" cy="5826243"/>
          </a:xfrm>
        </p:spPr>
        <p:txBody>
          <a:bodyPr anchor="t">
            <a:normAutofit/>
          </a:bodyPr>
          <a:lstStyle/>
          <a:p>
            <a:pPr algn="ctr"/>
            <a:r>
              <a:rPr lang="es-MX" sz="4000" dirty="0"/>
              <a:t>Justificación</a:t>
            </a:r>
          </a:p>
          <a:p>
            <a:pPr algn="just"/>
            <a:r>
              <a:rPr lang="es-MX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Escuela Particular “Nezahualcóyotl” tiene un Departamento de Enfermería, el cual en el ciclo escolar 2019-2020 realizó un estudio de masa corporal, encaminado a detectar situaciones de riesgo en los hábitos alimenticios de la comunidad escolar. </a:t>
            </a:r>
          </a:p>
          <a:p>
            <a:pPr algn="just"/>
            <a:r>
              <a:rPr lang="es-MX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muestra fue tomada a la población estudiantil conformada por 80 alumnos, quienes a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recibir los resultados se percataron de que presentan problemas de obesidad, desnutrición y sólo un 15% de ellos mantiene una alimentación saludable </a:t>
            </a:r>
            <a:r>
              <a:rPr lang="es-MX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basada en 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MX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tabla “</a:t>
            </a:r>
            <a:r>
              <a:rPr lang="es-MX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 y Siri del adolescente de 15 a 17 años</a:t>
            </a:r>
            <a:r>
              <a:rPr lang="es-MX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/>
            <a:endParaRPr lang="es-MX" sz="24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12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2BBAA1-A210-48B3-A51C-06E54393F90E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750" t="27786" r="28320" b="50426"/>
          <a:stretch/>
        </p:blipFill>
        <p:spPr bwMode="auto">
          <a:xfrm>
            <a:off x="2213738" y="2852936"/>
            <a:ext cx="4716524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C045C2-A3B9-4474-942B-B5E81E60F045}"/>
              </a:ext>
            </a:extLst>
          </p:cNvPr>
          <p:cNvSpPr txBox="1"/>
          <p:nvPr/>
        </p:nvSpPr>
        <p:spPr>
          <a:xfrm>
            <a:off x="424938" y="5570635"/>
            <a:ext cx="833254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Después de reflexionar los resultados, los alumnos tomaron la iniciativa de realizar una hortaliza escolar con miras a mejorar su alimentación, y también proveer a la cafetería de verduras frescas a bajo costo de producción.</a:t>
            </a:r>
          </a:p>
        </p:txBody>
      </p:sp>
    </p:spTree>
    <p:extLst>
      <p:ext uri="{BB962C8B-B14F-4D97-AF65-F5344CB8AC3E}">
        <p14:creationId xmlns:p14="http://schemas.microsoft.com/office/powerpoint/2010/main" val="174024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13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8902454" cy="3814765"/>
          </a:xfrm>
          <a:noFill/>
        </p:spPr>
        <p:txBody>
          <a:bodyPr>
            <a:normAutofit fontScale="92500"/>
          </a:bodyPr>
          <a:lstStyle/>
          <a:p>
            <a:r>
              <a:rPr lang="es-MX" sz="5400" b="1" dirty="0">
                <a:solidFill>
                  <a:srgbClr val="080808"/>
                </a:solidFill>
              </a:rPr>
              <a:t>Objetivo general</a:t>
            </a:r>
          </a:p>
          <a:p>
            <a:pPr algn="just"/>
            <a:r>
              <a:rPr lang="es-MX" sz="4200" dirty="0">
                <a:solidFill>
                  <a:srgbClr val="08080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Crear una hortaliza por un sistema de riego en un huerto, ubicado en la escuela Nezahualcóyotl para proveer a la cafetería alimentos sanos que ayuden a los alumnos en su consumo durante su receso escolar. </a:t>
            </a:r>
          </a:p>
          <a:p>
            <a:endParaRPr lang="es-MX" sz="900" dirty="0">
              <a:solidFill>
                <a:srgbClr val="080808"/>
              </a:solidFill>
            </a:endParaRPr>
          </a:p>
          <a:p>
            <a:endParaRPr lang="es-MX" sz="900" dirty="0">
              <a:solidFill>
                <a:srgbClr val="080808"/>
              </a:solidFill>
            </a:endParaRPr>
          </a:p>
          <a:p>
            <a:endParaRPr lang="es-MX" sz="900" b="0" dirty="0">
              <a:solidFill>
                <a:srgbClr val="080808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29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14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76856" y="939544"/>
            <a:ext cx="7235995" cy="3861423"/>
          </a:xfrm>
          <a:noFill/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080808"/>
                </a:solidFill>
              </a:rPr>
              <a:t>Objetivo</a:t>
            </a:r>
          </a:p>
          <a:p>
            <a:r>
              <a:rPr lang="es-MX" sz="3600" b="1" dirty="0">
                <a:solidFill>
                  <a:srgbClr val="080808"/>
                </a:solidFill>
              </a:rPr>
              <a:t>Orientación Educativa</a:t>
            </a:r>
          </a:p>
          <a:p>
            <a:pPr algn="just"/>
            <a:endParaRPr lang="es-MX" sz="3600" dirty="0">
              <a:solidFill>
                <a:srgbClr val="080808"/>
              </a:solidFill>
            </a:endParaRPr>
          </a:p>
          <a:p>
            <a:pPr algn="just"/>
            <a:r>
              <a:rPr lang="es-MX" sz="360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las habilidades sociales  para el trabajo cooperativo, </a:t>
            </a:r>
            <a:r>
              <a:rPr lang="es-MX" sz="3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través de</a:t>
            </a:r>
            <a:r>
              <a:rPr lang="es-MX" sz="360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elaboración de una hortaliza sobre ruedas</a:t>
            </a:r>
          </a:p>
          <a:p>
            <a:pPr algn="just"/>
            <a:endParaRPr lang="es-MX" sz="3600" dirty="0">
              <a:solidFill>
                <a:srgbClr val="080808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2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15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47124" y="1163460"/>
            <a:ext cx="6540734" cy="3629769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s-MX" sz="5200" b="1" dirty="0">
                <a:solidFill>
                  <a:srgbClr val="080808"/>
                </a:solidFill>
              </a:rPr>
              <a:t>Objetivo</a:t>
            </a:r>
          </a:p>
          <a:p>
            <a:r>
              <a:rPr lang="es-MX" sz="5200" b="1" dirty="0">
                <a:solidFill>
                  <a:srgbClr val="080808"/>
                </a:solidFill>
              </a:rPr>
              <a:t>Geografía</a:t>
            </a:r>
          </a:p>
          <a:p>
            <a:endParaRPr lang="es-MX" sz="4000" dirty="0">
              <a:solidFill>
                <a:srgbClr val="080808"/>
              </a:solidFill>
            </a:endParaRPr>
          </a:p>
          <a:p>
            <a:pPr algn="just"/>
            <a:r>
              <a:rPr lang="es-MX" sz="460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Crear el </a:t>
            </a:r>
            <a:r>
              <a:rPr lang="es-MX" sz="4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espacio</a:t>
            </a:r>
            <a:r>
              <a:rPr lang="es-MX" sz="460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físico, con material reciclado, para sembrar una hortaliza.</a:t>
            </a:r>
            <a:endParaRPr lang="es-MX" sz="4600" dirty="0">
              <a:solidFill>
                <a:srgbClr val="0808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600" dirty="0">
              <a:solidFill>
                <a:srgbClr val="080808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9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16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52447" y="1182938"/>
            <a:ext cx="7248188" cy="3629769"/>
          </a:xfrm>
          <a:noFill/>
        </p:spPr>
        <p:txBody>
          <a:bodyPr>
            <a:normAutofit lnSpcReduction="10000"/>
          </a:bodyPr>
          <a:lstStyle/>
          <a:p>
            <a:r>
              <a:rPr lang="es-MX" sz="5200" b="1" dirty="0">
                <a:solidFill>
                  <a:srgbClr val="080808"/>
                </a:solidFill>
              </a:rPr>
              <a:t>Objetivo</a:t>
            </a:r>
          </a:p>
          <a:p>
            <a:r>
              <a:rPr lang="es-MX" sz="5200" b="1" dirty="0">
                <a:solidFill>
                  <a:srgbClr val="080808"/>
                </a:solidFill>
              </a:rPr>
              <a:t>Física </a:t>
            </a:r>
          </a:p>
          <a:p>
            <a:r>
              <a:rPr lang="es-MX" sz="400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un sistema de riego </a:t>
            </a:r>
            <a:r>
              <a:rPr lang="es-MX" sz="40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goteo,</a:t>
            </a:r>
            <a:r>
              <a:rPr lang="es-MX" sz="4000" b="1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400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materiales reciclados, para el mantenimiento  de la hortaliza sobre ruedas .</a:t>
            </a:r>
          </a:p>
          <a:p>
            <a:endParaRPr lang="es-MX" sz="800" dirty="0">
              <a:solidFill>
                <a:srgbClr val="080808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9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17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A469795-1C04-45D0-8E11-A334D0A17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446" y="1962681"/>
            <a:ext cx="6858000" cy="165576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MX" sz="16000" b="1" dirty="0"/>
              <a:t>Objetivo</a:t>
            </a:r>
          </a:p>
          <a:p>
            <a:pPr marL="0" indent="0" algn="ctr">
              <a:buNone/>
            </a:pPr>
            <a:r>
              <a:rPr lang="es-MX" sz="16000" b="1" dirty="0"/>
              <a:t>Lengua Española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MX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Diseñar una infografía, a partir de los textos utilizados y creados, durante y para la construcción de la hortaliza sobre ruedas, con el fin de difundir el proceso</a:t>
            </a:r>
            <a:r>
              <a:rPr lang="es-MX" sz="1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213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18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8234434" cy="4911112"/>
          </a:xfrm>
          <a:noFill/>
        </p:spPr>
        <p:txBody>
          <a:bodyPr>
            <a:normAutofit fontScale="40000" lnSpcReduction="20000"/>
          </a:bodyPr>
          <a:lstStyle/>
          <a:p>
            <a:r>
              <a:rPr lang="es-MX" sz="12000" dirty="0">
                <a:solidFill>
                  <a:srgbClr val="080808"/>
                </a:solidFill>
              </a:rPr>
              <a:t>Preguntas generadoras</a:t>
            </a:r>
          </a:p>
          <a:p>
            <a:pPr algn="just"/>
            <a:endParaRPr lang="es-MX" sz="5100" b="1" dirty="0">
              <a:solidFill>
                <a:srgbClr val="080808"/>
              </a:solidFill>
            </a:endParaRPr>
          </a:p>
          <a:p>
            <a:r>
              <a:rPr lang="es-MX" sz="5100" b="1" dirty="0">
                <a:solidFill>
                  <a:srgbClr val="080808"/>
                </a:solidFill>
              </a:rPr>
              <a:t>¿De que manera mejorará la alimentación de los estudiantes el crear una hortaliza en la Escuela Preparatoria Mixta “Nezahualcóyotl”?</a:t>
            </a:r>
          </a:p>
          <a:p>
            <a:endParaRPr lang="es-MX" sz="5100" b="1" dirty="0">
              <a:solidFill>
                <a:srgbClr val="080808"/>
              </a:solidFill>
            </a:endParaRPr>
          </a:p>
          <a:p>
            <a:endParaRPr lang="es-MX" sz="5100" b="1" dirty="0">
              <a:solidFill>
                <a:srgbClr val="080808"/>
              </a:solidFill>
            </a:endParaRPr>
          </a:p>
          <a:p>
            <a:endParaRPr lang="es-MX" sz="5100" b="1" dirty="0">
              <a:solidFill>
                <a:srgbClr val="080808"/>
              </a:solidFill>
            </a:endParaRPr>
          </a:p>
          <a:p>
            <a:r>
              <a:rPr lang="es-MX" sz="5100" dirty="0">
                <a:solidFill>
                  <a:srgbClr val="080808"/>
                </a:solidFill>
              </a:rPr>
              <a:t>¿Por qué tener una hortaliza es hoy un lujo?</a:t>
            </a:r>
          </a:p>
          <a:p>
            <a:endParaRPr lang="es-MX" sz="5100" dirty="0">
              <a:solidFill>
                <a:srgbClr val="080808"/>
              </a:solidFill>
            </a:endParaRPr>
          </a:p>
          <a:p>
            <a:r>
              <a:rPr lang="es-MX" sz="5100" dirty="0">
                <a:solidFill>
                  <a:srgbClr val="080808"/>
                </a:solidFill>
              </a:rPr>
              <a:t>¿Qué beneficios tiene sembrar una hortaliza escolar en el desarrollo integral de los alumnos? </a:t>
            </a:r>
          </a:p>
          <a:p>
            <a:endParaRPr lang="es-MX" sz="5100" dirty="0">
              <a:solidFill>
                <a:srgbClr val="080808"/>
              </a:solidFill>
            </a:endParaRPr>
          </a:p>
          <a:p>
            <a:r>
              <a:rPr lang="es-MX" sz="5100" dirty="0">
                <a:solidFill>
                  <a:srgbClr val="080808"/>
                </a:solidFill>
              </a:rPr>
              <a:t>¿Es el factor económico determinante en la mala alimentación?</a:t>
            </a:r>
          </a:p>
          <a:p>
            <a:endParaRPr lang="es-MX" sz="5100" dirty="0">
              <a:solidFill>
                <a:srgbClr val="080808"/>
              </a:solidFill>
            </a:endParaRPr>
          </a:p>
          <a:p>
            <a:pPr algn="just"/>
            <a:r>
              <a:rPr lang="es-MX" sz="5100" b="0" dirty="0">
                <a:solidFill>
                  <a:srgbClr val="080808"/>
                </a:solidFill>
              </a:rPr>
              <a:t> </a:t>
            </a:r>
            <a:endParaRPr lang="es-MX" sz="5100" dirty="0">
              <a:solidFill>
                <a:srgbClr val="080808"/>
              </a:solidFill>
            </a:endParaRPr>
          </a:p>
          <a:p>
            <a:endParaRPr lang="es-MX" sz="400" b="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2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11804-B9A3-4143-A453-8C6E3197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Contenido temático por asignatura  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B35855-2735-49D3-86E8-F1FB65B7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19</a:t>
            </a:fld>
            <a:endParaRPr lang="es-MX"/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304CB724-2283-4963-A318-FD0DE2EA2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272959"/>
              </p:ext>
            </p:extLst>
          </p:nvPr>
        </p:nvGraphicFramePr>
        <p:xfrm>
          <a:off x="899592" y="1429410"/>
          <a:ext cx="7615760" cy="6801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940">
                  <a:extLst>
                    <a:ext uri="{9D8B030D-6E8A-4147-A177-3AD203B41FA5}">
                      <a16:colId xmlns:a16="http://schemas.microsoft.com/office/drawing/2014/main" val="569988396"/>
                    </a:ext>
                  </a:extLst>
                </a:gridCol>
                <a:gridCol w="1903940">
                  <a:extLst>
                    <a:ext uri="{9D8B030D-6E8A-4147-A177-3AD203B41FA5}">
                      <a16:colId xmlns:a16="http://schemas.microsoft.com/office/drawing/2014/main" val="2547851092"/>
                    </a:ext>
                  </a:extLst>
                </a:gridCol>
                <a:gridCol w="1903940">
                  <a:extLst>
                    <a:ext uri="{9D8B030D-6E8A-4147-A177-3AD203B41FA5}">
                      <a16:colId xmlns:a16="http://schemas.microsoft.com/office/drawing/2014/main" val="1515833681"/>
                    </a:ext>
                  </a:extLst>
                </a:gridCol>
                <a:gridCol w="1903940">
                  <a:extLst>
                    <a:ext uri="{9D8B030D-6E8A-4147-A177-3AD203B41FA5}">
                      <a16:colId xmlns:a16="http://schemas.microsoft.com/office/drawing/2014/main" val="3377974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Lengua Española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Orientación Educativa IV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Física III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Geografía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Monografía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Finalidad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Características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Estructura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bibliografía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Divulgación científica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Informe de investigación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Fichas bibliográficas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Fichas de resumen, síntesis, paráfrasis, comentario y mixtas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Lectura de ensayo científico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 en el ámbito escolar y social: compromiso, responsabilidad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respeto.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Responsabilidad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Compromiso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Respeto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Solidaridad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Reglas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Generadores de energía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Contaminación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Sustentabilidad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Energías limpias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Actitud responsable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Energía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Consumo de energía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tecnológico.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Origen y diversidad de los Recurso Naturales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Aprovechamiento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Recurso (Suelo, agua)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Energía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Calidad de la tierra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suelo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Disponibilidad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Humedad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Cambio climático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Deterioro ambiental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Agricultura (manutención)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Plantas endémicas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860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78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650428A-A0FE-4718-BB52-1A3BDBF51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428E7C-CF72-4177-B907-662EDCB3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204554" y="2584246"/>
            <a:ext cx="6329167" cy="1910904"/>
            <a:chOff x="-2412483" y="5117355"/>
            <a:chExt cx="4342728" cy="1748210"/>
          </a:xfrm>
        </p:grpSpPr>
        <p:sp>
          <p:nvSpPr>
            <p:cNvPr id="26" name="Isosceles Triangle 31">
              <a:extLst>
                <a:ext uri="{FF2B5EF4-FFF2-40B4-BE49-F238E27FC236}">
                  <a16:creationId xmlns:a16="http://schemas.microsoft.com/office/drawing/2014/main" id="{E2C38613-1CC6-42DF-9D5B-1C3CFF91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66174" y="5117355"/>
              <a:ext cx="3496419" cy="174821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32">
              <a:extLst>
                <a:ext uri="{FF2B5EF4-FFF2-40B4-BE49-F238E27FC236}">
                  <a16:creationId xmlns:a16="http://schemas.microsoft.com/office/drawing/2014/main" id="{FA88567F-0B25-4895-A6DF-304638BE5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412483" y="6202815"/>
              <a:ext cx="1325500" cy="66275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B7A2B20-C280-41CF-965D-FA68DA2B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304220" y="-618251"/>
            <a:ext cx="4864676" cy="2855500"/>
          </a:xfrm>
          <a:custGeom>
            <a:avLst/>
            <a:gdLst>
              <a:gd name="connsiteX0" fmla="*/ 0 w 4864676"/>
              <a:gd name="connsiteY0" fmla="*/ 3191201 h 3807333"/>
              <a:gd name="connsiteX1" fmla="*/ 3191202 w 4864676"/>
              <a:gd name="connsiteY1" fmla="*/ 0 h 3807333"/>
              <a:gd name="connsiteX2" fmla="*/ 4864676 w 4864676"/>
              <a:gd name="connsiteY2" fmla="*/ 1673474 h 3807333"/>
              <a:gd name="connsiteX3" fmla="*/ 4864676 w 4864676"/>
              <a:gd name="connsiteY3" fmla="*/ 3807333 h 3807333"/>
              <a:gd name="connsiteX4" fmla="*/ 0 w 4864676"/>
              <a:gd name="connsiteY4" fmla="*/ 3807333 h 380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3807333">
                <a:moveTo>
                  <a:pt x="0" y="3191201"/>
                </a:moveTo>
                <a:lnTo>
                  <a:pt x="3191202" y="0"/>
                </a:lnTo>
                <a:lnTo>
                  <a:pt x="4864676" y="1673474"/>
                </a:lnTo>
                <a:lnTo>
                  <a:pt x="4864676" y="3807333"/>
                </a:lnTo>
                <a:lnTo>
                  <a:pt x="0" y="380733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CF218E6-E246-4EBB-BA8D-DB65AB59A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14439" y="3780850"/>
            <a:ext cx="1185708" cy="889281"/>
          </a:xfrm>
          <a:custGeom>
            <a:avLst/>
            <a:gdLst>
              <a:gd name="connsiteX0" fmla="*/ 0 w 1185708"/>
              <a:gd name="connsiteY0" fmla="*/ 0 h 1185708"/>
              <a:gd name="connsiteX1" fmla="*/ 454971 w 1185708"/>
              <a:gd name="connsiteY1" fmla="*/ 0 h 1185708"/>
              <a:gd name="connsiteX2" fmla="*/ 1185708 w 1185708"/>
              <a:gd name="connsiteY2" fmla="*/ 730737 h 1185708"/>
              <a:gd name="connsiteX3" fmla="*/ 1185708 w 1185708"/>
              <a:gd name="connsiteY3" fmla="*/ 1185708 h 1185708"/>
              <a:gd name="connsiteX4" fmla="*/ 0 w 1185708"/>
              <a:gd name="connsiteY4" fmla="*/ 1185708 h 11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08" h="1185708">
                <a:moveTo>
                  <a:pt x="0" y="0"/>
                </a:moveTo>
                <a:lnTo>
                  <a:pt x="454971" y="0"/>
                </a:lnTo>
                <a:lnTo>
                  <a:pt x="1185708" y="730737"/>
                </a:lnTo>
                <a:lnTo>
                  <a:pt x="1185708" y="1185708"/>
                </a:lnTo>
                <a:lnTo>
                  <a:pt x="0" y="118570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B9D26D-939B-4838-886B-07E227F3A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604284" y="5748648"/>
            <a:ext cx="989294" cy="74197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A4816AD-26D3-4C16-8CD2-0AE877FBA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2" y="-50277"/>
            <a:ext cx="5389379" cy="4042034"/>
          </a:xfrm>
          <a:custGeom>
            <a:avLst/>
            <a:gdLst>
              <a:gd name="connsiteX0" fmla="*/ 0 w 5389379"/>
              <a:gd name="connsiteY0" fmla="*/ 2602331 h 5389379"/>
              <a:gd name="connsiteX1" fmla="*/ 2602331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5389379 h 5389379"/>
              <a:gd name="connsiteX4" fmla="*/ 0 w 5389379"/>
              <a:gd name="connsiteY4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379" h="5389379">
                <a:moveTo>
                  <a:pt x="0" y="2602331"/>
                </a:moveTo>
                <a:lnTo>
                  <a:pt x="2602331" y="0"/>
                </a:lnTo>
                <a:lnTo>
                  <a:pt x="5389379" y="0"/>
                </a:lnTo>
                <a:lnTo>
                  <a:pt x="5389379" y="5389379"/>
                </a:lnTo>
                <a:lnTo>
                  <a:pt x="0" y="53893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FCB65-AEDE-401A-8451-14C70647C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34004"/>
          <a:stretch/>
        </p:blipFill>
        <p:spPr>
          <a:xfrm>
            <a:off x="1713852" y="10"/>
            <a:ext cx="5716299" cy="5781597"/>
          </a:xfrm>
          <a:custGeom>
            <a:avLst/>
            <a:gdLst/>
            <a:ahLst/>
            <a:cxnLst/>
            <a:rect l="l" t="t" r="r" b="b"/>
            <a:pathLst>
              <a:path w="7621733" h="5781607">
                <a:moveTo>
                  <a:pt x="1970741" y="0"/>
                </a:moveTo>
                <a:lnTo>
                  <a:pt x="5650993" y="0"/>
                </a:lnTo>
                <a:lnTo>
                  <a:pt x="7621733" y="1970741"/>
                </a:lnTo>
                <a:lnTo>
                  <a:pt x="3810867" y="5781607"/>
                </a:lnTo>
                <a:lnTo>
                  <a:pt x="0" y="1970741"/>
                </a:lnTo>
                <a:close/>
              </a:path>
            </a:pathLst>
          </a:cu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 smtClean="0"/>
              <a:pPr algn="l">
                <a:spcAft>
                  <a:spcPts val="600"/>
                </a:spcAft>
              </a:pPr>
              <a:t>2</a:t>
            </a:fld>
            <a:endParaRPr lang="es-MX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49E75B4-6C35-495B-850B-28CDE6E3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4" y="-576048"/>
            <a:ext cx="6791435" cy="5093576"/>
          </a:xfrm>
          <a:custGeom>
            <a:avLst/>
            <a:gdLst>
              <a:gd name="connsiteX0" fmla="*/ 0 w 6791435"/>
              <a:gd name="connsiteY0" fmla="*/ 4004387 h 6791435"/>
              <a:gd name="connsiteX1" fmla="*/ 81158 w 6791435"/>
              <a:gd name="connsiteY1" fmla="*/ 3923229 h 6791435"/>
              <a:gd name="connsiteX2" fmla="*/ 81158 w 6791435"/>
              <a:gd name="connsiteY2" fmla="*/ 6710277 h 6791435"/>
              <a:gd name="connsiteX3" fmla="*/ 6710277 w 6791435"/>
              <a:gd name="connsiteY3" fmla="*/ 6710277 h 6791435"/>
              <a:gd name="connsiteX4" fmla="*/ 6710277 w 6791435"/>
              <a:gd name="connsiteY4" fmla="*/ 81158 h 6791435"/>
              <a:gd name="connsiteX5" fmla="*/ 3923229 w 6791435"/>
              <a:gd name="connsiteY5" fmla="*/ 81158 h 6791435"/>
              <a:gd name="connsiteX6" fmla="*/ 4004387 w 6791435"/>
              <a:gd name="connsiteY6" fmla="*/ 0 h 6791435"/>
              <a:gd name="connsiteX7" fmla="*/ 6791435 w 6791435"/>
              <a:gd name="connsiteY7" fmla="*/ 0 h 6791435"/>
              <a:gd name="connsiteX8" fmla="*/ 6791435 w 6791435"/>
              <a:gd name="connsiteY8" fmla="*/ 6791435 h 6791435"/>
              <a:gd name="connsiteX9" fmla="*/ 0 w 6791435"/>
              <a:gd name="connsiteY9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1435" h="6791435">
                <a:moveTo>
                  <a:pt x="0" y="4004387"/>
                </a:moveTo>
                <a:lnTo>
                  <a:pt x="81158" y="3923229"/>
                </a:lnTo>
                <a:lnTo>
                  <a:pt x="81158" y="6710277"/>
                </a:lnTo>
                <a:lnTo>
                  <a:pt x="6710277" y="6710277"/>
                </a:lnTo>
                <a:lnTo>
                  <a:pt x="6710277" y="81158"/>
                </a:lnTo>
                <a:lnTo>
                  <a:pt x="3923229" y="81158"/>
                </a:lnTo>
                <a:lnTo>
                  <a:pt x="4004387" y="0"/>
                </a:lnTo>
                <a:lnTo>
                  <a:pt x="6791435" y="0"/>
                </a:lnTo>
                <a:lnTo>
                  <a:pt x="679143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56902" y="177980"/>
            <a:ext cx="4973796" cy="1039441"/>
          </a:xfrm>
          <a:noFill/>
        </p:spPr>
        <p:txBody>
          <a:bodyPr>
            <a:normAutofit fontScale="25000" lnSpcReduction="20000"/>
          </a:bodyPr>
          <a:lstStyle/>
          <a:p>
            <a:endParaRPr lang="es-MX" sz="400" dirty="0">
              <a:solidFill>
                <a:srgbClr val="080808"/>
              </a:solidFill>
            </a:endParaRPr>
          </a:p>
          <a:p>
            <a:r>
              <a:rPr lang="es-MX" sz="12800" b="1" dirty="0">
                <a:solidFill>
                  <a:srgbClr val="080808"/>
                </a:solidFill>
              </a:rPr>
              <a:t>Nombres de los participantes </a:t>
            </a:r>
          </a:p>
          <a:p>
            <a:r>
              <a:rPr lang="es-MX" sz="12800" dirty="0">
                <a:solidFill>
                  <a:srgbClr val="080808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Mtra. </a:t>
            </a:r>
            <a:r>
              <a:rPr lang="es-MX" sz="12800" dirty="0">
                <a:solidFill>
                  <a:srgbClr val="080808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Cindy María Valerio Lara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2800" dirty="0">
                <a:solidFill>
                  <a:srgbClr val="080808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Física </a:t>
            </a:r>
            <a:endParaRPr lang="es-MX" sz="12800" dirty="0">
              <a:solidFill>
                <a:srgbClr val="08080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2800" dirty="0">
                <a:solidFill>
                  <a:srgbClr val="080808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Lic. </a:t>
            </a:r>
            <a:r>
              <a:rPr lang="es-MX" sz="12800" dirty="0" err="1">
                <a:solidFill>
                  <a:srgbClr val="080808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Jeannie</a:t>
            </a:r>
            <a:r>
              <a:rPr lang="es-MX" sz="12800" dirty="0">
                <a:solidFill>
                  <a:srgbClr val="080808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Melina Pérez </a:t>
            </a:r>
            <a:r>
              <a:rPr lang="es-MX" sz="12800" dirty="0" err="1">
                <a:solidFill>
                  <a:srgbClr val="080808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Pérez</a:t>
            </a:r>
            <a:r>
              <a:rPr lang="es-MX" sz="12800" dirty="0">
                <a:solidFill>
                  <a:srgbClr val="080808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2800" dirty="0">
                <a:solidFill>
                  <a:srgbClr val="080808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Lengua Española</a:t>
            </a:r>
            <a:endParaRPr lang="es-MX" sz="12800" dirty="0">
              <a:solidFill>
                <a:srgbClr val="080808"/>
              </a:solidFill>
            </a:endParaRPr>
          </a:p>
          <a:p>
            <a:endParaRPr lang="es-MX" sz="12800" b="1" dirty="0">
              <a:solidFill>
                <a:srgbClr val="080808"/>
              </a:solidFill>
            </a:endParaRPr>
          </a:p>
          <a:p>
            <a:r>
              <a:rPr lang="es-MX" sz="12800" dirty="0">
                <a:solidFill>
                  <a:srgbClr val="080808"/>
                </a:solidFill>
              </a:rPr>
              <a:t>Lic. Doris de Jesús Rendón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s-MX" sz="12800" dirty="0">
                <a:solidFill>
                  <a:srgbClr val="080808"/>
                </a:solidFill>
              </a:rPr>
              <a:t>Geografía.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s-MX" sz="12800" dirty="0">
              <a:solidFill>
                <a:srgbClr val="080808"/>
              </a:solidFill>
            </a:endParaRPr>
          </a:p>
          <a:p>
            <a:r>
              <a:rPr lang="es-MX" sz="12800" dirty="0" err="1">
                <a:solidFill>
                  <a:srgbClr val="080808"/>
                </a:solidFill>
              </a:rPr>
              <a:t>Psic</a:t>
            </a:r>
            <a:r>
              <a:rPr lang="es-MX" sz="12800" dirty="0">
                <a:solidFill>
                  <a:srgbClr val="080808"/>
                </a:solidFill>
              </a:rPr>
              <a:t>. César Cruz Iturbe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s-MX" sz="12800" dirty="0">
                <a:solidFill>
                  <a:srgbClr val="080808"/>
                </a:solidFill>
              </a:rPr>
              <a:t>Orientación Educativa IV.</a:t>
            </a:r>
          </a:p>
          <a:p>
            <a:endParaRPr lang="es-MX" sz="400" dirty="0">
              <a:solidFill>
                <a:srgbClr val="080808"/>
              </a:solidFill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EB2D58A-B2F2-4B07-9595-4FED1037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5595" y="5398157"/>
            <a:ext cx="2201111" cy="146740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EB95C3F-0968-4E23-80BD-35CE22E83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1685" y="5117355"/>
            <a:ext cx="2622314" cy="174821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6E9C92B-1893-4BFE-B7CF-905EB3F8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953" y="5949259"/>
            <a:ext cx="1374459" cy="91630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5826243"/>
          </a:xfrm>
        </p:spPr>
        <p:txBody>
          <a:bodyPr anchor="t">
            <a:normAutofit/>
          </a:bodyPr>
          <a:lstStyle/>
          <a:p>
            <a:pPr algn="ctr"/>
            <a:r>
              <a:rPr lang="es-MX" sz="2800" dirty="0"/>
              <a:t>Formato de Planeación General</a:t>
            </a:r>
            <a:endParaRPr lang="es-MX" sz="28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20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7B238F-0081-40DD-BBA8-28C58112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0" y="1340768"/>
            <a:ext cx="8815580" cy="51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2E776E-4054-40C1-9896-BAD5F268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21</a:t>
            </a:fld>
            <a:endParaRPr lang="es-MX"/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39A56EDF-FBB9-4DEF-8350-5F2F8A71D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4"/>
            <a:ext cx="9144000" cy="5916315"/>
          </a:xfrm>
        </p:spPr>
      </p:pic>
    </p:spTree>
    <p:extLst>
      <p:ext uri="{BB962C8B-B14F-4D97-AF65-F5344CB8AC3E}">
        <p14:creationId xmlns:p14="http://schemas.microsoft.com/office/powerpoint/2010/main" val="2011940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B5567C-B84E-43B2-81D8-412561C7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22</a:t>
            </a:fld>
            <a:endParaRPr lang="es-MX"/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B38246B2-BA4B-46D3-9A4D-845B383ED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476672"/>
            <a:ext cx="8964488" cy="5976664"/>
          </a:xfrm>
        </p:spPr>
      </p:pic>
    </p:spTree>
    <p:extLst>
      <p:ext uri="{BB962C8B-B14F-4D97-AF65-F5344CB8AC3E}">
        <p14:creationId xmlns:p14="http://schemas.microsoft.com/office/powerpoint/2010/main" val="3862703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>
            <a:extLst>
              <a:ext uri="{FF2B5EF4-FFF2-40B4-BE49-F238E27FC236}">
                <a16:creationId xmlns:a16="http://schemas.microsoft.com/office/drawing/2014/main" id="{D258CF25-6932-4E89-A5CC-FCD91AB8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34004"/>
          <a:stretch/>
        </p:blipFill>
        <p:spPr>
          <a:xfrm>
            <a:off x="1713852" y="136525"/>
            <a:ext cx="5716299" cy="5645082"/>
          </a:xfrm>
          <a:custGeom>
            <a:avLst/>
            <a:gdLst/>
            <a:ahLst/>
            <a:cxnLst/>
            <a:rect l="l" t="t" r="r" b="b"/>
            <a:pathLst>
              <a:path w="7621733" h="5781607">
                <a:moveTo>
                  <a:pt x="1970741" y="0"/>
                </a:moveTo>
                <a:lnTo>
                  <a:pt x="5650993" y="0"/>
                </a:lnTo>
                <a:lnTo>
                  <a:pt x="7621733" y="1970741"/>
                </a:lnTo>
                <a:lnTo>
                  <a:pt x="3810867" y="5781607"/>
                </a:lnTo>
                <a:lnTo>
                  <a:pt x="0" y="1970741"/>
                </a:lnTo>
                <a:close/>
              </a:path>
            </a:pathLst>
          </a:cu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 smtClean="0"/>
              <a:pPr algn="l">
                <a:spcAft>
                  <a:spcPts val="600"/>
                </a:spcAft>
              </a:pPr>
              <a:t>23</a:t>
            </a:fld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476672"/>
            <a:ext cx="7343363" cy="4262580"/>
          </a:xfrm>
          <a:noFill/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080808"/>
                </a:solidFill>
              </a:rPr>
              <a:t>Evaluación</a:t>
            </a:r>
          </a:p>
          <a:p>
            <a:endParaRPr lang="es-MX" sz="4000" b="1" dirty="0">
              <a:solidFill>
                <a:srgbClr val="080808"/>
              </a:solidFill>
            </a:endParaRPr>
          </a:p>
          <a:p>
            <a:endParaRPr lang="es-MX" sz="3600" b="1" dirty="0">
              <a:solidFill>
                <a:srgbClr val="080808"/>
              </a:solidFill>
            </a:endParaRPr>
          </a:p>
          <a:p>
            <a:endParaRPr lang="es-MX" sz="21600" b="1" dirty="0">
              <a:solidFill>
                <a:srgbClr val="080808"/>
              </a:solidFill>
            </a:endParaRPr>
          </a:p>
          <a:p>
            <a:endParaRPr lang="es-MX" sz="21600" b="1" dirty="0">
              <a:solidFill>
                <a:srgbClr val="080808"/>
              </a:solidFill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EAE12998-2BFB-4572-A8D9-E02DB7BDD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76650"/>
              </p:ext>
            </p:extLst>
          </p:nvPr>
        </p:nvGraphicFramePr>
        <p:xfrm>
          <a:off x="1524000" y="1397000"/>
          <a:ext cx="5712296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>
                  <a:extLst>
                    <a:ext uri="{9D8B030D-6E8A-4147-A177-3AD203B41FA5}">
                      <a16:colId xmlns:a16="http://schemas.microsoft.com/office/drawing/2014/main" val="112514655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38840961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336374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39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1. Información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Monografía </a:t>
                      </a:r>
                    </a:p>
                    <a:p>
                      <a:r>
                        <a:rPr lang="es-MX" dirty="0"/>
                        <a:t>Infografía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59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2.  Habilidades psicosociales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Logotipo </a:t>
                      </a:r>
                    </a:p>
                    <a:p>
                      <a:r>
                        <a:rPr lang="es-MX" dirty="0"/>
                        <a:t>Mapa conceptual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064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3. Elaboración de la hortaliza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Tríptico del procedimiento </a:t>
                      </a:r>
                    </a:p>
                    <a:p>
                      <a:r>
                        <a:rPr lang="es-MX" dirty="0"/>
                        <a:t>Preparación de huacal.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0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4. Capacitación para mantener la hortaliza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Sistema de riego</a:t>
                      </a:r>
                    </a:p>
                    <a:p>
                      <a:r>
                        <a:rPr lang="es-MX" dirty="0"/>
                        <a:t>Manual de mantenimiento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4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Total: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602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754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F87F5-E4FE-4802-91CA-5E308BBF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Rúbrica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17DE1CFB-A5AC-46E1-AF65-70943FBF3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756585"/>
              </p:ext>
            </p:extLst>
          </p:nvPr>
        </p:nvGraphicFramePr>
        <p:xfrm>
          <a:off x="628650" y="1556793"/>
          <a:ext cx="7886700" cy="46025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23965">
                  <a:extLst>
                    <a:ext uri="{9D8B030D-6E8A-4147-A177-3AD203B41FA5}">
                      <a16:colId xmlns:a16="http://schemas.microsoft.com/office/drawing/2014/main" val="1987302724"/>
                    </a:ext>
                  </a:extLst>
                </a:gridCol>
                <a:gridCol w="1654760">
                  <a:extLst>
                    <a:ext uri="{9D8B030D-6E8A-4147-A177-3AD203B41FA5}">
                      <a16:colId xmlns:a16="http://schemas.microsoft.com/office/drawing/2014/main" val="4090176507"/>
                    </a:ext>
                  </a:extLst>
                </a:gridCol>
                <a:gridCol w="1647722">
                  <a:extLst>
                    <a:ext uri="{9D8B030D-6E8A-4147-A177-3AD203B41FA5}">
                      <a16:colId xmlns:a16="http://schemas.microsoft.com/office/drawing/2014/main" val="1252837256"/>
                    </a:ext>
                  </a:extLst>
                </a:gridCol>
                <a:gridCol w="1596109">
                  <a:extLst>
                    <a:ext uri="{9D8B030D-6E8A-4147-A177-3AD203B41FA5}">
                      <a16:colId xmlns:a16="http://schemas.microsoft.com/office/drawing/2014/main" val="3422047346"/>
                    </a:ext>
                  </a:extLst>
                </a:gridCol>
                <a:gridCol w="1664144">
                  <a:extLst>
                    <a:ext uri="{9D8B030D-6E8A-4147-A177-3AD203B41FA5}">
                      <a16:colId xmlns:a16="http://schemas.microsoft.com/office/drawing/2014/main" val="4141154900"/>
                    </a:ext>
                  </a:extLst>
                </a:gridCol>
              </a:tblGrid>
              <a:tr h="347717">
                <a:tc>
                  <a:txBody>
                    <a:bodyPr/>
                    <a:lstStyle/>
                    <a:p>
                      <a:pPr marL="207645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ELEMENTOS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 marL="215265"/>
                      <a:r>
                        <a:rPr lang="en-US" sz="900" dirty="0">
                          <a:effectLst/>
                        </a:rPr>
                        <a:t>EXCELENTE</a:t>
                      </a:r>
                      <a:endParaRPr lang="es-MX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350520"/>
                      <a:r>
                        <a:rPr lang="en-US" sz="900">
                          <a:effectLst/>
                        </a:rPr>
                        <a:t>BUENO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274955"/>
                      <a:r>
                        <a:rPr lang="en-US" sz="900">
                          <a:effectLst/>
                        </a:rPr>
                        <a:t>REGULAR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R="392430" algn="r"/>
                      <a:r>
                        <a:rPr lang="en-US" sz="900">
                          <a:effectLst/>
                        </a:rPr>
                        <a:t>DEFICIENTE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7743386"/>
                  </a:ext>
                </a:extLst>
              </a:tr>
              <a:tr h="69479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spcBef>
                          <a:spcPts val="55"/>
                        </a:spcBef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381000"/>
                      <a:r>
                        <a:rPr lang="en-US" sz="900">
                          <a:effectLst/>
                        </a:rPr>
                        <a:t>EJERCICIOS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219710" algn="ctr">
                        <a:lnSpc>
                          <a:spcPct val="95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Presenta la totalidad de ejercicios o cuestionamientos a resolver.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 marL="257810" marR="159385" indent="-76200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Entrega más del 80% de los ejercicios o cuestionamientos.</a:t>
                      </a:r>
                      <a:endParaRPr lang="es-MX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marR="94615" algn="ctr">
                        <a:lnSpc>
                          <a:spcPts val="101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Presenta más del</a:t>
                      </a:r>
                      <a:endParaRPr lang="es-MX" sz="1100">
                        <a:effectLst/>
                      </a:endParaRPr>
                    </a:p>
                    <a:p>
                      <a:pPr marL="105410" marR="946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60% de los ejercicios o</a:t>
                      </a:r>
                      <a:endParaRPr lang="es-MX" sz="1100">
                        <a:effectLst/>
                      </a:endParaRPr>
                    </a:p>
                    <a:p>
                      <a:pPr marL="251460" marR="239395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cuestionamientos a resolver.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144780" marR="132080" indent="-635"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Presenta menos del 50% de los ejercicios o cuestionamientos.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8503917"/>
                  </a:ext>
                </a:extLst>
              </a:tr>
              <a:tr h="1775222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170180"/>
                      <a:r>
                        <a:rPr lang="en-US" sz="900">
                          <a:effectLst/>
                        </a:rPr>
                        <a:t>PROCEDIMIENTO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88900" marR="74930" indent="-635" algn="ctr">
                        <a:lnSpc>
                          <a:spcPct val="9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Refleja un razonamiento detallado y ordenado, utilizando procesos de análisis y argumentación adecuada,  para responder los ejercicios</a:t>
                      </a:r>
                      <a:r>
                        <a:rPr lang="es-ES" sz="900" spc="-4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o</a:t>
                      </a:r>
                      <a:endParaRPr lang="es-MX" sz="1100">
                        <a:effectLst/>
                      </a:endParaRPr>
                    </a:p>
                    <a:p>
                      <a:pPr marL="24130" marR="1016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cuestionamientos de manera correcta.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 marL="125730">
                        <a:lnSpc>
                          <a:spcPts val="101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Refleja un razonamiento</a:t>
                      </a:r>
                      <a:endParaRPr lang="es-MX" sz="1100" dirty="0">
                        <a:effectLst/>
                      </a:endParaRPr>
                    </a:p>
                    <a:p>
                      <a:pPr marL="19050" indent="287655">
                        <a:lnSpc>
                          <a:spcPct val="9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sin orden puede realizar los ejercicios o cuestionamientos, pero no explica la manera en que los resolvió. Cuando los hace utiliza el proceso adecuado,</a:t>
                      </a:r>
                      <a:endParaRPr lang="es-MX" sz="1100" dirty="0">
                        <a:effectLst/>
                      </a:endParaRPr>
                    </a:p>
                    <a:p>
                      <a:pPr marL="20320" marR="762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siguiendo los pasos para resolver los ejercicios de manera correcta.</a:t>
                      </a:r>
                      <a:endParaRPr lang="es-MX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81280">
                        <a:lnSpc>
                          <a:spcPts val="1010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Refleja un razonamiento</a:t>
                      </a:r>
                      <a:endParaRPr lang="es-MX" sz="1100">
                        <a:effectLst/>
                      </a:endParaRPr>
                    </a:p>
                    <a:p>
                      <a:pPr marL="36830" indent="240665">
                        <a:lnSpc>
                          <a:spcPct val="9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sin orden puede realizar los ejercicios o cuestionamientos, pero no explica la manera en que los resolvió. </a:t>
                      </a:r>
                      <a:r>
                        <a:rPr lang="en-US" sz="900">
                          <a:effectLst/>
                        </a:rPr>
                        <a:t>Utiliza otro</a:t>
                      </a:r>
                      <a:endParaRPr lang="es-MX" sz="1100">
                        <a:effectLst/>
                      </a:endParaRPr>
                    </a:p>
                    <a:p>
                      <a:pPr marL="179705" marR="115570" indent="-56515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proceso obteniendo un resultado razonable.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142240" marR="163830" indent="-63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No refleja ningún razonamiento resuelve los ejercicios o</a:t>
                      </a:r>
                      <a:endParaRPr lang="es-MX" sz="1100">
                        <a:effectLst/>
                      </a:endParaRPr>
                    </a:p>
                    <a:p>
                      <a:pPr marR="20955" algn="ctr">
                        <a:lnSpc>
                          <a:spcPts val="970"/>
                        </a:lnSpc>
                      </a:pPr>
                      <a:r>
                        <a:rPr lang="es-ES" sz="900">
                          <a:effectLst/>
                        </a:rPr>
                        <a:t>cuestionamientos de manera</a:t>
                      </a:r>
                      <a:endParaRPr lang="es-MX" sz="1100">
                        <a:effectLst/>
                      </a:endParaRPr>
                    </a:p>
                    <a:p>
                      <a:pPr marR="21590" algn="ctr">
                        <a:lnSpc>
                          <a:spcPts val="1010"/>
                        </a:lnSpc>
                      </a:pPr>
                      <a:r>
                        <a:rPr lang="es-ES" sz="900">
                          <a:effectLst/>
                        </a:rPr>
                        <a:t>mecánica o superficial.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4878741"/>
                  </a:ext>
                </a:extLst>
              </a:tr>
              <a:tr h="1508489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316865"/>
                      <a:r>
                        <a:rPr lang="en-US" sz="900">
                          <a:effectLst/>
                        </a:rPr>
                        <a:t>RESULTADOS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spcBef>
                          <a:spcPts val="20"/>
                        </a:spcBef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54610" marR="52705" indent="-635" algn="ctr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Presenta el resultado obtenido a partir del análisis y argumenta de</a:t>
                      </a:r>
                      <a:r>
                        <a:rPr lang="es-ES" sz="900" spc="-110">
                          <a:effectLst/>
                        </a:rPr>
                        <a:t> </a:t>
                      </a:r>
                      <a:r>
                        <a:rPr lang="es-ES" sz="900" spc="-25">
                          <a:effectLst/>
                        </a:rPr>
                        <a:t>los </a:t>
                      </a:r>
                      <a:r>
                        <a:rPr lang="es-ES" sz="900">
                          <a:effectLst/>
                        </a:rPr>
                        <a:t>ejercicios y es</a:t>
                      </a:r>
                      <a:r>
                        <a:rPr lang="es-ES" sz="900" spc="-1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correcto.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spcBef>
                          <a:spcPts val="20"/>
                        </a:spcBef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182245" marR="219710" algn="ctr">
                        <a:lnSpc>
                          <a:spcPct val="96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Puede corroborarlo dándole sentido.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19685" marR="6350" indent="3111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Presenta 80% ó más resultados correctos, comete algunos errores debido a cálculos o interpretaciones erróneas, utiliza el proceso adecuado y sigue los pasos para resolverlo.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32385" marR="44450" indent="-254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Presenta 60 % ó más resultados correctos, comete algunos errores debido a cálculos e interpretaciones erróneas.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spcBef>
                          <a:spcPts val="35"/>
                        </a:spcBef>
                      </a:pPr>
                      <a:r>
                        <a:rPr lang="es-ES" sz="13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148590" marR="135890" indent="-63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Presenta 50% o menos resultados correctos, no desarrolla análisis</a:t>
                      </a:r>
                      <a:r>
                        <a:rPr lang="es-ES" sz="900" spc="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e</a:t>
                      </a:r>
                      <a:endParaRPr lang="es-MX" sz="1100">
                        <a:effectLst/>
                      </a:endParaRPr>
                    </a:p>
                    <a:p>
                      <a:pPr marL="22860" marR="10160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interpretaciones apropiadas.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1225142"/>
                  </a:ext>
                </a:extLst>
              </a:tr>
              <a:tr h="276374">
                <a:tc>
                  <a:txBody>
                    <a:bodyPr/>
                    <a:lstStyle/>
                    <a:p>
                      <a:pPr marL="67310" marR="8572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100% Puntaje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135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80% Puntaje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60% Puntaje</a:t>
                      </a:r>
                      <a:endParaRPr lang="es-MX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40% </a:t>
                      </a:r>
                      <a:r>
                        <a:rPr lang="en-US" sz="900" dirty="0" err="1">
                          <a:effectLst/>
                        </a:rPr>
                        <a:t>Puntaje</a:t>
                      </a:r>
                      <a:endParaRPr lang="es-MX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5043810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24216E-4DAF-43E3-A5D1-4D1DEF31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238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5826243"/>
          </a:xfrm>
        </p:spPr>
        <p:txBody>
          <a:bodyPr anchor="t">
            <a:normAutofit/>
          </a:bodyPr>
          <a:lstStyle/>
          <a:p>
            <a:pPr algn="ctr"/>
            <a:r>
              <a:rPr lang="es-MX" sz="2800" dirty="0"/>
              <a:t>Formato de Planeación Día a Día</a:t>
            </a:r>
            <a:endParaRPr lang="es-MX" sz="28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25</a:t>
            </a:fld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9F4B0B-23C0-4EEE-B351-133325FF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36712"/>
            <a:ext cx="5976664" cy="55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2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6C99A846-E90F-4DE2-9710-744EADF7E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122957"/>
              </p:ext>
            </p:extLst>
          </p:nvPr>
        </p:nvGraphicFramePr>
        <p:xfrm>
          <a:off x="628650" y="764704"/>
          <a:ext cx="8191823" cy="48193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23262">
                  <a:extLst>
                    <a:ext uri="{9D8B030D-6E8A-4147-A177-3AD203B41FA5}">
                      <a16:colId xmlns:a16="http://schemas.microsoft.com/office/drawing/2014/main" val="94856934"/>
                    </a:ext>
                  </a:extLst>
                </a:gridCol>
                <a:gridCol w="1789750">
                  <a:extLst>
                    <a:ext uri="{9D8B030D-6E8A-4147-A177-3AD203B41FA5}">
                      <a16:colId xmlns:a16="http://schemas.microsoft.com/office/drawing/2014/main" val="1878606481"/>
                    </a:ext>
                  </a:extLst>
                </a:gridCol>
                <a:gridCol w="1708290">
                  <a:extLst>
                    <a:ext uri="{9D8B030D-6E8A-4147-A177-3AD203B41FA5}">
                      <a16:colId xmlns:a16="http://schemas.microsoft.com/office/drawing/2014/main" val="3462818242"/>
                    </a:ext>
                  </a:extLst>
                </a:gridCol>
                <a:gridCol w="1535855">
                  <a:extLst>
                    <a:ext uri="{9D8B030D-6E8A-4147-A177-3AD203B41FA5}">
                      <a16:colId xmlns:a16="http://schemas.microsoft.com/office/drawing/2014/main" val="3382679164"/>
                    </a:ext>
                  </a:extLst>
                </a:gridCol>
                <a:gridCol w="1534666">
                  <a:extLst>
                    <a:ext uri="{9D8B030D-6E8A-4147-A177-3AD203B41FA5}">
                      <a16:colId xmlns:a16="http://schemas.microsoft.com/office/drawing/2014/main" val="592485599"/>
                    </a:ext>
                  </a:extLst>
                </a:gridCol>
              </a:tblGrid>
              <a:tr h="243405">
                <a:tc>
                  <a:txBody>
                    <a:bodyPr/>
                    <a:lstStyle/>
                    <a:p>
                      <a:pPr marL="278130" marR="21717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21 A 25 DE SEPT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7515" marR="358775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28 DE SEPT. A 2 OCT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1475" marR="295275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 A 9 DE OCTUBRE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3375" algn="l">
                        <a:lnSpc>
                          <a:spcPts val="1295"/>
                        </a:lnSpc>
                      </a:pPr>
                      <a:r>
                        <a:rPr lang="en-US" sz="700">
                          <a:effectLst/>
                        </a:rPr>
                        <a:t>12 A 16 DE OCTUBRE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3365" marR="1397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 A 23 DE OCTUBRE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0355561"/>
                  </a:ext>
                </a:extLst>
              </a:tr>
              <a:tr h="2405402">
                <a:tc>
                  <a:txBody>
                    <a:bodyPr/>
                    <a:lstStyle/>
                    <a:p>
                      <a:pPr marL="89535" algn="l">
                        <a:lnSpc>
                          <a:spcPts val="1370"/>
                        </a:lnSpc>
                      </a:pPr>
                      <a:r>
                        <a:rPr lang="en-US" sz="700">
                          <a:effectLst/>
                        </a:rPr>
                        <a:t>0rganizar grupos de </a:t>
                      </a:r>
                      <a:r>
                        <a:rPr lang="es-ES" sz="700">
                          <a:effectLst/>
                        </a:rPr>
                        <a:t>docentes</a:t>
                      </a:r>
                      <a:endParaRPr lang="es-MX" sz="1000">
                        <a:effectLst/>
                      </a:endParaRPr>
                    </a:p>
                    <a:p>
                      <a:pPr marL="89535" algn="l">
                        <a:lnSpc>
                          <a:spcPts val="1370"/>
                        </a:lnSpc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ts val="1370"/>
                        </a:lnSpc>
                      </a:pPr>
                      <a:r>
                        <a:rPr lang="es-ES" sz="700" dirty="0">
                          <a:effectLst/>
                        </a:rPr>
                        <a:t>APARTADOS 1,2,3 Y 4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385"/>
                        </a:lnSpc>
                        <a:buFont typeface="+mj-lt"/>
                        <a:buAutoNum type="arabicPeriod"/>
                      </a:pPr>
                      <a:r>
                        <a:rPr lang="es-ES" sz="700" dirty="0">
                          <a:effectLst/>
                        </a:rPr>
                        <a:t>Nombre, logotipo de colegio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385"/>
                        </a:lnSpc>
                        <a:buFont typeface="+mj-lt"/>
                        <a:buAutoNum type="arabicPeriod"/>
                      </a:pPr>
                      <a:r>
                        <a:rPr lang="es-ES" sz="700" dirty="0">
                          <a:effectLst/>
                        </a:rPr>
                        <a:t>Nombre de  maestros, participantes y asignaturas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385"/>
                        </a:lnSpc>
                        <a:buFont typeface="+mj-lt"/>
                        <a:buAutoNum type="arabicPeriod"/>
                      </a:pPr>
                      <a:r>
                        <a:rPr lang="es-ES" sz="700" dirty="0">
                          <a:effectLst/>
                        </a:rPr>
                        <a:t>Ciclo escolar en el que se planea llevar a cabo el proyecto, fecha de inicio y término, grado al que va dirigido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385"/>
                        </a:lnSpc>
                        <a:buFont typeface="+mj-lt"/>
                        <a:buAutoNum type="arabicPeriod"/>
                      </a:pPr>
                      <a:r>
                        <a:rPr lang="es-ES" sz="700" dirty="0">
                          <a:effectLst/>
                        </a:rPr>
                        <a:t>Nombre del P.V.E/ proyecto </a:t>
                      </a:r>
                      <a:endParaRPr lang="es-MX" sz="10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6930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APARTADOS 5,5A,</a:t>
                      </a:r>
                      <a:endParaRPr lang="es-MX" sz="1000" dirty="0">
                        <a:effectLst/>
                      </a:endParaRPr>
                    </a:p>
                    <a:p>
                      <a:pPr marL="342900" marR="210185" lvl="0" indent="-342900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700" dirty="0">
                          <a:effectLst/>
                        </a:rPr>
                        <a:t>Índice de apartados del portafolio </a:t>
                      </a:r>
                      <a:endParaRPr lang="es-MX" sz="1000" dirty="0">
                        <a:effectLst/>
                      </a:endParaRPr>
                    </a:p>
                    <a:p>
                      <a:pPr marL="123825" marR="210185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5a. Conclusiones generales interdisciplinariedad y fotografía de la sesión </a:t>
                      </a:r>
                      <a:endParaRPr lang="es-MX" sz="10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</a:pPr>
                      <a:r>
                        <a:rPr lang="es-ES" sz="700">
                          <a:effectLst/>
                        </a:rPr>
                        <a:t>APARTADOS 5B, 5C y 5D</a:t>
                      </a:r>
                      <a:endParaRPr lang="es-MX" sz="1000">
                        <a:effectLst/>
                      </a:endParaRPr>
                    </a:p>
                    <a:p>
                      <a:pPr marR="287655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1000">
                        <a:effectLst/>
                      </a:endParaRPr>
                    </a:p>
                    <a:p>
                      <a:pPr marR="287655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    5b. Organizador grafico </a:t>
                      </a:r>
                      <a:endParaRPr lang="es-MX" sz="1000">
                        <a:effectLst/>
                      </a:endParaRPr>
                    </a:p>
                    <a:p>
                      <a:pPr marR="287655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         Del proyecto</a:t>
                      </a:r>
                      <a:endParaRPr lang="es-MX" sz="1000">
                        <a:effectLst/>
                      </a:endParaRPr>
                    </a:p>
                    <a:p>
                      <a:pPr marR="287655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    5C. Introducción o </a:t>
                      </a:r>
                      <a:endParaRPr lang="es-MX" sz="1000">
                        <a:effectLst/>
                      </a:endParaRPr>
                    </a:p>
                    <a:p>
                      <a:pPr marR="287655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         Justificación. </a:t>
                      </a:r>
                      <a:endParaRPr lang="es-MX" sz="1000">
                        <a:effectLst/>
                      </a:endParaRPr>
                    </a:p>
                    <a:p>
                      <a:pPr marR="287655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    5D. Objetivo general del </a:t>
                      </a:r>
                      <a:endParaRPr lang="es-MX" sz="1000">
                        <a:effectLst/>
                      </a:endParaRPr>
                    </a:p>
                    <a:p>
                      <a:pPr marR="287655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        Proyecto, objetivos y </a:t>
                      </a:r>
                      <a:endParaRPr lang="es-MX" sz="1000">
                        <a:effectLst/>
                      </a:endParaRPr>
                    </a:p>
                    <a:p>
                      <a:pPr marR="287655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        alcances de cada</a:t>
                      </a:r>
                      <a:endParaRPr lang="es-MX" sz="1000">
                        <a:effectLst/>
                      </a:endParaRPr>
                    </a:p>
                    <a:p>
                      <a:pPr marR="287655" algn="l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        asignatura 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</a:pPr>
                      <a:r>
                        <a:rPr lang="es-ES" sz="700">
                          <a:effectLst/>
                        </a:rPr>
                        <a:t>APARTADOS 5E, 5F y 5G</a:t>
                      </a:r>
                      <a:endParaRPr lang="es-MX" sz="100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100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</a:pPr>
                      <a:r>
                        <a:rPr lang="es-ES" sz="700">
                          <a:effectLst/>
                        </a:rPr>
                        <a:t>   5E. Preguntas generadoras</a:t>
                      </a:r>
                      <a:endParaRPr lang="es-MX" sz="100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</a:pPr>
                      <a:r>
                        <a:rPr lang="es-ES" sz="700">
                          <a:effectLst/>
                        </a:rPr>
                        <a:t>   5F. Contenidos, temas y</a:t>
                      </a:r>
                      <a:endParaRPr lang="es-MX" sz="100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</a:pPr>
                      <a:r>
                        <a:rPr lang="es-ES" sz="700">
                          <a:effectLst/>
                        </a:rPr>
                        <a:t>       Productos propuestos.</a:t>
                      </a:r>
                      <a:endParaRPr lang="es-MX" sz="100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</a:pPr>
                      <a:r>
                        <a:rPr lang="es-ES" sz="700">
                          <a:effectLst/>
                        </a:rPr>
                        <a:t>   5G. Planeación general</a:t>
                      </a:r>
                      <a:endParaRPr lang="es-MX" sz="1000">
                        <a:effectLst/>
                      </a:endParaRPr>
                    </a:p>
                    <a:p>
                      <a:pPr marR="623570" algn="l">
                        <a:lnSpc>
                          <a:spcPct val="95000"/>
                        </a:lnSpc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7041142"/>
                  </a:ext>
                </a:extLst>
              </a:tr>
              <a:tr h="242532">
                <a:tc>
                  <a:txBody>
                    <a:bodyPr/>
                    <a:lstStyle/>
                    <a:p>
                      <a:pPr marL="277495" marR="23749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 hora semana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4340" marR="3587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 hora semana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 marR="2952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 horas semana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315" algn="l">
                        <a:lnSpc>
                          <a:spcPts val="1290"/>
                        </a:lnSpc>
                      </a:pPr>
                      <a:r>
                        <a:rPr lang="es-ES" sz="700">
                          <a:effectLst/>
                        </a:rPr>
                        <a:t>3 horas semana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730" marR="14033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 horas semana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3528456"/>
                  </a:ext>
                </a:extLst>
              </a:tr>
              <a:tr h="239915">
                <a:tc>
                  <a:txBody>
                    <a:bodyPr/>
                    <a:lstStyle/>
                    <a:p>
                      <a:pPr marL="278130" marR="21653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 DE NOVIEMBRE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7515" marR="3587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 3 DE NOVIEMBRE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015" marR="12001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14 AL 18 DE DICIEMBRE 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065" algn="l">
                        <a:lnSpc>
                          <a:spcPts val="1280"/>
                        </a:lnSpc>
                      </a:pPr>
                      <a:r>
                        <a:rPr lang="en-US" sz="700">
                          <a:effectLst/>
                        </a:rPr>
                        <a:t>12 ABRIL  A 14  DE MAYO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3365" marR="1403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17  AL 21 MAYO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266626"/>
                  </a:ext>
                </a:extLst>
              </a:tr>
              <a:tr h="1448210">
                <a:tc>
                  <a:txBody>
                    <a:bodyPr/>
                    <a:lstStyle/>
                    <a:p>
                      <a:pPr marL="69850" marR="180975" indent="19685" algn="l">
                        <a:lnSpc>
                          <a:spcPct val="9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1000">
                        <a:effectLst/>
                      </a:endParaRPr>
                    </a:p>
                    <a:p>
                      <a:pPr marL="69850" marR="180975" indent="19685" algn="l">
                        <a:lnSpc>
                          <a:spcPct val="9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Junta revisión de avances proyectos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</a:pPr>
                      <a:r>
                        <a:rPr lang="es-ES" sz="700">
                          <a:effectLst/>
                        </a:rPr>
                        <a:t>APARTADO 5H</a:t>
                      </a:r>
                      <a:endParaRPr lang="es-MX" sz="1000">
                        <a:effectLst/>
                      </a:endParaRPr>
                    </a:p>
                    <a:p>
                      <a:pPr marL="89535" algn="l">
                        <a:lnSpc>
                          <a:spcPts val="1375"/>
                        </a:lnSpc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1000">
                        <a:effectLst/>
                      </a:endParaRPr>
                    </a:p>
                    <a:p>
                      <a:pPr marL="69850" marR="180975" indent="19685" algn="l">
                        <a:lnSpc>
                          <a:spcPct val="9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5H. Reflexión de grupo</a:t>
                      </a:r>
                      <a:endParaRPr lang="es-MX" sz="1000">
                        <a:effectLst/>
                      </a:endParaRPr>
                    </a:p>
                    <a:p>
                      <a:pPr marL="102870" algn="l">
                        <a:lnSpc>
                          <a:spcPts val="1375"/>
                        </a:lnSpc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5"/>
                        </a:lnSpc>
                      </a:pPr>
                      <a:r>
                        <a:rPr lang="es-ES" sz="700">
                          <a:effectLst/>
                        </a:rPr>
                        <a:t>APARTADO 5I</a:t>
                      </a:r>
                      <a:endParaRPr lang="es-MX" sz="1000">
                        <a:effectLst/>
                      </a:endParaRPr>
                    </a:p>
                    <a:p>
                      <a:pPr algn="l">
                        <a:lnSpc>
                          <a:spcPts val="1375"/>
                        </a:lnSpc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1000">
                        <a:effectLst/>
                      </a:endParaRPr>
                    </a:p>
                    <a:p>
                      <a:pPr algn="l">
                        <a:lnSpc>
                          <a:spcPts val="1375"/>
                        </a:lnSpc>
                      </a:pPr>
                      <a:r>
                        <a:rPr lang="es-ES" sz="700">
                          <a:effectLst/>
                        </a:rPr>
                        <a:t>  5I. Evidencias de proceso “planeación   </a:t>
                      </a:r>
                      <a:endParaRPr lang="es-MX" sz="1000">
                        <a:effectLst/>
                      </a:endParaRPr>
                    </a:p>
                    <a:p>
                      <a:pPr algn="l">
                        <a:lnSpc>
                          <a:spcPts val="1375"/>
                        </a:lnSpc>
                      </a:pPr>
                      <a:r>
                        <a:rPr lang="es-ES" sz="700">
                          <a:effectLst/>
                        </a:rPr>
                        <a:t>de temas” </a:t>
                      </a:r>
                      <a:endParaRPr lang="es-MX" sz="1000">
                        <a:effectLst/>
                      </a:endParaRPr>
                    </a:p>
                    <a:p>
                      <a:pPr algn="l">
                        <a:lnSpc>
                          <a:spcPts val="1375"/>
                        </a:lnSpc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5"/>
                        </a:lnSpc>
                      </a:pPr>
                      <a:r>
                        <a:rPr lang="es-ES" sz="700">
                          <a:effectLst/>
                        </a:rPr>
                        <a:t>APARTADO 5I</a:t>
                      </a:r>
                      <a:endParaRPr lang="es-MX" sz="1000">
                        <a:effectLst/>
                      </a:endParaRPr>
                    </a:p>
                    <a:p>
                      <a:pPr algn="l"/>
                      <a:r>
                        <a:rPr lang="es-ES" sz="1000">
                          <a:effectLst/>
                        </a:rPr>
                        <a:t> </a:t>
                      </a:r>
                      <a:endParaRPr lang="es-MX" sz="1000">
                        <a:effectLst/>
                      </a:endParaRPr>
                    </a:p>
                    <a:p>
                      <a:pPr algn="l"/>
                      <a:r>
                        <a:rPr lang="es-ES" sz="700">
                          <a:effectLst/>
                        </a:rPr>
                        <a:t>  5I. Evidencias de proceso “implementar la estrategia”.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l">
                        <a:lnSpc>
                          <a:spcPct val="95000"/>
                        </a:lnSpc>
                      </a:pPr>
                      <a:r>
                        <a:rPr lang="es-ES" sz="700">
                          <a:effectLst/>
                        </a:rPr>
                        <a:t>ORGANIZAR LOS DETALLES DE LOS APARTADOS 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6547882"/>
                  </a:ext>
                </a:extLst>
              </a:tr>
              <a:tr h="239915">
                <a:tc>
                  <a:txBody>
                    <a:bodyPr/>
                    <a:lstStyle/>
                    <a:p>
                      <a:pPr marL="277495" marR="23749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horas semana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4340" marR="3587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 horas semana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5275" algn="l">
                        <a:lnSpc>
                          <a:spcPts val="1280"/>
                        </a:lnSpc>
                      </a:pPr>
                      <a:r>
                        <a:rPr lang="en-US" sz="700">
                          <a:effectLst/>
                        </a:rPr>
                        <a:t> 3 horas semana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315" algn="l">
                        <a:lnSpc>
                          <a:spcPts val="1280"/>
                        </a:lnSpc>
                      </a:pPr>
                      <a:r>
                        <a:rPr lang="en-US" sz="700">
                          <a:effectLst/>
                        </a:rPr>
                        <a:t>3 horas semana</a:t>
                      </a:r>
                      <a:endParaRPr lang="es-MX" sz="10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730" marR="1403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3 horas </a:t>
                      </a:r>
                      <a:r>
                        <a:rPr lang="en-US" sz="700" dirty="0" err="1">
                          <a:effectLst/>
                        </a:rPr>
                        <a:t>semana</a:t>
                      </a:r>
                      <a:endParaRPr lang="es-MX" sz="10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algun Gothic" panose="020B0503020000020004" pitchFamily="34" charset="-127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5614800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D33BCE-CAB2-4527-8C90-7A3AE0E8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26</a:t>
            </a:fld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061D2F-0B73-41C4-9A79-B21625B1B977}"/>
              </a:ext>
            </a:extLst>
          </p:cNvPr>
          <p:cNvSpPr txBox="1"/>
          <p:nvPr/>
        </p:nvSpPr>
        <p:spPr>
          <a:xfrm>
            <a:off x="3275856" y="1939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388845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27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719665" y="71583"/>
            <a:ext cx="7996979" cy="3389293"/>
          </a:xfrm>
          <a:noFill/>
        </p:spPr>
        <p:txBody>
          <a:bodyPr>
            <a:noAutofit/>
          </a:bodyPr>
          <a:lstStyle/>
          <a:p>
            <a:r>
              <a:rPr lang="es-MX" sz="4000" dirty="0">
                <a:solidFill>
                  <a:srgbClr val="080808"/>
                </a:solidFill>
              </a:rPr>
              <a:t>Reflexión</a:t>
            </a:r>
          </a:p>
          <a:p>
            <a:endParaRPr lang="es-MX" sz="4000" dirty="0">
              <a:solidFill>
                <a:srgbClr val="080808"/>
              </a:solidFill>
            </a:endParaRPr>
          </a:p>
          <a:p>
            <a:r>
              <a:rPr lang="es-MX" sz="4000" b="0" dirty="0">
                <a:solidFill>
                  <a:srgbClr val="080808"/>
                </a:solidFill>
              </a:rPr>
              <a:t>Durante la reunión con el coordinador se retom</a:t>
            </a:r>
            <a:r>
              <a:rPr lang="es-MX" sz="4000" dirty="0">
                <a:solidFill>
                  <a:srgbClr val="080808"/>
                </a:solidFill>
              </a:rPr>
              <a:t>ó</a:t>
            </a:r>
            <a:r>
              <a:rPr lang="es-MX" sz="4000" b="0" dirty="0">
                <a:solidFill>
                  <a:srgbClr val="080808"/>
                </a:solidFill>
              </a:rPr>
              <a:t> la lista de cotejo para culminar la parte uno del proyecto, los integrantes del equipo manifestamos que fue complicado encontrar </a:t>
            </a:r>
            <a:r>
              <a:rPr lang="es-MX" sz="4000" dirty="0">
                <a:solidFill>
                  <a:srgbClr val="080808"/>
                </a:solidFill>
              </a:rPr>
              <a:t>momento</a:t>
            </a:r>
            <a:r>
              <a:rPr lang="es-MX" sz="4000" b="0" dirty="0">
                <a:solidFill>
                  <a:srgbClr val="080808"/>
                </a:solidFill>
              </a:rPr>
              <a:t>s de reunión y que existieron desacuerdos para redactar el tema, objetivos generales y específicos.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9"/>
            <a:ext cx="7467600" cy="598062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s-MX" sz="4000"/>
          </a:p>
          <a:p>
            <a:pPr algn="ctr">
              <a:spcAft>
                <a:spcPts val="600"/>
              </a:spcAft>
            </a:pPr>
            <a:endParaRPr lang="es-MX" sz="4000"/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386AA0C-1253-4924-96D6-EDEF9E5D9510}" type="slidenum">
              <a:rPr lang="es-MX" smtClean="0"/>
              <a:pPr>
                <a:spcAft>
                  <a:spcPts val="600"/>
                </a:spcAft>
              </a:pPr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8571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9D3D2-E48D-4AD2-BAF7-A271F120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FODA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1465A751-2328-49B5-AB63-14EC3EE4B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259125"/>
              </p:ext>
            </p:extLst>
          </p:nvPr>
        </p:nvGraphicFramePr>
        <p:xfrm>
          <a:off x="628650" y="1825625"/>
          <a:ext cx="7886700" cy="40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79317571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87153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FORTALEZAS 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Compromiso </a:t>
                      </a:r>
                    </a:p>
                    <a:p>
                      <a:r>
                        <a:rPr lang="es-MX" dirty="0"/>
                        <a:t>Responsabilidad </a:t>
                      </a:r>
                    </a:p>
                    <a:p>
                      <a:r>
                        <a:rPr lang="es-MX" dirty="0"/>
                        <a:t>Conocimientos </a:t>
                      </a:r>
                    </a:p>
                    <a:p>
                      <a:r>
                        <a:rPr lang="es-MX" dirty="0"/>
                        <a:t>Paciencia </a:t>
                      </a:r>
                    </a:p>
                    <a:p>
                      <a:r>
                        <a:rPr lang="es-MX" dirty="0"/>
                        <a:t>Empatía</a:t>
                      </a:r>
                    </a:p>
                    <a:p>
                      <a:r>
                        <a:rPr lang="es-MX" dirty="0"/>
                        <a:t>Organización </a:t>
                      </a:r>
                    </a:p>
                    <a:p>
                      <a:r>
                        <a:rPr lang="es-MX" dirty="0"/>
                        <a:t>Manejo de emociones </a:t>
                      </a:r>
                    </a:p>
                    <a:p>
                      <a:r>
                        <a:rPr lang="es-MX" dirty="0"/>
                        <a:t>Toma de decisiones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OPORTUNIDADES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Adaptar estrategias de enseñanza-aprendizaje </a:t>
                      </a:r>
                    </a:p>
                    <a:p>
                      <a:r>
                        <a:rPr lang="es-MX" dirty="0"/>
                        <a:t>Mejorar el uso de los canales de comunicación </a:t>
                      </a:r>
                    </a:p>
                    <a:p>
                      <a:r>
                        <a:rPr lang="es-MX" dirty="0"/>
                        <a:t>Mejorar el uso de las herramientas digitales 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9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DEBILIDADES 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Falta de tiempo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APTITUDES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Creatividad </a:t>
                      </a:r>
                    </a:p>
                    <a:p>
                      <a:r>
                        <a:rPr lang="es-MX" dirty="0"/>
                        <a:t>Razonamiento lógico </a:t>
                      </a:r>
                    </a:p>
                    <a:p>
                      <a:r>
                        <a:rPr lang="es-MX" dirty="0"/>
                        <a:t>Adaptación </a:t>
                      </a:r>
                    </a:p>
                    <a:p>
                      <a:r>
                        <a:rPr lang="es-MX" dirty="0"/>
                        <a:t>Proactividad </a:t>
                      </a:r>
                    </a:p>
                    <a:p>
                      <a:r>
                        <a:rPr lang="es-MX" dirty="0"/>
                        <a:t>Flexibilidad</a:t>
                      </a:r>
                    </a:p>
                    <a:p>
                      <a:r>
                        <a:rPr lang="es-MX" dirty="0"/>
                        <a:t>Trabajo en equipo </a:t>
                      </a:r>
                    </a:p>
                    <a:p>
                      <a:r>
                        <a:rPr lang="es-MX" dirty="0"/>
                        <a:t>Disciplina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545322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F3E312-4C8E-43C3-A3CF-89A0D54E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247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568952" cy="5826243"/>
          </a:xfrm>
        </p:spPr>
        <p:txBody>
          <a:bodyPr anchor="t">
            <a:normAutofit/>
          </a:bodyPr>
          <a:lstStyle/>
          <a:p>
            <a:pPr algn="ctr"/>
            <a:r>
              <a:rPr lang="es-MX" sz="2800" dirty="0"/>
              <a:t>Producto 4.- Organizador gráfico.</a:t>
            </a:r>
          </a:p>
          <a:p>
            <a:pPr algn="ctr"/>
            <a:r>
              <a:rPr lang="es-MX" sz="2800" dirty="0"/>
              <a:t>Preguntas esenciales.</a:t>
            </a:r>
            <a:endParaRPr lang="es-MX" sz="28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29</a:t>
            </a:fld>
            <a:endParaRPr lang="es-MX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978"/>
            <a:ext cx="8748464" cy="404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8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650428A-A0FE-4718-BB52-1A3BDBF51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428E7C-CF72-4177-B907-662EDCB3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204554" y="2584246"/>
            <a:ext cx="6329167" cy="1910904"/>
            <a:chOff x="-2412483" y="5117355"/>
            <a:chExt cx="4342728" cy="1748210"/>
          </a:xfrm>
        </p:grpSpPr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E2C38613-1CC6-42DF-9D5B-1C3CFF91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66174" y="5117355"/>
              <a:ext cx="3496419" cy="174821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A88567F-0B25-4895-A6DF-304638BE5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412483" y="6202815"/>
              <a:ext cx="1325500" cy="66275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B7A2B20-C280-41CF-965D-FA68DA2B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304220" y="-618251"/>
            <a:ext cx="4864676" cy="2855500"/>
          </a:xfrm>
          <a:custGeom>
            <a:avLst/>
            <a:gdLst>
              <a:gd name="connsiteX0" fmla="*/ 0 w 4864676"/>
              <a:gd name="connsiteY0" fmla="*/ 3191201 h 3807333"/>
              <a:gd name="connsiteX1" fmla="*/ 3191202 w 4864676"/>
              <a:gd name="connsiteY1" fmla="*/ 0 h 3807333"/>
              <a:gd name="connsiteX2" fmla="*/ 4864676 w 4864676"/>
              <a:gd name="connsiteY2" fmla="*/ 1673474 h 3807333"/>
              <a:gd name="connsiteX3" fmla="*/ 4864676 w 4864676"/>
              <a:gd name="connsiteY3" fmla="*/ 3807333 h 3807333"/>
              <a:gd name="connsiteX4" fmla="*/ 0 w 4864676"/>
              <a:gd name="connsiteY4" fmla="*/ 3807333 h 380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3807333">
                <a:moveTo>
                  <a:pt x="0" y="3191201"/>
                </a:moveTo>
                <a:lnTo>
                  <a:pt x="3191202" y="0"/>
                </a:lnTo>
                <a:lnTo>
                  <a:pt x="4864676" y="1673474"/>
                </a:lnTo>
                <a:lnTo>
                  <a:pt x="4864676" y="3807333"/>
                </a:lnTo>
                <a:lnTo>
                  <a:pt x="0" y="380733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CF218E6-E246-4EBB-BA8D-DB65AB59A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14439" y="3780850"/>
            <a:ext cx="1185708" cy="889281"/>
          </a:xfrm>
          <a:custGeom>
            <a:avLst/>
            <a:gdLst>
              <a:gd name="connsiteX0" fmla="*/ 0 w 1185708"/>
              <a:gd name="connsiteY0" fmla="*/ 0 h 1185708"/>
              <a:gd name="connsiteX1" fmla="*/ 454971 w 1185708"/>
              <a:gd name="connsiteY1" fmla="*/ 0 h 1185708"/>
              <a:gd name="connsiteX2" fmla="*/ 1185708 w 1185708"/>
              <a:gd name="connsiteY2" fmla="*/ 730737 h 1185708"/>
              <a:gd name="connsiteX3" fmla="*/ 1185708 w 1185708"/>
              <a:gd name="connsiteY3" fmla="*/ 1185708 h 1185708"/>
              <a:gd name="connsiteX4" fmla="*/ 0 w 1185708"/>
              <a:gd name="connsiteY4" fmla="*/ 1185708 h 11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08" h="1185708">
                <a:moveTo>
                  <a:pt x="0" y="0"/>
                </a:moveTo>
                <a:lnTo>
                  <a:pt x="454971" y="0"/>
                </a:lnTo>
                <a:lnTo>
                  <a:pt x="1185708" y="730737"/>
                </a:lnTo>
                <a:lnTo>
                  <a:pt x="1185708" y="1185708"/>
                </a:lnTo>
                <a:lnTo>
                  <a:pt x="0" y="118570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B9D26D-939B-4838-886B-07E227F3A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604284" y="5748648"/>
            <a:ext cx="989294" cy="74197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A4816AD-26D3-4C16-8CD2-0AE877FBA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2" y="-50277"/>
            <a:ext cx="5389379" cy="4042034"/>
          </a:xfrm>
          <a:custGeom>
            <a:avLst/>
            <a:gdLst>
              <a:gd name="connsiteX0" fmla="*/ 0 w 5389379"/>
              <a:gd name="connsiteY0" fmla="*/ 2602331 h 5389379"/>
              <a:gd name="connsiteX1" fmla="*/ 2602331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5389379 h 5389379"/>
              <a:gd name="connsiteX4" fmla="*/ 0 w 5389379"/>
              <a:gd name="connsiteY4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379" h="5389379">
                <a:moveTo>
                  <a:pt x="0" y="2602331"/>
                </a:moveTo>
                <a:lnTo>
                  <a:pt x="2602331" y="0"/>
                </a:lnTo>
                <a:lnTo>
                  <a:pt x="5389379" y="0"/>
                </a:lnTo>
                <a:lnTo>
                  <a:pt x="5389379" y="5389379"/>
                </a:lnTo>
                <a:lnTo>
                  <a:pt x="0" y="53893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258CF25-6932-4E89-A5CC-FCD91AB8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34004"/>
          <a:stretch/>
        </p:blipFill>
        <p:spPr>
          <a:xfrm>
            <a:off x="1713852" y="10"/>
            <a:ext cx="5716299" cy="5781597"/>
          </a:xfrm>
          <a:custGeom>
            <a:avLst/>
            <a:gdLst/>
            <a:ahLst/>
            <a:cxnLst/>
            <a:rect l="l" t="t" r="r" b="b"/>
            <a:pathLst>
              <a:path w="7621733" h="5781607">
                <a:moveTo>
                  <a:pt x="1970741" y="0"/>
                </a:moveTo>
                <a:lnTo>
                  <a:pt x="5650993" y="0"/>
                </a:lnTo>
                <a:lnTo>
                  <a:pt x="7621733" y="1970741"/>
                </a:lnTo>
                <a:lnTo>
                  <a:pt x="3810867" y="5781607"/>
                </a:lnTo>
                <a:lnTo>
                  <a:pt x="0" y="1970741"/>
                </a:lnTo>
                <a:close/>
              </a:path>
            </a:pathLst>
          </a:cu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 smtClean="0"/>
              <a:pPr algn="l">
                <a:spcAft>
                  <a:spcPts val="600"/>
                </a:spcAft>
              </a:pPr>
              <a:t>3</a:t>
            </a:fld>
            <a:endParaRPr lang="es-MX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49E75B4-6C35-495B-850B-28CDE6E3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4" y="-576048"/>
            <a:ext cx="6791435" cy="5093576"/>
          </a:xfrm>
          <a:custGeom>
            <a:avLst/>
            <a:gdLst>
              <a:gd name="connsiteX0" fmla="*/ 0 w 6791435"/>
              <a:gd name="connsiteY0" fmla="*/ 4004387 h 6791435"/>
              <a:gd name="connsiteX1" fmla="*/ 81158 w 6791435"/>
              <a:gd name="connsiteY1" fmla="*/ 3923229 h 6791435"/>
              <a:gd name="connsiteX2" fmla="*/ 81158 w 6791435"/>
              <a:gd name="connsiteY2" fmla="*/ 6710277 h 6791435"/>
              <a:gd name="connsiteX3" fmla="*/ 6710277 w 6791435"/>
              <a:gd name="connsiteY3" fmla="*/ 6710277 h 6791435"/>
              <a:gd name="connsiteX4" fmla="*/ 6710277 w 6791435"/>
              <a:gd name="connsiteY4" fmla="*/ 81158 h 6791435"/>
              <a:gd name="connsiteX5" fmla="*/ 3923229 w 6791435"/>
              <a:gd name="connsiteY5" fmla="*/ 81158 h 6791435"/>
              <a:gd name="connsiteX6" fmla="*/ 4004387 w 6791435"/>
              <a:gd name="connsiteY6" fmla="*/ 0 h 6791435"/>
              <a:gd name="connsiteX7" fmla="*/ 6791435 w 6791435"/>
              <a:gd name="connsiteY7" fmla="*/ 0 h 6791435"/>
              <a:gd name="connsiteX8" fmla="*/ 6791435 w 6791435"/>
              <a:gd name="connsiteY8" fmla="*/ 6791435 h 6791435"/>
              <a:gd name="connsiteX9" fmla="*/ 0 w 6791435"/>
              <a:gd name="connsiteY9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1435" h="6791435">
                <a:moveTo>
                  <a:pt x="0" y="4004387"/>
                </a:moveTo>
                <a:lnTo>
                  <a:pt x="81158" y="3923229"/>
                </a:lnTo>
                <a:lnTo>
                  <a:pt x="81158" y="6710277"/>
                </a:lnTo>
                <a:lnTo>
                  <a:pt x="6710277" y="6710277"/>
                </a:lnTo>
                <a:lnTo>
                  <a:pt x="6710277" y="81158"/>
                </a:lnTo>
                <a:lnTo>
                  <a:pt x="3923229" y="81158"/>
                </a:lnTo>
                <a:lnTo>
                  <a:pt x="4004387" y="0"/>
                </a:lnTo>
                <a:lnTo>
                  <a:pt x="6791435" y="0"/>
                </a:lnTo>
                <a:lnTo>
                  <a:pt x="679143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90315" y="1234704"/>
            <a:ext cx="7343363" cy="4262580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es-MX" sz="400" b="1" dirty="0">
                <a:solidFill>
                  <a:srgbClr val="080808"/>
                </a:solidFill>
              </a:rPr>
              <a:t>Proyecto</a:t>
            </a:r>
          </a:p>
          <a:p>
            <a:r>
              <a:rPr lang="es-MX" sz="9600" b="1" dirty="0">
                <a:solidFill>
                  <a:srgbClr val="080808"/>
                </a:solidFill>
              </a:rPr>
              <a:t>Ciclo escolar:</a:t>
            </a:r>
          </a:p>
          <a:p>
            <a:r>
              <a:rPr lang="es-MX" sz="9600" b="1" dirty="0">
                <a:solidFill>
                  <a:srgbClr val="080808"/>
                </a:solidFill>
              </a:rPr>
              <a:t>2020 – 2021</a:t>
            </a:r>
          </a:p>
          <a:p>
            <a:r>
              <a:rPr lang="es-MX" sz="9600" b="1" dirty="0">
                <a:solidFill>
                  <a:srgbClr val="080808"/>
                </a:solidFill>
              </a:rPr>
              <a:t>Fecha de inicio: 12 de abril</a:t>
            </a:r>
          </a:p>
          <a:p>
            <a:r>
              <a:rPr lang="es-MX" sz="9600" b="1" dirty="0">
                <a:solidFill>
                  <a:srgbClr val="080808"/>
                </a:solidFill>
              </a:rPr>
              <a:t>Fecha de término: 7 de mayo</a:t>
            </a:r>
          </a:p>
          <a:p>
            <a:r>
              <a:rPr lang="es-MX" sz="9600" b="1" dirty="0">
                <a:solidFill>
                  <a:srgbClr val="080808"/>
                </a:solidFill>
              </a:rPr>
              <a:t>Grado: Cuarto</a:t>
            </a:r>
          </a:p>
          <a:p>
            <a:endParaRPr lang="es-MX" sz="3600" b="1" dirty="0">
              <a:solidFill>
                <a:srgbClr val="080808"/>
              </a:solidFill>
            </a:endParaRPr>
          </a:p>
          <a:p>
            <a:endParaRPr lang="es-MX" sz="21600" b="1" dirty="0">
              <a:solidFill>
                <a:srgbClr val="080808"/>
              </a:solidFill>
            </a:endParaRPr>
          </a:p>
          <a:p>
            <a:endParaRPr lang="es-MX" sz="21600" b="1" dirty="0">
              <a:solidFill>
                <a:srgbClr val="080808"/>
              </a:solidFill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EB2D58A-B2F2-4B07-9595-4FED1037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5595" y="5398157"/>
            <a:ext cx="2201111" cy="146740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DEB95C3F-0968-4E23-80BD-35CE22E83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1685" y="5117355"/>
            <a:ext cx="2622314" cy="174821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6E9C92B-1893-4BFE-B7CF-905EB3F8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953" y="5949259"/>
            <a:ext cx="1374459" cy="91630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7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568952" cy="5826243"/>
          </a:xfrm>
        </p:spPr>
        <p:txBody>
          <a:bodyPr anchor="t">
            <a:normAutofit/>
          </a:bodyPr>
          <a:lstStyle/>
          <a:p>
            <a:pPr algn="ctr"/>
            <a:r>
              <a:rPr lang="es-MX" sz="2800" dirty="0"/>
              <a:t>Producto 4.- Organizador gráfico.</a:t>
            </a:r>
          </a:p>
          <a:p>
            <a:pPr algn="ctr"/>
            <a:r>
              <a:rPr lang="es-MX" sz="2800" dirty="0"/>
              <a:t>Proceso de Indagación.</a:t>
            </a:r>
            <a:endParaRPr lang="es-MX" sz="28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30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892830"/>
            <a:ext cx="6696745" cy="473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388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568952" cy="5826243"/>
          </a:xfrm>
        </p:spPr>
        <p:txBody>
          <a:bodyPr anchor="t">
            <a:normAutofit/>
          </a:bodyPr>
          <a:lstStyle/>
          <a:p>
            <a:pPr algn="ctr"/>
            <a:r>
              <a:rPr lang="es-MX" sz="2800" dirty="0" err="1"/>
              <a:t>A.M.E</a:t>
            </a:r>
            <a:r>
              <a:rPr lang="es-MX" sz="2800" dirty="0"/>
              <a:t>. General</a:t>
            </a:r>
          </a:p>
          <a:p>
            <a:pPr algn="ctr"/>
            <a:endParaRPr lang="es-MX" sz="28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31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32625" r="8243" b="16937"/>
          <a:stretch/>
        </p:blipFill>
        <p:spPr bwMode="auto">
          <a:xfrm>
            <a:off x="395538" y="1340769"/>
            <a:ext cx="843216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8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568952" cy="5826243"/>
          </a:xfrm>
        </p:spPr>
        <p:txBody>
          <a:bodyPr anchor="t">
            <a:normAutofit/>
          </a:bodyPr>
          <a:lstStyle/>
          <a:p>
            <a:pPr algn="ctr"/>
            <a:r>
              <a:rPr lang="es-MX" sz="2800" dirty="0" err="1"/>
              <a:t>A.M.E</a:t>
            </a:r>
            <a:r>
              <a:rPr lang="es-MX" sz="2800" dirty="0"/>
              <a:t>. General</a:t>
            </a:r>
          </a:p>
          <a:p>
            <a:pPr algn="ctr"/>
            <a:endParaRPr lang="es-MX" sz="28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32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29063" r="8710" b="20500"/>
          <a:stretch/>
        </p:blipFill>
        <p:spPr bwMode="auto">
          <a:xfrm>
            <a:off x="107504" y="1484785"/>
            <a:ext cx="8784976" cy="338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9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568952" cy="5826243"/>
          </a:xfrm>
        </p:spPr>
        <p:txBody>
          <a:bodyPr anchor="t">
            <a:normAutofit/>
          </a:bodyPr>
          <a:lstStyle/>
          <a:p>
            <a:pPr algn="ctr"/>
            <a:r>
              <a:rPr lang="es-MX" sz="2800" dirty="0" err="1"/>
              <a:t>A.M.E</a:t>
            </a:r>
            <a:r>
              <a:rPr lang="es-MX" sz="2800" dirty="0"/>
              <a:t>. General</a:t>
            </a:r>
          </a:p>
          <a:p>
            <a:pPr algn="ctr"/>
            <a:endParaRPr lang="es-MX" sz="28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33</a:t>
            </a:fld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34500" r="8711" b="28000"/>
          <a:stretch/>
        </p:blipFill>
        <p:spPr bwMode="auto">
          <a:xfrm>
            <a:off x="183571" y="2372883"/>
            <a:ext cx="87705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139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568952" cy="5826243"/>
          </a:xfrm>
        </p:spPr>
        <p:txBody>
          <a:bodyPr anchor="t">
            <a:normAutofit/>
          </a:bodyPr>
          <a:lstStyle/>
          <a:p>
            <a:pPr algn="ctr"/>
            <a:r>
              <a:rPr lang="es-MX" sz="2800" dirty="0" err="1"/>
              <a:t>A.M.E</a:t>
            </a:r>
            <a:r>
              <a:rPr lang="es-MX" sz="2800" dirty="0"/>
              <a:t>. General</a:t>
            </a:r>
          </a:p>
          <a:p>
            <a:pPr algn="ctr"/>
            <a:endParaRPr lang="es-MX" sz="28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AA0C-1253-4924-96D6-EDEF9E5D9510}" type="slidenum">
              <a:rPr lang="es-MX" smtClean="0"/>
              <a:pPr/>
              <a:t>34</a:t>
            </a:fld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21000" r="8594" b="10000"/>
          <a:stretch/>
        </p:blipFill>
        <p:spPr bwMode="auto">
          <a:xfrm>
            <a:off x="107506" y="1268760"/>
            <a:ext cx="886500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859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00820405"/>
              </p:ext>
            </p:extLst>
          </p:nvPr>
        </p:nvGraphicFramePr>
        <p:xfrm>
          <a:off x="539552" y="764704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98B6C52-3706-49E8-9979-C38F5E5EE51E}"/>
              </a:ext>
            </a:extLst>
          </p:cNvPr>
          <p:cNvSpPr txBox="1"/>
          <p:nvPr/>
        </p:nvSpPr>
        <p:spPr>
          <a:xfrm>
            <a:off x="3059832" y="1166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E.I.P Resumen</a:t>
            </a:r>
          </a:p>
        </p:txBody>
      </p:sp>
    </p:spTree>
    <p:extLst>
      <p:ext uri="{BB962C8B-B14F-4D97-AF65-F5344CB8AC3E}">
        <p14:creationId xmlns:p14="http://schemas.microsoft.com/office/powerpoint/2010/main" val="2439035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4499992" y="1916832"/>
            <a:ext cx="136815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987824" y="2204864"/>
            <a:ext cx="1224136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4211960" y="2132856"/>
            <a:ext cx="72008" cy="2664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572000" y="1700808"/>
            <a:ext cx="1152128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4499992" y="1988840"/>
            <a:ext cx="72008" cy="26642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535996" y="1844824"/>
            <a:ext cx="1332148" cy="12961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 flipV="1">
            <a:off x="3131840" y="3429000"/>
            <a:ext cx="2520280" cy="3600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 flipV="1">
            <a:off x="4644008" y="2348880"/>
            <a:ext cx="1152128" cy="115212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>
            <a:off x="4535996" y="3284984"/>
            <a:ext cx="1332148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 flipV="1">
            <a:off x="3059832" y="3429000"/>
            <a:ext cx="115212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2987824" y="3501008"/>
            <a:ext cx="1296144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3059832" y="1988840"/>
            <a:ext cx="1152128" cy="122413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V="1">
            <a:off x="2987824" y="2348880"/>
            <a:ext cx="126014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V="1">
            <a:off x="4499992" y="3140968"/>
            <a:ext cx="1368152" cy="216024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0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>
            <a:extLst>
              <a:ext uri="{FF2B5EF4-FFF2-40B4-BE49-F238E27FC236}">
                <a16:creationId xmlns:a16="http://schemas.microsoft.com/office/drawing/2014/main" id="{D258CF25-6932-4E89-A5CC-FCD91AB8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34004"/>
          <a:stretch/>
        </p:blipFill>
        <p:spPr>
          <a:xfrm>
            <a:off x="1713852" y="10"/>
            <a:ext cx="5716299" cy="5781597"/>
          </a:xfrm>
          <a:custGeom>
            <a:avLst/>
            <a:gdLst/>
            <a:ahLst/>
            <a:cxnLst/>
            <a:rect l="l" t="t" r="r" b="b"/>
            <a:pathLst>
              <a:path w="7621733" h="5781607">
                <a:moveTo>
                  <a:pt x="1970741" y="0"/>
                </a:moveTo>
                <a:lnTo>
                  <a:pt x="5650993" y="0"/>
                </a:lnTo>
                <a:lnTo>
                  <a:pt x="7621733" y="1970741"/>
                </a:lnTo>
                <a:lnTo>
                  <a:pt x="3810867" y="5781607"/>
                </a:lnTo>
                <a:lnTo>
                  <a:pt x="0" y="1970741"/>
                </a:lnTo>
                <a:close/>
              </a:path>
            </a:pathLst>
          </a:cu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41299" y="6356350"/>
            <a:ext cx="192660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 smtClean="0"/>
              <a:pPr algn="l">
                <a:spcAft>
                  <a:spcPts val="600"/>
                </a:spcAft>
              </a:pPr>
              <a:t>4</a:t>
            </a:fld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2112411"/>
            <a:ext cx="7343363" cy="812533"/>
          </a:xfrm>
          <a:noFill/>
        </p:spPr>
        <p:txBody>
          <a:bodyPr>
            <a:normAutofit lnSpcReduction="10000"/>
          </a:bodyPr>
          <a:lstStyle/>
          <a:p>
            <a:r>
              <a:rPr lang="es-MX" sz="5400" b="1" dirty="0">
                <a:solidFill>
                  <a:srgbClr val="080808"/>
                </a:solidFill>
              </a:rPr>
              <a:t>“Huacales sobre ruedas”</a:t>
            </a:r>
          </a:p>
          <a:p>
            <a:endParaRPr lang="es-MX" sz="21600" b="1" dirty="0">
              <a:solidFill>
                <a:srgbClr val="080808"/>
              </a:solidFill>
            </a:endParaRPr>
          </a:p>
          <a:p>
            <a:endParaRPr lang="es-MX" sz="216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1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>
            <a:extLst>
              <a:ext uri="{FF2B5EF4-FFF2-40B4-BE49-F238E27FC236}">
                <a16:creationId xmlns:a16="http://schemas.microsoft.com/office/drawing/2014/main" id="{D258CF25-6932-4E89-A5CC-FCD91AB8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34004"/>
          <a:stretch/>
        </p:blipFill>
        <p:spPr>
          <a:xfrm>
            <a:off x="1713852" y="10"/>
            <a:ext cx="5716299" cy="5781597"/>
          </a:xfrm>
          <a:custGeom>
            <a:avLst/>
            <a:gdLst/>
            <a:ahLst/>
            <a:cxnLst/>
            <a:rect l="l" t="t" r="r" b="b"/>
            <a:pathLst>
              <a:path w="7621733" h="5781607">
                <a:moveTo>
                  <a:pt x="1970741" y="0"/>
                </a:moveTo>
                <a:lnTo>
                  <a:pt x="5650993" y="0"/>
                </a:lnTo>
                <a:lnTo>
                  <a:pt x="7621733" y="1970741"/>
                </a:lnTo>
                <a:lnTo>
                  <a:pt x="3810867" y="5781607"/>
                </a:lnTo>
                <a:lnTo>
                  <a:pt x="0" y="1970741"/>
                </a:lnTo>
                <a:close/>
              </a:path>
            </a:pathLst>
          </a:cu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386AA0C-1253-4924-96D6-EDEF9E5D9510}" type="slidenum">
              <a:rPr lang="es-MX" smtClean="0"/>
              <a:pPr algn="l">
                <a:spcAft>
                  <a:spcPts val="600"/>
                </a:spcAft>
              </a:pPr>
              <a:t>5</a:t>
            </a:fld>
            <a:endParaRPr lang="es-MX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6010AE4-623D-4122-8138-A160FD56C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94106"/>
              </p:ext>
            </p:extLst>
          </p:nvPr>
        </p:nvGraphicFramePr>
        <p:xfrm>
          <a:off x="899592" y="476672"/>
          <a:ext cx="7056784" cy="624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3225">
                  <a:extLst>
                    <a:ext uri="{9D8B030D-6E8A-4147-A177-3AD203B41FA5}">
                      <a16:colId xmlns:a16="http://schemas.microsoft.com/office/drawing/2014/main" val="2117287800"/>
                    </a:ext>
                  </a:extLst>
                </a:gridCol>
                <a:gridCol w="1423559">
                  <a:extLst>
                    <a:ext uri="{9D8B030D-6E8A-4147-A177-3AD203B41FA5}">
                      <a16:colId xmlns:a16="http://schemas.microsoft.com/office/drawing/2014/main" val="1416969732"/>
                    </a:ext>
                  </a:extLst>
                </a:gridCol>
              </a:tblGrid>
              <a:tr h="260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INDICE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021914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Portada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I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00585141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Integrantes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II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45558263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Fechas del proyecto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III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73435664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Título del proyecto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IV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58368562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Interdisciplinariedad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6-9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80460211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Fotografías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00320484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Organizador gráfico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11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22432217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Justificación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01498388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Objetivo General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15378004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Objetivos por asignatura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14-17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17105155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Preguntas Generadoras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18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93727978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Contenido temático por asignatura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19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29680022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Formato de planeación General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20-22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735355287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Evaluación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23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57771721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Rúbrica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24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74108636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Formato de planeación día a día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25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73251014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Cronograma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26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13662090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Reflexión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27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64171010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FODA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28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94486395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Organizador gráfico (Preguntas esenciales)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29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50709515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Organizador gráfico (Proceso de indagación)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30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088988335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A.M.E General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31-34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41810422"/>
                  </a:ext>
                </a:extLst>
              </a:tr>
              <a:tr h="260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effectLst/>
                        </a:rPr>
                        <a:t>E.I.P Resumen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 dirty="0">
                          <a:effectLst/>
                        </a:rPr>
                        <a:t>35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8695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24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1">
            <a:extLst>
              <a:ext uri="{FF2B5EF4-FFF2-40B4-BE49-F238E27FC236}">
                <a16:creationId xmlns:a16="http://schemas.microsoft.com/office/drawing/2014/main" id="{D41CCBED-E4E1-4997-A072-94D325AE3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9144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73">
            <a:extLst>
              <a:ext uri="{FF2B5EF4-FFF2-40B4-BE49-F238E27FC236}">
                <a16:creationId xmlns:a16="http://schemas.microsoft.com/office/drawing/2014/main" id="{227F50A4-96DC-44F7-8805-D1713FA4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030580"/>
            <a:ext cx="9144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3504" y="5001496"/>
            <a:ext cx="6872817" cy="450447"/>
          </a:xfrm>
        </p:spPr>
        <p:txBody>
          <a:bodyPr anchor="ctr">
            <a:noAutofit/>
          </a:bodyPr>
          <a:lstStyle/>
          <a:p>
            <a:endParaRPr lang="es-MX" sz="2400" b="1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CUADRO DE ANÁLISIS DE LA INTERDISCIPLINARIEDAD 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y   EL APRENDIZAJE COOPERATIVO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CONCLUSIONES GENERALES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657922F-06FC-4A81-9EC2-4047535D1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4174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3909" r="10227" b="26273"/>
          <a:stretch/>
        </p:blipFill>
        <p:spPr bwMode="auto">
          <a:xfrm>
            <a:off x="613536" y="616625"/>
            <a:ext cx="7916928" cy="324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86AA0C-1253-4924-96D6-EDEF9E5D9510}" type="slidenum">
              <a:rPr lang="es-MX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s-MX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8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8312" r="10117" b="18062"/>
          <a:stretch/>
        </p:blipFill>
        <p:spPr bwMode="auto">
          <a:xfrm>
            <a:off x="840357" y="1778897"/>
            <a:ext cx="7463281" cy="32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86AA0C-1253-4924-96D6-EDEF9E5D9510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2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t="24000" r="10469" b="13937"/>
          <a:stretch/>
        </p:blipFill>
        <p:spPr bwMode="auto">
          <a:xfrm>
            <a:off x="840357" y="1513877"/>
            <a:ext cx="7463281" cy="38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86AA0C-1253-4924-96D6-EDEF9E5D9510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2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t="28500" r="10469" b="19000"/>
          <a:stretch/>
        </p:blipFill>
        <p:spPr bwMode="auto">
          <a:xfrm>
            <a:off x="840357" y="1810990"/>
            <a:ext cx="7463281" cy="32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86AA0C-1253-4924-96D6-EDEF9E5D9510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05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1692</Words>
  <Application>Microsoft Office PowerPoint</Application>
  <PresentationFormat>Carta (216 x 279 mm)</PresentationFormat>
  <Paragraphs>494</Paragraphs>
  <Slides>36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Malgun Gothic</vt:lpstr>
      <vt:lpstr>Arial</vt:lpstr>
      <vt:lpstr>Calibri</vt:lpstr>
      <vt:lpstr>Calibri Light</vt:lpstr>
      <vt:lpstr>Symbol</vt:lpstr>
      <vt:lpstr>Times New Roman</vt:lpstr>
      <vt:lpstr>Wingdings</vt:lpstr>
      <vt:lpstr>Tema de Office</vt:lpstr>
      <vt:lpstr>Escuela Preparatoria Mixta   Nezahualcóyotl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Organizador Gráfico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 temático por asignatura  </vt:lpstr>
      <vt:lpstr>Presentación de PowerPoint</vt:lpstr>
      <vt:lpstr>Presentación de PowerPoint</vt:lpstr>
      <vt:lpstr>Presentación de PowerPoint</vt:lpstr>
      <vt:lpstr>Presentación de PowerPoint</vt:lpstr>
      <vt:lpstr>Rúbrica</vt:lpstr>
      <vt:lpstr>Presentación de PowerPoint</vt:lpstr>
      <vt:lpstr>Presentación de PowerPoint</vt:lpstr>
      <vt:lpstr>Presentación de PowerPoint</vt:lpstr>
      <vt:lpstr>FODA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Preparatoria Mixta   Nezahualcóyotl</dc:title>
  <dc:creator>Doris de Jesus</dc:creator>
  <cp:lastModifiedBy>Doris de Jesus</cp:lastModifiedBy>
  <cp:revision>62</cp:revision>
  <dcterms:created xsi:type="dcterms:W3CDTF">2020-10-20T03:39:13Z</dcterms:created>
  <dcterms:modified xsi:type="dcterms:W3CDTF">2021-02-13T02:40:18Z</dcterms:modified>
</cp:coreProperties>
</file>