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1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Texto del título</a:t>
            </a:r>
          </a:p>
        </p:txBody>
      </p:sp>
      <p:sp>
        <p:nvSpPr>
          <p:cNvPr id="30" name="Nivel de texto 1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9" name="Nivel de texto 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8" name="Nivel de texto 1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4 Marcador de texto"/>
          <p:cNvSpPr/>
          <p:nvPr>
            <p:ph type="body" sz="quarter" idx="21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5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el título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Texto del título</a:t>
            </a:r>
          </a:p>
        </p:txBody>
      </p:sp>
      <p:sp>
        <p:nvSpPr>
          <p:cNvPr id="73" name="Nivel de texto 1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3 Marcador de texto"/>
          <p:cNvSpPr/>
          <p:nvPr>
            <p:ph type="body" sz="half" idx="21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el título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Texto del título</a:t>
            </a:r>
          </a:p>
        </p:txBody>
      </p:sp>
      <p:sp>
        <p:nvSpPr>
          <p:cNvPr id="83" name="2 Marcador de posición de imagen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Nivel de texto 1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8428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1 Título"/>
          <p:cNvSpPr txBox="1"/>
          <p:nvPr>
            <p:ph type="ctrTitle"/>
          </p:nvPr>
        </p:nvSpPr>
        <p:spPr>
          <a:xfrm>
            <a:off x="1714500" y="1143000"/>
            <a:ext cx="6019800" cy="14700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INSTITUTO EMILIANI</a:t>
            </a:r>
          </a:p>
        </p:txBody>
      </p:sp>
      <p:pic>
        <p:nvPicPr>
          <p:cNvPr id="9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6725" y="411162"/>
            <a:ext cx="1743075" cy="171450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4 CuadroTexto"/>
          <p:cNvSpPr txBox="1"/>
          <p:nvPr/>
        </p:nvSpPr>
        <p:spPr>
          <a:xfrm>
            <a:off x="1341119" y="3335571"/>
            <a:ext cx="6766560" cy="1818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EQUIPO 2</a:t>
            </a:r>
          </a:p>
          <a:p>
            <a:pPr algn="ctr">
              <a:defRPr sz="2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algn="ctr">
              <a:defRPr sz="2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algn="ctr">
              <a:defRPr sz="2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6º GRADO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ítulo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859536">
              <a:defRPr b="1" sz="33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ACTIVIDADES Y EVIDENCIAS DE ENSEÑANZA-APRENDIZAJE</a:t>
            </a:r>
          </a:p>
        </p:txBody>
      </p:sp>
      <p:sp>
        <p:nvSpPr>
          <p:cNvPr id="121" name="Marcador de contenido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i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Materia de Derecho</a:t>
            </a:r>
          </a:p>
          <a:p>
            <a:pPr marL="0" indent="0">
              <a:buSzTx/>
              <a:buNone/>
              <a:defRPr b="1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0" indent="0">
              <a:defRPr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</a:t>
            </a:r>
            <a:r>
              <a:rPr b="0"/>
              <a:t>Los alumnos identificaron las diferentes etapas para la creación funcionamiento de una sociedad mercantil, registro de una marca y aviso comercial considerando el objeto social(Anexo 1).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1 Títul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777240">
              <a:defRPr b="1" sz="3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ACTIVIDADES Y EVIDENCIAS DE ENSEÑANZA-APRENDIZAJE</a:t>
            </a:r>
          </a:p>
        </p:txBody>
      </p:sp>
      <p:sp>
        <p:nvSpPr>
          <p:cNvPr id="124" name="2 Marcador de contenido"/>
          <p:cNvSpPr txBox="1"/>
          <p:nvPr>
            <p:ph type="body" idx="1"/>
          </p:nvPr>
        </p:nvSpPr>
        <p:spPr>
          <a:xfrm>
            <a:off x="457200" y="17526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i="1"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Materia de Psicología</a:t>
            </a:r>
          </a:p>
          <a:p>
            <a:pPr lvl="1" marL="742950" indent="-285750">
              <a:spcBef>
                <a:spcPts val="300"/>
              </a:spcBef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Los alumnos entregaron un proyecto donde incluían una muestra por áreas de lo que están realizando para la presentación ejecutiva y el procesos de elaboración de un producto</a:t>
            </a:r>
            <a:endParaRPr sz="2800"/>
          </a:p>
          <a:p>
            <a:pPr>
              <a:spcBef>
                <a:spcPts val="400"/>
              </a:spcBef>
              <a:defRPr i="1" sz="2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spcBef>
                <a:spcPts val="400"/>
              </a:spcBef>
              <a:defRPr i="1"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Materia de Derecho</a:t>
            </a:r>
          </a:p>
          <a:p>
            <a:pPr lvl="1" marL="957262" indent="-500062">
              <a:spcBef>
                <a:spcPts val="300"/>
              </a:spcBef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Los alumnos identificarán las autoridades y trámites necesarios para la creación y fundamento de sociedades mercantiles.</a:t>
            </a:r>
            <a:endParaRPr sz="2800"/>
          </a:p>
          <a:p>
            <a:pPr lvl="1" marL="0" indent="457200">
              <a:spcBef>
                <a:spcPts val="600"/>
              </a:spcBef>
              <a:buSzTx/>
              <a:buNone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spcBef>
                <a:spcPts val="400"/>
              </a:spcBef>
              <a:defRPr i="1"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Materia de Literatura Mexicana e Iberoamericana</a:t>
            </a:r>
          </a:p>
          <a:p>
            <a:pPr lvl="1" marL="742950" indent="-285750">
              <a:spcBef>
                <a:spcPts val="300"/>
              </a:spcBef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Los alumnos investigaron los antecedentes de la mermelada y realizaron una preparación de esta misma.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2 Marcador de contenido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08608" indent="-308608" defTabSz="822958">
              <a:spcBef>
                <a:spcPts val="600"/>
              </a:spcBef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08608" indent="-308608" defTabSz="822958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Los alumnos empezaron a realizar la investigación y la elaboración de la mermelada el llevaran acabo el 22 de Febrero del 2021.</a:t>
            </a:r>
          </a:p>
          <a:p>
            <a:pPr marL="308608" indent="-308608" defTabSz="822958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La presentación ejecutiva de negocios la concluirán en la semana cultural.</a:t>
            </a:r>
          </a:p>
          <a:p>
            <a:pPr marL="308608" indent="-308608" defTabSz="822958">
              <a:buSzTx/>
              <a:buNone/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</a:t>
            </a:r>
          </a:p>
        </p:txBody>
      </p:sp>
      <p:sp>
        <p:nvSpPr>
          <p:cNvPr id="127" name="1 Títul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859536">
              <a:defRPr b="1" sz="33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ACTIVIDADES Y EVIDENCIAS DE ENSEÑANZA-APRENDIZAJE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ítulo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EVALUACIÓN</a:t>
            </a:r>
          </a:p>
        </p:txBody>
      </p:sp>
      <p:sp>
        <p:nvSpPr>
          <p:cNvPr id="130" name="Marcador de contenido 2"/>
          <p:cNvSpPr txBox="1"/>
          <p:nvPr>
            <p:ph type="body" idx="1"/>
          </p:nvPr>
        </p:nvSpPr>
        <p:spPr>
          <a:xfrm>
            <a:off x="549697" y="1996615"/>
            <a:ext cx="8229601" cy="3091931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20000"/>
              </a:lnSpc>
              <a:spcBef>
                <a:spcPts val="400"/>
              </a:spcBef>
              <a:buSzTx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indent="-285750" algn="just">
              <a:lnSpc>
                <a:spcPct val="120000"/>
              </a:lnSpc>
              <a:spcBef>
                <a:spcPts val="400"/>
              </a:spcBef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2pPr>
          </a:lstStyle>
          <a:p>
            <a:pPr/>
            <a:r>
              <a:t>Para la realización de la evaluación, se utilizarán:</a:t>
            </a:r>
          </a:p>
          <a:p>
            <a:pPr lvl="1"/>
            <a:r>
              <a:t>Rúbricas de autoevaluación y evaluación de equipos (anexo 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ítulo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795527">
              <a:defRPr b="1" sz="33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CAMBIOS A LA ESTRUCTURA DEL PROYECTO</a:t>
            </a:r>
          </a:p>
        </p:txBody>
      </p:sp>
      <p:sp>
        <p:nvSpPr>
          <p:cNvPr id="133" name="Marcador de contenido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Cambios de:</a:t>
            </a:r>
          </a:p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Tema en el proyecto por pandemia.</a:t>
            </a:r>
          </a:p>
          <a:p>
            <a:pPr lvl="1" marL="742950" indent="-285750">
              <a:spcBef>
                <a:spcPts val="600"/>
              </a:spcBef>
              <a:defRPr sz="2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Investigación de campo por modificación de tema</a:t>
            </a:r>
          </a:p>
          <a:p>
            <a:pPr lvl="1" marL="742950" indent="-285750">
              <a:spcBef>
                <a:spcPts val="600"/>
              </a:spcBef>
              <a:defRPr sz="2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Enfoque en el proyecto por modificación del tema.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3 Título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ANEXOS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nexo 1: Presentación"/>
          <p:cNvSpPr txBox="1"/>
          <p:nvPr/>
        </p:nvSpPr>
        <p:spPr>
          <a:xfrm>
            <a:off x="2117545" y="1306803"/>
            <a:ext cx="4908907" cy="634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4200"/>
            </a:lvl1pPr>
          </a:lstStyle>
          <a:p>
            <a:pPr/>
            <a:r>
              <a:t>Anexo 1: Presentación</a:t>
            </a:r>
          </a:p>
        </p:txBody>
      </p:sp>
      <p:sp>
        <p:nvSpPr>
          <p:cNvPr id="138" name="https://www.canva.com/design/DAET-nRhIvU/ASVYe66EmARGYWmEJhR2yw/view?utm_content=DAET-nRhIvU&amp;utm_campaign=designshare&amp;utm_medium=link&amp;utm_source=viewer"/>
          <p:cNvSpPr txBox="1"/>
          <p:nvPr/>
        </p:nvSpPr>
        <p:spPr>
          <a:xfrm>
            <a:off x="651924" y="2970357"/>
            <a:ext cx="7840150" cy="917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https://www.canva.com/design/DAET-nRhIvU/ASVYe66EmARGYWmEJhR2yw/view?utm_content=DAET-nRhIvU&amp;utm_campaign=designshare&amp;utm_medium=link&amp;utm_source=viewer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nexo 2: Evaluación"/>
          <p:cNvSpPr txBox="1"/>
          <p:nvPr/>
        </p:nvSpPr>
        <p:spPr>
          <a:xfrm>
            <a:off x="2328967" y="310600"/>
            <a:ext cx="4406761" cy="634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4200"/>
            </a:lvl1pPr>
          </a:lstStyle>
          <a:p>
            <a:pPr/>
            <a:r>
              <a:t>Anexo 2: Evaluación</a:t>
            </a:r>
          </a:p>
        </p:txBody>
      </p:sp>
      <p:pic>
        <p:nvPicPr>
          <p:cNvPr id="141" name="Captura de Pantalla 2021-05-26 a la(s) 12.09.46.png" descr="Captura de Pantalla 2021-05-26 a la(s) 12.09.4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426" y="1251994"/>
            <a:ext cx="5066697" cy="57715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Captura de Pantalla 2021-05-26 a la(s) 12.10.56.png" descr="Captura de Pantalla 2021-05-26 a la(s) 12.10.5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65550" y="1715290"/>
            <a:ext cx="4758078" cy="50413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Anexo 2: Evaluación"/>
          <p:cNvSpPr txBox="1"/>
          <p:nvPr/>
        </p:nvSpPr>
        <p:spPr>
          <a:xfrm>
            <a:off x="2368610" y="733444"/>
            <a:ext cx="4406760" cy="634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4200"/>
            </a:lvl1pPr>
          </a:lstStyle>
          <a:p>
            <a:pPr/>
            <a:r>
              <a:t>Anexo 2: Evaluación</a:t>
            </a:r>
          </a:p>
        </p:txBody>
      </p:sp>
      <p:pic>
        <p:nvPicPr>
          <p:cNvPr id="145" name="Captura de Pantalla 2021-05-26 a la(s) 12.11.33.png" descr="Captura de Pantalla 2021-05-26 a la(s) 12.11.3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4516" y="1880159"/>
            <a:ext cx="8216902" cy="48514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Anexo 2: Evaluación"/>
          <p:cNvSpPr txBox="1"/>
          <p:nvPr/>
        </p:nvSpPr>
        <p:spPr>
          <a:xfrm>
            <a:off x="2368610" y="733444"/>
            <a:ext cx="4406760" cy="634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4200"/>
            </a:lvl1pPr>
          </a:lstStyle>
          <a:p>
            <a:pPr/>
            <a:r>
              <a:t>Anexo 2: Evaluación</a:t>
            </a:r>
          </a:p>
        </p:txBody>
      </p:sp>
      <p:sp>
        <p:nvSpPr>
          <p:cNvPr id="148" name="https://docs.google.com/forms/d/e/1FAIpQLSfy0EBC93HyCo_w7gmlOu7ONY6CAcRhc4BbnnLwP_tSnLI75w/viewform"/>
          <p:cNvSpPr txBox="1"/>
          <p:nvPr/>
        </p:nvSpPr>
        <p:spPr>
          <a:xfrm>
            <a:off x="1173746" y="3116407"/>
            <a:ext cx="7589337" cy="6251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https://docs.google.com/forms/d/e/1FAIpQLSfy0EBC93HyCo_w7gmlOu7ONY6CAcRhc4BbnnLwP_tSnLI75w/viewform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2 Subtítulo"/>
          <p:cNvSpPr txBox="1"/>
          <p:nvPr>
            <p:ph type="subTitle" sz="half" idx="1"/>
          </p:nvPr>
        </p:nvSpPr>
        <p:spPr>
          <a:xfrm>
            <a:off x="1295400" y="1600200"/>
            <a:ext cx="6705600" cy="3657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Julia Campos García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(Psicología-1609)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Claudia Ivonne Carrasco Jiménez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(Derecho-1601)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Violeta Ponce de León Hernández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(Literatura Mexicana e Iberoamericana-1602)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ítulo 1"/>
          <p:cNvSpPr txBox="1"/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/>
          <a:lstStyle/>
          <a:p>
            <a:pPr/>
            <a:r>
              <a:t>CICLO ESCOLAR 2020– 2021 </a:t>
            </a:r>
          </a:p>
        </p:txBody>
      </p:sp>
      <p:sp>
        <p:nvSpPr>
          <p:cNvPr id="101" name="Marcador de contenido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</a:p>
          <a:p>
            <a:pPr/>
            <a:r>
              <a:t>Fecha de inicio: Febrero de 2021</a:t>
            </a:r>
          </a:p>
          <a:p>
            <a:pPr marL="0" indent="0">
              <a:buSzTx/>
              <a:buNone/>
            </a:pPr>
          </a:p>
          <a:p>
            <a:pPr/>
            <a:r>
              <a:t>Fecha de término: Marzo de 2021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ítulo 5"/>
          <p:cNvSpPr txBox="1"/>
          <p:nvPr>
            <p:ph type="ctrTitle"/>
          </p:nvPr>
        </p:nvSpPr>
        <p:spPr>
          <a:xfrm>
            <a:off x="762000" y="272097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INCUBADORA DE EMPRESAS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ítulo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INTRODUCCIÓN</a:t>
            </a:r>
          </a:p>
        </p:txBody>
      </p:sp>
      <p:sp>
        <p:nvSpPr>
          <p:cNvPr id="106" name="Marcador de contenido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just" defTabSz="877822">
              <a:lnSpc>
                <a:spcPct val="88000"/>
              </a:lnSpc>
              <a:spcBef>
                <a:spcPts val="300"/>
              </a:spcBef>
              <a:buSzTx/>
              <a:buNone/>
              <a:defRPr sz="15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El trabajo interdisciplinario que se llevará a cabo durante los dos últimos periodos del ciclo escolar 2019 – 2020  consiste en presentar en la semana cultural “Incubadora de empresas”.</a:t>
            </a:r>
            <a:endParaRPr sz="2500"/>
          </a:p>
          <a:p>
            <a:pPr marL="0" indent="0" algn="just" defTabSz="877822">
              <a:lnSpc>
                <a:spcPct val="88000"/>
              </a:lnSpc>
              <a:spcBef>
                <a:spcPts val="600"/>
              </a:spcBef>
              <a:buSzTx/>
              <a:buNone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0" indent="0" algn="just" defTabSz="877822">
              <a:lnSpc>
                <a:spcPct val="88000"/>
              </a:lnSpc>
              <a:spcBef>
                <a:spcPts val="300"/>
              </a:spcBef>
              <a:buSzTx/>
              <a:buNone/>
              <a:defRPr sz="15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El trabajo de investigación por parte de los alumnos consiste en presentar un concepto de restaurante escuela, por medio de la investigación y la exploración, es decir; a través del método científico.</a:t>
            </a:r>
            <a:endParaRPr sz="2500"/>
          </a:p>
          <a:p>
            <a:pPr marL="0" indent="0" algn="just" defTabSz="877822">
              <a:lnSpc>
                <a:spcPct val="88000"/>
              </a:lnSpc>
              <a:spcBef>
                <a:spcPts val="600"/>
              </a:spcBef>
              <a:buSzTx/>
              <a:buNone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0" indent="0" algn="just" defTabSz="877822">
              <a:lnSpc>
                <a:spcPct val="88000"/>
              </a:lnSpc>
              <a:spcBef>
                <a:spcPts val="300"/>
              </a:spcBef>
              <a:buSzTx/>
              <a:buNone/>
              <a:defRPr sz="15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Las preguntas detonadoras representan un reto a los alumnos y genera motivación a lo largo de todo el proyecto.</a:t>
            </a:r>
            <a:endParaRPr sz="2500"/>
          </a:p>
          <a:p>
            <a:pPr marL="0" indent="0" algn="just" defTabSz="877822">
              <a:lnSpc>
                <a:spcPct val="88000"/>
              </a:lnSpc>
              <a:spcBef>
                <a:spcPts val="600"/>
              </a:spcBef>
              <a:buSzTx/>
              <a:buNone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0" indent="0" algn="just" defTabSz="877822">
              <a:lnSpc>
                <a:spcPct val="88000"/>
              </a:lnSpc>
              <a:spcBef>
                <a:spcPts val="300"/>
              </a:spcBef>
              <a:buSzTx/>
              <a:buNone/>
              <a:defRPr sz="15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La finalidad es consolidar una empresa sustentable y comercial abarcando aspectos regulatorios,  mercadológico y creativo.</a:t>
            </a:r>
            <a:endParaRPr sz="2500"/>
          </a:p>
          <a:p>
            <a:pPr marL="0" indent="0" algn="just" defTabSz="877822">
              <a:lnSpc>
                <a:spcPct val="88000"/>
              </a:lnSpc>
              <a:spcBef>
                <a:spcPts val="600"/>
              </a:spcBef>
              <a:buSzTx/>
              <a:buNone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0" indent="0" algn="just" defTabSz="877822">
              <a:lnSpc>
                <a:spcPct val="88000"/>
              </a:lnSpc>
              <a:spcBef>
                <a:spcPts val="300"/>
              </a:spcBef>
              <a:buSzTx/>
              <a:buNone/>
              <a:defRPr sz="15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 el presente trabajo se tiene contemplado dedicarle 4 horas al mes desde el punto de vista interdisciplinario, las cuales 2 horas van a estar dedicados para la  revisión de los trabajos realizadas por los alumnos y las siguientes 2 horas para trabajo de laboratorio de psicología.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ítulo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OBJETIVO GENERAL DEL PROYECTO</a:t>
            </a:r>
          </a:p>
        </p:txBody>
      </p:sp>
      <p:sp>
        <p:nvSpPr>
          <p:cNvPr id="109" name="Marcador de contenido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marR="114300" indent="0" algn="ctr">
              <a:lnSpc>
                <a:spcPct val="115000"/>
              </a:lnSpc>
              <a:spcBef>
                <a:spcPts val="300"/>
              </a:spcBef>
              <a:buSzTx/>
              <a:buNone/>
              <a:defRPr sz="36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0" marR="114300" indent="0" algn="ctr">
              <a:lnSpc>
                <a:spcPct val="115000"/>
              </a:lnSpc>
              <a:spcBef>
                <a:spcPts val="300"/>
              </a:spcBef>
              <a:buSzTx/>
              <a:buNone/>
              <a:defRPr sz="3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Crear protocolos para la composición de empresas sustentables en el México actual.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ítulo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OBJETIVO DE CADA ASIGNATURA</a:t>
            </a:r>
          </a:p>
        </p:txBody>
      </p:sp>
      <p:graphicFrame>
        <p:nvGraphicFramePr>
          <p:cNvPr id="112" name="Tabla 4"/>
          <p:cNvGraphicFramePr/>
          <p:nvPr/>
        </p:nvGraphicFramePr>
        <p:xfrm>
          <a:off x="457200" y="1600200"/>
          <a:ext cx="8229600" cy="74168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Psicología-1609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Derecho-1601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Literatura Mexicana e Iberoamericana-1602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182563" indent="-182563" algn="l">
                        <a:lnSpc>
                          <a:spcPct val="115000"/>
                        </a:lnSpc>
                        <a:buSzPct val="100000"/>
                        <a:buFont typeface="Arial"/>
                        <a:buChar char="•"/>
                        <a:defRPr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t>Desarrollar un proyecto</a:t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2563" indent="-182563" algn="l">
                        <a:lnSpc>
                          <a:spcPct val="115000"/>
                        </a:lnSpc>
                        <a:buSzPct val="100000"/>
                        <a:buFont typeface="Arial"/>
                        <a:buChar char="•"/>
                        <a:defRPr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t>Resolver conflictos </a:t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2563" indent="-182563" algn="l">
                        <a:lnSpc>
                          <a:spcPct val="115000"/>
                        </a:lnSpc>
                        <a:buSzPct val="100000"/>
                        <a:buFont typeface="Arial"/>
                        <a:buChar char="•"/>
                        <a:defRPr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t>Adaptación al grupo y al trabajo</a:t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2563" indent="-182563" algn="l">
                        <a:lnSpc>
                          <a:spcPct val="115000"/>
                        </a:lnSpc>
                        <a:buSzPct val="100000"/>
                        <a:buFont typeface="Arial"/>
                        <a:buChar char="•"/>
                        <a:defRPr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t>Alcanzar resultados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marL="182563" indent="-182563" algn="l">
                        <a:lnSpc>
                          <a:spcPct val="115000"/>
                        </a:lnSpc>
                        <a:buSzPct val="100000"/>
                        <a:buFont typeface="Arial"/>
                        <a:buChar char="•"/>
                        <a:defRPr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t>Identificar autoridades ante las</a:t>
                      </a: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t>cuales se deben realizar trámites</a:t>
                      </a: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t>para la obtención de permisos.</a:t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2563" indent="-182563" algn="l">
                        <a:lnSpc>
                          <a:spcPct val="115000"/>
                        </a:lnSpc>
                        <a:buSzPct val="100000"/>
                        <a:buFont typeface="Arial"/>
                        <a:buChar char="•"/>
                        <a:defRPr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t>Conocer competencia y atribuciones de diferentes autoridades.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marL="182563" indent="-182563" algn="l">
                        <a:buSzPct val="100000"/>
                        <a:buFont typeface="Arial"/>
                        <a:buChar char="•"/>
                        <a:defRPr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t>Desarrollar un sentido analítico y sintético de los textos al proyecto correspondiente.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3 Títul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795527">
              <a:defRPr b="1" sz="33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ACTIVIDADES Y EVIDENCIAS DE ENSEÑANZA-APRENDIZAJE</a:t>
            </a:r>
          </a:p>
        </p:txBody>
      </p:sp>
      <p:sp>
        <p:nvSpPr>
          <p:cNvPr id="115" name="4 Marcador de contenido"/>
          <p:cNvSpPr txBox="1"/>
          <p:nvPr>
            <p:ph type="body" idx="1"/>
          </p:nvPr>
        </p:nvSpPr>
        <p:spPr>
          <a:xfrm>
            <a:off x="457200" y="1981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i="1" sz="2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Materia de Psicología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b="1" sz="27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lnSpc>
                <a:spcPct val="80000"/>
              </a:lnSpc>
              <a:spcBef>
                <a:spcPts val="600"/>
              </a:spcBef>
              <a:defRPr b="1" sz="27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lnSpc>
                <a:spcPct val="80000"/>
              </a:lnSpc>
              <a:spcBef>
                <a:spcPts val="600"/>
              </a:spcBef>
              <a:defRPr sz="2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Se le pidió a los alumnos que se investigara qué es un e-commerce y los beneficios de los ingredientes del producto (mermelada) en el Sistema Nervios(Anexo 1):</a:t>
            </a:r>
            <a:endParaRPr sz="2300"/>
          </a:p>
          <a:p>
            <a:pPr lvl="1" marL="1086183" indent="-451183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Con el propósito de ir formando ideas para crear su presentación ejecutiva de negocio y creando su producto.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ítulo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859536">
              <a:defRPr b="1" sz="33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ACTIVIDADES Y EVIDENCIAS DE ENSEÑANZA-APRENDIZAJE</a:t>
            </a:r>
          </a:p>
        </p:txBody>
      </p:sp>
      <p:sp>
        <p:nvSpPr>
          <p:cNvPr id="118" name="Marcador de contenido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i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Materia de Literatura Mexicana e Iberoamericana</a:t>
            </a:r>
          </a:p>
          <a:p>
            <a:pPr marL="0" indent="0">
              <a:buSzTx/>
              <a:buNone/>
              <a:defRPr i="1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0" indent="0">
              <a:buSzTx/>
              <a:buNone/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Los alumnos investigaron:</a:t>
            </a:r>
          </a:p>
          <a:p>
            <a:pPr marL="0" indent="0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Los antecedentes culturales de producto (mermelada)(Anexo 1).</a:t>
            </a:r>
          </a:p>
          <a:p>
            <a:pPr marL="0" indent="0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La estructura de la presentación oral y escrita.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