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media/image17.jpg" ContentType="image/jpeg"/>
  <Override PartName="/ppt/media/image18.jpg" ContentType="image/jpeg"/>
  <Override PartName="/ppt/media/image21.jpg" ContentType="image/jpeg"/>
  <Override PartName="/ppt/media/image22.jpg" ContentType="image/jpeg"/>
  <Override PartName="/ppt/media/image28.jpg" ContentType="image/jpeg"/>
  <Override PartName="/ppt/media/image29.jpg" ContentType="image/jpeg"/>
  <Override PartName="/ppt/media/image30.jpg" ContentType="image/jpeg"/>
  <Override PartName="/ppt/media/image31.jpg" ContentType="image/jpeg"/>
  <Override PartName="/ppt/media/image32.jpg" ContentType="image/jpeg"/>
  <Override PartName="/ppt/media/image33.jpg" ContentType="image/jpeg"/>
  <Override PartName="/ppt/media/image34.jpg" ContentType="image/jpeg"/>
  <Override PartName="/ppt/media/image35.jpg" ContentType="image/jpeg"/>
  <Override PartName="/ppt/media/image40.jpg" ContentType="image/jpeg"/>
  <Override PartName="/ppt/media/image41.jpg" ContentType="image/jpeg"/>
  <Override PartName="/ppt/media/image52.jpg" ContentType="image/jpeg"/>
  <Override PartName="/ppt/media/image72.jpg" ContentType="image/jpeg"/>
  <Override PartName="/ppt/media/image73.jpg" ContentType="image/jpeg"/>
  <Override PartName="/ppt/media/image74.jpg" ContentType="image/jpeg"/>
  <Override PartName="/ppt/media/image75.jpg" ContentType="image/jpeg"/>
  <Override PartName="/ppt/media/image76.jpg" ContentType="image/jpeg"/>
  <Override PartName="/ppt/media/image78.jpg" ContentType="image/jpeg"/>
  <Override PartName="/ppt/media/image79.jpg" ContentType="image/jpeg"/>
  <Override PartName="/ppt/media/image81.jpg" ContentType="image/jpeg"/>
  <Override PartName="/ppt/media/image82.jpg" ContentType="image/jpeg"/>
  <Override PartName="/ppt/media/image83.jpg" ContentType="image/jpeg"/>
  <Override PartName="/ppt/media/image84.jpg" ContentType="image/jpeg"/>
  <Override PartName="/ppt/media/image85.jpg" ContentType="image/jpeg"/>
  <Override PartName="/ppt/media/image86.jpg" ContentType="image/jpeg"/>
  <Override PartName="/ppt/media/image87.jpg" ContentType="image/jpeg"/>
  <Override PartName="/ppt/media/image88.jpg" ContentType="image/jpeg"/>
  <Override PartName="/ppt/media/image89.jpg" ContentType="image/jpeg"/>
  <Override PartName="/ppt/media/image91.jpg" ContentType="image/jpeg"/>
  <Override PartName="/ppt/media/image92.jpg" ContentType="image/jpe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1"/>
  </p:notesMasterIdLst>
  <p:sldIdLst>
    <p:sldId id="400" r:id="rId2"/>
    <p:sldId id="268" r:id="rId3"/>
    <p:sldId id="306" r:id="rId4"/>
    <p:sldId id="307" r:id="rId5"/>
    <p:sldId id="456" r:id="rId6"/>
    <p:sldId id="457" r:id="rId7"/>
    <p:sldId id="458" r:id="rId8"/>
    <p:sldId id="308" r:id="rId9"/>
    <p:sldId id="326" r:id="rId10"/>
    <p:sldId id="327" r:id="rId11"/>
    <p:sldId id="328" r:id="rId12"/>
    <p:sldId id="329" r:id="rId13"/>
    <p:sldId id="330" r:id="rId14"/>
    <p:sldId id="331" r:id="rId15"/>
    <p:sldId id="332" r:id="rId16"/>
    <p:sldId id="333" r:id="rId17"/>
    <p:sldId id="334" r:id="rId18"/>
    <p:sldId id="336" r:id="rId19"/>
    <p:sldId id="462" r:id="rId20"/>
    <p:sldId id="337" r:id="rId21"/>
    <p:sldId id="348" r:id="rId22"/>
    <p:sldId id="338" r:id="rId23"/>
    <p:sldId id="339" r:id="rId24"/>
    <p:sldId id="340" r:id="rId25"/>
    <p:sldId id="341" r:id="rId26"/>
    <p:sldId id="342" r:id="rId27"/>
    <p:sldId id="343" r:id="rId28"/>
    <p:sldId id="344" r:id="rId29"/>
    <p:sldId id="463" r:id="rId30"/>
    <p:sldId id="349" r:id="rId31"/>
    <p:sldId id="350" r:id="rId32"/>
    <p:sldId id="351" r:id="rId33"/>
    <p:sldId id="352" r:id="rId34"/>
    <p:sldId id="353" r:id="rId35"/>
    <p:sldId id="354" r:id="rId36"/>
    <p:sldId id="355" r:id="rId37"/>
    <p:sldId id="356" r:id="rId38"/>
    <p:sldId id="464" r:id="rId39"/>
    <p:sldId id="465" r:id="rId40"/>
    <p:sldId id="358" r:id="rId41"/>
    <p:sldId id="359" r:id="rId42"/>
    <p:sldId id="361" r:id="rId43"/>
    <p:sldId id="362" r:id="rId44"/>
    <p:sldId id="363" r:id="rId45"/>
    <p:sldId id="364" r:id="rId46"/>
    <p:sldId id="365" r:id="rId47"/>
    <p:sldId id="366" r:id="rId48"/>
    <p:sldId id="367" r:id="rId49"/>
    <p:sldId id="466" r:id="rId50"/>
    <p:sldId id="368" r:id="rId51"/>
    <p:sldId id="369" r:id="rId52"/>
    <p:sldId id="370" r:id="rId53"/>
    <p:sldId id="371" r:id="rId54"/>
    <p:sldId id="372" r:id="rId55"/>
    <p:sldId id="373" r:id="rId56"/>
    <p:sldId id="374" r:id="rId57"/>
    <p:sldId id="375" r:id="rId58"/>
    <p:sldId id="376" r:id="rId59"/>
    <p:sldId id="467" r:id="rId60"/>
    <p:sldId id="377" r:id="rId61"/>
    <p:sldId id="378" r:id="rId62"/>
    <p:sldId id="379" r:id="rId63"/>
    <p:sldId id="380" r:id="rId64"/>
    <p:sldId id="381" r:id="rId65"/>
    <p:sldId id="382" r:id="rId66"/>
    <p:sldId id="383" r:id="rId67"/>
    <p:sldId id="384" r:id="rId68"/>
    <p:sldId id="385" r:id="rId69"/>
    <p:sldId id="468" r:id="rId70"/>
    <p:sldId id="388" r:id="rId71"/>
    <p:sldId id="389" r:id="rId72"/>
    <p:sldId id="390" r:id="rId73"/>
    <p:sldId id="391" r:id="rId74"/>
    <p:sldId id="392" r:id="rId75"/>
    <p:sldId id="393" r:id="rId76"/>
    <p:sldId id="394" r:id="rId77"/>
    <p:sldId id="395" r:id="rId78"/>
    <p:sldId id="396" r:id="rId79"/>
    <p:sldId id="397" r:id="rId80"/>
    <p:sldId id="398" r:id="rId81"/>
    <p:sldId id="410" r:id="rId82"/>
    <p:sldId id="411" r:id="rId83"/>
    <p:sldId id="412" r:id="rId84"/>
    <p:sldId id="413" r:id="rId85"/>
    <p:sldId id="414" r:id="rId86"/>
    <p:sldId id="422" r:id="rId87"/>
    <p:sldId id="423" r:id="rId88"/>
    <p:sldId id="416" r:id="rId89"/>
    <p:sldId id="424" r:id="rId90"/>
    <p:sldId id="425" r:id="rId91"/>
    <p:sldId id="426" r:id="rId92"/>
    <p:sldId id="427" r:id="rId93"/>
    <p:sldId id="428" r:id="rId94"/>
    <p:sldId id="429" r:id="rId95"/>
    <p:sldId id="430" r:id="rId96"/>
    <p:sldId id="431" r:id="rId97"/>
    <p:sldId id="432" r:id="rId98"/>
    <p:sldId id="433" r:id="rId99"/>
    <p:sldId id="434" r:id="rId100"/>
    <p:sldId id="435" r:id="rId101"/>
    <p:sldId id="436" r:id="rId102"/>
    <p:sldId id="437" r:id="rId103"/>
    <p:sldId id="438" r:id="rId104"/>
    <p:sldId id="439" r:id="rId105"/>
    <p:sldId id="440" r:id="rId106"/>
    <p:sldId id="441" r:id="rId107"/>
    <p:sldId id="442" r:id="rId108"/>
    <p:sldId id="443" r:id="rId109"/>
    <p:sldId id="444" r:id="rId110"/>
    <p:sldId id="445" r:id="rId111"/>
    <p:sldId id="447" r:id="rId112"/>
    <p:sldId id="448" r:id="rId113"/>
    <p:sldId id="449" r:id="rId114"/>
    <p:sldId id="450" r:id="rId115"/>
    <p:sldId id="452" r:id="rId116"/>
    <p:sldId id="453" r:id="rId117"/>
    <p:sldId id="451" r:id="rId118"/>
    <p:sldId id="454" r:id="rId119"/>
    <p:sldId id="455" r:id="rId120"/>
  </p:sldIdLst>
  <p:sldSz cx="9144000" cy="6858000" type="screen4x3"/>
  <p:notesSz cx="9144000" cy="6858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94684" autoAdjust="0"/>
  </p:normalViewPr>
  <p:slideViewPr>
    <p:cSldViewPr>
      <p:cViewPr>
        <p:scale>
          <a:sx n="70" d="100"/>
          <a:sy n="70" d="100"/>
        </p:scale>
        <p:origin x="-124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7F2A5D6-BA94-4979-9B92-7784147B69D4}" type="datetimeFigureOut">
              <a:rPr lang="es-MX" smtClean="0"/>
              <a:t>12/06/2019</a:t>
            </a:fld>
            <a:endParaRPr lang="es-MX" dirty="0"/>
          </a:p>
        </p:txBody>
      </p:sp>
      <p:sp>
        <p:nvSpPr>
          <p:cNvPr id="4" name="Marcador de imagen de diapositiva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44552D8B-17AF-4A40-B302-AA642CD14309}" type="slidenum">
              <a:rPr lang="es-MX" smtClean="0"/>
              <a:t>‹Nº›</a:t>
            </a:fld>
            <a:endParaRPr lang="es-MX" dirty="0"/>
          </a:p>
        </p:txBody>
      </p:sp>
    </p:spTree>
    <p:extLst>
      <p:ext uri="{BB962C8B-B14F-4D97-AF65-F5344CB8AC3E}">
        <p14:creationId xmlns:p14="http://schemas.microsoft.com/office/powerpoint/2010/main" val="2999908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4552D8B-17AF-4A40-B302-AA642CD14309}" type="slidenum">
              <a:rPr lang="es-MX" smtClean="0"/>
              <a:t>119</a:t>
            </a:fld>
            <a:endParaRPr lang="es-MX" dirty="0"/>
          </a:p>
        </p:txBody>
      </p:sp>
    </p:spTree>
    <p:extLst>
      <p:ext uri="{BB962C8B-B14F-4D97-AF65-F5344CB8AC3E}">
        <p14:creationId xmlns:p14="http://schemas.microsoft.com/office/powerpoint/2010/main" val="2153308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6/12/2019</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C00000"/>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1800" b="1" i="0">
                <a:solidFill>
                  <a:srgbClr val="C00000"/>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6/12/2019</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C00000"/>
                </a:solidFill>
                <a:latin typeface="Arial Black"/>
                <a:cs typeface="Arial Black"/>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6/12/2019</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C00000"/>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6/12/2019</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17" name="bk object 17"/>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18" name="bk object 18"/>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19" name="bk object 19"/>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20" name="bk object 20"/>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21" name="bk object 21"/>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22" name="bk object 22"/>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23" name="bk object 23"/>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24" name="bk object 24"/>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25" name="bk object 25"/>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26" name="bk object 26"/>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27" name="bk object 27"/>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28" name="bk object 28"/>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6/12/2019</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472C3C-74B8-4D74-818D-21DA02B2AEDF}" type="datetimeFigureOut">
              <a:rPr lang="es-MX" smtClean="0"/>
              <a:t>12/06/2019</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FFB541E-0674-465B-9090-A57182069330}" type="slidenum">
              <a:rPr lang="es-MX" smtClean="0"/>
              <a:t>‹Nº›</a:t>
            </a:fld>
            <a:endParaRPr lang="es-MX" dirty="0"/>
          </a:p>
        </p:txBody>
      </p:sp>
    </p:spTree>
    <p:extLst>
      <p:ext uri="{BB962C8B-B14F-4D97-AF65-F5344CB8AC3E}">
        <p14:creationId xmlns:p14="http://schemas.microsoft.com/office/powerpoint/2010/main" val="9843124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17" name="bk object 17"/>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18" name="bk object 18"/>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19" name="bk object 19"/>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20" name="bk object 20"/>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21" name="bk object 21"/>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22" name="bk object 22"/>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23" name="bk object 23"/>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24" name="bk object 24"/>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25" name="bk object 25"/>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26" name="bk object 26"/>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27" name="bk object 27"/>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2" name="Holder 2"/>
          <p:cNvSpPr>
            <a:spLocks noGrp="1"/>
          </p:cNvSpPr>
          <p:nvPr>
            <p:ph type="title"/>
          </p:nvPr>
        </p:nvSpPr>
        <p:spPr>
          <a:xfrm>
            <a:off x="1836165" y="259207"/>
            <a:ext cx="5471668" cy="513715"/>
          </a:xfrm>
          <a:prstGeom prst="rect">
            <a:avLst/>
          </a:prstGeom>
        </p:spPr>
        <p:txBody>
          <a:bodyPr wrap="square" lIns="0" tIns="0" rIns="0" bIns="0">
            <a:spAutoFit/>
          </a:bodyPr>
          <a:lstStyle>
            <a:lvl1pPr>
              <a:defRPr sz="3200" b="0" i="0">
                <a:solidFill>
                  <a:srgbClr val="C00000"/>
                </a:solidFill>
                <a:latin typeface="Arial Black"/>
                <a:cs typeface="Arial Black"/>
              </a:defRPr>
            </a:lvl1pPr>
          </a:lstStyle>
          <a:p>
            <a:endParaRPr/>
          </a:p>
        </p:txBody>
      </p:sp>
      <p:sp>
        <p:nvSpPr>
          <p:cNvPr id="3" name="Holder 3"/>
          <p:cNvSpPr>
            <a:spLocks noGrp="1"/>
          </p:cNvSpPr>
          <p:nvPr>
            <p:ph type="body" idx="1"/>
          </p:nvPr>
        </p:nvSpPr>
        <p:spPr>
          <a:xfrm>
            <a:off x="1008075" y="1575053"/>
            <a:ext cx="6433184" cy="2494915"/>
          </a:xfrm>
          <a:prstGeom prst="rect">
            <a:avLst/>
          </a:prstGeom>
        </p:spPr>
        <p:txBody>
          <a:bodyPr wrap="square" lIns="0" tIns="0" rIns="0" bIns="0">
            <a:spAutoFit/>
          </a:bodyPr>
          <a:lstStyle>
            <a:lvl1pPr>
              <a:defRPr sz="1800" b="1" i="0">
                <a:solidFill>
                  <a:srgbClr val="C00000"/>
                </a:solidFill>
                <a:latin typeface="Trebuchet MS"/>
                <a:cs typeface="Trebuchet MS"/>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6/12/2019</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hyperlink" Target="https://www.monografias.com/docs/Variaciones-de-la-sexualidad-F3ZW8YKYMZ" TargetMode="External"/><Relationship Id="rId3" Type="http://schemas.openxmlformats.org/officeDocument/2006/relationships/image" Target="../media/image8.png"/><Relationship Id="rId7" Type="http://schemas.openxmlformats.org/officeDocument/2006/relationships/hyperlink" Target="https://es.m.wikipedia.org/wiki/Relaci%C3%B3n_sexual" TargetMode="External"/><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hyperlink" Target="https://www.who.int/es/news-room/fact-sheets/detail/family-planning-contraception" TargetMode="External"/><Relationship Id="rId11" Type="http://schemas.openxmlformats.org/officeDocument/2006/relationships/hyperlink" Target="https://www.sostenibilidad.com/desarrollo-sostenible/causas-consecuencias-sobrepoblacion/" TargetMode="External"/><Relationship Id="rId5" Type="http://schemas.openxmlformats.org/officeDocument/2006/relationships/image" Target="../media/image15.jpg"/><Relationship Id="rId10" Type="http://schemas.openxmlformats.org/officeDocument/2006/relationships/hyperlink" Target="https://profamilia.org.co/inicio/joven-2/servicios-joven/disfunciones-sexuales/" TargetMode="External"/><Relationship Id="rId4" Type="http://schemas.openxmlformats.org/officeDocument/2006/relationships/image" Target="../media/image9.png"/><Relationship Id="rId9" Type="http://schemas.openxmlformats.org/officeDocument/2006/relationships/hyperlink" Target="https://es.justinfeed.com/relieve-sexual-tension-how-to-free-naughty-thoughts-in-no-time1623" TargetMode="External"/></Relationships>
</file>

<file path=ppt/slides/_rels/slide10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68.png"/><Relationship Id="rId4" Type="http://schemas.openxmlformats.org/officeDocument/2006/relationships/image" Target="../media/image49.png"/></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69.png"/><Relationship Id="rId4" Type="http://schemas.openxmlformats.org/officeDocument/2006/relationships/image" Target="../media/image49.png"/></Relationships>
</file>

<file path=ppt/slides/_rels/slide10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70.png"/><Relationship Id="rId4" Type="http://schemas.openxmlformats.org/officeDocument/2006/relationships/image" Target="../media/image49.png"/></Relationships>
</file>

<file path=ppt/slides/_rels/slide10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71.png"/><Relationship Id="rId4" Type="http://schemas.openxmlformats.org/officeDocument/2006/relationships/image" Target="../media/image49.png"/></Relationships>
</file>

<file path=ppt/slides/_rels/slide104.xml.rels><?xml version="1.0" encoding="UTF-8" standalone="yes"?>
<Relationships xmlns="http://schemas.openxmlformats.org/package/2006/relationships"><Relationship Id="rId8" Type="http://schemas.openxmlformats.org/officeDocument/2006/relationships/image" Target="../media/image75.jpg"/><Relationship Id="rId3" Type="http://schemas.openxmlformats.org/officeDocument/2006/relationships/image" Target="../media/image48.png"/><Relationship Id="rId7" Type="http://schemas.openxmlformats.org/officeDocument/2006/relationships/image" Target="../media/image74.jp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73.jpg"/><Relationship Id="rId5" Type="http://schemas.openxmlformats.org/officeDocument/2006/relationships/image" Target="../media/image72.jpg"/><Relationship Id="rId4" Type="http://schemas.openxmlformats.org/officeDocument/2006/relationships/image" Target="../media/image49.png"/></Relationships>
</file>

<file path=ppt/slides/_rels/slide105.xml.rels><?xml version="1.0" encoding="UTF-8" standalone="yes"?>
<Relationships xmlns="http://schemas.openxmlformats.org/package/2006/relationships"><Relationship Id="rId8" Type="http://schemas.openxmlformats.org/officeDocument/2006/relationships/image" Target="../media/image79.jpg"/><Relationship Id="rId3" Type="http://schemas.openxmlformats.org/officeDocument/2006/relationships/image" Target="../media/image48.png"/><Relationship Id="rId7" Type="http://schemas.openxmlformats.org/officeDocument/2006/relationships/image" Target="../media/image78.jp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77.jpeg"/><Relationship Id="rId5" Type="http://schemas.openxmlformats.org/officeDocument/2006/relationships/image" Target="../media/image76.jpg"/><Relationship Id="rId4" Type="http://schemas.openxmlformats.org/officeDocument/2006/relationships/image" Target="../media/image49.png"/><Relationship Id="rId9" Type="http://schemas.openxmlformats.org/officeDocument/2006/relationships/image" Target="../media/image80.jpeg"/></Relationships>
</file>

<file path=ppt/slides/_rels/slide10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82.jpg"/><Relationship Id="rId5" Type="http://schemas.openxmlformats.org/officeDocument/2006/relationships/image" Target="../media/image81.jpg"/><Relationship Id="rId4" Type="http://schemas.openxmlformats.org/officeDocument/2006/relationships/image" Target="../media/image49.png"/></Relationships>
</file>

<file path=ppt/slides/_rels/slide10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84.jpg"/><Relationship Id="rId5" Type="http://schemas.openxmlformats.org/officeDocument/2006/relationships/image" Target="../media/image83.jpg"/><Relationship Id="rId4" Type="http://schemas.openxmlformats.org/officeDocument/2006/relationships/image" Target="../media/image49.png"/></Relationships>
</file>

<file path=ppt/slides/_rels/slide10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86.jpg"/><Relationship Id="rId5" Type="http://schemas.openxmlformats.org/officeDocument/2006/relationships/image" Target="../media/image85.jpg"/><Relationship Id="rId4" Type="http://schemas.openxmlformats.org/officeDocument/2006/relationships/image" Target="../media/image49.png"/></Relationships>
</file>

<file path=ppt/slides/_rels/slide10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90.jpeg"/><Relationship Id="rId5" Type="http://schemas.openxmlformats.org/officeDocument/2006/relationships/image" Target="../media/image89.jpg"/><Relationship Id="rId4" Type="http://schemas.openxmlformats.org/officeDocument/2006/relationships/image" Target="../media/image49.png"/></Relationships>
</file>

<file path=ppt/slides/_rels/slide1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92.jpg"/><Relationship Id="rId5" Type="http://schemas.openxmlformats.org/officeDocument/2006/relationships/image" Target="../media/image91.jpg"/><Relationship Id="rId4" Type="http://schemas.openxmlformats.org/officeDocument/2006/relationships/image" Target="../media/image49.png"/></Relationships>
</file>

<file path=ppt/slides/_rels/slide1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93.png"/><Relationship Id="rId4" Type="http://schemas.openxmlformats.org/officeDocument/2006/relationships/image" Target="../media/image49.png"/></Relationships>
</file>

<file path=ppt/slides/_rels/slide1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94.png"/><Relationship Id="rId4" Type="http://schemas.openxmlformats.org/officeDocument/2006/relationships/image" Target="../media/image49.png"/></Relationships>
</file>

<file path=ppt/slides/_rels/slide1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95.png"/><Relationship Id="rId4" Type="http://schemas.openxmlformats.org/officeDocument/2006/relationships/image" Target="../media/image49.png"/></Relationships>
</file>

<file path=ppt/slides/_rels/slide1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96.png"/><Relationship Id="rId4" Type="http://schemas.openxmlformats.org/officeDocument/2006/relationships/image" Target="../media/image49.png"/></Relationships>
</file>

<file path=ppt/slides/_rels/slide1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97.png"/><Relationship Id="rId4" Type="http://schemas.openxmlformats.org/officeDocument/2006/relationships/image" Target="../media/image49.png"/></Relationships>
</file>

<file path=ppt/slides/_rels/slide1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1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1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15.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18.jpg"/><Relationship Id="rId5" Type="http://schemas.openxmlformats.org/officeDocument/2006/relationships/image" Target="../media/image15.jp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5.jp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21.jpg"/><Relationship Id="rId5" Type="http://schemas.openxmlformats.org/officeDocument/2006/relationships/image" Target="../media/image15.jp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gob.mx/conapo/articulos/conciliacion-demografica-de-mexico-1950-2015-y-proyecciones-de-la-poblacion-de-mexico-y-de-las-entidades-federativas-2016-2050-174962?idiom=es" TargetMode="External"/><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hyperlink" Target="https://www.inegi.org.mx/" TargetMode="External"/><Relationship Id="rId5" Type="http://schemas.openxmlformats.org/officeDocument/2006/relationships/image" Target="../media/image15.jp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hyperlink" Target="https://www.monografias.com/docs/Variaciones-de-la-sexualidad-F3ZW8YKYMZ" TargetMode="External"/><Relationship Id="rId3" Type="http://schemas.openxmlformats.org/officeDocument/2006/relationships/image" Target="../media/image8.png"/><Relationship Id="rId7" Type="http://schemas.openxmlformats.org/officeDocument/2006/relationships/hyperlink" Target="https://es.m.wikipedia.org/wiki/Relaci%C3%B3n_sexual" TargetMode="External"/><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hyperlink" Target="https://www.who.int/es/news-room/fact-sheets/detail/family-planning-contraception" TargetMode="External"/><Relationship Id="rId11" Type="http://schemas.openxmlformats.org/officeDocument/2006/relationships/hyperlink" Target="https://www.sostenibilidad.com/desarrollo-sostenible/causas-consecuencias-sobrepoblacion/" TargetMode="External"/><Relationship Id="rId5" Type="http://schemas.openxmlformats.org/officeDocument/2006/relationships/image" Target="../media/image15.jpg"/><Relationship Id="rId10" Type="http://schemas.openxmlformats.org/officeDocument/2006/relationships/hyperlink" Target="https://profamilia.org.co/inicio/joven-2/servicios-joven/disfunciones-sexuales/" TargetMode="External"/><Relationship Id="rId4" Type="http://schemas.openxmlformats.org/officeDocument/2006/relationships/image" Target="../media/image9.png"/><Relationship Id="rId9" Type="http://schemas.openxmlformats.org/officeDocument/2006/relationships/hyperlink" Target="https://es.justinfeed.com/relieve-sexual-tension-how-to-free-naughty-thoughts-in-no-time162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8.png"/><Relationship Id="rId7"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15.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gob.mx/conapo/articulos/conciliacion-demografica-de-mexico-1950-2015-y-proyecciones-de-la-poblacion-de-mexico-y-de-las-entidades-federativas-2016-2050-174962?idiom=es" TargetMode="External"/><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hyperlink" Target="https://www.inegi.org.mx/" TargetMode="External"/><Relationship Id="rId5" Type="http://schemas.openxmlformats.org/officeDocument/2006/relationships/image" Target="../media/image15.jp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hyperlink" Target="https://www.monografias.com/docs/Variaciones-de-la-sexualidad-F3ZW8YKYMZ" TargetMode="External"/><Relationship Id="rId3" Type="http://schemas.openxmlformats.org/officeDocument/2006/relationships/image" Target="../media/image8.png"/><Relationship Id="rId7" Type="http://schemas.openxmlformats.org/officeDocument/2006/relationships/hyperlink" Target="https://es.m.wikipedia.org/wiki/Relaci%C3%B3n_sexual" TargetMode="External"/><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hyperlink" Target="https://www.who.int/es/news-room/fact-sheets/detail/family-planning-contraception" TargetMode="External"/><Relationship Id="rId11" Type="http://schemas.openxmlformats.org/officeDocument/2006/relationships/hyperlink" Target="https://www.sostenibilidad.com/desarrollo-sostenible/causas-consecuencias-sobrepoblacion/" TargetMode="External"/><Relationship Id="rId5" Type="http://schemas.openxmlformats.org/officeDocument/2006/relationships/image" Target="../media/image15.jpg"/><Relationship Id="rId10" Type="http://schemas.openxmlformats.org/officeDocument/2006/relationships/hyperlink" Target="https://profamilia.org.co/inicio/joven-2/servicios-joven/disfunciones-sexuales/" TargetMode="External"/><Relationship Id="rId4" Type="http://schemas.openxmlformats.org/officeDocument/2006/relationships/image" Target="../media/image9.png"/><Relationship Id="rId9" Type="http://schemas.openxmlformats.org/officeDocument/2006/relationships/hyperlink" Target="https://es.justinfeed.com/relieve-sexual-tension-how-to-free-naughty-thoughts-in-no-time1623"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15.jp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15.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gob.mx/conapo/articulos/conciliacion-demografica-de-mexico-1950-2015-y-proyecciones-de-la-poblacion-de-mexico-y-de-las-entidades-federativas-2016-2050-174962?idiom=es" TargetMode="External"/><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hyperlink" Target="https://www.inegi.org.mx/" TargetMode="External"/><Relationship Id="rId5" Type="http://schemas.openxmlformats.org/officeDocument/2006/relationships/image" Target="../media/image15.jp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9.jp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28.jpg"/><Relationship Id="rId5" Type="http://schemas.openxmlformats.org/officeDocument/2006/relationships/image" Target="../media/image15.jp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8.png"/><Relationship Id="rId7"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28.jpg"/><Relationship Id="rId5"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32.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4.jp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33.jpg"/><Relationship Id="rId5" Type="http://schemas.openxmlformats.org/officeDocument/2006/relationships/image" Target="../media/image15.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8" Type="http://schemas.openxmlformats.org/officeDocument/2006/relationships/hyperlink" Target="https://www.monografias.com/docs/Variaciones-de-la-sexualidad-F3ZW8YKYMZ" TargetMode="External"/><Relationship Id="rId3" Type="http://schemas.openxmlformats.org/officeDocument/2006/relationships/image" Target="../media/image8.png"/><Relationship Id="rId7" Type="http://schemas.openxmlformats.org/officeDocument/2006/relationships/hyperlink" Target="https://es.m.wikipedia.org/wiki/Relaci%C3%B3n_sexual" TargetMode="External"/><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hyperlink" Target="https://www.who.int/es/news-room/fact-sheets/detail/family-planning-contraception" TargetMode="External"/><Relationship Id="rId11" Type="http://schemas.openxmlformats.org/officeDocument/2006/relationships/hyperlink" Target="https://www.sostenibilidad.com/desarrollo-sostenible/causas-consecuencias-sobrepoblacion/" TargetMode="External"/><Relationship Id="rId5" Type="http://schemas.openxmlformats.org/officeDocument/2006/relationships/image" Target="../media/image15.jpg"/><Relationship Id="rId10" Type="http://schemas.openxmlformats.org/officeDocument/2006/relationships/hyperlink" Target="https://profamilia.org.co/inicio/joven-2/servicios-joven/disfunciones-sexuales/" TargetMode="External"/><Relationship Id="rId4" Type="http://schemas.openxmlformats.org/officeDocument/2006/relationships/image" Target="../media/image9.png"/><Relationship Id="rId9" Type="http://schemas.openxmlformats.org/officeDocument/2006/relationships/hyperlink" Target="https://es.justinfeed.com/relieve-sexual-tension-how-to-free-naughty-thoughts-in-no-time1623"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35.jpg"/><Relationship Id="rId5" Type="http://schemas.openxmlformats.org/officeDocument/2006/relationships/image" Target="../media/image15.jpg"/><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18.jpg"/><Relationship Id="rId5" Type="http://schemas.openxmlformats.org/officeDocument/2006/relationships/image" Target="../media/image15.jpg"/><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8.jpe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37.jpeg"/><Relationship Id="rId5" Type="http://schemas.openxmlformats.org/officeDocument/2006/relationships/image" Target="../media/image15.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7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2.png"/><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4.png"/><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5.png"/><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6.png"/><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8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1.png"/><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2.jpg"/><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8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gob.mx/conapo/articulos/conciliacion-demografica-de-mexico-1950-2015-y-proyecciones-de-la-poblacion-de-mexico-y-de-las-entidades-federativas-2016-2050-174962?idiom=es" TargetMode="External"/><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hyperlink" Target="https://www.inegi.org.mx/" TargetMode="External"/><Relationship Id="rId5" Type="http://schemas.openxmlformats.org/officeDocument/2006/relationships/image" Target="../media/image15.jpg"/><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54.png"/><Relationship Id="rId4" Type="http://schemas.openxmlformats.org/officeDocument/2006/relationships/image" Target="../media/image49.png"/></Relationships>
</file>

<file path=ppt/slides/_rels/slide9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49.png"/></Relationships>
</file>

<file path=ppt/slides/_rels/slide9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49.png"/></Relationships>
</file>

<file path=ppt/slides/_rels/slide9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60.pn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49.png"/></Relationships>
</file>

<file path=ppt/slides/_rels/slide9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49.png"/></Relationships>
</file>

<file path=ppt/slides/_rels/slide9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63.png"/><Relationship Id="rId4" Type="http://schemas.openxmlformats.org/officeDocument/2006/relationships/image" Target="../media/image49.png"/></Relationships>
</file>

<file path=ppt/slides/_rels/slide9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49.png"/></Relationships>
</file>

<file path=ppt/slides/_rels/slide9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49.png"/></Relationships>
</file>

<file path=ppt/slides/_rels/slide9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66.png"/><Relationship Id="rId4" Type="http://schemas.openxmlformats.org/officeDocument/2006/relationships/image" Target="../media/image49.png"/></Relationships>
</file>

<file path=ppt/slides/_rels/slide9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67.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29 Imagen"/>
          <p:cNvPicPr/>
          <p:nvPr/>
        </p:nvPicPr>
        <p:blipFill rotWithShape="1">
          <a:blip r:embed="rId2" cstate="print">
            <a:lum bright="70000" contrast="-70000"/>
            <a:extLst>
              <a:ext uri="{28A0092B-C50C-407E-A947-70E740481C1C}">
                <a14:useLocalDpi xmlns:a14="http://schemas.microsoft.com/office/drawing/2010/main" val="0"/>
              </a:ext>
            </a:extLst>
          </a:blip>
          <a:srcRect l="32930" t="15063" r="24471" b="11434"/>
          <a:stretch/>
        </p:blipFill>
        <p:spPr bwMode="auto">
          <a:xfrm>
            <a:off x="2267775" y="2526790"/>
            <a:ext cx="5047425" cy="3874010"/>
          </a:xfrm>
          <a:prstGeom prst="rect">
            <a:avLst/>
          </a:prstGeom>
          <a:noFill/>
          <a:ln>
            <a:noFill/>
          </a:ln>
          <a:extLst>
            <a:ext uri="{53640926-AAD7-44D8-BBD7-CCE9431645EC}">
              <a14:shadowObscured xmlns:a14="http://schemas.microsoft.com/office/drawing/2010/main"/>
            </a:ext>
          </a:extLst>
        </p:spPr>
      </p:pic>
      <p:sp>
        <p:nvSpPr>
          <p:cNvPr id="2" name="object 2"/>
          <p:cNvSpPr/>
          <p:nvPr/>
        </p:nvSpPr>
        <p:spPr>
          <a:xfrm>
            <a:off x="251523" y="2840926"/>
            <a:ext cx="2016252" cy="1656206"/>
          </a:xfrm>
          <a:prstGeom prst="rect">
            <a:avLst/>
          </a:prstGeom>
          <a:blipFill>
            <a:blip r:embed="rId3"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2508884" y="2526790"/>
            <a:ext cx="5238750" cy="2487861"/>
          </a:xfrm>
          <a:prstGeom prst="rect">
            <a:avLst/>
          </a:prstGeom>
        </p:spPr>
        <p:txBody>
          <a:bodyPr vert="horz" wrap="square" lIns="0" tIns="12700" rIns="0" bIns="0" rtlCol="0">
            <a:spAutoFit/>
          </a:bodyPr>
          <a:lstStyle/>
          <a:p>
            <a:pPr marL="12700" marR="5080" algn="ctr">
              <a:lnSpc>
                <a:spcPct val="100000"/>
              </a:lnSpc>
              <a:spcBef>
                <a:spcPts val="100"/>
              </a:spcBef>
              <a:tabLst>
                <a:tab pos="2272665" algn="l"/>
              </a:tabLst>
            </a:pPr>
            <a:r>
              <a:rPr sz="4400" spc="5" dirty="0"/>
              <a:t>Centro </a:t>
            </a:r>
            <a:r>
              <a:rPr sz="4400" dirty="0"/>
              <a:t>de</a:t>
            </a:r>
            <a:r>
              <a:rPr sz="4400" spc="-95" dirty="0"/>
              <a:t> </a:t>
            </a:r>
            <a:r>
              <a:rPr sz="4400" spc="-5" dirty="0"/>
              <a:t>Educación  Superior	</a:t>
            </a:r>
            <a:r>
              <a:rPr sz="4400" spc="20" dirty="0"/>
              <a:t>Integral</a:t>
            </a:r>
            <a:endParaRPr sz="4400" dirty="0"/>
          </a:p>
          <a:p>
            <a:pPr marL="2540" algn="ctr">
              <a:lnSpc>
                <a:spcPct val="100000"/>
              </a:lnSpc>
              <a:spcBef>
                <a:spcPts val="120"/>
              </a:spcBef>
            </a:pPr>
            <a:r>
              <a:rPr sz="2400" spc="-20" dirty="0"/>
              <a:t>Clave</a:t>
            </a:r>
            <a:r>
              <a:rPr sz="2400" spc="-10" dirty="0"/>
              <a:t> </a:t>
            </a:r>
            <a:r>
              <a:rPr sz="2400" dirty="0"/>
              <a:t>6990</a:t>
            </a:r>
          </a:p>
        </p:txBody>
      </p:sp>
      <p:sp>
        <p:nvSpPr>
          <p:cNvPr id="4" name="object 4"/>
          <p:cNvSpPr/>
          <p:nvPr/>
        </p:nvSpPr>
        <p:spPr>
          <a:xfrm>
            <a:off x="8794242" y="0"/>
            <a:ext cx="98425" cy="1845310"/>
          </a:xfrm>
          <a:custGeom>
            <a:avLst/>
            <a:gdLst/>
            <a:ahLst/>
            <a:cxnLst/>
            <a:rect l="l" t="t" r="r" b="b"/>
            <a:pathLst>
              <a:path w="98425" h="1845310">
                <a:moveTo>
                  <a:pt x="0" y="1844803"/>
                </a:moveTo>
                <a:lnTo>
                  <a:pt x="98296" y="1844803"/>
                </a:lnTo>
                <a:lnTo>
                  <a:pt x="98296" y="0"/>
                </a:lnTo>
                <a:lnTo>
                  <a:pt x="0" y="0"/>
                </a:lnTo>
                <a:lnTo>
                  <a:pt x="0" y="1844803"/>
                </a:lnTo>
                <a:close/>
              </a:path>
            </a:pathLst>
          </a:custGeom>
          <a:solidFill>
            <a:srgbClr val="C00000"/>
          </a:solidFill>
        </p:spPr>
        <p:txBody>
          <a:bodyPr wrap="square" lIns="0" tIns="0" rIns="0" bIns="0" rtlCol="0"/>
          <a:lstStyle/>
          <a:p>
            <a:endParaRPr dirty="0"/>
          </a:p>
        </p:txBody>
      </p:sp>
      <p:sp>
        <p:nvSpPr>
          <p:cNvPr id="5" name="object 5"/>
          <p:cNvSpPr/>
          <p:nvPr/>
        </p:nvSpPr>
        <p:spPr>
          <a:xfrm>
            <a:off x="8794242" y="1943100"/>
            <a:ext cx="98425" cy="54610"/>
          </a:xfrm>
          <a:custGeom>
            <a:avLst/>
            <a:gdLst/>
            <a:ahLst/>
            <a:cxnLst/>
            <a:rect l="l" t="t" r="r" b="b"/>
            <a:pathLst>
              <a:path w="98425" h="54610">
                <a:moveTo>
                  <a:pt x="0" y="54103"/>
                </a:moveTo>
                <a:lnTo>
                  <a:pt x="98296" y="54103"/>
                </a:lnTo>
                <a:lnTo>
                  <a:pt x="98296" y="0"/>
                </a:lnTo>
                <a:lnTo>
                  <a:pt x="0" y="0"/>
                </a:lnTo>
                <a:lnTo>
                  <a:pt x="0" y="54103"/>
                </a:lnTo>
                <a:close/>
              </a:path>
            </a:pathLst>
          </a:custGeom>
          <a:solidFill>
            <a:srgbClr val="C00000"/>
          </a:solidFill>
        </p:spPr>
        <p:txBody>
          <a:bodyPr wrap="square" lIns="0" tIns="0" rIns="0" bIns="0" rtlCol="0"/>
          <a:lstStyle/>
          <a:p>
            <a:endParaRPr dirty="0"/>
          </a:p>
        </p:txBody>
      </p:sp>
      <p:sp>
        <p:nvSpPr>
          <p:cNvPr id="6" name="object 6"/>
          <p:cNvSpPr/>
          <p:nvPr/>
        </p:nvSpPr>
        <p:spPr>
          <a:xfrm>
            <a:off x="8794242" y="2095500"/>
            <a:ext cx="98425" cy="4762500"/>
          </a:xfrm>
          <a:custGeom>
            <a:avLst/>
            <a:gdLst/>
            <a:ahLst/>
            <a:cxnLst/>
            <a:rect l="l" t="t" r="r" b="b"/>
            <a:pathLst>
              <a:path w="98425" h="4762500">
                <a:moveTo>
                  <a:pt x="0" y="4762499"/>
                </a:moveTo>
                <a:lnTo>
                  <a:pt x="98296" y="4762499"/>
                </a:lnTo>
                <a:lnTo>
                  <a:pt x="98296" y="0"/>
                </a:lnTo>
                <a:lnTo>
                  <a:pt x="0" y="0"/>
                </a:lnTo>
                <a:lnTo>
                  <a:pt x="0" y="4762499"/>
                </a:lnTo>
                <a:close/>
              </a:path>
            </a:pathLst>
          </a:custGeom>
          <a:solidFill>
            <a:srgbClr val="C00000"/>
          </a:solidFill>
        </p:spPr>
        <p:txBody>
          <a:bodyPr wrap="square" lIns="0" tIns="0" rIns="0" bIns="0" rtlCol="0"/>
          <a:lstStyle/>
          <a:p>
            <a:endParaRPr dirty="0"/>
          </a:p>
        </p:txBody>
      </p:sp>
      <p:sp>
        <p:nvSpPr>
          <p:cNvPr id="7" name="object 7"/>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8" name="object 8"/>
          <p:cNvSpPr/>
          <p:nvPr/>
        </p:nvSpPr>
        <p:spPr>
          <a:xfrm>
            <a:off x="8964548" y="12755"/>
            <a:ext cx="98425" cy="1832610"/>
          </a:xfrm>
          <a:custGeom>
            <a:avLst/>
            <a:gdLst/>
            <a:ahLst/>
            <a:cxnLst/>
            <a:rect l="l" t="t" r="r" b="b"/>
            <a:pathLst>
              <a:path w="98425" h="1832610">
                <a:moveTo>
                  <a:pt x="0" y="1832047"/>
                </a:moveTo>
                <a:lnTo>
                  <a:pt x="98296" y="1832047"/>
                </a:lnTo>
                <a:lnTo>
                  <a:pt x="98296" y="0"/>
                </a:lnTo>
                <a:lnTo>
                  <a:pt x="0" y="0"/>
                </a:lnTo>
                <a:lnTo>
                  <a:pt x="0" y="1832047"/>
                </a:lnTo>
                <a:close/>
              </a:path>
            </a:pathLst>
          </a:custGeom>
          <a:solidFill>
            <a:srgbClr val="C00000"/>
          </a:solidFill>
        </p:spPr>
        <p:txBody>
          <a:bodyPr wrap="square" lIns="0" tIns="0" rIns="0" bIns="0" rtlCol="0"/>
          <a:lstStyle/>
          <a:p>
            <a:endParaRPr dirty="0"/>
          </a:p>
        </p:txBody>
      </p:sp>
      <p:sp>
        <p:nvSpPr>
          <p:cNvPr id="9" name="object 9"/>
          <p:cNvSpPr/>
          <p:nvPr/>
        </p:nvSpPr>
        <p:spPr>
          <a:xfrm>
            <a:off x="8964548" y="1943100"/>
            <a:ext cx="98425" cy="54610"/>
          </a:xfrm>
          <a:custGeom>
            <a:avLst/>
            <a:gdLst/>
            <a:ahLst/>
            <a:cxnLst/>
            <a:rect l="l" t="t" r="r" b="b"/>
            <a:pathLst>
              <a:path w="98425" h="54610">
                <a:moveTo>
                  <a:pt x="0" y="54103"/>
                </a:moveTo>
                <a:lnTo>
                  <a:pt x="98296" y="54103"/>
                </a:lnTo>
                <a:lnTo>
                  <a:pt x="98296" y="0"/>
                </a:lnTo>
                <a:lnTo>
                  <a:pt x="0" y="0"/>
                </a:lnTo>
                <a:lnTo>
                  <a:pt x="0" y="54103"/>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2095500"/>
            <a:ext cx="98425" cy="4762500"/>
          </a:xfrm>
          <a:custGeom>
            <a:avLst/>
            <a:gdLst/>
            <a:ahLst/>
            <a:cxnLst/>
            <a:rect l="l" t="t" r="r" b="b"/>
            <a:pathLst>
              <a:path w="98425" h="4762500">
                <a:moveTo>
                  <a:pt x="0" y="4762498"/>
                </a:moveTo>
                <a:lnTo>
                  <a:pt x="98296" y="4762498"/>
                </a:lnTo>
                <a:lnTo>
                  <a:pt x="98296" y="0"/>
                </a:lnTo>
                <a:lnTo>
                  <a:pt x="0" y="0"/>
                </a:lnTo>
                <a:lnTo>
                  <a:pt x="0" y="4762498"/>
                </a:lnTo>
                <a:close/>
              </a:path>
            </a:pathLst>
          </a:custGeom>
          <a:solidFill>
            <a:srgbClr val="C00000"/>
          </a:solidFill>
        </p:spPr>
        <p:txBody>
          <a:bodyPr wrap="square" lIns="0" tIns="0" rIns="0" bIns="0" rtlCol="0"/>
          <a:lstStyle/>
          <a:p>
            <a:endParaRPr dirty="0"/>
          </a:p>
        </p:txBody>
      </p:sp>
      <p:sp>
        <p:nvSpPr>
          <p:cNvPr id="11" name="object 11"/>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2" name="object 12"/>
          <p:cNvSpPr/>
          <p:nvPr/>
        </p:nvSpPr>
        <p:spPr>
          <a:xfrm>
            <a:off x="0" y="92929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3" name="object 13"/>
          <p:cNvSpPr/>
          <p:nvPr/>
        </p:nvSpPr>
        <p:spPr>
          <a:xfrm>
            <a:off x="-601" y="1226371"/>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4" name="object 14"/>
          <p:cNvSpPr/>
          <p:nvPr/>
        </p:nvSpPr>
        <p:spPr>
          <a:xfrm>
            <a:off x="0" y="176536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5" name="object 15"/>
          <p:cNvSpPr/>
          <p:nvPr/>
        </p:nvSpPr>
        <p:spPr>
          <a:xfrm>
            <a:off x="0" y="155410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24" name="object 24"/>
          <p:cNvSpPr/>
          <p:nvPr/>
        </p:nvSpPr>
        <p:spPr>
          <a:xfrm>
            <a:off x="7923276" y="2311907"/>
            <a:ext cx="981455" cy="1443227"/>
          </a:xfrm>
          <a:prstGeom prst="rect">
            <a:avLst/>
          </a:prstGeom>
          <a:blipFill>
            <a:blip r:embed="rId4" cstate="print"/>
            <a:stretch>
              <a:fillRect/>
            </a:stretch>
          </a:blipFill>
        </p:spPr>
        <p:txBody>
          <a:bodyPr wrap="square" lIns="0" tIns="0" rIns="0" bIns="0" rtlCol="0"/>
          <a:lstStyle/>
          <a:p>
            <a:endParaRPr dirty="0"/>
          </a:p>
        </p:txBody>
      </p:sp>
      <p:sp>
        <p:nvSpPr>
          <p:cNvPr id="26" name="object 26"/>
          <p:cNvSpPr/>
          <p:nvPr/>
        </p:nvSpPr>
        <p:spPr>
          <a:xfrm>
            <a:off x="4916423" y="2090927"/>
            <a:ext cx="423672" cy="566927"/>
          </a:xfrm>
          <a:prstGeom prst="rect">
            <a:avLst/>
          </a:prstGeom>
          <a:blipFill>
            <a:blip r:embed="rId5" cstate="print"/>
            <a:stretch>
              <a:fillRect/>
            </a:stretch>
          </a:blipFill>
        </p:spPr>
        <p:txBody>
          <a:bodyPr wrap="square" lIns="0" tIns="0" rIns="0" bIns="0" rtlCol="0"/>
          <a:lstStyle/>
          <a:p>
            <a:endParaRPr dirty="0"/>
          </a:p>
        </p:txBody>
      </p:sp>
      <p:sp>
        <p:nvSpPr>
          <p:cNvPr id="29" name="object 29"/>
          <p:cNvSpPr/>
          <p:nvPr/>
        </p:nvSpPr>
        <p:spPr>
          <a:xfrm>
            <a:off x="5244084" y="3412235"/>
            <a:ext cx="365760" cy="513588"/>
          </a:xfrm>
          <a:prstGeom prst="rect">
            <a:avLst/>
          </a:prstGeom>
          <a:blipFill>
            <a:blip r:embed="rId6" cstate="print"/>
            <a:stretch>
              <a:fillRect/>
            </a:stretch>
          </a:blipFill>
        </p:spPr>
        <p:txBody>
          <a:bodyPr wrap="square" lIns="0" tIns="0" rIns="0" bIns="0" rtlCol="0"/>
          <a:lstStyle/>
          <a:p>
            <a:endParaRPr dirty="0"/>
          </a:p>
        </p:txBody>
      </p:sp>
      <p:sp>
        <p:nvSpPr>
          <p:cNvPr id="31" name="object 31"/>
          <p:cNvSpPr/>
          <p:nvPr/>
        </p:nvSpPr>
        <p:spPr>
          <a:xfrm>
            <a:off x="6190488" y="3686555"/>
            <a:ext cx="365760" cy="513588"/>
          </a:xfrm>
          <a:prstGeom prst="rect">
            <a:avLst/>
          </a:prstGeom>
          <a:blipFill>
            <a:blip r:embed="rId6" cstate="print"/>
            <a:stretch>
              <a:fillRect/>
            </a:stretch>
          </a:blipFill>
        </p:spPr>
        <p:txBody>
          <a:bodyPr wrap="square" lIns="0" tIns="0" rIns="0" bIns="0" rtlCol="0"/>
          <a:lstStyle/>
          <a:p>
            <a:endParaRPr dirty="0"/>
          </a:p>
        </p:txBody>
      </p:sp>
      <p:sp>
        <p:nvSpPr>
          <p:cNvPr id="33" name="object 33"/>
          <p:cNvSpPr/>
          <p:nvPr/>
        </p:nvSpPr>
        <p:spPr>
          <a:xfrm>
            <a:off x="5628132" y="3976115"/>
            <a:ext cx="288036" cy="403860"/>
          </a:xfrm>
          <a:prstGeom prst="rect">
            <a:avLst/>
          </a:prstGeom>
          <a:blipFill>
            <a:blip r:embed="rId7" cstate="print"/>
            <a:stretch>
              <a:fillRect/>
            </a:stretch>
          </a:blipFill>
        </p:spPr>
        <p:txBody>
          <a:bodyPr wrap="square" lIns="0" tIns="0" rIns="0" bIns="0" rtlCol="0"/>
          <a:lstStyle/>
          <a:p>
            <a:endParaRPr dirty="0"/>
          </a:p>
        </p:txBody>
      </p:sp>
      <p:sp>
        <p:nvSpPr>
          <p:cNvPr id="35" name="object 35"/>
          <p:cNvSpPr/>
          <p:nvPr/>
        </p:nvSpPr>
        <p:spPr>
          <a:xfrm>
            <a:off x="5986271" y="4174235"/>
            <a:ext cx="365760" cy="513588"/>
          </a:xfrm>
          <a:prstGeom prst="rect">
            <a:avLst/>
          </a:prstGeom>
          <a:blipFill>
            <a:blip r:embed="rId6" cstate="print"/>
            <a:stretch>
              <a:fillRect/>
            </a:stretch>
          </a:blipFill>
        </p:spPr>
        <p:txBody>
          <a:bodyPr wrap="square" lIns="0" tIns="0" rIns="0" bIns="0" rtlCol="0"/>
          <a:lstStyle/>
          <a:p>
            <a:endParaRPr dirty="0"/>
          </a:p>
        </p:txBody>
      </p:sp>
      <p:sp>
        <p:nvSpPr>
          <p:cNvPr id="37" name="object 37"/>
          <p:cNvSpPr/>
          <p:nvPr/>
        </p:nvSpPr>
        <p:spPr>
          <a:xfrm>
            <a:off x="5218176" y="4463796"/>
            <a:ext cx="288036" cy="403860"/>
          </a:xfrm>
          <a:prstGeom prst="rect">
            <a:avLst/>
          </a:prstGeom>
          <a:blipFill>
            <a:blip r:embed="rId7" cstate="print"/>
            <a:stretch>
              <a:fillRect/>
            </a:stretch>
          </a:blipFill>
        </p:spPr>
        <p:txBody>
          <a:bodyPr wrap="square" lIns="0" tIns="0" rIns="0" bIns="0" rtlCol="0"/>
          <a:lstStyle/>
          <a:p>
            <a:endParaRPr dirty="0"/>
          </a:p>
        </p:txBody>
      </p:sp>
      <p:sp>
        <p:nvSpPr>
          <p:cNvPr id="39" name="object 39"/>
          <p:cNvSpPr/>
          <p:nvPr/>
        </p:nvSpPr>
        <p:spPr>
          <a:xfrm>
            <a:off x="5978652" y="4661915"/>
            <a:ext cx="365760" cy="513588"/>
          </a:xfrm>
          <a:prstGeom prst="rect">
            <a:avLst/>
          </a:prstGeom>
          <a:blipFill>
            <a:blip r:embed="rId6" cstate="print"/>
            <a:stretch>
              <a:fillRect/>
            </a:stretch>
          </a:blipFill>
        </p:spPr>
        <p:txBody>
          <a:bodyPr wrap="square" lIns="0" tIns="0" rIns="0" bIns="0" rtlCol="0"/>
          <a:lstStyle/>
          <a:p>
            <a:endParaRPr dirty="0"/>
          </a:p>
        </p:txBody>
      </p:sp>
      <p:sp>
        <p:nvSpPr>
          <p:cNvPr id="41" name="object 41"/>
          <p:cNvSpPr/>
          <p:nvPr/>
        </p:nvSpPr>
        <p:spPr>
          <a:xfrm>
            <a:off x="5715000" y="4951476"/>
            <a:ext cx="288036" cy="403860"/>
          </a:xfrm>
          <a:prstGeom prst="rect">
            <a:avLst/>
          </a:prstGeom>
          <a:blipFill>
            <a:blip r:embed="rId7" cstate="print"/>
            <a:stretch>
              <a:fillRect/>
            </a:stretch>
          </a:blipFill>
        </p:spPr>
        <p:txBody>
          <a:bodyPr wrap="square" lIns="0" tIns="0" rIns="0" bIns="0" rtlCol="0"/>
          <a:lstStyle/>
          <a:p>
            <a:endParaRPr dirty="0"/>
          </a:p>
        </p:txBody>
      </p:sp>
      <p:sp>
        <p:nvSpPr>
          <p:cNvPr id="43" name="object 43"/>
          <p:cNvSpPr/>
          <p:nvPr/>
        </p:nvSpPr>
        <p:spPr>
          <a:xfrm>
            <a:off x="5262371" y="5149596"/>
            <a:ext cx="365760" cy="513587"/>
          </a:xfrm>
          <a:prstGeom prst="rect">
            <a:avLst/>
          </a:prstGeom>
          <a:blipFill>
            <a:blip r:embed="rId6" cstate="print"/>
            <a:stretch>
              <a:fillRect/>
            </a:stretch>
          </a:blipFill>
        </p:spPr>
        <p:txBody>
          <a:bodyPr wrap="square" lIns="0" tIns="0" rIns="0" bIns="0" rtlCol="0"/>
          <a:lstStyle/>
          <a:p>
            <a:endParaRPr dirty="0"/>
          </a:p>
        </p:txBody>
      </p:sp>
      <p:sp>
        <p:nvSpPr>
          <p:cNvPr id="16" name="15 Rectángulo"/>
          <p:cNvSpPr/>
          <p:nvPr/>
        </p:nvSpPr>
        <p:spPr>
          <a:xfrm>
            <a:off x="3206864" y="5200385"/>
            <a:ext cx="3381503"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cap="none" spc="50" dirty="0" smtClean="0">
                <a:ln w="11430"/>
                <a:solidFill>
                  <a:srgbClr val="FF0000"/>
                </a:solidFill>
                <a:effectLst>
                  <a:outerShdw blurRad="76200" dist="50800" dir="5400000" algn="tl" rotWithShape="0">
                    <a:srgbClr val="000000">
                      <a:alpha val="65000"/>
                    </a:srgbClr>
                  </a:outerShdw>
                </a:effectLst>
              </a:rPr>
              <a:t>EQUIPO 1</a:t>
            </a:r>
          </a:p>
          <a:p>
            <a:pPr algn="ctr"/>
            <a:r>
              <a:rPr lang="es-ES" sz="3600" b="1" spc="50" dirty="0" smtClean="0">
                <a:ln w="11430"/>
                <a:solidFill>
                  <a:srgbClr val="FF0000"/>
                </a:solidFill>
                <a:effectLst>
                  <a:outerShdw blurRad="76200" dist="50800" dir="5400000" algn="tl" rotWithShape="0">
                    <a:srgbClr val="000000">
                      <a:alpha val="65000"/>
                    </a:srgbClr>
                  </a:outerShdw>
                </a:effectLst>
              </a:rPr>
              <a:t>QUINTO GRADO</a:t>
            </a:r>
            <a:endParaRPr lang="es-ES" sz="3600" b="1" cap="none" spc="50" dirty="0">
              <a:ln w="11430"/>
              <a:solidFill>
                <a:srgbClr val="FF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10814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Rectángulo"/>
          <p:cNvSpPr/>
          <p:nvPr/>
        </p:nvSpPr>
        <p:spPr>
          <a:xfrm>
            <a:off x="102001" y="1124711"/>
            <a:ext cx="8892666" cy="4801314"/>
          </a:xfrm>
          <a:prstGeom prst="rect">
            <a:avLst/>
          </a:prstGeom>
        </p:spPr>
        <p:txBody>
          <a:bodyPr wrap="square">
            <a:spAutoFit/>
          </a:bodyPr>
          <a:lstStyle/>
          <a:p>
            <a:endParaRPr lang="es-MX" u="sng" dirty="0">
              <a:latin typeface="Arial" panose="020B0604020202020204" pitchFamily="34" charset="0"/>
              <a:cs typeface="Arial" panose="020B0604020202020204" pitchFamily="34" charset="0"/>
            </a:endParaRPr>
          </a:p>
          <a:p>
            <a:r>
              <a:rPr lang="es-MX" u="sng" dirty="0">
                <a:latin typeface="Arial" panose="020B0604020202020204" pitchFamily="34" charset="0"/>
                <a:cs typeface="Arial" panose="020B0604020202020204" pitchFamily="34" charset="0"/>
              </a:rPr>
              <a:t>Asignaturas  participantes</a:t>
            </a:r>
            <a:r>
              <a:rPr lang="es-MX" dirty="0">
                <a:latin typeface="Arial" panose="020B0604020202020204" pitchFamily="34" charset="0"/>
                <a:cs typeface="Arial" panose="020B0604020202020204" pitchFamily="34" charset="0"/>
              </a:rPr>
              <a:t>:  </a:t>
            </a:r>
            <a:r>
              <a:rPr lang="es-MX" b="1" dirty="0">
                <a:latin typeface="Arial" panose="020B0604020202020204" pitchFamily="34" charset="0"/>
                <a:cs typeface="Arial" panose="020B0604020202020204" pitchFamily="34" charset="0"/>
              </a:rPr>
              <a:t>Educación para la salud</a:t>
            </a:r>
          </a:p>
          <a:p>
            <a:r>
              <a:rPr lang="es-MX" b="1" u="sng" dirty="0">
                <a:latin typeface="Arial" panose="020B0604020202020204" pitchFamily="34" charset="0"/>
                <a:cs typeface="Arial" panose="020B0604020202020204" pitchFamily="34" charset="0"/>
              </a:rPr>
              <a:t>    </a:t>
            </a:r>
            <a:r>
              <a:rPr lang="es-MX" u="sng" dirty="0">
                <a:latin typeface="Arial" panose="020B0604020202020204" pitchFamily="34" charset="0"/>
                <a:cs typeface="Arial" panose="020B0604020202020204" pitchFamily="34" charset="0"/>
              </a:rPr>
              <a:t>Temas o conceptos</a:t>
            </a:r>
            <a:r>
              <a:rPr lang="es-MX" dirty="0">
                <a:latin typeface="Arial" panose="020B0604020202020204" pitchFamily="34" charset="0"/>
                <a:cs typeface="Arial" panose="020B0604020202020204" pitchFamily="34" charset="0"/>
              </a:rPr>
              <a:t>: </a:t>
            </a:r>
            <a:r>
              <a:rPr lang="es-MX" b="1" dirty="0">
                <a:latin typeface="Arial" panose="020B0604020202020204" pitchFamily="34" charset="0"/>
                <a:cs typeface="Arial" panose="020B0604020202020204" pitchFamily="34" charset="0"/>
              </a:rPr>
              <a:t>Sexualidad, anticonceptivos, vasectomía, salpingoplastia, sexo, embarazo. </a:t>
            </a:r>
          </a:p>
          <a:p>
            <a:r>
              <a:rPr lang="es-MX" b="1" dirty="0">
                <a:latin typeface="Arial" panose="020B0604020202020204" pitchFamily="34" charset="0"/>
                <a:cs typeface="Arial" panose="020B0604020202020204" pitchFamily="34" charset="0"/>
              </a:rPr>
              <a:t>    </a:t>
            </a:r>
            <a:r>
              <a:rPr lang="es-MX" u="sng" dirty="0">
                <a:latin typeface="Arial" panose="020B0604020202020204" pitchFamily="34" charset="0"/>
                <a:cs typeface="Arial" panose="020B0604020202020204" pitchFamily="34" charset="0"/>
              </a:rPr>
              <a:t>Fuentes de apoyo</a:t>
            </a:r>
            <a:r>
              <a:rPr lang="es-MX" dirty="0">
                <a:latin typeface="Arial" panose="020B0604020202020204" pitchFamily="34" charset="0"/>
                <a:cs typeface="Arial" panose="020B0604020202020204" pitchFamily="34" charset="0"/>
              </a:rPr>
              <a:t>:</a:t>
            </a:r>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1.-Bertha Higashida,  Sexta Edición, Ciencias de la Salud, Mc Graw Hill.</a:t>
            </a:r>
          </a:p>
          <a:p>
            <a:r>
              <a:rPr lang="es-MX" b="1" dirty="0">
                <a:latin typeface="Arial" panose="020B0604020202020204" pitchFamily="34" charset="0"/>
                <a:cs typeface="Arial" panose="020B0604020202020204" pitchFamily="34" charset="0"/>
              </a:rPr>
              <a:t>2.- Bertha Higashida,  Segunda Edición, Ciencias de la Salud 1, Mc Graw Hill.</a:t>
            </a:r>
          </a:p>
          <a:p>
            <a:r>
              <a:rPr lang="es-ES" dirty="0">
                <a:hlinkClick r:id="rId6"/>
              </a:rPr>
              <a:t>https://www.who.int/es/news-room/fact-sheets/detail/family-planning-contraception</a:t>
            </a:r>
            <a:endParaRPr lang="es-ES" dirty="0"/>
          </a:p>
          <a:p>
            <a:r>
              <a:rPr lang="es-ES" dirty="0">
                <a:hlinkClick r:id="rId7"/>
              </a:rPr>
              <a:t>https://es.m.wikipedia.org/wiki/Relación_sexual</a:t>
            </a:r>
            <a:endParaRPr lang="es-ES" dirty="0"/>
          </a:p>
          <a:p>
            <a:r>
              <a:rPr lang="es-ES" dirty="0">
                <a:hlinkClick r:id="rId8"/>
              </a:rPr>
              <a:t>https://www.monografias.com/docs/Variaciones-de-la-sexualidad-F3ZW8YKYMZ</a:t>
            </a:r>
            <a:endParaRPr lang="es-ES" dirty="0"/>
          </a:p>
          <a:p>
            <a:r>
              <a:rPr lang="es-ES" dirty="0">
                <a:hlinkClick r:id="rId9"/>
              </a:rPr>
              <a:t>https://es.justinfeed.com/relieve-sexual-tension-how-to-free-naughty-thoughts-in-no-time1623</a:t>
            </a:r>
            <a:endParaRPr lang="es-ES" dirty="0"/>
          </a:p>
          <a:p>
            <a:r>
              <a:rPr lang="es-ES" dirty="0">
                <a:hlinkClick r:id="rId10"/>
              </a:rPr>
              <a:t>https://profamilia.org.co/inicio/joven-2/servicios-joven/disfunciones-sexuales/</a:t>
            </a:r>
            <a:endParaRPr lang="es-ES" dirty="0"/>
          </a:p>
          <a:p>
            <a:r>
              <a:rPr lang="es-ES" dirty="0">
                <a:hlinkClick r:id="rId11"/>
              </a:rPr>
              <a:t>https://www.sostenibilidad.com/desarrollo-sostenible/causas-consecuencias-sobrepoblacion/</a:t>
            </a:r>
            <a:endParaRPr lang="es-ES" dirty="0"/>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sp>
        <p:nvSpPr>
          <p:cNvPr id="20" name="object 17"/>
          <p:cNvSpPr txBox="1"/>
          <p:nvPr/>
        </p:nvSpPr>
        <p:spPr>
          <a:xfrm>
            <a:off x="3969765" y="220726"/>
            <a:ext cx="4557395" cy="551433"/>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Asignaturas participantes, conceptos y fuentes de apoyo</a:t>
            </a:r>
            <a:endParaRPr sz="1800" dirty="0">
              <a:latin typeface="Trebuchet MS"/>
              <a:cs typeface="Trebuchet MS"/>
            </a:endParaRPr>
          </a:p>
        </p:txBody>
      </p:sp>
    </p:spTree>
    <p:extLst>
      <p:ext uri="{BB962C8B-B14F-4D97-AF65-F5344CB8AC3E}">
        <p14:creationId xmlns:p14="http://schemas.microsoft.com/office/powerpoint/2010/main" val="1798096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923330"/>
          </a:xfrm>
          <a:prstGeom prst="rect">
            <a:avLst/>
          </a:prstGeom>
          <a:noFill/>
        </p:spPr>
        <p:txBody>
          <a:bodyPr wrap="square" rtlCol="0">
            <a:spAutoFit/>
          </a:bodyPr>
          <a:lstStyle/>
          <a:p>
            <a:pPr algn="r"/>
            <a:r>
              <a:rPr lang="es-MX" b="1" dirty="0">
                <a:solidFill>
                  <a:srgbClr val="C00000"/>
                </a:solidFill>
              </a:rPr>
              <a:t> </a:t>
            </a:r>
          </a:p>
          <a:p>
            <a:pPr algn="r"/>
            <a:r>
              <a:rPr lang="es-MX" b="1" dirty="0">
                <a:solidFill>
                  <a:srgbClr val="C00000"/>
                </a:solidFill>
              </a:rPr>
              <a:t>  E.I.P. Elaboración del Proyecto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729" t="12209" r="19123" b="12567"/>
          <a:stretch/>
        </p:blipFill>
        <p:spPr bwMode="auto">
          <a:xfrm>
            <a:off x="395536" y="1269242"/>
            <a:ext cx="8208912" cy="46080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574257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923330"/>
          </a:xfrm>
          <a:prstGeom prst="rect">
            <a:avLst/>
          </a:prstGeom>
          <a:noFill/>
        </p:spPr>
        <p:txBody>
          <a:bodyPr wrap="square" rtlCol="0">
            <a:spAutoFit/>
          </a:bodyPr>
          <a:lstStyle/>
          <a:p>
            <a:pPr algn="r"/>
            <a:r>
              <a:rPr lang="es-MX" b="1" dirty="0">
                <a:solidFill>
                  <a:srgbClr val="C00000"/>
                </a:solidFill>
              </a:rPr>
              <a:t> </a:t>
            </a:r>
          </a:p>
          <a:p>
            <a:pPr algn="r"/>
            <a:r>
              <a:rPr lang="es-MX" b="1" dirty="0">
                <a:solidFill>
                  <a:srgbClr val="C00000"/>
                </a:solidFill>
              </a:rPr>
              <a:t>  E.I.P. Elaboración del Proyecto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310" t="13881" r="18843" b="15671"/>
          <a:stretch/>
        </p:blipFill>
        <p:spPr bwMode="auto">
          <a:xfrm>
            <a:off x="251520" y="1364776"/>
            <a:ext cx="8352928" cy="49445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474434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923330"/>
          </a:xfrm>
          <a:prstGeom prst="rect">
            <a:avLst/>
          </a:prstGeom>
          <a:noFill/>
        </p:spPr>
        <p:txBody>
          <a:bodyPr wrap="square" rtlCol="0">
            <a:spAutoFit/>
          </a:bodyPr>
          <a:lstStyle/>
          <a:p>
            <a:pPr algn="r"/>
            <a:r>
              <a:rPr lang="es-MX" b="1" dirty="0">
                <a:solidFill>
                  <a:srgbClr val="C00000"/>
                </a:solidFill>
              </a:rPr>
              <a:t> </a:t>
            </a:r>
          </a:p>
          <a:p>
            <a:pPr algn="r"/>
            <a:r>
              <a:rPr lang="es-MX" b="1" dirty="0">
                <a:solidFill>
                  <a:srgbClr val="C00000"/>
                </a:solidFill>
              </a:rPr>
              <a:t>  E.I.P. Elaboración del Proyecto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311" t="13880" r="18563" b="25462"/>
          <a:stretch/>
        </p:blipFill>
        <p:spPr bwMode="auto">
          <a:xfrm>
            <a:off x="539552" y="1364776"/>
            <a:ext cx="7920880" cy="48005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71825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646331"/>
          </a:xfrm>
          <a:prstGeom prst="rect">
            <a:avLst/>
          </a:prstGeom>
          <a:noFill/>
        </p:spPr>
        <p:txBody>
          <a:bodyPr wrap="square" rtlCol="0">
            <a:spAutoFit/>
          </a:bodyPr>
          <a:lstStyle/>
          <a:p>
            <a:pPr algn="r"/>
            <a:r>
              <a:rPr lang="es-MX" b="1" dirty="0">
                <a:solidFill>
                  <a:srgbClr val="C00000"/>
                </a:solidFill>
              </a:rPr>
              <a:t>E.I.P. Elaboración del Proyecto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9450" t="15074" r="19543" b="22120"/>
          <a:stretch/>
        </p:blipFill>
        <p:spPr bwMode="auto">
          <a:xfrm>
            <a:off x="539552" y="1433014"/>
            <a:ext cx="7920880" cy="50203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58283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923330"/>
          </a:xfrm>
          <a:prstGeom prst="rect">
            <a:avLst/>
          </a:prstGeom>
          <a:noFill/>
        </p:spPr>
        <p:txBody>
          <a:bodyPr wrap="square" rtlCol="0">
            <a:spAutoFit/>
          </a:bodyPr>
          <a:lstStyle/>
          <a:p>
            <a:pPr algn="r"/>
            <a:r>
              <a:rPr lang="es-MX" b="1" dirty="0">
                <a:solidFill>
                  <a:srgbClr val="C00000"/>
                </a:solidFill>
              </a:rPr>
              <a:t> </a:t>
            </a:r>
          </a:p>
          <a:p>
            <a:pPr algn="r"/>
            <a:r>
              <a:rPr lang="es-MX" b="1" dirty="0">
                <a:solidFill>
                  <a:srgbClr val="C00000"/>
                </a:solidFill>
              </a:rPr>
              <a:t>  Fotografías de la sesión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4216048"/>
            <a:ext cx="3779836" cy="24485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3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030" y="4085723"/>
            <a:ext cx="3747487" cy="27903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0032" y="1280093"/>
            <a:ext cx="3652997" cy="27397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2985" y="1289848"/>
            <a:ext cx="3528392" cy="26462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025425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923330"/>
          </a:xfrm>
          <a:prstGeom prst="rect">
            <a:avLst/>
          </a:prstGeom>
          <a:noFill/>
        </p:spPr>
        <p:txBody>
          <a:bodyPr wrap="square" rtlCol="0">
            <a:spAutoFit/>
          </a:bodyPr>
          <a:lstStyle/>
          <a:p>
            <a:pPr algn="r"/>
            <a:r>
              <a:rPr lang="es-MX" b="1" dirty="0">
                <a:solidFill>
                  <a:srgbClr val="C00000"/>
                </a:solidFill>
              </a:rPr>
              <a:t> </a:t>
            </a:r>
          </a:p>
          <a:p>
            <a:pPr algn="r"/>
            <a:r>
              <a:rPr lang="es-MX" b="1" dirty="0">
                <a:solidFill>
                  <a:srgbClr val="C00000"/>
                </a:solidFill>
              </a:rPr>
              <a:t>  Fotografías de la sesión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106" y="1287351"/>
            <a:ext cx="3515883" cy="2636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3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2160" y="4293096"/>
            <a:ext cx="2354755" cy="1766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00092" y="1268760"/>
            <a:ext cx="3390177" cy="2542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31503" y="2924944"/>
            <a:ext cx="2329926" cy="3106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7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7590" y="4395146"/>
            <a:ext cx="2288938" cy="1716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214804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923330"/>
          </a:xfrm>
          <a:prstGeom prst="rect">
            <a:avLst/>
          </a:prstGeom>
          <a:noFill/>
        </p:spPr>
        <p:txBody>
          <a:bodyPr wrap="square" rtlCol="0">
            <a:spAutoFit/>
          </a:bodyPr>
          <a:lstStyle/>
          <a:p>
            <a:pPr algn="r"/>
            <a:r>
              <a:rPr lang="es-MX" b="1" dirty="0">
                <a:solidFill>
                  <a:srgbClr val="C00000"/>
                </a:solidFill>
              </a:rPr>
              <a:t> </a:t>
            </a:r>
          </a:p>
          <a:p>
            <a:pPr algn="r"/>
            <a:r>
              <a:rPr lang="es-MX" b="1" dirty="0">
                <a:solidFill>
                  <a:srgbClr val="C00000"/>
                </a:solidFill>
              </a:rPr>
              <a:t>  Fotografías de la sesión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46" y="1484784"/>
            <a:ext cx="4108032" cy="3459457"/>
          </a:xfrm>
          <a:prstGeom prst="snip2DiagRect">
            <a:avLst/>
          </a:prstGeom>
          <a:solidFill>
            <a:srgbClr val="FFFFFF">
              <a:shade val="85000"/>
            </a:srgbClr>
          </a:solidFill>
          <a:ln w="88900" cap="sq">
            <a:solidFill>
              <a:srgbClr val="FFFFFF"/>
            </a:solidFill>
            <a:miter lim="800000"/>
          </a:ln>
          <a:effectLst>
            <a:glow rad="228600">
              <a:schemeClr val="accent2">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3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1391" y="2531762"/>
            <a:ext cx="4073057" cy="3777558"/>
          </a:xfrm>
          <a:prstGeom prst="snip2DiagRect">
            <a:avLst/>
          </a:prstGeom>
          <a:solidFill>
            <a:srgbClr val="FFFFFF">
              <a:shade val="85000"/>
            </a:srgbClr>
          </a:solidFill>
          <a:ln w="88900" cap="sq">
            <a:solidFill>
              <a:srgbClr val="FFFFFF"/>
            </a:solidFill>
            <a:miter lim="800000"/>
          </a:ln>
          <a:effectLst>
            <a:glow rad="228600">
              <a:schemeClr val="accent2">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04601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195736" y="193900"/>
            <a:ext cx="6408712" cy="1200329"/>
          </a:xfrm>
          <a:prstGeom prst="rect">
            <a:avLst/>
          </a:prstGeom>
          <a:noFill/>
        </p:spPr>
        <p:txBody>
          <a:bodyPr wrap="square" rtlCol="0">
            <a:spAutoFit/>
          </a:bodyPr>
          <a:lstStyle/>
          <a:p>
            <a:pPr algn="r"/>
            <a:r>
              <a:rPr lang="es-MX" b="1" dirty="0" smtClean="0">
                <a:solidFill>
                  <a:srgbClr val="C00000"/>
                </a:solidFill>
              </a:rPr>
              <a:t>Evaluación</a:t>
            </a:r>
            <a:r>
              <a:rPr lang="es-MX" b="1" dirty="0">
                <a:solidFill>
                  <a:srgbClr val="C00000"/>
                </a:solidFill>
              </a:rPr>
              <a:t>. Tipos, herramientas y </a:t>
            </a:r>
            <a:endParaRPr lang="es-MX" b="1" dirty="0" smtClean="0">
              <a:solidFill>
                <a:srgbClr val="C00000"/>
              </a:solidFill>
            </a:endParaRPr>
          </a:p>
          <a:p>
            <a:pPr algn="r"/>
            <a:r>
              <a:rPr lang="es-MX" b="1" dirty="0" smtClean="0">
                <a:solidFill>
                  <a:srgbClr val="C00000"/>
                </a:solidFill>
              </a:rPr>
              <a:t>grupos </a:t>
            </a:r>
            <a:r>
              <a:rPr lang="es-MX" b="1" dirty="0">
                <a:solidFill>
                  <a:srgbClr val="C00000"/>
                </a:solidFill>
              </a:rPr>
              <a:t>de Aprendizaje  </a:t>
            </a:r>
          </a:p>
          <a:p>
            <a:pPr algn="r"/>
            <a:r>
              <a:rPr lang="es-MX" b="1" dirty="0">
                <a:solidFill>
                  <a:srgbClr val="C00000"/>
                </a:solidFill>
              </a:rPr>
              <a:t>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271596" y="488636"/>
            <a:ext cx="2838192" cy="4626714"/>
          </a:xfrm>
          <a:prstGeom prst="rect">
            <a:avLst/>
          </a:prstGeom>
        </p:spPr>
      </p:pic>
      <p:pic>
        <p:nvPicPr>
          <p:cNvPr id="16" name="15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3954505" y="3861047"/>
            <a:ext cx="4716520" cy="2986062"/>
          </a:xfrm>
          <a:prstGeom prst="rect">
            <a:avLst/>
          </a:prstGeom>
        </p:spPr>
      </p:pic>
    </p:spTree>
    <p:extLst>
      <p:ext uri="{BB962C8B-B14F-4D97-AF65-F5344CB8AC3E}">
        <p14:creationId xmlns:p14="http://schemas.microsoft.com/office/powerpoint/2010/main" val="32486994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195736" y="193900"/>
            <a:ext cx="6408712" cy="1200329"/>
          </a:xfrm>
          <a:prstGeom prst="rect">
            <a:avLst/>
          </a:prstGeom>
          <a:noFill/>
        </p:spPr>
        <p:txBody>
          <a:bodyPr wrap="square" rtlCol="0">
            <a:spAutoFit/>
          </a:bodyPr>
          <a:lstStyle/>
          <a:p>
            <a:pPr algn="r"/>
            <a:r>
              <a:rPr lang="es-MX" b="1" dirty="0" smtClean="0">
                <a:solidFill>
                  <a:srgbClr val="C00000"/>
                </a:solidFill>
              </a:rPr>
              <a:t>Evaluación</a:t>
            </a:r>
            <a:r>
              <a:rPr lang="es-MX" b="1" dirty="0">
                <a:solidFill>
                  <a:srgbClr val="C00000"/>
                </a:solidFill>
              </a:rPr>
              <a:t>. Tipos, herramientas y </a:t>
            </a:r>
            <a:endParaRPr lang="es-MX" b="1" dirty="0" smtClean="0">
              <a:solidFill>
                <a:srgbClr val="C00000"/>
              </a:solidFill>
            </a:endParaRPr>
          </a:p>
          <a:p>
            <a:pPr algn="r"/>
            <a:r>
              <a:rPr lang="es-MX" b="1" dirty="0" smtClean="0">
                <a:solidFill>
                  <a:srgbClr val="C00000"/>
                </a:solidFill>
              </a:rPr>
              <a:t>grupos </a:t>
            </a:r>
            <a:r>
              <a:rPr lang="es-MX" b="1" dirty="0">
                <a:solidFill>
                  <a:srgbClr val="C00000"/>
                </a:solidFill>
              </a:rPr>
              <a:t>de Aprendizaje  </a:t>
            </a:r>
          </a:p>
          <a:p>
            <a:pPr algn="r"/>
            <a:r>
              <a:rPr lang="es-MX" b="1" dirty="0">
                <a:solidFill>
                  <a:srgbClr val="C00000"/>
                </a:solidFill>
              </a:rPr>
              <a:t>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3" name="2 Imagen"/>
          <p:cNvPicPr>
            <a:picLocks noChangeAspect="1"/>
          </p:cNvPicPr>
          <p:nvPr/>
        </p:nvPicPr>
        <p:blipFill rotWithShape="1">
          <a:blip r:embed="rId5">
            <a:extLst>
              <a:ext uri="{28A0092B-C50C-407E-A947-70E740481C1C}">
                <a14:useLocalDpi xmlns:a14="http://schemas.microsoft.com/office/drawing/2010/main" val="0"/>
              </a:ext>
            </a:extLst>
          </a:blip>
          <a:srcRect r="9496"/>
          <a:stretch/>
        </p:blipFill>
        <p:spPr>
          <a:xfrm rot="10800000">
            <a:off x="323528" y="1492394"/>
            <a:ext cx="3672408" cy="4248326"/>
          </a:xfrm>
          <a:prstGeom prst="rect">
            <a:avLst/>
          </a:prstGeom>
        </p:spPr>
      </p:pic>
      <p:pic>
        <p:nvPicPr>
          <p:cNvPr id="16" name="15 Imagen"/>
          <p:cNvPicPr>
            <a:picLocks noChangeAspect="1"/>
          </p:cNvPicPr>
          <p:nvPr/>
        </p:nvPicPr>
        <p:blipFill rotWithShape="1">
          <a:blip r:embed="rId6">
            <a:extLst>
              <a:ext uri="{28A0092B-C50C-407E-A947-70E740481C1C}">
                <a14:useLocalDpi xmlns:a14="http://schemas.microsoft.com/office/drawing/2010/main" val="0"/>
              </a:ext>
            </a:extLst>
          </a:blip>
          <a:srcRect t="6194" b="8736"/>
          <a:stretch/>
        </p:blipFill>
        <p:spPr>
          <a:xfrm>
            <a:off x="4279485" y="1492394"/>
            <a:ext cx="3730833" cy="4240862"/>
          </a:xfrm>
          <a:prstGeom prst="rect">
            <a:avLst/>
          </a:prstGeom>
        </p:spPr>
      </p:pic>
    </p:spTree>
    <p:extLst>
      <p:ext uri="{BB962C8B-B14F-4D97-AF65-F5344CB8AC3E}">
        <p14:creationId xmlns:p14="http://schemas.microsoft.com/office/powerpoint/2010/main" val="1398728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p:cNvPicPr>
            <a:picLocks noChangeAspect="1"/>
          </p:cNvPicPr>
          <p:nvPr/>
        </p:nvPicPr>
        <p:blipFill rotWithShape="1">
          <a:blip r:embed="rId5">
            <a:extLst>
              <a:ext uri="{28A0092B-C50C-407E-A947-70E740481C1C}">
                <a14:useLocalDpi xmlns:a14="http://schemas.microsoft.com/office/drawing/2010/main" val="0"/>
              </a:ext>
            </a:extLst>
          </a:blip>
          <a:srcRect l="2511" t="6022" r="9766" b="5161"/>
          <a:stretch/>
        </p:blipFill>
        <p:spPr>
          <a:xfrm rot="12823794">
            <a:off x="4505177" y="2921677"/>
            <a:ext cx="4045249" cy="3071745"/>
          </a:xfrm>
          <a:prstGeom prst="rect">
            <a:avLst/>
          </a:prstGeom>
        </p:spPr>
      </p:pic>
      <p:pic>
        <p:nvPicPr>
          <p:cNvPr id="4" name="3 Imagen"/>
          <p:cNvPicPr>
            <a:picLocks noChangeAspect="1"/>
          </p:cNvPicPr>
          <p:nvPr/>
        </p:nvPicPr>
        <p:blipFill rotWithShape="1">
          <a:blip r:embed="rId6">
            <a:extLst>
              <a:ext uri="{28A0092B-C50C-407E-A947-70E740481C1C}">
                <a14:useLocalDpi xmlns:a14="http://schemas.microsoft.com/office/drawing/2010/main" val="0"/>
              </a:ext>
            </a:extLst>
          </a:blip>
          <a:srcRect l="4391" t="5176" r="16860" b="9392"/>
          <a:stretch/>
        </p:blipFill>
        <p:spPr>
          <a:xfrm rot="10800000">
            <a:off x="35497" y="1842719"/>
            <a:ext cx="4148647" cy="3375577"/>
          </a:xfrm>
          <a:prstGeom prst="rect">
            <a:avLst/>
          </a:prstGeom>
        </p:spPr>
      </p:pic>
      <p:sp>
        <p:nvSpPr>
          <p:cNvPr id="16" name="15 CuadroTexto"/>
          <p:cNvSpPr txBox="1"/>
          <p:nvPr/>
        </p:nvSpPr>
        <p:spPr>
          <a:xfrm>
            <a:off x="2195736" y="193900"/>
            <a:ext cx="6408712" cy="1200329"/>
          </a:xfrm>
          <a:prstGeom prst="rect">
            <a:avLst/>
          </a:prstGeom>
          <a:noFill/>
        </p:spPr>
        <p:txBody>
          <a:bodyPr wrap="square" rtlCol="0">
            <a:spAutoFit/>
          </a:bodyPr>
          <a:lstStyle/>
          <a:p>
            <a:pPr algn="r"/>
            <a:r>
              <a:rPr lang="es-MX" b="1" dirty="0" smtClean="0">
                <a:solidFill>
                  <a:srgbClr val="C00000"/>
                </a:solidFill>
              </a:rPr>
              <a:t>Evaluación</a:t>
            </a:r>
            <a:r>
              <a:rPr lang="es-MX" b="1" dirty="0">
                <a:solidFill>
                  <a:srgbClr val="C00000"/>
                </a:solidFill>
              </a:rPr>
              <a:t>. Tipos, herramientas </a:t>
            </a:r>
            <a:r>
              <a:rPr lang="es-MX" b="1" dirty="0" smtClean="0">
                <a:solidFill>
                  <a:srgbClr val="C00000"/>
                </a:solidFill>
              </a:rPr>
              <a:t>y</a:t>
            </a:r>
          </a:p>
          <a:p>
            <a:pPr algn="r"/>
            <a:r>
              <a:rPr lang="es-MX" b="1" dirty="0" smtClean="0">
                <a:solidFill>
                  <a:srgbClr val="C00000"/>
                </a:solidFill>
              </a:rPr>
              <a:t> </a:t>
            </a:r>
            <a:r>
              <a:rPr lang="es-MX" b="1" dirty="0">
                <a:solidFill>
                  <a:srgbClr val="C00000"/>
                </a:solidFill>
              </a:rPr>
              <a:t>grupos de Aprendizaje  </a:t>
            </a:r>
          </a:p>
          <a:p>
            <a:pPr algn="r"/>
            <a:r>
              <a:rPr lang="es-MX" b="1" dirty="0">
                <a:solidFill>
                  <a:srgbClr val="C00000"/>
                </a:solidFill>
              </a:rPr>
              <a:t>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230966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457200" y="1226819"/>
            <a:ext cx="8103107" cy="1200329"/>
          </a:xfrm>
          <a:prstGeom prst="rect">
            <a:avLst/>
          </a:prstGeom>
          <a:noFill/>
        </p:spPr>
        <p:txBody>
          <a:bodyPr wrap="square" rtlCol="0">
            <a:spAutoFit/>
          </a:bodyPr>
          <a:lstStyle/>
          <a:p>
            <a:endParaRPr lang="es-MX" u="sng" dirty="0">
              <a:latin typeface="Arial" panose="020B0604020202020204" pitchFamily="34" charset="0"/>
              <a:cs typeface="Arial" panose="020B0604020202020204" pitchFamily="34" charset="0"/>
            </a:endParaRPr>
          </a:p>
          <a:p>
            <a:endParaRPr lang="es-MX" u="sng"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La necesidad de concientizar  a la comunidad escolar sobre el deterioro ambiental a causa de la sobrepoblación.</a:t>
            </a:r>
          </a:p>
        </p:txBody>
      </p:sp>
      <p:sp>
        <p:nvSpPr>
          <p:cNvPr id="20" name="object 17"/>
          <p:cNvSpPr txBox="1"/>
          <p:nvPr/>
        </p:nvSpPr>
        <p:spPr>
          <a:xfrm>
            <a:off x="3969765" y="220726"/>
            <a:ext cx="4557395" cy="261867"/>
          </a:xfrm>
          <a:prstGeom prst="rect">
            <a:avLst/>
          </a:prstGeom>
        </p:spPr>
        <p:txBody>
          <a:bodyPr vert="horz" wrap="square" lIns="0" tIns="12700" rIns="0" bIns="0" rtlCol="0">
            <a:spAutoFit/>
          </a:bodyPr>
          <a:lstStyle/>
          <a:p>
            <a:pPr marL="12700" algn="r">
              <a:lnSpc>
                <a:spcPts val="2135"/>
              </a:lnSpc>
              <a:spcBef>
                <a:spcPts val="100"/>
              </a:spcBef>
            </a:pPr>
            <a:r>
              <a:rPr lang="es-MX" sz="1600" b="1" spc="-10" dirty="0">
                <a:solidFill>
                  <a:srgbClr val="C00000"/>
                </a:solidFill>
                <a:latin typeface="Arial"/>
                <a:cs typeface="Arial"/>
              </a:rPr>
              <a:t>    </a:t>
            </a:r>
            <a:r>
              <a:rPr lang="es-MX" sz="1600" b="1" spc="-10" dirty="0" smtClean="0">
                <a:solidFill>
                  <a:srgbClr val="C00000"/>
                </a:solidFill>
                <a:latin typeface="Arial"/>
                <a:cs typeface="Arial"/>
              </a:rPr>
              <a:t>Justificación de la actividad</a:t>
            </a:r>
            <a:endParaRPr sz="1800" dirty="0">
              <a:latin typeface="Trebuchet MS"/>
              <a:cs typeface="Trebuchet MS"/>
            </a:endParaRPr>
          </a:p>
        </p:txBody>
      </p:sp>
    </p:spTree>
    <p:extLst>
      <p:ext uri="{BB962C8B-B14F-4D97-AF65-F5344CB8AC3E}">
        <p14:creationId xmlns:p14="http://schemas.microsoft.com/office/powerpoint/2010/main" val="87003121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15 Imagen"/>
          <p:cNvPicPr>
            <a:picLocks noChangeAspect="1"/>
          </p:cNvPicPr>
          <p:nvPr/>
        </p:nvPicPr>
        <p:blipFill rotWithShape="1">
          <a:blip r:embed="rId5">
            <a:extLst>
              <a:ext uri="{28A0092B-C50C-407E-A947-70E740481C1C}">
                <a14:useLocalDpi xmlns:a14="http://schemas.microsoft.com/office/drawing/2010/main" val="0"/>
              </a:ext>
            </a:extLst>
          </a:blip>
          <a:srcRect l="19746" t="5758" r="10433" b="2282"/>
          <a:stretch/>
        </p:blipFill>
        <p:spPr>
          <a:xfrm rot="10800000">
            <a:off x="244542" y="1268759"/>
            <a:ext cx="3331171" cy="3290595"/>
          </a:xfrm>
          <a:prstGeom prst="rect">
            <a:avLst/>
          </a:prstGeom>
        </p:spPr>
      </p:pic>
      <p:pic>
        <p:nvPicPr>
          <p:cNvPr id="3" name="2 Imagen"/>
          <p:cNvPicPr>
            <a:picLocks noChangeAspect="1"/>
          </p:cNvPicPr>
          <p:nvPr/>
        </p:nvPicPr>
        <p:blipFill rotWithShape="1">
          <a:blip r:embed="rId6" cstate="print">
            <a:extLst>
              <a:ext uri="{28A0092B-C50C-407E-A947-70E740481C1C}">
                <a14:useLocalDpi xmlns:a14="http://schemas.microsoft.com/office/drawing/2010/main" val="0"/>
              </a:ext>
            </a:extLst>
          </a:blip>
          <a:srcRect l="10517" t="1923" r="3825" b="8276"/>
          <a:stretch/>
        </p:blipFill>
        <p:spPr>
          <a:xfrm>
            <a:off x="4376518" y="3212976"/>
            <a:ext cx="4186368" cy="3291696"/>
          </a:xfrm>
          <a:prstGeom prst="rect">
            <a:avLst/>
          </a:prstGeom>
        </p:spPr>
      </p:pic>
      <p:sp>
        <p:nvSpPr>
          <p:cNvPr id="17" name="16 CuadroTexto"/>
          <p:cNvSpPr txBox="1"/>
          <p:nvPr/>
        </p:nvSpPr>
        <p:spPr>
          <a:xfrm>
            <a:off x="2195736" y="193900"/>
            <a:ext cx="6408712" cy="1200329"/>
          </a:xfrm>
          <a:prstGeom prst="rect">
            <a:avLst/>
          </a:prstGeom>
          <a:noFill/>
        </p:spPr>
        <p:txBody>
          <a:bodyPr wrap="square" rtlCol="0">
            <a:spAutoFit/>
          </a:bodyPr>
          <a:lstStyle/>
          <a:p>
            <a:pPr algn="r"/>
            <a:r>
              <a:rPr lang="es-MX" b="1" dirty="0" smtClean="0">
                <a:solidFill>
                  <a:srgbClr val="C00000"/>
                </a:solidFill>
              </a:rPr>
              <a:t>Evaluación</a:t>
            </a:r>
            <a:r>
              <a:rPr lang="es-MX" b="1" dirty="0">
                <a:solidFill>
                  <a:srgbClr val="C00000"/>
                </a:solidFill>
              </a:rPr>
              <a:t>. Tipos, herramientas y </a:t>
            </a:r>
            <a:endParaRPr lang="es-MX" b="1" dirty="0" smtClean="0">
              <a:solidFill>
                <a:srgbClr val="C00000"/>
              </a:solidFill>
            </a:endParaRPr>
          </a:p>
          <a:p>
            <a:pPr algn="r"/>
            <a:r>
              <a:rPr lang="es-MX" b="1" dirty="0" smtClean="0">
                <a:solidFill>
                  <a:srgbClr val="C00000"/>
                </a:solidFill>
              </a:rPr>
              <a:t>grupos </a:t>
            </a:r>
            <a:r>
              <a:rPr lang="es-MX" b="1" dirty="0">
                <a:solidFill>
                  <a:srgbClr val="C00000"/>
                </a:solidFill>
              </a:rPr>
              <a:t>de Aprendizaje  </a:t>
            </a:r>
          </a:p>
          <a:p>
            <a:pPr algn="r"/>
            <a:r>
              <a:rPr lang="es-MX" b="1" dirty="0">
                <a:solidFill>
                  <a:srgbClr val="C00000"/>
                </a:solidFill>
              </a:rPr>
              <a:t>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510508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15 Imagen"/>
          <p:cNvPicPr>
            <a:picLocks noChangeAspect="1"/>
          </p:cNvPicPr>
          <p:nvPr/>
        </p:nvPicPr>
        <p:blipFill rotWithShape="1">
          <a:blip r:embed="rId5">
            <a:extLst>
              <a:ext uri="{28A0092B-C50C-407E-A947-70E740481C1C}">
                <a14:useLocalDpi xmlns:a14="http://schemas.microsoft.com/office/drawing/2010/main" val="0"/>
              </a:ext>
            </a:extLst>
          </a:blip>
          <a:srcRect l="11468" t="9401" r="10256" b="4006"/>
          <a:stretch/>
        </p:blipFill>
        <p:spPr>
          <a:xfrm rot="10800000">
            <a:off x="179512" y="1205743"/>
            <a:ext cx="4680520" cy="2969268"/>
          </a:xfrm>
          <a:prstGeom prst="rect">
            <a:avLst/>
          </a:prstGeom>
        </p:spPr>
      </p:pic>
      <p:pic>
        <p:nvPicPr>
          <p:cNvPr id="17" name="16 Imagen"/>
          <p:cNvPicPr>
            <a:picLocks noChangeAspect="1"/>
          </p:cNvPicPr>
          <p:nvPr/>
        </p:nvPicPr>
        <p:blipFill rotWithShape="1">
          <a:blip r:embed="rId6">
            <a:extLst>
              <a:ext uri="{28A0092B-C50C-407E-A947-70E740481C1C}">
                <a14:useLocalDpi xmlns:a14="http://schemas.microsoft.com/office/drawing/2010/main" val="0"/>
              </a:ext>
            </a:extLst>
          </a:blip>
          <a:srcRect l="8550" t="3051" r="4898" b="3143"/>
          <a:stretch/>
        </p:blipFill>
        <p:spPr>
          <a:xfrm>
            <a:off x="3392862" y="2996951"/>
            <a:ext cx="4851545" cy="3813181"/>
          </a:xfrm>
          <a:prstGeom prst="rect">
            <a:avLst/>
          </a:prstGeom>
        </p:spPr>
      </p:pic>
      <p:sp>
        <p:nvSpPr>
          <p:cNvPr id="18" name="17 CuadroTexto"/>
          <p:cNvSpPr txBox="1"/>
          <p:nvPr/>
        </p:nvSpPr>
        <p:spPr>
          <a:xfrm>
            <a:off x="2195736" y="193900"/>
            <a:ext cx="6408712" cy="1200329"/>
          </a:xfrm>
          <a:prstGeom prst="rect">
            <a:avLst/>
          </a:prstGeom>
          <a:noFill/>
        </p:spPr>
        <p:txBody>
          <a:bodyPr wrap="square" rtlCol="0">
            <a:spAutoFit/>
          </a:bodyPr>
          <a:lstStyle/>
          <a:p>
            <a:pPr algn="r"/>
            <a:r>
              <a:rPr lang="es-MX" b="1" dirty="0" smtClean="0">
                <a:solidFill>
                  <a:srgbClr val="C00000"/>
                </a:solidFill>
              </a:rPr>
              <a:t>Evaluación</a:t>
            </a:r>
            <a:r>
              <a:rPr lang="es-MX" b="1" dirty="0">
                <a:solidFill>
                  <a:srgbClr val="C00000"/>
                </a:solidFill>
              </a:rPr>
              <a:t>. Tipos, herramientas </a:t>
            </a:r>
            <a:r>
              <a:rPr lang="es-MX" b="1" dirty="0" smtClean="0">
                <a:solidFill>
                  <a:srgbClr val="C00000"/>
                </a:solidFill>
              </a:rPr>
              <a:t>y</a:t>
            </a:r>
          </a:p>
          <a:p>
            <a:pPr algn="r"/>
            <a:r>
              <a:rPr lang="es-MX" b="1" dirty="0" smtClean="0">
                <a:solidFill>
                  <a:srgbClr val="C00000"/>
                </a:solidFill>
              </a:rPr>
              <a:t> </a:t>
            </a:r>
            <a:r>
              <a:rPr lang="es-MX" b="1" dirty="0">
                <a:solidFill>
                  <a:srgbClr val="C00000"/>
                </a:solidFill>
              </a:rPr>
              <a:t>grupos de Aprendizaje  </a:t>
            </a:r>
          </a:p>
          <a:p>
            <a:pPr algn="r"/>
            <a:r>
              <a:rPr lang="es-MX" b="1" dirty="0">
                <a:solidFill>
                  <a:srgbClr val="C00000"/>
                </a:solidFill>
              </a:rPr>
              <a:t>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83572396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3628" t="21552" r="23179" b="10561"/>
          <a:stretch/>
        </p:blipFill>
        <p:spPr bwMode="auto">
          <a:xfrm>
            <a:off x="720846" y="1412776"/>
            <a:ext cx="7379546" cy="49661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15 CuadroTexto"/>
          <p:cNvSpPr txBox="1"/>
          <p:nvPr/>
        </p:nvSpPr>
        <p:spPr>
          <a:xfrm>
            <a:off x="5257800" y="193900"/>
            <a:ext cx="3346648" cy="1200329"/>
          </a:xfrm>
          <a:prstGeom prst="rect">
            <a:avLst/>
          </a:prstGeom>
          <a:noFill/>
        </p:spPr>
        <p:txBody>
          <a:bodyPr wrap="square" rtlCol="0">
            <a:spAutoFit/>
          </a:bodyPr>
          <a:lstStyle/>
          <a:p>
            <a:pPr algn="r"/>
            <a:r>
              <a:rPr lang="es-MX" b="1" dirty="0" smtClean="0">
                <a:solidFill>
                  <a:srgbClr val="C00000"/>
                </a:solidFill>
              </a:rPr>
              <a:t>Evaluación</a:t>
            </a:r>
            <a:r>
              <a:rPr lang="es-MX" b="1" dirty="0">
                <a:solidFill>
                  <a:srgbClr val="C00000"/>
                </a:solidFill>
              </a:rPr>
              <a:t>. Tipos, herramientas </a:t>
            </a:r>
            <a:r>
              <a:rPr lang="es-MX" b="1" dirty="0" smtClean="0">
                <a:solidFill>
                  <a:srgbClr val="C00000"/>
                </a:solidFill>
              </a:rPr>
              <a:t>y</a:t>
            </a:r>
          </a:p>
          <a:p>
            <a:pPr algn="r"/>
            <a:r>
              <a:rPr lang="es-MX" b="1" dirty="0" smtClean="0">
                <a:solidFill>
                  <a:srgbClr val="C00000"/>
                </a:solidFill>
              </a:rPr>
              <a:t> </a:t>
            </a:r>
            <a:r>
              <a:rPr lang="es-MX" b="1" dirty="0">
                <a:solidFill>
                  <a:srgbClr val="C00000"/>
                </a:solidFill>
              </a:rPr>
              <a:t>grupos de Aprendizaje  </a:t>
            </a:r>
          </a:p>
          <a:p>
            <a:pPr algn="r"/>
            <a:r>
              <a:rPr lang="es-MX" b="1" dirty="0">
                <a:solidFill>
                  <a:srgbClr val="C00000"/>
                </a:solidFill>
              </a:rPr>
              <a:t>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5174514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3750" t="23707" r="22815" b="9698"/>
          <a:stretch/>
        </p:blipFill>
        <p:spPr bwMode="auto">
          <a:xfrm>
            <a:off x="629817" y="1556792"/>
            <a:ext cx="7470575" cy="48715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15 CuadroTexto"/>
          <p:cNvSpPr txBox="1"/>
          <p:nvPr/>
        </p:nvSpPr>
        <p:spPr>
          <a:xfrm>
            <a:off x="5004048" y="-153111"/>
            <a:ext cx="3727648" cy="1477328"/>
          </a:xfrm>
          <a:prstGeom prst="rect">
            <a:avLst/>
          </a:prstGeom>
          <a:noFill/>
        </p:spPr>
        <p:txBody>
          <a:bodyPr wrap="square" rtlCol="0">
            <a:spAutoFit/>
          </a:bodyPr>
          <a:lstStyle/>
          <a:p>
            <a:pPr algn="r"/>
            <a:endParaRPr lang="es-MX" b="1" dirty="0">
              <a:solidFill>
                <a:srgbClr val="C00000"/>
              </a:solidFill>
            </a:endParaRPr>
          </a:p>
          <a:p>
            <a:pPr algn="r"/>
            <a:r>
              <a:rPr lang="es-MX" b="1" dirty="0">
                <a:solidFill>
                  <a:srgbClr val="C00000"/>
                </a:solidFill>
              </a:rPr>
              <a:t>Evaluación. Tipos, herramientas </a:t>
            </a:r>
            <a:r>
              <a:rPr lang="es-MX" b="1" dirty="0" smtClean="0">
                <a:solidFill>
                  <a:srgbClr val="C00000"/>
                </a:solidFill>
              </a:rPr>
              <a:t>y</a:t>
            </a:r>
          </a:p>
          <a:p>
            <a:pPr algn="r"/>
            <a:r>
              <a:rPr lang="es-MX" b="1" dirty="0" smtClean="0">
                <a:solidFill>
                  <a:srgbClr val="C00000"/>
                </a:solidFill>
              </a:rPr>
              <a:t> </a:t>
            </a:r>
            <a:r>
              <a:rPr lang="es-MX" b="1" dirty="0">
                <a:solidFill>
                  <a:srgbClr val="C00000"/>
                </a:solidFill>
              </a:rPr>
              <a:t>grupos de Aprendizaje  </a:t>
            </a:r>
          </a:p>
          <a:p>
            <a:pPr algn="r"/>
            <a:r>
              <a:rPr lang="es-MX" b="1" dirty="0">
                <a:solidFill>
                  <a:srgbClr val="C00000"/>
                </a:solidFill>
              </a:rPr>
              <a:t>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8618425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3507" t="21767" r="22784" b="11422"/>
          <a:stretch/>
        </p:blipFill>
        <p:spPr bwMode="auto">
          <a:xfrm>
            <a:off x="598650" y="1534127"/>
            <a:ext cx="7573750" cy="48873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15 CuadroTexto"/>
          <p:cNvSpPr txBox="1"/>
          <p:nvPr/>
        </p:nvSpPr>
        <p:spPr>
          <a:xfrm>
            <a:off x="4690283" y="-152400"/>
            <a:ext cx="3844117" cy="1477328"/>
          </a:xfrm>
          <a:prstGeom prst="rect">
            <a:avLst/>
          </a:prstGeom>
          <a:noFill/>
        </p:spPr>
        <p:txBody>
          <a:bodyPr wrap="square" rtlCol="0">
            <a:spAutoFit/>
          </a:bodyPr>
          <a:lstStyle/>
          <a:p>
            <a:pPr algn="r"/>
            <a:endParaRPr lang="es-MX" b="1" dirty="0">
              <a:solidFill>
                <a:srgbClr val="C00000"/>
              </a:solidFill>
            </a:endParaRPr>
          </a:p>
          <a:p>
            <a:pPr algn="r"/>
            <a:r>
              <a:rPr lang="es-MX" b="1" dirty="0">
                <a:solidFill>
                  <a:srgbClr val="C00000"/>
                </a:solidFill>
              </a:rPr>
              <a:t>Evaluación. Tipos, </a:t>
            </a:r>
            <a:r>
              <a:rPr lang="es-MX" b="1" dirty="0" smtClean="0">
                <a:solidFill>
                  <a:srgbClr val="C00000"/>
                </a:solidFill>
              </a:rPr>
              <a:t>herramientas</a:t>
            </a:r>
          </a:p>
          <a:p>
            <a:pPr algn="r"/>
            <a:r>
              <a:rPr lang="es-MX" b="1" dirty="0" smtClean="0">
                <a:solidFill>
                  <a:srgbClr val="C00000"/>
                </a:solidFill>
              </a:rPr>
              <a:t> </a:t>
            </a:r>
            <a:r>
              <a:rPr lang="es-MX" b="1" dirty="0">
                <a:solidFill>
                  <a:srgbClr val="C00000"/>
                </a:solidFill>
              </a:rPr>
              <a:t>y grupos de Aprendizaje  </a:t>
            </a:r>
          </a:p>
          <a:p>
            <a:pPr algn="r"/>
            <a:r>
              <a:rPr lang="es-MX" b="1" dirty="0">
                <a:solidFill>
                  <a:srgbClr val="C00000"/>
                </a:solidFill>
              </a:rPr>
              <a:t>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0466896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195736" y="193900"/>
            <a:ext cx="6408712" cy="1200329"/>
          </a:xfrm>
          <a:prstGeom prst="rect">
            <a:avLst/>
          </a:prstGeom>
          <a:noFill/>
        </p:spPr>
        <p:txBody>
          <a:bodyPr wrap="square" rtlCol="0">
            <a:spAutoFit/>
          </a:bodyPr>
          <a:lstStyle/>
          <a:p>
            <a:pPr algn="r"/>
            <a:endParaRPr lang="es-MX" b="1" dirty="0">
              <a:solidFill>
                <a:srgbClr val="C00000"/>
              </a:solidFill>
            </a:endParaRPr>
          </a:p>
          <a:p>
            <a:pPr algn="r"/>
            <a:r>
              <a:rPr lang="es-MX" b="1" dirty="0">
                <a:solidFill>
                  <a:srgbClr val="C00000"/>
                </a:solidFill>
              </a:rPr>
              <a:t>Lista. Pasos para Infografía.   </a:t>
            </a:r>
          </a:p>
          <a:p>
            <a:pPr algn="r"/>
            <a:r>
              <a:rPr lang="es-MX" b="1" dirty="0">
                <a:solidFill>
                  <a:srgbClr val="C00000"/>
                </a:solidFill>
              </a:rPr>
              <a:t>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6048" t="22413" r="34811" b="20044"/>
          <a:stretch/>
        </p:blipFill>
        <p:spPr bwMode="auto">
          <a:xfrm>
            <a:off x="1048131" y="1700808"/>
            <a:ext cx="6966520" cy="48965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1087240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195736" y="193900"/>
            <a:ext cx="6408712" cy="1200329"/>
          </a:xfrm>
          <a:prstGeom prst="rect">
            <a:avLst/>
          </a:prstGeom>
          <a:noFill/>
        </p:spPr>
        <p:txBody>
          <a:bodyPr wrap="square" rtlCol="0">
            <a:spAutoFit/>
          </a:bodyPr>
          <a:lstStyle/>
          <a:p>
            <a:pPr algn="r"/>
            <a:endParaRPr lang="es-MX" b="1" dirty="0">
              <a:solidFill>
                <a:srgbClr val="C00000"/>
              </a:solidFill>
            </a:endParaRPr>
          </a:p>
          <a:p>
            <a:pPr algn="r"/>
            <a:r>
              <a:rPr lang="es-MX" b="1" dirty="0">
                <a:solidFill>
                  <a:srgbClr val="C00000"/>
                </a:solidFill>
              </a:rPr>
              <a:t> Infografía.   </a:t>
            </a:r>
          </a:p>
          <a:p>
            <a:pPr algn="r"/>
            <a:r>
              <a:rPr lang="es-MX" b="1" dirty="0">
                <a:solidFill>
                  <a:srgbClr val="C00000"/>
                </a:solidFill>
              </a:rPr>
              <a:t>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819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5722" t="14396" r="33729" b="7932"/>
          <a:stretch/>
        </p:blipFill>
        <p:spPr bwMode="auto">
          <a:xfrm>
            <a:off x="2195737" y="1394228"/>
            <a:ext cx="4268126" cy="5082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5826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195736" y="193900"/>
            <a:ext cx="6408712" cy="369332"/>
          </a:xfrm>
          <a:prstGeom prst="rect">
            <a:avLst/>
          </a:prstGeom>
          <a:noFill/>
        </p:spPr>
        <p:txBody>
          <a:bodyPr wrap="square" rtlCol="0">
            <a:spAutoFit/>
          </a:bodyPr>
          <a:lstStyle/>
          <a:p>
            <a:pPr algn="r"/>
            <a:r>
              <a:rPr lang="es-MX" dirty="0">
                <a:solidFill>
                  <a:srgbClr val="C00000"/>
                </a:solidFill>
                <a:effectLst>
                  <a:outerShdw blurRad="38100" dist="38100" dir="2700000" algn="tl">
                    <a:srgbClr val="000000">
                      <a:alpha val="43137"/>
                    </a:srgbClr>
                  </a:outerShdw>
                </a:effectLst>
                <a:latin typeface="Arial Black" pitchFamily="34" charset="0"/>
              </a:rPr>
              <a:t> REFLEXIONES PERSONALES</a:t>
            </a:r>
          </a:p>
        </p:txBody>
      </p:sp>
      <p:sp>
        <p:nvSpPr>
          <p:cNvPr id="3" name="CuadroTexto 2">
            <a:extLst>
              <a:ext uri="{FF2B5EF4-FFF2-40B4-BE49-F238E27FC236}">
                <a16:creationId xmlns:a16="http://schemas.microsoft.com/office/drawing/2014/main" xmlns="" id="{60D63BAA-9A69-4D68-BACB-BA49820FE714}"/>
              </a:ext>
            </a:extLst>
          </p:cNvPr>
          <p:cNvSpPr txBox="1"/>
          <p:nvPr/>
        </p:nvSpPr>
        <p:spPr>
          <a:xfrm>
            <a:off x="381000" y="2590800"/>
            <a:ext cx="3388175" cy="1400572"/>
          </a:xfrm>
          <a:prstGeom prst="rect">
            <a:avLst/>
          </a:prstGeom>
          <a:noFill/>
        </p:spPr>
        <p:txBody>
          <a:bodyPr wrap="square" rtlCol="0">
            <a:spAutoFit/>
          </a:bodyPr>
          <a:lstStyle/>
          <a:p>
            <a:endParaRPr lang="es-MX" dirty="0"/>
          </a:p>
        </p:txBody>
      </p:sp>
      <p:graphicFrame>
        <p:nvGraphicFramePr>
          <p:cNvPr id="8" name="Tabla 7">
            <a:extLst>
              <a:ext uri="{FF2B5EF4-FFF2-40B4-BE49-F238E27FC236}">
                <a16:creationId xmlns:a16="http://schemas.microsoft.com/office/drawing/2014/main" xmlns="" id="{AEA4FD74-DBEA-48D8-B602-2E3374B22176}"/>
              </a:ext>
            </a:extLst>
          </p:cNvPr>
          <p:cNvGraphicFramePr>
            <a:graphicFrameLocks noGrp="1"/>
          </p:cNvGraphicFramePr>
          <p:nvPr>
            <p:extLst>
              <p:ext uri="{D42A27DB-BD31-4B8C-83A1-F6EECF244321}">
                <p14:modId xmlns:p14="http://schemas.microsoft.com/office/powerpoint/2010/main" val="2076308339"/>
              </p:ext>
            </p:extLst>
          </p:nvPr>
        </p:nvGraphicFramePr>
        <p:xfrm>
          <a:off x="395830" y="2083642"/>
          <a:ext cx="7848600" cy="4416552"/>
        </p:xfrm>
        <a:graphic>
          <a:graphicData uri="http://schemas.openxmlformats.org/drawingml/2006/table">
            <a:tbl>
              <a:tblPr firstRow="1" firstCol="1" bandRow="1">
                <a:tableStyleId>{5C22544A-7EE6-4342-B048-85BDC9FD1C3A}</a:tableStyleId>
              </a:tblPr>
              <a:tblGrid>
                <a:gridCol w="2615844">
                  <a:extLst>
                    <a:ext uri="{9D8B030D-6E8A-4147-A177-3AD203B41FA5}">
                      <a16:colId xmlns:a16="http://schemas.microsoft.com/office/drawing/2014/main" xmlns="" val="2548121082"/>
                    </a:ext>
                  </a:extLst>
                </a:gridCol>
                <a:gridCol w="2616378">
                  <a:extLst>
                    <a:ext uri="{9D8B030D-6E8A-4147-A177-3AD203B41FA5}">
                      <a16:colId xmlns:a16="http://schemas.microsoft.com/office/drawing/2014/main" xmlns="" val="3611531437"/>
                    </a:ext>
                  </a:extLst>
                </a:gridCol>
                <a:gridCol w="2616378">
                  <a:extLst>
                    <a:ext uri="{9D8B030D-6E8A-4147-A177-3AD203B41FA5}">
                      <a16:colId xmlns:a16="http://schemas.microsoft.com/office/drawing/2014/main" xmlns="" val="3613507871"/>
                    </a:ext>
                  </a:extLst>
                </a:gridCol>
              </a:tblGrid>
              <a:tr h="142271">
                <a:tc>
                  <a:txBody>
                    <a:bodyPr/>
                    <a:lstStyle/>
                    <a:p>
                      <a:pPr algn="ctr">
                        <a:lnSpc>
                          <a:spcPct val="115000"/>
                        </a:lnSpc>
                        <a:spcAft>
                          <a:spcPts val="0"/>
                        </a:spcAft>
                      </a:pPr>
                      <a:r>
                        <a:rPr lang="es-MX" sz="1400" dirty="0">
                          <a:effectLst/>
                        </a:rPr>
                        <a:t>COMO SER HUMANO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330" marR="47330" marT="0" marB="0"/>
                </a:tc>
                <a:tc>
                  <a:txBody>
                    <a:bodyPr/>
                    <a:lstStyle/>
                    <a:p>
                      <a:pPr algn="ctr">
                        <a:lnSpc>
                          <a:spcPct val="115000"/>
                        </a:lnSpc>
                        <a:spcAft>
                          <a:spcPts val="0"/>
                        </a:spcAft>
                      </a:pPr>
                      <a:r>
                        <a:rPr lang="es-MX" sz="1400" dirty="0">
                          <a:effectLst/>
                        </a:rPr>
                        <a:t>COMO DOCENTE</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330" marR="47330" marT="0" marB="0"/>
                </a:tc>
                <a:tc>
                  <a:txBody>
                    <a:bodyPr/>
                    <a:lstStyle/>
                    <a:p>
                      <a:pPr>
                        <a:lnSpc>
                          <a:spcPct val="115000"/>
                        </a:lnSpc>
                        <a:spcAft>
                          <a:spcPts val="0"/>
                        </a:spcAft>
                      </a:pPr>
                      <a:r>
                        <a:rPr lang="es-MX" sz="1400" dirty="0">
                          <a:effectLst/>
                        </a:rPr>
                        <a:t>COMO COMPAÑERO DE TRABAJO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330" marR="47330" marT="0" marB="0"/>
                </a:tc>
                <a:extLst>
                  <a:ext uri="{0D108BD9-81ED-4DB2-BD59-A6C34878D82A}">
                    <a16:rowId xmlns:a16="http://schemas.microsoft.com/office/drawing/2014/main" xmlns="" val="282507525"/>
                  </a:ext>
                </a:extLst>
              </a:tr>
              <a:tr h="1712213">
                <a:tc>
                  <a:txBody>
                    <a:bodyPr/>
                    <a:lstStyle/>
                    <a:p>
                      <a:pPr algn="just">
                        <a:lnSpc>
                          <a:spcPct val="115000"/>
                        </a:lnSpc>
                        <a:spcAft>
                          <a:spcPts val="0"/>
                        </a:spcAft>
                      </a:pPr>
                      <a:r>
                        <a:rPr lang="es-MX" sz="1400" dirty="0">
                          <a:effectLst/>
                        </a:rPr>
                        <a:t> </a:t>
                      </a:r>
                    </a:p>
                    <a:p>
                      <a:pPr algn="just">
                        <a:lnSpc>
                          <a:spcPct val="115000"/>
                        </a:lnSpc>
                        <a:spcAft>
                          <a:spcPts val="0"/>
                        </a:spcAft>
                      </a:pPr>
                      <a:r>
                        <a:rPr lang="es-MX" sz="1400" dirty="0">
                          <a:effectLst/>
                        </a:rPr>
                        <a:t>Este trabajo en equipo interdisciplinario me permitió darme la oportunidad de compartir entre compañeros momentos de intercambios de conocimientos de dudas, de angustias por no encontrar la salida a la solución de puntos de vista diversos sobre el tema, sin embargo siempre hubo disposición de los compañeros por aportar, lo cual representó para mí enriquecer mi formación profesional.</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330" marR="47330" marT="0" marB="0"/>
                </a:tc>
                <a:tc>
                  <a:txBody>
                    <a:bodyPr/>
                    <a:lstStyle/>
                    <a:p>
                      <a:pPr algn="just">
                        <a:lnSpc>
                          <a:spcPct val="115000"/>
                        </a:lnSpc>
                        <a:spcAft>
                          <a:spcPts val="0"/>
                        </a:spcAft>
                      </a:pPr>
                      <a:r>
                        <a:rPr lang="es-MX" sz="1400" dirty="0">
                          <a:effectLst/>
                        </a:rPr>
                        <a:t> </a:t>
                      </a:r>
                    </a:p>
                    <a:p>
                      <a:pPr algn="just">
                        <a:lnSpc>
                          <a:spcPct val="115000"/>
                        </a:lnSpc>
                        <a:spcAft>
                          <a:spcPts val="0"/>
                        </a:spcAft>
                      </a:pPr>
                      <a:r>
                        <a:rPr lang="es-MX" sz="1400" dirty="0">
                          <a:effectLst/>
                        </a:rPr>
                        <a:t>Resultó complementario al aumentar la visión del tema sobre Educación Sexual vista desde el aporte de la estadística (matemáticas) y la ética. La formación profesional de los compañeros sin duda que representó un gran aporte al escuchar un punto de vista distinto. Me siento satisfecho de haber tenido la oportunidad de ensanchar mis conocimientos y también de nuevas dudas e inquietudes por resolver.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330" marR="47330" marT="0" marB="0"/>
                </a:tc>
                <a:tc>
                  <a:txBody>
                    <a:bodyPr/>
                    <a:lstStyle/>
                    <a:p>
                      <a:pPr algn="just">
                        <a:lnSpc>
                          <a:spcPct val="115000"/>
                        </a:lnSpc>
                        <a:spcAft>
                          <a:spcPts val="0"/>
                        </a:spcAft>
                      </a:pPr>
                      <a:r>
                        <a:rPr lang="es-MX" sz="1400" dirty="0">
                          <a:effectLst/>
                        </a:rPr>
                        <a:t> </a:t>
                      </a:r>
                    </a:p>
                    <a:p>
                      <a:pPr algn="just">
                        <a:lnSpc>
                          <a:spcPct val="115000"/>
                        </a:lnSpc>
                        <a:spcAft>
                          <a:spcPts val="0"/>
                        </a:spcAft>
                      </a:pPr>
                      <a:r>
                        <a:rPr lang="es-MX" sz="1400" dirty="0">
                          <a:effectLst/>
                        </a:rPr>
                        <a:t>Este trabajo en equipo me dio la oportunidad de conocer aun más a algunas compañeras de trabajo quienes fueron siempre amables y participativas. Mención especial para el Prof. De Ética Horacio Sánchez Vázquez quién a pesar de haberse integrado al equipo de trabajo, mostró gran disposición al mismo, así como a sus valiosos aportes.</a:t>
                      </a:r>
                    </a:p>
                    <a:p>
                      <a:pPr algn="just">
                        <a:lnSpc>
                          <a:spcPct val="115000"/>
                        </a:lnSpc>
                        <a:spcAft>
                          <a:spcPts val="0"/>
                        </a:spcAft>
                      </a:pPr>
                      <a:r>
                        <a:rPr lang="es-MX" sz="1400" dirty="0">
                          <a:effectLst/>
                        </a:rPr>
                        <a:t>Para mí fue una experiencia no sólo de trabajo sino de compañerismo por lo que manifiesto mi agradecimiento a todos.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330" marR="47330" marT="0" marB="0"/>
                </a:tc>
                <a:extLst>
                  <a:ext uri="{0D108BD9-81ED-4DB2-BD59-A6C34878D82A}">
                    <a16:rowId xmlns:a16="http://schemas.microsoft.com/office/drawing/2014/main" xmlns="" val="1748648418"/>
                  </a:ext>
                </a:extLst>
              </a:tr>
            </a:tbl>
          </a:graphicData>
        </a:graphic>
      </p:graphicFrame>
      <p:sp>
        <p:nvSpPr>
          <p:cNvPr id="16" name="Rectangle 2">
            <a:extLst>
              <a:ext uri="{FF2B5EF4-FFF2-40B4-BE49-F238E27FC236}">
                <a16:creationId xmlns:a16="http://schemas.microsoft.com/office/drawing/2014/main" xmlns="" id="{8E06AD1D-4BB8-4309-A7C6-C880CDA30976}"/>
              </a:ext>
            </a:extLst>
          </p:cNvPr>
          <p:cNvSpPr>
            <a:spLocks noChangeArrowheads="1"/>
          </p:cNvSpPr>
          <p:nvPr/>
        </p:nvSpPr>
        <p:spPr bwMode="auto">
          <a:xfrm>
            <a:off x="2858639" y="967874"/>
            <a:ext cx="289332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EDUCACIÓN PARA LA SALUD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PROF. JUSTINIANO FIERRO GRACIDA</a:t>
            </a:r>
            <a:endParaRPr kumimoji="0" lang="es-MX" altLang="es-MX"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7432748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195736" y="193900"/>
            <a:ext cx="6408712" cy="369332"/>
          </a:xfrm>
          <a:prstGeom prst="rect">
            <a:avLst/>
          </a:prstGeom>
          <a:noFill/>
        </p:spPr>
        <p:txBody>
          <a:bodyPr wrap="square" rtlCol="0">
            <a:spAutoFit/>
          </a:bodyPr>
          <a:lstStyle/>
          <a:p>
            <a:pPr algn="r"/>
            <a:r>
              <a:rPr lang="es-MX" dirty="0">
                <a:solidFill>
                  <a:srgbClr val="C00000"/>
                </a:solidFill>
                <a:effectLst>
                  <a:outerShdw blurRad="38100" dist="38100" dir="2700000" algn="tl">
                    <a:srgbClr val="000000">
                      <a:alpha val="43137"/>
                    </a:srgbClr>
                  </a:outerShdw>
                </a:effectLst>
                <a:latin typeface="Arial Black" pitchFamily="34" charset="0"/>
              </a:rPr>
              <a:t> REFLEXIONES PERSONALES</a:t>
            </a:r>
          </a:p>
        </p:txBody>
      </p:sp>
      <p:sp>
        <p:nvSpPr>
          <p:cNvPr id="3" name="CuadroTexto 2">
            <a:extLst>
              <a:ext uri="{FF2B5EF4-FFF2-40B4-BE49-F238E27FC236}">
                <a16:creationId xmlns:a16="http://schemas.microsoft.com/office/drawing/2014/main" xmlns="" id="{60D63BAA-9A69-4D68-BACB-BA49820FE714}"/>
              </a:ext>
            </a:extLst>
          </p:cNvPr>
          <p:cNvSpPr txBox="1"/>
          <p:nvPr/>
        </p:nvSpPr>
        <p:spPr>
          <a:xfrm>
            <a:off x="381000" y="2590800"/>
            <a:ext cx="3388175" cy="1400572"/>
          </a:xfrm>
          <a:prstGeom prst="rect">
            <a:avLst/>
          </a:prstGeom>
          <a:noFill/>
        </p:spPr>
        <p:txBody>
          <a:bodyPr wrap="square" rtlCol="0">
            <a:spAutoFit/>
          </a:bodyPr>
          <a:lstStyle/>
          <a:p>
            <a:endParaRPr lang="es-MX" dirty="0"/>
          </a:p>
        </p:txBody>
      </p:sp>
      <p:graphicFrame>
        <p:nvGraphicFramePr>
          <p:cNvPr id="8" name="Tabla 7">
            <a:extLst>
              <a:ext uri="{FF2B5EF4-FFF2-40B4-BE49-F238E27FC236}">
                <a16:creationId xmlns:a16="http://schemas.microsoft.com/office/drawing/2014/main" xmlns="" id="{AEA4FD74-DBEA-48D8-B602-2E3374B22176}"/>
              </a:ext>
            </a:extLst>
          </p:cNvPr>
          <p:cNvGraphicFramePr>
            <a:graphicFrameLocks noGrp="1"/>
          </p:cNvGraphicFramePr>
          <p:nvPr>
            <p:extLst>
              <p:ext uri="{D42A27DB-BD31-4B8C-83A1-F6EECF244321}">
                <p14:modId xmlns:p14="http://schemas.microsoft.com/office/powerpoint/2010/main" val="2547217967"/>
              </p:ext>
            </p:extLst>
          </p:nvPr>
        </p:nvGraphicFramePr>
        <p:xfrm>
          <a:off x="452218" y="2057400"/>
          <a:ext cx="7848600" cy="4442841"/>
        </p:xfrm>
        <a:graphic>
          <a:graphicData uri="http://schemas.openxmlformats.org/drawingml/2006/table">
            <a:tbl>
              <a:tblPr firstRow="1" firstCol="1" bandRow="1">
                <a:tableStyleId>{5C22544A-7EE6-4342-B048-85BDC9FD1C3A}</a:tableStyleId>
              </a:tblPr>
              <a:tblGrid>
                <a:gridCol w="2615844">
                  <a:extLst>
                    <a:ext uri="{9D8B030D-6E8A-4147-A177-3AD203B41FA5}">
                      <a16:colId xmlns:a16="http://schemas.microsoft.com/office/drawing/2014/main" xmlns="" val="2548121082"/>
                    </a:ext>
                  </a:extLst>
                </a:gridCol>
                <a:gridCol w="2616378">
                  <a:extLst>
                    <a:ext uri="{9D8B030D-6E8A-4147-A177-3AD203B41FA5}">
                      <a16:colId xmlns:a16="http://schemas.microsoft.com/office/drawing/2014/main" xmlns="" val="3611531437"/>
                    </a:ext>
                  </a:extLst>
                </a:gridCol>
                <a:gridCol w="2616378">
                  <a:extLst>
                    <a:ext uri="{9D8B030D-6E8A-4147-A177-3AD203B41FA5}">
                      <a16:colId xmlns:a16="http://schemas.microsoft.com/office/drawing/2014/main" xmlns="" val="3613507871"/>
                    </a:ext>
                  </a:extLst>
                </a:gridCol>
              </a:tblGrid>
              <a:tr h="142271">
                <a:tc>
                  <a:txBody>
                    <a:bodyPr/>
                    <a:lstStyle/>
                    <a:p>
                      <a:pPr algn="ctr">
                        <a:lnSpc>
                          <a:spcPct val="115000"/>
                        </a:lnSpc>
                        <a:spcAft>
                          <a:spcPts val="0"/>
                        </a:spcAft>
                      </a:pPr>
                      <a:r>
                        <a:rPr lang="es-MX" sz="1200" dirty="0">
                          <a:effectLst/>
                        </a:rPr>
                        <a:t>COMO SER HUMANO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330" marR="47330" marT="0" marB="0"/>
                </a:tc>
                <a:tc>
                  <a:txBody>
                    <a:bodyPr/>
                    <a:lstStyle/>
                    <a:p>
                      <a:pPr algn="ctr">
                        <a:lnSpc>
                          <a:spcPct val="115000"/>
                        </a:lnSpc>
                        <a:spcAft>
                          <a:spcPts val="0"/>
                        </a:spcAft>
                      </a:pPr>
                      <a:r>
                        <a:rPr lang="es-MX" sz="1200" dirty="0">
                          <a:effectLst/>
                        </a:rPr>
                        <a:t>COMO DOCENTE</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330" marR="47330" marT="0" marB="0"/>
                </a:tc>
                <a:tc>
                  <a:txBody>
                    <a:bodyPr/>
                    <a:lstStyle/>
                    <a:p>
                      <a:pPr>
                        <a:lnSpc>
                          <a:spcPct val="115000"/>
                        </a:lnSpc>
                        <a:spcAft>
                          <a:spcPts val="0"/>
                        </a:spcAft>
                      </a:pPr>
                      <a:r>
                        <a:rPr lang="es-MX" sz="1200" dirty="0">
                          <a:effectLst/>
                        </a:rPr>
                        <a:t>COMO COMPAÑERO DE TRABAJO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330" marR="47330" marT="0" marB="0"/>
                </a:tc>
                <a:extLst>
                  <a:ext uri="{0D108BD9-81ED-4DB2-BD59-A6C34878D82A}">
                    <a16:rowId xmlns:a16="http://schemas.microsoft.com/office/drawing/2014/main" xmlns="" val="282507525"/>
                  </a:ext>
                </a:extLst>
              </a:tr>
              <a:tr h="1712213">
                <a:tc>
                  <a:txBody>
                    <a:bodyPr/>
                    <a:lstStyle/>
                    <a:p>
                      <a:pPr algn="just">
                        <a:lnSpc>
                          <a:spcPct val="115000"/>
                        </a:lnSpc>
                        <a:spcAft>
                          <a:spcPts val="0"/>
                        </a:spcAft>
                      </a:pPr>
                      <a:r>
                        <a:rPr lang="es-MX" sz="105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0"/>
                        </a:spcAft>
                      </a:pPr>
                      <a:r>
                        <a:rPr lang="es-MX" sz="1050" dirty="0">
                          <a:effectLst/>
                          <a:latin typeface="Calibri" panose="020F0502020204030204" pitchFamily="34" charset="0"/>
                          <a:ea typeface="Calibri" panose="020F0502020204030204" pitchFamily="34" charset="0"/>
                          <a:cs typeface="Times New Roman" panose="02020603050405020304" pitchFamily="18" charset="0"/>
                        </a:rPr>
                        <a:t>Todos los seres humanos estamos vinculados unos a otros a través de muchas cosas, una de ellas es el bienestar común, es por ello que me parece muy acertado el hecho de que todas las disciplinas se unan para resolver un problema, como es el </a:t>
                      </a:r>
                      <a:r>
                        <a:rPr lang="es-MX" sz="1000" dirty="0">
                          <a:effectLst/>
                          <a:latin typeface="Calibri" panose="020F0502020204030204" pitchFamily="34" charset="0"/>
                          <a:ea typeface="Calibri" panose="020F0502020204030204" pitchFamily="34" charset="0"/>
                          <a:cs typeface="Times New Roman" panose="02020603050405020304" pitchFamily="18" charset="0"/>
                        </a:rPr>
                        <a:t>caso</a:t>
                      </a:r>
                      <a:r>
                        <a:rPr lang="es-MX" sz="1050" dirty="0">
                          <a:effectLst/>
                          <a:latin typeface="Calibri" panose="020F0502020204030204" pitchFamily="34" charset="0"/>
                          <a:ea typeface="Calibri" panose="020F0502020204030204" pitchFamily="34" charset="0"/>
                          <a:cs typeface="Times New Roman" panose="02020603050405020304" pitchFamily="18" charset="0"/>
                        </a:rPr>
                        <a:t> de que la sobrepoblación está deteriorando nuestro planeta.</a:t>
                      </a:r>
                    </a:p>
                    <a:p>
                      <a:pPr algn="just">
                        <a:lnSpc>
                          <a:spcPct val="115000"/>
                        </a:lnSpc>
                        <a:spcAft>
                          <a:spcPts val="0"/>
                        </a:spcAft>
                      </a:pPr>
                      <a:r>
                        <a:rPr lang="es-MX" sz="1050" dirty="0">
                          <a:effectLst/>
                          <a:latin typeface="Calibri" panose="020F0502020204030204" pitchFamily="34" charset="0"/>
                          <a:ea typeface="Calibri" panose="020F0502020204030204" pitchFamily="34" charset="0"/>
                          <a:cs typeface="Times New Roman" panose="02020603050405020304" pitchFamily="18" charset="0"/>
                        </a:rPr>
                        <a:t>Gracias a este proyecto obtuve una visión más amplia del tema y pienso que es muy importante concientizar a la población para que comprendan la magnitud del problema y puedan aportar su ayuda a través de distintas formas de no contaminar y contrarrestar los daños ya producidos en el ambiente, así como entender mejor que traer hijos al mundo sin medida, orientación ni responsabilidad, o tener hijos fuera del matrimonio legitimo hace que la población se incremente de una forma exorbitante eso nos lleva a destruir nuestro planeta y a tener una menor calidad de vida.</a:t>
                      </a:r>
                    </a:p>
                  </a:txBody>
                  <a:tcPr marL="68580" marR="68580" marT="0" marB="0"/>
                </a:tc>
                <a:tc>
                  <a:txBody>
                    <a:bodyPr/>
                    <a:lstStyle/>
                    <a:p>
                      <a:pPr algn="just">
                        <a:lnSpc>
                          <a:spcPct val="115000"/>
                        </a:lnSpc>
                        <a:spcAft>
                          <a:spcPts val="0"/>
                        </a:spcAft>
                      </a:pPr>
                      <a:r>
                        <a:rPr lang="es-MX" sz="105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0"/>
                        </a:spcAft>
                      </a:pPr>
                      <a:r>
                        <a:rPr lang="es-MX" sz="1050" dirty="0">
                          <a:effectLst/>
                          <a:latin typeface="Calibri" panose="020F0502020204030204" pitchFamily="34" charset="0"/>
                          <a:ea typeface="Calibri" panose="020F0502020204030204" pitchFamily="34" charset="0"/>
                          <a:cs typeface="Times New Roman" panose="02020603050405020304" pitchFamily="18" charset="0"/>
                        </a:rPr>
                        <a:t>Los temas que se abordaron en este proyecto me parecieron importantes desde el inicio; la cuestión del crecimiento exponencial de la población en México (y en el mundo entero) es algo muy interesante de estudiar desde el punto de vista matemático, ya que se puede modelar con funciones trascendentes un comportamiento social, y la combinación del tema sobre el deterioro ambiental que también va en crecimiento, esto hizo en mi como docente que me interesara grandemente en el análisis de la fusión de los dos temas y así las gráficas obtenidas fueran describiendo lo que pasaría de no mejorar nuestro comportamiento.</a:t>
                      </a:r>
                    </a:p>
                  </a:txBody>
                  <a:tcPr marL="68580" marR="68580" marT="0" marB="0"/>
                </a:tc>
                <a:tc>
                  <a:txBody>
                    <a:bodyPr/>
                    <a:lstStyle/>
                    <a:p>
                      <a:pPr algn="just">
                        <a:lnSpc>
                          <a:spcPct val="115000"/>
                        </a:lnSpc>
                        <a:spcAft>
                          <a:spcPts val="0"/>
                        </a:spcAft>
                      </a:pPr>
                      <a:r>
                        <a:rPr lang="es-MX" sz="105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0"/>
                        </a:spcAft>
                      </a:pPr>
                      <a:r>
                        <a:rPr lang="es-MX" sz="1050" dirty="0">
                          <a:effectLst/>
                          <a:latin typeface="Calibri" panose="020F0502020204030204" pitchFamily="34" charset="0"/>
                          <a:ea typeface="Calibri" panose="020F0502020204030204" pitchFamily="34" charset="0"/>
                          <a:cs typeface="Times New Roman" panose="02020603050405020304" pitchFamily="18" charset="0"/>
                        </a:rPr>
                        <a:t>El presente trabajo fue muy influyente en mi para tomar más en cuenta las otras materias que imparten mis compañeros maestros, ya que gracias a la interdisciplinariedad de este proyecto me di cuenta cuanto se puede enriquecer un tema agregando los conocimientos y puntos de vista de las muchas disciplinas que a simple vista no tienen nada en común, pero al juntarse en pro de un mismo tema se descubre que son todas parte de un rompecabezas, las cuales forman un entero.</a:t>
                      </a:r>
                    </a:p>
                    <a:p>
                      <a:pPr algn="just">
                        <a:lnSpc>
                          <a:spcPct val="115000"/>
                        </a:lnSpc>
                        <a:spcAft>
                          <a:spcPts val="0"/>
                        </a:spcAft>
                      </a:pPr>
                      <a:r>
                        <a:rPr lang="es-MX" sz="1050" dirty="0">
                          <a:effectLst/>
                          <a:latin typeface="Calibri" panose="020F0502020204030204" pitchFamily="34" charset="0"/>
                          <a:ea typeface="Calibri" panose="020F0502020204030204" pitchFamily="34" charset="0"/>
                          <a:cs typeface="Times New Roman" panose="02020603050405020304" pitchFamily="18" charset="0"/>
                        </a:rPr>
                        <a:t>En lo personal me di cuenta de la riqueza que nos brinda la interdisciplinariedad y el trabajo en equipo, aprendí que las diferentes disciplinas no están separadas, sino más bien todas están unidas con una conexión universal.</a:t>
                      </a:r>
                    </a:p>
                  </a:txBody>
                  <a:tcPr marL="68580" marR="68580" marT="0" marB="0"/>
                </a:tc>
                <a:extLst>
                  <a:ext uri="{0D108BD9-81ED-4DB2-BD59-A6C34878D82A}">
                    <a16:rowId xmlns:a16="http://schemas.microsoft.com/office/drawing/2014/main" xmlns="" val="1748648418"/>
                  </a:ext>
                </a:extLst>
              </a:tr>
            </a:tbl>
          </a:graphicData>
        </a:graphic>
      </p:graphicFrame>
      <p:sp>
        <p:nvSpPr>
          <p:cNvPr id="16" name="Rectangle 2">
            <a:extLst>
              <a:ext uri="{FF2B5EF4-FFF2-40B4-BE49-F238E27FC236}">
                <a16:creationId xmlns:a16="http://schemas.microsoft.com/office/drawing/2014/main" xmlns="" id="{8E06AD1D-4BB8-4309-A7C6-C880CDA30976}"/>
              </a:ext>
            </a:extLst>
          </p:cNvPr>
          <p:cNvSpPr>
            <a:spLocks noChangeArrowheads="1"/>
          </p:cNvSpPr>
          <p:nvPr/>
        </p:nvSpPr>
        <p:spPr bwMode="auto">
          <a:xfrm>
            <a:off x="2647555" y="991356"/>
            <a:ext cx="345792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lvl="0" eaLnBrk="0" fontAlgn="base" hangingPunct="0">
              <a:spcBef>
                <a:spcPct val="0"/>
              </a:spcBef>
              <a:spcAft>
                <a:spcPct val="0"/>
              </a:spcAft>
            </a:pPr>
            <a:r>
              <a:rPr lang="es-MX" altLang="es-MX" sz="1400" b="1" dirty="0">
                <a:latin typeface="Calibri" panose="020F0502020204030204" pitchFamily="34" charset="0"/>
                <a:ea typeface="Calibri" panose="020F0502020204030204" pitchFamily="34" charset="0"/>
                <a:cs typeface="Times New Roman" panose="02020603050405020304" pitchFamily="18" charset="0"/>
              </a:rPr>
              <a:t>                              MATEMÁTICAS</a:t>
            </a:r>
          </a:p>
          <a:p>
            <a:pPr lvl="0" eaLnBrk="0" fontAlgn="base" hangingPunct="0">
              <a:spcBef>
                <a:spcPct val="0"/>
              </a:spcBef>
              <a:spcAft>
                <a:spcPct val="0"/>
              </a:spcAft>
            </a:pPr>
            <a:endParaRPr lang="es-MX" altLang="es-MX" sz="1400" b="1" dirty="0">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s-MX" altLang="es-MX" sz="1400" b="1" dirty="0">
                <a:latin typeface="Calibri" panose="020F0502020204030204" pitchFamily="34" charset="0"/>
                <a:ea typeface="Calibri" panose="020F0502020204030204" pitchFamily="34" charset="0"/>
                <a:cs typeface="Times New Roman" panose="02020603050405020304" pitchFamily="18" charset="0"/>
              </a:rPr>
              <a:t>PROFRA. VELIA GISELLA ZARCO MARTÍNEZ</a:t>
            </a:r>
          </a:p>
        </p:txBody>
      </p:sp>
    </p:spTree>
    <p:extLst>
      <p:ext uri="{BB962C8B-B14F-4D97-AF65-F5344CB8AC3E}">
        <p14:creationId xmlns:p14="http://schemas.microsoft.com/office/powerpoint/2010/main" val="37324030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4">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195736" y="193900"/>
            <a:ext cx="6408712" cy="369332"/>
          </a:xfrm>
          <a:prstGeom prst="rect">
            <a:avLst/>
          </a:prstGeom>
          <a:noFill/>
        </p:spPr>
        <p:txBody>
          <a:bodyPr wrap="square" rtlCol="0">
            <a:spAutoFit/>
          </a:bodyPr>
          <a:lstStyle/>
          <a:p>
            <a:pPr algn="r"/>
            <a:r>
              <a:rPr lang="es-MX" dirty="0">
                <a:solidFill>
                  <a:srgbClr val="C00000"/>
                </a:solidFill>
                <a:effectLst>
                  <a:outerShdw blurRad="38100" dist="38100" dir="2700000" algn="tl">
                    <a:srgbClr val="000000">
                      <a:alpha val="43137"/>
                    </a:srgbClr>
                  </a:outerShdw>
                </a:effectLst>
                <a:latin typeface="Arial Black" pitchFamily="34" charset="0"/>
              </a:rPr>
              <a:t> REFLEXIONES PERSONALES</a:t>
            </a:r>
          </a:p>
        </p:txBody>
      </p:sp>
      <p:sp>
        <p:nvSpPr>
          <p:cNvPr id="3" name="CuadroTexto 2">
            <a:extLst>
              <a:ext uri="{FF2B5EF4-FFF2-40B4-BE49-F238E27FC236}">
                <a16:creationId xmlns:a16="http://schemas.microsoft.com/office/drawing/2014/main" xmlns="" id="{60D63BAA-9A69-4D68-BACB-BA49820FE714}"/>
              </a:ext>
            </a:extLst>
          </p:cNvPr>
          <p:cNvSpPr txBox="1"/>
          <p:nvPr/>
        </p:nvSpPr>
        <p:spPr>
          <a:xfrm>
            <a:off x="381000" y="2590800"/>
            <a:ext cx="3388175" cy="1400572"/>
          </a:xfrm>
          <a:prstGeom prst="rect">
            <a:avLst/>
          </a:prstGeom>
          <a:noFill/>
        </p:spPr>
        <p:txBody>
          <a:bodyPr wrap="square" rtlCol="0">
            <a:spAutoFit/>
          </a:bodyPr>
          <a:lstStyle/>
          <a:p>
            <a:endParaRPr lang="es-MX" dirty="0"/>
          </a:p>
        </p:txBody>
      </p:sp>
      <p:graphicFrame>
        <p:nvGraphicFramePr>
          <p:cNvPr id="8" name="Tabla 7">
            <a:extLst>
              <a:ext uri="{FF2B5EF4-FFF2-40B4-BE49-F238E27FC236}">
                <a16:creationId xmlns:a16="http://schemas.microsoft.com/office/drawing/2014/main" xmlns="" id="{AEA4FD74-DBEA-48D8-B602-2E3374B22176}"/>
              </a:ext>
            </a:extLst>
          </p:cNvPr>
          <p:cNvGraphicFramePr>
            <a:graphicFrameLocks noGrp="1"/>
          </p:cNvGraphicFramePr>
          <p:nvPr>
            <p:extLst>
              <p:ext uri="{D42A27DB-BD31-4B8C-83A1-F6EECF244321}">
                <p14:modId xmlns:p14="http://schemas.microsoft.com/office/powerpoint/2010/main" val="2310519177"/>
              </p:ext>
            </p:extLst>
          </p:nvPr>
        </p:nvGraphicFramePr>
        <p:xfrm>
          <a:off x="452218" y="1673425"/>
          <a:ext cx="7848600" cy="5084452"/>
        </p:xfrm>
        <a:graphic>
          <a:graphicData uri="http://schemas.openxmlformats.org/drawingml/2006/table">
            <a:tbl>
              <a:tblPr firstRow="1" firstCol="1" bandRow="1">
                <a:tableStyleId>{5C22544A-7EE6-4342-B048-85BDC9FD1C3A}</a:tableStyleId>
              </a:tblPr>
              <a:tblGrid>
                <a:gridCol w="2615844">
                  <a:extLst>
                    <a:ext uri="{9D8B030D-6E8A-4147-A177-3AD203B41FA5}">
                      <a16:colId xmlns:a16="http://schemas.microsoft.com/office/drawing/2014/main" xmlns="" val="2548121082"/>
                    </a:ext>
                  </a:extLst>
                </a:gridCol>
                <a:gridCol w="2616378">
                  <a:extLst>
                    <a:ext uri="{9D8B030D-6E8A-4147-A177-3AD203B41FA5}">
                      <a16:colId xmlns:a16="http://schemas.microsoft.com/office/drawing/2014/main" xmlns="" val="3611531437"/>
                    </a:ext>
                  </a:extLst>
                </a:gridCol>
                <a:gridCol w="2616378">
                  <a:extLst>
                    <a:ext uri="{9D8B030D-6E8A-4147-A177-3AD203B41FA5}">
                      <a16:colId xmlns:a16="http://schemas.microsoft.com/office/drawing/2014/main" xmlns="" val="3613507871"/>
                    </a:ext>
                  </a:extLst>
                </a:gridCol>
              </a:tblGrid>
              <a:tr h="210234">
                <a:tc>
                  <a:txBody>
                    <a:bodyPr/>
                    <a:lstStyle/>
                    <a:p>
                      <a:pPr algn="ctr">
                        <a:lnSpc>
                          <a:spcPct val="115000"/>
                        </a:lnSpc>
                        <a:spcAft>
                          <a:spcPts val="0"/>
                        </a:spcAft>
                      </a:pPr>
                      <a:r>
                        <a:rPr lang="es-MX" sz="1400" dirty="0">
                          <a:effectLst/>
                        </a:rPr>
                        <a:t>COMO SER HUMANO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330" marR="47330" marT="0" marB="0"/>
                </a:tc>
                <a:tc>
                  <a:txBody>
                    <a:bodyPr/>
                    <a:lstStyle/>
                    <a:p>
                      <a:pPr algn="ctr">
                        <a:lnSpc>
                          <a:spcPct val="115000"/>
                        </a:lnSpc>
                        <a:spcAft>
                          <a:spcPts val="0"/>
                        </a:spcAft>
                      </a:pPr>
                      <a:r>
                        <a:rPr lang="es-MX" sz="1400" dirty="0">
                          <a:effectLst/>
                        </a:rPr>
                        <a:t>COMO DOCENTE</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330" marR="47330" marT="0" marB="0"/>
                </a:tc>
                <a:tc>
                  <a:txBody>
                    <a:bodyPr/>
                    <a:lstStyle/>
                    <a:p>
                      <a:pPr>
                        <a:lnSpc>
                          <a:spcPct val="115000"/>
                        </a:lnSpc>
                        <a:spcAft>
                          <a:spcPts val="0"/>
                        </a:spcAft>
                      </a:pPr>
                      <a:r>
                        <a:rPr lang="es-MX" sz="1400" dirty="0">
                          <a:effectLst/>
                        </a:rPr>
                        <a:t>COMO COMPAÑERO DE TRABAJO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330" marR="47330" marT="0" marB="0"/>
                </a:tc>
                <a:extLst>
                  <a:ext uri="{0D108BD9-81ED-4DB2-BD59-A6C34878D82A}">
                    <a16:rowId xmlns:a16="http://schemas.microsoft.com/office/drawing/2014/main" xmlns="" val="282507525"/>
                  </a:ext>
                </a:extLst>
              </a:tr>
              <a:tr h="4839088">
                <a:tc>
                  <a:txBody>
                    <a:bodyPr/>
                    <a:lstStyle/>
                    <a:p>
                      <a:pPr algn="just">
                        <a:lnSpc>
                          <a:spcPct val="115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Este proyecto me ha permitido darme cuenta que debemos tener consideraciones hacia las demás personas, porque no vivimos solos, pues, si así fuera entonces estaríamos aislados de toda comunicación, y en consecuencia si vivimos acompañados como seres humanos debemos tener piedad hacia nosotros mismos, hacia los demás y a todo ser viviente. Por otra parte, he de comprender que los seres humanos debemos tener una consideración hacia el lugar en que vivimos, ya que, si no lo hacemos, entonces no respetaremos al ser viviente más grande que conocemos, es decir, la tierra.</a:t>
                      </a:r>
                    </a:p>
                    <a:p>
                      <a:pPr algn="just">
                        <a:lnSpc>
                          <a:spcPct val="115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Y del mismo modo debemos cuidar hasta el más pequeño lugar en que vivimos pues justamente nos sirve como hogar, el mismo que da una imagen de nosotros mismos como seres humanos.</a:t>
                      </a:r>
                    </a:p>
                  </a:txBody>
                  <a:tcPr marL="68580" marR="68580" marT="0" marB="0"/>
                </a:tc>
                <a:tc>
                  <a:txBody>
                    <a:bodyPr/>
                    <a:lstStyle/>
                    <a:p>
                      <a:pPr algn="just">
                        <a:lnSpc>
                          <a:spcPct val="115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He aprendido que cada docente nunca termina de aprender porque cada nueva experiencia nos enseña algo. Y aun cuando creamos tener todas las respuestas en lo que nos creemos eruditos, siempre habrá algo que se nos escape de nuestra memoria o de nuestro conocimiento.</a:t>
                      </a:r>
                    </a:p>
                    <a:p>
                      <a:pPr algn="just">
                        <a:lnSpc>
                          <a:spcPct val="115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He aprendido que como docente necesito ser un buen líder que garantice a quien enseño algún tipo de disciplina que estoy en lo correcto, y que puede confiar en mí.  Me he dado cuenta que el trabajo colaborativo nos da muchas satisfacciones porque somos reconocidos por otras personas de las cuales nos llegamos a hacer amigos. Me doy cuenta que como profesor de ética y filosofía nunca he dejado de ser apasionado cuando debato algún tema, pero que debo aprender a escuchar.</a:t>
                      </a:r>
                    </a:p>
                    <a:p>
                      <a:pPr algn="just">
                        <a:lnSpc>
                          <a:spcPct val="115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Ser docente en consecuencia conlleva una gran responsabilidad.</a:t>
                      </a:r>
                    </a:p>
                  </a:txBody>
                  <a:tcPr marL="68580" marR="68580" marT="0" marB="0"/>
                </a:tc>
                <a:tc>
                  <a:txBody>
                    <a:bodyPr/>
                    <a:lstStyle/>
                    <a:p>
                      <a:pPr algn="just">
                        <a:lnSpc>
                          <a:spcPct val="115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La solidaridad sin duda es una de las cosas que he</a:t>
                      </a:r>
                    </a:p>
                    <a:p>
                      <a:pPr algn="just">
                        <a:lnSpc>
                          <a:spcPct val="115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experimentado como compañero de trabajo.</a:t>
                      </a:r>
                    </a:p>
                    <a:p>
                      <a:pPr algn="just">
                        <a:lnSpc>
                          <a:spcPct val="115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He compartido experiencias sobre las disciplinas que impartimos, y del mismo modo sueños y proyectos de vida. Por otra parte, no puedo dejar de lado que también me he encontrado con ideas y cosas contrarias a mí, y que en un principio consideré absurdas y cortas de criterio. Sin embargo, aprendí que se debe observar muy bien lo que se nos presenta para tenerlo en consideración y rescatar de ello lo que puede sernos útil. Reconozco en cada uno de mis compañeros maestros a un ser original con vicios y virtudes, que nunca dejara de ser así, pues somos seres humanos, finitos y falibles. Ha sido una gran satisfacción haber trabajado con mis colegas Tanya, Velia Gisela, Justiniano, y Brenda. Por otra parte, pido una disculpa a todos ellos por ser tan impositivo, necio y recalcitrante en mis argumentaciones y comentarios, pero al mismo tiempo se habrán dado cuenta que no lo hago por molestarlos, sino que justamente vivo y me apasiona lo que hago. En mi tendrán al más sincero de sus colegas.</a:t>
                      </a:r>
                    </a:p>
                  </a:txBody>
                  <a:tcPr marL="68580" marR="68580" marT="0" marB="0"/>
                </a:tc>
                <a:extLst>
                  <a:ext uri="{0D108BD9-81ED-4DB2-BD59-A6C34878D82A}">
                    <a16:rowId xmlns:a16="http://schemas.microsoft.com/office/drawing/2014/main" xmlns="" val="1748648418"/>
                  </a:ext>
                </a:extLst>
              </a:tr>
            </a:tbl>
          </a:graphicData>
        </a:graphic>
      </p:graphicFrame>
      <p:sp>
        <p:nvSpPr>
          <p:cNvPr id="16" name="Rectangle 2">
            <a:extLst>
              <a:ext uri="{FF2B5EF4-FFF2-40B4-BE49-F238E27FC236}">
                <a16:creationId xmlns:a16="http://schemas.microsoft.com/office/drawing/2014/main" xmlns="" id="{8E06AD1D-4BB8-4309-A7C6-C880CDA30976}"/>
              </a:ext>
            </a:extLst>
          </p:cNvPr>
          <p:cNvSpPr>
            <a:spLocks noChangeArrowheads="1"/>
          </p:cNvSpPr>
          <p:nvPr/>
        </p:nvSpPr>
        <p:spPr bwMode="auto">
          <a:xfrm>
            <a:off x="2834992" y="895234"/>
            <a:ext cx="312419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lvl="0" eaLnBrk="0" fontAlgn="base" hangingPunct="0">
              <a:spcBef>
                <a:spcPct val="0"/>
              </a:spcBef>
              <a:spcAft>
                <a:spcPct val="0"/>
              </a:spcAft>
            </a:pPr>
            <a:r>
              <a:rPr lang="es-MX" altLang="es-MX" sz="1400" b="1" dirty="0">
                <a:latin typeface="Calibri" panose="020F0502020204030204" pitchFamily="34" charset="0"/>
                <a:ea typeface="Calibri" panose="020F0502020204030204" pitchFamily="34" charset="0"/>
                <a:cs typeface="Times New Roman" panose="02020603050405020304" pitchFamily="18" charset="0"/>
              </a:rPr>
              <a:t>                            ÉTICA</a:t>
            </a:r>
          </a:p>
          <a:p>
            <a:pPr lvl="0" eaLnBrk="0" fontAlgn="base" hangingPunct="0">
              <a:spcBef>
                <a:spcPct val="0"/>
              </a:spcBef>
              <a:spcAft>
                <a:spcPct val="0"/>
              </a:spcAft>
            </a:pPr>
            <a:r>
              <a:rPr lang="es-MX" altLang="es-MX" sz="1400" b="1" dirty="0">
                <a:latin typeface="Calibri" panose="020F0502020204030204" pitchFamily="34" charset="0"/>
                <a:ea typeface="Calibri" panose="020F0502020204030204" pitchFamily="34" charset="0"/>
                <a:cs typeface="Times New Roman" panose="02020603050405020304" pitchFamily="18" charset="0"/>
              </a:rPr>
              <a:t>PROFR. HORACIO SÁNCHEZ VÁZQUEZ</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91767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304800" y="1226819"/>
            <a:ext cx="8255507" cy="2308324"/>
          </a:xfrm>
          <a:prstGeom prst="rect">
            <a:avLst/>
          </a:prstGeom>
          <a:noFill/>
        </p:spPr>
        <p:txBody>
          <a:bodyPr wrap="square" rtlCol="0">
            <a:spAutoFit/>
          </a:bodyPr>
          <a:lstStyle/>
          <a:p>
            <a:endParaRPr lang="es-MX" u="sng"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Selección de contenido, temas y conceptos. El profesor abordara el tema de la sobrepoblación  e ira implementado los conceptos en donde los jóvenes aportaran con una lluvia de ideas sus opiniones para finalizar con una definición unánime.</a:t>
            </a:r>
          </a:p>
          <a:p>
            <a:endParaRPr lang="es-MX" u="sng" dirty="0">
              <a:latin typeface="Arial" panose="020B0604020202020204" pitchFamily="34" charset="0"/>
              <a:cs typeface="Arial" panose="020B0604020202020204" pitchFamily="34" charset="0"/>
            </a:endParaRPr>
          </a:p>
          <a:p>
            <a:r>
              <a:rPr lang="es-MX" u="sng" dirty="0">
                <a:latin typeface="Arial" panose="020B0604020202020204" pitchFamily="34" charset="0"/>
                <a:cs typeface="Arial" panose="020B0604020202020204" pitchFamily="34" charset="0"/>
              </a:rPr>
              <a:t>Evidencias.</a:t>
            </a:r>
          </a:p>
          <a:p>
            <a:endParaRPr lang="es-MX" u="sng" dirty="0">
              <a:latin typeface="Arial" panose="020B0604020202020204" pitchFamily="34" charset="0"/>
              <a:cs typeface="Arial" panose="020B0604020202020204" pitchFamily="34" charset="0"/>
            </a:endParaRPr>
          </a:p>
        </p:txBody>
      </p:sp>
      <p:pic>
        <p:nvPicPr>
          <p:cNvPr id="24" name="23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7933" y="2897372"/>
            <a:ext cx="4707487" cy="3429000"/>
          </a:xfrm>
          <a:prstGeom prst="rect">
            <a:avLst/>
          </a:prstGeom>
        </p:spPr>
      </p:pic>
      <p:sp>
        <p:nvSpPr>
          <p:cNvPr id="21" name="object 17"/>
          <p:cNvSpPr txBox="1"/>
          <p:nvPr/>
        </p:nvSpPr>
        <p:spPr>
          <a:xfrm>
            <a:off x="3969765" y="220726"/>
            <a:ext cx="4557395" cy="551433"/>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D</a:t>
            </a:r>
            <a:r>
              <a:rPr lang="es-MX" sz="1600" b="1" spc="-10" dirty="0" smtClean="0">
                <a:solidFill>
                  <a:srgbClr val="C00000"/>
                </a:solidFill>
                <a:latin typeface="Arial"/>
                <a:cs typeface="Arial"/>
              </a:rPr>
              <a:t>escripción de la apertura de la actividad y evidencia</a:t>
            </a:r>
            <a:endParaRPr sz="1800" dirty="0">
              <a:latin typeface="Trebuchet MS"/>
              <a:cs typeface="Trebuchet MS"/>
            </a:endParaRPr>
          </a:p>
        </p:txBody>
      </p:sp>
    </p:spTree>
    <p:extLst>
      <p:ext uri="{BB962C8B-B14F-4D97-AF65-F5344CB8AC3E}">
        <p14:creationId xmlns:p14="http://schemas.microsoft.com/office/powerpoint/2010/main" val="249325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228600" y="1226819"/>
            <a:ext cx="8331707" cy="2308324"/>
          </a:xfrm>
          <a:prstGeom prst="rect">
            <a:avLst/>
          </a:prstGeom>
          <a:noFill/>
        </p:spPr>
        <p:txBody>
          <a:bodyPr wrap="square" rtlCol="0">
            <a:spAutoFit/>
          </a:bodyPr>
          <a:lstStyle/>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Realización de infografía</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Se concentro la información de las asignaturas participantes</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Selección de conceptos representativos para el tema</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Selección de imágenes que proyectaran  los contenidos</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Se diseño la estructura  de la infografía.</a:t>
            </a:r>
          </a:p>
          <a:p>
            <a:endParaRPr lang="es-MX" b="1"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pic>
        <p:nvPicPr>
          <p:cNvPr id="20" name="19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2321" y="3733800"/>
            <a:ext cx="2519079" cy="2819400"/>
          </a:xfrm>
          <a:prstGeom prst="rect">
            <a:avLst/>
          </a:prstGeom>
        </p:spPr>
      </p:pic>
      <p:sp>
        <p:nvSpPr>
          <p:cNvPr id="17" name="16 Rectángulo"/>
          <p:cNvSpPr/>
          <p:nvPr/>
        </p:nvSpPr>
        <p:spPr>
          <a:xfrm>
            <a:off x="4274037" y="152867"/>
            <a:ext cx="4194417" cy="340991"/>
          </a:xfrm>
          <a:prstGeom prst="rect">
            <a:avLst/>
          </a:prstGeom>
        </p:spPr>
        <p:txBody>
          <a:bodyPr wrap="none">
            <a:spAutoFit/>
          </a:bodyPr>
          <a:lstStyle/>
          <a:p>
            <a:pPr marL="12700" algn="ctr">
              <a:lnSpc>
                <a:spcPts val="2135"/>
              </a:lnSpc>
              <a:spcBef>
                <a:spcPts val="100"/>
              </a:spcBef>
            </a:pPr>
            <a:r>
              <a:rPr lang="es-MX" sz="1600" b="1" spc="-10" dirty="0">
                <a:solidFill>
                  <a:srgbClr val="C00000"/>
                </a:solidFill>
                <a:latin typeface="Arial"/>
                <a:cs typeface="Arial"/>
              </a:rPr>
              <a:t>Descripción del desarrollo de la actividad</a:t>
            </a:r>
          </a:p>
        </p:txBody>
      </p:sp>
    </p:spTree>
    <p:extLst>
      <p:ext uri="{BB962C8B-B14F-4D97-AF65-F5344CB8AC3E}">
        <p14:creationId xmlns:p14="http://schemas.microsoft.com/office/powerpoint/2010/main" val="276767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0" name="19 CuadroTexto"/>
          <p:cNvSpPr txBox="1"/>
          <p:nvPr/>
        </p:nvSpPr>
        <p:spPr>
          <a:xfrm>
            <a:off x="383932" y="1371600"/>
            <a:ext cx="8255507" cy="1200329"/>
          </a:xfrm>
          <a:prstGeom prst="rect">
            <a:avLst/>
          </a:prstGeom>
          <a:noFill/>
        </p:spPr>
        <p:txBody>
          <a:bodyPr wrap="square" rtlCol="0">
            <a:spAutoFit/>
          </a:bodyPr>
          <a:lstStyle/>
          <a:p>
            <a:r>
              <a:rPr lang="es-MX" dirty="0" smtClean="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Publicación y exposición  de la infografía</a:t>
            </a:r>
          </a:p>
          <a:p>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p:txBody>
      </p:sp>
      <p:pic>
        <p:nvPicPr>
          <p:cNvPr id="21" name="20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4533" y="2861333"/>
            <a:ext cx="3333750" cy="3657600"/>
          </a:xfrm>
          <a:prstGeom prst="rect">
            <a:avLst/>
          </a:prstGeom>
        </p:spPr>
      </p:pic>
      <p:pic>
        <p:nvPicPr>
          <p:cNvPr id="22" name="21 Imagen"/>
          <p:cNvPicPr>
            <a:picLocks noChangeAspect="1"/>
          </p:cNvPicPr>
          <p:nvPr/>
        </p:nvPicPr>
        <p:blipFill rotWithShape="1">
          <a:blip r:embed="rId7" cstate="print">
            <a:extLst>
              <a:ext uri="{28A0092B-C50C-407E-A947-70E740481C1C}">
                <a14:useLocalDpi xmlns:a14="http://schemas.microsoft.com/office/drawing/2010/main" val="0"/>
              </a:ext>
            </a:extLst>
          </a:blip>
          <a:srcRect l="9897" t="17889" r="13204"/>
          <a:stretch/>
        </p:blipFill>
        <p:spPr>
          <a:xfrm>
            <a:off x="376844" y="2758535"/>
            <a:ext cx="3955311" cy="3863196"/>
          </a:xfrm>
          <a:prstGeom prst="rect">
            <a:avLst/>
          </a:prstGeom>
        </p:spPr>
      </p:pic>
      <p:sp>
        <p:nvSpPr>
          <p:cNvPr id="23" name="object 17"/>
          <p:cNvSpPr txBox="1"/>
          <p:nvPr/>
        </p:nvSpPr>
        <p:spPr>
          <a:xfrm>
            <a:off x="3969765" y="220726"/>
            <a:ext cx="4557395" cy="261867"/>
          </a:xfrm>
          <a:prstGeom prst="rect">
            <a:avLst/>
          </a:prstGeom>
        </p:spPr>
        <p:txBody>
          <a:bodyPr vert="horz" wrap="square" lIns="0" tIns="12700" rIns="0" bIns="0" rtlCol="0">
            <a:spAutoFit/>
          </a:bodyPr>
          <a:lstStyle/>
          <a:p>
            <a:pPr marL="12700" algn="r">
              <a:lnSpc>
                <a:spcPts val="2135"/>
              </a:lnSpc>
              <a:spcBef>
                <a:spcPts val="100"/>
              </a:spcBef>
            </a:pPr>
            <a:r>
              <a:rPr lang="es-MX" sz="1600" b="1" spc="-10" dirty="0">
                <a:solidFill>
                  <a:srgbClr val="C00000"/>
                </a:solidFill>
                <a:latin typeface="Arial"/>
                <a:cs typeface="Arial"/>
              </a:rPr>
              <a:t>    Descripción del cierre de la actividad</a:t>
            </a:r>
            <a:endParaRPr sz="1800" dirty="0">
              <a:latin typeface="Trebuchet MS"/>
              <a:cs typeface="Trebuchet MS"/>
            </a:endParaRPr>
          </a:p>
        </p:txBody>
      </p:sp>
    </p:spTree>
    <p:extLst>
      <p:ext uri="{BB962C8B-B14F-4D97-AF65-F5344CB8AC3E}">
        <p14:creationId xmlns:p14="http://schemas.microsoft.com/office/powerpoint/2010/main" val="2104722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304800" y="1226819"/>
            <a:ext cx="8063483" cy="2031325"/>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Se llevara a cabo una estadística  sobre la interpretación de la infografía, en donde se registrara el número de  alumnos interesados en el tema, así como el numero de alumnos  que comprendieron el objetivo principal.</a:t>
            </a:r>
          </a:p>
        </p:txBody>
      </p:sp>
      <p:graphicFrame>
        <p:nvGraphicFramePr>
          <p:cNvPr id="20" name="19 Tabla"/>
          <p:cNvGraphicFramePr>
            <a:graphicFrameLocks noGrp="1"/>
          </p:cNvGraphicFramePr>
          <p:nvPr>
            <p:extLst>
              <p:ext uri="{D42A27DB-BD31-4B8C-83A1-F6EECF244321}">
                <p14:modId xmlns:p14="http://schemas.microsoft.com/office/powerpoint/2010/main" val="249118533"/>
              </p:ext>
            </p:extLst>
          </p:nvPr>
        </p:nvGraphicFramePr>
        <p:xfrm>
          <a:off x="827581" y="4578521"/>
          <a:ext cx="6841050" cy="907340"/>
        </p:xfrm>
        <a:graphic>
          <a:graphicData uri="http://schemas.openxmlformats.org/drawingml/2006/table">
            <a:tbl>
              <a:tblPr firstRow="1" firstCol="1" bandRow="1">
                <a:tableStyleId>{5C22544A-7EE6-4342-B048-85BDC9FD1C3A}</a:tableStyleId>
              </a:tblPr>
              <a:tblGrid>
                <a:gridCol w="2280350">
                  <a:extLst>
                    <a:ext uri="{9D8B030D-6E8A-4147-A177-3AD203B41FA5}">
                      <a16:colId xmlns:a16="http://schemas.microsoft.com/office/drawing/2014/main" xmlns="" val="20000"/>
                    </a:ext>
                  </a:extLst>
                </a:gridCol>
                <a:gridCol w="2280350">
                  <a:extLst>
                    <a:ext uri="{9D8B030D-6E8A-4147-A177-3AD203B41FA5}">
                      <a16:colId xmlns:a16="http://schemas.microsoft.com/office/drawing/2014/main" xmlns="" val="20001"/>
                    </a:ext>
                  </a:extLst>
                </a:gridCol>
                <a:gridCol w="2280350">
                  <a:extLst>
                    <a:ext uri="{9D8B030D-6E8A-4147-A177-3AD203B41FA5}">
                      <a16:colId xmlns:a16="http://schemas.microsoft.com/office/drawing/2014/main" xmlns="" val="20002"/>
                    </a:ext>
                  </a:extLst>
                </a:gridCol>
              </a:tblGrid>
              <a:tr h="526879">
                <a:tc>
                  <a:txBody>
                    <a:bodyPr/>
                    <a:lstStyle/>
                    <a:p>
                      <a:pPr algn="ctr">
                        <a:lnSpc>
                          <a:spcPct val="107000"/>
                        </a:lnSpc>
                        <a:spcAft>
                          <a:spcPts val="800"/>
                        </a:spcAft>
                      </a:pPr>
                      <a:r>
                        <a:rPr lang="es-MX" sz="1100" dirty="0">
                          <a:effectLst/>
                        </a:rPr>
                        <a:t>N° de alumnos interesados en el tema.</a:t>
                      </a:r>
                      <a:endParaRPr lang="es-MX" sz="1100" dirty="0">
                        <a:effectLst/>
                        <a:latin typeface="Calibri"/>
                        <a:ea typeface="Calibri"/>
                        <a:cs typeface="Times New Roman"/>
                      </a:endParaRPr>
                    </a:p>
                  </a:txBody>
                  <a:tcPr marL="68580" marR="68580" marT="0" marB="0"/>
                </a:tc>
                <a:tc>
                  <a:txBody>
                    <a:bodyPr/>
                    <a:lstStyle/>
                    <a:p>
                      <a:pPr algn="ctr">
                        <a:lnSpc>
                          <a:spcPct val="107000"/>
                        </a:lnSpc>
                        <a:spcAft>
                          <a:spcPts val="800"/>
                        </a:spcAft>
                      </a:pPr>
                      <a:r>
                        <a:rPr lang="es-MX" sz="1100" dirty="0">
                          <a:effectLst/>
                        </a:rPr>
                        <a:t>N° de alumnos que comprendieron el objetivo principal.</a:t>
                      </a:r>
                      <a:endParaRPr lang="es-MX" sz="1100" dirty="0">
                        <a:effectLst/>
                        <a:latin typeface="Calibri"/>
                        <a:ea typeface="Calibri"/>
                        <a:cs typeface="Times New Roman"/>
                      </a:endParaRPr>
                    </a:p>
                  </a:txBody>
                  <a:tcPr marL="68580" marR="68580" marT="0" marB="0"/>
                </a:tc>
                <a:tc>
                  <a:txBody>
                    <a:bodyPr/>
                    <a:lstStyle/>
                    <a:p>
                      <a:pPr algn="ctr">
                        <a:lnSpc>
                          <a:spcPct val="107000"/>
                        </a:lnSpc>
                        <a:spcAft>
                          <a:spcPts val="800"/>
                        </a:spcAft>
                      </a:pPr>
                      <a:r>
                        <a:rPr lang="es-MX" sz="1100" dirty="0">
                          <a:effectLst/>
                        </a:rPr>
                        <a:t>Total de alumnos participaron en la actividad.</a:t>
                      </a:r>
                      <a:endParaRPr lang="es-MX"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380461">
                <a:tc>
                  <a:txBody>
                    <a:bodyPr/>
                    <a:lstStyle/>
                    <a:p>
                      <a:pPr algn="ctr">
                        <a:lnSpc>
                          <a:spcPct val="107000"/>
                        </a:lnSpc>
                        <a:spcAft>
                          <a:spcPts val="800"/>
                        </a:spcAft>
                      </a:pPr>
                      <a:r>
                        <a:rPr lang="es-MX" sz="1600" dirty="0">
                          <a:effectLst/>
                        </a:rPr>
                        <a:t>100</a:t>
                      </a:r>
                      <a:endParaRPr lang="es-MX" sz="1100" dirty="0">
                        <a:effectLst/>
                        <a:latin typeface="Calibri"/>
                        <a:ea typeface="Calibri"/>
                        <a:cs typeface="Times New Roman"/>
                      </a:endParaRPr>
                    </a:p>
                  </a:txBody>
                  <a:tcPr marL="68580" marR="68580" marT="0" marB="0"/>
                </a:tc>
                <a:tc>
                  <a:txBody>
                    <a:bodyPr/>
                    <a:lstStyle/>
                    <a:p>
                      <a:pPr algn="ctr">
                        <a:lnSpc>
                          <a:spcPct val="107000"/>
                        </a:lnSpc>
                        <a:spcAft>
                          <a:spcPts val="800"/>
                        </a:spcAft>
                      </a:pPr>
                      <a:r>
                        <a:rPr lang="es-MX" sz="1600" dirty="0">
                          <a:effectLst/>
                        </a:rPr>
                        <a:t>90</a:t>
                      </a:r>
                      <a:endParaRPr lang="es-MX" sz="1100" dirty="0">
                        <a:effectLst/>
                        <a:latin typeface="Calibri"/>
                        <a:ea typeface="Calibri"/>
                        <a:cs typeface="Times New Roman"/>
                      </a:endParaRPr>
                    </a:p>
                  </a:txBody>
                  <a:tcPr marL="68580" marR="68580" marT="0" marB="0"/>
                </a:tc>
                <a:tc>
                  <a:txBody>
                    <a:bodyPr/>
                    <a:lstStyle/>
                    <a:p>
                      <a:pPr algn="ctr">
                        <a:lnSpc>
                          <a:spcPct val="107000"/>
                        </a:lnSpc>
                        <a:spcAft>
                          <a:spcPts val="800"/>
                        </a:spcAft>
                      </a:pPr>
                      <a:r>
                        <a:rPr lang="es-MX" sz="1600" dirty="0">
                          <a:effectLst/>
                        </a:rPr>
                        <a:t>120</a:t>
                      </a:r>
                      <a:endParaRPr lang="es-MX"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bl>
          </a:graphicData>
        </a:graphic>
      </p:graphicFrame>
      <p:sp>
        <p:nvSpPr>
          <p:cNvPr id="21" name="Rectangle 1"/>
          <p:cNvSpPr>
            <a:spLocks noChangeArrowheads="1"/>
          </p:cNvSpPr>
          <p:nvPr/>
        </p:nvSpPr>
        <p:spPr bwMode="auto">
          <a:xfrm>
            <a:off x="1510585" y="3991418"/>
            <a:ext cx="531378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dirty="0">
                <a:ln>
                  <a:noFill/>
                </a:ln>
                <a:solidFill>
                  <a:schemeClr val="tx1"/>
                </a:solidFill>
                <a:effectLst/>
                <a:latin typeface="Arial" pitchFamily="34" charset="0"/>
                <a:ea typeface="Calibri" pitchFamily="34" charset="0"/>
                <a:cs typeface="Arial" pitchFamily="34" charset="0"/>
              </a:rPr>
              <a:t>RESULTADOS ESTADÍSTICAS DE LA INFOGRAFÍA.</a:t>
            </a:r>
            <a:endParaRPr kumimoji="0" lang="es-MX" altLang="es-MX"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itchFamily="34" charset="0"/>
              <a:cs typeface="Arial" pitchFamily="34" charset="0"/>
            </a:endParaRPr>
          </a:p>
        </p:txBody>
      </p:sp>
      <p:sp>
        <p:nvSpPr>
          <p:cNvPr id="22" name="object 17"/>
          <p:cNvSpPr txBox="1"/>
          <p:nvPr/>
        </p:nvSpPr>
        <p:spPr>
          <a:xfrm>
            <a:off x="3969765" y="220726"/>
            <a:ext cx="4557395" cy="83356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Descripción de lo que se hará  con los resultados de la actividad.</a:t>
            </a:r>
          </a:p>
          <a:p>
            <a:pPr marL="12700" algn="ctr">
              <a:lnSpc>
                <a:spcPts val="2135"/>
              </a:lnSpc>
              <a:spcBef>
                <a:spcPts val="100"/>
              </a:spcBef>
            </a:pPr>
            <a:endParaRPr sz="1800" dirty="0">
              <a:latin typeface="Trebuchet MS"/>
              <a:cs typeface="Trebuchet MS"/>
            </a:endParaRPr>
          </a:p>
        </p:txBody>
      </p:sp>
    </p:spTree>
    <p:extLst>
      <p:ext uri="{BB962C8B-B14F-4D97-AF65-F5344CB8AC3E}">
        <p14:creationId xmlns:p14="http://schemas.microsoft.com/office/powerpoint/2010/main" val="3618526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304800" y="1447800"/>
            <a:ext cx="8063483" cy="2862322"/>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1.- Logros alcanzados</a:t>
            </a:r>
            <a:r>
              <a:rPr lang="es-MX" dirty="0">
                <a:latin typeface="Arial" panose="020B0604020202020204" pitchFamily="34" charset="0"/>
                <a:cs typeface="Arial" panose="020B0604020202020204" pitchFamily="34" charset="0"/>
              </a:rPr>
              <a:t>.</a:t>
            </a:r>
          </a:p>
          <a:p>
            <a:r>
              <a:rPr lang="es-MX" dirty="0">
                <a:latin typeface="Arial" panose="020B0604020202020204" pitchFamily="34" charset="0"/>
                <a:cs typeface="Arial" panose="020B0604020202020204" pitchFamily="34" charset="0"/>
              </a:rPr>
              <a:t>Producción de la infografía</a:t>
            </a:r>
          </a:p>
          <a:p>
            <a:r>
              <a:rPr lang="es-MX" dirty="0">
                <a:latin typeface="Arial" panose="020B0604020202020204" pitchFamily="34" charset="0"/>
                <a:cs typeface="Arial" panose="020B0604020202020204" pitchFamily="34" charset="0"/>
              </a:rPr>
              <a:t>Participación de la asignaturas correspondientes</a:t>
            </a:r>
          </a:p>
          <a:p>
            <a:r>
              <a:rPr lang="es-MX" dirty="0">
                <a:latin typeface="Arial" panose="020B0604020202020204" pitchFamily="34" charset="0"/>
                <a:cs typeface="Arial" panose="020B0604020202020204" pitchFamily="34" charset="0"/>
              </a:rPr>
              <a:t>Aportación de la información de los alumnos</a:t>
            </a:r>
          </a:p>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2.-Aspectos a mejorar</a:t>
            </a:r>
          </a:p>
          <a:p>
            <a:endParaRPr lang="es-MX" b="1"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Fuentes de información</a:t>
            </a:r>
          </a:p>
          <a:p>
            <a:r>
              <a:rPr lang="es-MX" dirty="0">
                <a:latin typeface="Arial" panose="020B0604020202020204" pitchFamily="34" charset="0"/>
                <a:cs typeface="Arial" panose="020B0604020202020204" pitchFamily="34" charset="0"/>
              </a:rPr>
              <a:t>Calidad de la imagen.</a:t>
            </a:r>
          </a:p>
        </p:txBody>
      </p:sp>
      <p:sp>
        <p:nvSpPr>
          <p:cNvPr id="20" name="object 17"/>
          <p:cNvSpPr txBox="1"/>
          <p:nvPr/>
        </p:nvSpPr>
        <p:spPr>
          <a:xfrm>
            <a:off x="3969765" y="220726"/>
            <a:ext cx="4557395" cy="551433"/>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Análisis , contrastación de los esperado y lo sucedido</a:t>
            </a:r>
            <a:endParaRPr sz="1800" dirty="0">
              <a:latin typeface="Trebuchet MS"/>
              <a:cs typeface="Trebuchet MS"/>
            </a:endParaRPr>
          </a:p>
        </p:txBody>
      </p:sp>
    </p:spTree>
    <p:extLst>
      <p:ext uri="{BB962C8B-B14F-4D97-AF65-F5344CB8AC3E}">
        <p14:creationId xmlns:p14="http://schemas.microsoft.com/office/powerpoint/2010/main" val="3715098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0" name="19 CuadroTexto"/>
          <p:cNvSpPr txBox="1"/>
          <p:nvPr/>
        </p:nvSpPr>
        <p:spPr>
          <a:xfrm>
            <a:off x="454605" y="1592317"/>
            <a:ext cx="8388849" cy="1200329"/>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Toma de decisiones. Señalar cualquier toma de decisiones en función al análisis</a:t>
            </a:r>
            <a:r>
              <a:rPr lang="es-MX" dirty="0">
                <a:latin typeface="Arial" panose="020B0604020202020204" pitchFamily="34" charset="0"/>
                <a:cs typeface="Arial" panose="020B0604020202020204" pitchFamily="34" charset="0"/>
              </a:rPr>
              <a:t>.</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Implementar cambios pertinentes del contenido de la infografía </a:t>
            </a:r>
          </a:p>
        </p:txBody>
      </p:sp>
      <p:sp>
        <p:nvSpPr>
          <p:cNvPr id="21" name="object 17"/>
          <p:cNvSpPr txBox="1"/>
          <p:nvPr/>
        </p:nvSpPr>
        <p:spPr>
          <a:xfrm>
            <a:off x="3969765" y="220726"/>
            <a:ext cx="4557395" cy="261867"/>
          </a:xfrm>
          <a:prstGeom prst="rect">
            <a:avLst/>
          </a:prstGeom>
        </p:spPr>
        <p:txBody>
          <a:bodyPr vert="horz" wrap="square" lIns="0" tIns="12700" rIns="0" bIns="0" rtlCol="0">
            <a:spAutoFit/>
          </a:bodyPr>
          <a:lstStyle/>
          <a:p>
            <a:pPr marL="12700" algn="r">
              <a:lnSpc>
                <a:spcPts val="2135"/>
              </a:lnSpc>
              <a:spcBef>
                <a:spcPts val="100"/>
              </a:spcBef>
            </a:pPr>
            <a:r>
              <a:rPr lang="es-MX" sz="1600" b="1" spc="-10" dirty="0">
                <a:solidFill>
                  <a:srgbClr val="C00000"/>
                </a:solidFill>
                <a:latin typeface="Arial"/>
                <a:cs typeface="Arial"/>
              </a:rPr>
              <a:t>    </a:t>
            </a:r>
            <a:r>
              <a:rPr lang="es-MX" sz="1600" b="1" spc="-10" dirty="0" smtClean="0">
                <a:solidFill>
                  <a:srgbClr val="C00000"/>
                </a:solidFill>
                <a:latin typeface="Arial"/>
                <a:cs typeface="Arial"/>
              </a:rPr>
              <a:t>Toma de decisiones</a:t>
            </a:r>
            <a:endParaRPr sz="1800" dirty="0">
              <a:latin typeface="Trebuchet MS"/>
              <a:cs typeface="Trebuchet MS"/>
            </a:endParaRPr>
          </a:p>
        </p:txBody>
      </p:sp>
    </p:spTree>
    <p:extLst>
      <p:ext uri="{BB962C8B-B14F-4D97-AF65-F5344CB8AC3E}">
        <p14:creationId xmlns:p14="http://schemas.microsoft.com/office/powerpoint/2010/main" val="2391083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0" name="object 17"/>
          <p:cNvSpPr txBox="1"/>
          <p:nvPr/>
        </p:nvSpPr>
        <p:spPr>
          <a:xfrm>
            <a:off x="3969765" y="220726"/>
            <a:ext cx="4557395" cy="261867"/>
          </a:xfrm>
          <a:prstGeom prst="rect">
            <a:avLst/>
          </a:prstGeom>
        </p:spPr>
        <p:txBody>
          <a:bodyPr vert="horz" wrap="square" lIns="0" tIns="12700" rIns="0" bIns="0" rtlCol="0">
            <a:spAutoFit/>
          </a:bodyPr>
          <a:lstStyle/>
          <a:p>
            <a:pPr marL="12700" algn="r">
              <a:lnSpc>
                <a:spcPts val="2135"/>
              </a:lnSpc>
              <a:spcBef>
                <a:spcPts val="100"/>
              </a:spcBef>
            </a:pPr>
            <a:r>
              <a:rPr lang="es-MX" sz="1600" b="1" spc="-10" dirty="0">
                <a:solidFill>
                  <a:srgbClr val="C00000"/>
                </a:solidFill>
                <a:latin typeface="Arial"/>
                <a:cs typeface="Arial"/>
              </a:rPr>
              <a:t>    </a:t>
            </a:r>
            <a:r>
              <a:rPr lang="es-MX" sz="1600" b="1" spc="-10" dirty="0" smtClean="0">
                <a:solidFill>
                  <a:srgbClr val="C00000"/>
                </a:solidFill>
                <a:latin typeface="Arial"/>
                <a:cs typeface="Arial"/>
              </a:rPr>
              <a:t>Herramientas y evidencias</a:t>
            </a:r>
            <a:endParaRPr sz="1800" dirty="0">
              <a:latin typeface="Trebuchet MS"/>
              <a:cs typeface="Trebuchet MS"/>
            </a:endParaRPr>
          </a:p>
        </p:txBody>
      </p:sp>
      <p:pic>
        <p:nvPicPr>
          <p:cNvPr id="17" name="1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1905000"/>
            <a:ext cx="3960000" cy="4375724"/>
          </a:xfrm>
          <a:prstGeom prst="rect">
            <a:avLst/>
          </a:prstGeom>
        </p:spPr>
      </p:pic>
      <p:pic>
        <p:nvPicPr>
          <p:cNvPr id="21" name="20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8200" y="1905000"/>
            <a:ext cx="3404617" cy="4375723"/>
          </a:xfrm>
          <a:prstGeom prst="rect">
            <a:avLst/>
          </a:prstGeom>
        </p:spPr>
      </p:pic>
    </p:spTree>
    <p:extLst>
      <p:ext uri="{BB962C8B-B14F-4D97-AF65-F5344CB8AC3E}">
        <p14:creationId xmlns:p14="http://schemas.microsoft.com/office/powerpoint/2010/main" val="98552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457200" y="1981200"/>
            <a:ext cx="7772400" cy="2585323"/>
          </a:xfrm>
          <a:prstGeom prst="rect">
            <a:avLst/>
          </a:prstGeom>
          <a:noFill/>
        </p:spPr>
        <p:txBody>
          <a:bodyPr wrap="square" rtlCol="0">
            <a:spAutoFit/>
          </a:bodyPr>
          <a:lstStyle/>
          <a:p>
            <a:pPr marL="342900" indent="-342900">
              <a:buFont typeface="+mj-lt"/>
              <a:buAutoNum type="alphaLcPeriod"/>
            </a:pPr>
            <a:r>
              <a:rPr lang="es-MX" dirty="0">
                <a:latin typeface="Arial" panose="020B0604020202020204" pitchFamily="34" charset="0"/>
                <a:cs typeface="Arial" panose="020B0604020202020204" pitchFamily="34" charset="0"/>
              </a:rPr>
              <a:t>Nombre de la actividad </a:t>
            </a:r>
          </a:p>
          <a:p>
            <a:r>
              <a:rPr lang="es-MX" b="1" dirty="0">
                <a:latin typeface="Arial" panose="020B0604020202020204" pitchFamily="34" charset="0"/>
                <a:cs typeface="Arial" panose="020B0604020202020204" pitchFamily="34" charset="0"/>
              </a:rPr>
              <a:t>Conferencia : “Sexualidad, moralidad y sobrepoblación”</a:t>
            </a:r>
          </a:p>
          <a:p>
            <a:r>
              <a:rPr lang="es-MX" dirty="0">
                <a:latin typeface="Arial" panose="020B0604020202020204" pitchFamily="34" charset="0"/>
                <a:cs typeface="Arial" panose="020B0604020202020204" pitchFamily="34" charset="0"/>
              </a:rPr>
              <a:t>b. Objetivo</a:t>
            </a:r>
          </a:p>
          <a:p>
            <a:r>
              <a:rPr lang="es-MX" b="1" dirty="0">
                <a:latin typeface="Arial" panose="020B0604020202020204" pitchFamily="34" charset="0"/>
                <a:cs typeface="Arial" panose="020B0604020202020204" pitchFamily="34" charset="0"/>
              </a:rPr>
              <a:t>Generar conocimientos éticos en el alumno desde una perspectiva científica, formando individuos responsables de su sexualidad.</a:t>
            </a:r>
          </a:p>
          <a:p>
            <a:r>
              <a:rPr lang="es-MX" dirty="0">
                <a:latin typeface="Arial" panose="020B0604020202020204" pitchFamily="34" charset="0"/>
                <a:cs typeface="Arial" panose="020B0604020202020204" pitchFamily="34" charset="0"/>
              </a:rPr>
              <a:t>c. Grado</a:t>
            </a:r>
          </a:p>
          <a:p>
            <a:r>
              <a:rPr lang="es-MX" b="1" dirty="0">
                <a:latin typeface="Arial" panose="020B0604020202020204" pitchFamily="34" charset="0"/>
                <a:cs typeface="Arial" panose="020B0604020202020204" pitchFamily="34" charset="0"/>
              </a:rPr>
              <a:t>Quinto</a:t>
            </a:r>
          </a:p>
          <a:p>
            <a:r>
              <a:rPr lang="es-MX" dirty="0">
                <a:latin typeface="Arial" panose="020B0604020202020204" pitchFamily="34" charset="0"/>
                <a:cs typeface="Arial" panose="020B0604020202020204" pitchFamily="34" charset="0"/>
              </a:rPr>
              <a:t>d. </a:t>
            </a:r>
            <a:r>
              <a:rPr lang="es-MX" b="1" dirty="0">
                <a:latin typeface="Arial" panose="020B0604020202020204" pitchFamily="34" charset="0"/>
                <a:cs typeface="Arial" panose="020B0604020202020204" pitchFamily="34" charset="0"/>
              </a:rPr>
              <a:t>Fecha en que se llevará a cabo</a:t>
            </a:r>
          </a:p>
          <a:p>
            <a:r>
              <a:rPr lang="es-MX" b="1" dirty="0">
                <a:latin typeface="Arial" panose="020B0604020202020204" pitchFamily="34" charset="0"/>
                <a:cs typeface="Arial" panose="020B0604020202020204" pitchFamily="34" charset="0"/>
              </a:rPr>
              <a:t> 03 de Diciembre del 2018</a:t>
            </a:r>
          </a:p>
        </p:txBody>
      </p:sp>
      <p:sp>
        <p:nvSpPr>
          <p:cNvPr id="20" name="object 17"/>
          <p:cNvSpPr txBox="1"/>
          <p:nvPr/>
        </p:nvSpPr>
        <p:spPr>
          <a:xfrm>
            <a:off x="3969765" y="220726"/>
            <a:ext cx="4557395" cy="551433"/>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a:t>
            </a:r>
            <a:r>
              <a:rPr lang="es-MX" sz="1600" b="1" spc="-10" dirty="0" smtClean="0">
                <a:solidFill>
                  <a:srgbClr val="C00000"/>
                </a:solidFill>
                <a:latin typeface="Arial"/>
                <a:cs typeface="Arial"/>
              </a:rPr>
              <a:t>Actividad  interdisciplinaria I desarrollo del proyecto.</a:t>
            </a:r>
            <a:endParaRPr sz="1800" dirty="0">
              <a:latin typeface="Trebuchet MS"/>
              <a:cs typeface="Trebuchet MS"/>
            </a:endParaRPr>
          </a:p>
        </p:txBody>
      </p:sp>
    </p:spTree>
    <p:extLst>
      <p:ext uri="{BB962C8B-B14F-4D97-AF65-F5344CB8AC3E}">
        <p14:creationId xmlns:p14="http://schemas.microsoft.com/office/powerpoint/2010/main" val="2533347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81093"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8368283" y="164592"/>
            <a:ext cx="384048" cy="513587"/>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3325399" y="92392"/>
            <a:ext cx="2489708" cy="585787"/>
          </a:xfrm>
          <a:prstGeom prst="rect">
            <a:avLst/>
          </a:prstGeom>
          <a:blipFill>
            <a:blip r:embed="rId4" cstate="print"/>
            <a:stretch>
              <a:fillRect/>
            </a:stretch>
          </a:blipFill>
        </p:spPr>
        <p:txBody>
          <a:bodyPr wrap="square" lIns="0" tIns="0" rIns="0" bIns="0" rtlCol="0"/>
          <a:lstStyle/>
          <a:p>
            <a:endParaRPr dirty="0"/>
          </a:p>
        </p:txBody>
      </p:sp>
      <p:sp>
        <p:nvSpPr>
          <p:cNvPr id="7" name="object 7"/>
          <p:cNvSpPr/>
          <p:nvPr/>
        </p:nvSpPr>
        <p:spPr>
          <a:xfrm>
            <a:off x="6613374" y="191342"/>
            <a:ext cx="627532" cy="339054"/>
          </a:xfrm>
          <a:prstGeom prst="rect">
            <a:avLst/>
          </a:prstGeom>
          <a:blipFill>
            <a:blip r:embed="rId5" cstate="print"/>
            <a:stretch>
              <a:fillRect/>
            </a:stretch>
          </a:blipFill>
        </p:spPr>
        <p:txBody>
          <a:bodyPr wrap="square" lIns="0" tIns="0" rIns="0" bIns="0" rtlCol="0"/>
          <a:lstStyle/>
          <a:p>
            <a:endParaRPr dirty="0"/>
          </a:p>
        </p:txBody>
      </p:sp>
      <p:sp>
        <p:nvSpPr>
          <p:cNvPr id="10" name="object 10"/>
          <p:cNvSpPr/>
          <p:nvPr/>
        </p:nvSpPr>
        <p:spPr>
          <a:xfrm>
            <a:off x="876300" y="1799844"/>
            <a:ext cx="359663" cy="513588"/>
          </a:xfrm>
          <a:prstGeom prst="rect">
            <a:avLst/>
          </a:prstGeom>
          <a:blipFill>
            <a:blip r:embed="rId6" cstate="print"/>
            <a:stretch>
              <a:fillRect/>
            </a:stretch>
          </a:blipFill>
        </p:spPr>
        <p:txBody>
          <a:bodyPr wrap="square" lIns="0" tIns="0" rIns="0" bIns="0" rtlCol="0"/>
          <a:lstStyle/>
          <a:p>
            <a:endParaRPr dirty="0"/>
          </a:p>
        </p:txBody>
      </p:sp>
      <p:sp>
        <p:nvSpPr>
          <p:cNvPr id="16" name="15 Rectángulo"/>
          <p:cNvSpPr/>
          <p:nvPr/>
        </p:nvSpPr>
        <p:spPr>
          <a:xfrm>
            <a:off x="2139713" y="1390102"/>
            <a:ext cx="4473661"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PROFESORES PARTICIPANTES</a:t>
            </a:r>
          </a:p>
        </p:txBody>
      </p:sp>
      <p:sp>
        <p:nvSpPr>
          <p:cNvPr id="17" name="16 CuadroTexto"/>
          <p:cNvSpPr txBox="1"/>
          <p:nvPr/>
        </p:nvSpPr>
        <p:spPr>
          <a:xfrm>
            <a:off x="605009" y="2351497"/>
            <a:ext cx="7930489" cy="3046988"/>
          </a:xfrm>
          <a:prstGeom prst="rect">
            <a:avLst/>
          </a:prstGeom>
          <a:noFill/>
        </p:spPr>
        <p:txBody>
          <a:bodyPr wrap="square" rtlCol="0">
            <a:spAutoFit/>
          </a:bodyPr>
          <a:lstStyle/>
          <a:p>
            <a:pPr algn="ctr"/>
            <a:r>
              <a:rPr lang="es-MX" sz="2800" dirty="0">
                <a:solidFill>
                  <a:srgbClr val="C00000"/>
                </a:solidFill>
                <a:latin typeface="Arial Black" panose="020B0A04020102020204" pitchFamily="34" charset="0"/>
              </a:rPr>
              <a:t>Velia Gisela Zarco Espino</a:t>
            </a:r>
          </a:p>
          <a:p>
            <a:pPr algn="ctr"/>
            <a:r>
              <a:rPr lang="es-MX" sz="2800" dirty="0">
                <a:solidFill>
                  <a:srgbClr val="C00000"/>
                </a:solidFill>
                <a:latin typeface="Arial Black" panose="020B0A04020102020204" pitchFamily="34" charset="0"/>
              </a:rPr>
              <a:t>(Matemáticas)</a:t>
            </a:r>
          </a:p>
          <a:p>
            <a:pPr algn="ctr"/>
            <a:endParaRPr lang="es-MX" sz="800" dirty="0">
              <a:solidFill>
                <a:srgbClr val="C00000"/>
              </a:solidFill>
              <a:latin typeface="Arial Black" panose="020B0A04020102020204" pitchFamily="34" charset="0"/>
            </a:endParaRPr>
          </a:p>
          <a:p>
            <a:pPr algn="ctr"/>
            <a:r>
              <a:rPr lang="es-MX" sz="2800" dirty="0">
                <a:solidFill>
                  <a:srgbClr val="C00000"/>
                </a:solidFill>
                <a:latin typeface="Arial Black" panose="020B0A04020102020204" pitchFamily="34" charset="0"/>
              </a:rPr>
              <a:t>Justiniano Fierro Gracida</a:t>
            </a:r>
          </a:p>
          <a:p>
            <a:pPr algn="ctr"/>
            <a:r>
              <a:rPr lang="es-MX" sz="2800" dirty="0">
                <a:solidFill>
                  <a:srgbClr val="C00000"/>
                </a:solidFill>
                <a:latin typeface="Arial Black" panose="020B0A04020102020204" pitchFamily="34" charset="0"/>
              </a:rPr>
              <a:t>(Educación para la salud)</a:t>
            </a:r>
          </a:p>
          <a:p>
            <a:pPr algn="ctr"/>
            <a:endParaRPr lang="es-MX" sz="800" dirty="0">
              <a:solidFill>
                <a:srgbClr val="C00000"/>
              </a:solidFill>
              <a:latin typeface="Arial Black" panose="020B0A04020102020204" pitchFamily="34" charset="0"/>
            </a:endParaRPr>
          </a:p>
          <a:p>
            <a:pPr algn="ctr"/>
            <a:r>
              <a:rPr lang="es-MX" sz="2800" dirty="0">
                <a:solidFill>
                  <a:srgbClr val="C00000"/>
                </a:solidFill>
                <a:latin typeface="Arial Black" panose="020B0A04020102020204" pitchFamily="34" charset="0"/>
              </a:rPr>
              <a:t>Horacio Sánchez Vázquez</a:t>
            </a:r>
          </a:p>
          <a:p>
            <a:pPr algn="ctr"/>
            <a:r>
              <a:rPr lang="es-MX" sz="2800" dirty="0">
                <a:solidFill>
                  <a:srgbClr val="C00000"/>
                </a:solidFill>
                <a:latin typeface="Arial Black" panose="020B0A04020102020204" pitchFamily="34" charset="0"/>
              </a:rPr>
              <a:t>(Ética)</a:t>
            </a:r>
          </a:p>
          <a:p>
            <a:pPr algn="ctr"/>
            <a:endParaRPr lang="es-MX" sz="800" dirty="0">
              <a:solidFill>
                <a:srgbClr val="C00000"/>
              </a:solidFill>
              <a:latin typeface="Arial Black" panose="020B0A040201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281153" y="1090418"/>
            <a:ext cx="8063482" cy="5355312"/>
          </a:xfrm>
          <a:prstGeom prst="rect">
            <a:avLst/>
          </a:prstGeom>
          <a:noFill/>
        </p:spPr>
        <p:txBody>
          <a:bodyPr wrap="square" rtlCol="0">
            <a:spAutoFit/>
          </a:bodyPr>
          <a:lstStyle/>
          <a:p>
            <a:r>
              <a:rPr lang="es-MX" b="1" i="1" dirty="0" smtClean="0">
                <a:latin typeface="Arial" panose="020B0604020202020204" pitchFamily="34" charset="0"/>
                <a:cs typeface="Arial" panose="020B0604020202020204" pitchFamily="34" charset="0"/>
              </a:rPr>
              <a:t>Matemáticas</a:t>
            </a:r>
            <a:r>
              <a:rPr lang="es-MX" b="1" i="1" dirty="0">
                <a:latin typeface="Arial" panose="020B0604020202020204" pitchFamily="34" charset="0"/>
                <a:cs typeface="Arial" panose="020B0604020202020204" pitchFamily="34" charset="0"/>
              </a:rPr>
              <a:t>.</a:t>
            </a:r>
          </a:p>
          <a:p>
            <a:r>
              <a:rPr lang="es-MX" b="1" dirty="0">
                <a:latin typeface="Arial" panose="020B0604020202020204" pitchFamily="34" charset="0"/>
                <a:cs typeface="Arial" panose="020B0604020202020204" pitchFamily="34" charset="0"/>
              </a:rPr>
              <a:t>Función, dominio y rango, funciones exponenciales, modelos matemáticos y representación gráfica.</a:t>
            </a:r>
          </a:p>
          <a:p>
            <a:r>
              <a:rPr lang="es-MX" b="1" u="sng"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Fuentes de apoyo: </a:t>
            </a:r>
            <a:r>
              <a:rPr lang="es-MX" b="1" dirty="0">
                <a:latin typeface="Arial" panose="020B0604020202020204" pitchFamily="34" charset="0"/>
                <a:cs typeface="Arial" panose="020B0604020202020204" pitchFamily="34" charset="0"/>
                <a:hlinkClick r:id="rId6"/>
              </a:rPr>
              <a:t>https://www.inegi.org.mx/</a:t>
            </a:r>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		</a:t>
            </a:r>
            <a:r>
              <a:rPr lang="es-MX" b="1" dirty="0">
                <a:latin typeface="Arial" panose="020B0604020202020204" pitchFamily="34" charset="0"/>
                <a:cs typeface="Arial" panose="020B0604020202020204" pitchFamily="34" charset="0"/>
                <a:hlinkClick r:id="rId7"/>
              </a:rPr>
              <a:t>https://www.gob.mx/conapo/articulos/conciliacion-demografica-de-mexico-1950-2015-y-proyecciones-de-la-poblacion-de-mexico-y-de-las-entidades-federativas-2016-2050-174962?idiom=es</a:t>
            </a:r>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Manuel Guerra  Tejada-Silvia Figueroa Campos, 2004, Geometría Analítica, México D.F., Mc Graw Hill</a:t>
            </a:r>
          </a:p>
          <a:p>
            <a:endParaRPr lang="es-MX" b="1" dirty="0">
              <a:latin typeface="Arial" panose="020B0604020202020204" pitchFamily="34" charset="0"/>
              <a:cs typeface="Arial" panose="020B0604020202020204" pitchFamily="34" charset="0"/>
            </a:endParaRPr>
          </a:p>
          <a:p>
            <a:r>
              <a:rPr lang="es-MX" b="1" i="1" dirty="0">
                <a:latin typeface="Arial" panose="020B0604020202020204" pitchFamily="34" charset="0"/>
                <a:cs typeface="Arial" panose="020B0604020202020204" pitchFamily="34" charset="0"/>
              </a:rPr>
              <a:t>Educación para la salud.</a:t>
            </a:r>
          </a:p>
          <a:p>
            <a:r>
              <a:rPr lang="es-MX" b="1" dirty="0">
                <a:latin typeface="Arial" panose="020B0604020202020204" pitchFamily="34" charset="0"/>
                <a:cs typeface="Arial" panose="020B0604020202020204" pitchFamily="34" charset="0"/>
              </a:rPr>
              <a:t>Educación sexual, sexualidad, tipos de sexo, planificación familiar, métodos anticonceptivos.</a:t>
            </a:r>
          </a:p>
          <a:p>
            <a:r>
              <a:rPr lang="es-MX" dirty="0">
                <a:latin typeface="Arial" panose="020B0604020202020204" pitchFamily="34" charset="0"/>
                <a:cs typeface="Arial" panose="020B0604020202020204" pitchFamily="34" charset="0"/>
              </a:rPr>
              <a:t>Fuentes de apoyo:</a:t>
            </a:r>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1.-Bertha Higashida,  Sexta Edición, Ciencias de la Salud, Mc Graw Hill.</a:t>
            </a:r>
          </a:p>
          <a:p>
            <a:r>
              <a:rPr lang="es-MX" b="1" dirty="0">
                <a:latin typeface="Arial" panose="020B0604020202020204" pitchFamily="34" charset="0"/>
                <a:cs typeface="Arial" panose="020B0604020202020204" pitchFamily="34" charset="0"/>
              </a:rPr>
              <a:t>2.- Bertha Higashida,  Segunda Edición, Ciencias de la Salud 1, Mc Graw Hill.</a:t>
            </a:r>
          </a:p>
          <a:p>
            <a:endParaRPr lang="es-MX" b="1"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sp>
        <p:nvSpPr>
          <p:cNvPr id="20" name="object 17"/>
          <p:cNvSpPr txBox="1"/>
          <p:nvPr/>
        </p:nvSpPr>
        <p:spPr>
          <a:xfrm>
            <a:off x="3969765" y="220726"/>
            <a:ext cx="4557395" cy="531171"/>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Asignaturas participantes, conceptos y fuentes de apoyo</a:t>
            </a:r>
            <a:endParaRPr sz="1800" dirty="0">
              <a:latin typeface="Trebuchet MS"/>
              <a:cs typeface="Trebuchet MS"/>
            </a:endParaRPr>
          </a:p>
        </p:txBody>
      </p:sp>
    </p:spTree>
    <p:extLst>
      <p:ext uri="{BB962C8B-B14F-4D97-AF65-F5344CB8AC3E}">
        <p14:creationId xmlns:p14="http://schemas.microsoft.com/office/powerpoint/2010/main" val="1683005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304801" y="1524000"/>
            <a:ext cx="8063482" cy="5632311"/>
          </a:xfrm>
          <a:prstGeom prst="rect">
            <a:avLst/>
          </a:prstGeom>
          <a:noFill/>
        </p:spPr>
        <p:txBody>
          <a:bodyPr wrap="square" rtlCol="0">
            <a:spAutoFit/>
          </a:bodyPr>
          <a:lstStyle/>
          <a:p>
            <a:endParaRPr lang="es-MX" b="1" i="1" dirty="0">
              <a:latin typeface="Arial" panose="020B0604020202020204" pitchFamily="34" charset="0"/>
              <a:cs typeface="Arial" panose="020B0604020202020204" pitchFamily="34" charset="0"/>
            </a:endParaRPr>
          </a:p>
          <a:p>
            <a:r>
              <a:rPr lang="es-ES" dirty="0">
                <a:hlinkClick r:id="rId6"/>
              </a:rPr>
              <a:t>https://www.who.int/es/news-room/fact-sheets/detail/family-planning-contraception</a:t>
            </a:r>
            <a:endParaRPr lang="es-ES" dirty="0"/>
          </a:p>
          <a:p>
            <a:r>
              <a:rPr lang="es-ES" dirty="0">
                <a:hlinkClick r:id="rId7"/>
              </a:rPr>
              <a:t>https://es.m.wikipedia.org/wiki/Relación_sexual</a:t>
            </a:r>
            <a:endParaRPr lang="es-ES" dirty="0"/>
          </a:p>
          <a:p>
            <a:r>
              <a:rPr lang="es-ES" dirty="0">
                <a:hlinkClick r:id="rId8"/>
              </a:rPr>
              <a:t>https://www.monografias.com/docs/Variaciones-de-la-sexualidad-F3ZW8YKYMZ</a:t>
            </a:r>
            <a:endParaRPr lang="es-ES" dirty="0"/>
          </a:p>
          <a:p>
            <a:r>
              <a:rPr lang="es-ES" dirty="0">
                <a:hlinkClick r:id="rId9"/>
              </a:rPr>
              <a:t>https://es.justinfeed.com/relieve-sexual-tension-how-to-free-naughty-thoughts-in-no-time1623</a:t>
            </a:r>
            <a:endParaRPr lang="es-ES" dirty="0"/>
          </a:p>
          <a:p>
            <a:r>
              <a:rPr lang="es-ES" dirty="0">
                <a:hlinkClick r:id="rId10"/>
              </a:rPr>
              <a:t>https://profamilia.org.co/inicio/joven-2/servicios-joven/disfunciones-sexuales/</a:t>
            </a:r>
            <a:endParaRPr lang="es-ES" dirty="0"/>
          </a:p>
          <a:p>
            <a:r>
              <a:rPr lang="es-ES" dirty="0">
                <a:hlinkClick r:id="rId11"/>
              </a:rPr>
              <a:t>https://www.sostenibilidad.com/desarrollo-sostenible/causas-consecuencias-sobrepoblacion/</a:t>
            </a:r>
            <a:endParaRPr lang="es-ES" dirty="0"/>
          </a:p>
          <a:p>
            <a:endParaRPr lang="es-MX" b="1" i="1" dirty="0">
              <a:latin typeface="Arial" panose="020B0604020202020204" pitchFamily="34" charset="0"/>
              <a:cs typeface="Arial" panose="020B0604020202020204" pitchFamily="34" charset="0"/>
            </a:endParaRPr>
          </a:p>
          <a:p>
            <a:endParaRPr lang="es-MX" b="1" i="1" dirty="0">
              <a:latin typeface="Arial" panose="020B0604020202020204" pitchFamily="34" charset="0"/>
              <a:cs typeface="Arial" panose="020B0604020202020204" pitchFamily="34" charset="0"/>
            </a:endParaRPr>
          </a:p>
          <a:p>
            <a:r>
              <a:rPr lang="es-MX" b="1" i="1" dirty="0">
                <a:latin typeface="Arial" panose="020B0604020202020204" pitchFamily="34" charset="0"/>
                <a:cs typeface="Arial" panose="020B0604020202020204" pitchFamily="34" charset="0"/>
              </a:rPr>
              <a:t>Ética</a:t>
            </a:r>
          </a:p>
          <a:p>
            <a:r>
              <a:rPr lang="es-MX" b="1" dirty="0">
                <a:latin typeface="Arial" panose="020B0604020202020204" pitchFamily="34" charset="0"/>
                <a:cs typeface="Arial" panose="020B0604020202020204" pitchFamily="34" charset="0"/>
              </a:rPr>
              <a:t>Aborto, educación y hábitos y valores morales.</a:t>
            </a:r>
          </a:p>
          <a:p>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Fuentes de apoyo </a:t>
            </a:r>
          </a:p>
          <a:p>
            <a:r>
              <a:rPr lang="es-MX" dirty="0">
                <a:latin typeface="Arial" panose="020B0604020202020204" pitchFamily="34" charset="0"/>
                <a:cs typeface="Arial" panose="020B0604020202020204" pitchFamily="34" charset="0"/>
              </a:rPr>
              <a:t>Raúl Gutiérrez Sáenz, 2010, Introducción a la ética, Esfinge.</a:t>
            </a:r>
          </a:p>
          <a:p>
            <a:r>
              <a:rPr lang="es-MX" dirty="0">
                <a:latin typeface="Arial" panose="020B0604020202020204" pitchFamily="34" charset="0"/>
                <a:cs typeface="Arial" panose="020B0604020202020204" pitchFamily="34" charset="0"/>
              </a:rPr>
              <a:t>Gustavo Escobar Valenzuela,  Ética y valores 2,Patria.</a:t>
            </a:r>
            <a:endParaRPr lang="es-MX" sz="1400"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Malala Yousáfzai, 2012,  Yo soy Malala, Patria.</a:t>
            </a:r>
          </a:p>
          <a:p>
            <a:endParaRPr lang="es-MX" b="1"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sp>
        <p:nvSpPr>
          <p:cNvPr id="20" name="object 17"/>
          <p:cNvSpPr txBox="1"/>
          <p:nvPr/>
        </p:nvSpPr>
        <p:spPr>
          <a:xfrm>
            <a:off x="3969765" y="220726"/>
            <a:ext cx="4557395" cy="531171"/>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Asignaturas participantes, conceptos y fuentes de apoyo</a:t>
            </a:r>
            <a:endParaRPr sz="1800" dirty="0">
              <a:latin typeface="Trebuchet MS"/>
              <a:cs typeface="Trebuchet MS"/>
            </a:endParaRPr>
          </a:p>
        </p:txBody>
      </p:sp>
    </p:spTree>
    <p:extLst>
      <p:ext uri="{BB962C8B-B14F-4D97-AF65-F5344CB8AC3E}">
        <p14:creationId xmlns:p14="http://schemas.microsoft.com/office/powerpoint/2010/main" val="981311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304801" y="1447800"/>
            <a:ext cx="8236448" cy="2031325"/>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Si es la sobrepoblación una de las causas que inciden de manera decisiva</a:t>
            </a:r>
            <a:r>
              <a:rPr lang="es-MX" dirty="0">
                <a:latin typeface="Arial" panose="020B0604020202020204" pitchFamily="34" charset="0"/>
                <a:cs typeface="Arial" panose="020B0604020202020204" pitchFamily="34" charset="0"/>
              </a:rPr>
              <a:t>  </a:t>
            </a:r>
            <a:r>
              <a:rPr lang="es-MX" b="1" dirty="0">
                <a:latin typeface="Arial" panose="020B0604020202020204" pitchFamily="34" charset="0"/>
                <a:cs typeface="Arial" panose="020B0604020202020204" pitchFamily="34" charset="0"/>
              </a:rPr>
              <a:t>en el deterioro del medio ambiente, entonces la educación sexual es importante en los adolescentes para la toma de decisiones en la formación de las futuras familias, de tal manera que podamos provocar que disminuya el agotamiento de los recursos naturales para satisfacer las necesidades humanas.</a:t>
            </a:r>
          </a:p>
        </p:txBody>
      </p:sp>
      <p:sp>
        <p:nvSpPr>
          <p:cNvPr id="20" name="object 17"/>
          <p:cNvSpPr txBox="1"/>
          <p:nvPr/>
        </p:nvSpPr>
        <p:spPr>
          <a:xfrm>
            <a:off x="3969765" y="220726"/>
            <a:ext cx="4557395" cy="564257"/>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Justificación de la actividad</a:t>
            </a:r>
          </a:p>
          <a:p>
            <a:pPr marL="12700" algn="ctr">
              <a:lnSpc>
                <a:spcPts val="2135"/>
              </a:lnSpc>
              <a:spcBef>
                <a:spcPts val="100"/>
              </a:spcBef>
            </a:pPr>
            <a:endParaRPr sz="1800" dirty="0">
              <a:latin typeface="Trebuchet MS"/>
              <a:cs typeface="Trebuchet MS"/>
            </a:endParaRPr>
          </a:p>
        </p:txBody>
      </p:sp>
    </p:spTree>
    <p:extLst>
      <p:ext uri="{BB962C8B-B14F-4D97-AF65-F5344CB8AC3E}">
        <p14:creationId xmlns:p14="http://schemas.microsoft.com/office/powerpoint/2010/main" val="2702190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0" name="19 CuadroTexto"/>
          <p:cNvSpPr txBox="1"/>
          <p:nvPr/>
        </p:nvSpPr>
        <p:spPr>
          <a:xfrm>
            <a:off x="629818" y="1524000"/>
            <a:ext cx="7294982" cy="2585323"/>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Planeación. Se llevo a acabo una reunión donde se conformo la estructura de la conferencia</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Se eligieron los conceptos y los temas a abordar</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Se acentuaron objetivos específicos, así como los tiempos de participación de las ponencias de acuerdo al orden e importancia.</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Se fijo fecha y hora para la conferencia.</a:t>
            </a:r>
          </a:p>
          <a:p>
            <a:endParaRPr lang="es-MX" b="1" dirty="0">
              <a:latin typeface="Arial" panose="020B0604020202020204" pitchFamily="34" charset="0"/>
              <a:cs typeface="Arial" panose="020B0604020202020204" pitchFamily="34" charset="0"/>
            </a:endParaRPr>
          </a:p>
        </p:txBody>
      </p:sp>
      <p:sp>
        <p:nvSpPr>
          <p:cNvPr id="21" name="object 17"/>
          <p:cNvSpPr txBox="1"/>
          <p:nvPr/>
        </p:nvSpPr>
        <p:spPr>
          <a:xfrm>
            <a:off x="3969765" y="220726"/>
            <a:ext cx="4557395" cy="26148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a:t>
            </a:r>
            <a:r>
              <a:rPr lang="es-MX" sz="1600" b="1" spc="-10" dirty="0" smtClean="0">
                <a:solidFill>
                  <a:srgbClr val="C00000"/>
                </a:solidFill>
                <a:latin typeface="Arial"/>
                <a:cs typeface="Arial"/>
              </a:rPr>
              <a:t>Descripción de la  Apertura </a:t>
            </a:r>
            <a:r>
              <a:rPr lang="es-MX" sz="1600" b="1" spc="-10" dirty="0">
                <a:solidFill>
                  <a:srgbClr val="C00000"/>
                </a:solidFill>
                <a:latin typeface="Arial"/>
                <a:cs typeface="Arial"/>
              </a:rPr>
              <a:t>de la actividad</a:t>
            </a:r>
          </a:p>
        </p:txBody>
      </p:sp>
    </p:spTree>
    <p:extLst>
      <p:ext uri="{BB962C8B-B14F-4D97-AF65-F5344CB8AC3E}">
        <p14:creationId xmlns:p14="http://schemas.microsoft.com/office/powerpoint/2010/main" val="3889159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629818" y="1371600"/>
            <a:ext cx="7038813" cy="3693319"/>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Se eligió el material adecuado, así como la veracidad de la información.</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Los alumnos expusieron los índices de población y contaminación ambiental en México, abarcando los periodos de 1990 a 2019,haciendo énfasis en la velocidad  con la que ha crecido la población.</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Los alumnos abarcaran los temas sobre sexualidad, definición, tipos, métodos anticonceptivos, ETS, etc.</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Los alumnos abordaran el tema de sexualidad dándole un enfoque social a través de diversos conceptos tales como religión, valores, familia, educación, etc.</a:t>
            </a:r>
          </a:p>
          <a:p>
            <a:pPr marL="285750" indent="-285750">
              <a:buFont typeface="Arial" panose="020B0604020202020204" pitchFamily="34" charset="0"/>
              <a:buChar char="•"/>
            </a:pPr>
            <a:endParaRPr lang="es-MX" b="1" dirty="0">
              <a:latin typeface="Arial" panose="020B0604020202020204" pitchFamily="34" charset="0"/>
              <a:cs typeface="Arial" panose="020B0604020202020204" pitchFamily="34" charset="0"/>
            </a:endParaRPr>
          </a:p>
        </p:txBody>
      </p:sp>
      <p:sp>
        <p:nvSpPr>
          <p:cNvPr id="20" name="object 17"/>
          <p:cNvSpPr txBox="1"/>
          <p:nvPr/>
        </p:nvSpPr>
        <p:spPr>
          <a:xfrm>
            <a:off x="3969765" y="220726"/>
            <a:ext cx="4557395" cy="26148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Descripción del desarrollo de la actividad.</a:t>
            </a:r>
          </a:p>
        </p:txBody>
      </p:sp>
    </p:spTree>
    <p:extLst>
      <p:ext uri="{BB962C8B-B14F-4D97-AF65-F5344CB8AC3E}">
        <p14:creationId xmlns:p14="http://schemas.microsoft.com/office/powerpoint/2010/main" val="2681762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260131" y="1905000"/>
            <a:ext cx="8331707" cy="1477328"/>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Los alumnos resaltaran los puntos importantes haciendo énfasis en las consecuencias que existen cuando no se lleva a la praxis una sexualidad fundamentada en el conocimiento de la misma, así como reconocerán un enfoque no solo social sino también científico.</a:t>
            </a:r>
          </a:p>
        </p:txBody>
      </p:sp>
      <p:sp>
        <p:nvSpPr>
          <p:cNvPr id="20" name="object 17"/>
          <p:cNvSpPr txBox="1"/>
          <p:nvPr/>
        </p:nvSpPr>
        <p:spPr>
          <a:xfrm>
            <a:off x="3969765" y="220726"/>
            <a:ext cx="4557395" cy="564257"/>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Descripción del cierre de la actividad.</a:t>
            </a:r>
          </a:p>
          <a:p>
            <a:pPr marL="12700" algn="ctr">
              <a:lnSpc>
                <a:spcPts val="2135"/>
              </a:lnSpc>
              <a:spcBef>
                <a:spcPts val="100"/>
              </a:spcBef>
            </a:pPr>
            <a:endParaRPr sz="1800" dirty="0">
              <a:latin typeface="Trebuchet MS"/>
              <a:cs typeface="Trebuchet MS"/>
            </a:endParaRPr>
          </a:p>
        </p:txBody>
      </p:sp>
    </p:spTree>
    <p:extLst>
      <p:ext uri="{BB962C8B-B14F-4D97-AF65-F5344CB8AC3E}">
        <p14:creationId xmlns:p14="http://schemas.microsoft.com/office/powerpoint/2010/main" val="2015552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152400" y="1524000"/>
            <a:ext cx="8215883" cy="1200329"/>
          </a:xfrm>
          <a:prstGeom prst="rect">
            <a:avLst/>
          </a:prstGeom>
          <a:noFill/>
        </p:spPr>
        <p:txBody>
          <a:bodyPr wrap="square" rtlCol="0">
            <a:spAutoFit/>
          </a:bodyPr>
          <a:lstStyle/>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Se </a:t>
            </a:r>
            <a:r>
              <a:rPr lang="es-MX" b="1" dirty="0" smtClean="0">
                <a:latin typeface="Arial" panose="020B0604020202020204" pitchFamily="34" charset="0"/>
                <a:cs typeface="Arial" panose="020B0604020202020204" pitchFamily="34" charset="0"/>
              </a:rPr>
              <a:t>realizarán </a:t>
            </a:r>
            <a:r>
              <a:rPr lang="es-MX" b="1" dirty="0">
                <a:latin typeface="Arial" panose="020B0604020202020204" pitchFamily="34" charset="0"/>
                <a:cs typeface="Arial" panose="020B0604020202020204" pitchFamily="34" charset="0"/>
              </a:rPr>
              <a:t>los cambios necesarios para lograr que el mensaje sea comprendido como se pretende transmitirlo, dando un enfoque más científico que ético a la sexualidad responsable.</a:t>
            </a:r>
          </a:p>
        </p:txBody>
      </p:sp>
      <p:sp>
        <p:nvSpPr>
          <p:cNvPr id="20" name="object 17"/>
          <p:cNvSpPr txBox="1"/>
          <p:nvPr/>
        </p:nvSpPr>
        <p:spPr>
          <a:xfrm>
            <a:off x="3969765" y="220726"/>
            <a:ext cx="4557395" cy="530786"/>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Descripción de lo que se hará con los resultados de la actividad.</a:t>
            </a:r>
          </a:p>
        </p:txBody>
      </p:sp>
    </p:spTree>
    <p:extLst>
      <p:ext uri="{BB962C8B-B14F-4D97-AF65-F5344CB8AC3E}">
        <p14:creationId xmlns:p14="http://schemas.microsoft.com/office/powerpoint/2010/main" val="1854535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228600" y="1371600"/>
            <a:ext cx="8139683" cy="3139321"/>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Logros alcanzados:</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Se llevo a cabo la conferencia en los tiempos estimados</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Se logro el objetivo de despertar en el alumno la necesidad de aprender a investigar las consecuencias de no llevar a cabo una sexualidad responsable.</a:t>
            </a:r>
          </a:p>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Aspectos a mejorar:</a:t>
            </a:r>
          </a:p>
          <a:p>
            <a:r>
              <a:rPr lang="es-MX" b="1" dirty="0">
                <a:latin typeface="Arial" panose="020B0604020202020204" pitchFamily="34" charset="0"/>
                <a:cs typeface="Arial" panose="020B0604020202020204" pitchFamily="34" charset="0"/>
              </a:rPr>
              <a:t>Ampliar el tiempo de la conferencia ya que los temas generaron otros aspectos a considerar.</a:t>
            </a:r>
          </a:p>
          <a:p>
            <a:endParaRPr lang="es-MX" b="1" dirty="0">
              <a:latin typeface="Arial" panose="020B0604020202020204" pitchFamily="34" charset="0"/>
              <a:cs typeface="Arial" panose="020B0604020202020204" pitchFamily="34" charset="0"/>
            </a:endParaRPr>
          </a:p>
        </p:txBody>
      </p:sp>
      <p:sp>
        <p:nvSpPr>
          <p:cNvPr id="20" name="object 17"/>
          <p:cNvSpPr txBox="1"/>
          <p:nvPr/>
        </p:nvSpPr>
        <p:spPr>
          <a:xfrm>
            <a:off x="3969765" y="220726"/>
            <a:ext cx="4557395" cy="564257"/>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Análisis.</a:t>
            </a:r>
          </a:p>
          <a:p>
            <a:pPr marL="12700" algn="ctr">
              <a:lnSpc>
                <a:spcPts val="2135"/>
              </a:lnSpc>
              <a:spcBef>
                <a:spcPts val="100"/>
              </a:spcBef>
            </a:pPr>
            <a:endParaRPr sz="1800" dirty="0">
              <a:latin typeface="Trebuchet MS"/>
              <a:cs typeface="Trebuchet MS"/>
            </a:endParaRPr>
          </a:p>
        </p:txBody>
      </p:sp>
    </p:spTree>
    <p:extLst>
      <p:ext uri="{BB962C8B-B14F-4D97-AF65-F5344CB8AC3E}">
        <p14:creationId xmlns:p14="http://schemas.microsoft.com/office/powerpoint/2010/main" val="2536501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0" name="19 CuadroTexto"/>
          <p:cNvSpPr txBox="1"/>
          <p:nvPr/>
        </p:nvSpPr>
        <p:spPr>
          <a:xfrm>
            <a:off x="304800" y="1447800"/>
            <a:ext cx="7924800" cy="646331"/>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Se </a:t>
            </a:r>
            <a:r>
              <a:rPr lang="es-MX" b="1" dirty="0" smtClean="0">
                <a:latin typeface="Arial" panose="020B0604020202020204" pitchFamily="34" charset="0"/>
                <a:cs typeface="Arial" panose="020B0604020202020204" pitchFamily="34" charset="0"/>
              </a:rPr>
              <a:t>reestructurará </a:t>
            </a:r>
            <a:r>
              <a:rPr lang="es-MX" b="1" dirty="0">
                <a:latin typeface="Arial" panose="020B0604020202020204" pitchFamily="34" charset="0"/>
                <a:cs typeface="Arial" panose="020B0604020202020204" pitchFamily="34" charset="0"/>
              </a:rPr>
              <a:t>los contenidos  y enfoques de la conferencia.</a:t>
            </a:r>
          </a:p>
        </p:txBody>
      </p:sp>
      <p:sp>
        <p:nvSpPr>
          <p:cNvPr id="21" name="object 17"/>
          <p:cNvSpPr txBox="1"/>
          <p:nvPr/>
        </p:nvSpPr>
        <p:spPr>
          <a:xfrm>
            <a:off x="3969765" y="220726"/>
            <a:ext cx="4557395" cy="564257"/>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Toma de decisiones.</a:t>
            </a:r>
          </a:p>
          <a:p>
            <a:pPr marL="12700" algn="ctr">
              <a:lnSpc>
                <a:spcPts val="2135"/>
              </a:lnSpc>
              <a:spcBef>
                <a:spcPts val="100"/>
              </a:spcBef>
            </a:pPr>
            <a:endParaRPr sz="1800" dirty="0">
              <a:latin typeface="Trebuchet MS"/>
              <a:cs typeface="Trebuchet MS"/>
            </a:endParaRPr>
          </a:p>
        </p:txBody>
      </p:sp>
    </p:spTree>
    <p:extLst>
      <p:ext uri="{BB962C8B-B14F-4D97-AF65-F5344CB8AC3E}">
        <p14:creationId xmlns:p14="http://schemas.microsoft.com/office/powerpoint/2010/main" val="1134621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0" name="19 CuadroTexto"/>
          <p:cNvSpPr txBox="1"/>
          <p:nvPr/>
        </p:nvSpPr>
        <p:spPr>
          <a:xfrm>
            <a:off x="304800" y="1447800"/>
            <a:ext cx="7924800" cy="646331"/>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Se </a:t>
            </a:r>
            <a:r>
              <a:rPr lang="es-MX" b="1" dirty="0" smtClean="0">
                <a:latin typeface="Arial" panose="020B0604020202020204" pitchFamily="34" charset="0"/>
                <a:cs typeface="Arial" panose="020B0604020202020204" pitchFamily="34" charset="0"/>
              </a:rPr>
              <a:t>reestructurará </a:t>
            </a:r>
            <a:r>
              <a:rPr lang="es-MX" b="1" dirty="0">
                <a:latin typeface="Arial" panose="020B0604020202020204" pitchFamily="34" charset="0"/>
                <a:cs typeface="Arial" panose="020B0604020202020204" pitchFamily="34" charset="0"/>
              </a:rPr>
              <a:t>los contenidos  y enfoques de la conferencia.</a:t>
            </a:r>
          </a:p>
        </p:txBody>
      </p:sp>
      <p:sp>
        <p:nvSpPr>
          <p:cNvPr id="21" name="object 17"/>
          <p:cNvSpPr txBox="1"/>
          <p:nvPr/>
        </p:nvSpPr>
        <p:spPr>
          <a:xfrm>
            <a:off x="3969765" y="220726"/>
            <a:ext cx="4557395" cy="564257"/>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a:t>
            </a:r>
            <a:r>
              <a:rPr lang="es-MX" sz="1600" b="1" spc="-10" dirty="0" smtClean="0">
                <a:solidFill>
                  <a:srgbClr val="C00000"/>
                </a:solidFill>
                <a:latin typeface="Arial"/>
                <a:cs typeface="Arial"/>
              </a:rPr>
              <a:t>Herramientas y evidencias.</a:t>
            </a:r>
            <a:endParaRPr lang="es-MX" sz="1600" b="1" spc="-10" dirty="0">
              <a:solidFill>
                <a:srgbClr val="C00000"/>
              </a:solidFill>
              <a:latin typeface="Arial"/>
              <a:cs typeface="Arial"/>
            </a:endParaRPr>
          </a:p>
          <a:p>
            <a:pPr marL="12700" algn="ctr">
              <a:lnSpc>
                <a:spcPts val="2135"/>
              </a:lnSpc>
              <a:spcBef>
                <a:spcPts val="100"/>
              </a:spcBef>
            </a:pPr>
            <a:endParaRPr sz="1800" dirty="0">
              <a:latin typeface="Trebuchet MS"/>
              <a:cs typeface="Trebuchet MS"/>
            </a:endParaRPr>
          </a:p>
        </p:txBody>
      </p:sp>
      <p:pic>
        <p:nvPicPr>
          <p:cNvPr id="17" name="1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3962" y="2362200"/>
            <a:ext cx="3703198" cy="2777799"/>
          </a:xfrm>
          <a:prstGeom prst="rect">
            <a:avLst/>
          </a:prstGeom>
        </p:spPr>
      </p:pic>
      <p:pic>
        <p:nvPicPr>
          <p:cNvPr id="22" name="21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818" y="4531182"/>
            <a:ext cx="3851711" cy="2091900"/>
          </a:xfrm>
          <a:prstGeom prst="rect">
            <a:avLst/>
          </a:prstGeom>
        </p:spPr>
      </p:pic>
      <p:pic>
        <p:nvPicPr>
          <p:cNvPr id="23" name="22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818" y="2106300"/>
            <a:ext cx="4057014" cy="2391900"/>
          </a:xfrm>
          <a:prstGeom prst="rect">
            <a:avLst/>
          </a:prstGeom>
        </p:spPr>
      </p:pic>
    </p:spTree>
    <p:extLst>
      <p:ext uri="{BB962C8B-B14F-4D97-AF65-F5344CB8AC3E}">
        <p14:creationId xmlns:p14="http://schemas.microsoft.com/office/powerpoint/2010/main" val="368139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6313"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3453723" y="131806"/>
            <a:ext cx="2489708" cy="585787"/>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7620000" y="298415"/>
            <a:ext cx="627532" cy="339054"/>
          </a:xfrm>
          <a:prstGeom prst="rect">
            <a:avLst/>
          </a:prstGeom>
          <a:blipFill>
            <a:blip r:embed="rId4" cstate="print"/>
            <a:stretch>
              <a:fillRect/>
            </a:stretch>
          </a:blipFill>
        </p:spPr>
        <p:txBody>
          <a:bodyPr wrap="square" lIns="0" tIns="0" rIns="0" bIns="0" rtlCol="0"/>
          <a:lstStyle/>
          <a:p>
            <a:endParaRPr dirty="0"/>
          </a:p>
        </p:txBody>
      </p:sp>
      <p:sp>
        <p:nvSpPr>
          <p:cNvPr id="10" name="object 10"/>
          <p:cNvSpPr/>
          <p:nvPr/>
        </p:nvSpPr>
        <p:spPr>
          <a:xfrm>
            <a:off x="876300" y="1799844"/>
            <a:ext cx="359663" cy="513588"/>
          </a:xfrm>
          <a:prstGeom prst="rect">
            <a:avLst/>
          </a:prstGeom>
          <a:blipFill>
            <a:blip r:embed="rId5" cstate="print"/>
            <a:stretch>
              <a:fillRect/>
            </a:stretch>
          </a:blipFill>
        </p:spPr>
        <p:txBody>
          <a:bodyPr wrap="square" lIns="0" tIns="0" rIns="0" bIns="0" rtlCol="0"/>
          <a:lstStyle/>
          <a:p>
            <a:endParaRPr dirty="0"/>
          </a:p>
        </p:txBody>
      </p:sp>
      <p:sp>
        <p:nvSpPr>
          <p:cNvPr id="3" name="2 Rectángulo"/>
          <p:cNvSpPr/>
          <p:nvPr/>
        </p:nvSpPr>
        <p:spPr>
          <a:xfrm>
            <a:off x="2936493" y="1440816"/>
            <a:ext cx="289386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CICLO ESCOLAR </a:t>
            </a:r>
          </a:p>
        </p:txBody>
      </p:sp>
      <p:sp>
        <p:nvSpPr>
          <p:cNvPr id="5" name="4 Rectángulo"/>
          <p:cNvSpPr/>
          <p:nvPr/>
        </p:nvSpPr>
        <p:spPr>
          <a:xfrm>
            <a:off x="2421891" y="2056638"/>
            <a:ext cx="3518912" cy="923330"/>
          </a:xfrm>
          <a:prstGeom prst="rect">
            <a:avLst/>
          </a:prstGeom>
          <a:noFill/>
        </p:spPr>
        <p:txBody>
          <a:bodyPr wrap="none" lIns="91440" tIns="45720" rIns="91440" bIns="45720">
            <a:spAutoFit/>
          </a:bodyPr>
          <a:lstStyle/>
          <a:p>
            <a:pPr algn="ctr"/>
            <a:r>
              <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2018 - 2019</a:t>
            </a:r>
          </a:p>
        </p:txBody>
      </p:sp>
      <p:sp>
        <p:nvSpPr>
          <p:cNvPr id="12" name="11 Rectángulo"/>
          <p:cNvSpPr/>
          <p:nvPr/>
        </p:nvSpPr>
        <p:spPr>
          <a:xfrm>
            <a:off x="1948230" y="3149025"/>
            <a:ext cx="517519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FECHA DE INICIO Y TÉRMINO</a:t>
            </a:r>
            <a:r>
              <a:rPr lang="es-E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p:txBody>
      </p:sp>
      <p:sp>
        <p:nvSpPr>
          <p:cNvPr id="13" name="12 Rectángulo"/>
          <p:cNvSpPr/>
          <p:nvPr/>
        </p:nvSpPr>
        <p:spPr>
          <a:xfrm>
            <a:off x="1601975" y="3877270"/>
            <a:ext cx="5463548" cy="1754326"/>
          </a:xfrm>
          <a:prstGeom prst="rect">
            <a:avLst/>
          </a:prstGeom>
          <a:noFill/>
        </p:spPr>
        <p:txBody>
          <a:bodyPr wrap="none" lIns="91440" tIns="45720" rIns="91440" bIns="45720">
            <a:spAutoFit/>
          </a:bodyPr>
          <a:lstStyle/>
          <a:p>
            <a:pPr algn="ctr"/>
            <a:r>
              <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03-OCTUBRE-2018</a:t>
            </a:r>
          </a:p>
          <a:p>
            <a:pPr algn="ctr"/>
            <a:r>
              <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08- MAYO-2019</a:t>
            </a:r>
          </a:p>
        </p:txBody>
      </p:sp>
    </p:spTree>
    <p:extLst>
      <p:ext uri="{BB962C8B-B14F-4D97-AF65-F5344CB8AC3E}">
        <p14:creationId xmlns:p14="http://schemas.microsoft.com/office/powerpoint/2010/main" val="3994957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457200" y="1981200"/>
            <a:ext cx="7772400" cy="2585323"/>
          </a:xfrm>
          <a:prstGeom prst="rect">
            <a:avLst/>
          </a:prstGeom>
          <a:noFill/>
        </p:spPr>
        <p:txBody>
          <a:bodyPr wrap="square" rtlCol="0">
            <a:spAutoFit/>
          </a:bodyPr>
          <a:lstStyle/>
          <a:p>
            <a:pPr marL="342900" indent="-342900">
              <a:buFont typeface="+mj-lt"/>
              <a:buAutoNum type="alphaLcPeriod"/>
            </a:pPr>
            <a:r>
              <a:rPr lang="es-MX" dirty="0">
                <a:latin typeface="Arial" panose="020B0604020202020204" pitchFamily="34" charset="0"/>
                <a:cs typeface="Arial" panose="020B0604020202020204" pitchFamily="34" charset="0"/>
              </a:rPr>
              <a:t>Nombre de la actividad </a:t>
            </a:r>
          </a:p>
          <a:p>
            <a:r>
              <a:rPr lang="es-MX" b="1" dirty="0">
                <a:latin typeface="Arial" panose="020B0604020202020204" pitchFamily="34" charset="0"/>
                <a:cs typeface="Arial" panose="020B0604020202020204" pitchFamily="34" charset="0"/>
              </a:rPr>
              <a:t>Campaña informativa fuera de la comunidad escolar.</a:t>
            </a:r>
          </a:p>
          <a:p>
            <a:r>
              <a:rPr lang="es-MX" dirty="0">
                <a:latin typeface="Arial" panose="020B0604020202020204" pitchFamily="34" charset="0"/>
                <a:cs typeface="Arial" panose="020B0604020202020204" pitchFamily="34" charset="0"/>
              </a:rPr>
              <a:t>b. Objetivo</a:t>
            </a:r>
          </a:p>
          <a:p>
            <a:r>
              <a:rPr lang="es-MX" b="1" dirty="0">
                <a:latin typeface="Arial" panose="020B0604020202020204" pitchFamily="34" charset="0"/>
                <a:cs typeface="Arial" panose="020B0604020202020204" pitchFamily="34" charset="0"/>
              </a:rPr>
              <a:t>Generar conciencia fuera de la comunidad escolar mediante la propagación de trípticos informativos</a:t>
            </a:r>
          </a:p>
          <a:p>
            <a:r>
              <a:rPr lang="es-MX" dirty="0">
                <a:latin typeface="Arial" panose="020B0604020202020204" pitchFamily="34" charset="0"/>
                <a:cs typeface="Arial" panose="020B0604020202020204" pitchFamily="34" charset="0"/>
              </a:rPr>
              <a:t>c. Grado</a:t>
            </a:r>
          </a:p>
          <a:p>
            <a:r>
              <a:rPr lang="es-MX" b="1" dirty="0">
                <a:latin typeface="Arial" panose="020B0604020202020204" pitchFamily="34" charset="0"/>
                <a:cs typeface="Arial" panose="020B0604020202020204" pitchFamily="34" charset="0"/>
              </a:rPr>
              <a:t>Quinto</a:t>
            </a:r>
          </a:p>
          <a:p>
            <a:r>
              <a:rPr lang="es-MX" dirty="0">
                <a:latin typeface="Arial" panose="020B0604020202020204" pitchFamily="34" charset="0"/>
                <a:cs typeface="Arial" panose="020B0604020202020204" pitchFamily="34" charset="0"/>
              </a:rPr>
              <a:t>d. </a:t>
            </a:r>
            <a:r>
              <a:rPr lang="es-MX" b="1" dirty="0">
                <a:latin typeface="Arial" panose="020B0604020202020204" pitchFamily="34" charset="0"/>
                <a:cs typeface="Arial" panose="020B0604020202020204" pitchFamily="34" charset="0"/>
              </a:rPr>
              <a:t>Fecha en que se llevará a cabo</a:t>
            </a:r>
          </a:p>
          <a:p>
            <a:r>
              <a:rPr lang="es-MX" b="1" dirty="0">
                <a:latin typeface="Arial" panose="020B0604020202020204" pitchFamily="34" charset="0"/>
                <a:cs typeface="Arial" panose="020B0604020202020204" pitchFamily="34" charset="0"/>
              </a:rPr>
              <a:t> 8 al 15 de abril del 2019</a:t>
            </a:r>
          </a:p>
        </p:txBody>
      </p:sp>
      <p:sp>
        <p:nvSpPr>
          <p:cNvPr id="17" name="16 CuadroTexto"/>
          <p:cNvSpPr txBox="1"/>
          <p:nvPr/>
        </p:nvSpPr>
        <p:spPr>
          <a:xfrm>
            <a:off x="4865496" y="152867"/>
            <a:ext cx="3339083" cy="584775"/>
          </a:xfrm>
          <a:prstGeom prst="rect">
            <a:avLst/>
          </a:prstGeom>
          <a:noFill/>
        </p:spPr>
        <p:txBody>
          <a:bodyPr wrap="square" rtlCol="0">
            <a:spAutoFit/>
          </a:bodyPr>
          <a:lstStyle/>
          <a:p>
            <a:pPr algn="ctr"/>
            <a:r>
              <a:rPr lang="es-MX" sz="1600" b="1" spc="-10" dirty="0">
                <a:solidFill>
                  <a:srgbClr val="C00000"/>
                </a:solidFill>
                <a:latin typeface="Arial"/>
                <a:cs typeface="Arial"/>
              </a:rPr>
              <a:t> </a:t>
            </a:r>
            <a:r>
              <a:rPr lang="es-MX" sz="1600" b="1" spc="-10" dirty="0" smtClean="0">
                <a:solidFill>
                  <a:srgbClr val="C00000"/>
                </a:solidFill>
                <a:latin typeface="Arial"/>
                <a:cs typeface="Arial"/>
              </a:rPr>
              <a:t>Actividad interdisciplinaria II de desarrollo del proyecto. </a:t>
            </a:r>
            <a:endParaRPr lang="es-MX" sz="16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682070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281153" y="1090418"/>
            <a:ext cx="8063482" cy="5078313"/>
          </a:xfrm>
          <a:prstGeom prst="rect">
            <a:avLst/>
          </a:prstGeom>
          <a:noFill/>
        </p:spPr>
        <p:txBody>
          <a:bodyPr wrap="square" rtlCol="0">
            <a:spAutoFit/>
          </a:bodyPr>
          <a:lstStyle/>
          <a:p>
            <a:r>
              <a:rPr lang="es-MX" dirty="0" smtClean="0">
                <a:latin typeface="Arial" panose="020B0604020202020204" pitchFamily="34" charset="0"/>
                <a:cs typeface="Arial" panose="020B0604020202020204" pitchFamily="34" charset="0"/>
              </a:rPr>
              <a:t>Asignaturas participantes</a:t>
            </a:r>
          </a:p>
          <a:p>
            <a:r>
              <a:rPr lang="es-MX" b="1" i="1" dirty="0" smtClean="0">
                <a:latin typeface="Arial" panose="020B0604020202020204" pitchFamily="34" charset="0"/>
                <a:cs typeface="Arial" panose="020B0604020202020204" pitchFamily="34" charset="0"/>
              </a:rPr>
              <a:t>Matemáticas.</a:t>
            </a:r>
          </a:p>
          <a:p>
            <a:r>
              <a:rPr lang="es-MX" b="1" dirty="0" smtClean="0">
                <a:latin typeface="Arial" panose="020B0604020202020204" pitchFamily="34" charset="0"/>
                <a:cs typeface="Arial" panose="020B0604020202020204" pitchFamily="34" charset="0"/>
              </a:rPr>
              <a:t>Índices </a:t>
            </a:r>
            <a:r>
              <a:rPr lang="es-MX" b="1" dirty="0">
                <a:latin typeface="Arial" panose="020B0604020202020204" pitchFamily="34" charset="0"/>
                <a:cs typeface="Arial" panose="020B0604020202020204" pitchFamily="34" charset="0"/>
              </a:rPr>
              <a:t>de contaminación y censos de población</a:t>
            </a:r>
          </a:p>
          <a:p>
            <a:r>
              <a:rPr lang="es-MX" dirty="0">
                <a:latin typeface="Arial" panose="020B0604020202020204" pitchFamily="34" charset="0"/>
                <a:cs typeface="Arial" panose="020B0604020202020204" pitchFamily="34" charset="0"/>
              </a:rPr>
              <a:t>Fuentes de apoyo: </a:t>
            </a:r>
            <a:r>
              <a:rPr lang="es-MX" b="1" dirty="0">
                <a:latin typeface="Arial" panose="020B0604020202020204" pitchFamily="34" charset="0"/>
                <a:cs typeface="Arial" panose="020B0604020202020204" pitchFamily="34" charset="0"/>
                <a:hlinkClick r:id="rId6"/>
              </a:rPr>
              <a:t>https://www.inegi.org.mx/</a:t>
            </a:r>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		</a:t>
            </a:r>
            <a:r>
              <a:rPr lang="es-MX" b="1" dirty="0">
                <a:latin typeface="Arial" panose="020B0604020202020204" pitchFamily="34" charset="0"/>
                <a:cs typeface="Arial" panose="020B0604020202020204" pitchFamily="34" charset="0"/>
                <a:hlinkClick r:id="rId7"/>
              </a:rPr>
              <a:t>https://www.gob.mx/conapo/articulos/conciliacion-demografica-de-mexico-1950-2015-y-proyecciones-de-la-poblacion-de-mexico-y-de-las-entidades-federativas-2016-2050-174962?idiom=es</a:t>
            </a:r>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Manuel Guerra  Tejada-Silvia Figueroa Campos, 2004, Geometría Analítica, México D.F., Mc Graw Hill</a:t>
            </a:r>
          </a:p>
          <a:p>
            <a:endParaRPr lang="es-MX" b="1" dirty="0">
              <a:latin typeface="Arial" panose="020B0604020202020204" pitchFamily="34" charset="0"/>
              <a:cs typeface="Arial" panose="020B0604020202020204" pitchFamily="34" charset="0"/>
            </a:endParaRPr>
          </a:p>
          <a:p>
            <a:r>
              <a:rPr lang="es-MX" b="1" i="1" dirty="0">
                <a:latin typeface="Arial" panose="020B0604020202020204" pitchFamily="34" charset="0"/>
                <a:cs typeface="Arial" panose="020B0604020202020204" pitchFamily="34" charset="0"/>
              </a:rPr>
              <a:t>Educación para la salud.</a:t>
            </a:r>
          </a:p>
          <a:p>
            <a:r>
              <a:rPr lang="es-MX" b="1" dirty="0">
                <a:latin typeface="Arial" panose="020B0604020202020204" pitchFamily="34" charset="0"/>
                <a:cs typeface="Arial" panose="020B0604020202020204" pitchFamily="34" charset="0"/>
              </a:rPr>
              <a:t>Métodos anticonceptivos y educación sexual.</a:t>
            </a:r>
          </a:p>
          <a:p>
            <a:r>
              <a:rPr lang="es-MX" dirty="0">
                <a:latin typeface="Arial" panose="020B0604020202020204" pitchFamily="34" charset="0"/>
                <a:cs typeface="Arial" panose="020B0604020202020204" pitchFamily="34" charset="0"/>
              </a:rPr>
              <a:t>Fuentes de apoyo:</a:t>
            </a:r>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1.-Bertha Higashida,  Sexta Edición, Ciencias de la Salud, Mc Graw Hill.</a:t>
            </a:r>
          </a:p>
          <a:p>
            <a:r>
              <a:rPr lang="es-MX" b="1" dirty="0">
                <a:latin typeface="Arial" panose="020B0604020202020204" pitchFamily="34" charset="0"/>
                <a:cs typeface="Arial" panose="020B0604020202020204" pitchFamily="34" charset="0"/>
              </a:rPr>
              <a:t>2.- Bertha Higashida,  Segunda Edición, Ciencias de la Salud 1, Mc Graw Hill.</a:t>
            </a:r>
          </a:p>
          <a:p>
            <a:endParaRPr lang="es-MX" b="1"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sp>
        <p:nvSpPr>
          <p:cNvPr id="20" name="object 17"/>
          <p:cNvSpPr txBox="1"/>
          <p:nvPr/>
        </p:nvSpPr>
        <p:spPr>
          <a:xfrm>
            <a:off x="3969765" y="220726"/>
            <a:ext cx="4557395" cy="83356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Actividad interdisciplinaria II de desarrollo del proyecto. </a:t>
            </a:r>
          </a:p>
          <a:p>
            <a:pPr marL="12700">
              <a:lnSpc>
                <a:spcPts val="2135"/>
              </a:lnSpc>
              <a:spcBef>
                <a:spcPts val="100"/>
              </a:spcBef>
            </a:pPr>
            <a:endParaRPr sz="1800" dirty="0">
              <a:latin typeface="Trebuchet MS"/>
              <a:cs typeface="Trebuchet MS"/>
            </a:endParaRPr>
          </a:p>
        </p:txBody>
      </p:sp>
    </p:spTree>
    <p:extLst>
      <p:ext uri="{BB962C8B-B14F-4D97-AF65-F5344CB8AC3E}">
        <p14:creationId xmlns:p14="http://schemas.microsoft.com/office/powerpoint/2010/main" val="3471540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304801" y="1524000"/>
            <a:ext cx="8063482" cy="5355312"/>
          </a:xfrm>
          <a:prstGeom prst="rect">
            <a:avLst/>
          </a:prstGeom>
          <a:noFill/>
        </p:spPr>
        <p:txBody>
          <a:bodyPr wrap="square" rtlCol="0">
            <a:spAutoFit/>
          </a:bodyPr>
          <a:lstStyle/>
          <a:p>
            <a:endParaRPr lang="es-MX" b="1" i="1" dirty="0">
              <a:latin typeface="Arial" panose="020B0604020202020204" pitchFamily="34" charset="0"/>
              <a:cs typeface="Arial" panose="020B0604020202020204" pitchFamily="34" charset="0"/>
            </a:endParaRPr>
          </a:p>
          <a:p>
            <a:r>
              <a:rPr lang="es-ES" dirty="0">
                <a:hlinkClick r:id="rId6"/>
              </a:rPr>
              <a:t>https://www.who.int/es/news-room/fact-sheets/detail/family-planning-contraception</a:t>
            </a:r>
            <a:endParaRPr lang="es-ES" dirty="0"/>
          </a:p>
          <a:p>
            <a:r>
              <a:rPr lang="es-ES" dirty="0">
                <a:hlinkClick r:id="rId7"/>
              </a:rPr>
              <a:t>https://es.m.wikipedia.org/wiki/Relación_sexual</a:t>
            </a:r>
            <a:endParaRPr lang="es-ES" dirty="0"/>
          </a:p>
          <a:p>
            <a:r>
              <a:rPr lang="es-ES" dirty="0">
                <a:hlinkClick r:id="rId8"/>
              </a:rPr>
              <a:t>https://www.monografias.com/docs/Variaciones-de-la-sexualidad-F3ZW8YKYMZ</a:t>
            </a:r>
            <a:endParaRPr lang="es-ES" dirty="0"/>
          </a:p>
          <a:p>
            <a:r>
              <a:rPr lang="es-ES" dirty="0">
                <a:hlinkClick r:id="rId9"/>
              </a:rPr>
              <a:t>https://es.justinfeed.com/relieve-sexual-tension-how-to-free-naughty-thoughts-in-no-time1623</a:t>
            </a:r>
            <a:endParaRPr lang="es-ES" dirty="0"/>
          </a:p>
          <a:p>
            <a:r>
              <a:rPr lang="es-ES" dirty="0">
                <a:hlinkClick r:id="rId10"/>
              </a:rPr>
              <a:t>https://profamilia.org.co/inicio/joven-2/servicios-joven/disfunciones-sexuales/</a:t>
            </a:r>
            <a:endParaRPr lang="es-ES" dirty="0"/>
          </a:p>
          <a:p>
            <a:r>
              <a:rPr lang="es-ES" dirty="0">
                <a:hlinkClick r:id="rId11"/>
              </a:rPr>
              <a:t>https://www.sostenibilidad.com/desarrollo-sostenible/causas-consecuencias-sobrepoblacion/</a:t>
            </a:r>
            <a:endParaRPr lang="es-ES" dirty="0"/>
          </a:p>
          <a:p>
            <a:endParaRPr lang="es-MX" b="1" i="1" dirty="0">
              <a:latin typeface="Arial" panose="020B0604020202020204" pitchFamily="34" charset="0"/>
              <a:cs typeface="Arial" panose="020B0604020202020204" pitchFamily="34" charset="0"/>
            </a:endParaRPr>
          </a:p>
          <a:p>
            <a:r>
              <a:rPr lang="es-MX" b="1" i="1" dirty="0">
                <a:latin typeface="Arial" panose="020B0604020202020204" pitchFamily="34" charset="0"/>
                <a:cs typeface="Arial" panose="020B0604020202020204" pitchFamily="34" charset="0"/>
              </a:rPr>
              <a:t>Ética</a:t>
            </a:r>
          </a:p>
          <a:p>
            <a:r>
              <a:rPr lang="es-MX" b="1" dirty="0">
                <a:latin typeface="Arial" panose="020B0604020202020204" pitchFamily="34" charset="0"/>
                <a:cs typeface="Arial" panose="020B0604020202020204" pitchFamily="34" charset="0"/>
              </a:rPr>
              <a:t>Valores en la familia</a:t>
            </a:r>
          </a:p>
          <a:p>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Fuentes de apoyo </a:t>
            </a:r>
          </a:p>
          <a:p>
            <a:r>
              <a:rPr lang="es-MX" dirty="0">
                <a:latin typeface="Arial" panose="020B0604020202020204" pitchFamily="34" charset="0"/>
                <a:cs typeface="Arial" panose="020B0604020202020204" pitchFamily="34" charset="0"/>
              </a:rPr>
              <a:t>Raúl Gutiérrez Sáenz, 2010, Introducción a la ética, Esfinge.</a:t>
            </a:r>
          </a:p>
          <a:p>
            <a:r>
              <a:rPr lang="es-MX" dirty="0">
                <a:latin typeface="Arial" panose="020B0604020202020204" pitchFamily="34" charset="0"/>
                <a:cs typeface="Arial" panose="020B0604020202020204" pitchFamily="34" charset="0"/>
              </a:rPr>
              <a:t>Gustavo Escobar Valenzuela,  Ética y valores 2,Patria.</a:t>
            </a:r>
            <a:endParaRPr lang="es-MX" sz="1400"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Malala Yousáfzai, 2012,  Yo soy Malala, Patria.</a:t>
            </a:r>
          </a:p>
          <a:p>
            <a:endParaRPr lang="es-MX" b="1"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sp>
        <p:nvSpPr>
          <p:cNvPr id="17" name="16 Rectángulo"/>
          <p:cNvSpPr/>
          <p:nvPr/>
        </p:nvSpPr>
        <p:spPr>
          <a:xfrm>
            <a:off x="4180331" y="95299"/>
            <a:ext cx="4572000" cy="615553"/>
          </a:xfrm>
          <a:prstGeom prst="rect">
            <a:avLst/>
          </a:prstGeom>
        </p:spPr>
        <p:txBody>
          <a:bodyPr>
            <a:spAutoFit/>
          </a:bodyPr>
          <a:lstStyle/>
          <a:p>
            <a:pPr algn="ctr"/>
            <a:r>
              <a:rPr lang="es-MX" b="1" spc="-10" dirty="0">
                <a:solidFill>
                  <a:srgbClr val="C00000"/>
                </a:solidFill>
                <a:latin typeface="Arial"/>
                <a:cs typeface="Arial"/>
              </a:rPr>
              <a:t> </a:t>
            </a:r>
            <a:r>
              <a:rPr lang="es-MX" sz="1600" b="1" spc="-10" dirty="0">
                <a:solidFill>
                  <a:srgbClr val="C00000"/>
                </a:solidFill>
                <a:latin typeface="Arial"/>
                <a:cs typeface="Arial"/>
              </a:rPr>
              <a:t>Actividad interdisciplinaria II de desarrollo del proyecto. </a:t>
            </a:r>
            <a:endParaRPr lang="es-MX" sz="16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90176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304801" y="1447800"/>
            <a:ext cx="8236448" cy="1477328"/>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Concientizar y educar a la comunidad sobre la importancia de transmitir desde casa la información necesaria propiciando una sexualidad responsable.</a:t>
            </a:r>
          </a:p>
          <a:p>
            <a:endParaRPr lang="es-MX" b="1" dirty="0">
              <a:latin typeface="Arial" panose="020B0604020202020204" pitchFamily="34" charset="0"/>
              <a:cs typeface="Arial" panose="020B0604020202020204" pitchFamily="34" charset="0"/>
            </a:endParaRPr>
          </a:p>
        </p:txBody>
      </p:sp>
      <p:sp>
        <p:nvSpPr>
          <p:cNvPr id="20" name="object 17"/>
          <p:cNvSpPr txBox="1"/>
          <p:nvPr/>
        </p:nvSpPr>
        <p:spPr>
          <a:xfrm>
            <a:off x="3969765" y="220726"/>
            <a:ext cx="4557395" cy="261867"/>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Justificación de la actividad</a:t>
            </a:r>
          </a:p>
        </p:txBody>
      </p:sp>
    </p:spTree>
    <p:extLst>
      <p:ext uri="{BB962C8B-B14F-4D97-AF65-F5344CB8AC3E}">
        <p14:creationId xmlns:p14="http://schemas.microsoft.com/office/powerpoint/2010/main" val="9823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0" name="19 CuadroTexto"/>
          <p:cNvSpPr txBox="1"/>
          <p:nvPr/>
        </p:nvSpPr>
        <p:spPr>
          <a:xfrm>
            <a:off x="629818" y="1524000"/>
            <a:ext cx="7294982" cy="1200329"/>
          </a:xfrm>
          <a:prstGeom prst="rect">
            <a:avLst/>
          </a:prstGeom>
          <a:noFill/>
        </p:spPr>
        <p:txBody>
          <a:bodyPr wrap="square" rtlCol="0">
            <a:spAutoFit/>
          </a:bodyPr>
          <a:lstStyle/>
          <a:p>
            <a:endParaRPr lang="es-MX" dirty="0" smtClean="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Consensuar la información obtenida en las actividades previas y ordenarla.</a:t>
            </a:r>
          </a:p>
        </p:txBody>
      </p:sp>
      <p:sp>
        <p:nvSpPr>
          <p:cNvPr id="21" name="object 17"/>
          <p:cNvSpPr txBox="1"/>
          <p:nvPr/>
        </p:nvSpPr>
        <p:spPr>
          <a:xfrm>
            <a:off x="3969765" y="220726"/>
            <a:ext cx="4557395" cy="261867"/>
          </a:xfrm>
          <a:prstGeom prst="rect">
            <a:avLst/>
          </a:prstGeom>
        </p:spPr>
        <p:txBody>
          <a:bodyPr vert="horz" wrap="square" lIns="0" tIns="12700" rIns="0" bIns="0" rtlCol="0">
            <a:spAutoFit/>
          </a:bodyPr>
          <a:lstStyle/>
          <a:p>
            <a:pPr marL="12700" algn="r">
              <a:lnSpc>
                <a:spcPts val="2135"/>
              </a:lnSpc>
              <a:spcBef>
                <a:spcPts val="100"/>
              </a:spcBef>
            </a:pPr>
            <a:r>
              <a:rPr lang="es-MX" sz="1600" b="1" spc="-10" dirty="0">
                <a:solidFill>
                  <a:srgbClr val="C00000"/>
                </a:solidFill>
                <a:latin typeface="Arial"/>
                <a:cs typeface="Arial"/>
              </a:rPr>
              <a:t>    </a:t>
            </a:r>
            <a:r>
              <a:rPr lang="es-MX" sz="1600" b="1" spc="-10" dirty="0" smtClean="0">
                <a:solidFill>
                  <a:srgbClr val="C00000"/>
                </a:solidFill>
                <a:latin typeface="Arial"/>
                <a:cs typeface="Arial"/>
              </a:rPr>
              <a:t>Apertura de la actividad</a:t>
            </a:r>
            <a:endParaRPr sz="1800" dirty="0">
              <a:latin typeface="Trebuchet MS"/>
              <a:cs typeface="Trebuchet MS"/>
            </a:endParaRPr>
          </a:p>
        </p:txBody>
      </p:sp>
    </p:spTree>
    <p:extLst>
      <p:ext uri="{BB962C8B-B14F-4D97-AF65-F5344CB8AC3E}">
        <p14:creationId xmlns:p14="http://schemas.microsoft.com/office/powerpoint/2010/main" val="2232619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629818" y="1371600"/>
            <a:ext cx="7038813" cy="1477328"/>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Descripción del desarrollo de la actividad.</a:t>
            </a:r>
          </a:p>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Tomar los aspectos mas relevantes y elaborar un boceto del tríptico</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Impresión del tríptico</a:t>
            </a:r>
          </a:p>
        </p:txBody>
      </p:sp>
      <p:sp>
        <p:nvSpPr>
          <p:cNvPr id="20" name="object 17"/>
          <p:cNvSpPr txBox="1"/>
          <p:nvPr/>
        </p:nvSpPr>
        <p:spPr>
          <a:xfrm>
            <a:off x="3969765" y="220726"/>
            <a:ext cx="4557395" cy="261867"/>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Descripción del desarrollo de la actividad</a:t>
            </a:r>
            <a:endParaRPr sz="1800" dirty="0">
              <a:latin typeface="Trebuchet MS"/>
              <a:cs typeface="Trebuchet MS"/>
            </a:endParaRPr>
          </a:p>
        </p:txBody>
      </p:sp>
    </p:spTree>
    <p:extLst>
      <p:ext uri="{BB962C8B-B14F-4D97-AF65-F5344CB8AC3E}">
        <p14:creationId xmlns:p14="http://schemas.microsoft.com/office/powerpoint/2010/main" val="2007593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260131" y="1905000"/>
            <a:ext cx="8331707" cy="1477328"/>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Asignar cierto numero de trípticos a cada alumno para que comparta y explique la información con personas fuera de la comunidad escolar.</a:t>
            </a:r>
          </a:p>
        </p:txBody>
      </p:sp>
      <p:sp>
        <p:nvSpPr>
          <p:cNvPr id="20" name="object 17"/>
          <p:cNvSpPr txBox="1"/>
          <p:nvPr/>
        </p:nvSpPr>
        <p:spPr>
          <a:xfrm>
            <a:off x="3969765" y="220726"/>
            <a:ext cx="4557395" cy="261867"/>
          </a:xfrm>
          <a:prstGeom prst="rect">
            <a:avLst/>
          </a:prstGeom>
        </p:spPr>
        <p:txBody>
          <a:bodyPr vert="horz" wrap="square" lIns="0" tIns="12700" rIns="0" bIns="0" rtlCol="0">
            <a:spAutoFit/>
          </a:bodyPr>
          <a:lstStyle/>
          <a:p>
            <a:pPr marL="12700" algn="r">
              <a:lnSpc>
                <a:spcPts val="2135"/>
              </a:lnSpc>
              <a:spcBef>
                <a:spcPts val="100"/>
              </a:spcBef>
            </a:pPr>
            <a:r>
              <a:rPr lang="es-MX" sz="1600" b="1" spc="-10" dirty="0">
                <a:solidFill>
                  <a:srgbClr val="C00000"/>
                </a:solidFill>
                <a:latin typeface="Arial"/>
                <a:cs typeface="Arial"/>
              </a:rPr>
              <a:t>    Descripción del cierre de la actividad</a:t>
            </a:r>
            <a:endParaRPr sz="1800" dirty="0">
              <a:latin typeface="Trebuchet MS"/>
              <a:cs typeface="Trebuchet MS"/>
            </a:endParaRPr>
          </a:p>
        </p:txBody>
      </p:sp>
    </p:spTree>
    <p:extLst>
      <p:ext uri="{BB962C8B-B14F-4D97-AF65-F5344CB8AC3E}">
        <p14:creationId xmlns:p14="http://schemas.microsoft.com/office/powerpoint/2010/main" val="895950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152400" y="1524000"/>
            <a:ext cx="8215883" cy="1477328"/>
          </a:xfrm>
          <a:prstGeom prst="rect">
            <a:avLst/>
          </a:prstGeom>
          <a:noFill/>
        </p:spPr>
        <p:txBody>
          <a:bodyPr wrap="square" rtlCol="0">
            <a:spAutoFit/>
          </a:bodyPr>
          <a:lstStyle/>
          <a:p>
            <a:endParaRPr lang="es-MX" b="1" dirty="0" smtClean="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Registrar en una bitácora el numero de trípticos  producidos y el número de trípticos entregados y los trípticos sobrantes con el objetivo de reconocer el alcance de la información.</a:t>
            </a:r>
          </a:p>
        </p:txBody>
      </p:sp>
      <p:sp>
        <p:nvSpPr>
          <p:cNvPr id="20" name="object 17"/>
          <p:cNvSpPr txBox="1"/>
          <p:nvPr/>
        </p:nvSpPr>
        <p:spPr>
          <a:xfrm>
            <a:off x="3969765" y="220726"/>
            <a:ext cx="4557395" cy="83356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Descripción de lo que se hará con los resultados de la actividad.</a:t>
            </a:r>
          </a:p>
          <a:p>
            <a:pPr marL="12700" algn="ctr">
              <a:lnSpc>
                <a:spcPts val="2135"/>
              </a:lnSpc>
              <a:spcBef>
                <a:spcPts val="100"/>
              </a:spcBef>
            </a:pPr>
            <a:endParaRPr sz="1800" dirty="0">
              <a:latin typeface="Trebuchet MS"/>
              <a:cs typeface="Trebuchet MS"/>
            </a:endParaRPr>
          </a:p>
        </p:txBody>
      </p:sp>
    </p:spTree>
    <p:extLst>
      <p:ext uri="{BB962C8B-B14F-4D97-AF65-F5344CB8AC3E}">
        <p14:creationId xmlns:p14="http://schemas.microsoft.com/office/powerpoint/2010/main" val="583807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0" name="object 17"/>
          <p:cNvSpPr txBox="1"/>
          <p:nvPr/>
        </p:nvSpPr>
        <p:spPr>
          <a:xfrm>
            <a:off x="3969765" y="220726"/>
            <a:ext cx="4557395" cy="261867"/>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a:t>
            </a:r>
            <a:r>
              <a:rPr lang="es-MX" sz="1600" b="1" spc="-10" dirty="0" smtClean="0">
                <a:solidFill>
                  <a:srgbClr val="C00000"/>
                </a:solidFill>
                <a:latin typeface="Arial"/>
                <a:cs typeface="Arial"/>
              </a:rPr>
              <a:t>Herramientas y evidencias</a:t>
            </a:r>
            <a:endParaRPr sz="1800" dirty="0">
              <a:latin typeface="Trebuchet MS"/>
              <a:cs typeface="Trebuchet MS"/>
            </a:endParaRPr>
          </a:p>
        </p:txBody>
      </p:sp>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5805" r="1401" b="9143"/>
          <a:stretch/>
        </p:blipFill>
        <p:spPr bwMode="auto">
          <a:xfrm>
            <a:off x="0" y="1124840"/>
            <a:ext cx="8752331" cy="5521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0433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0" name="object 17"/>
          <p:cNvSpPr txBox="1"/>
          <p:nvPr/>
        </p:nvSpPr>
        <p:spPr>
          <a:xfrm>
            <a:off x="3969765" y="220726"/>
            <a:ext cx="4557395" cy="261867"/>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a:t>
            </a:r>
            <a:r>
              <a:rPr lang="es-MX" sz="1600" b="1" spc="-10" dirty="0" smtClean="0">
                <a:solidFill>
                  <a:srgbClr val="C00000"/>
                </a:solidFill>
                <a:latin typeface="Arial"/>
                <a:cs typeface="Arial"/>
              </a:rPr>
              <a:t>Herramientas y evidencias</a:t>
            </a:r>
            <a:endParaRPr sz="1800" dirty="0">
              <a:latin typeface="Trebuchet MS"/>
              <a:cs typeface="Trebuchet MS"/>
            </a:endParaRPr>
          </a:p>
        </p:txBody>
      </p:sp>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61753" r="1086" b="9516"/>
          <a:stretch/>
        </p:blipFill>
        <p:spPr bwMode="auto">
          <a:xfrm>
            <a:off x="308229" y="1676399"/>
            <a:ext cx="8218931" cy="2590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8509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4542"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3247972" y="131889"/>
            <a:ext cx="2489708" cy="585787"/>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7315200" y="299302"/>
            <a:ext cx="627532" cy="339054"/>
          </a:xfrm>
          <a:prstGeom prst="rect">
            <a:avLst/>
          </a:prstGeom>
          <a:blipFill>
            <a:blip r:embed="rId4" cstate="print"/>
            <a:stretch>
              <a:fillRect/>
            </a:stretch>
          </a:blipFill>
        </p:spPr>
        <p:txBody>
          <a:bodyPr wrap="square" lIns="0" tIns="0" rIns="0" bIns="0" rtlCol="0"/>
          <a:lstStyle/>
          <a:p>
            <a:endParaRPr dirty="0"/>
          </a:p>
        </p:txBody>
      </p:sp>
      <p:sp>
        <p:nvSpPr>
          <p:cNvPr id="10" name="object 10"/>
          <p:cNvSpPr/>
          <p:nvPr/>
        </p:nvSpPr>
        <p:spPr>
          <a:xfrm>
            <a:off x="876300" y="1799844"/>
            <a:ext cx="359663" cy="513588"/>
          </a:xfrm>
          <a:prstGeom prst="rect">
            <a:avLst/>
          </a:prstGeom>
          <a:blipFill>
            <a:blip r:embed="rId5" cstate="print"/>
            <a:stretch>
              <a:fillRect/>
            </a:stretch>
          </a:blipFill>
        </p:spPr>
        <p:txBody>
          <a:bodyPr wrap="square" lIns="0" tIns="0" rIns="0" bIns="0" rtlCol="0"/>
          <a:lstStyle/>
          <a:p>
            <a:endParaRPr dirty="0"/>
          </a:p>
        </p:txBody>
      </p:sp>
      <p:sp>
        <p:nvSpPr>
          <p:cNvPr id="8" name="7 Rectángulo"/>
          <p:cNvSpPr/>
          <p:nvPr/>
        </p:nvSpPr>
        <p:spPr>
          <a:xfrm>
            <a:off x="334542" y="2368066"/>
            <a:ext cx="8376973" cy="2308324"/>
          </a:xfrm>
          <a:prstGeom prst="rect">
            <a:avLst/>
          </a:prstGeom>
          <a:noFill/>
        </p:spPr>
        <p:txBody>
          <a:bodyPr wrap="none" lIns="91440" tIns="45720" rIns="91440" bIns="45720">
            <a:spAutoFit/>
          </a:bodyPr>
          <a:lstStyle/>
          <a:p>
            <a:pPr algn="ctr"/>
            <a:r>
              <a:rPr lang="es-E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LA SEXUALIDAD Y SUS</a:t>
            </a:r>
          </a:p>
          <a:p>
            <a:pPr algn="ctr"/>
            <a:r>
              <a:rPr lang="es-E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CONSECUENCIAS </a:t>
            </a:r>
            <a:r>
              <a:rPr lang="es-E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AMBIENTALES </a:t>
            </a:r>
          </a:p>
          <a:p>
            <a:pPr algn="ctr"/>
            <a:r>
              <a:rPr lang="es-E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EN MÉXICO</a:t>
            </a:r>
            <a:endParaRPr lang="es-E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
        <p:nvSpPr>
          <p:cNvPr id="3" name="2 Rectángulo"/>
          <p:cNvSpPr/>
          <p:nvPr/>
        </p:nvSpPr>
        <p:spPr>
          <a:xfrm>
            <a:off x="2592595" y="1790212"/>
            <a:ext cx="3800463"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PROYECTO CONEXIONES</a:t>
            </a:r>
            <a:endParaRPr lang="es-E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object 19"/>
          <p:cNvSpPr/>
          <p:nvPr/>
        </p:nvSpPr>
        <p:spPr>
          <a:xfrm>
            <a:off x="4027055" y="5029200"/>
            <a:ext cx="852487" cy="1338198"/>
          </a:xfrm>
          <a:prstGeom prst="rect">
            <a:avLst/>
          </a:prstGeom>
          <a:blipFill>
            <a:blip r:embed="rId6"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340644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457200" y="1981200"/>
            <a:ext cx="7772400" cy="3136756"/>
          </a:xfrm>
          <a:prstGeom prst="rect">
            <a:avLst/>
          </a:prstGeom>
          <a:noFill/>
        </p:spPr>
        <p:txBody>
          <a:bodyPr wrap="square" rtlCol="0">
            <a:spAutoFit/>
          </a:bodyPr>
          <a:lstStyle/>
          <a:p>
            <a:pPr marL="12700" algn="ctr">
              <a:lnSpc>
                <a:spcPts val="2135"/>
              </a:lnSpc>
              <a:spcBef>
                <a:spcPts val="100"/>
              </a:spcBef>
            </a:pPr>
            <a:r>
              <a:rPr lang="es-MX" b="1" spc="-10" dirty="0" smtClean="0">
                <a:solidFill>
                  <a:srgbClr val="C00000"/>
                </a:solidFill>
                <a:latin typeface="Arial"/>
                <a:cs typeface="Arial"/>
              </a:rPr>
              <a:t>MATEMÁTICAS</a:t>
            </a:r>
          </a:p>
          <a:p>
            <a:pPr marL="12700" algn="ctr">
              <a:lnSpc>
                <a:spcPts val="2135"/>
              </a:lnSpc>
              <a:spcBef>
                <a:spcPts val="100"/>
              </a:spcBef>
            </a:pPr>
            <a:endParaRPr lang="es-MX" dirty="0">
              <a:latin typeface="Arial" panose="020B0604020202020204" pitchFamily="34" charset="0"/>
              <a:cs typeface="Arial" panose="020B0604020202020204" pitchFamily="34" charset="0"/>
            </a:endParaRPr>
          </a:p>
          <a:p>
            <a:pPr marL="342900" indent="-342900">
              <a:buFont typeface="+mj-lt"/>
              <a:buAutoNum type="alphaLcPeriod"/>
            </a:pPr>
            <a:r>
              <a:rPr lang="es-MX" dirty="0" smtClean="0">
                <a:latin typeface="Arial" panose="020B0604020202020204" pitchFamily="34" charset="0"/>
                <a:cs typeface="Arial" panose="020B0604020202020204" pitchFamily="34" charset="0"/>
              </a:rPr>
              <a:t>Nombre </a:t>
            </a:r>
            <a:r>
              <a:rPr lang="es-MX" dirty="0">
                <a:latin typeface="Arial" panose="020B0604020202020204" pitchFamily="34" charset="0"/>
                <a:cs typeface="Arial" panose="020B0604020202020204" pitchFamily="34" charset="0"/>
              </a:rPr>
              <a:t>de la actividad </a:t>
            </a:r>
          </a:p>
          <a:p>
            <a:r>
              <a:rPr lang="es-MX" b="1" dirty="0">
                <a:latin typeface="Arial" panose="020B0604020202020204" pitchFamily="34" charset="0"/>
                <a:cs typeface="Arial" panose="020B0604020202020204" pitchFamily="34" charset="0"/>
              </a:rPr>
              <a:t>Aplicaciones de las funciones exponenciales y logarítmicas</a:t>
            </a:r>
          </a:p>
          <a:p>
            <a:r>
              <a:rPr lang="es-MX" dirty="0">
                <a:latin typeface="Arial" panose="020B0604020202020204" pitchFamily="34" charset="0"/>
                <a:cs typeface="Arial" panose="020B0604020202020204" pitchFamily="34" charset="0"/>
              </a:rPr>
              <a:t>b. Objetivo</a:t>
            </a:r>
          </a:p>
          <a:p>
            <a:r>
              <a:rPr lang="es-MX" b="1" dirty="0">
                <a:latin typeface="Arial" panose="020B0604020202020204" pitchFamily="34" charset="0"/>
                <a:cs typeface="Arial" panose="020B0604020202020204" pitchFamily="34" charset="0"/>
              </a:rPr>
              <a:t>Que los alumnos sean capaces de modelar y graficar, así como manejar las funciones trascendentes.</a:t>
            </a:r>
          </a:p>
          <a:p>
            <a:r>
              <a:rPr lang="es-MX" dirty="0">
                <a:latin typeface="Arial" panose="020B0604020202020204" pitchFamily="34" charset="0"/>
                <a:cs typeface="Arial" panose="020B0604020202020204" pitchFamily="34" charset="0"/>
              </a:rPr>
              <a:t>c. Grado</a:t>
            </a:r>
          </a:p>
          <a:p>
            <a:r>
              <a:rPr lang="es-MX" b="1" dirty="0">
                <a:latin typeface="Arial" panose="020B0604020202020204" pitchFamily="34" charset="0"/>
                <a:cs typeface="Arial" panose="020B0604020202020204" pitchFamily="34" charset="0"/>
              </a:rPr>
              <a:t>Quinto</a:t>
            </a:r>
          </a:p>
          <a:p>
            <a:r>
              <a:rPr lang="es-MX" dirty="0">
                <a:latin typeface="Arial" panose="020B0604020202020204" pitchFamily="34" charset="0"/>
                <a:cs typeface="Arial" panose="020B0604020202020204" pitchFamily="34" charset="0"/>
              </a:rPr>
              <a:t>d. </a:t>
            </a:r>
            <a:r>
              <a:rPr lang="es-MX" b="1" dirty="0">
                <a:latin typeface="Arial" panose="020B0604020202020204" pitchFamily="34" charset="0"/>
                <a:cs typeface="Arial" panose="020B0604020202020204" pitchFamily="34" charset="0"/>
              </a:rPr>
              <a:t>Fecha en que se llevará a cabo</a:t>
            </a:r>
          </a:p>
          <a:p>
            <a:r>
              <a:rPr lang="es-MX" b="1" dirty="0">
                <a:latin typeface="Arial" panose="020B0604020202020204" pitchFamily="34" charset="0"/>
                <a:cs typeface="Arial" panose="020B0604020202020204" pitchFamily="34" charset="0"/>
              </a:rPr>
              <a:t> 03 al 16 de Octubre del 2018</a:t>
            </a:r>
          </a:p>
        </p:txBody>
      </p:sp>
      <p:sp>
        <p:nvSpPr>
          <p:cNvPr id="20" name="object 17"/>
          <p:cNvSpPr txBox="1"/>
          <p:nvPr/>
        </p:nvSpPr>
        <p:spPr>
          <a:xfrm>
            <a:off x="3969765" y="271918"/>
            <a:ext cx="4557395" cy="282129"/>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Actividad </a:t>
            </a:r>
            <a:r>
              <a:rPr lang="es-MX" sz="1600" b="1" spc="-10" dirty="0" smtClean="0">
                <a:solidFill>
                  <a:srgbClr val="C00000"/>
                </a:solidFill>
                <a:latin typeface="Arial"/>
                <a:cs typeface="Arial"/>
              </a:rPr>
              <a:t>interdisciplinaria I  </a:t>
            </a:r>
            <a:r>
              <a:rPr lang="es-MX" sz="1600" b="1" spc="-10" dirty="0" smtClean="0">
                <a:solidFill>
                  <a:srgbClr val="C00000"/>
                </a:solidFill>
                <a:latin typeface="Arial"/>
                <a:cs typeface="Arial"/>
              </a:rPr>
              <a:t>por </a:t>
            </a:r>
            <a:r>
              <a:rPr lang="es-MX" sz="1600" b="1" spc="-10" dirty="0" smtClean="0">
                <a:solidFill>
                  <a:srgbClr val="C00000"/>
                </a:solidFill>
                <a:latin typeface="Arial"/>
                <a:cs typeface="Arial"/>
              </a:rPr>
              <a:t>asignatura</a:t>
            </a:r>
            <a:endParaRPr lang="es-MX" sz="1600" b="1" spc="-10" dirty="0" smtClean="0">
              <a:solidFill>
                <a:srgbClr val="C00000"/>
              </a:solidFill>
              <a:latin typeface="Arial"/>
              <a:cs typeface="Arial"/>
            </a:endParaRPr>
          </a:p>
        </p:txBody>
      </p:sp>
    </p:spTree>
    <p:extLst>
      <p:ext uri="{BB962C8B-B14F-4D97-AF65-F5344CB8AC3E}">
        <p14:creationId xmlns:p14="http://schemas.microsoft.com/office/powerpoint/2010/main" val="3704293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281153" y="1090418"/>
            <a:ext cx="8063482" cy="4339650"/>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r>
              <a:rPr lang="es-MX" sz="2400" b="1" i="1" dirty="0">
                <a:latin typeface="Arial" panose="020B0604020202020204" pitchFamily="34" charset="0"/>
                <a:cs typeface="Arial" panose="020B0604020202020204" pitchFamily="34" charset="0"/>
              </a:rPr>
              <a:t>Matemáticas.</a:t>
            </a:r>
          </a:p>
          <a:p>
            <a:r>
              <a:rPr lang="es-MX" b="1" dirty="0">
                <a:latin typeface="Arial" panose="020B0604020202020204" pitchFamily="34" charset="0"/>
                <a:cs typeface="Arial" panose="020B0604020202020204" pitchFamily="34" charset="0"/>
              </a:rPr>
              <a:t>Funciones exponenciales, conceptos, exponentes, modelación y función.</a:t>
            </a:r>
          </a:p>
          <a:p>
            <a:endParaRPr lang="es-MX" b="1"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Fuentes de apoyo: </a:t>
            </a:r>
            <a:r>
              <a:rPr lang="es-MX" b="1" dirty="0">
                <a:latin typeface="Arial" panose="020B0604020202020204" pitchFamily="34" charset="0"/>
                <a:cs typeface="Arial" panose="020B0604020202020204" pitchFamily="34" charset="0"/>
                <a:hlinkClick r:id="rId6"/>
              </a:rPr>
              <a:t>https://www.inegi.org.mx/</a:t>
            </a:r>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		</a:t>
            </a:r>
            <a:r>
              <a:rPr lang="es-MX" b="1" dirty="0">
                <a:latin typeface="Arial" panose="020B0604020202020204" pitchFamily="34" charset="0"/>
                <a:cs typeface="Arial" panose="020B0604020202020204" pitchFamily="34" charset="0"/>
                <a:hlinkClick r:id="rId7"/>
              </a:rPr>
              <a:t>https://www.gob.mx/conapo/articulos/conciliacion-demografica-de-mexico-1950-2015-y-proyecciones-de-la-poblacion-de-mexico-y-de-las-entidades-federativas-2016-2050-174962?idiom=es</a:t>
            </a:r>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Manuel Guerra  Tejada-Silvia Figueroa Campos, 2004, Geometría Analítica, México D.F., Mc Graw Hill</a:t>
            </a:r>
          </a:p>
          <a:p>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sp>
        <p:nvSpPr>
          <p:cNvPr id="20" name="object 17"/>
          <p:cNvSpPr txBox="1"/>
          <p:nvPr/>
        </p:nvSpPr>
        <p:spPr>
          <a:xfrm>
            <a:off x="3969765" y="220726"/>
            <a:ext cx="4557395" cy="26148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smtClean="0">
                <a:solidFill>
                  <a:srgbClr val="C00000"/>
                </a:solidFill>
                <a:latin typeface="Arial"/>
                <a:cs typeface="Arial"/>
              </a:rPr>
              <a:t> </a:t>
            </a:r>
            <a:r>
              <a:rPr lang="es-MX" sz="1600" b="1" spc="-10" dirty="0" smtClean="0">
                <a:solidFill>
                  <a:srgbClr val="C00000"/>
                </a:solidFill>
                <a:latin typeface="Arial"/>
                <a:cs typeface="Arial"/>
              </a:rPr>
              <a:t>Conceptos y Fuentes de Apoyo</a:t>
            </a:r>
            <a:endParaRPr lang="es-MX" sz="1600" b="1" spc="-10" dirty="0" smtClean="0">
              <a:solidFill>
                <a:srgbClr val="C00000"/>
              </a:solidFill>
              <a:latin typeface="Arial"/>
              <a:cs typeface="Arial"/>
            </a:endParaRPr>
          </a:p>
        </p:txBody>
      </p:sp>
    </p:spTree>
    <p:extLst>
      <p:ext uri="{BB962C8B-B14F-4D97-AF65-F5344CB8AC3E}">
        <p14:creationId xmlns:p14="http://schemas.microsoft.com/office/powerpoint/2010/main" val="2421269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304801" y="1447800"/>
            <a:ext cx="8236448" cy="1754326"/>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pPr algn="just"/>
            <a:r>
              <a:rPr lang="es-MX" b="1" dirty="0">
                <a:latin typeface="Arial" panose="020B0604020202020204" pitchFamily="34" charset="0"/>
                <a:cs typeface="Arial" panose="020B0604020202020204" pitchFamily="34" charset="0"/>
              </a:rPr>
              <a:t>En los últimos años la población en México ha cambiado de forma creciente pero no sólo en forma lineal sino que crece de forma exponencial, es por eso que al investigar los datos en los censos de diferentes fuentes, se pueden modelar distintas gráficas y modelos algebraicos que se adapten a la información proporcionada. </a:t>
            </a:r>
          </a:p>
        </p:txBody>
      </p:sp>
      <p:sp>
        <p:nvSpPr>
          <p:cNvPr id="20" name="object 17"/>
          <p:cNvSpPr txBox="1"/>
          <p:nvPr/>
        </p:nvSpPr>
        <p:spPr>
          <a:xfrm>
            <a:off x="3969765" y="220726"/>
            <a:ext cx="4557395" cy="564257"/>
          </a:xfrm>
          <a:prstGeom prst="rect">
            <a:avLst/>
          </a:prstGeom>
        </p:spPr>
        <p:txBody>
          <a:bodyPr vert="horz" wrap="square" lIns="0" tIns="12700" rIns="0" bIns="0" rtlCol="0">
            <a:spAutoFit/>
          </a:bodyPr>
          <a:lstStyle/>
          <a:p>
            <a:pPr marL="12700" algn="r">
              <a:lnSpc>
                <a:spcPts val="2135"/>
              </a:lnSpc>
              <a:spcBef>
                <a:spcPts val="100"/>
              </a:spcBef>
            </a:pPr>
            <a:r>
              <a:rPr lang="es-MX" sz="1600" b="1" spc="-10" dirty="0">
                <a:solidFill>
                  <a:srgbClr val="C00000"/>
                </a:solidFill>
                <a:latin typeface="Arial"/>
                <a:cs typeface="Arial"/>
              </a:rPr>
              <a:t>    Justificación de la actividad</a:t>
            </a:r>
          </a:p>
          <a:p>
            <a:pPr marL="12700" algn="r">
              <a:lnSpc>
                <a:spcPts val="2135"/>
              </a:lnSpc>
              <a:spcBef>
                <a:spcPts val="100"/>
              </a:spcBef>
            </a:pPr>
            <a:endParaRPr sz="1800" dirty="0">
              <a:latin typeface="Trebuchet MS"/>
              <a:cs typeface="Trebuchet MS"/>
            </a:endParaRPr>
          </a:p>
        </p:txBody>
      </p:sp>
    </p:spTree>
    <p:extLst>
      <p:ext uri="{BB962C8B-B14F-4D97-AF65-F5344CB8AC3E}">
        <p14:creationId xmlns:p14="http://schemas.microsoft.com/office/powerpoint/2010/main" val="482788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0" name="19 CuadroTexto"/>
          <p:cNvSpPr txBox="1"/>
          <p:nvPr/>
        </p:nvSpPr>
        <p:spPr>
          <a:xfrm>
            <a:off x="629818" y="1524000"/>
            <a:ext cx="7294982" cy="3693319"/>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Investigar datos de censos en los últimos 10, 20, 50 y 100 años para su representación gráfica y exponencial.</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Análisis de la población en México</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Población femenina en México</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Población masculina en México</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Población infantil en México</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Población adolescente en México.</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Índices de natalidad, de mortalidad, de embarazos adolescentes y de contaminación ambiental en México.</a:t>
            </a:r>
          </a:p>
          <a:p>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p:txBody>
      </p:sp>
      <p:sp>
        <p:nvSpPr>
          <p:cNvPr id="21" name="object 17"/>
          <p:cNvSpPr txBox="1"/>
          <p:nvPr/>
        </p:nvSpPr>
        <p:spPr>
          <a:xfrm>
            <a:off x="3969765" y="220726"/>
            <a:ext cx="4557395" cy="564257"/>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Apertura de la actividad</a:t>
            </a:r>
          </a:p>
          <a:p>
            <a:pPr marL="12700" algn="ctr">
              <a:lnSpc>
                <a:spcPts val="2135"/>
              </a:lnSpc>
              <a:spcBef>
                <a:spcPts val="100"/>
              </a:spcBef>
            </a:pPr>
            <a:endParaRPr sz="1800" dirty="0">
              <a:latin typeface="Trebuchet MS"/>
              <a:cs typeface="Trebuchet MS"/>
            </a:endParaRPr>
          </a:p>
        </p:txBody>
      </p:sp>
    </p:spTree>
    <p:extLst>
      <p:ext uri="{BB962C8B-B14F-4D97-AF65-F5344CB8AC3E}">
        <p14:creationId xmlns:p14="http://schemas.microsoft.com/office/powerpoint/2010/main" val="603796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629818" y="1371600"/>
            <a:ext cx="7038813" cy="2031325"/>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Modelar y graficar los datos de la investigación, relacionando las gráficas obtenidas con las funciones trascendentes. </a:t>
            </a:r>
          </a:p>
          <a:p>
            <a:endParaRPr lang="es-MX"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p:txBody>
      </p:sp>
      <p:pic>
        <p:nvPicPr>
          <p:cNvPr id="20" name="19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051" y="3581400"/>
            <a:ext cx="3498770" cy="2624077"/>
          </a:xfrm>
          <a:prstGeom prst="rect">
            <a:avLst/>
          </a:prstGeom>
        </p:spPr>
      </p:pic>
      <p:pic>
        <p:nvPicPr>
          <p:cNvPr id="21" name="20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31677" y="3435405"/>
            <a:ext cx="3697923" cy="2390170"/>
          </a:xfrm>
          <a:prstGeom prst="rect">
            <a:avLst/>
          </a:prstGeom>
        </p:spPr>
      </p:pic>
      <p:sp>
        <p:nvSpPr>
          <p:cNvPr id="22" name="object 17"/>
          <p:cNvSpPr txBox="1"/>
          <p:nvPr/>
        </p:nvSpPr>
        <p:spPr>
          <a:xfrm>
            <a:off x="3969765" y="220726"/>
            <a:ext cx="4557395" cy="261867"/>
          </a:xfrm>
          <a:prstGeom prst="rect">
            <a:avLst/>
          </a:prstGeom>
        </p:spPr>
        <p:txBody>
          <a:bodyPr vert="horz" wrap="square" lIns="0" tIns="12700" rIns="0" bIns="0" rtlCol="0">
            <a:spAutoFit/>
          </a:bodyPr>
          <a:lstStyle/>
          <a:p>
            <a:pPr marL="12700">
              <a:lnSpc>
                <a:spcPts val="2135"/>
              </a:lnSpc>
              <a:spcBef>
                <a:spcPts val="100"/>
              </a:spcBef>
            </a:pPr>
            <a:r>
              <a:rPr lang="es-MX" sz="1600" b="1" spc="-10" dirty="0">
                <a:solidFill>
                  <a:srgbClr val="C00000"/>
                </a:solidFill>
                <a:latin typeface="Arial"/>
                <a:cs typeface="Arial"/>
              </a:rPr>
              <a:t>    Descripción del desarrollo de la actividad</a:t>
            </a:r>
            <a:endParaRPr sz="1800" dirty="0">
              <a:latin typeface="Trebuchet MS"/>
              <a:cs typeface="Trebuchet MS"/>
            </a:endParaRPr>
          </a:p>
        </p:txBody>
      </p:sp>
    </p:spTree>
    <p:extLst>
      <p:ext uri="{BB962C8B-B14F-4D97-AF65-F5344CB8AC3E}">
        <p14:creationId xmlns:p14="http://schemas.microsoft.com/office/powerpoint/2010/main" val="1641331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260131" y="1905000"/>
            <a:ext cx="8331707" cy="3139321"/>
          </a:xfrm>
          <a:prstGeom prst="rect">
            <a:avLst/>
          </a:prstGeom>
          <a:noFill/>
        </p:spPr>
        <p:txBody>
          <a:bodyPr wrap="square" rtlCol="0">
            <a:spAutoFit/>
          </a:bodyPr>
          <a:lstStyle/>
          <a:p>
            <a:r>
              <a:rPr lang="es-MX"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Analizar las graficas, clasificarlas y obtener conclusiones sobre el crecimiento poblacional y el deterioro ambiental.</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Contestar ampliamente las preguntas:</a:t>
            </a:r>
          </a:p>
          <a:p>
            <a:r>
              <a:rPr lang="es-MX" b="1" dirty="0">
                <a:latin typeface="Arial" panose="020B0604020202020204" pitchFamily="34" charset="0"/>
                <a:cs typeface="Arial" panose="020B0604020202020204" pitchFamily="34" charset="0"/>
              </a:rPr>
              <a:t>¿La población crece exponencialmente?</a:t>
            </a:r>
          </a:p>
          <a:p>
            <a:r>
              <a:rPr lang="es-MX" b="1" dirty="0">
                <a:latin typeface="Arial" panose="020B0604020202020204" pitchFamily="34" charset="0"/>
                <a:cs typeface="Arial" panose="020B0604020202020204" pitchFamily="34" charset="0"/>
              </a:rPr>
              <a:t>¿Cómo es la gráfica del conjunto solución de la producción de alimentos y el deterioro ambiental?</a:t>
            </a:r>
          </a:p>
          <a:p>
            <a:r>
              <a:rPr lang="es-MX" b="1"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s-MX" b="1" dirty="0">
              <a:latin typeface="Arial" panose="020B0604020202020204" pitchFamily="34" charset="0"/>
              <a:cs typeface="Arial" panose="020B0604020202020204" pitchFamily="34" charset="0"/>
            </a:endParaRPr>
          </a:p>
        </p:txBody>
      </p:sp>
      <p:sp>
        <p:nvSpPr>
          <p:cNvPr id="20" name="object 17"/>
          <p:cNvSpPr txBox="1"/>
          <p:nvPr/>
        </p:nvSpPr>
        <p:spPr>
          <a:xfrm>
            <a:off x="3969765" y="220726"/>
            <a:ext cx="4557395" cy="261867"/>
          </a:xfrm>
          <a:prstGeom prst="rect">
            <a:avLst/>
          </a:prstGeom>
        </p:spPr>
        <p:txBody>
          <a:bodyPr vert="horz" wrap="square" lIns="0" tIns="12700" rIns="0" bIns="0" rtlCol="0">
            <a:spAutoFit/>
          </a:bodyPr>
          <a:lstStyle/>
          <a:p>
            <a:pPr marL="12700" algn="r">
              <a:lnSpc>
                <a:spcPts val="2135"/>
              </a:lnSpc>
              <a:spcBef>
                <a:spcPts val="100"/>
              </a:spcBef>
            </a:pPr>
            <a:r>
              <a:rPr lang="es-MX" sz="1600" b="1" spc="-10" dirty="0">
                <a:solidFill>
                  <a:srgbClr val="C00000"/>
                </a:solidFill>
                <a:latin typeface="Arial"/>
                <a:cs typeface="Arial"/>
              </a:rPr>
              <a:t>    Descripción del cierre de la actividad</a:t>
            </a:r>
            <a:endParaRPr sz="1800" dirty="0">
              <a:latin typeface="Trebuchet MS"/>
              <a:cs typeface="Trebuchet MS"/>
            </a:endParaRPr>
          </a:p>
        </p:txBody>
      </p:sp>
    </p:spTree>
    <p:extLst>
      <p:ext uri="{BB962C8B-B14F-4D97-AF65-F5344CB8AC3E}">
        <p14:creationId xmlns:p14="http://schemas.microsoft.com/office/powerpoint/2010/main" val="3840169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152400" y="1524000"/>
            <a:ext cx="8215883" cy="923330"/>
          </a:xfrm>
          <a:prstGeom prst="rect">
            <a:avLst/>
          </a:prstGeom>
          <a:noFill/>
        </p:spPr>
        <p:txBody>
          <a:bodyPr wrap="square" rtlCol="0">
            <a:spAutoFit/>
          </a:bodyPr>
          <a:lstStyle/>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Exponer las conclusiones en conferencia y mostrar las </a:t>
            </a:r>
            <a:r>
              <a:rPr lang="es-MX" b="1" dirty="0" smtClean="0">
                <a:latin typeface="Arial" panose="020B0604020202020204" pitchFamily="34" charset="0"/>
                <a:cs typeface="Arial" panose="020B0604020202020204" pitchFamily="34" charset="0"/>
              </a:rPr>
              <a:t>gráficas </a:t>
            </a:r>
            <a:r>
              <a:rPr lang="es-MX" b="1" dirty="0">
                <a:latin typeface="Arial" panose="020B0604020202020204" pitchFamily="34" charset="0"/>
                <a:cs typeface="Arial" panose="020B0604020202020204" pitchFamily="34" charset="0"/>
              </a:rPr>
              <a:t>generadas en tríptico </a:t>
            </a:r>
            <a:r>
              <a:rPr lang="es-MX" b="1" dirty="0" smtClean="0">
                <a:latin typeface="Arial" panose="020B0604020202020204" pitchFamily="34" charset="0"/>
                <a:cs typeface="Arial" panose="020B0604020202020204" pitchFamily="34" charset="0"/>
              </a:rPr>
              <a:t>informativo.</a:t>
            </a:r>
            <a:endParaRPr lang="es-MX" b="1" dirty="0">
              <a:latin typeface="Arial" panose="020B0604020202020204" pitchFamily="34" charset="0"/>
              <a:cs typeface="Arial" panose="020B0604020202020204" pitchFamily="34" charset="0"/>
            </a:endParaRPr>
          </a:p>
        </p:txBody>
      </p:sp>
      <p:sp>
        <p:nvSpPr>
          <p:cNvPr id="20" name="object 17"/>
          <p:cNvSpPr txBox="1"/>
          <p:nvPr/>
        </p:nvSpPr>
        <p:spPr>
          <a:xfrm>
            <a:off x="3969765" y="220726"/>
            <a:ext cx="4557395" cy="833562"/>
          </a:xfrm>
          <a:prstGeom prst="rect">
            <a:avLst/>
          </a:prstGeom>
        </p:spPr>
        <p:txBody>
          <a:bodyPr vert="horz" wrap="square" lIns="0" tIns="12700" rIns="0" bIns="0" rtlCol="0">
            <a:spAutoFit/>
          </a:bodyPr>
          <a:lstStyle/>
          <a:p>
            <a:pPr marL="12700" algn="r">
              <a:lnSpc>
                <a:spcPts val="2135"/>
              </a:lnSpc>
              <a:spcBef>
                <a:spcPts val="100"/>
              </a:spcBef>
            </a:pPr>
            <a:r>
              <a:rPr lang="es-MX" sz="1600" b="1" spc="-10" dirty="0">
                <a:solidFill>
                  <a:srgbClr val="C00000"/>
                </a:solidFill>
                <a:latin typeface="Arial"/>
                <a:cs typeface="Arial"/>
              </a:rPr>
              <a:t>    Descripción de lo que se hará con los resultados de la actividad.</a:t>
            </a:r>
          </a:p>
          <a:p>
            <a:pPr marL="12700" algn="r">
              <a:lnSpc>
                <a:spcPts val="2135"/>
              </a:lnSpc>
              <a:spcBef>
                <a:spcPts val="100"/>
              </a:spcBef>
            </a:pPr>
            <a:endParaRPr sz="1800" dirty="0">
              <a:latin typeface="Trebuchet MS"/>
              <a:cs typeface="Trebuchet MS"/>
            </a:endParaRPr>
          </a:p>
        </p:txBody>
      </p:sp>
    </p:spTree>
    <p:extLst>
      <p:ext uri="{BB962C8B-B14F-4D97-AF65-F5344CB8AC3E}">
        <p14:creationId xmlns:p14="http://schemas.microsoft.com/office/powerpoint/2010/main" val="1948235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228600" y="1371600"/>
            <a:ext cx="8139683" cy="2308324"/>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Logros alcanzados:</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Se </a:t>
            </a:r>
            <a:r>
              <a:rPr lang="es-MX" b="1" dirty="0" smtClean="0">
                <a:latin typeface="Arial" panose="020B0604020202020204" pitchFamily="34" charset="0"/>
                <a:cs typeface="Arial" panose="020B0604020202020204" pitchFamily="34" charset="0"/>
              </a:rPr>
              <a:t>logró </a:t>
            </a:r>
            <a:r>
              <a:rPr lang="es-MX" b="1" dirty="0">
                <a:latin typeface="Arial" panose="020B0604020202020204" pitchFamily="34" charset="0"/>
                <a:cs typeface="Arial" panose="020B0604020202020204" pitchFamily="34" charset="0"/>
              </a:rPr>
              <a:t>que los alumnos modelaran y </a:t>
            </a:r>
            <a:r>
              <a:rPr lang="es-MX" b="1" dirty="0" smtClean="0">
                <a:latin typeface="Arial" panose="020B0604020202020204" pitchFamily="34" charset="0"/>
                <a:cs typeface="Arial" panose="020B0604020202020204" pitchFamily="34" charset="0"/>
              </a:rPr>
              <a:t>graficarán</a:t>
            </a:r>
            <a:r>
              <a:rPr lang="es-MX" b="1" dirty="0">
                <a:latin typeface="Arial" panose="020B0604020202020204" pitchFamily="34" charset="0"/>
                <a:cs typeface="Arial" panose="020B0604020202020204" pitchFamily="34" charset="0"/>
              </a:rPr>
              <a:t>, a partir de datos, funciones trascendentes, y funciones exponenciales</a:t>
            </a:r>
          </a:p>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Aspectos a mejorar:</a:t>
            </a:r>
          </a:p>
          <a:p>
            <a:r>
              <a:rPr lang="es-MX" b="1" dirty="0">
                <a:latin typeface="Arial" panose="020B0604020202020204" pitchFamily="34" charset="0"/>
                <a:cs typeface="Arial" panose="020B0604020202020204" pitchFamily="34" charset="0"/>
              </a:rPr>
              <a:t>Modelar y graficar a partir de datos mas recientes y con una base de datos más amplia.</a:t>
            </a:r>
          </a:p>
        </p:txBody>
      </p:sp>
      <p:sp>
        <p:nvSpPr>
          <p:cNvPr id="20" name="object 17"/>
          <p:cNvSpPr txBox="1"/>
          <p:nvPr/>
        </p:nvSpPr>
        <p:spPr>
          <a:xfrm>
            <a:off x="3969765" y="220726"/>
            <a:ext cx="4557395" cy="564257"/>
          </a:xfrm>
          <a:prstGeom prst="rect">
            <a:avLst/>
          </a:prstGeom>
        </p:spPr>
        <p:txBody>
          <a:bodyPr vert="horz" wrap="square" lIns="0" tIns="12700" rIns="0" bIns="0" rtlCol="0">
            <a:spAutoFit/>
          </a:bodyPr>
          <a:lstStyle/>
          <a:p>
            <a:pPr marL="12700" algn="r">
              <a:lnSpc>
                <a:spcPts val="2135"/>
              </a:lnSpc>
              <a:spcBef>
                <a:spcPts val="100"/>
              </a:spcBef>
            </a:pPr>
            <a:r>
              <a:rPr lang="es-MX" sz="1600" b="1" spc="-10" dirty="0">
                <a:solidFill>
                  <a:srgbClr val="C00000"/>
                </a:solidFill>
                <a:latin typeface="Arial"/>
                <a:cs typeface="Arial"/>
              </a:rPr>
              <a:t>    Análisis.</a:t>
            </a:r>
          </a:p>
          <a:p>
            <a:pPr marL="12700" algn="r">
              <a:lnSpc>
                <a:spcPts val="2135"/>
              </a:lnSpc>
              <a:spcBef>
                <a:spcPts val="100"/>
              </a:spcBef>
            </a:pPr>
            <a:endParaRPr sz="1800" dirty="0">
              <a:latin typeface="Trebuchet MS"/>
              <a:cs typeface="Trebuchet MS"/>
            </a:endParaRPr>
          </a:p>
        </p:txBody>
      </p:sp>
    </p:spTree>
    <p:extLst>
      <p:ext uri="{BB962C8B-B14F-4D97-AF65-F5344CB8AC3E}">
        <p14:creationId xmlns:p14="http://schemas.microsoft.com/office/powerpoint/2010/main" val="822750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0" name="19 CuadroTexto"/>
          <p:cNvSpPr txBox="1"/>
          <p:nvPr/>
        </p:nvSpPr>
        <p:spPr>
          <a:xfrm>
            <a:off x="304800" y="1447800"/>
            <a:ext cx="7924800" cy="1200329"/>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Es necesario fomentar la educación sexual, ambiental y ética para que la población no tenga un crecimiento exponencial y el deterioro ambiental disminuya.</a:t>
            </a:r>
          </a:p>
        </p:txBody>
      </p:sp>
      <p:sp>
        <p:nvSpPr>
          <p:cNvPr id="21" name="object 17"/>
          <p:cNvSpPr txBox="1"/>
          <p:nvPr/>
        </p:nvSpPr>
        <p:spPr>
          <a:xfrm>
            <a:off x="3969765" y="220726"/>
            <a:ext cx="4557395" cy="261867"/>
          </a:xfrm>
          <a:prstGeom prst="rect">
            <a:avLst/>
          </a:prstGeom>
        </p:spPr>
        <p:txBody>
          <a:bodyPr vert="horz" wrap="square" lIns="0" tIns="12700" rIns="0" bIns="0" rtlCol="0">
            <a:spAutoFit/>
          </a:bodyPr>
          <a:lstStyle/>
          <a:p>
            <a:pPr marL="12700" algn="r">
              <a:lnSpc>
                <a:spcPts val="2135"/>
              </a:lnSpc>
              <a:spcBef>
                <a:spcPts val="100"/>
              </a:spcBef>
            </a:pPr>
            <a:r>
              <a:rPr lang="es-MX" sz="1600" b="1" spc="-10" dirty="0">
                <a:solidFill>
                  <a:srgbClr val="C00000"/>
                </a:solidFill>
                <a:latin typeface="Arial"/>
                <a:cs typeface="Arial"/>
              </a:rPr>
              <a:t>Toma de decisiones.</a:t>
            </a:r>
          </a:p>
        </p:txBody>
      </p:sp>
    </p:spTree>
    <p:extLst>
      <p:ext uri="{BB962C8B-B14F-4D97-AF65-F5344CB8AC3E}">
        <p14:creationId xmlns:p14="http://schemas.microsoft.com/office/powerpoint/2010/main" val="7462440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1" name="object 17"/>
          <p:cNvSpPr txBox="1"/>
          <p:nvPr/>
        </p:nvSpPr>
        <p:spPr>
          <a:xfrm>
            <a:off x="3969765" y="220726"/>
            <a:ext cx="4557395" cy="261482"/>
          </a:xfrm>
          <a:prstGeom prst="rect">
            <a:avLst/>
          </a:prstGeom>
        </p:spPr>
        <p:txBody>
          <a:bodyPr vert="horz" wrap="square" lIns="0" tIns="12700" rIns="0" bIns="0" rtlCol="0">
            <a:spAutoFit/>
          </a:bodyPr>
          <a:lstStyle/>
          <a:p>
            <a:pPr marL="12700" algn="r">
              <a:lnSpc>
                <a:spcPts val="2135"/>
              </a:lnSpc>
              <a:spcBef>
                <a:spcPts val="100"/>
              </a:spcBef>
            </a:pPr>
            <a:r>
              <a:rPr lang="es-MX" sz="1600" b="1" spc="-10" dirty="0" smtClean="0">
                <a:solidFill>
                  <a:srgbClr val="C00000"/>
                </a:solidFill>
                <a:latin typeface="Arial"/>
                <a:cs typeface="Arial"/>
              </a:rPr>
              <a:t>Herramientas  y evidencias</a:t>
            </a:r>
            <a:endParaRPr lang="es-MX" sz="1600" b="1" spc="-10" dirty="0">
              <a:solidFill>
                <a:srgbClr val="C00000"/>
              </a:solidFill>
              <a:latin typeface="Arial"/>
              <a:cs typeface="Arial"/>
            </a:endParaRPr>
          </a:p>
        </p:txBody>
      </p:sp>
      <p:pic>
        <p:nvPicPr>
          <p:cNvPr id="2" name="1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0027" y="1288234"/>
            <a:ext cx="3296411" cy="2472308"/>
          </a:xfrm>
          <a:prstGeom prst="rect">
            <a:avLst/>
          </a:prstGeom>
        </p:spPr>
      </p:pic>
      <p:pic>
        <p:nvPicPr>
          <p:cNvPr id="17" name="16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596648" y="4036058"/>
            <a:ext cx="2616437" cy="2621590"/>
          </a:xfrm>
          <a:prstGeom prst="rect">
            <a:avLst/>
          </a:prstGeom>
        </p:spPr>
      </p:pic>
      <p:pic>
        <p:nvPicPr>
          <p:cNvPr id="22" name="21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36553" y="4115641"/>
            <a:ext cx="3423818" cy="2567864"/>
          </a:xfrm>
          <a:prstGeom prst="rect">
            <a:avLst/>
          </a:prstGeom>
        </p:spPr>
      </p:pic>
      <p:pic>
        <p:nvPicPr>
          <p:cNvPr id="23" name="22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7582" y="1260938"/>
            <a:ext cx="3444800" cy="2583600"/>
          </a:xfrm>
          <a:prstGeom prst="rect">
            <a:avLst/>
          </a:prstGeom>
        </p:spPr>
      </p:pic>
    </p:spTree>
    <p:extLst>
      <p:ext uri="{BB962C8B-B14F-4D97-AF65-F5344CB8AC3E}">
        <p14:creationId xmlns:p14="http://schemas.microsoft.com/office/powerpoint/2010/main" val="420490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6365747" y="164592"/>
            <a:ext cx="2310383" cy="513587"/>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8368283" y="164592"/>
            <a:ext cx="384048" cy="513587"/>
          </a:xfrm>
          <a:prstGeom prst="rect">
            <a:avLst/>
          </a:prstGeom>
          <a:blipFill>
            <a:blip r:embed="rId4"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6498463" y="213105"/>
            <a:ext cx="2028189" cy="597599"/>
          </a:xfrm>
          <a:prstGeom prst="rect">
            <a:avLst/>
          </a:prstGeom>
        </p:spPr>
        <p:txBody>
          <a:bodyPr vert="horz" wrap="square" lIns="0" tIns="12700" rIns="0" bIns="0" rtlCol="0">
            <a:spAutoFit/>
          </a:bodyPr>
          <a:lstStyle/>
          <a:p>
            <a:pPr marL="12700">
              <a:lnSpc>
                <a:spcPct val="100000"/>
              </a:lnSpc>
              <a:spcBef>
                <a:spcPts val="100"/>
              </a:spcBef>
            </a:pPr>
            <a:r>
              <a:rPr sz="1800" spc="-5" dirty="0"/>
              <a:t>IN</a:t>
            </a:r>
            <a:r>
              <a:rPr sz="1800" spc="-10" dirty="0"/>
              <a:t>T</a:t>
            </a:r>
            <a:r>
              <a:rPr sz="1800" spc="-35" dirty="0"/>
              <a:t>R</a:t>
            </a:r>
            <a:r>
              <a:rPr sz="1800" dirty="0"/>
              <a:t>ODU</a:t>
            </a:r>
            <a:r>
              <a:rPr sz="1800" spc="5" dirty="0"/>
              <a:t>C</a:t>
            </a:r>
            <a:r>
              <a:rPr sz="1800" dirty="0"/>
              <a:t>CIÓN</a:t>
            </a:r>
            <a:r>
              <a:rPr lang="es-MX" sz="1800" dirty="0"/>
              <a:t/>
            </a:r>
            <a:br>
              <a:rPr lang="es-MX" sz="1800" dirty="0"/>
            </a:br>
            <a:endParaRPr sz="2000" dirty="0"/>
          </a:p>
        </p:txBody>
      </p:sp>
      <p:sp>
        <p:nvSpPr>
          <p:cNvPr id="6" name="object 6"/>
          <p:cNvSpPr/>
          <p:nvPr/>
        </p:nvSpPr>
        <p:spPr>
          <a:xfrm>
            <a:off x="1691639" y="131889"/>
            <a:ext cx="2489708" cy="585787"/>
          </a:xfrm>
          <a:prstGeom prst="rect">
            <a:avLst/>
          </a:prstGeom>
          <a:blipFill>
            <a:blip r:embed="rId5" cstate="print"/>
            <a:stretch>
              <a:fillRect/>
            </a:stretch>
          </a:blipFill>
        </p:spPr>
        <p:txBody>
          <a:bodyPr wrap="square" lIns="0" tIns="0" rIns="0" bIns="0" rtlCol="0"/>
          <a:lstStyle/>
          <a:p>
            <a:endParaRPr dirty="0"/>
          </a:p>
        </p:txBody>
      </p:sp>
      <p:sp>
        <p:nvSpPr>
          <p:cNvPr id="7" name="object 7"/>
          <p:cNvSpPr/>
          <p:nvPr/>
        </p:nvSpPr>
        <p:spPr>
          <a:xfrm>
            <a:off x="4376546" y="299302"/>
            <a:ext cx="627532" cy="339054"/>
          </a:xfrm>
          <a:prstGeom prst="rect">
            <a:avLst/>
          </a:prstGeom>
          <a:blipFill>
            <a:blip r:embed="rId6" cstate="print"/>
            <a:stretch>
              <a:fillRect/>
            </a:stretch>
          </a:blipFill>
        </p:spPr>
        <p:txBody>
          <a:bodyPr wrap="square" lIns="0" tIns="0" rIns="0" bIns="0" rtlCol="0"/>
          <a:lstStyle/>
          <a:p>
            <a:endParaRPr dirty="0"/>
          </a:p>
        </p:txBody>
      </p:sp>
      <p:sp>
        <p:nvSpPr>
          <p:cNvPr id="8" name="object 8"/>
          <p:cNvSpPr txBox="1"/>
          <p:nvPr/>
        </p:nvSpPr>
        <p:spPr>
          <a:xfrm>
            <a:off x="258267" y="1407921"/>
            <a:ext cx="8270875" cy="3592829"/>
          </a:xfrm>
          <a:prstGeom prst="rect">
            <a:avLst/>
          </a:prstGeom>
        </p:spPr>
        <p:txBody>
          <a:bodyPr vert="horz" wrap="square" lIns="0" tIns="12700" rIns="0" bIns="0" rtlCol="0">
            <a:spAutoFit/>
          </a:bodyPr>
          <a:lstStyle/>
          <a:p>
            <a:pPr marL="12700" marR="5080" algn="just">
              <a:lnSpc>
                <a:spcPct val="150000"/>
              </a:lnSpc>
              <a:spcBef>
                <a:spcPts val="100"/>
              </a:spcBef>
            </a:pPr>
            <a:r>
              <a:rPr sz="1200" b="1" dirty="0">
                <a:solidFill>
                  <a:srgbClr val="800000"/>
                </a:solidFill>
                <a:latin typeface="Arial"/>
                <a:cs typeface="Arial"/>
              </a:rPr>
              <a:t>El </a:t>
            </a:r>
            <a:r>
              <a:rPr sz="1200" b="1" spc="-5" dirty="0">
                <a:solidFill>
                  <a:srgbClr val="800000"/>
                </a:solidFill>
                <a:latin typeface="Arial"/>
                <a:cs typeface="Arial"/>
              </a:rPr>
              <a:t>crecimiento demográfico </a:t>
            </a:r>
            <a:r>
              <a:rPr sz="1200" b="1" spc="-10" dirty="0">
                <a:solidFill>
                  <a:srgbClr val="800000"/>
                </a:solidFill>
                <a:latin typeface="Arial"/>
                <a:cs typeface="Arial"/>
              </a:rPr>
              <a:t>es </a:t>
            </a:r>
            <a:r>
              <a:rPr sz="1200" b="1" spc="-5" dirty="0">
                <a:solidFill>
                  <a:srgbClr val="800000"/>
                </a:solidFill>
                <a:latin typeface="Arial"/>
                <a:cs typeface="Arial"/>
              </a:rPr>
              <a:t>un problema de México y el </a:t>
            </a:r>
            <a:r>
              <a:rPr sz="1200" b="1" dirty="0">
                <a:solidFill>
                  <a:srgbClr val="800000"/>
                </a:solidFill>
                <a:latin typeface="Arial"/>
                <a:cs typeface="Arial"/>
              </a:rPr>
              <a:t>mundo. Según </a:t>
            </a:r>
            <a:r>
              <a:rPr sz="1200" b="1" spc="-5" dirty="0">
                <a:solidFill>
                  <a:srgbClr val="800000"/>
                </a:solidFill>
                <a:latin typeface="Arial"/>
                <a:cs typeface="Arial"/>
              </a:rPr>
              <a:t>Thomas Malthus </a:t>
            </a:r>
            <a:r>
              <a:rPr sz="1200" b="1" spc="-10" dirty="0">
                <a:solidFill>
                  <a:srgbClr val="800000"/>
                </a:solidFill>
                <a:latin typeface="Arial"/>
                <a:cs typeface="Arial"/>
              </a:rPr>
              <a:t>(1992-223) </a:t>
            </a:r>
            <a:r>
              <a:rPr sz="1200" b="1" spc="-5" dirty="0">
                <a:solidFill>
                  <a:srgbClr val="800000"/>
                </a:solidFill>
                <a:latin typeface="Arial"/>
                <a:cs typeface="Arial"/>
              </a:rPr>
              <a:t>en el  protocolo de Montreal asentó </a:t>
            </a:r>
            <a:r>
              <a:rPr sz="1200" b="1" dirty="0">
                <a:solidFill>
                  <a:srgbClr val="800000"/>
                </a:solidFill>
                <a:latin typeface="Arial"/>
                <a:cs typeface="Arial"/>
              </a:rPr>
              <a:t>los </a:t>
            </a:r>
            <a:r>
              <a:rPr sz="1200" b="1" spc="-5" dirty="0">
                <a:solidFill>
                  <a:srgbClr val="800000"/>
                </a:solidFill>
                <a:latin typeface="Arial"/>
                <a:cs typeface="Arial"/>
              </a:rPr>
              <a:t>precedentes importantes¹ </a:t>
            </a:r>
            <a:r>
              <a:rPr sz="1200" b="1" dirty="0">
                <a:solidFill>
                  <a:srgbClr val="800000"/>
                </a:solidFill>
                <a:latin typeface="Arial"/>
                <a:cs typeface="Arial"/>
              </a:rPr>
              <a:t>, propuso </a:t>
            </a:r>
            <a:r>
              <a:rPr sz="1200" b="1" spc="-5" dirty="0">
                <a:solidFill>
                  <a:srgbClr val="800000"/>
                </a:solidFill>
                <a:latin typeface="Arial"/>
                <a:cs typeface="Arial"/>
              </a:rPr>
              <a:t>el </a:t>
            </a:r>
            <a:r>
              <a:rPr sz="1200" b="1" dirty="0">
                <a:solidFill>
                  <a:srgbClr val="800000"/>
                </a:solidFill>
                <a:latin typeface="Arial"/>
                <a:cs typeface="Arial"/>
              </a:rPr>
              <a:t>principio </a:t>
            </a:r>
            <a:r>
              <a:rPr sz="1200" b="1" spc="-5" dirty="0">
                <a:solidFill>
                  <a:srgbClr val="800000"/>
                </a:solidFill>
                <a:latin typeface="Arial"/>
                <a:cs typeface="Arial"/>
              </a:rPr>
              <a:t>de que </a:t>
            </a:r>
            <a:r>
              <a:rPr sz="1200" b="1" dirty="0">
                <a:solidFill>
                  <a:srgbClr val="800000"/>
                </a:solidFill>
                <a:latin typeface="Arial"/>
                <a:cs typeface="Arial"/>
              </a:rPr>
              <a:t>las </a:t>
            </a:r>
            <a:r>
              <a:rPr sz="1200" b="1" spc="-5" dirty="0">
                <a:solidFill>
                  <a:srgbClr val="800000"/>
                </a:solidFill>
                <a:latin typeface="Arial"/>
                <a:cs typeface="Arial"/>
              </a:rPr>
              <a:t>poblaciones  humanas </a:t>
            </a:r>
            <a:r>
              <a:rPr sz="1200" b="1" spc="-10" dirty="0">
                <a:solidFill>
                  <a:srgbClr val="800000"/>
                </a:solidFill>
                <a:latin typeface="Arial"/>
                <a:cs typeface="Arial"/>
              </a:rPr>
              <a:t>crecen </a:t>
            </a:r>
            <a:r>
              <a:rPr sz="1200" b="1" spc="-5" dirty="0">
                <a:solidFill>
                  <a:srgbClr val="800000"/>
                </a:solidFill>
                <a:latin typeface="Arial"/>
                <a:cs typeface="Arial"/>
              </a:rPr>
              <a:t>exponencialmente mientras que la </a:t>
            </a:r>
            <a:r>
              <a:rPr sz="1200" b="1" dirty="0">
                <a:solidFill>
                  <a:srgbClr val="800000"/>
                </a:solidFill>
                <a:latin typeface="Arial"/>
                <a:cs typeface="Arial"/>
              </a:rPr>
              <a:t>producción </a:t>
            </a:r>
            <a:r>
              <a:rPr sz="1200" b="1" spc="-5" dirty="0">
                <a:solidFill>
                  <a:srgbClr val="800000"/>
                </a:solidFill>
                <a:latin typeface="Arial"/>
                <a:cs typeface="Arial"/>
              </a:rPr>
              <a:t>de alimentos crece a razón aritmética², por </a:t>
            </a:r>
            <a:r>
              <a:rPr sz="1200" b="1" spc="25" dirty="0">
                <a:solidFill>
                  <a:srgbClr val="800000"/>
                </a:solidFill>
                <a:latin typeface="Arial"/>
                <a:cs typeface="Arial"/>
              </a:rPr>
              <a:t>lo  </a:t>
            </a:r>
            <a:r>
              <a:rPr sz="1200" b="1" spc="-5" dirty="0">
                <a:solidFill>
                  <a:srgbClr val="800000"/>
                </a:solidFill>
                <a:latin typeface="Arial"/>
                <a:cs typeface="Arial"/>
              </a:rPr>
              <a:t>que la educación sobre sexualidad a </a:t>
            </a:r>
            <a:r>
              <a:rPr sz="1200" b="1" spc="-10" dirty="0">
                <a:solidFill>
                  <a:srgbClr val="800000"/>
                </a:solidFill>
                <a:latin typeface="Arial"/>
                <a:cs typeface="Arial"/>
              </a:rPr>
              <a:t>las </a:t>
            </a:r>
            <a:r>
              <a:rPr sz="1200" b="1" spc="-5" dirty="0">
                <a:solidFill>
                  <a:srgbClr val="800000"/>
                </a:solidFill>
                <a:latin typeface="Arial"/>
                <a:cs typeface="Arial"/>
              </a:rPr>
              <a:t>nuevas generaciones </a:t>
            </a:r>
            <a:r>
              <a:rPr sz="1200" b="1" spc="-10" dirty="0">
                <a:solidFill>
                  <a:srgbClr val="800000"/>
                </a:solidFill>
                <a:latin typeface="Arial"/>
                <a:cs typeface="Arial"/>
              </a:rPr>
              <a:t>de </a:t>
            </a:r>
            <a:r>
              <a:rPr sz="1200" b="1" spc="-5" dirty="0">
                <a:solidFill>
                  <a:srgbClr val="800000"/>
                </a:solidFill>
                <a:latin typeface="Arial"/>
                <a:cs typeface="Arial"/>
              </a:rPr>
              <a:t>estudiantes </a:t>
            </a:r>
            <a:r>
              <a:rPr sz="1200" b="1" spc="-10" dirty="0">
                <a:solidFill>
                  <a:srgbClr val="800000"/>
                </a:solidFill>
                <a:latin typeface="Arial"/>
                <a:cs typeface="Arial"/>
              </a:rPr>
              <a:t>basadas </a:t>
            </a:r>
            <a:r>
              <a:rPr sz="1200" b="1" spc="-5" dirty="0">
                <a:solidFill>
                  <a:srgbClr val="800000"/>
                </a:solidFill>
                <a:latin typeface="Arial"/>
                <a:cs typeface="Arial"/>
              </a:rPr>
              <a:t>en la indagación, </a:t>
            </a:r>
            <a:r>
              <a:rPr sz="1200" b="1" spc="-15" dirty="0">
                <a:solidFill>
                  <a:srgbClr val="800000"/>
                </a:solidFill>
                <a:latin typeface="Arial"/>
                <a:cs typeface="Arial"/>
              </a:rPr>
              <a:t>es  </a:t>
            </a:r>
            <a:r>
              <a:rPr sz="1200" b="1" spc="-5" dirty="0">
                <a:solidFill>
                  <a:srgbClr val="800000"/>
                </a:solidFill>
                <a:latin typeface="Arial"/>
                <a:cs typeface="Arial"/>
              </a:rPr>
              <a:t>impostergable; </a:t>
            </a:r>
            <a:r>
              <a:rPr sz="1200" b="1" spc="-20" dirty="0">
                <a:solidFill>
                  <a:srgbClr val="800000"/>
                </a:solidFill>
                <a:latin typeface="Arial"/>
                <a:cs typeface="Arial"/>
              </a:rPr>
              <a:t>ya </a:t>
            </a:r>
            <a:r>
              <a:rPr sz="1200" b="1" dirty="0">
                <a:solidFill>
                  <a:srgbClr val="800000"/>
                </a:solidFill>
                <a:latin typeface="Arial"/>
                <a:cs typeface="Arial"/>
              </a:rPr>
              <a:t>que </a:t>
            </a:r>
            <a:r>
              <a:rPr sz="1200" b="1" spc="-5" dirty="0">
                <a:solidFill>
                  <a:srgbClr val="800000"/>
                </a:solidFill>
                <a:latin typeface="Arial"/>
                <a:cs typeface="Arial"/>
              </a:rPr>
              <a:t>ayudara a incidir en la reducción del problema a futuro en la toma de decisiones </a:t>
            </a:r>
            <a:r>
              <a:rPr sz="1200" b="1" spc="-10" dirty="0">
                <a:solidFill>
                  <a:srgbClr val="800000"/>
                </a:solidFill>
                <a:latin typeface="Arial"/>
                <a:cs typeface="Arial"/>
              </a:rPr>
              <a:t>de  </a:t>
            </a:r>
            <a:r>
              <a:rPr sz="1200" b="1" spc="-5" dirty="0">
                <a:solidFill>
                  <a:srgbClr val="800000"/>
                </a:solidFill>
                <a:latin typeface="Arial"/>
                <a:cs typeface="Arial"/>
              </a:rPr>
              <a:t>manera libre y </a:t>
            </a:r>
            <a:r>
              <a:rPr sz="1200" b="1" dirty="0">
                <a:solidFill>
                  <a:srgbClr val="800000"/>
                </a:solidFill>
                <a:latin typeface="Arial"/>
                <a:cs typeface="Arial"/>
              </a:rPr>
              <a:t>consciente </a:t>
            </a:r>
            <a:r>
              <a:rPr sz="1200" b="1" spc="-5" dirty="0">
                <a:solidFill>
                  <a:srgbClr val="800000"/>
                </a:solidFill>
                <a:latin typeface="Arial"/>
                <a:cs typeface="Arial"/>
              </a:rPr>
              <a:t>sobre el número de hijos a</a:t>
            </a:r>
            <a:r>
              <a:rPr sz="1200" b="1" spc="25" dirty="0">
                <a:solidFill>
                  <a:srgbClr val="800000"/>
                </a:solidFill>
                <a:latin typeface="Arial"/>
                <a:cs typeface="Arial"/>
              </a:rPr>
              <a:t> </a:t>
            </a:r>
            <a:r>
              <a:rPr sz="1200" b="1" spc="-15" dirty="0">
                <a:solidFill>
                  <a:srgbClr val="800000"/>
                </a:solidFill>
                <a:latin typeface="Arial"/>
                <a:cs typeface="Arial"/>
              </a:rPr>
              <a:t>tener.</a:t>
            </a:r>
            <a:endParaRPr sz="1200" dirty="0">
              <a:latin typeface="Arial"/>
              <a:cs typeface="Arial"/>
            </a:endParaRPr>
          </a:p>
          <a:p>
            <a:pPr marL="12700" marR="5080" algn="just">
              <a:lnSpc>
                <a:spcPct val="150000"/>
              </a:lnSpc>
            </a:pPr>
            <a:r>
              <a:rPr sz="1200" b="1" spc="-5" dirty="0">
                <a:solidFill>
                  <a:srgbClr val="800000"/>
                </a:solidFill>
                <a:latin typeface="Arial"/>
                <a:cs typeface="Arial"/>
              </a:rPr>
              <a:t>La situación de nuestro planeta no aguanta </a:t>
            </a:r>
            <a:r>
              <a:rPr sz="1200" b="1" spc="-10" dirty="0">
                <a:solidFill>
                  <a:srgbClr val="800000"/>
                </a:solidFill>
                <a:latin typeface="Arial"/>
                <a:cs typeface="Arial"/>
              </a:rPr>
              <a:t>más, </a:t>
            </a:r>
            <a:r>
              <a:rPr sz="1200" b="1" dirty="0">
                <a:solidFill>
                  <a:srgbClr val="800000"/>
                </a:solidFill>
                <a:latin typeface="Arial"/>
                <a:cs typeface="Arial"/>
              </a:rPr>
              <a:t>debido </a:t>
            </a:r>
            <a:r>
              <a:rPr sz="1200" b="1" spc="-5" dirty="0">
                <a:solidFill>
                  <a:srgbClr val="800000"/>
                </a:solidFill>
                <a:latin typeface="Arial"/>
                <a:cs typeface="Arial"/>
              </a:rPr>
              <a:t>a que </a:t>
            </a:r>
            <a:r>
              <a:rPr sz="1200" b="1" spc="-10" dirty="0">
                <a:solidFill>
                  <a:srgbClr val="800000"/>
                </a:solidFill>
                <a:latin typeface="Arial"/>
                <a:cs typeface="Arial"/>
              </a:rPr>
              <a:t>los </a:t>
            </a:r>
            <a:r>
              <a:rPr sz="1200" b="1" spc="-5" dirty="0">
                <a:solidFill>
                  <a:srgbClr val="800000"/>
                </a:solidFill>
                <a:latin typeface="Arial"/>
                <a:cs typeface="Arial"/>
              </a:rPr>
              <a:t>patrones dominantes de producción y  </a:t>
            </a:r>
            <a:r>
              <a:rPr sz="1200" b="1" dirty="0">
                <a:solidFill>
                  <a:srgbClr val="800000"/>
                </a:solidFill>
                <a:latin typeface="Arial"/>
                <a:cs typeface="Arial"/>
              </a:rPr>
              <a:t>consumo </a:t>
            </a:r>
            <a:r>
              <a:rPr sz="1200" b="1" spc="-5" dirty="0">
                <a:solidFill>
                  <a:srgbClr val="800000"/>
                </a:solidFill>
                <a:latin typeface="Arial"/>
                <a:cs typeface="Arial"/>
              </a:rPr>
              <a:t>están causando devastación ambiental, agotamiento de recursos </a:t>
            </a:r>
            <a:r>
              <a:rPr sz="1200" b="1" dirty="0">
                <a:solidFill>
                  <a:srgbClr val="800000"/>
                </a:solidFill>
                <a:latin typeface="Arial"/>
                <a:cs typeface="Arial"/>
              </a:rPr>
              <a:t>y </a:t>
            </a:r>
            <a:r>
              <a:rPr sz="1200" b="1" spc="-5" dirty="0">
                <a:solidFill>
                  <a:srgbClr val="800000"/>
                </a:solidFill>
                <a:latin typeface="Arial"/>
                <a:cs typeface="Arial"/>
              </a:rPr>
              <a:t>una </a:t>
            </a:r>
            <a:r>
              <a:rPr sz="1200" b="1" dirty="0">
                <a:solidFill>
                  <a:srgbClr val="800000"/>
                </a:solidFill>
                <a:latin typeface="Arial"/>
                <a:cs typeface="Arial"/>
              </a:rPr>
              <a:t>extinción </a:t>
            </a:r>
            <a:r>
              <a:rPr sz="1200" b="1" spc="-5" dirty="0">
                <a:solidFill>
                  <a:srgbClr val="800000"/>
                </a:solidFill>
                <a:latin typeface="Arial"/>
                <a:cs typeface="Arial"/>
              </a:rPr>
              <a:t>masiva de especies.  Las comunidades están </a:t>
            </a:r>
            <a:r>
              <a:rPr sz="1200" b="1" dirty="0">
                <a:solidFill>
                  <a:srgbClr val="800000"/>
                </a:solidFill>
                <a:latin typeface="Arial"/>
                <a:cs typeface="Arial"/>
              </a:rPr>
              <a:t>siendo </a:t>
            </a:r>
            <a:r>
              <a:rPr sz="1200" b="1" spc="-5" dirty="0">
                <a:solidFill>
                  <a:srgbClr val="800000"/>
                </a:solidFill>
                <a:latin typeface="Arial"/>
                <a:cs typeface="Arial"/>
              </a:rPr>
              <a:t>destruidas </a:t>
            </a:r>
            <a:r>
              <a:rPr sz="1200" b="1" dirty="0">
                <a:solidFill>
                  <a:srgbClr val="800000"/>
                </a:solidFill>
                <a:latin typeface="Arial"/>
                <a:cs typeface="Arial"/>
              </a:rPr>
              <a:t>, </a:t>
            </a:r>
            <a:r>
              <a:rPr sz="1200" b="1" spc="-5" dirty="0">
                <a:solidFill>
                  <a:srgbClr val="800000"/>
                </a:solidFill>
                <a:latin typeface="Arial"/>
                <a:cs typeface="Arial"/>
              </a:rPr>
              <a:t>los </a:t>
            </a:r>
            <a:r>
              <a:rPr sz="1200" b="1" dirty="0">
                <a:solidFill>
                  <a:srgbClr val="800000"/>
                </a:solidFill>
                <a:latin typeface="Arial"/>
                <a:cs typeface="Arial"/>
              </a:rPr>
              <a:t>beneficios </a:t>
            </a:r>
            <a:r>
              <a:rPr sz="1200" b="1" spc="-5" dirty="0">
                <a:solidFill>
                  <a:srgbClr val="800000"/>
                </a:solidFill>
                <a:latin typeface="Arial"/>
                <a:cs typeface="Arial"/>
              </a:rPr>
              <a:t>del desarrollo no se comparten equitativamente y la  brecha de desarrollo entre ricos y pobres </a:t>
            </a:r>
            <a:r>
              <a:rPr sz="1200" b="1" spc="-10" dirty="0">
                <a:solidFill>
                  <a:srgbClr val="800000"/>
                </a:solidFill>
                <a:latin typeface="Arial"/>
                <a:cs typeface="Arial"/>
              </a:rPr>
              <a:t>se esta </a:t>
            </a:r>
            <a:r>
              <a:rPr sz="1200" b="1" spc="-5" dirty="0">
                <a:solidFill>
                  <a:srgbClr val="800000"/>
                </a:solidFill>
                <a:latin typeface="Arial"/>
                <a:cs typeface="Arial"/>
              </a:rPr>
              <a:t>ensanchando. La justicia, la pobreza, la ignorancia y </a:t>
            </a:r>
            <a:r>
              <a:rPr sz="1200" b="1" dirty="0">
                <a:solidFill>
                  <a:srgbClr val="800000"/>
                </a:solidFill>
                <a:latin typeface="Arial"/>
                <a:cs typeface="Arial"/>
              </a:rPr>
              <a:t>los  </a:t>
            </a:r>
            <a:r>
              <a:rPr sz="1200" b="1" spc="-5" dirty="0">
                <a:solidFill>
                  <a:srgbClr val="800000"/>
                </a:solidFill>
                <a:latin typeface="Arial"/>
                <a:cs typeface="Arial"/>
              </a:rPr>
              <a:t>conflictos violentos se manifiestan por doquier y son causa de grandes</a:t>
            </a:r>
            <a:r>
              <a:rPr sz="1200" b="1" spc="110" dirty="0">
                <a:solidFill>
                  <a:srgbClr val="800000"/>
                </a:solidFill>
                <a:latin typeface="Arial"/>
                <a:cs typeface="Arial"/>
              </a:rPr>
              <a:t> </a:t>
            </a:r>
            <a:r>
              <a:rPr sz="1200" b="1" spc="-5" dirty="0">
                <a:solidFill>
                  <a:srgbClr val="800000"/>
                </a:solidFill>
                <a:latin typeface="Arial"/>
                <a:cs typeface="Arial"/>
              </a:rPr>
              <a:t>sufrimientos³.</a:t>
            </a:r>
            <a:endParaRPr sz="1200" dirty="0">
              <a:latin typeface="Arial"/>
              <a:cs typeface="Arial"/>
            </a:endParaRPr>
          </a:p>
          <a:p>
            <a:pPr marL="12700" marR="7620" algn="just">
              <a:lnSpc>
                <a:spcPts val="2160"/>
              </a:lnSpc>
              <a:spcBef>
                <a:spcPts val="190"/>
              </a:spcBef>
            </a:pPr>
            <a:r>
              <a:rPr sz="1200" b="1" spc="-5" dirty="0">
                <a:solidFill>
                  <a:srgbClr val="800000"/>
                </a:solidFill>
                <a:latin typeface="Arial"/>
                <a:cs typeface="Arial"/>
              </a:rPr>
              <a:t>Por </a:t>
            </a:r>
            <a:r>
              <a:rPr sz="1200" b="1" dirty="0">
                <a:solidFill>
                  <a:srgbClr val="800000"/>
                </a:solidFill>
                <a:latin typeface="Arial"/>
                <a:cs typeface="Arial"/>
              </a:rPr>
              <a:t>lo </a:t>
            </a:r>
            <a:r>
              <a:rPr sz="1200" b="1" spc="-5" dirty="0">
                <a:solidFill>
                  <a:srgbClr val="800000"/>
                </a:solidFill>
                <a:latin typeface="Arial"/>
                <a:cs typeface="Arial"/>
              </a:rPr>
              <a:t>que la </a:t>
            </a:r>
            <a:r>
              <a:rPr sz="1200" b="1" dirty="0">
                <a:solidFill>
                  <a:srgbClr val="800000"/>
                </a:solidFill>
                <a:latin typeface="Arial"/>
                <a:cs typeface="Arial"/>
              </a:rPr>
              <a:t>propuesta </a:t>
            </a:r>
            <a:r>
              <a:rPr sz="1200" b="1" spc="-5" dirty="0">
                <a:solidFill>
                  <a:srgbClr val="800000"/>
                </a:solidFill>
                <a:latin typeface="Arial"/>
                <a:cs typeface="Arial"/>
              </a:rPr>
              <a:t>de este proyecto </a:t>
            </a:r>
            <a:r>
              <a:rPr sz="1200" b="1" spc="-10" dirty="0">
                <a:solidFill>
                  <a:srgbClr val="800000"/>
                </a:solidFill>
                <a:latin typeface="Arial"/>
                <a:cs typeface="Arial"/>
              </a:rPr>
              <a:t>se </a:t>
            </a:r>
            <a:r>
              <a:rPr sz="1200" b="1" spc="-5" dirty="0">
                <a:solidFill>
                  <a:srgbClr val="800000"/>
                </a:solidFill>
                <a:latin typeface="Arial"/>
                <a:cs typeface="Arial"/>
              </a:rPr>
              <a:t>basa en la educación sexual y análisis estadísticos sobre </a:t>
            </a:r>
            <a:r>
              <a:rPr sz="1200" b="1" dirty="0">
                <a:solidFill>
                  <a:srgbClr val="800000"/>
                </a:solidFill>
                <a:latin typeface="Arial"/>
                <a:cs typeface="Arial"/>
              </a:rPr>
              <a:t>población  </a:t>
            </a:r>
            <a:r>
              <a:rPr sz="1200" b="1" spc="-60" dirty="0">
                <a:solidFill>
                  <a:srgbClr val="800000"/>
                </a:solidFill>
                <a:latin typeface="Arial"/>
                <a:cs typeface="Arial"/>
              </a:rPr>
              <a:t>y, </a:t>
            </a:r>
            <a:r>
              <a:rPr sz="1200" b="1" spc="-5" dirty="0">
                <a:solidFill>
                  <a:srgbClr val="800000"/>
                </a:solidFill>
                <a:latin typeface="Arial"/>
                <a:cs typeface="Arial"/>
              </a:rPr>
              <a:t>así encontrar la cuota de saberes que </a:t>
            </a:r>
            <a:r>
              <a:rPr sz="1200" b="1" spc="-10" dirty="0">
                <a:solidFill>
                  <a:srgbClr val="800000"/>
                </a:solidFill>
                <a:latin typeface="Arial"/>
                <a:cs typeface="Arial"/>
              </a:rPr>
              <a:t>ayuden </a:t>
            </a:r>
            <a:r>
              <a:rPr sz="1200" b="1" spc="-5" dirty="0">
                <a:solidFill>
                  <a:srgbClr val="800000"/>
                </a:solidFill>
                <a:latin typeface="Arial"/>
                <a:cs typeface="Arial"/>
              </a:rPr>
              <a:t>a la formación de un nuevo</a:t>
            </a:r>
            <a:r>
              <a:rPr sz="1200" b="1" spc="-55" dirty="0">
                <a:solidFill>
                  <a:srgbClr val="800000"/>
                </a:solidFill>
                <a:latin typeface="Arial"/>
                <a:cs typeface="Arial"/>
              </a:rPr>
              <a:t> </a:t>
            </a:r>
            <a:r>
              <a:rPr sz="1200" b="1" spc="-5" dirty="0">
                <a:solidFill>
                  <a:srgbClr val="800000"/>
                </a:solidFill>
                <a:latin typeface="Arial"/>
                <a:cs typeface="Arial"/>
              </a:rPr>
              <a:t>ciudadano.</a:t>
            </a:r>
            <a:endParaRPr sz="1200" dirty="0">
              <a:latin typeface="Arial"/>
              <a:cs typeface="Arial"/>
            </a:endParaRPr>
          </a:p>
        </p:txBody>
      </p:sp>
      <p:sp>
        <p:nvSpPr>
          <p:cNvPr id="9" name="object 9"/>
          <p:cNvSpPr txBox="1"/>
          <p:nvPr/>
        </p:nvSpPr>
        <p:spPr>
          <a:xfrm>
            <a:off x="258267" y="5724855"/>
            <a:ext cx="5220335" cy="52895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800000"/>
                </a:solidFill>
                <a:latin typeface="Arial"/>
                <a:cs typeface="Arial"/>
              </a:rPr>
              <a:t>¹ </a:t>
            </a:r>
            <a:r>
              <a:rPr sz="700" spc="-5" dirty="0">
                <a:solidFill>
                  <a:srgbClr val="800000"/>
                </a:solidFill>
                <a:latin typeface="Arial"/>
                <a:cs typeface="Arial"/>
              </a:rPr>
              <a:t>Análisis de la Política Ambiental. </a:t>
            </a:r>
            <a:r>
              <a:rPr sz="700" spc="-10" dirty="0">
                <a:solidFill>
                  <a:srgbClr val="800000"/>
                </a:solidFill>
                <a:latin typeface="Arial"/>
                <a:cs typeface="Arial"/>
              </a:rPr>
              <a:t>Desafíos </a:t>
            </a:r>
            <a:r>
              <a:rPr sz="700" spc="-5" dirty="0">
                <a:solidFill>
                  <a:srgbClr val="800000"/>
                </a:solidFill>
                <a:latin typeface="Arial"/>
                <a:cs typeface="Arial"/>
              </a:rPr>
              <a:t>Institucionales. Carlos E. Lascurain </a:t>
            </a:r>
            <a:r>
              <a:rPr sz="700" spc="-10" dirty="0">
                <a:solidFill>
                  <a:srgbClr val="800000"/>
                </a:solidFill>
                <a:latin typeface="Arial"/>
                <a:cs typeface="Arial"/>
              </a:rPr>
              <a:t>Fernández. Plaza </a:t>
            </a:r>
            <a:r>
              <a:rPr sz="700" spc="-5" dirty="0">
                <a:solidFill>
                  <a:srgbClr val="800000"/>
                </a:solidFill>
                <a:latin typeface="Arial"/>
                <a:cs typeface="Arial"/>
              </a:rPr>
              <a:t>y Váldez Editores. </a:t>
            </a:r>
            <a:r>
              <a:rPr sz="700" spc="-10" dirty="0">
                <a:solidFill>
                  <a:srgbClr val="800000"/>
                </a:solidFill>
                <a:latin typeface="Arial"/>
                <a:cs typeface="Arial"/>
              </a:rPr>
              <a:t>México.</a:t>
            </a:r>
            <a:r>
              <a:rPr sz="700" spc="-50" dirty="0">
                <a:solidFill>
                  <a:srgbClr val="800000"/>
                </a:solidFill>
                <a:latin typeface="Arial"/>
                <a:cs typeface="Arial"/>
              </a:rPr>
              <a:t> </a:t>
            </a:r>
            <a:r>
              <a:rPr sz="700" spc="-10" dirty="0">
                <a:solidFill>
                  <a:srgbClr val="800000"/>
                </a:solidFill>
                <a:latin typeface="Arial"/>
                <a:cs typeface="Arial"/>
              </a:rPr>
              <a:t>2006.</a:t>
            </a:r>
            <a:endParaRPr sz="700" dirty="0">
              <a:latin typeface="Arial"/>
              <a:cs typeface="Arial"/>
            </a:endParaRPr>
          </a:p>
          <a:p>
            <a:pPr marL="12700">
              <a:lnSpc>
                <a:spcPct val="100000"/>
              </a:lnSpc>
            </a:pPr>
            <a:r>
              <a:rPr sz="1100" dirty="0">
                <a:solidFill>
                  <a:srgbClr val="800000"/>
                </a:solidFill>
                <a:latin typeface="Arial"/>
                <a:cs typeface="Arial"/>
              </a:rPr>
              <a:t>²</a:t>
            </a:r>
            <a:r>
              <a:rPr sz="1100" spc="-110" dirty="0">
                <a:solidFill>
                  <a:srgbClr val="800000"/>
                </a:solidFill>
                <a:latin typeface="Arial"/>
                <a:cs typeface="Arial"/>
              </a:rPr>
              <a:t> </a:t>
            </a:r>
            <a:r>
              <a:rPr sz="700" spc="-5" dirty="0">
                <a:solidFill>
                  <a:srgbClr val="800000"/>
                </a:solidFill>
                <a:latin typeface="Arial"/>
                <a:cs typeface="Arial"/>
              </a:rPr>
              <a:t>Cgge.aag.org/populationannaturalresources1e/CF_popNatres_JanIOESP.</a:t>
            </a:r>
            <a:endParaRPr sz="700" dirty="0">
              <a:latin typeface="Arial"/>
              <a:cs typeface="Arial"/>
            </a:endParaRPr>
          </a:p>
          <a:p>
            <a:pPr marL="38100">
              <a:lnSpc>
                <a:spcPct val="100000"/>
              </a:lnSpc>
            </a:pPr>
            <a:r>
              <a:rPr sz="1100" dirty="0">
                <a:solidFill>
                  <a:srgbClr val="800000"/>
                </a:solidFill>
                <a:latin typeface="Arial"/>
                <a:cs typeface="Arial"/>
              </a:rPr>
              <a:t>³ </a:t>
            </a:r>
            <a:r>
              <a:rPr sz="700" spc="-5" dirty="0">
                <a:solidFill>
                  <a:srgbClr val="800000"/>
                </a:solidFill>
                <a:latin typeface="Arial"/>
                <a:cs typeface="Arial"/>
              </a:rPr>
              <a:t>La Carta de la tierra. </a:t>
            </a:r>
            <a:r>
              <a:rPr sz="700" spc="-10" dirty="0">
                <a:solidFill>
                  <a:srgbClr val="800000"/>
                </a:solidFill>
                <a:latin typeface="Arial"/>
                <a:cs typeface="Arial"/>
              </a:rPr>
              <a:t>México, Secretaría del Medio </a:t>
            </a:r>
            <a:r>
              <a:rPr sz="700" spc="-5" dirty="0">
                <a:solidFill>
                  <a:srgbClr val="800000"/>
                </a:solidFill>
                <a:latin typeface="Arial"/>
                <a:cs typeface="Arial"/>
              </a:rPr>
              <a:t>Ambiente y Recursos</a:t>
            </a:r>
            <a:r>
              <a:rPr sz="700" spc="-60" dirty="0">
                <a:solidFill>
                  <a:srgbClr val="800000"/>
                </a:solidFill>
                <a:latin typeface="Arial"/>
                <a:cs typeface="Arial"/>
              </a:rPr>
              <a:t> </a:t>
            </a:r>
            <a:r>
              <a:rPr sz="700" spc="-5" dirty="0">
                <a:solidFill>
                  <a:srgbClr val="800000"/>
                </a:solidFill>
                <a:latin typeface="Arial"/>
                <a:cs typeface="Arial"/>
              </a:rPr>
              <a:t>Naturales.</a:t>
            </a:r>
            <a:endParaRPr sz="700" dirty="0">
              <a:latin typeface="Arial"/>
              <a:cs typeface="Arial"/>
            </a:endParaRPr>
          </a:p>
        </p:txBody>
      </p:sp>
    </p:spTree>
    <p:extLst>
      <p:ext uri="{BB962C8B-B14F-4D97-AF65-F5344CB8AC3E}">
        <p14:creationId xmlns:p14="http://schemas.microsoft.com/office/powerpoint/2010/main" val="12427660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457200" y="1973317"/>
            <a:ext cx="7772400" cy="3139321"/>
          </a:xfrm>
          <a:prstGeom prst="rect">
            <a:avLst/>
          </a:prstGeom>
          <a:noFill/>
        </p:spPr>
        <p:txBody>
          <a:bodyPr wrap="square" rtlCol="0">
            <a:spAutoFit/>
          </a:bodyPr>
          <a:lstStyle/>
          <a:p>
            <a:endParaRPr lang="es-MX" dirty="0" smtClean="0">
              <a:latin typeface="Arial" panose="020B0604020202020204" pitchFamily="34" charset="0"/>
              <a:cs typeface="Arial" panose="020B0604020202020204" pitchFamily="34" charset="0"/>
            </a:endParaRPr>
          </a:p>
          <a:p>
            <a:pPr marL="342900" indent="-342900">
              <a:buFont typeface="+mj-lt"/>
              <a:buAutoNum type="alphaLcPeriod"/>
            </a:pPr>
            <a:r>
              <a:rPr lang="es-MX" dirty="0" smtClean="0">
                <a:latin typeface="Arial" panose="020B0604020202020204" pitchFamily="34" charset="0"/>
                <a:cs typeface="Arial" panose="020B0604020202020204" pitchFamily="34" charset="0"/>
              </a:rPr>
              <a:t>Nombre </a:t>
            </a:r>
            <a:r>
              <a:rPr lang="es-MX" dirty="0">
                <a:latin typeface="Arial" panose="020B0604020202020204" pitchFamily="34" charset="0"/>
                <a:cs typeface="Arial" panose="020B0604020202020204" pitchFamily="34" charset="0"/>
              </a:rPr>
              <a:t>de la actividad </a:t>
            </a:r>
          </a:p>
          <a:p>
            <a:r>
              <a:rPr lang="es-MX" b="1" dirty="0">
                <a:latin typeface="Arial" panose="020B0604020202020204" pitchFamily="34" charset="0"/>
                <a:cs typeface="Arial" panose="020B0604020202020204" pitchFamily="34" charset="0"/>
              </a:rPr>
              <a:t>Sketch </a:t>
            </a:r>
          </a:p>
          <a:p>
            <a:r>
              <a:rPr lang="es-MX" dirty="0">
                <a:latin typeface="Arial" panose="020B0604020202020204" pitchFamily="34" charset="0"/>
                <a:cs typeface="Arial" panose="020B0604020202020204" pitchFamily="34" charset="0"/>
              </a:rPr>
              <a:t>b. Objetivo</a:t>
            </a:r>
          </a:p>
          <a:p>
            <a:r>
              <a:rPr lang="es-MX" b="1" dirty="0">
                <a:latin typeface="Arial" panose="020B0604020202020204" pitchFamily="34" charset="0"/>
                <a:cs typeface="Arial" panose="020B0604020202020204" pitchFamily="34" charset="0"/>
              </a:rPr>
              <a:t>Dar a conocer los pormenores de porque la falta de orientación sexual puede incurrir en aborto y prostitución y los alumnos sean capaces de tomar decisiones  en un proyecto de vida </a:t>
            </a:r>
          </a:p>
          <a:p>
            <a:r>
              <a:rPr lang="es-MX" dirty="0">
                <a:latin typeface="Arial" panose="020B0604020202020204" pitchFamily="34" charset="0"/>
                <a:cs typeface="Arial" panose="020B0604020202020204" pitchFamily="34" charset="0"/>
              </a:rPr>
              <a:t>c. Grado</a:t>
            </a:r>
          </a:p>
          <a:p>
            <a:r>
              <a:rPr lang="es-MX" b="1" dirty="0">
                <a:latin typeface="Arial" panose="020B0604020202020204" pitchFamily="34" charset="0"/>
                <a:cs typeface="Arial" panose="020B0604020202020204" pitchFamily="34" charset="0"/>
              </a:rPr>
              <a:t>Quinto</a:t>
            </a:r>
          </a:p>
          <a:p>
            <a:r>
              <a:rPr lang="es-MX" dirty="0">
                <a:latin typeface="Arial" panose="020B0604020202020204" pitchFamily="34" charset="0"/>
                <a:cs typeface="Arial" panose="020B0604020202020204" pitchFamily="34" charset="0"/>
              </a:rPr>
              <a:t>d. </a:t>
            </a:r>
            <a:r>
              <a:rPr lang="es-MX" b="1" dirty="0">
                <a:latin typeface="Arial" panose="020B0604020202020204" pitchFamily="34" charset="0"/>
                <a:cs typeface="Arial" panose="020B0604020202020204" pitchFamily="34" charset="0"/>
              </a:rPr>
              <a:t>Fecha en que se llevará a cabo</a:t>
            </a:r>
          </a:p>
          <a:p>
            <a:r>
              <a:rPr lang="es-MX" b="1" dirty="0">
                <a:latin typeface="Arial" panose="020B0604020202020204" pitchFamily="34" charset="0"/>
                <a:cs typeface="Arial" panose="020B0604020202020204" pitchFamily="34" charset="0"/>
              </a:rPr>
              <a:t> 05  y 19 de marzo del 2019</a:t>
            </a:r>
          </a:p>
        </p:txBody>
      </p:sp>
      <p:sp>
        <p:nvSpPr>
          <p:cNvPr id="20" name="object 17"/>
          <p:cNvSpPr txBox="1"/>
          <p:nvPr/>
        </p:nvSpPr>
        <p:spPr>
          <a:xfrm>
            <a:off x="3969765" y="220726"/>
            <a:ext cx="4557395" cy="261867"/>
          </a:xfrm>
          <a:prstGeom prst="rect">
            <a:avLst/>
          </a:prstGeom>
        </p:spPr>
        <p:txBody>
          <a:bodyPr vert="horz" wrap="square" lIns="0" tIns="12700" rIns="0" bIns="0" rtlCol="0">
            <a:spAutoFit/>
          </a:bodyPr>
          <a:lstStyle/>
          <a:p>
            <a:pPr marL="12700">
              <a:lnSpc>
                <a:spcPts val="2135"/>
              </a:lnSpc>
              <a:spcBef>
                <a:spcPts val="100"/>
              </a:spcBef>
            </a:pPr>
            <a:r>
              <a:rPr lang="es-MX" sz="1600" b="1" spc="-10" dirty="0">
                <a:solidFill>
                  <a:srgbClr val="C00000"/>
                </a:solidFill>
                <a:latin typeface="Arial"/>
                <a:cs typeface="Arial"/>
              </a:rPr>
              <a:t>    </a:t>
            </a:r>
            <a:endParaRPr sz="1800" dirty="0">
              <a:latin typeface="Trebuchet MS"/>
              <a:cs typeface="Trebuchet MS"/>
            </a:endParaRPr>
          </a:p>
        </p:txBody>
      </p:sp>
      <p:sp>
        <p:nvSpPr>
          <p:cNvPr id="21" name="object 17"/>
          <p:cNvSpPr txBox="1"/>
          <p:nvPr/>
        </p:nvSpPr>
        <p:spPr>
          <a:xfrm>
            <a:off x="3969765" y="220726"/>
            <a:ext cx="4557395" cy="282129"/>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Actividad </a:t>
            </a:r>
            <a:r>
              <a:rPr lang="es-MX" sz="1600" b="1" spc="-10" dirty="0" smtClean="0">
                <a:solidFill>
                  <a:srgbClr val="C00000"/>
                </a:solidFill>
                <a:latin typeface="Arial"/>
                <a:cs typeface="Arial"/>
              </a:rPr>
              <a:t>interdisciplinaria  </a:t>
            </a:r>
            <a:r>
              <a:rPr lang="es-MX" sz="1600" b="1" spc="-10" dirty="0" smtClean="0">
                <a:solidFill>
                  <a:srgbClr val="C00000"/>
                </a:solidFill>
                <a:latin typeface="Arial"/>
                <a:cs typeface="Arial"/>
              </a:rPr>
              <a:t>por </a:t>
            </a:r>
            <a:r>
              <a:rPr lang="es-MX" sz="1600" b="1" spc="-10" dirty="0" smtClean="0">
                <a:solidFill>
                  <a:srgbClr val="C00000"/>
                </a:solidFill>
                <a:latin typeface="Arial"/>
                <a:cs typeface="Arial"/>
              </a:rPr>
              <a:t>asignatura II</a:t>
            </a:r>
            <a:endParaRPr lang="es-MX" sz="1600" b="1" spc="-10" dirty="0" smtClean="0">
              <a:solidFill>
                <a:srgbClr val="C00000"/>
              </a:solidFill>
              <a:latin typeface="Arial"/>
              <a:cs typeface="Arial"/>
            </a:endParaRPr>
          </a:p>
        </p:txBody>
      </p:sp>
      <p:sp>
        <p:nvSpPr>
          <p:cNvPr id="22" name="object 17"/>
          <p:cNvSpPr txBox="1"/>
          <p:nvPr/>
        </p:nvSpPr>
        <p:spPr>
          <a:xfrm>
            <a:off x="1691067" y="1704998"/>
            <a:ext cx="4557395" cy="282129"/>
          </a:xfrm>
          <a:prstGeom prst="rect">
            <a:avLst/>
          </a:prstGeom>
        </p:spPr>
        <p:txBody>
          <a:bodyPr vert="horz" wrap="square" lIns="0" tIns="12700" rIns="0" bIns="0" rtlCol="0">
            <a:spAutoFit/>
          </a:bodyPr>
          <a:lstStyle/>
          <a:p>
            <a:pPr marL="12700" algn="ctr">
              <a:lnSpc>
                <a:spcPts val="2135"/>
              </a:lnSpc>
              <a:spcBef>
                <a:spcPts val="100"/>
              </a:spcBef>
            </a:pPr>
            <a:r>
              <a:rPr lang="es-MX" b="1" spc="-10" dirty="0">
                <a:solidFill>
                  <a:srgbClr val="C00000"/>
                </a:solidFill>
                <a:latin typeface="Arial"/>
                <a:cs typeface="Arial"/>
              </a:rPr>
              <a:t>    </a:t>
            </a:r>
            <a:r>
              <a:rPr lang="es-MX" b="1" spc="-10" dirty="0" smtClean="0">
                <a:solidFill>
                  <a:srgbClr val="C00000"/>
                </a:solidFill>
                <a:latin typeface="Arial"/>
                <a:cs typeface="Arial"/>
              </a:rPr>
              <a:t>ÉTICA</a:t>
            </a:r>
          </a:p>
        </p:txBody>
      </p:sp>
    </p:spTree>
    <p:extLst>
      <p:ext uri="{BB962C8B-B14F-4D97-AF65-F5344CB8AC3E}">
        <p14:creationId xmlns:p14="http://schemas.microsoft.com/office/powerpoint/2010/main" val="9892966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281153" y="1090418"/>
            <a:ext cx="8063482" cy="4339650"/>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r>
              <a:rPr lang="es-MX" sz="2400" b="1" i="1" dirty="0">
                <a:latin typeface="Arial" panose="020B0604020202020204" pitchFamily="34" charset="0"/>
                <a:cs typeface="Arial" panose="020B0604020202020204" pitchFamily="34" charset="0"/>
              </a:rPr>
              <a:t>Ética</a:t>
            </a:r>
          </a:p>
          <a:p>
            <a:r>
              <a:rPr lang="es-MX" b="1" dirty="0">
                <a:latin typeface="Arial" panose="020B0604020202020204" pitchFamily="34" charset="0"/>
                <a:cs typeface="Arial" panose="020B0604020202020204" pitchFamily="34" charset="0"/>
              </a:rPr>
              <a:t>Problemas morales, familia</a:t>
            </a:r>
          </a:p>
          <a:p>
            <a:endParaRPr lang="es-MX" b="1"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Fuentes de apoyo:</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Raúl Gutiérrez Sáenz, 2010, Introducción a la ética, Esfinge.</a:t>
            </a:r>
          </a:p>
          <a:p>
            <a:r>
              <a:rPr lang="es-MX" dirty="0">
                <a:latin typeface="Arial" panose="020B0604020202020204" pitchFamily="34" charset="0"/>
                <a:cs typeface="Arial" panose="020B0604020202020204" pitchFamily="34" charset="0"/>
              </a:rPr>
              <a:t>Gustavo Escobar Valenzuela,  Ética y valores 2,Patria.</a:t>
            </a:r>
            <a:endParaRPr lang="es-MX" sz="1400"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Malala Yousáfzai, 2012,  Yo soy Malala, Patria.</a:t>
            </a:r>
            <a:endParaRPr lang="es-MX" sz="2000"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sp>
        <p:nvSpPr>
          <p:cNvPr id="20" name="object 17"/>
          <p:cNvSpPr txBox="1"/>
          <p:nvPr/>
        </p:nvSpPr>
        <p:spPr>
          <a:xfrm>
            <a:off x="3969765" y="220726"/>
            <a:ext cx="4557395" cy="261867"/>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smtClean="0">
                <a:solidFill>
                  <a:srgbClr val="C00000"/>
                </a:solidFill>
                <a:latin typeface="Arial"/>
                <a:cs typeface="Arial"/>
              </a:rPr>
              <a:t>Conceptos y Fuentes de Apoyo.</a:t>
            </a:r>
            <a:endParaRPr sz="1800" dirty="0">
              <a:latin typeface="Trebuchet MS"/>
              <a:cs typeface="Trebuchet MS"/>
            </a:endParaRPr>
          </a:p>
        </p:txBody>
      </p:sp>
    </p:spTree>
    <p:extLst>
      <p:ext uri="{BB962C8B-B14F-4D97-AF65-F5344CB8AC3E}">
        <p14:creationId xmlns:p14="http://schemas.microsoft.com/office/powerpoint/2010/main" val="2607108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304801" y="1447800"/>
            <a:ext cx="8236448" cy="1477328"/>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Justificación de la actividad</a:t>
            </a:r>
          </a:p>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La sobrepoblación es problema ambiental, se hace la actividad para tener una educación práctica, pasando de clases en la escuela a aplicación en vida real y no solo tomar en cuenta la sobrepoblación.</a:t>
            </a:r>
          </a:p>
        </p:txBody>
      </p:sp>
      <p:sp>
        <p:nvSpPr>
          <p:cNvPr id="20" name="object 17"/>
          <p:cNvSpPr txBox="1"/>
          <p:nvPr/>
        </p:nvSpPr>
        <p:spPr>
          <a:xfrm>
            <a:off x="3969765" y="220726"/>
            <a:ext cx="4590542" cy="26148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Justificación de la </a:t>
            </a:r>
            <a:r>
              <a:rPr lang="es-MX" sz="1600" b="1" spc="-10" dirty="0" smtClean="0">
                <a:solidFill>
                  <a:srgbClr val="C00000"/>
                </a:solidFill>
                <a:latin typeface="Arial"/>
                <a:cs typeface="Arial"/>
              </a:rPr>
              <a:t>actividad</a:t>
            </a:r>
            <a:endParaRPr lang="es-MX" sz="1600" b="1" spc="-10" dirty="0">
              <a:solidFill>
                <a:srgbClr val="C00000"/>
              </a:solidFill>
              <a:latin typeface="Arial"/>
              <a:cs typeface="Arial"/>
            </a:endParaRPr>
          </a:p>
        </p:txBody>
      </p:sp>
    </p:spTree>
    <p:extLst>
      <p:ext uri="{BB962C8B-B14F-4D97-AF65-F5344CB8AC3E}">
        <p14:creationId xmlns:p14="http://schemas.microsoft.com/office/powerpoint/2010/main" val="1796339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0" name="19 CuadroTexto"/>
          <p:cNvSpPr txBox="1"/>
          <p:nvPr/>
        </p:nvSpPr>
        <p:spPr>
          <a:xfrm>
            <a:off x="629818" y="1524000"/>
            <a:ext cx="7294982" cy="2308324"/>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Introducción de porque se hace la obra de teatro hecha por alumnos</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Se llevara a cabo el sketch  bajo los conceptos de aborto, prostitución y poligamia.</a:t>
            </a:r>
          </a:p>
          <a:p>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p:txBody>
      </p:sp>
      <p:sp>
        <p:nvSpPr>
          <p:cNvPr id="21" name="object 17"/>
          <p:cNvSpPr txBox="1"/>
          <p:nvPr/>
        </p:nvSpPr>
        <p:spPr>
          <a:xfrm>
            <a:off x="3969765" y="220726"/>
            <a:ext cx="4557395" cy="26148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Apertura de la actividad</a:t>
            </a:r>
          </a:p>
        </p:txBody>
      </p:sp>
    </p:spTree>
    <p:extLst>
      <p:ext uri="{BB962C8B-B14F-4D97-AF65-F5344CB8AC3E}">
        <p14:creationId xmlns:p14="http://schemas.microsoft.com/office/powerpoint/2010/main" val="18304541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629818" y="1371600"/>
            <a:ext cx="7038813" cy="1200329"/>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Se montara el sketch bajo el concepto de aborto y poligamia.</a:t>
            </a:r>
          </a:p>
          <a:p>
            <a:endParaRPr lang="es-MX" b="1" dirty="0">
              <a:latin typeface="Arial" panose="020B0604020202020204" pitchFamily="34" charset="0"/>
              <a:cs typeface="Arial" panose="020B0604020202020204" pitchFamily="34" charset="0"/>
            </a:endParaRPr>
          </a:p>
        </p:txBody>
      </p:sp>
      <p:sp>
        <p:nvSpPr>
          <p:cNvPr id="20" name="object 17"/>
          <p:cNvSpPr txBox="1"/>
          <p:nvPr/>
        </p:nvSpPr>
        <p:spPr>
          <a:xfrm>
            <a:off x="3969765" y="220726"/>
            <a:ext cx="4557395" cy="564257"/>
          </a:xfrm>
          <a:prstGeom prst="rect">
            <a:avLst/>
          </a:prstGeom>
        </p:spPr>
        <p:txBody>
          <a:bodyPr vert="horz" wrap="square" lIns="0" tIns="12700" rIns="0" bIns="0" rtlCol="0">
            <a:spAutoFit/>
          </a:bodyPr>
          <a:lstStyle/>
          <a:p>
            <a:pPr marL="12700">
              <a:lnSpc>
                <a:spcPts val="2135"/>
              </a:lnSpc>
              <a:spcBef>
                <a:spcPts val="100"/>
              </a:spcBef>
            </a:pPr>
            <a:r>
              <a:rPr lang="es-MX" sz="1600" b="1" spc="-10" dirty="0">
                <a:solidFill>
                  <a:srgbClr val="C00000"/>
                </a:solidFill>
                <a:latin typeface="Arial"/>
                <a:cs typeface="Arial"/>
              </a:rPr>
              <a:t>    Descripción del desarrollo de la actividad.</a:t>
            </a:r>
          </a:p>
          <a:p>
            <a:pPr marL="12700">
              <a:lnSpc>
                <a:spcPts val="2135"/>
              </a:lnSpc>
              <a:spcBef>
                <a:spcPts val="100"/>
              </a:spcBef>
            </a:pPr>
            <a:endParaRPr sz="1800" dirty="0">
              <a:latin typeface="Trebuchet MS"/>
              <a:cs typeface="Trebuchet MS"/>
            </a:endParaRPr>
          </a:p>
        </p:txBody>
      </p:sp>
    </p:spTree>
    <p:extLst>
      <p:ext uri="{BB962C8B-B14F-4D97-AF65-F5344CB8AC3E}">
        <p14:creationId xmlns:p14="http://schemas.microsoft.com/office/powerpoint/2010/main" val="12231595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260131" y="1905000"/>
            <a:ext cx="8331707" cy="1754326"/>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Presentación de la obra en grupo </a:t>
            </a:r>
          </a:p>
          <a:p>
            <a:r>
              <a:rPr lang="es-MX" b="1" dirty="0">
                <a:latin typeface="Arial" panose="020B0604020202020204" pitchFamily="34" charset="0"/>
                <a:cs typeface="Arial" panose="020B0604020202020204" pitchFamily="34" charset="0"/>
              </a:rPr>
              <a:t>Conclusión por parte de los alumnos en un sentido discursivo sobre su conocimiento de los temas. </a:t>
            </a:r>
          </a:p>
          <a:p>
            <a:pPr marL="285750" indent="-285750">
              <a:buFont typeface="Arial" panose="020B0604020202020204" pitchFamily="34" charset="0"/>
              <a:buChar char="•"/>
            </a:pPr>
            <a:endParaRPr lang="es-MX" b="1" dirty="0">
              <a:latin typeface="Arial" panose="020B0604020202020204" pitchFamily="34" charset="0"/>
              <a:cs typeface="Arial" panose="020B0604020202020204" pitchFamily="34" charset="0"/>
            </a:endParaRPr>
          </a:p>
        </p:txBody>
      </p:sp>
      <p:sp>
        <p:nvSpPr>
          <p:cNvPr id="20" name="object 17"/>
          <p:cNvSpPr txBox="1"/>
          <p:nvPr/>
        </p:nvSpPr>
        <p:spPr>
          <a:xfrm>
            <a:off x="3969765" y="220726"/>
            <a:ext cx="4557395" cy="26148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Descripción del cierre de la actividad.</a:t>
            </a:r>
          </a:p>
        </p:txBody>
      </p:sp>
    </p:spTree>
    <p:extLst>
      <p:ext uri="{BB962C8B-B14F-4D97-AF65-F5344CB8AC3E}">
        <p14:creationId xmlns:p14="http://schemas.microsoft.com/office/powerpoint/2010/main" val="23216161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152400" y="1524000"/>
            <a:ext cx="8215883" cy="1200329"/>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Se dará una pequeña reflexión y debate sobre si la educación es lo que afecta al mundo.</a:t>
            </a:r>
          </a:p>
          <a:p>
            <a:endParaRPr lang="es-MX" b="1" dirty="0">
              <a:latin typeface="Arial" panose="020B0604020202020204" pitchFamily="34" charset="0"/>
              <a:cs typeface="Arial" panose="020B0604020202020204" pitchFamily="34" charset="0"/>
            </a:endParaRPr>
          </a:p>
        </p:txBody>
      </p:sp>
      <p:sp>
        <p:nvSpPr>
          <p:cNvPr id="20" name="object 17"/>
          <p:cNvSpPr txBox="1"/>
          <p:nvPr/>
        </p:nvSpPr>
        <p:spPr>
          <a:xfrm>
            <a:off x="3969765" y="220726"/>
            <a:ext cx="4557395" cy="530786"/>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Descripción de lo que se hará con los resultados de la actividad</a:t>
            </a:r>
          </a:p>
        </p:txBody>
      </p:sp>
    </p:spTree>
    <p:extLst>
      <p:ext uri="{BB962C8B-B14F-4D97-AF65-F5344CB8AC3E}">
        <p14:creationId xmlns:p14="http://schemas.microsoft.com/office/powerpoint/2010/main" val="5936576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228600" y="1371600"/>
            <a:ext cx="8139683" cy="1754326"/>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Logros alcanzados:</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Se hizo una breve reflexión con base en distintos conceptos y lugares</a:t>
            </a:r>
          </a:p>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Aspectos a mejorar:</a:t>
            </a:r>
          </a:p>
          <a:p>
            <a:r>
              <a:rPr lang="es-MX" b="1" dirty="0">
                <a:latin typeface="Arial" panose="020B0604020202020204" pitchFamily="34" charset="0"/>
                <a:cs typeface="Arial" panose="020B0604020202020204" pitchFamily="34" charset="0"/>
              </a:rPr>
              <a:t>Argumento ecológico estadístico y argumento lógico ético.</a:t>
            </a:r>
          </a:p>
        </p:txBody>
      </p:sp>
      <p:sp>
        <p:nvSpPr>
          <p:cNvPr id="20" name="object 17"/>
          <p:cNvSpPr txBox="1"/>
          <p:nvPr/>
        </p:nvSpPr>
        <p:spPr>
          <a:xfrm>
            <a:off x="3969765" y="220726"/>
            <a:ext cx="4557395" cy="26148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Análisis.</a:t>
            </a:r>
          </a:p>
        </p:txBody>
      </p:sp>
    </p:spTree>
    <p:extLst>
      <p:ext uri="{BB962C8B-B14F-4D97-AF65-F5344CB8AC3E}">
        <p14:creationId xmlns:p14="http://schemas.microsoft.com/office/powerpoint/2010/main" val="38195671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0" name="19 CuadroTexto"/>
          <p:cNvSpPr txBox="1"/>
          <p:nvPr/>
        </p:nvSpPr>
        <p:spPr>
          <a:xfrm>
            <a:off x="304800" y="1447800"/>
            <a:ext cx="7924800" cy="646331"/>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Se </a:t>
            </a:r>
            <a:r>
              <a:rPr lang="es-MX" b="1" dirty="0" smtClean="0">
                <a:latin typeface="Arial" panose="020B0604020202020204" pitchFamily="34" charset="0"/>
                <a:cs typeface="Arial" panose="020B0604020202020204" pitchFamily="34" charset="0"/>
              </a:rPr>
              <a:t>modificó </a:t>
            </a:r>
            <a:r>
              <a:rPr lang="es-MX" b="1" dirty="0">
                <a:latin typeface="Arial" panose="020B0604020202020204" pitchFamily="34" charset="0"/>
                <a:cs typeface="Arial" panose="020B0604020202020204" pitchFamily="34" charset="0"/>
              </a:rPr>
              <a:t>el enfoque del sketch referente al aborto.</a:t>
            </a:r>
          </a:p>
        </p:txBody>
      </p:sp>
      <p:sp>
        <p:nvSpPr>
          <p:cNvPr id="21" name="object 17"/>
          <p:cNvSpPr txBox="1"/>
          <p:nvPr/>
        </p:nvSpPr>
        <p:spPr>
          <a:xfrm>
            <a:off x="3969765" y="220726"/>
            <a:ext cx="4557395" cy="26148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Toma de decisiones.</a:t>
            </a:r>
          </a:p>
        </p:txBody>
      </p:sp>
    </p:spTree>
    <p:extLst>
      <p:ext uri="{BB962C8B-B14F-4D97-AF65-F5344CB8AC3E}">
        <p14:creationId xmlns:p14="http://schemas.microsoft.com/office/powerpoint/2010/main" val="37209021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1" name="object 17"/>
          <p:cNvSpPr txBox="1"/>
          <p:nvPr/>
        </p:nvSpPr>
        <p:spPr>
          <a:xfrm>
            <a:off x="3969765" y="220726"/>
            <a:ext cx="4557395" cy="26148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a:t>
            </a:r>
            <a:r>
              <a:rPr lang="es-MX" sz="1600" b="1" spc="-10" dirty="0" smtClean="0">
                <a:solidFill>
                  <a:srgbClr val="C00000"/>
                </a:solidFill>
                <a:latin typeface="Arial"/>
                <a:cs typeface="Arial"/>
              </a:rPr>
              <a:t>Herramientas y evidencias.</a:t>
            </a:r>
            <a:endParaRPr lang="es-MX" sz="1600" b="1" spc="-10" dirty="0">
              <a:solidFill>
                <a:srgbClr val="C00000"/>
              </a:solidFill>
              <a:latin typeface="Arial"/>
              <a:cs typeface="Arial"/>
            </a:endParaRPr>
          </a:p>
        </p:txBody>
      </p:sp>
      <p:pic>
        <p:nvPicPr>
          <p:cNvPr id="23" name="22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2810" y="1387016"/>
            <a:ext cx="3445473" cy="4593964"/>
          </a:xfrm>
          <a:prstGeom prst="rect">
            <a:avLst/>
          </a:prstGeom>
        </p:spPr>
      </p:pic>
      <p:pic>
        <p:nvPicPr>
          <p:cNvPr id="24" name="23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427" y="1524000"/>
            <a:ext cx="3318338" cy="4456980"/>
          </a:xfrm>
          <a:prstGeom prst="rect">
            <a:avLst/>
          </a:prstGeom>
        </p:spPr>
      </p:pic>
    </p:spTree>
    <p:extLst>
      <p:ext uri="{BB962C8B-B14F-4D97-AF65-F5344CB8AC3E}">
        <p14:creationId xmlns:p14="http://schemas.microsoft.com/office/powerpoint/2010/main" val="2774725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3959352" y="164592"/>
            <a:ext cx="4933188" cy="513587"/>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8584692" y="164592"/>
            <a:ext cx="384048" cy="513587"/>
          </a:xfrm>
          <a:prstGeom prst="rect">
            <a:avLst/>
          </a:prstGeom>
          <a:blipFill>
            <a:blip r:embed="rId4"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4091432" y="213105"/>
            <a:ext cx="4650740" cy="536044"/>
          </a:xfrm>
          <a:prstGeom prst="rect">
            <a:avLst/>
          </a:prstGeom>
        </p:spPr>
        <p:txBody>
          <a:bodyPr vert="horz" wrap="square" lIns="0" tIns="12700" rIns="0" bIns="0" rtlCol="0">
            <a:spAutoFit/>
          </a:bodyPr>
          <a:lstStyle/>
          <a:p>
            <a:pPr marL="12700">
              <a:lnSpc>
                <a:spcPct val="100000"/>
              </a:lnSpc>
              <a:spcBef>
                <a:spcPts val="100"/>
              </a:spcBef>
            </a:pPr>
            <a:r>
              <a:rPr sz="1800" spc="-10" dirty="0"/>
              <a:t>OBJETIVO </a:t>
            </a:r>
            <a:r>
              <a:rPr sz="1800" dirty="0"/>
              <a:t>GENERAL </a:t>
            </a:r>
            <a:r>
              <a:rPr sz="1800" spc="-5" dirty="0"/>
              <a:t>DEL</a:t>
            </a:r>
            <a:r>
              <a:rPr sz="1800" spc="-70" dirty="0"/>
              <a:t> </a:t>
            </a:r>
            <a:r>
              <a:rPr sz="1800" spc="-30" dirty="0"/>
              <a:t>PROYECTO</a:t>
            </a:r>
            <a:r>
              <a:rPr lang="es-MX" sz="1800" spc="-30" dirty="0"/>
              <a:t/>
            </a:r>
            <a:br>
              <a:rPr lang="es-MX" sz="1800" spc="-30" dirty="0"/>
            </a:br>
            <a:r>
              <a:rPr lang="es-MX" sz="1600" spc="-30" dirty="0"/>
              <a:t>                                                </a:t>
            </a:r>
            <a:endParaRPr sz="1800" dirty="0"/>
          </a:p>
        </p:txBody>
      </p:sp>
      <p:sp>
        <p:nvSpPr>
          <p:cNvPr id="6" name="object 6"/>
          <p:cNvSpPr/>
          <p:nvPr/>
        </p:nvSpPr>
        <p:spPr>
          <a:xfrm>
            <a:off x="971600" y="82740"/>
            <a:ext cx="2489707" cy="585787"/>
          </a:xfrm>
          <a:prstGeom prst="rect">
            <a:avLst/>
          </a:prstGeom>
          <a:blipFill>
            <a:blip r:embed="rId5" cstate="print"/>
            <a:stretch>
              <a:fillRect/>
            </a:stretch>
          </a:blipFill>
        </p:spPr>
        <p:txBody>
          <a:bodyPr wrap="square" lIns="0" tIns="0" rIns="0" bIns="0" rtlCol="0"/>
          <a:lstStyle/>
          <a:p>
            <a:endParaRPr dirty="0"/>
          </a:p>
        </p:txBody>
      </p:sp>
      <p:sp>
        <p:nvSpPr>
          <p:cNvPr id="7" name="object 7"/>
          <p:cNvSpPr/>
          <p:nvPr/>
        </p:nvSpPr>
        <p:spPr>
          <a:xfrm>
            <a:off x="3461258" y="82664"/>
            <a:ext cx="627532" cy="702830"/>
          </a:xfrm>
          <a:prstGeom prst="rect">
            <a:avLst/>
          </a:prstGeom>
          <a:blipFill>
            <a:blip r:embed="rId6" cstate="print"/>
            <a:stretch>
              <a:fillRect/>
            </a:stretch>
          </a:blipFill>
        </p:spPr>
        <p:txBody>
          <a:bodyPr wrap="square" lIns="0" tIns="0" rIns="0" bIns="0" rtlCol="0"/>
          <a:lstStyle/>
          <a:p>
            <a:endParaRPr dirty="0"/>
          </a:p>
        </p:txBody>
      </p:sp>
      <p:sp>
        <p:nvSpPr>
          <p:cNvPr id="8" name="object 8"/>
          <p:cNvSpPr txBox="1"/>
          <p:nvPr/>
        </p:nvSpPr>
        <p:spPr>
          <a:xfrm>
            <a:off x="906576" y="1742922"/>
            <a:ext cx="7117080" cy="2312035"/>
          </a:xfrm>
          <a:prstGeom prst="rect">
            <a:avLst/>
          </a:prstGeom>
        </p:spPr>
        <p:txBody>
          <a:bodyPr vert="horz" wrap="square" lIns="0" tIns="12700" rIns="0" bIns="0" rtlCol="0">
            <a:spAutoFit/>
          </a:bodyPr>
          <a:lstStyle/>
          <a:p>
            <a:pPr marL="12700" marR="5080" algn="just">
              <a:lnSpc>
                <a:spcPct val="150000"/>
              </a:lnSpc>
              <a:spcBef>
                <a:spcPts val="100"/>
              </a:spcBef>
            </a:pPr>
            <a:r>
              <a:rPr sz="2000" b="1" dirty="0">
                <a:solidFill>
                  <a:srgbClr val="622422"/>
                </a:solidFill>
                <a:latin typeface="Arial"/>
                <a:cs typeface="Arial"/>
              </a:rPr>
              <a:t>Formar </a:t>
            </a:r>
            <a:r>
              <a:rPr sz="2000" b="1" spc="-5" dirty="0">
                <a:solidFill>
                  <a:srgbClr val="622422"/>
                </a:solidFill>
                <a:latin typeface="Arial"/>
                <a:cs typeface="Arial"/>
              </a:rPr>
              <a:t>un nuevo </a:t>
            </a:r>
            <a:r>
              <a:rPr sz="2000" b="1" dirty="0">
                <a:solidFill>
                  <a:srgbClr val="622422"/>
                </a:solidFill>
                <a:latin typeface="Arial"/>
                <a:cs typeface="Arial"/>
              </a:rPr>
              <a:t>ciudadano con </a:t>
            </a:r>
            <a:r>
              <a:rPr sz="2000" b="1" spc="-5" dirty="0">
                <a:solidFill>
                  <a:srgbClr val="622422"/>
                </a:solidFill>
                <a:latin typeface="Arial"/>
                <a:cs typeface="Arial"/>
              </a:rPr>
              <a:t>conocimientos </a:t>
            </a:r>
            <a:r>
              <a:rPr sz="2000" b="1" dirty="0">
                <a:solidFill>
                  <a:srgbClr val="622422"/>
                </a:solidFill>
                <a:latin typeface="Arial"/>
                <a:cs typeface="Arial"/>
              </a:rPr>
              <a:t>sobre  </a:t>
            </a:r>
            <a:r>
              <a:rPr sz="2000" b="1" spc="-5" dirty="0">
                <a:solidFill>
                  <a:srgbClr val="622422"/>
                </a:solidFill>
                <a:latin typeface="Arial"/>
                <a:cs typeface="Arial"/>
              </a:rPr>
              <a:t>sexualidad que ayude </a:t>
            </a:r>
            <a:r>
              <a:rPr sz="2000" b="1" dirty="0">
                <a:solidFill>
                  <a:srgbClr val="622422"/>
                </a:solidFill>
                <a:latin typeface="Arial"/>
                <a:cs typeface="Arial"/>
              </a:rPr>
              <a:t>a </a:t>
            </a:r>
            <a:r>
              <a:rPr sz="2000" b="1" spc="-5" dirty="0">
                <a:solidFill>
                  <a:srgbClr val="622422"/>
                </a:solidFill>
                <a:latin typeface="Arial"/>
                <a:cs typeface="Arial"/>
              </a:rPr>
              <a:t>promover una nueva cultura </a:t>
            </a:r>
            <a:r>
              <a:rPr sz="2000" b="1" dirty="0">
                <a:solidFill>
                  <a:srgbClr val="622422"/>
                </a:solidFill>
                <a:latin typeface="Arial"/>
                <a:cs typeface="Arial"/>
              </a:rPr>
              <a:t>en </a:t>
            </a:r>
            <a:r>
              <a:rPr sz="2000" b="1" spc="-5" dirty="0">
                <a:solidFill>
                  <a:srgbClr val="622422"/>
                </a:solidFill>
                <a:latin typeface="Arial"/>
                <a:cs typeface="Arial"/>
              </a:rPr>
              <a:t>la  </a:t>
            </a:r>
            <a:r>
              <a:rPr sz="2000" b="1" dirty="0">
                <a:solidFill>
                  <a:srgbClr val="622422"/>
                </a:solidFill>
                <a:latin typeface="Arial"/>
                <a:cs typeface="Arial"/>
              </a:rPr>
              <a:t>población </a:t>
            </a:r>
            <a:r>
              <a:rPr sz="2000" b="1" spc="-5" dirty="0">
                <a:solidFill>
                  <a:srgbClr val="622422"/>
                </a:solidFill>
                <a:latin typeface="Arial"/>
                <a:cs typeface="Arial"/>
              </a:rPr>
              <a:t>del </a:t>
            </a:r>
            <a:r>
              <a:rPr sz="2000" b="1" dirty="0">
                <a:solidFill>
                  <a:srgbClr val="622422"/>
                </a:solidFill>
                <a:latin typeface="Arial"/>
                <a:cs typeface="Arial"/>
              </a:rPr>
              <a:t>CESI </a:t>
            </a:r>
            <a:r>
              <a:rPr sz="2000" b="1" spc="-5" dirty="0">
                <a:solidFill>
                  <a:srgbClr val="622422"/>
                </a:solidFill>
                <a:latin typeface="Arial"/>
                <a:cs typeface="Arial"/>
              </a:rPr>
              <a:t>(alumnos, maestros </a:t>
            </a:r>
            <a:r>
              <a:rPr sz="2000" b="1" dirty="0">
                <a:solidFill>
                  <a:srgbClr val="622422"/>
                </a:solidFill>
                <a:latin typeface="Arial"/>
                <a:cs typeface="Arial"/>
              </a:rPr>
              <a:t>y padres </a:t>
            </a:r>
            <a:r>
              <a:rPr sz="2000" b="1" spc="-5" dirty="0">
                <a:solidFill>
                  <a:srgbClr val="622422"/>
                </a:solidFill>
                <a:latin typeface="Arial"/>
                <a:cs typeface="Arial"/>
              </a:rPr>
              <a:t>de  familia) </a:t>
            </a:r>
            <a:r>
              <a:rPr sz="2000" b="1" dirty="0">
                <a:solidFill>
                  <a:srgbClr val="622422"/>
                </a:solidFill>
                <a:latin typeface="Arial"/>
                <a:cs typeface="Arial"/>
              </a:rPr>
              <a:t>y así incidir en </a:t>
            </a:r>
            <a:r>
              <a:rPr sz="2000" b="1" spc="-5" dirty="0">
                <a:solidFill>
                  <a:srgbClr val="622422"/>
                </a:solidFill>
                <a:latin typeface="Arial"/>
                <a:cs typeface="Arial"/>
              </a:rPr>
              <a:t>la </a:t>
            </a:r>
            <a:r>
              <a:rPr sz="2000" b="1" dirty="0">
                <a:solidFill>
                  <a:srgbClr val="622422"/>
                </a:solidFill>
                <a:latin typeface="Arial"/>
                <a:cs typeface="Arial"/>
              </a:rPr>
              <a:t>reducción </a:t>
            </a:r>
            <a:r>
              <a:rPr sz="2000" b="1" spc="-5" dirty="0">
                <a:solidFill>
                  <a:srgbClr val="622422"/>
                </a:solidFill>
                <a:latin typeface="Arial"/>
                <a:cs typeface="Arial"/>
              </a:rPr>
              <a:t>de </a:t>
            </a:r>
            <a:r>
              <a:rPr sz="2000" b="1" dirty="0">
                <a:solidFill>
                  <a:srgbClr val="622422"/>
                </a:solidFill>
                <a:latin typeface="Arial"/>
                <a:cs typeface="Arial"/>
              </a:rPr>
              <a:t>los problemas  ambientales.</a:t>
            </a:r>
            <a:endParaRPr sz="2000" dirty="0">
              <a:latin typeface="Arial"/>
              <a:cs typeface="Arial"/>
            </a:endParaRPr>
          </a:p>
        </p:txBody>
      </p:sp>
      <p:sp>
        <p:nvSpPr>
          <p:cNvPr id="9" name="object 9"/>
          <p:cNvSpPr/>
          <p:nvPr/>
        </p:nvSpPr>
        <p:spPr>
          <a:xfrm>
            <a:off x="2818764" y="4509109"/>
            <a:ext cx="2540000" cy="1930400"/>
          </a:xfrm>
          <a:prstGeom prst="rect">
            <a:avLst/>
          </a:prstGeom>
          <a:blipFill>
            <a:blip r:embed="rId7"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3299457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457200" y="1973317"/>
            <a:ext cx="7772400" cy="3139321"/>
          </a:xfrm>
          <a:prstGeom prst="rect">
            <a:avLst/>
          </a:prstGeom>
          <a:noFill/>
        </p:spPr>
        <p:txBody>
          <a:bodyPr wrap="square" rtlCol="0">
            <a:spAutoFit/>
          </a:bodyPr>
          <a:lstStyle/>
          <a:p>
            <a:r>
              <a:rPr lang="es-MX" b="1" spc="-10" dirty="0" smtClean="0">
                <a:solidFill>
                  <a:srgbClr val="C00000"/>
                </a:solidFill>
                <a:latin typeface="Arial"/>
                <a:cs typeface="Arial"/>
              </a:rPr>
              <a:t>EDUCACIÓN PARA LA SALUD</a:t>
            </a:r>
            <a:endParaRPr lang="es-MX" dirty="0" smtClean="0">
              <a:latin typeface="Arial" panose="020B0604020202020204" pitchFamily="34" charset="0"/>
              <a:cs typeface="Arial" panose="020B0604020202020204" pitchFamily="34" charset="0"/>
            </a:endParaRPr>
          </a:p>
          <a:p>
            <a:endParaRPr lang="es-MX" dirty="0" smtClean="0">
              <a:latin typeface="Arial" panose="020B0604020202020204" pitchFamily="34" charset="0"/>
              <a:cs typeface="Arial" panose="020B0604020202020204" pitchFamily="34" charset="0"/>
            </a:endParaRPr>
          </a:p>
          <a:p>
            <a:pPr marL="342900" indent="-342900">
              <a:buFont typeface="+mj-lt"/>
              <a:buAutoNum type="alphaLcPeriod"/>
            </a:pPr>
            <a:r>
              <a:rPr lang="es-MX" dirty="0" smtClean="0">
                <a:latin typeface="Arial" panose="020B0604020202020204" pitchFamily="34" charset="0"/>
                <a:cs typeface="Arial" panose="020B0604020202020204" pitchFamily="34" charset="0"/>
              </a:rPr>
              <a:t>Nombre </a:t>
            </a:r>
            <a:r>
              <a:rPr lang="es-MX" dirty="0">
                <a:latin typeface="Arial" panose="020B0604020202020204" pitchFamily="34" charset="0"/>
                <a:cs typeface="Arial" panose="020B0604020202020204" pitchFamily="34" charset="0"/>
              </a:rPr>
              <a:t>de la actividad </a:t>
            </a:r>
          </a:p>
          <a:p>
            <a:r>
              <a:rPr lang="es-MX" b="1" dirty="0">
                <a:latin typeface="Arial" panose="020B0604020202020204" pitchFamily="34" charset="0"/>
                <a:cs typeface="Arial" panose="020B0604020202020204" pitchFamily="34" charset="0"/>
              </a:rPr>
              <a:t>Educación sexual en adolescentes </a:t>
            </a:r>
          </a:p>
          <a:p>
            <a:r>
              <a:rPr lang="es-MX" dirty="0">
                <a:latin typeface="Arial" panose="020B0604020202020204" pitchFamily="34" charset="0"/>
                <a:cs typeface="Arial" panose="020B0604020202020204" pitchFamily="34" charset="0"/>
              </a:rPr>
              <a:t>b. Objetivo</a:t>
            </a:r>
          </a:p>
          <a:p>
            <a:r>
              <a:rPr lang="es-MX" b="1" dirty="0">
                <a:latin typeface="Arial" panose="020B0604020202020204" pitchFamily="34" charset="0"/>
                <a:cs typeface="Arial" panose="020B0604020202020204" pitchFamily="34" charset="0"/>
              </a:rPr>
              <a:t>Aportar la información sobre sexualidad para la formación de ciudadanos responsables</a:t>
            </a:r>
          </a:p>
          <a:p>
            <a:r>
              <a:rPr lang="es-MX" dirty="0">
                <a:latin typeface="Arial" panose="020B0604020202020204" pitchFamily="34" charset="0"/>
                <a:cs typeface="Arial" panose="020B0604020202020204" pitchFamily="34" charset="0"/>
              </a:rPr>
              <a:t>c. Grado</a:t>
            </a:r>
          </a:p>
          <a:p>
            <a:r>
              <a:rPr lang="es-MX" b="1" dirty="0">
                <a:latin typeface="Arial" panose="020B0604020202020204" pitchFamily="34" charset="0"/>
                <a:cs typeface="Arial" panose="020B0604020202020204" pitchFamily="34" charset="0"/>
              </a:rPr>
              <a:t>Quinto</a:t>
            </a:r>
          </a:p>
          <a:p>
            <a:r>
              <a:rPr lang="es-MX" dirty="0">
                <a:latin typeface="Arial" panose="020B0604020202020204" pitchFamily="34" charset="0"/>
                <a:cs typeface="Arial" panose="020B0604020202020204" pitchFamily="34" charset="0"/>
              </a:rPr>
              <a:t>d. </a:t>
            </a:r>
            <a:r>
              <a:rPr lang="es-MX" b="1" dirty="0">
                <a:latin typeface="Arial" panose="020B0604020202020204" pitchFamily="34" charset="0"/>
                <a:cs typeface="Arial" panose="020B0604020202020204" pitchFamily="34" charset="0"/>
              </a:rPr>
              <a:t>Fecha en que se llevará a cabo</a:t>
            </a:r>
          </a:p>
          <a:p>
            <a:r>
              <a:rPr lang="es-MX" b="1" dirty="0">
                <a:latin typeface="Arial" panose="020B0604020202020204" pitchFamily="34" charset="0"/>
                <a:cs typeface="Arial" panose="020B0604020202020204" pitchFamily="34" charset="0"/>
              </a:rPr>
              <a:t> 26 y 27 de marzo del 2019</a:t>
            </a:r>
          </a:p>
        </p:txBody>
      </p:sp>
      <p:sp>
        <p:nvSpPr>
          <p:cNvPr id="20" name="object 17"/>
          <p:cNvSpPr txBox="1"/>
          <p:nvPr/>
        </p:nvSpPr>
        <p:spPr>
          <a:xfrm>
            <a:off x="3969765" y="220726"/>
            <a:ext cx="4557395" cy="282129"/>
          </a:xfrm>
          <a:prstGeom prst="rect">
            <a:avLst/>
          </a:prstGeom>
        </p:spPr>
        <p:txBody>
          <a:bodyPr vert="horz" wrap="square" lIns="0" tIns="12700" rIns="0" bIns="0" rtlCol="0">
            <a:spAutoFit/>
          </a:bodyPr>
          <a:lstStyle/>
          <a:p>
            <a:pPr marL="12700">
              <a:lnSpc>
                <a:spcPts val="2135"/>
              </a:lnSpc>
              <a:spcBef>
                <a:spcPts val="100"/>
              </a:spcBef>
            </a:pPr>
            <a:r>
              <a:rPr lang="es-MX" sz="1600" b="1" spc="-10" dirty="0" smtClean="0">
                <a:solidFill>
                  <a:srgbClr val="C00000"/>
                </a:solidFill>
                <a:latin typeface="Arial"/>
                <a:cs typeface="Arial"/>
              </a:rPr>
              <a:t>    Actividad interdisciplinaria por asignatura III</a:t>
            </a:r>
            <a:endParaRPr sz="1800" dirty="0">
              <a:latin typeface="Trebuchet MS"/>
              <a:cs typeface="Trebuchet MS"/>
            </a:endParaRPr>
          </a:p>
        </p:txBody>
      </p:sp>
    </p:spTree>
    <p:extLst>
      <p:ext uri="{BB962C8B-B14F-4D97-AF65-F5344CB8AC3E}">
        <p14:creationId xmlns:p14="http://schemas.microsoft.com/office/powerpoint/2010/main" val="30495975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281153" y="1090418"/>
            <a:ext cx="8063482" cy="6001643"/>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r>
              <a:rPr lang="es-MX" sz="2400" b="1" i="1" dirty="0">
                <a:latin typeface="Arial" panose="020B0604020202020204" pitchFamily="34" charset="0"/>
                <a:cs typeface="Arial" panose="020B0604020202020204" pitchFamily="34" charset="0"/>
              </a:rPr>
              <a:t>Educación para la salud</a:t>
            </a:r>
          </a:p>
          <a:p>
            <a:r>
              <a:rPr lang="es-MX" b="1" dirty="0">
                <a:latin typeface="Arial" panose="020B0604020202020204" pitchFamily="34" charset="0"/>
                <a:cs typeface="Arial" panose="020B0604020202020204" pitchFamily="34" charset="0"/>
              </a:rPr>
              <a:t>Sexualidad, educación sexual.</a:t>
            </a:r>
          </a:p>
          <a:p>
            <a:endParaRPr lang="es-MX" b="1"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Fuentes de apoyo:</a:t>
            </a:r>
          </a:p>
          <a:p>
            <a:r>
              <a:rPr lang="es-MX" b="1" dirty="0">
                <a:latin typeface="Arial" panose="020B0604020202020204" pitchFamily="34" charset="0"/>
                <a:cs typeface="Arial" panose="020B0604020202020204" pitchFamily="34" charset="0"/>
              </a:rPr>
              <a:t>1.-Bertha Higashida,  Sexta Edición, Ciencias de la Salud, Mc Graw Hill.</a:t>
            </a:r>
          </a:p>
          <a:p>
            <a:r>
              <a:rPr lang="es-MX" b="1" dirty="0">
                <a:latin typeface="Arial" panose="020B0604020202020204" pitchFamily="34" charset="0"/>
                <a:cs typeface="Arial" panose="020B0604020202020204" pitchFamily="34" charset="0"/>
              </a:rPr>
              <a:t>2.- Bertha Higashida,  Segunda Edición, Ciencias de la Salud 1, Mc Graw Hill.</a:t>
            </a:r>
          </a:p>
          <a:p>
            <a:r>
              <a:rPr lang="es-ES" dirty="0">
                <a:hlinkClick r:id="rId6"/>
              </a:rPr>
              <a:t>https://www.who.int/es/news-room/fact-sheets/detail/family-planning-contraception</a:t>
            </a:r>
            <a:endParaRPr lang="es-ES" dirty="0"/>
          </a:p>
          <a:p>
            <a:r>
              <a:rPr lang="es-ES" dirty="0">
                <a:hlinkClick r:id="rId7"/>
              </a:rPr>
              <a:t>https://es.m.wikipedia.org/wiki/Relación_sexual</a:t>
            </a:r>
            <a:endParaRPr lang="es-ES" dirty="0"/>
          </a:p>
          <a:p>
            <a:r>
              <a:rPr lang="es-ES" dirty="0">
                <a:hlinkClick r:id="rId8"/>
              </a:rPr>
              <a:t>https://www.monografias.com/docs/Variaciones-de-la-sexualidad-F3ZW8YKYMZ</a:t>
            </a:r>
            <a:endParaRPr lang="es-ES" dirty="0"/>
          </a:p>
          <a:p>
            <a:r>
              <a:rPr lang="es-ES" dirty="0">
                <a:hlinkClick r:id="rId9"/>
              </a:rPr>
              <a:t>https://es.justinfeed.com/relieve-sexual-tension-how-to-free-naughty-thoughts-in-no-time1623</a:t>
            </a:r>
            <a:endParaRPr lang="es-ES" dirty="0"/>
          </a:p>
          <a:p>
            <a:r>
              <a:rPr lang="es-ES" dirty="0">
                <a:hlinkClick r:id="rId10"/>
              </a:rPr>
              <a:t>https://profamilia.org.co/inicio/joven-2/servicios-joven/disfunciones-sexuales/</a:t>
            </a:r>
            <a:endParaRPr lang="es-ES" dirty="0"/>
          </a:p>
          <a:p>
            <a:r>
              <a:rPr lang="es-ES" dirty="0">
                <a:hlinkClick r:id="rId11"/>
              </a:rPr>
              <a:t>https://www.sostenibilidad.com/desarrollo-sostenible/causas-consecuencias-sobrepoblacion/</a:t>
            </a:r>
            <a:endParaRPr lang="es-ES" dirty="0"/>
          </a:p>
          <a:p>
            <a:endParaRPr lang="es-MX"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sp>
        <p:nvSpPr>
          <p:cNvPr id="20" name="object 17"/>
          <p:cNvSpPr txBox="1"/>
          <p:nvPr/>
        </p:nvSpPr>
        <p:spPr>
          <a:xfrm>
            <a:off x="3969765" y="220726"/>
            <a:ext cx="4557395" cy="26148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Conceptos y Fuentes de Apoyo</a:t>
            </a:r>
          </a:p>
        </p:txBody>
      </p:sp>
    </p:spTree>
    <p:extLst>
      <p:ext uri="{BB962C8B-B14F-4D97-AF65-F5344CB8AC3E}">
        <p14:creationId xmlns:p14="http://schemas.microsoft.com/office/powerpoint/2010/main" val="11034103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304801" y="1447800"/>
            <a:ext cx="8236448" cy="1200329"/>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Incidir a través de la educación en la conciencia de los adolescentes sobre la sobrepoblación y los problemas ambientales en nuestro país, ayudándoles a tomar decisiones responsables.</a:t>
            </a:r>
          </a:p>
        </p:txBody>
      </p:sp>
      <p:sp>
        <p:nvSpPr>
          <p:cNvPr id="20" name="object 17"/>
          <p:cNvSpPr txBox="1"/>
          <p:nvPr/>
        </p:nvSpPr>
        <p:spPr>
          <a:xfrm>
            <a:off x="3969765" y="220726"/>
            <a:ext cx="4557395" cy="26148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Justificación de la actividad</a:t>
            </a:r>
          </a:p>
        </p:txBody>
      </p:sp>
    </p:spTree>
    <p:extLst>
      <p:ext uri="{BB962C8B-B14F-4D97-AF65-F5344CB8AC3E}">
        <p14:creationId xmlns:p14="http://schemas.microsoft.com/office/powerpoint/2010/main" val="30315688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0" name="19 CuadroTexto"/>
          <p:cNvSpPr txBox="1"/>
          <p:nvPr/>
        </p:nvSpPr>
        <p:spPr>
          <a:xfrm>
            <a:off x="629818" y="1524000"/>
            <a:ext cx="7294982" cy="2585323"/>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Los alumnos responderán  las siguientes preguntas para desarrollar los temas:</a:t>
            </a:r>
          </a:p>
          <a:p>
            <a:r>
              <a:rPr lang="es-MX" b="1" dirty="0">
                <a:latin typeface="Arial" panose="020B0604020202020204" pitchFamily="34" charset="0"/>
                <a:cs typeface="Arial" panose="020B0604020202020204" pitchFamily="34" charset="0"/>
              </a:rPr>
              <a:t>1.-¿Porqué es importante la educación sexual?</a:t>
            </a:r>
          </a:p>
          <a:p>
            <a:r>
              <a:rPr lang="es-MX" b="1" dirty="0">
                <a:latin typeface="Arial" panose="020B0604020202020204" pitchFamily="34" charset="0"/>
                <a:cs typeface="Arial" panose="020B0604020202020204" pitchFamily="34" charset="0"/>
              </a:rPr>
              <a:t>2.-¿Qué problemas pueden evitarse con la educación sexual?</a:t>
            </a:r>
          </a:p>
          <a:p>
            <a:r>
              <a:rPr lang="es-MX" b="1" dirty="0">
                <a:latin typeface="Arial" panose="020B0604020202020204" pitchFamily="34" charset="0"/>
                <a:cs typeface="Arial" panose="020B0604020202020204" pitchFamily="34" charset="0"/>
              </a:rPr>
              <a:t>3.-¿Por qué los embarazos son más frecuentes en adolescentes en la actualidad?</a:t>
            </a:r>
          </a:p>
          <a:p>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p:txBody>
      </p:sp>
      <p:pic>
        <p:nvPicPr>
          <p:cNvPr id="21" name="20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6000" y="3810000"/>
            <a:ext cx="4368800" cy="2895600"/>
          </a:xfrm>
          <a:prstGeom prst="rect">
            <a:avLst/>
          </a:prstGeom>
        </p:spPr>
      </p:pic>
      <p:sp>
        <p:nvSpPr>
          <p:cNvPr id="22" name="object 17"/>
          <p:cNvSpPr txBox="1"/>
          <p:nvPr/>
        </p:nvSpPr>
        <p:spPr>
          <a:xfrm>
            <a:off x="3969765" y="220726"/>
            <a:ext cx="4557395" cy="26148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Apertura de la </a:t>
            </a:r>
            <a:r>
              <a:rPr lang="es-MX" sz="1600" b="1" spc="-10" dirty="0" smtClean="0">
                <a:solidFill>
                  <a:srgbClr val="C00000"/>
                </a:solidFill>
                <a:latin typeface="Arial"/>
                <a:cs typeface="Arial"/>
              </a:rPr>
              <a:t>actividad</a:t>
            </a:r>
            <a:endParaRPr lang="es-MX" sz="1600" b="1" spc="-10" dirty="0">
              <a:solidFill>
                <a:srgbClr val="C00000"/>
              </a:solidFill>
              <a:latin typeface="Arial"/>
              <a:cs typeface="Arial"/>
            </a:endParaRPr>
          </a:p>
        </p:txBody>
      </p:sp>
    </p:spTree>
    <p:extLst>
      <p:ext uri="{BB962C8B-B14F-4D97-AF65-F5344CB8AC3E}">
        <p14:creationId xmlns:p14="http://schemas.microsoft.com/office/powerpoint/2010/main" val="8728683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629818" y="1371600"/>
            <a:ext cx="7038813" cy="1477328"/>
          </a:xfrm>
          <a:prstGeom prst="rect">
            <a:avLst/>
          </a:prstGeom>
          <a:noFill/>
        </p:spPr>
        <p:txBody>
          <a:bodyPr wrap="square" rtlCol="0">
            <a:spAutoFit/>
          </a:bodyPr>
          <a:lstStyle/>
          <a:p>
            <a:pPr marL="285750" indent="-285750">
              <a:buFont typeface="Arial" panose="020B0604020202020204" pitchFamily="34" charset="0"/>
              <a:buChar char="•"/>
            </a:pPr>
            <a:r>
              <a:rPr lang="es-MX" b="1" dirty="0" smtClean="0">
                <a:latin typeface="Arial" panose="020B0604020202020204" pitchFamily="34" charset="0"/>
                <a:cs typeface="Arial" panose="020B0604020202020204" pitchFamily="34" charset="0"/>
              </a:rPr>
              <a:t>El </a:t>
            </a:r>
            <a:r>
              <a:rPr lang="es-MX" b="1" dirty="0">
                <a:latin typeface="Arial" panose="020B0604020202020204" pitchFamily="34" charset="0"/>
                <a:cs typeface="Arial" panose="020B0604020202020204" pitchFamily="34" charset="0"/>
              </a:rPr>
              <a:t>grupo decidió formar 2 equipos para desarrollar la elaboración de un tríptico y diapositivas para exposición.</a:t>
            </a:r>
          </a:p>
          <a:p>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p:txBody>
      </p:sp>
      <p:pic>
        <p:nvPicPr>
          <p:cNvPr id="2050" name="Picture 2" descr="C:\Users\BIRB\Downloads\IMG-20190402-WA00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581" y="2743200"/>
            <a:ext cx="3096361" cy="337819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IRB\Downloads\IMG-20190402-WA00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1677" y="2743200"/>
            <a:ext cx="3562349" cy="3378199"/>
          </a:xfrm>
          <a:prstGeom prst="rect">
            <a:avLst/>
          </a:prstGeom>
          <a:noFill/>
          <a:extLst>
            <a:ext uri="{909E8E84-426E-40DD-AFC4-6F175D3DCCD1}">
              <a14:hiddenFill xmlns:a14="http://schemas.microsoft.com/office/drawing/2010/main">
                <a:solidFill>
                  <a:srgbClr val="FFFFFF"/>
                </a:solidFill>
              </a14:hiddenFill>
            </a:ext>
          </a:extLst>
        </p:spPr>
      </p:pic>
      <p:sp>
        <p:nvSpPr>
          <p:cNvPr id="22" name="object 17"/>
          <p:cNvSpPr txBox="1"/>
          <p:nvPr/>
        </p:nvSpPr>
        <p:spPr>
          <a:xfrm>
            <a:off x="3969765" y="220726"/>
            <a:ext cx="4557395" cy="26148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Descripción del desarrollo de la actividad.</a:t>
            </a:r>
          </a:p>
        </p:txBody>
      </p:sp>
    </p:spTree>
    <p:extLst>
      <p:ext uri="{BB962C8B-B14F-4D97-AF65-F5344CB8AC3E}">
        <p14:creationId xmlns:p14="http://schemas.microsoft.com/office/powerpoint/2010/main" val="34503206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172756" y="1304835"/>
            <a:ext cx="8331707" cy="2031325"/>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Se escribieron en el pizarrón los subtemas que comprenden los temas a elegir para investigación, desarrollo, discusión y elaboración de su instrumento de difusión, creando su diseño.</a:t>
            </a:r>
          </a:p>
          <a:p>
            <a:endParaRPr lang="es-MX"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b="1" dirty="0">
              <a:latin typeface="Arial" panose="020B0604020202020204" pitchFamily="34" charset="0"/>
              <a:cs typeface="Arial" panose="020B0604020202020204" pitchFamily="34" charset="0"/>
            </a:endParaRPr>
          </a:p>
        </p:txBody>
      </p:sp>
      <p:sp>
        <p:nvSpPr>
          <p:cNvPr id="22" name="object 17"/>
          <p:cNvSpPr txBox="1"/>
          <p:nvPr/>
        </p:nvSpPr>
        <p:spPr>
          <a:xfrm>
            <a:off x="3969765" y="220726"/>
            <a:ext cx="4557395" cy="26148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Descripción del cierre de la actividad.</a:t>
            </a:r>
          </a:p>
        </p:txBody>
      </p:sp>
    </p:spTree>
    <p:extLst>
      <p:ext uri="{BB962C8B-B14F-4D97-AF65-F5344CB8AC3E}">
        <p14:creationId xmlns:p14="http://schemas.microsoft.com/office/powerpoint/2010/main" val="20442964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152400" y="1524000"/>
            <a:ext cx="8215883" cy="2031325"/>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Se repartirá un tríptico y se expondrá a la población estudiantil y padres de familia.</a:t>
            </a:r>
          </a:p>
          <a:p>
            <a:endParaRPr lang="es-MX"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p:txBody>
      </p:sp>
      <p:sp>
        <p:nvSpPr>
          <p:cNvPr id="20" name="object 17"/>
          <p:cNvSpPr txBox="1"/>
          <p:nvPr/>
        </p:nvSpPr>
        <p:spPr>
          <a:xfrm>
            <a:off x="3969765" y="220726"/>
            <a:ext cx="4557395" cy="83356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Descripción de lo que se hará con los resultados de la actividad</a:t>
            </a:r>
          </a:p>
          <a:p>
            <a:pPr marL="12700">
              <a:lnSpc>
                <a:spcPts val="2135"/>
              </a:lnSpc>
              <a:spcBef>
                <a:spcPts val="100"/>
              </a:spcBef>
            </a:pPr>
            <a:endParaRPr sz="1800" dirty="0">
              <a:latin typeface="Trebuchet MS"/>
              <a:cs typeface="Trebuchet MS"/>
            </a:endParaRPr>
          </a:p>
        </p:txBody>
      </p:sp>
    </p:spTree>
    <p:extLst>
      <p:ext uri="{BB962C8B-B14F-4D97-AF65-F5344CB8AC3E}">
        <p14:creationId xmlns:p14="http://schemas.microsoft.com/office/powerpoint/2010/main" val="19672808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228600" y="1371600"/>
            <a:ext cx="8139683" cy="2585323"/>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Logros alcanzados</a:t>
            </a:r>
            <a:r>
              <a:rPr lang="es-MX" b="1" dirty="0" smtClean="0">
                <a:latin typeface="Arial" panose="020B0604020202020204" pitchFamily="34" charset="0"/>
                <a:cs typeface="Arial" panose="020B0604020202020204" pitchFamily="34" charset="0"/>
              </a:rPr>
              <a:t>:</a:t>
            </a:r>
          </a:p>
          <a:p>
            <a:r>
              <a:rPr lang="es-MX" b="1" dirty="0" smtClean="0">
                <a:latin typeface="Arial" panose="020B0604020202020204" pitchFamily="34" charset="0"/>
                <a:cs typeface="Arial" panose="020B0604020202020204" pitchFamily="34" charset="0"/>
              </a:rPr>
              <a:t>Se logró transmitir la información como se planeó de manera que se cumplió el objetivo.</a:t>
            </a:r>
            <a:endParaRPr lang="es-MX"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Aspectos a mejorar</a:t>
            </a:r>
            <a:r>
              <a:rPr lang="es-MX" b="1" dirty="0" smtClean="0">
                <a:latin typeface="Arial" panose="020B0604020202020204" pitchFamily="34" charset="0"/>
                <a:cs typeface="Arial" panose="020B0604020202020204" pitchFamily="34" charset="0"/>
              </a:rPr>
              <a:t>:</a:t>
            </a:r>
          </a:p>
          <a:p>
            <a:r>
              <a:rPr lang="es-MX" b="1" dirty="0"/>
              <a:t>Se pretende entregar un formato en donde se evalúe la calidad de la exposición.</a:t>
            </a:r>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p:txBody>
      </p:sp>
      <p:sp>
        <p:nvSpPr>
          <p:cNvPr id="20" name="object 17"/>
          <p:cNvSpPr txBox="1"/>
          <p:nvPr/>
        </p:nvSpPr>
        <p:spPr>
          <a:xfrm>
            <a:off x="3969765" y="220726"/>
            <a:ext cx="4557395" cy="26148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Análisis</a:t>
            </a:r>
            <a:r>
              <a:rPr lang="es-MX" sz="1600" b="1" spc="-10" dirty="0" smtClean="0">
                <a:solidFill>
                  <a:srgbClr val="C00000"/>
                </a:solidFill>
                <a:latin typeface="Arial"/>
                <a:cs typeface="Arial"/>
              </a:rPr>
              <a:t>.</a:t>
            </a:r>
            <a:endParaRPr lang="es-MX" sz="1600" b="1" spc="-10" dirty="0">
              <a:solidFill>
                <a:srgbClr val="C00000"/>
              </a:solidFill>
              <a:latin typeface="Arial"/>
              <a:cs typeface="Arial"/>
            </a:endParaRPr>
          </a:p>
        </p:txBody>
      </p:sp>
    </p:spTree>
    <p:extLst>
      <p:ext uri="{BB962C8B-B14F-4D97-AF65-F5344CB8AC3E}">
        <p14:creationId xmlns:p14="http://schemas.microsoft.com/office/powerpoint/2010/main" val="20440793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0" name="19 CuadroTexto"/>
          <p:cNvSpPr txBox="1"/>
          <p:nvPr/>
        </p:nvSpPr>
        <p:spPr>
          <a:xfrm>
            <a:off x="304800" y="1447800"/>
            <a:ext cx="7924800" cy="1200329"/>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Se mejorarán los aspectos de acuerdo a los resultados obtenidos en las encuestas. </a:t>
            </a:r>
          </a:p>
          <a:p>
            <a:endParaRPr lang="es-MX" dirty="0">
              <a:latin typeface="Arial" panose="020B0604020202020204" pitchFamily="34" charset="0"/>
              <a:cs typeface="Arial" panose="020B0604020202020204" pitchFamily="34" charset="0"/>
            </a:endParaRPr>
          </a:p>
        </p:txBody>
      </p:sp>
      <p:sp>
        <p:nvSpPr>
          <p:cNvPr id="21" name="object 17"/>
          <p:cNvSpPr txBox="1"/>
          <p:nvPr/>
        </p:nvSpPr>
        <p:spPr>
          <a:xfrm>
            <a:off x="3969765" y="220726"/>
            <a:ext cx="4557395" cy="26148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Toma de decisiones.</a:t>
            </a:r>
          </a:p>
        </p:txBody>
      </p:sp>
    </p:spTree>
    <p:extLst>
      <p:ext uri="{BB962C8B-B14F-4D97-AF65-F5344CB8AC3E}">
        <p14:creationId xmlns:p14="http://schemas.microsoft.com/office/powerpoint/2010/main" val="18030786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1" name="object 17"/>
          <p:cNvSpPr txBox="1"/>
          <p:nvPr/>
        </p:nvSpPr>
        <p:spPr>
          <a:xfrm>
            <a:off x="3969765" y="220726"/>
            <a:ext cx="4557395" cy="26148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a:t>
            </a:r>
            <a:r>
              <a:rPr lang="es-MX" sz="1600" b="1" spc="-10" dirty="0" smtClean="0">
                <a:solidFill>
                  <a:srgbClr val="C00000"/>
                </a:solidFill>
                <a:latin typeface="Arial"/>
                <a:cs typeface="Arial"/>
              </a:rPr>
              <a:t>Herramientas y evidencias</a:t>
            </a:r>
            <a:endParaRPr lang="es-MX" sz="1600" b="1" spc="-10" dirty="0">
              <a:solidFill>
                <a:srgbClr val="C00000"/>
              </a:solidFill>
              <a:latin typeface="Arial"/>
              <a:cs typeface="Arial"/>
            </a:endParaRPr>
          </a:p>
        </p:txBody>
      </p:sp>
      <p:pic>
        <p:nvPicPr>
          <p:cNvPr id="22" name="Picture 3" descr="C:\Users\BIRB\Downloads\IMG-20190327-WA0009.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9805"/>
          <a:stretch/>
        </p:blipFill>
        <p:spPr bwMode="auto">
          <a:xfrm rot="16200000">
            <a:off x="-211792" y="2650192"/>
            <a:ext cx="4934586" cy="252980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BIRB\Downloads\IMG-20190327-WA001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639" r="22843"/>
          <a:stretch/>
        </p:blipFill>
        <p:spPr bwMode="auto">
          <a:xfrm>
            <a:off x="4724400" y="1447800"/>
            <a:ext cx="2743200" cy="489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091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8584692" y="164592"/>
            <a:ext cx="384048" cy="513587"/>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4268215" y="213105"/>
            <a:ext cx="4473575" cy="548868"/>
          </a:xfrm>
          <a:prstGeom prst="rect">
            <a:avLst/>
          </a:prstGeom>
        </p:spPr>
        <p:txBody>
          <a:bodyPr vert="horz" wrap="square" lIns="0" tIns="12700" rIns="0" bIns="0" rtlCol="0">
            <a:spAutoFit/>
          </a:bodyPr>
          <a:lstStyle/>
          <a:p>
            <a:pPr marL="12700" algn="ctr">
              <a:lnSpc>
                <a:spcPct val="100000"/>
              </a:lnSpc>
              <a:spcBef>
                <a:spcPts val="100"/>
              </a:spcBef>
            </a:pPr>
            <a:r>
              <a:rPr sz="1600" b="1" spc="-10" dirty="0">
                <a:solidFill>
                  <a:srgbClr val="C00000"/>
                </a:solidFill>
                <a:latin typeface="Arial" pitchFamily="34" charset="0"/>
                <a:cs typeface="Arial" pitchFamily="34" charset="0"/>
              </a:rPr>
              <a:t>OBJETIVO </a:t>
            </a:r>
            <a:r>
              <a:rPr sz="1600" b="1" spc="-5" dirty="0">
                <a:solidFill>
                  <a:srgbClr val="C00000"/>
                </a:solidFill>
                <a:latin typeface="Arial" pitchFamily="34" charset="0"/>
                <a:cs typeface="Arial" pitchFamily="34" charset="0"/>
              </a:rPr>
              <a:t>POR </a:t>
            </a:r>
            <a:r>
              <a:rPr sz="1600" b="1" spc="-20" dirty="0">
                <a:solidFill>
                  <a:srgbClr val="C00000"/>
                </a:solidFill>
                <a:latin typeface="Arial" pitchFamily="34" charset="0"/>
                <a:cs typeface="Arial" pitchFamily="34" charset="0"/>
              </a:rPr>
              <a:t>CADA</a:t>
            </a:r>
            <a:r>
              <a:rPr sz="1600" b="1" spc="-45" dirty="0">
                <a:solidFill>
                  <a:srgbClr val="C00000"/>
                </a:solidFill>
                <a:latin typeface="Arial" pitchFamily="34" charset="0"/>
                <a:cs typeface="Arial" pitchFamily="34" charset="0"/>
              </a:rPr>
              <a:t> </a:t>
            </a:r>
            <a:r>
              <a:rPr sz="1600" b="1" spc="-20" dirty="0">
                <a:solidFill>
                  <a:srgbClr val="C00000"/>
                </a:solidFill>
                <a:latin typeface="Arial" pitchFamily="34" charset="0"/>
                <a:cs typeface="Arial" pitchFamily="34" charset="0"/>
              </a:rPr>
              <a:t>ASIGNATURA</a:t>
            </a:r>
            <a:endParaRPr lang="es-MX" sz="1600" b="1" spc="-20" dirty="0">
              <a:solidFill>
                <a:srgbClr val="C00000"/>
              </a:solidFill>
              <a:latin typeface="Arial" pitchFamily="34" charset="0"/>
              <a:cs typeface="Arial" pitchFamily="34" charset="0"/>
            </a:endParaRPr>
          </a:p>
          <a:p>
            <a:pPr marL="12700">
              <a:lnSpc>
                <a:spcPct val="100000"/>
              </a:lnSpc>
              <a:spcBef>
                <a:spcPts val="100"/>
              </a:spcBef>
            </a:pPr>
            <a:r>
              <a:rPr lang="es-MX" spc="-20" dirty="0">
                <a:solidFill>
                  <a:srgbClr val="C00000"/>
                </a:solidFill>
                <a:latin typeface="Arial Black"/>
                <a:cs typeface="Arial Black"/>
              </a:rPr>
              <a:t>                                       </a:t>
            </a:r>
            <a:endParaRPr sz="1800" dirty="0">
              <a:latin typeface="Arial Black"/>
              <a:cs typeface="Arial Black"/>
            </a:endParaRPr>
          </a:p>
        </p:txBody>
      </p:sp>
      <p:sp>
        <p:nvSpPr>
          <p:cNvPr id="6" name="object 6"/>
          <p:cNvSpPr/>
          <p:nvPr/>
        </p:nvSpPr>
        <p:spPr>
          <a:xfrm>
            <a:off x="930173" y="40830"/>
            <a:ext cx="2489707" cy="585787"/>
          </a:xfrm>
          <a:prstGeom prst="rect">
            <a:avLst/>
          </a:prstGeom>
          <a:blipFill>
            <a:blip r:embed="rId4" cstate="print"/>
            <a:stretch>
              <a:fillRect/>
            </a:stretch>
          </a:blipFill>
        </p:spPr>
        <p:txBody>
          <a:bodyPr wrap="square" lIns="0" tIns="0" rIns="0" bIns="0" rtlCol="0"/>
          <a:lstStyle/>
          <a:p>
            <a:endParaRPr dirty="0"/>
          </a:p>
        </p:txBody>
      </p:sp>
      <p:sp>
        <p:nvSpPr>
          <p:cNvPr id="7" name="object 7"/>
          <p:cNvSpPr/>
          <p:nvPr/>
        </p:nvSpPr>
        <p:spPr>
          <a:xfrm>
            <a:off x="3419855" y="266917"/>
            <a:ext cx="627532" cy="339054"/>
          </a:xfrm>
          <a:prstGeom prst="rect">
            <a:avLst/>
          </a:prstGeom>
          <a:blipFill>
            <a:blip r:embed="rId5" cstate="print"/>
            <a:stretch>
              <a:fillRect/>
            </a:stretch>
          </a:blipFill>
        </p:spPr>
        <p:txBody>
          <a:bodyPr wrap="square" lIns="0" tIns="0" rIns="0" bIns="0" rtlCol="0"/>
          <a:lstStyle/>
          <a:p>
            <a:endParaRPr dirty="0"/>
          </a:p>
        </p:txBody>
      </p:sp>
      <p:sp>
        <p:nvSpPr>
          <p:cNvPr id="8" name="object 8"/>
          <p:cNvSpPr txBox="1">
            <a:spLocks noGrp="1"/>
          </p:cNvSpPr>
          <p:nvPr>
            <p:ph type="title"/>
          </p:nvPr>
        </p:nvSpPr>
        <p:spPr>
          <a:xfrm>
            <a:off x="1820926" y="1548566"/>
            <a:ext cx="2936875" cy="330835"/>
          </a:xfrm>
          <a:prstGeom prst="rect">
            <a:avLst/>
          </a:prstGeom>
        </p:spPr>
        <p:txBody>
          <a:bodyPr vert="horz" wrap="square" lIns="0" tIns="13335" rIns="0" bIns="0" rtlCol="0">
            <a:spAutoFit/>
          </a:bodyPr>
          <a:lstStyle/>
          <a:p>
            <a:pPr marL="12700">
              <a:lnSpc>
                <a:spcPct val="100000"/>
              </a:lnSpc>
              <a:spcBef>
                <a:spcPts val="105"/>
              </a:spcBef>
            </a:pPr>
            <a:r>
              <a:rPr sz="2000" spc="-235" dirty="0">
                <a:solidFill>
                  <a:srgbClr val="800000"/>
                </a:solidFill>
                <a:latin typeface="Arial"/>
                <a:cs typeface="Arial"/>
              </a:rPr>
              <a:t>EDUCACIÓN </a:t>
            </a:r>
            <a:r>
              <a:rPr sz="2000" spc="-290" dirty="0">
                <a:solidFill>
                  <a:srgbClr val="800000"/>
                </a:solidFill>
                <a:latin typeface="Arial"/>
                <a:cs typeface="Arial"/>
              </a:rPr>
              <a:t>PARA </a:t>
            </a:r>
            <a:r>
              <a:rPr sz="2000" spc="-225" dirty="0">
                <a:solidFill>
                  <a:srgbClr val="800000"/>
                </a:solidFill>
                <a:latin typeface="Arial"/>
                <a:cs typeface="Arial"/>
              </a:rPr>
              <a:t>LA</a:t>
            </a:r>
            <a:r>
              <a:rPr sz="2000" spc="-165" dirty="0">
                <a:solidFill>
                  <a:srgbClr val="800000"/>
                </a:solidFill>
                <a:latin typeface="Arial"/>
                <a:cs typeface="Arial"/>
              </a:rPr>
              <a:t> </a:t>
            </a:r>
            <a:r>
              <a:rPr sz="2000" spc="-260" dirty="0">
                <a:solidFill>
                  <a:srgbClr val="800000"/>
                </a:solidFill>
                <a:latin typeface="Arial"/>
                <a:cs typeface="Arial"/>
              </a:rPr>
              <a:t>SALUD</a:t>
            </a:r>
            <a:endParaRPr sz="2000" dirty="0">
              <a:latin typeface="Arial"/>
              <a:cs typeface="Arial"/>
            </a:endParaRPr>
          </a:p>
        </p:txBody>
      </p:sp>
      <p:sp>
        <p:nvSpPr>
          <p:cNvPr id="9" name="object 9"/>
          <p:cNvSpPr/>
          <p:nvPr/>
        </p:nvSpPr>
        <p:spPr>
          <a:xfrm>
            <a:off x="1757298" y="1911299"/>
            <a:ext cx="1113155" cy="880744"/>
          </a:xfrm>
          <a:custGeom>
            <a:avLst/>
            <a:gdLst/>
            <a:ahLst/>
            <a:cxnLst/>
            <a:rect l="l" t="t" r="r" b="b"/>
            <a:pathLst>
              <a:path w="1113155" h="880744">
                <a:moveTo>
                  <a:pt x="0" y="0"/>
                </a:moveTo>
                <a:lnTo>
                  <a:pt x="490981" y="0"/>
                </a:lnTo>
                <a:lnTo>
                  <a:pt x="1112901" y="440436"/>
                </a:lnTo>
                <a:lnTo>
                  <a:pt x="490981" y="880744"/>
                </a:lnTo>
                <a:lnTo>
                  <a:pt x="0" y="880744"/>
                </a:lnTo>
                <a:lnTo>
                  <a:pt x="621919" y="440436"/>
                </a:lnTo>
                <a:lnTo>
                  <a:pt x="0" y="0"/>
                </a:lnTo>
                <a:close/>
              </a:path>
            </a:pathLst>
          </a:custGeom>
          <a:ln w="25400">
            <a:solidFill>
              <a:srgbClr val="AD4745"/>
            </a:solidFill>
          </a:ln>
        </p:spPr>
        <p:txBody>
          <a:bodyPr wrap="square" lIns="0" tIns="0" rIns="0" bIns="0" rtlCol="0"/>
          <a:lstStyle/>
          <a:p>
            <a:endParaRPr dirty="0"/>
          </a:p>
        </p:txBody>
      </p:sp>
      <p:sp>
        <p:nvSpPr>
          <p:cNvPr id="10" name="object 10"/>
          <p:cNvSpPr/>
          <p:nvPr/>
        </p:nvSpPr>
        <p:spPr>
          <a:xfrm>
            <a:off x="2425826" y="1911299"/>
            <a:ext cx="1113155" cy="880744"/>
          </a:xfrm>
          <a:custGeom>
            <a:avLst/>
            <a:gdLst/>
            <a:ahLst/>
            <a:cxnLst/>
            <a:rect l="l" t="t" r="r" b="b"/>
            <a:pathLst>
              <a:path w="1113154" h="880744">
                <a:moveTo>
                  <a:pt x="490981" y="0"/>
                </a:moveTo>
                <a:lnTo>
                  <a:pt x="0" y="0"/>
                </a:lnTo>
                <a:lnTo>
                  <a:pt x="621792" y="440436"/>
                </a:lnTo>
                <a:lnTo>
                  <a:pt x="0" y="880744"/>
                </a:lnTo>
                <a:lnTo>
                  <a:pt x="490981" y="880744"/>
                </a:lnTo>
                <a:lnTo>
                  <a:pt x="1112901" y="440436"/>
                </a:lnTo>
                <a:lnTo>
                  <a:pt x="490981" y="0"/>
                </a:lnTo>
                <a:close/>
              </a:path>
            </a:pathLst>
          </a:custGeom>
          <a:solidFill>
            <a:srgbClr val="FFFFFF"/>
          </a:solidFill>
        </p:spPr>
        <p:txBody>
          <a:bodyPr wrap="square" lIns="0" tIns="0" rIns="0" bIns="0" rtlCol="0"/>
          <a:lstStyle/>
          <a:p>
            <a:endParaRPr dirty="0"/>
          </a:p>
        </p:txBody>
      </p:sp>
      <p:sp>
        <p:nvSpPr>
          <p:cNvPr id="11" name="object 11"/>
          <p:cNvSpPr/>
          <p:nvPr/>
        </p:nvSpPr>
        <p:spPr>
          <a:xfrm>
            <a:off x="2425826" y="1911299"/>
            <a:ext cx="1113155" cy="880744"/>
          </a:xfrm>
          <a:custGeom>
            <a:avLst/>
            <a:gdLst/>
            <a:ahLst/>
            <a:cxnLst/>
            <a:rect l="l" t="t" r="r" b="b"/>
            <a:pathLst>
              <a:path w="1113154" h="880744">
                <a:moveTo>
                  <a:pt x="0" y="0"/>
                </a:moveTo>
                <a:lnTo>
                  <a:pt x="490981" y="0"/>
                </a:lnTo>
                <a:lnTo>
                  <a:pt x="1112901" y="440436"/>
                </a:lnTo>
                <a:lnTo>
                  <a:pt x="490981" y="880744"/>
                </a:lnTo>
                <a:lnTo>
                  <a:pt x="0" y="880744"/>
                </a:lnTo>
                <a:lnTo>
                  <a:pt x="621792" y="440436"/>
                </a:lnTo>
                <a:lnTo>
                  <a:pt x="0" y="0"/>
                </a:lnTo>
                <a:close/>
              </a:path>
            </a:pathLst>
          </a:custGeom>
          <a:ln w="25400">
            <a:solidFill>
              <a:srgbClr val="AD4745"/>
            </a:solidFill>
          </a:ln>
        </p:spPr>
        <p:txBody>
          <a:bodyPr wrap="square" lIns="0" tIns="0" rIns="0" bIns="0" rtlCol="0"/>
          <a:lstStyle/>
          <a:p>
            <a:endParaRPr dirty="0"/>
          </a:p>
        </p:txBody>
      </p:sp>
      <p:sp>
        <p:nvSpPr>
          <p:cNvPr id="12" name="object 12"/>
          <p:cNvSpPr/>
          <p:nvPr/>
        </p:nvSpPr>
        <p:spPr>
          <a:xfrm>
            <a:off x="3094735" y="1911299"/>
            <a:ext cx="1113155" cy="880744"/>
          </a:xfrm>
          <a:custGeom>
            <a:avLst/>
            <a:gdLst/>
            <a:ahLst/>
            <a:cxnLst/>
            <a:rect l="l" t="t" r="r" b="b"/>
            <a:pathLst>
              <a:path w="1113154" h="880744">
                <a:moveTo>
                  <a:pt x="491109" y="0"/>
                </a:moveTo>
                <a:lnTo>
                  <a:pt x="0" y="0"/>
                </a:lnTo>
                <a:lnTo>
                  <a:pt x="621918" y="440436"/>
                </a:lnTo>
                <a:lnTo>
                  <a:pt x="0" y="880744"/>
                </a:lnTo>
                <a:lnTo>
                  <a:pt x="491109" y="880744"/>
                </a:lnTo>
                <a:lnTo>
                  <a:pt x="1112901" y="440436"/>
                </a:lnTo>
                <a:lnTo>
                  <a:pt x="491109" y="0"/>
                </a:lnTo>
                <a:close/>
              </a:path>
            </a:pathLst>
          </a:custGeom>
          <a:solidFill>
            <a:srgbClr val="FFFFFF"/>
          </a:solidFill>
        </p:spPr>
        <p:txBody>
          <a:bodyPr wrap="square" lIns="0" tIns="0" rIns="0" bIns="0" rtlCol="0"/>
          <a:lstStyle/>
          <a:p>
            <a:endParaRPr dirty="0"/>
          </a:p>
        </p:txBody>
      </p:sp>
      <p:sp>
        <p:nvSpPr>
          <p:cNvPr id="13" name="object 13"/>
          <p:cNvSpPr/>
          <p:nvPr/>
        </p:nvSpPr>
        <p:spPr>
          <a:xfrm>
            <a:off x="3094735" y="1911299"/>
            <a:ext cx="1113155" cy="880744"/>
          </a:xfrm>
          <a:custGeom>
            <a:avLst/>
            <a:gdLst/>
            <a:ahLst/>
            <a:cxnLst/>
            <a:rect l="l" t="t" r="r" b="b"/>
            <a:pathLst>
              <a:path w="1113154" h="880744">
                <a:moveTo>
                  <a:pt x="0" y="0"/>
                </a:moveTo>
                <a:lnTo>
                  <a:pt x="491109" y="0"/>
                </a:lnTo>
                <a:lnTo>
                  <a:pt x="1112901" y="440436"/>
                </a:lnTo>
                <a:lnTo>
                  <a:pt x="491109" y="880744"/>
                </a:lnTo>
                <a:lnTo>
                  <a:pt x="0" y="880744"/>
                </a:lnTo>
                <a:lnTo>
                  <a:pt x="621918" y="440436"/>
                </a:lnTo>
                <a:lnTo>
                  <a:pt x="0" y="0"/>
                </a:lnTo>
                <a:close/>
              </a:path>
            </a:pathLst>
          </a:custGeom>
          <a:ln w="25400">
            <a:solidFill>
              <a:srgbClr val="AD4745"/>
            </a:solidFill>
          </a:ln>
        </p:spPr>
        <p:txBody>
          <a:bodyPr wrap="square" lIns="0" tIns="0" rIns="0" bIns="0" rtlCol="0"/>
          <a:lstStyle/>
          <a:p>
            <a:endParaRPr dirty="0"/>
          </a:p>
        </p:txBody>
      </p:sp>
      <p:sp>
        <p:nvSpPr>
          <p:cNvPr id="14" name="object 14"/>
          <p:cNvSpPr/>
          <p:nvPr/>
        </p:nvSpPr>
        <p:spPr>
          <a:xfrm>
            <a:off x="3763264" y="1911299"/>
            <a:ext cx="1113155" cy="880744"/>
          </a:xfrm>
          <a:custGeom>
            <a:avLst/>
            <a:gdLst/>
            <a:ahLst/>
            <a:cxnLst/>
            <a:rect l="l" t="t" r="r" b="b"/>
            <a:pathLst>
              <a:path w="1113154" h="880744">
                <a:moveTo>
                  <a:pt x="490982" y="0"/>
                </a:moveTo>
                <a:lnTo>
                  <a:pt x="0" y="0"/>
                </a:lnTo>
                <a:lnTo>
                  <a:pt x="621919" y="440436"/>
                </a:lnTo>
                <a:lnTo>
                  <a:pt x="0" y="880744"/>
                </a:lnTo>
                <a:lnTo>
                  <a:pt x="490982" y="880744"/>
                </a:lnTo>
                <a:lnTo>
                  <a:pt x="1112901" y="440436"/>
                </a:lnTo>
                <a:lnTo>
                  <a:pt x="490982" y="0"/>
                </a:lnTo>
                <a:close/>
              </a:path>
            </a:pathLst>
          </a:custGeom>
          <a:solidFill>
            <a:srgbClr val="FFFFFF"/>
          </a:solidFill>
        </p:spPr>
        <p:txBody>
          <a:bodyPr wrap="square" lIns="0" tIns="0" rIns="0" bIns="0" rtlCol="0"/>
          <a:lstStyle/>
          <a:p>
            <a:endParaRPr dirty="0"/>
          </a:p>
        </p:txBody>
      </p:sp>
      <p:sp>
        <p:nvSpPr>
          <p:cNvPr id="15" name="object 15"/>
          <p:cNvSpPr/>
          <p:nvPr/>
        </p:nvSpPr>
        <p:spPr>
          <a:xfrm>
            <a:off x="3763264" y="1911299"/>
            <a:ext cx="1113155" cy="880744"/>
          </a:xfrm>
          <a:custGeom>
            <a:avLst/>
            <a:gdLst/>
            <a:ahLst/>
            <a:cxnLst/>
            <a:rect l="l" t="t" r="r" b="b"/>
            <a:pathLst>
              <a:path w="1113154" h="880744">
                <a:moveTo>
                  <a:pt x="0" y="0"/>
                </a:moveTo>
                <a:lnTo>
                  <a:pt x="490982" y="0"/>
                </a:lnTo>
                <a:lnTo>
                  <a:pt x="1112901" y="440436"/>
                </a:lnTo>
                <a:lnTo>
                  <a:pt x="490982" y="880744"/>
                </a:lnTo>
                <a:lnTo>
                  <a:pt x="0" y="880744"/>
                </a:lnTo>
                <a:lnTo>
                  <a:pt x="621919" y="440436"/>
                </a:lnTo>
                <a:lnTo>
                  <a:pt x="0" y="0"/>
                </a:lnTo>
                <a:close/>
              </a:path>
            </a:pathLst>
          </a:custGeom>
          <a:ln w="25400">
            <a:solidFill>
              <a:srgbClr val="AD4745"/>
            </a:solidFill>
          </a:ln>
        </p:spPr>
        <p:txBody>
          <a:bodyPr wrap="square" lIns="0" tIns="0" rIns="0" bIns="0" rtlCol="0"/>
          <a:lstStyle/>
          <a:p>
            <a:endParaRPr dirty="0"/>
          </a:p>
        </p:txBody>
      </p:sp>
      <p:sp>
        <p:nvSpPr>
          <p:cNvPr id="16" name="object 16"/>
          <p:cNvSpPr/>
          <p:nvPr/>
        </p:nvSpPr>
        <p:spPr>
          <a:xfrm>
            <a:off x="4432300" y="1911299"/>
            <a:ext cx="1113155" cy="880744"/>
          </a:xfrm>
          <a:custGeom>
            <a:avLst/>
            <a:gdLst/>
            <a:ahLst/>
            <a:cxnLst/>
            <a:rect l="l" t="t" r="r" b="b"/>
            <a:pathLst>
              <a:path w="1113154" h="880744">
                <a:moveTo>
                  <a:pt x="490982" y="0"/>
                </a:moveTo>
                <a:lnTo>
                  <a:pt x="0" y="0"/>
                </a:lnTo>
                <a:lnTo>
                  <a:pt x="621791" y="440436"/>
                </a:lnTo>
                <a:lnTo>
                  <a:pt x="0" y="880744"/>
                </a:lnTo>
                <a:lnTo>
                  <a:pt x="490982" y="880744"/>
                </a:lnTo>
                <a:lnTo>
                  <a:pt x="1112901" y="440436"/>
                </a:lnTo>
                <a:lnTo>
                  <a:pt x="490982" y="0"/>
                </a:lnTo>
                <a:close/>
              </a:path>
            </a:pathLst>
          </a:custGeom>
          <a:solidFill>
            <a:srgbClr val="FFFFFF"/>
          </a:solidFill>
        </p:spPr>
        <p:txBody>
          <a:bodyPr wrap="square" lIns="0" tIns="0" rIns="0" bIns="0" rtlCol="0"/>
          <a:lstStyle/>
          <a:p>
            <a:endParaRPr dirty="0"/>
          </a:p>
        </p:txBody>
      </p:sp>
      <p:sp>
        <p:nvSpPr>
          <p:cNvPr id="17" name="object 17"/>
          <p:cNvSpPr/>
          <p:nvPr/>
        </p:nvSpPr>
        <p:spPr>
          <a:xfrm>
            <a:off x="4432300" y="1911299"/>
            <a:ext cx="1113155" cy="880744"/>
          </a:xfrm>
          <a:custGeom>
            <a:avLst/>
            <a:gdLst/>
            <a:ahLst/>
            <a:cxnLst/>
            <a:rect l="l" t="t" r="r" b="b"/>
            <a:pathLst>
              <a:path w="1113154" h="880744">
                <a:moveTo>
                  <a:pt x="0" y="0"/>
                </a:moveTo>
                <a:lnTo>
                  <a:pt x="490982" y="0"/>
                </a:lnTo>
                <a:lnTo>
                  <a:pt x="1112901" y="440436"/>
                </a:lnTo>
                <a:lnTo>
                  <a:pt x="490982" y="880744"/>
                </a:lnTo>
                <a:lnTo>
                  <a:pt x="0" y="880744"/>
                </a:lnTo>
                <a:lnTo>
                  <a:pt x="621791" y="440436"/>
                </a:lnTo>
                <a:lnTo>
                  <a:pt x="0" y="0"/>
                </a:lnTo>
                <a:close/>
              </a:path>
            </a:pathLst>
          </a:custGeom>
          <a:ln w="25400">
            <a:solidFill>
              <a:srgbClr val="AD4745"/>
            </a:solidFill>
          </a:ln>
        </p:spPr>
        <p:txBody>
          <a:bodyPr wrap="square" lIns="0" tIns="0" rIns="0" bIns="0" rtlCol="0"/>
          <a:lstStyle/>
          <a:p>
            <a:endParaRPr dirty="0"/>
          </a:p>
        </p:txBody>
      </p:sp>
      <p:sp>
        <p:nvSpPr>
          <p:cNvPr id="18" name="object 18"/>
          <p:cNvSpPr/>
          <p:nvPr/>
        </p:nvSpPr>
        <p:spPr>
          <a:xfrm>
            <a:off x="5100701" y="1911299"/>
            <a:ext cx="1113155" cy="880744"/>
          </a:xfrm>
          <a:custGeom>
            <a:avLst/>
            <a:gdLst/>
            <a:ahLst/>
            <a:cxnLst/>
            <a:rect l="l" t="t" r="r" b="b"/>
            <a:pathLst>
              <a:path w="1113154" h="880744">
                <a:moveTo>
                  <a:pt x="490982" y="0"/>
                </a:moveTo>
                <a:lnTo>
                  <a:pt x="0" y="0"/>
                </a:lnTo>
                <a:lnTo>
                  <a:pt x="621919" y="440436"/>
                </a:lnTo>
                <a:lnTo>
                  <a:pt x="0" y="880744"/>
                </a:lnTo>
                <a:lnTo>
                  <a:pt x="490982" y="880744"/>
                </a:lnTo>
                <a:lnTo>
                  <a:pt x="1112901" y="440436"/>
                </a:lnTo>
                <a:lnTo>
                  <a:pt x="490982" y="0"/>
                </a:lnTo>
                <a:close/>
              </a:path>
            </a:pathLst>
          </a:custGeom>
          <a:solidFill>
            <a:srgbClr val="FFFFFF"/>
          </a:solidFill>
        </p:spPr>
        <p:txBody>
          <a:bodyPr wrap="square" lIns="0" tIns="0" rIns="0" bIns="0" rtlCol="0"/>
          <a:lstStyle/>
          <a:p>
            <a:endParaRPr dirty="0"/>
          </a:p>
        </p:txBody>
      </p:sp>
      <p:sp>
        <p:nvSpPr>
          <p:cNvPr id="19" name="object 19"/>
          <p:cNvSpPr/>
          <p:nvPr/>
        </p:nvSpPr>
        <p:spPr>
          <a:xfrm>
            <a:off x="5100701" y="1911299"/>
            <a:ext cx="1113155" cy="880744"/>
          </a:xfrm>
          <a:custGeom>
            <a:avLst/>
            <a:gdLst/>
            <a:ahLst/>
            <a:cxnLst/>
            <a:rect l="l" t="t" r="r" b="b"/>
            <a:pathLst>
              <a:path w="1113154" h="880744">
                <a:moveTo>
                  <a:pt x="0" y="0"/>
                </a:moveTo>
                <a:lnTo>
                  <a:pt x="490982" y="0"/>
                </a:lnTo>
                <a:lnTo>
                  <a:pt x="1112901" y="440436"/>
                </a:lnTo>
                <a:lnTo>
                  <a:pt x="490982" y="880744"/>
                </a:lnTo>
                <a:lnTo>
                  <a:pt x="0" y="880744"/>
                </a:lnTo>
                <a:lnTo>
                  <a:pt x="621919" y="440436"/>
                </a:lnTo>
                <a:lnTo>
                  <a:pt x="0" y="0"/>
                </a:lnTo>
                <a:close/>
              </a:path>
            </a:pathLst>
          </a:custGeom>
          <a:ln w="25400">
            <a:solidFill>
              <a:srgbClr val="AD4745"/>
            </a:solidFill>
          </a:ln>
        </p:spPr>
        <p:txBody>
          <a:bodyPr wrap="square" lIns="0" tIns="0" rIns="0" bIns="0" rtlCol="0"/>
          <a:lstStyle/>
          <a:p>
            <a:endParaRPr dirty="0"/>
          </a:p>
        </p:txBody>
      </p:sp>
      <p:sp>
        <p:nvSpPr>
          <p:cNvPr id="20" name="object 20"/>
          <p:cNvSpPr/>
          <p:nvPr/>
        </p:nvSpPr>
        <p:spPr>
          <a:xfrm>
            <a:off x="5769736" y="1911299"/>
            <a:ext cx="1113155" cy="880744"/>
          </a:xfrm>
          <a:custGeom>
            <a:avLst/>
            <a:gdLst/>
            <a:ahLst/>
            <a:cxnLst/>
            <a:rect l="l" t="t" r="r" b="b"/>
            <a:pathLst>
              <a:path w="1113154" h="880744">
                <a:moveTo>
                  <a:pt x="490982" y="0"/>
                </a:moveTo>
                <a:lnTo>
                  <a:pt x="0" y="0"/>
                </a:lnTo>
                <a:lnTo>
                  <a:pt x="621918" y="440436"/>
                </a:lnTo>
                <a:lnTo>
                  <a:pt x="0" y="880744"/>
                </a:lnTo>
                <a:lnTo>
                  <a:pt x="490982" y="880744"/>
                </a:lnTo>
                <a:lnTo>
                  <a:pt x="1112901" y="440436"/>
                </a:lnTo>
                <a:lnTo>
                  <a:pt x="490982" y="0"/>
                </a:lnTo>
                <a:close/>
              </a:path>
            </a:pathLst>
          </a:custGeom>
          <a:solidFill>
            <a:srgbClr val="FFFFFF"/>
          </a:solidFill>
        </p:spPr>
        <p:txBody>
          <a:bodyPr wrap="square" lIns="0" tIns="0" rIns="0" bIns="0" rtlCol="0"/>
          <a:lstStyle/>
          <a:p>
            <a:endParaRPr dirty="0"/>
          </a:p>
        </p:txBody>
      </p:sp>
      <p:sp>
        <p:nvSpPr>
          <p:cNvPr id="21" name="object 21"/>
          <p:cNvSpPr/>
          <p:nvPr/>
        </p:nvSpPr>
        <p:spPr>
          <a:xfrm>
            <a:off x="5769736" y="1911299"/>
            <a:ext cx="1113155" cy="880744"/>
          </a:xfrm>
          <a:custGeom>
            <a:avLst/>
            <a:gdLst/>
            <a:ahLst/>
            <a:cxnLst/>
            <a:rect l="l" t="t" r="r" b="b"/>
            <a:pathLst>
              <a:path w="1113154" h="880744">
                <a:moveTo>
                  <a:pt x="0" y="0"/>
                </a:moveTo>
                <a:lnTo>
                  <a:pt x="490982" y="0"/>
                </a:lnTo>
                <a:lnTo>
                  <a:pt x="1112901" y="440436"/>
                </a:lnTo>
                <a:lnTo>
                  <a:pt x="490982" y="880744"/>
                </a:lnTo>
                <a:lnTo>
                  <a:pt x="0" y="880744"/>
                </a:lnTo>
                <a:lnTo>
                  <a:pt x="621918" y="440436"/>
                </a:lnTo>
                <a:lnTo>
                  <a:pt x="0" y="0"/>
                </a:lnTo>
                <a:close/>
              </a:path>
            </a:pathLst>
          </a:custGeom>
          <a:ln w="25400">
            <a:solidFill>
              <a:srgbClr val="AD4745"/>
            </a:solidFill>
          </a:ln>
        </p:spPr>
        <p:txBody>
          <a:bodyPr wrap="square" lIns="0" tIns="0" rIns="0" bIns="0" rtlCol="0"/>
          <a:lstStyle/>
          <a:p>
            <a:endParaRPr dirty="0"/>
          </a:p>
        </p:txBody>
      </p:sp>
      <p:sp>
        <p:nvSpPr>
          <p:cNvPr id="22" name="object 22"/>
          <p:cNvSpPr/>
          <p:nvPr/>
        </p:nvSpPr>
        <p:spPr>
          <a:xfrm>
            <a:off x="1757298" y="1999449"/>
            <a:ext cx="4817745" cy="704850"/>
          </a:xfrm>
          <a:custGeom>
            <a:avLst/>
            <a:gdLst/>
            <a:ahLst/>
            <a:cxnLst/>
            <a:rect l="l" t="t" r="r" b="b"/>
            <a:pathLst>
              <a:path w="4817745" h="704850">
                <a:moveTo>
                  <a:pt x="0" y="704583"/>
                </a:moveTo>
                <a:lnTo>
                  <a:pt x="4817745" y="704583"/>
                </a:lnTo>
                <a:lnTo>
                  <a:pt x="4817745" y="0"/>
                </a:lnTo>
                <a:lnTo>
                  <a:pt x="0" y="0"/>
                </a:lnTo>
                <a:lnTo>
                  <a:pt x="0" y="704583"/>
                </a:lnTo>
                <a:close/>
              </a:path>
            </a:pathLst>
          </a:custGeom>
          <a:solidFill>
            <a:srgbClr val="FFFFFF"/>
          </a:solidFill>
        </p:spPr>
        <p:txBody>
          <a:bodyPr wrap="square" lIns="0" tIns="0" rIns="0" bIns="0" rtlCol="0"/>
          <a:lstStyle/>
          <a:p>
            <a:endParaRPr dirty="0"/>
          </a:p>
        </p:txBody>
      </p:sp>
      <p:sp>
        <p:nvSpPr>
          <p:cNvPr id="23" name="object 23"/>
          <p:cNvSpPr txBox="1"/>
          <p:nvPr/>
        </p:nvSpPr>
        <p:spPr>
          <a:xfrm>
            <a:off x="1757298" y="1999449"/>
            <a:ext cx="4817745" cy="704850"/>
          </a:xfrm>
          <a:prstGeom prst="rect">
            <a:avLst/>
          </a:prstGeom>
          <a:ln w="25400">
            <a:solidFill>
              <a:srgbClr val="C0504D"/>
            </a:solidFill>
          </a:ln>
        </p:spPr>
        <p:txBody>
          <a:bodyPr vert="horz" wrap="square" lIns="0" tIns="30480" rIns="0" bIns="0" rtlCol="0">
            <a:spAutoFit/>
          </a:bodyPr>
          <a:lstStyle/>
          <a:p>
            <a:pPr marL="38100" marR="38735">
              <a:lnSpc>
                <a:spcPts val="1639"/>
              </a:lnSpc>
              <a:spcBef>
                <a:spcPts val="240"/>
              </a:spcBef>
            </a:pPr>
            <a:r>
              <a:rPr sz="1500" b="1" spc="-100" dirty="0">
                <a:latin typeface="Trebuchet MS"/>
                <a:cs typeface="Trebuchet MS"/>
              </a:rPr>
              <a:t>Reconocerse </a:t>
            </a:r>
            <a:r>
              <a:rPr sz="1500" b="1" spc="-80" dirty="0">
                <a:latin typeface="Trebuchet MS"/>
                <a:cs typeface="Trebuchet MS"/>
              </a:rPr>
              <a:t>como </a:t>
            </a:r>
            <a:r>
              <a:rPr sz="1500" b="1" spc="-75" dirty="0">
                <a:latin typeface="Trebuchet MS"/>
                <a:cs typeface="Trebuchet MS"/>
              </a:rPr>
              <a:t>individuo </a:t>
            </a:r>
            <a:r>
              <a:rPr sz="1500" b="1" spc="-90" dirty="0">
                <a:latin typeface="Trebuchet MS"/>
                <a:cs typeface="Trebuchet MS"/>
              </a:rPr>
              <a:t>único </a:t>
            </a:r>
            <a:r>
              <a:rPr sz="1500" b="1" spc="-95" dirty="0">
                <a:latin typeface="Trebuchet MS"/>
                <a:cs typeface="Trebuchet MS"/>
              </a:rPr>
              <a:t>y </a:t>
            </a:r>
            <a:r>
              <a:rPr sz="1500" b="1" spc="-90" dirty="0">
                <a:latin typeface="Trebuchet MS"/>
                <a:cs typeface="Trebuchet MS"/>
              </a:rPr>
              <a:t>social, </a:t>
            </a:r>
            <a:r>
              <a:rPr sz="1500" b="1" spc="-100" dirty="0">
                <a:latin typeface="Trebuchet MS"/>
                <a:cs typeface="Trebuchet MS"/>
              </a:rPr>
              <a:t>consciente </a:t>
            </a:r>
            <a:r>
              <a:rPr sz="1500" b="1" spc="-90" dirty="0">
                <a:latin typeface="Trebuchet MS"/>
                <a:cs typeface="Trebuchet MS"/>
              </a:rPr>
              <a:t>de</a:t>
            </a:r>
            <a:r>
              <a:rPr sz="1500" b="1" spc="-220" dirty="0">
                <a:latin typeface="Trebuchet MS"/>
                <a:cs typeface="Trebuchet MS"/>
              </a:rPr>
              <a:t> </a:t>
            </a:r>
            <a:r>
              <a:rPr sz="1500" b="1" spc="-60" dirty="0">
                <a:latin typeface="Trebuchet MS"/>
                <a:cs typeface="Trebuchet MS"/>
              </a:rPr>
              <a:t>lo  </a:t>
            </a:r>
            <a:r>
              <a:rPr sz="1500" b="1" spc="-90" dirty="0">
                <a:latin typeface="Trebuchet MS"/>
                <a:cs typeface="Trebuchet MS"/>
              </a:rPr>
              <a:t>que </a:t>
            </a:r>
            <a:r>
              <a:rPr sz="1500" b="1" spc="-100" dirty="0">
                <a:latin typeface="Trebuchet MS"/>
                <a:cs typeface="Trebuchet MS"/>
              </a:rPr>
              <a:t>representa </a:t>
            </a:r>
            <a:r>
              <a:rPr sz="1500" b="1" spc="-105" dirty="0">
                <a:latin typeface="Trebuchet MS"/>
                <a:cs typeface="Trebuchet MS"/>
              </a:rPr>
              <a:t>tener </a:t>
            </a:r>
            <a:r>
              <a:rPr sz="1500" b="1" spc="-85" dirty="0">
                <a:latin typeface="Trebuchet MS"/>
                <a:cs typeface="Trebuchet MS"/>
              </a:rPr>
              <a:t>hijos </a:t>
            </a:r>
            <a:r>
              <a:rPr sz="1500" b="1" spc="-90" dirty="0">
                <a:latin typeface="Trebuchet MS"/>
                <a:cs typeface="Trebuchet MS"/>
              </a:rPr>
              <a:t>de </a:t>
            </a:r>
            <a:r>
              <a:rPr sz="1500" b="1" spc="-75" dirty="0">
                <a:latin typeface="Trebuchet MS"/>
                <a:cs typeface="Trebuchet MS"/>
              </a:rPr>
              <a:t>consumo </a:t>
            </a:r>
            <a:r>
              <a:rPr sz="1500" b="1" spc="-95" dirty="0">
                <a:latin typeface="Trebuchet MS"/>
                <a:cs typeface="Trebuchet MS"/>
              </a:rPr>
              <a:t>con </a:t>
            </a:r>
            <a:r>
              <a:rPr sz="1500" b="1" spc="-75" dirty="0">
                <a:latin typeface="Trebuchet MS"/>
                <a:cs typeface="Trebuchet MS"/>
              </a:rPr>
              <a:t>problemas  sociales </a:t>
            </a:r>
            <a:r>
              <a:rPr sz="1500" b="1" spc="-95" dirty="0">
                <a:latin typeface="Trebuchet MS"/>
                <a:cs typeface="Trebuchet MS"/>
              </a:rPr>
              <a:t>y </a:t>
            </a:r>
            <a:r>
              <a:rPr sz="1500" b="1" spc="-90" dirty="0">
                <a:latin typeface="Trebuchet MS"/>
                <a:cs typeface="Trebuchet MS"/>
              </a:rPr>
              <a:t>de </a:t>
            </a:r>
            <a:r>
              <a:rPr sz="1500" b="1" spc="-70" dirty="0">
                <a:latin typeface="Trebuchet MS"/>
                <a:cs typeface="Trebuchet MS"/>
              </a:rPr>
              <a:t>la </a:t>
            </a:r>
            <a:r>
              <a:rPr sz="1500" b="1" spc="-100" dirty="0">
                <a:latin typeface="Trebuchet MS"/>
                <a:cs typeface="Trebuchet MS"/>
              </a:rPr>
              <a:t>naturaleza</a:t>
            </a:r>
            <a:r>
              <a:rPr sz="1500" b="1" spc="-250" dirty="0">
                <a:latin typeface="Trebuchet MS"/>
                <a:cs typeface="Trebuchet MS"/>
              </a:rPr>
              <a:t> </a:t>
            </a:r>
            <a:r>
              <a:rPr sz="1500" b="1" spc="-80" dirty="0">
                <a:latin typeface="Trebuchet MS"/>
                <a:cs typeface="Trebuchet MS"/>
              </a:rPr>
              <a:t>(ambientales)</a:t>
            </a:r>
            <a:endParaRPr sz="1500" dirty="0">
              <a:latin typeface="Trebuchet MS"/>
              <a:cs typeface="Trebuchet MS"/>
            </a:endParaRPr>
          </a:p>
        </p:txBody>
      </p:sp>
      <p:sp>
        <p:nvSpPr>
          <p:cNvPr id="24" name="object 24"/>
          <p:cNvSpPr txBox="1"/>
          <p:nvPr/>
        </p:nvSpPr>
        <p:spPr>
          <a:xfrm>
            <a:off x="1820926" y="2884957"/>
            <a:ext cx="1555750" cy="331470"/>
          </a:xfrm>
          <a:prstGeom prst="rect">
            <a:avLst/>
          </a:prstGeom>
        </p:spPr>
        <p:txBody>
          <a:bodyPr vert="horz" wrap="square" lIns="0" tIns="13335" rIns="0" bIns="0" rtlCol="0">
            <a:spAutoFit/>
          </a:bodyPr>
          <a:lstStyle/>
          <a:p>
            <a:pPr marL="12700">
              <a:lnSpc>
                <a:spcPct val="100000"/>
              </a:lnSpc>
              <a:spcBef>
                <a:spcPts val="105"/>
              </a:spcBef>
            </a:pPr>
            <a:r>
              <a:rPr sz="2000" spc="-225" dirty="0">
                <a:solidFill>
                  <a:srgbClr val="800000"/>
                </a:solidFill>
                <a:latin typeface="Arial"/>
                <a:cs typeface="Arial"/>
              </a:rPr>
              <a:t>MATEMÁTICAS</a:t>
            </a:r>
            <a:endParaRPr sz="2000" dirty="0">
              <a:latin typeface="Arial"/>
              <a:cs typeface="Arial"/>
            </a:endParaRPr>
          </a:p>
        </p:txBody>
      </p:sp>
      <p:sp>
        <p:nvSpPr>
          <p:cNvPr id="25" name="object 25"/>
          <p:cNvSpPr/>
          <p:nvPr/>
        </p:nvSpPr>
        <p:spPr>
          <a:xfrm>
            <a:off x="1757298" y="3296742"/>
            <a:ext cx="1113155" cy="880744"/>
          </a:xfrm>
          <a:custGeom>
            <a:avLst/>
            <a:gdLst/>
            <a:ahLst/>
            <a:cxnLst/>
            <a:rect l="l" t="t" r="r" b="b"/>
            <a:pathLst>
              <a:path w="1113155" h="880745">
                <a:moveTo>
                  <a:pt x="0" y="0"/>
                </a:moveTo>
                <a:lnTo>
                  <a:pt x="490981" y="0"/>
                </a:lnTo>
                <a:lnTo>
                  <a:pt x="1112901" y="440436"/>
                </a:lnTo>
                <a:lnTo>
                  <a:pt x="490981" y="880744"/>
                </a:lnTo>
                <a:lnTo>
                  <a:pt x="0" y="880744"/>
                </a:lnTo>
                <a:lnTo>
                  <a:pt x="621919" y="440436"/>
                </a:lnTo>
                <a:lnTo>
                  <a:pt x="0" y="0"/>
                </a:lnTo>
                <a:close/>
              </a:path>
            </a:pathLst>
          </a:custGeom>
          <a:ln w="25400">
            <a:solidFill>
              <a:srgbClr val="AD4745"/>
            </a:solidFill>
          </a:ln>
        </p:spPr>
        <p:txBody>
          <a:bodyPr wrap="square" lIns="0" tIns="0" rIns="0" bIns="0" rtlCol="0"/>
          <a:lstStyle/>
          <a:p>
            <a:endParaRPr dirty="0"/>
          </a:p>
        </p:txBody>
      </p:sp>
      <p:sp>
        <p:nvSpPr>
          <p:cNvPr id="26" name="object 26"/>
          <p:cNvSpPr/>
          <p:nvPr/>
        </p:nvSpPr>
        <p:spPr>
          <a:xfrm>
            <a:off x="2425826" y="3296742"/>
            <a:ext cx="1113155" cy="880744"/>
          </a:xfrm>
          <a:custGeom>
            <a:avLst/>
            <a:gdLst/>
            <a:ahLst/>
            <a:cxnLst/>
            <a:rect l="l" t="t" r="r" b="b"/>
            <a:pathLst>
              <a:path w="1113154" h="880745">
                <a:moveTo>
                  <a:pt x="490981" y="0"/>
                </a:moveTo>
                <a:lnTo>
                  <a:pt x="0" y="0"/>
                </a:lnTo>
                <a:lnTo>
                  <a:pt x="621792" y="440436"/>
                </a:lnTo>
                <a:lnTo>
                  <a:pt x="0" y="880744"/>
                </a:lnTo>
                <a:lnTo>
                  <a:pt x="490981" y="880744"/>
                </a:lnTo>
                <a:lnTo>
                  <a:pt x="1112901" y="440436"/>
                </a:lnTo>
                <a:lnTo>
                  <a:pt x="490981" y="0"/>
                </a:lnTo>
                <a:close/>
              </a:path>
            </a:pathLst>
          </a:custGeom>
          <a:solidFill>
            <a:srgbClr val="FFFFFF"/>
          </a:solidFill>
        </p:spPr>
        <p:txBody>
          <a:bodyPr wrap="square" lIns="0" tIns="0" rIns="0" bIns="0" rtlCol="0"/>
          <a:lstStyle/>
          <a:p>
            <a:endParaRPr dirty="0"/>
          </a:p>
        </p:txBody>
      </p:sp>
      <p:sp>
        <p:nvSpPr>
          <p:cNvPr id="27" name="object 27"/>
          <p:cNvSpPr/>
          <p:nvPr/>
        </p:nvSpPr>
        <p:spPr>
          <a:xfrm>
            <a:off x="2425826" y="3296742"/>
            <a:ext cx="1113155" cy="880744"/>
          </a:xfrm>
          <a:custGeom>
            <a:avLst/>
            <a:gdLst/>
            <a:ahLst/>
            <a:cxnLst/>
            <a:rect l="l" t="t" r="r" b="b"/>
            <a:pathLst>
              <a:path w="1113154" h="880745">
                <a:moveTo>
                  <a:pt x="0" y="0"/>
                </a:moveTo>
                <a:lnTo>
                  <a:pt x="490981" y="0"/>
                </a:lnTo>
                <a:lnTo>
                  <a:pt x="1112901" y="440436"/>
                </a:lnTo>
                <a:lnTo>
                  <a:pt x="490981" y="880744"/>
                </a:lnTo>
                <a:lnTo>
                  <a:pt x="0" y="880744"/>
                </a:lnTo>
                <a:lnTo>
                  <a:pt x="621792" y="440436"/>
                </a:lnTo>
                <a:lnTo>
                  <a:pt x="0" y="0"/>
                </a:lnTo>
                <a:close/>
              </a:path>
            </a:pathLst>
          </a:custGeom>
          <a:ln w="25400">
            <a:solidFill>
              <a:srgbClr val="AD4745"/>
            </a:solidFill>
          </a:ln>
        </p:spPr>
        <p:txBody>
          <a:bodyPr wrap="square" lIns="0" tIns="0" rIns="0" bIns="0" rtlCol="0"/>
          <a:lstStyle/>
          <a:p>
            <a:endParaRPr dirty="0"/>
          </a:p>
        </p:txBody>
      </p:sp>
      <p:sp>
        <p:nvSpPr>
          <p:cNvPr id="28" name="object 28"/>
          <p:cNvSpPr/>
          <p:nvPr/>
        </p:nvSpPr>
        <p:spPr>
          <a:xfrm>
            <a:off x="3094735" y="3296742"/>
            <a:ext cx="1113155" cy="880744"/>
          </a:xfrm>
          <a:custGeom>
            <a:avLst/>
            <a:gdLst/>
            <a:ahLst/>
            <a:cxnLst/>
            <a:rect l="l" t="t" r="r" b="b"/>
            <a:pathLst>
              <a:path w="1113154" h="880745">
                <a:moveTo>
                  <a:pt x="491109" y="0"/>
                </a:moveTo>
                <a:lnTo>
                  <a:pt x="0" y="0"/>
                </a:lnTo>
                <a:lnTo>
                  <a:pt x="621918" y="440436"/>
                </a:lnTo>
                <a:lnTo>
                  <a:pt x="0" y="880744"/>
                </a:lnTo>
                <a:lnTo>
                  <a:pt x="491109" y="880744"/>
                </a:lnTo>
                <a:lnTo>
                  <a:pt x="1112901" y="440436"/>
                </a:lnTo>
                <a:lnTo>
                  <a:pt x="491109" y="0"/>
                </a:lnTo>
                <a:close/>
              </a:path>
            </a:pathLst>
          </a:custGeom>
          <a:solidFill>
            <a:srgbClr val="FFFFFF"/>
          </a:solidFill>
        </p:spPr>
        <p:txBody>
          <a:bodyPr wrap="square" lIns="0" tIns="0" rIns="0" bIns="0" rtlCol="0"/>
          <a:lstStyle/>
          <a:p>
            <a:endParaRPr dirty="0"/>
          </a:p>
        </p:txBody>
      </p:sp>
      <p:sp>
        <p:nvSpPr>
          <p:cNvPr id="29" name="object 29"/>
          <p:cNvSpPr/>
          <p:nvPr/>
        </p:nvSpPr>
        <p:spPr>
          <a:xfrm>
            <a:off x="3094735" y="3296742"/>
            <a:ext cx="1113155" cy="880744"/>
          </a:xfrm>
          <a:custGeom>
            <a:avLst/>
            <a:gdLst/>
            <a:ahLst/>
            <a:cxnLst/>
            <a:rect l="l" t="t" r="r" b="b"/>
            <a:pathLst>
              <a:path w="1113154" h="880745">
                <a:moveTo>
                  <a:pt x="0" y="0"/>
                </a:moveTo>
                <a:lnTo>
                  <a:pt x="491109" y="0"/>
                </a:lnTo>
                <a:lnTo>
                  <a:pt x="1112901" y="440436"/>
                </a:lnTo>
                <a:lnTo>
                  <a:pt x="491109" y="880744"/>
                </a:lnTo>
                <a:lnTo>
                  <a:pt x="0" y="880744"/>
                </a:lnTo>
                <a:lnTo>
                  <a:pt x="621918" y="440436"/>
                </a:lnTo>
                <a:lnTo>
                  <a:pt x="0" y="0"/>
                </a:lnTo>
                <a:close/>
              </a:path>
            </a:pathLst>
          </a:custGeom>
          <a:ln w="25400">
            <a:solidFill>
              <a:srgbClr val="AD4745"/>
            </a:solidFill>
          </a:ln>
        </p:spPr>
        <p:txBody>
          <a:bodyPr wrap="square" lIns="0" tIns="0" rIns="0" bIns="0" rtlCol="0"/>
          <a:lstStyle/>
          <a:p>
            <a:endParaRPr dirty="0"/>
          </a:p>
        </p:txBody>
      </p:sp>
      <p:sp>
        <p:nvSpPr>
          <p:cNvPr id="30" name="object 30"/>
          <p:cNvSpPr/>
          <p:nvPr/>
        </p:nvSpPr>
        <p:spPr>
          <a:xfrm>
            <a:off x="3763264" y="3296742"/>
            <a:ext cx="1113155" cy="880744"/>
          </a:xfrm>
          <a:custGeom>
            <a:avLst/>
            <a:gdLst/>
            <a:ahLst/>
            <a:cxnLst/>
            <a:rect l="l" t="t" r="r" b="b"/>
            <a:pathLst>
              <a:path w="1113154" h="880745">
                <a:moveTo>
                  <a:pt x="490982" y="0"/>
                </a:moveTo>
                <a:lnTo>
                  <a:pt x="0" y="0"/>
                </a:lnTo>
                <a:lnTo>
                  <a:pt x="621919" y="440436"/>
                </a:lnTo>
                <a:lnTo>
                  <a:pt x="0" y="880744"/>
                </a:lnTo>
                <a:lnTo>
                  <a:pt x="490982" y="880744"/>
                </a:lnTo>
                <a:lnTo>
                  <a:pt x="1112901" y="440436"/>
                </a:lnTo>
                <a:lnTo>
                  <a:pt x="490982" y="0"/>
                </a:lnTo>
                <a:close/>
              </a:path>
            </a:pathLst>
          </a:custGeom>
          <a:solidFill>
            <a:srgbClr val="FFFFFF"/>
          </a:solidFill>
        </p:spPr>
        <p:txBody>
          <a:bodyPr wrap="square" lIns="0" tIns="0" rIns="0" bIns="0" rtlCol="0"/>
          <a:lstStyle/>
          <a:p>
            <a:endParaRPr dirty="0"/>
          </a:p>
        </p:txBody>
      </p:sp>
      <p:sp>
        <p:nvSpPr>
          <p:cNvPr id="31" name="object 31"/>
          <p:cNvSpPr/>
          <p:nvPr/>
        </p:nvSpPr>
        <p:spPr>
          <a:xfrm>
            <a:off x="3763264" y="3296742"/>
            <a:ext cx="1113155" cy="880744"/>
          </a:xfrm>
          <a:custGeom>
            <a:avLst/>
            <a:gdLst/>
            <a:ahLst/>
            <a:cxnLst/>
            <a:rect l="l" t="t" r="r" b="b"/>
            <a:pathLst>
              <a:path w="1113154" h="880745">
                <a:moveTo>
                  <a:pt x="0" y="0"/>
                </a:moveTo>
                <a:lnTo>
                  <a:pt x="490982" y="0"/>
                </a:lnTo>
                <a:lnTo>
                  <a:pt x="1112901" y="440436"/>
                </a:lnTo>
                <a:lnTo>
                  <a:pt x="490982" y="880744"/>
                </a:lnTo>
                <a:lnTo>
                  <a:pt x="0" y="880744"/>
                </a:lnTo>
                <a:lnTo>
                  <a:pt x="621919" y="440436"/>
                </a:lnTo>
                <a:lnTo>
                  <a:pt x="0" y="0"/>
                </a:lnTo>
                <a:close/>
              </a:path>
            </a:pathLst>
          </a:custGeom>
          <a:ln w="25400">
            <a:solidFill>
              <a:srgbClr val="AD4745"/>
            </a:solidFill>
          </a:ln>
        </p:spPr>
        <p:txBody>
          <a:bodyPr wrap="square" lIns="0" tIns="0" rIns="0" bIns="0" rtlCol="0"/>
          <a:lstStyle/>
          <a:p>
            <a:endParaRPr dirty="0"/>
          </a:p>
        </p:txBody>
      </p:sp>
      <p:sp>
        <p:nvSpPr>
          <p:cNvPr id="32" name="object 32"/>
          <p:cNvSpPr/>
          <p:nvPr/>
        </p:nvSpPr>
        <p:spPr>
          <a:xfrm>
            <a:off x="4432300" y="3296742"/>
            <a:ext cx="1113155" cy="880744"/>
          </a:xfrm>
          <a:custGeom>
            <a:avLst/>
            <a:gdLst/>
            <a:ahLst/>
            <a:cxnLst/>
            <a:rect l="l" t="t" r="r" b="b"/>
            <a:pathLst>
              <a:path w="1113154" h="880745">
                <a:moveTo>
                  <a:pt x="490982" y="0"/>
                </a:moveTo>
                <a:lnTo>
                  <a:pt x="0" y="0"/>
                </a:lnTo>
                <a:lnTo>
                  <a:pt x="621791" y="440436"/>
                </a:lnTo>
                <a:lnTo>
                  <a:pt x="0" y="880744"/>
                </a:lnTo>
                <a:lnTo>
                  <a:pt x="490982" y="880744"/>
                </a:lnTo>
                <a:lnTo>
                  <a:pt x="1112901" y="440436"/>
                </a:lnTo>
                <a:lnTo>
                  <a:pt x="490982" y="0"/>
                </a:lnTo>
                <a:close/>
              </a:path>
            </a:pathLst>
          </a:custGeom>
          <a:solidFill>
            <a:srgbClr val="FFFFFF"/>
          </a:solidFill>
        </p:spPr>
        <p:txBody>
          <a:bodyPr wrap="square" lIns="0" tIns="0" rIns="0" bIns="0" rtlCol="0"/>
          <a:lstStyle/>
          <a:p>
            <a:endParaRPr dirty="0"/>
          </a:p>
        </p:txBody>
      </p:sp>
      <p:sp>
        <p:nvSpPr>
          <p:cNvPr id="33" name="object 33"/>
          <p:cNvSpPr/>
          <p:nvPr/>
        </p:nvSpPr>
        <p:spPr>
          <a:xfrm>
            <a:off x="4432300" y="3296742"/>
            <a:ext cx="1113155" cy="880744"/>
          </a:xfrm>
          <a:custGeom>
            <a:avLst/>
            <a:gdLst/>
            <a:ahLst/>
            <a:cxnLst/>
            <a:rect l="l" t="t" r="r" b="b"/>
            <a:pathLst>
              <a:path w="1113154" h="880745">
                <a:moveTo>
                  <a:pt x="0" y="0"/>
                </a:moveTo>
                <a:lnTo>
                  <a:pt x="490982" y="0"/>
                </a:lnTo>
                <a:lnTo>
                  <a:pt x="1112901" y="440436"/>
                </a:lnTo>
                <a:lnTo>
                  <a:pt x="490982" y="880744"/>
                </a:lnTo>
                <a:lnTo>
                  <a:pt x="0" y="880744"/>
                </a:lnTo>
                <a:lnTo>
                  <a:pt x="621791" y="440436"/>
                </a:lnTo>
                <a:lnTo>
                  <a:pt x="0" y="0"/>
                </a:lnTo>
                <a:close/>
              </a:path>
            </a:pathLst>
          </a:custGeom>
          <a:ln w="25400">
            <a:solidFill>
              <a:srgbClr val="AD4745"/>
            </a:solidFill>
          </a:ln>
        </p:spPr>
        <p:txBody>
          <a:bodyPr wrap="square" lIns="0" tIns="0" rIns="0" bIns="0" rtlCol="0"/>
          <a:lstStyle/>
          <a:p>
            <a:endParaRPr dirty="0"/>
          </a:p>
        </p:txBody>
      </p:sp>
      <p:sp>
        <p:nvSpPr>
          <p:cNvPr id="34" name="object 34"/>
          <p:cNvSpPr/>
          <p:nvPr/>
        </p:nvSpPr>
        <p:spPr>
          <a:xfrm>
            <a:off x="5100701" y="3296742"/>
            <a:ext cx="1113155" cy="880744"/>
          </a:xfrm>
          <a:custGeom>
            <a:avLst/>
            <a:gdLst/>
            <a:ahLst/>
            <a:cxnLst/>
            <a:rect l="l" t="t" r="r" b="b"/>
            <a:pathLst>
              <a:path w="1113154" h="880745">
                <a:moveTo>
                  <a:pt x="490982" y="0"/>
                </a:moveTo>
                <a:lnTo>
                  <a:pt x="0" y="0"/>
                </a:lnTo>
                <a:lnTo>
                  <a:pt x="621919" y="440436"/>
                </a:lnTo>
                <a:lnTo>
                  <a:pt x="0" y="880744"/>
                </a:lnTo>
                <a:lnTo>
                  <a:pt x="490982" y="880744"/>
                </a:lnTo>
                <a:lnTo>
                  <a:pt x="1112901" y="440436"/>
                </a:lnTo>
                <a:lnTo>
                  <a:pt x="490982" y="0"/>
                </a:lnTo>
                <a:close/>
              </a:path>
            </a:pathLst>
          </a:custGeom>
          <a:solidFill>
            <a:srgbClr val="FFFFFF"/>
          </a:solidFill>
        </p:spPr>
        <p:txBody>
          <a:bodyPr wrap="square" lIns="0" tIns="0" rIns="0" bIns="0" rtlCol="0"/>
          <a:lstStyle/>
          <a:p>
            <a:endParaRPr dirty="0"/>
          </a:p>
        </p:txBody>
      </p:sp>
      <p:sp>
        <p:nvSpPr>
          <p:cNvPr id="35" name="object 35"/>
          <p:cNvSpPr/>
          <p:nvPr/>
        </p:nvSpPr>
        <p:spPr>
          <a:xfrm>
            <a:off x="5100701" y="3296742"/>
            <a:ext cx="1113155" cy="880744"/>
          </a:xfrm>
          <a:custGeom>
            <a:avLst/>
            <a:gdLst/>
            <a:ahLst/>
            <a:cxnLst/>
            <a:rect l="l" t="t" r="r" b="b"/>
            <a:pathLst>
              <a:path w="1113154" h="880745">
                <a:moveTo>
                  <a:pt x="0" y="0"/>
                </a:moveTo>
                <a:lnTo>
                  <a:pt x="490982" y="0"/>
                </a:lnTo>
                <a:lnTo>
                  <a:pt x="1112901" y="440436"/>
                </a:lnTo>
                <a:lnTo>
                  <a:pt x="490982" y="880744"/>
                </a:lnTo>
                <a:lnTo>
                  <a:pt x="0" y="880744"/>
                </a:lnTo>
                <a:lnTo>
                  <a:pt x="621919" y="440436"/>
                </a:lnTo>
                <a:lnTo>
                  <a:pt x="0" y="0"/>
                </a:lnTo>
                <a:close/>
              </a:path>
            </a:pathLst>
          </a:custGeom>
          <a:ln w="25400">
            <a:solidFill>
              <a:srgbClr val="AD4745"/>
            </a:solidFill>
          </a:ln>
        </p:spPr>
        <p:txBody>
          <a:bodyPr wrap="square" lIns="0" tIns="0" rIns="0" bIns="0" rtlCol="0"/>
          <a:lstStyle/>
          <a:p>
            <a:endParaRPr dirty="0"/>
          </a:p>
        </p:txBody>
      </p:sp>
      <p:sp>
        <p:nvSpPr>
          <p:cNvPr id="36" name="object 36"/>
          <p:cNvSpPr/>
          <p:nvPr/>
        </p:nvSpPr>
        <p:spPr>
          <a:xfrm>
            <a:off x="5769736" y="3296742"/>
            <a:ext cx="1113155" cy="880744"/>
          </a:xfrm>
          <a:custGeom>
            <a:avLst/>
            <a:gdLst/>
            <a:ahLst/>
            <a:cxnLst/>
            <a:rect l="l" t="t" r="r" b="b"/>
            <a:pathLst>
              <a:path w="1113154" h="880745">
                <a:moveTo>
                  <a:pt x="490982" y="0"/>
                </a:moveTo>
                <a:lnTo>
                  <a:pt x="0" y="0"/>
                </a:lnTo>
                <a:lnTo>
                  <a:pt x="621918" y="440436"/>
                </a:lnTo>
                <a:lnTo>
                  <a:pt x="0" y="880744"/>
                </a:lnTo>
                <a:lnTo>
                  <a:pt x="490982" y="880744"/>
                </a:lnTo>
                <a:lnTo>
                  <a:pt x="1112901" y="440436"/>
                </a:lnTo>
                <a:lnTo>
                  <a:pt x="490982" y="0"/>
                </a:lnTo>
                <a:close/>
              </a:path>
            </a:pathLst>
          </a:custGeom>
          <a:solidFill>
            <a:srgbClr val="FFFFFF"/>
          </a:solidFill>
        </p:spPr>
        <p:txBody>
          <a:bodyPr wrap="square" lIns="0" tIns="0" rIns="0" bIns="0" rtlCol="0"/>
          <a:lstStyle/>
          <a:p>
            <a:endParaRPr dirty="0"/>
          </a:p>
        </p:txBody>
      </p:sp>
      <p:sp>
        <p:nvSpPr>
          <p:cNvPr id="37" name="object 37"/>
          <p:cNvSpPr/>
          <p:nvPr/>
        </p:nvSpPr>
        <p:spPr>
          <a:xfrm>
            <a:off x="5769736" y="3296742"/>
            <a:ext cx="1113155" cy="880744"/>
          </a:xfrm>
          <a:custGeom>
            <a:avLst/>
            <a:gdLst/>
            <a:ahLst/>
            <a:cxnLst/>
            <a:rect l="l" t="t" r="r" b="b"/>
            <a:pathLst>
              <a:path w="1113154" h="880745">
                <a:moveTo>
                  <a:pt x="0" y="0"/>
                </a:moveTo>
                <a:lnTo>
                  <a:pt x="490982" y="0"/>
                </a:lnTo>
                <a:lnTo>
                  <a:pt x="1112901" y="440436"/>
                </a:lnTo>
                <a:lnTo>
                  <a:pt x="490982" y="880744"/>
                </a:lnTo>
                <a:lnTo>
                  <a:pt x="0" y="880744"/>
                </a:lnTo>
                <a:lnTo>
                  <a:pt x="621918" y="440436"/>
                </a:lnTo>
                <a:lnTo>
                  <a:pt x="0" y="0"/>
                </a:lnTo>
                <a:close/>
              </a:path>
            </a:pathLst>
          </a:custGeom>
          <a:ln w="25400">
            <a:solidFill>
              <a:srgbClr val="AD4745"/>
            </a:solidFill>
          </a:ln>
        </p:spPr>
        <p:txBody>
          <a:bodyPr wrap="square" lIns="0" tIns="0" rIns="0" bIns="0" rtlCol="0"/>
          <a:lstStyle/>
          <a:p>
            <a:endParaRPr dirty="0"/>
          </a:p>
        </p:txBody>
      </p:sp>
      <p:sp>
        <p:nvSpPr>
          <p:cNvPr id="38" name="object 38"/>
          <p:cNvSpPr/>
          <p:nvPr/>
        </p:nvSpPr>
        <p:spPr>
          <a:xfrm>
            <a:off x="1757298" y="3384892"/>
            <a:ext cx="4817745" cy="704850"/>
          </a:xfrm>
          <a:custGeom>
            <a:avLst/>
            <a:gdLst/>
            <a:ahLst/>
            <a:cxnLst/>
            <a:rect l="l" t="t" r="r" b="b"/>
            <a:pathLst>
              <a:path w="4817745" h="704850">
                <a:moveTo>
                  <a:pt x="0" y="704583"/>
                </a:moveTo>
                <a:lnTo>
                  <a:pt x="4817745" y="704583"/>
                </a:lnTo>
                <a:lnTo>
                  <a:pt x="4817745" y="0"/>
                </a:lnTo>
                <a:lnTo>
                  <a:pt x="0" y="0"/>
                </a:lnTo>
                <a:lnTo>
                  <a:pt x="0" y="704583"/>
                </a:lnTo>
                <a:close/>
              </a:path>
            </a:pathLst>
          </a:custGeom>
          <a:solidFill>
            <a:srgbClr val="FFFFFF"/>
          </a:solidFill>
        </p:spPr>
        <p:txBody>
          <a:bodyPr wrap="square" lIns="0" tIns="0" rIns="0" bIns="0" rtlCol="0"/>
          <a:lstStyle/>
          <a:p>
            <a:endParaRPr dirty="0"/>
          </a:p>
        </p:txBody>
      </p:sp>
      <p:sp>
        <p:nvSpPr>
          <p:cNvPr id="39" name="object 39"/>
          <p:cNvSpPr txBox="1"/>
          <p:nvPr/>
        </p:nvSpPr>
        <p:spPr>
          <a:xfrm>
            <a:off x="1757298" y="3384892"/>
            <a:ext cx="4817745" cy="704850"/>
          </a:xfrm>
          <a:prstGeom prst="rect">
            <a:avLst/>
          </a:prstGeom>
          <a:ln w="25400">
            <a:solidFill>
              <a:srgbClr val="C0504D"/>
            </a:solidFill>
          </a:ln>
        </p:spPr>
        <p:txBody>
          <a:bodyPr vert="horz" wrap="square" lIns="0" tIns="26034" rIns="0" bIns="0" rtlCol="0">
            <a:spAutoFit/>
          </a:bodyPr>
          <a:lstStyle/>
          <a:p>
            <a:pPr marL="38100" marR="727075">
              <a:lnSpc>
                <a:spcPct val="91400"/>
              </a:lnSpc>
              <a:spcBef>
                <a:spcPts val="204"/>
              </a:spcBef>
            </a:pPr>
            <a:r>
              <a:rPr sz="1500" b="1" spc="-75" dirty="0">
                <a:latin typeface="Trebuchet MS"/>
                <a:cs typeface="Trebuchet MS"/>
              </a:rPr>
              <a:t>Que</a:t>
            </a:r>
            <a:r>
              <a:rPr sz="1500" b="1" spc="-120" dirty="0">
                <a:latin typeface="Trebuchet MS"/>
                <a:cs typeface="Trebuchet MS"/>
              </a:rPr>
              <a:t> </a:t>
            </a:r>
            <a:r>
              <a:rPr sz="1500" b="1" spc="-55" dirty="0">
                <a:latin typeface="Trebuchet MS"/>
                <a:cs typeface="Trebuchet MS"/>
              </a:rPr>
              <a:t>los</a:t>
            </a:r>
            <a:r>
              <a:rPr sz="1500" b="1" spc="-120" dirty="0">
                <a:latin typeface="Trebuchet MS"/>
                <a:cs typeface="Trebuchet MS"/>
              </a:rPr>
              <a:t> </a:t>
            </a:r>
            <a:r>
              <a:rPr sz="1500" b="1" spc="-65" dirty="0">
                <a:latin typeface="Trebuchet MS"/>
                <a:cs typeface="Trebuchet MS"/>
              </a:rPr>
              <a:t>alumnos</a:t>
            </a:r>
            <a:r>
              <a:rPr sz="1500" b="1" spc="-120" dirty="0">
                <a:latin typeface="Trebuchet MS"/>
                <a:cs typeface="Trebuchet MS"/>
              </a:rPr>
              <a:t> </a:t>
            </a:r>
            <a:r>
              <a:rPr sz="1500" b="1" spc="-75" dirty="0">
                <a:latin typeface="Trebuchet MS"/>
                <a:cs typeface="Trebuchet MS"/>
              </a:rPr>
              <a:t>sean</a:t>
            </a:r>
            <a:r>
              <a:rPr sz="1500" b="1" spc="-130" dirty="0">
                <a:latin typeface="Trebuchet MS"/>
                <a:cs typeface="Trebuchet MS"/>
              </a:rPr>
              <a:t> </a:t>
            </a:r>
            <a:r>
              <a:rPr sz="1500" b="1" spc="-95" dirty="0">
                <a:latin typeface="Trebuchet MS"/>
                <a:cs typeface="Trebuchet MS"/>
              </a:rPr>
              <a:t>capaces</a:t>
            </a:r>
            <a:r>
              <a:rPr sz="1500" b="1" spc="-114" dirty="0">
                <a:latin typeface="Trebuchet MS"/>
                <a:cs typeface="Trebuchet MS"/>
              </a:rPr>
              <a:t> </a:t>
            </a:r>
            <a:r>
              <a:rPr sz="1500" b="1" spc="-90" dirty="0">
                <a:latin typeface="Trebuchet MS"/>
                <a:cs typeface="Trebuchet MS"/>
              </a:rPr>
              <a:t>de</a:t>
            </a:r>
            <a:r>
              <a:rPr sz="1500" b="1" spc="-114" dirty="0">
                <a:latin typeface="Trebuchet MS"/>
                <a:cs typeface="Trebuchet MS"/>
              </a:rPr>
              <a:t> </a:t>
            </a:r>
            <a:r>
              <a:rPr sz="1500" b="1" spc="-80" dirty="0">
                <a:latin typeface="Trebuchet MS"/>
                <a:cs typeface="Trebuchet MS"/>
              </a:rPr>
              <a:t>modelar</a:t>
            </a:r>
            <a:r>
              <a:rPr sz="1500" b="1" spc="-125" dirty="0">
                <a:latin typeface="Trebuchet MS"/>
                <a:cs typeface="Trebuchet MS"/>
              </a:rPr>
              <a:t> </a:t>
            </a:r>
            <a:r>
              <a:rPr sz="1500" b="1" spc="-95" dirty="0">
                <a:latin typeface="Trebuchet MS"/>
                <a:cs typeface="Trebuchet MS"/>
              </a:rPr>
              <a:t>gráfica</a:t>
            </a:r>
            <a:r>
              <a:rPr sz="1500" b="1" spc="-110" dirty="0">
                <a:latin typeface="Trebuchet MS"/>
                <a:cs typeface="Trebuchet MS"/>
              </a:rPr>
              <a:t> </a:t>
            </a:r>
            <a:r>
              <a:rPr sz="1500" b="1" spc="-95" dirty="0">
                <a:latin typeface="Trebuchet MS"/>
                <a:cs typeface="Trebuchet MS"/>
              </a:rPr>
              <a:t>y  </a:t>
            </a:r>
            <a:r>
              <a:rPr sz="1500" b="1" spc="-100" dirty="0">
                <a:latin typeface="Trebuchet MS"/>
                <a:cs typeface="Trebuchet MS"/>
              </a:rPr>
              <a:t>algebraicamente, </a:t>
            </a:r>
            <a:r>
              <a:rPr sz="1500" b="1" spc="-65" dirty="0">
                <a:latin typeface="Trebuchet MS"/>
                <a:cs typeface="Trebuchet MS"/>
              </a:rPr>
              <a:t>así </a:t>
            </a:r>
            <a:r>
              <a:rPr sz="1500" b="1" spc="-80" dirty="0">
                <a:latin typeface="Trebuchet MS"/>
                <a:cs typeface="Trebuchet MS"/>
              </a:rPr>
              <a:t>como </a:t>
            </a:r>
            <a:r>
              <a:rPr sz="1500" b="1" spc="-95" dirty="0">
                <a:latin typeface="Trebuchet MS"/>
                <a:cs typeface="Trebuchet MS"/>
              </a:rPr>
              <a:t>manejar </a:t>
            </a:r>
            <a:r>
              <a:rPr sz="1500" b="1" spc="-60" dirty="0">
                <a:latin typeface="Trebuchet MS"/>
                <a:cs typeface="Trebuchet MS"/>
              </a:rPr>
              <a:t>las </a:t>
            </a:r>
            <a:r>
              <a:rPr sz="1500" b="1" spc="-85" dirty="0">
                <a:latin typeface="Trebuchet MS"/>
                <a:cs typeface="Trebuchet MS"/>
              </a:rPr>
              <a:t>funciones  </a:t>
            </a:r>
            <a:r>
              <a:rPr sz="1500" b="1" spc="-100" dirty="0">
                <a:latin typeface="Trebuchet MS"/>
                <a:cs typeface="Trebuchet MS"/>
              </a:rPr>
              <a:t>trascendentes.</a:t>
            </a:r>
            <a:endParaRPr sz="1500" dirty="0">
              <a:latin typeface="Trebuchet MS"/>
              <a:cs typeface="Trebuchet MS"/>
            </a:endParaRPr>
          </a:p>
        </p:txBody>
      </p:sp>
      <p:sp>
        <p:nvSpPr>
          <p:cNvPr id="40" name="object 40"/>
          <p:cNvSpPr txBox="1"/>
          <p:nvPr/>
        </p:nvSpPr>
        <p:spPr>
          <a:xfrm>
            <a:off x="1820926" y="4270958"/>
            <a:ext cx="621665" cy="330835"/>
          </a:xfrm>
          <a:prstGeom prst="rect">
            <a:avLst/>
          </a:prstGeom>
        </p:spPr>
        <p:txBody>
          <a:bodyPr vert="horz" wrap="square" lIns="0" tIns="12700" rIns="0" bIns="0" rtlCol="0">
            <a:spAutoFit/>
          </a:bodyPr>
          <a:lstStyle/>
          <a:p>
            <a:pPr marL="12700">
              <a:lnSpc>
                <a:spcPct val="100000"/>
              </a:lnSpc>
              <a:spcBef>
                <a:spcPts val="100"/>
              </a:spcBef>
            </a:pPr>
            <a:r>
              <a:rPr sz="2000" spc="-355" dirty="0">
                <a:solidFill>
                  <a:srgbClr val="800000"/>
                </a:solidFill>
                <a:latin typeface="Arial"/>
                <a:cs typeface="Arial"/>
              </a:rPr>
              <a:t>É</a:t>
            </a:r>
            <a:r>
              <a:rPr sz="2000" spc="-220" dirty="0">
                <a:solidFill>
                  <a:srgbClr val="800000"/>
                </a:solidFill>
                <a:latin typeface="Arial"/>
                <a:cs typeface="Arial"/>
              </a:rPr>
              <a:t>TICA</a:t>
            </a:r>
            <a:endParaRPr sz="2000" dirty="0">
              <a:latin typeface="Arial"/>
              <a:cs typeface="Arial"/>
            </a:endParaRPr>
          </a:p>
        </p:txBody>
      </p:sp>
      <p:sp>
        <p:nvSpPr>
          <p:cNvPr id="41" name="object 41"/>
          <p:cNvSpPr/>
          <p:nvPr/>
        </p:nvSpPr>
        <p:spPr>
          <a:xfrm>
            <a:off x="1757298" y="4682185"/>
            <a:ext cx="1113155" cy="880744"/>
          </a:xfrm>
          <a:custGeom>
            <a:avLst/>
            <a:gdLst/>
            <a:ahLst/>
            <a:cxnLst/>
            <a:rect l="l" t="t" r="r" b="b"/>
            <a:pathLst>
              <a:path w="1113155" h="880745">
                <a:moveTo>
                  <a:pt x="0" y="0"/>
                </a:moveTo>
                <a:lnTo>
                  <a:pt x="490981" y="0"/>
                </a:lnTo>
                <a:lnTo>
                  <a:pt x="1112901" y="440436"/>
                </a:lnTo>
                <a:lnTo>
                  <a:pt x="490981" y="880745"/>
                </a:lnTo>
                <a:lnTo>
                  <a:pt x="0" y="880745"/>
                </a:lnTo>
                <a:lnTo>
                  <a:pt x="621919" y="440436"/>
                </a:lnTo>
                <a:lnTo>
                  <a:pt x="0" y="0"/>
                </a:lnTo>
                <a:close/>
              </a:path>
            </a:pathLst>
          </a:custGeom>
          <a:ln w="25400">
            <a:solidFill>
              <a:srgbClr val="AD4745"/>
            </a:solidFill>
          </a:ln>
        </p:spPr>
        <p:txBody>
          <a:bodyPr wrap="square" lIns="0" tIns="0" rIns="0" bIns="0" rtlCol="0"/>
          <a:lstStyle/>
          <a:p>
            <a:endParaRPr dirty="0"/>
          </a:p>
        </p:txBody>
      </p:sp>
      <p:sp>
        <p:nvSpPr>
          <p:cNvPr id="42" name="object 42"/>
          <p:cNvSpPr/>
          <p:nvPr/>
        </p:nvSpPr>
        <p:spPr>
          <a:xfrm>
            <a:off x="2425826" y="4682185"/>
            <a:ext cx="1113155" cy="880744"/>
          </a:xfrm>
          <a:custGeom>
            <a:avLst/>
            <a:gdLst/>
            <a:ahLst/>
            <a:cxnLst/>
            <a:rect l="l" t="t" r="r" b="b"/>
            <a:pathLst>
              <a:path w="1113154" h="880745">
                <a:moveTo>
                  <a:pt x="490981" y="0"/>
                </a:moveTo>
                <a:lnTo>
                  <a:pt x="0" y="0"/>
                </a:lnTo>
                <a:lnTo>
                  <a:pt x="621792" y="440436"/>
                </a:lnTo>
                <a:lnTo>
                  <a:pt x="0" y="880745"/>
                </a:lnTo>
                <a:lnTo>
                  <a:pt x="490981" y="880745"/>
                </a:lnTo>
                <a:lnTo>
                  <a:pt x="1112901" y="440436"/>
                </a:lnTo>
                <a:lnTo>
                  <a:pt x="490981" y="0"/>
                </a:lnTo>
                <a:close/>
              </a:path>
            </a:pathLst>
          </a:custGeom>
          <a:solidFill>
            <a:srgbClr val="FFFFFF"/>
          </a:solidFill>
        </p:spPr>
        <p:txBody>
          <a:bodyPr wrap="square" lIns="0" tIns="0" rIns="0" bIns="0" rtlCol="0"/>
          <a:lstStyle/>
          <a:p>
            <a:endParaRPr dirty="0"/>
          </a:p>
        </p:txBody>
      </p:sp>
      <p:sp>
        <p:nvSpPr>
          <p:cNvPr id="43" name="object 43"/>
          <p:cNvSpPr/>
          <p:nvPr/>
        </p:nvSpPr>
        <p:spPr>
          <a:xfrm>
            <a:off x="2425826" y="4682185"/>
            <a:ext cx="1113155" cy="880744"/>
          </a:xfrm>
          <a:custGeom>
            <a:avLst/>
            <a:gdLst/>
            <a:ahLst/>
            <a:cxnLst/>
            <a:rect l="l" t="t" r="r" b="b"/>
            <a:pathLst>
              <a:path w="1113154" h="880745">
                <a:moveTo>
                  <a:pt x="0" y="0"/>
                </a:moveTo>
                <a:lnTo>
                  <a:pt x="490981" y="0"/>
                </a:lnTo>
                <a:lnTo>
                  <a:pt x="1112901" y="440436"/>
                </a:lnTo>
                <a:lnTo>
                  <a:pt x="490981" y="880745"/>
                </a:lnTo>
                <a:lnTo>
                  <a:pt x="0" y="880745"/>
                </a:lnTo>
                <a:lnTo>
                  <a:pt x="621792" y="440436"/>
                </a:lnTo>
                <a:lnTo>
                  <a:pt x="0" y="0"/>
                </a:lnTo>
                <a:close/>
              </a:path>
            </a:pathLst>
          </a:custGeom>
          <a:ln w="25400">
            <a:solidFill>
              <a:srgbClr val="AD4745"/>
            </a:solidFill>
          </a:ln>
        </p:spPr>
        <p:txBody>
          <a:bodyPr wrap="square" lIns="0" tIns="0" rIns="0" bIns="0" rtlCol="0"/>
          <a:lstStyle/>
          <a:p>
            <a:endParaRPr dirty="0"/>
          </a:p>
        </p:txBody>
      </p:sp>
      <p:sp>
        <p:nvSpPr>
          <p:cNvPr id="44" name="object 44"/>
          <p:cNvSpPr/>
          <p:nvPr/>
        </p:nvSpPr>
        <p:spPr>
          <a:xfrm>
            <a:off x="3094735" y="4682185"/>
            <a:ext cx="1113155" cy="880744"/>
          </a:xfrm>
          <a:custGeom>
            <a:avLst/>
            <a:gdLst/>
            <a:ahLst/>
            <a:cxnLst/>
            <a:rect l="l" t="t" r="r" b="b"/>
            <a:pathLst>
              <a:path w="1113154" h="880745">
                <a:moveTo>
                  <a:pt x="491109" y="0"/>
                </a:moveTo>
                <a:lnTo>
                  <a:pt x="0" y="0"/>
                </a:lnTo>
                <a:lnTo>
                  <a:pt x="621918" y="440436"/>
                </a:lnTo>
                <a:lnTo>
                  <a:pt x="0" y="880745"/>
                </a:lnTo>
                <a:lnTo>
                  <a:pt x="491109" y="880745"/>
                </a:lnTo>
                <a:lnTo>
                  <a:pt x="1112901" y="440436"/>
                </a:lnTo>
                <a:lnTo>
                  <a:pt x="491109" y="0"/>
                </a:lnTo>
                <a:close/>
              </a:path>
            </a:pathLst>
          </a:custGeom>
          <a:solidFill>
            <a:srgbClr val="FFFFFF"/>
          </a:solidFill>
        </p:spPr>
        <p:txBody>
          <a:bodyPr wrap="square" lIns="0" tIns="0" rIns="0" bIns="0" rtlCol="0"/>
          <a:lstStyle/>
          <a:p>
            <a:endParaRPr dirty="0"/>
          </a:p>
        </p:txBody>
      </p:sp>
      <p:sp>
        <p:nvSpPr>
          <p:cNvPr id="45" name="object 45"/>
          <p:cNvSpPr/>
          <p:nvPr/>
        </p:nvSpPr>
        <p:spPr>
          <a:xfrm>
            <a:off x="3094735" y="4682185"/>
            <a:ext cx="1113155" cy="880744"/>
          </a:xfrm>
          <a:custGeom>
            <a:avLst/>
            <a:gdLst/>
            <a:ahLst/>
            <a:cxnLst/>
            <a:rect l="l" t="t" r="r" b="b"/>
            <a:pathLst>
              <a:path w="1113154" h="880745">
                <a:moveTo>
                  <a:pt x="0" y="0"/>
                </a:moveTo>
                <a:lnTo>
                  <a:pt x="491109" y="0"/>
                </a:lnTo>
                <a:lnTo>
                  <a:pt x="1112901" y="440436"/>
                </a:lnTo>
                <a:lnTo>
                  <a:pt x="491109" y="880745"/>
                </a:lnTo>
                <a:lnTo>
                  <a:pt x="0" y="880745"/>
                </a:lnTo>
                <a:lnTo>
                  <a:pt x="621918" y="440436"/>
                </a:lnTo>
                <a:lnTo>
                  <a:pt x="0" y="0"/>
                </a:lnTo>
                <a:close/>
              </a:path>
            </a:pathLst>
          </a:custGeom>
          <a:ln w="25400">
            <a:solidFill>
              <a:srgbClr val="AD4745"/>
            </a:solidFill>
          </a:ln>
        </p:spPr>
        <p:txBody>
          <a:bodyPr wrap="square" lIns="0" tIns="0" rIns="0" bIns="0" rtlCol="0"/>
          <a:lstStyle/>
          <a:p>
            <a:endParaRPr dirty="0"/>
          </a:p>
        </p:txBody>
      </p:sp>
      <p:sp>
        <p:nvSpPr>
          <p:cNvPr id="46" name="object 46"/>
          <p:cNvSpPr/>
          <p:nvPr/>
        </p:nvSpPr>
        <p:spPr>
          <a:xfrm>
            <a:off x="3763264" y="4682185"/>
            <a:ext cx="1113155" cy="880744"/>
          </a:xfrm>
          <a:custGeom>
            <a:avLst/>
            <a:gdLst/>
            <a:ahLst/>
            <a:cxnLst/>
            <a:rect l="l" t="t" r="r" b="b"/>
            <a:pathLst>
              <a:path w="1113154" h="880745">
                <a:moveTo>
                  <a:pt x="490982" y="0"/>
                </a:moveTo>
                <a:lnTo>
                  <a:pt x="0" y="0"/>
                </a:lnTo>
                <a:lnTo>
                  <a:pt x="621919" y="440436"/>
                </a:lnTo>
                <a:lnTo>
                  <a:pt x="0" y="880745"/>
                </a:lnTo>
                <a:lnTo>
                  <a:pt x="490982" y="880745"/>
                </a:lnTo>
                <a:lnTo>
                  <a:pt x="1112901" y="440436"/>
                </a:lnTo>
                <a:lnTo>
                  <a:pt x="490982" y="0"/>
                </a:lnTo>
                <a:close/>
              </a:path>
            </a:pathLst>
          </a:custGeom>
          <a:solidFill>
            <a:srgbClr val="FFFFFF"/>
          </a:solidFill>
        </p:spPr>
        <p:txBody>
          <a:bodyPr wrap="square" lIns="0" tIns="0" rIns="0" bIns="0" rtlCol="0"/>
          <a:lstStyle/>
          <a:p>
            <a:endParaRPr dirty="0"/>
          </a:p>
        </p:txBody>
      </p:sp>
      <p:sp>
        <p:nvSpPr>
          <p:cNvPr id="47" name="object 47"/>
          <p:cNvSpPr/>
          <p:nvPr/>
        </p:nvSpPr>
        <p:spPr>
          <a:xfrm>
            <a:off x="3763264" y="4682185"/>
            <a:ext cx="1113155" cy="880744"/>
          </a:xfrm>
          <a:custGeom>
            <a:avLst/>
            <a:gdLst/>
            <a:ahLst/>
            <a:cxnLst/>
            <a:rect l="l" t="t" r="r" b="b"/>
            <a:pathLst>
              <a:path w="1113154" h="880745">
                <a:moveTo>
                  <a:pt x="0" y="0"/>
                </a:moveTo>
                <a:lnTo>
                  <a:pt x="490982" y="0"/>
                </a:lnTo>
                <a:lnTo>
                  <a:pt x="1112901" y="440436"/>
                </a:lnTo>
                <a:lnTo>
                  <a:pt x="490982" y="880745"/>
                </a:lnTo>
                <a:lnTo>
                  <a:pt x="0" y="880745"/>
                </a:lnTo>
                <a:lnTo>
                  <a:pt x="621919" y="440436"/>
                </a:lnTo>
                <a:lnTo>
                  <a:pt x="0" y="0"/>
                </a:lnTo>
                <a:close/>
              </a:path>
            </a:pathLst>
          </a:custGeom>
          <a:ln w="25400">
            <a:solidFill>
              <a:srgbClr val="AD4745"/>
            </a:solidFill>
          </a:ln>
        </p:spPr>
        <p:txBody>
          <a:bodyPr wrap="square" lIns="0" tIns="0" rIns="0" bIns="0" rtlCol="0"/>
          <a:lstStyle/>
          <a:p>
            <a:endParaRPr dirty="0"/>
          </a:p>
        </p:txBody>
      </p:sp>
      <p:sp>
        <p:nvSpPr>
          <p:cNvPr id="48" name="object 48"/>
          <p:cNvSpPr/>
          <p:nvPr/>
        </p:nvSpPr>
        <p:spPr>
          <a:xfrm>
            <a:off x="4432300" y="4682185"/>
            <a:ext cx="1113155" cy="880744"/>
          </a:xfrm>
          <a:custGeom>
            <a:avLst/>
            <a:gdLst/>
            <a:ahLst/>
            <a:cxnLst/>
            <a:rect l="l" t="t" r="r" b="b"/>
            <a:pathLst>
              <a:path w="1113154" h="880745">
                <a:moveTo>
                  <a:pt x="490982" y="0"/>
                </a:moveTo>
                <a:lnTo>
                  <a:pt x="0" y="0"/>
                </a:lnTo>
                <a:lnTo>
                  <a:pt x="621791" y="440436"/>
                </a:lnTo>
                <a:lnTo>
                  <a:pt x="0" y="880745"/>
                </a:lnTo>
                <a:lnTo>
                  <a:pt x="490982" y="880745"/>
                </a:lnTo>
                <a:lnTo>
                  <a:pt x="1112901" y="440436"/>
                </a:lnTo>
                <a:lnTo>
                  <a:pt x="490982" y="0"/>
                </a:lnTo>
                <a:close/>
              </a:path>
            </a:pathLst>
          </a:custGeom>
          <a:solidFill>
            <a:srgbClr val="FFFFFF"/>
          </a:solidFill>
        </p:spPr>
        <p:txBody>
          <a:bodyPr wrap="square" lIns="0" tIns="0" rIns="0" bIns="0" rtlCol="0"/>
          <a:lstStyle/>
          <a:p>
            <a:endParaRPr dirty="0"/>
          </a:p>
        </p:txBody>
      </p:sp>
      <p:sp>
        <p:nvSpPr>
          <p:cNvPr id="49" name="object 49"/>
          <p:cNvSpPr/>
          <p:nvPr/>
        </p:nvSpPr>
        <p:spPr>
          <a:xfrm>
            <a:off x="4432300" y="4682185"/>
            <a:ext cx="1113155" cy="880744"/>
          </a:xfrm>
          <a:custGeom>
            <a:avLst/>
            <a:gdLst/>
            <a:ahLst/>
            <a:cxnLst/>
            <a:rect l="l" t="t" r="r" b="b"/>
            <a:pathLst>
              <a:path w="1113154" h="880745">
                <a:moveTo>
                  <a:pt x="0" y="0"/>
                </a:moveTo>
                <a:lnTo>
                  <a:pt x="490982" y="0"/>
                </a:lnTo>
                <a:lnTo>
                  <a:pt x="1112901" y="440436"/>
                </a:lnTo>
                <a:lnTo>
                  <a:pt x="490982" y="880745"/>
                </a:lnTo>
                <a:lnTo>
                  <a:pt x="0" y="880745"/>
                </a:lnTo>
                <a:lnTo>
                  <a:pt x="621791" y="440436"/>
                </a:lnTo>
                <a:lnTo>
                  <a:pt x="0" y="0"/>
                </a:lnTo>
                <a:close/>
              </a:path>
            </a:pathLst>
          </a:custGeom>
          <a:ln w="25400">
            <a:solidFill>
              <a:srgbClr val="AD4745"/>
            </a:solidFill>
          </a:ln>
        </p:spPr>
        <p:txBody>
          <a:bodyPr wrap="square" lIns="0" tIns="0" rIns="0" bIns="0" rtlCol="0"/>
          <a:lstStyle/>
          <a:p>
            <a:endParaRPr dirty="0"/>
          </a:p>
        </p:txBody>
      </p:sp>
      <p:sp>
        <p:nvSpPr>
          <p:cNvPr id="50" name="object 50"/>
          <p:cNvSpPr/>
          <p:nvPr/>
        </p:nvSpPr>
        <p:spPr>
          <a:xfrm>
            <a:off x="5100701" y="4682185"/>
            <a:ext cx="1113155" cy="880744"/>
          </a:xfrm>
          <a:custGeom>
            <a:avLst/>
            <a:gdLst/>
            <a:ahLst/>
            <a:cxnLst/>
            <a:rect l="l" t="t" r="r" b="b"/>
            <a:pathLst>
              <a:path w="1113154" h="880745">
                <a:moveTo>
                  <a:pt x="490982" y="0"/>
                </a:moveTo>
                <a:lnTo>
                  <a:pt x="0" y="0"/>
                </a:lnTo>
                <a:lnTo>
                  <a:pt x="621919" y="440436"/>
                </a:lnTo>
                <a:lnTo>
                  <a:pt x="0" y="880745"/>
                </a:lnTo>
                <a:lnTo>
                  <a:pt x="490982" y="880745"/>
                </a:lnTo>
                <a:lnTo>
                  <a:pt x="1112901" y="440436"/>
                </a:lnTo>
                <a:lnTo>
                  <a:pt x="490982" y="0"/>
                </a:lnTo>
                <a:close/>
              </a:path>
            </a:pathLst>
          </a:custGeom>
          <a:solidFill>
            <a:srgbClr val="FFFFFF"/>
          </a:solidFill>
        </p:spPr>
        <p:txBody>
          <a:bodyPr wrap="square" lIns="0" tIns="0" rIns="0" bIns="0" rtlCol="0"/>
          <a:lstStyle/>
          <a:p>
            <a:endParaRPr dirty="0"/>
          </a:p>
        </p:txBody>
      </p:sp>
      <p:sp>
        <p:nvSpPr>
          <p:cNvPr id="51" name="object 51"/>
          <p:cNvSpPr/>
          <p:nvPr/>
        </p:nvSpPr>
        <p:spPr>
          <a:xfrm>
            <a:off x="5100701" y="4682185"/>
            <a:ext cx="1113155" cy="880744"/>
          </a:xfrm>
          <a:custGeom>
            <a:avLst/>
            <a:gdLst/>
            <a:ahLst/>
            <a:cxnLst/>
            <a:rect l="l" t="t" r="r" b="b"/>
            <a:pathLst>
              <a:path w="1113154" h="880745">
                <a:moveTo>
                  <a:pt x="0" y="0"/>
                </a:moveTo>
                <a:lnTo>
                  <a:pt x="490982" y="0"/>
                </a:lnTo>
                <a:lnTo>
                  <a:pt x="1112901" y="440436"/>
                </a:lnTo>
                <a:lnTo>
                  <a:pt x="490982" y="880745"/>
                </a:lnTo>
                <a:lnTo>
                  <a:pt x="0" y="880745"/>
                </a:lnTo>
                <a:lnTo>
                  <a:pt x="621919" y="440436"/>
                </a:lnTo>
                <a:lnTo>
                  <a:pt x="0" y="0"/>
                </a:lnTo>
                <a:close/>
              </a:path>
            </a:pathLst>
          </a:custGeom>
          <a:ln w="25400">
            <a:solidFill>
              <a:srgbClr val="AD4745"/>
            </a:solidFill>
          </a:ln>
        </p:spPr>
        <p:txBody>
          <a:bodyPr wrap="square" lIns="0" tIns="0" rIns="0" bIns="0" rtlCol="0"/>
          <a:lstStyle/>
          <a:p>
            <a:endParaRPr dirty="0"/>
          </a:p>
        </p:txBody>
      </p:sp>
      <p:sp>
        <p:nvSpPr>
          <p:cNvPr id="52" name="object 52"/>
          <p:cNvSpPr/>
          <p:nvPr/>
        </p:nvSpPr>
        <p:spPr>
          <a:xfrm>
            <a:off x="5769736" y="4682185"/>
            <a:ext cx="1113155" cy="880744"/>
          </a:xfrm>
          <a:custGeom>
            <a:avLst/>
            <a:gdLst/>
            <a:ahLst/>
            <a:cxnLst/>
            <a:rect l="l" t="t" r="r" b="b"/>
            <a:pathLst>
              <a:path w="1113154" h="880745">
                <a:moveTo>
                  <a:pt x="490982" y="0"/>
                </a:moveTo>
                <a:lnTo>
                  <a:pt x="0" y="0"/>
                </a:lnTo>
                <a:lnTo>
                  <a:pt x="621918" y="440436"/>
                </a:lnTo>
                <a:lnTo>
                  <a:pt x="0" y="880745"/>
                </a:lnTo>
                <a:lnTo>
                  <a:pt x="490982" y="880745"/>
                </a:lnTo>
                <a:lnTo>
                  <a:pt x="1112901" y="440436"/>
                </a:lnTo>
                <a:lnTo>
                  <a:pt x="490982" y="0"/>
                </a:lnTo>
                <a:close/>
              </a:path>
            </a:pathLst>
          </a:custGeom>
          <a:solidFill>
            <a:srgbClr val="FFFFFF"/>
          </a:solidFill>
        </p:spPr>
        <p:txBody>
          <a:bodyPr wrap="square" lIns="0" tIns="0" rIns="0" bIns="0" rtlCol="0"/>
          <a:lstStyle/>
          <a:p>
            <a:endParaRPr dirty="0"/>
          </a:p>
        </p:txBody>
      </p:sp>
      <p:sp>
        <p:nvSpPr>
          <p:cNvPr id="53" name="object 53"/>
          <p:cNvSpPr/>
          <p:nvPr/>
        </p:nvSpPr>
        <p:spPr>
          <a:xfrm>
            <a:off x="5769736" y="4682185"/>
            <a:ext cx="1113155" cy="880744"/>
          </a:xfrm>
          <a:custGeom>
            <a:avLst/>
            <a:gdLst/>
            <a:ahLst/>
            <a:cxnLst/>
            <a:rect l="l" t="t" r="r" b="b"/>
            <a:pathLst>
              <a:path w="1113154" h="880745">
                <a:moveTo>
                  <a:pt x="0" y="0"/>
                </a:moveTo>
                <a:lnTo>
                  <a:pt x="490982" y="0"/>
                </a:lnTo>
                <a:lnTo>
                  <a:pt x="1112901" y="440436"/>
                </a:lnTo>
                <a:lnTo>
                  <a:pt x="490982" y="880745"/>
                </a:lnTo>
                <a:lnTo>
                  <a:pt x="0" y="880745"/>
                </a:lnTo>
                <a:lnTo>
                  <a:pt x="621918" y="440436"/>
                </a:lnTo>
                <a:lnTo>
                  <a:pt x="0" y="0"/>
                </a:lnTo>
                <a:close/>
              </a:path>
            </a:pathLst>
          </a:custGeom>
          <a:ln w="25400">
            <a:solidFill>
              <a:srgbClr val="AD4745"/>
            </a:solidFill>
          </a:ln>
        </p:spPr>
        <p:txBody>
          <a:bodyPr wrap="square" lIns="0" tIns="0" rIns="0" bIns="0" rtlCol="0"/>
          <a:lstStyle/>
          <a:p>
            <a:endParaRPr dirty="0"/>
          </a:p>
        </p:txBody>
      </p:sp>
      <p:sp>
        <p:nvSpPr>
          <p:cNvPr id="54" name="object 54"/>
          <p:cNvSpPr/>
          <p:nvPr/>
        </p:nvSpPr>
        <p:spPr>
          <a:xfrm>
            <a:off x="1757298" y="4770335"/>
            <a:ext cx="4817745" cy="704850"/>
          </a:xfrm>
          <a:custGeom>
            <a:avLst/>
            <a:gdLst/>
            <a:ahLst/>
            <a:cxnLst/>
            <a:rect l="l" t="t" r="r" b="b"/>
            <a:pathLst>
              <a:path w="4817745" h="704850">
                <a:moveTo>
                  <a:pt x="0" y="704583"/>
                </a:moveTo>
                <a:lnTo>
                  <a:pt x="4817745" y="704583"/>
                </a:lnTo>
                <a:lnTo>
                  <a:pt x="4817745" y="0"/>
                </a:lnTo>
                <a:lnTo>
                  <a:pt x="0" y="0"/>
                </a:lnTo>
                <a:lnTo>
                  <a:pt x="0" y="704583"/>
                </a:lnTo>
                <a:close/>
              </a:path>
            </a:pathLst>
          </a:custGeom>
          <a:solidFill>
            <a:srgbClr val="FFFFFF"/>
          </a:solidFill>
        </p:spPr>
        <p:txBody>
          <a:bodyPr wrap="square" lIns="0" tIns="0" rIns="0" bIns="0" rtlCol="0"/>
          <a:lstStyle/>
          <a:p>
            <a:endParaRPr dirty="0"/>
          </a:p>
        </p:txBody>
      </p:sp>
      <p:sp>
        <p:nvSpPr>
          <p:cNvPr id="55" name="object 55"/>
          <p:cNvSpPr txBox="1"/>
          <p:nvPr/>
        </p:nvSpPr>
        <p:spPr>
          <a:xfrm>
            <a:off x="1757298" y="4770335"/>
            <a:ext cx="4817745" cy="704850"/>
          </a:xfrm>
          <a:prstGeom prst="rect">
            <a:avLst/>
          </a:prstGeom>
          <a:ln w="25400">
            <a:solidFill>
              <a:srgbClr val="C0504D"/>
            </a:solidFill>
          </a:ln>
        </p:spPr>
        <p:txBody>
          <a:bodyPr vert="horz" wrap="square" lIns="0" tIns="31115" rIns="0" bIns="0" rtlCol="0">
            <a:spAutoFit/>
          </a:bodyPr>
          <a:lstStyle/>
          <a:p>
            <a:pPr marL="38100" marR="764540" algn="just">
              <a:lnSpc>
                <a:spcPts val="1639"/>
              </a:lnSpc>
              <a:spcBef>
                <a:spcPts val="245"/>
              </a:spcBef>
            </a:pPr>
            <a:r>
              <a:rPr sz="1500" b="1" spc="-105" dirty="0">
                <a:latin typeface="Trebuchet MS"/>
                <a:cs typeface="Trebuchet MS"/>
              </a:rPr>
              <a:t>Concientizar</a:t>
            </a:r>
            <a:r>
              <a:rPr sz="1500" b="1" spc="-114" dirty="0">
                <a:latin typeface="Trebuchet MS"/>
                <a:cs typeface="Trebuchet MS"/>
              </a:rPr>
              <a:t> </a:t>
            </a:r>
            <a:r>
              <a:rPr sz="1500" b="1" spc="-60" dirty="0">
                <a:latin typeface="Trebuchet MS"/>
                <a:cs typeface="Trebuchet MS"/>
              </a:rPr>
              <a:t>a</a:t>
            </a:r>
            <a:r>
              <a:rPr sz="1500" b="1" spc="-120" dirty="0">
                <a:latin typeface="Trebuchet MS"/>
                <a:cs typeface="Trebuchet MS"/>
              </a:rPr>
              <a:t> </a:t>
            </a:r>
            <a:r>
              <a:rPr sz="1500" b="1" spc="-55" dirty="0">
                <a:latin typeface="Trebuchet MS"/>
                <a:cs typeface="Trebuchet MS"/>
              </a:rPr>
              <a:t>los</a:t>
            </a:r>
            <a:r>
              <a:rPr sz="1500" b="1" spc="-120" dirty="0">
                <a:latin typeface="Trebuchet MS"/>
                <a:cs typeface="Trebuchet MS"/>
              </a:rPr>
              <a:t> </a:t>
            </a:r>
            <a:r>
              <a:rPr sz="1500" b="1" spc="-65" dirty="0">
                <a:latin typeface="Trebuchet MS"/>
                <a:cs typeface="Trebuchet MS"/>
              </a:rPr>
              <a:t>alumnos</a:t>
            </a:r>
            <a:r>
              <a:rPr sz="1500" b="1" spc="-135" dirty="0">
                <a:latin typeface="Trebuchet MS"/>
                <a:cs typeface="Trebuchet MS"/>
              </a:rPr>
              <a:t> </a:t>
            </a:r>
            <a:r>
              <a:rPr sz="1500" b="1" spc="-80" dirty="0">
                <a:latin typeface="Trebuchet MS"/>
                <a:cs typeface="Trebuchet MS"/>
              </a:rPr>
              <a:t>sobre</a:t>
            </a:r>
            <a:r>
              <a:rPr sz="1500" b="1" spc="-114" dirty="0">
                <a:latin typeface="Trebuchet MS"/>
                <a:cs typeface="Trebuchet MS"/>
              </a:rPr>
              <a:t> </a:t>
            </a:r>
            <a:r>
              <a:rPr sz="1500" b="1" spc="-95" dirty="0">
                <a:latin typeface="Trebuchet MS"/>
                <a:cs typeface="Trebuchet MS"/>
              </a:rPr>
              <a:t>el</a:t>
            </a:r>
            <a:r>
              <a:rPr sz="1500" b="1" spc="-120" dirty="0">
                <a:latin typeface="Trebuchet MS"/>
                <a:cs typeface="Trebuchet MS"/>
              </a:rPr>
              <a:t> </a:t>
            </a:r>
            <a:r>
              <a:rPr sz="1500" b="1" spc="-80" dirty="0">
                <a:latin typeface="Trebuchet MS"/>
                <a:cs typeface="Trebuchet MS"/>
              </a:rPr>
              <a:t>problema</a:t>
            </a:r>
            <a:r>
              <a:rPr sz="1500" b="1" spc="-120" dirty="0">
                <a:latin typeface="Trebuchet MS"/>
                <a:cs typeface="Trebuchet MS"/>
              </a:rPr>
              <a:t> </a:t>
            </a:r>
            <a:r>
              <a:rPr sz="1500" b="1" spc="-90" dirty="0">
                <a:latin typeface="Trebuchet MS"/>
                <a:cs typeface="Trebuchet MS"/>
              </a:rPr>
              <a:t>de</a:t>
            </a:r>
            <a:r>
              <a:rPr sz="1500" b="1" spc="-120" dirty="0">
                <a:latin typeface="Trebuchet MS"/>
                <a:cs typeface="Trebuchet MS"/>
              </a:rPr>
              <a:t> </a:t>
            </a:r>
            <a:r>
              <a:rPr sz="1500" b="1" spc="-70" dirty="0">
                <a:latin typeface="Trebuchet MS"/>
                <a:cs typeface="Trebuchet MS"/>
              </a:rPr>
              <a:t>la  </a:t>
            </a:r>
            <a:r>
              <a:rPr sz="1500" b="1" spc="-80" dirty="0">
                <a:latin typeface="Trebuchet MS"/>
                <a:cs typeface="Trebuchet MS"/>
              </a:rPr>
              <a:t>sobrepoblación </a:t>
            </a:r>
            <a:r>
              <a:rPr sz="1500" b="1" spc="-75" dirty="0">
                <a:latin typeface="Trebuchet MS"/>
                <a:cs typeface="Trebuchet MS"/>
              </a:rPr>
              <a:t>por </a:t>
            </a:r>
            <a:r>
              <a:rPr sz="1500" b="1" spc="-100" dirty="0">
                <a:latin typeface="Trebuchet MS"/>
                <a:cs typeface="Trebuchet MS"/>
              </a:rPr>
              <a:t>práctica </a:t>
            </a:r>
            <a:r>
              <a:rPr sz="1500" b="1" spc="-90" dirty="0">
                <a:latin typeface="Trebuchet MS"/>
                <a:cs typeface="Trebuchet MS"/>
              </a:rPr>
              <a:t>de relaciones</a:t>
            </a:r>
            <a:r>
              <a:rPr sz="1500" b="1" spc="-225" dirty="0">
                <a:latin typeface="Trebuchet MS"/>
                <a:cs typeface="Trebuchet MS"/>
              </a:rPr>
              <a:t> </a:t>
            </a:r>
            <a:r>
              <a:rPr sz="1500" b="1" spc="-90" dirty="0">
                <a:latin typeface="Trebuchet MS"/>
                <a:cs typeface="Trebuchet MS"/>
              </a:rPr>
              <a:t>sexuales  erróneas</a:t>
            </a:r>
            <a:endParaRPr sz="1500" dirty="0">
              <a:latin typeface="Trebuchet MS"/>
              <a:cs typeface="Trebuchet MS"/>
            </a:endParaRPr>
          </a:p>
        </p:txBody>
      </p:sp>
    </p:spTree>
    <p:extLst>
      <p:ext uri="{BB962C8B-B14F-4D97-AF65-F5344CB8AC3E}">
        <p14:creationId xmlns:p14="http://schemas.microsoft.com/office/powerpoint/2010/main" val="4231675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457200" y="1981200"/>
            <a:ext cx="7772400" cy="3416320"/>
          </a:xfrm>
          <a:prstGeom prst="rect">
            <a:avLst/>
          </a:prstGeom>
          <a:noFill/>
        </p:spPr>
        <p:txBody>
          <a:bodyPr wrap="square" rtlCol="0">
            <a:spAutoFit/>
          </a:bodyPr>
          <a:lstStyle/>
          <a:p>
            <a:pPr marL="342900" indent="-342900">
              <a:buFont typeface="+mj-lt"/>
              <a:buAutoNum type="alphaLcPeriod"/>
            </a:pPr>
            <a:r>
              <a:rPr lang="es-MX" dirty="0">
                <a:latin typeface="Arial" panose="020B0604020202020204" pitchFamily="34" charset="0"/>
                <a:cs typeface="Arial" panose="020B0604020202020204" pitchFamily="34" charset="0"/>
              </a:rPr>
              <a:t>Nombre de la actividad </a:t>
            </a:r>
          </a:p>
          <a:p>
            <a:r>
              <a:rPr lang="es-MX" b="1" dirty="0">
                <a:latin typeface="Arial" panose="020B0604020202020204" pitchFamily="34" charset="0"/>
                <a:cs typeface="Arial" panose="020B0604020202020204" pitchFamily="34" charset="0"/>
              </a:rPr>
              <a:t>Obra de teatro “La sobrepoblación basada en la poligamia de oriente y occidente.”</a:t>
            </a:r>
          </a:p>
          <a:p>
            <a:r>
              <a:rPr lang="es-MX" dirty="0">
                <a:latin typeface="Arial" panose="020B0604020202020204" pitchFamily="34" charset="0"/>
                <a:cs typeface="Arial" panose="020B0604020202020204" pitchFamily="34" charset="0"/>
              </a:rPr>
              <a:t>b. Objetivo</a:t>
            </a:r>
          </a:p>
          <a:p>
            <a:r>
              <a:rPr lang="es-MX" b="1" dirty="0">
                <a:latin typeface="Arial" panose="020B0604020202020204" pitchFamily="34" charset="0"/>
                <a:cs typeface="Arial" panose="020B0604020202020204" pitchFamily="34" charset="0"/>
              </a:rPr>
              <a:t>Generar la curiosidad en el adolescente y población escolar por saber sobre su sexualidad para que desde hoy y en el futuro puedan tomar decisiones responsables y de esta manera incidir en la disminución del índice poblacional de nuestro país.</a:t>
            </a:r>
          </a:p>
          <a:p>
            <a:r>
              <a:rPr lang="es-MX" dirty="0">
                <a:latin typeface="Arial" panose="020B0604020202020204" pitchFamily="34" charset="0"/>
                <a:cs typeface="Arial" panose="020B0604020202020204" pitchFamily="34" charset="0"/>
              </a:rPr>
              <a:t>c. Grado</a:t>
            </a:r>
          </a:p>
          <a:p>
            <a:r>
              <a:rPr lang="es-MX" b="1" dirty="0">
                <a:latin typeface="Arial" panose="020B0604020202020204" pitchFamily="34" charset="0"/>
                <a:cs typeface="Arial" panose="020B0604020202020204" pitchFamily="34" charset="0"/>
              </a:rPr>
              <a:t>Quinto</a:t>
            </a:r>
          </a:p>
          <a:p>
            <a:r>
              <a:rPr lang="es-MX" dirty="0">
                <a:latin typeface="Arial" panose="020B0604020202020204" pitchFamily="34" charset="0"/>
                <a:cs typeface="Arial" panose="020B0604020202020204" pitchFamily="34" charset="0"/>
              </a:rPr>
              <a:t>d. Fecha en que se llevará a cabo</a:t>
            </a:r>
          </a:p>
          <a:p>
            <a:r>
              <a:rPr lang="es-MX" b="1" dirty="0">
                <a:latin typeface="Arial" panose="020B0604020202020204" pitchFamily="34" charset="0"/>
                <a:cs typeface="Arial" panose="020B0604020202020204" pitchFamily="34" charset="0"/>
              </a:rPr>
              <a:t> Abril/Mayo 2019</a:t>
            </a:r>
          </a:p>
        </p:txBody>
      </p:sp>
      <p:sp>
        <p:nvSpPr>
          <p:cNvPr id="20" name="object 17"/>
          <p:cNvSpPr txBox="1"/>
          <p:nvPr/>
        </p:nvSpPr>
        <p:spPr>
          <a:xfrm>
            <a:off x="3969765" y="220726"/>
            <a:ext cx="4557395" cy="551433"/>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a:t>
            </a:r>
            <a:r>
              <a:rPr lang="es-MX" sz="1600" b="1" spc="-10" dirty="0">
                <a:solidFill>
                  <a:srgbClr val="C00000"/>
                </a:solidFill>
                <a:latin typeface="Arial"/>
                <a:cs typeface="Arial"/>
              </a:rPr>
              <a:t>Actividad interdisciplinaria </a:t>
            </a:r>
            <a:r>
              <a:rPr lang="es-MX" sz="1600" b="1" spc="-10" dirty="0" smtClean="0">
                <a:solidFill>
                  <a:srgbClr val="C00000"/>
                </a:solidFill>
                <a:latin typeface="Arial"/>
                <a:cs typeface="Arial"/>
              </a:rPr>
              <a:t>de Cierre de Proyecto.</a:t>
            </a:r>
            <a:endParaRPr lang="es-MX" dirty="0">
              <a:latin typeface="Trebuchet MS"/>
              <a:cs typeface="Trebuchet MS"/>
            </a:endParaRPr>
          </a:p>
        </p:txBody>
      </p:sp>
    </p:spTree>
    <p:extLst>
      <p:ext uri="{BB962C8B-B14F-4D97-AF65-F5344CB8AC3E}">
        <p14:creationId xmlns:p14="http://schemas.microsoft.com/office/powerpoint/2010/main" val="2306981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281153" y="1090418"/>
            <a:ext cx="8063482" cy="4247317"/>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r>
              <a:rPr lang="es-MX" sz="2400" b="1" i="1" dirty="0">
                <a:latin typeface="Arial" panose="020B0604020202020204" pitchFamily="34" charset="0"/>
                <a:cs typeface="Arial" panose="020B0604020202020204" pitchFamily="34" charset="0"/>
              </a:rPr>
              <a:t>Matemáticas.</a:t>
            </a:r>
          </a:p>
          <a:p>
            <a:r>
              <a:rPr lang="es-MX" b="1" dirty="0">
                <a:latin typeface="Arial" panose="020B0604020202020204" pitchFamily="34" charset="0"/>
                <a:cs typeface="Arial" panose="020B0604020202020204" pitchFamily="34" charset="0"/>
              </a:rPr>
              <a:t>Índices de sobrepoblación</a:t>
            </a:r>
          </a:p>
          <a:p>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r>
              <a:rPr lang="es-MX" sz="2400" b="1" i="1" dirty="0">
                <a:latin typeface="Arial" panose="020B0604020202020204" pitchFamily="34" charset="0"/>
                <a:cs typeface="Arial" panose="020B0604020202020204" pitchFamily="34" charset="0"/>
              </a:rPr>
              <a:t>Ética.</a:t>
            </a:r>
          </a:p>
          <a:p>
            <a:r>
              <a:rPr lang="es-MX" b="1" dirty="0">
                <a:latin typeface="Arial" panose="020B0604020202020204" pitchFamily="34" charset="0"/>
                <a:cs typeface="Arial" panose="020B0604020202020204" pitchFamily="34" charset="0"/>
              </a:rPr>
              <a:t>Poligamia, sobrepoblación, familia.</a:t>
            </a:r>
          </a:p>
          <a:p>
            <a:endParaRPr lang="es-MX" b="1" dirty="0">
              <a:latin typeface="Arial" panose="020B0604020202020204" pitchFamily="34" charset="0"/>
              <a:cs typeface="Arial" panose="020B0604020202020204" pitchFamily="34" charset="0"/>
            </a:endParaRPr>
          </a:p>
          <a:p>
            <a:r>
              <a:rPr lang="es-MX" sz="2400" b="1" i="1" dirty="0">
                <a:latin typeface="Arial" panose="020B0604020202020204" pitchFamily="34" charset="0"/>
                <a:cs typeface="Arial" panose="020B0604020202020204" pitchFamily="34" charset="0"/>
              </a:rPr>
              <a:t>Educación para la salud.</a:t>
            </a:r>
          </a:p>
          <a:p>
            <a:r>
              <a:rPr lang="es-MX" b="1" dirty="0">
                <a:latin typeface="Arial" panose="020B0604020202020204" pitchFamily="34" charset="0"/>
                <a:cs typeface="Arial" panose="020B0604020202020204" pitchFamily="34" charset="0"/>
              </a:rPr>
              <a:t>Educación sexual, orientación sexual, adolescencia, planificación familiar, cuidado consciente.</a:t>
            </a:r>
          </a:p>
          <a:p>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sp>
        <p:nvSpPr>
          <p:cNvPr id="20" name="object 17"/>
          <p:cNvSpPr txBox="1"/>
          <p:nvPr/>
        </p:nvSpPr>
        <p:spPr>
          <a:xfrm>
            <a:off x="3969765" y="220726"/>
            <a:ext cx="4557395" cy="26148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Asignaturas </a:t>
            </a:r>
            <a:r>
              <a:rPr lang="es-MX" sz="1600" b="1" spc="-10" dirty="0" smtClean="0">
                <a:solidFill>
                  <a:srgbClr val="C00000"/>
                </a:solidFill>
                <a:latin typeface="Arial"/>
                <a:cs typeface="Arial"/>
              </a:rPr>
              <a:t>participantes</a:t>
            </a:r>
            <a:endParaRPr lang="es-MX" sz="1600" b="1" spc="-10" dirty="0">
              <a:solidFill>
                <a:srgbClr val="C00000"/>
              </a:solidFill>
              <a:latin typeface="Arial"/>
              <a:cs typeface="Arial"/>
            </a:endParaRPr>
          </a:p>
        </p:txBody>
      </p:sp>
    </p:spTree>
    <p:extLst>
      <p:ext uri="{BB962C8B-B14F-4D97-AF65-F5344CB8AC3E}">
        <p14:creationId xmlns:p14="http://schemas.microsoft.com/office/powerpoint/2010/main" val="13189058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304801" y="1676400"/>
            <a:ext cx="8236448" cy="1754326"/>
          </a:xfrm>
          <a:prstGeom prst="rect">
            <a:avLst/>
          </a:prstGeom>
          <a:noFill/>
        </p:spPr>
        <p:txBody>
          <a:bodyPr wrap="square" rtlCol="0">
            <a:spAutoFit/>
          </a:bodyPr>
          <a:lstStyle/>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Acercar a los jóvenes a través del teatro para conocer las causas y consecuencias de una mala educación sexual desde el punto de vista científico y social (reconocimiento), reconociendo que ambos aspectos se complementan.</a:t>
            </a:r>
          </a:p>
          <a:p>
            <a:endParaRPr lang="es-MX" dirty="0">
              <a:latin typeface="Arial" panose="020B0604020202020204" pitchFamily="34" charset="0"/>
              <a:cs typeface="Arial" panose="020B0604020202020204" pitchFamily="34" charset="0"/>
            </a:endParaRPr>
          </a:p>
        </p:txBody>
      </p:sp>
      <p:sp>
        <p:nvSpPr>
          <p:cNvPr id="20" name="object 17"/>
          <p:cNvSpPr txBox="1"/>
          <p:nvPr/>
        </p:nvSpPr>
        <p:spPr>
          <a:xfrm>
            <a:off x="3969765" y="220726"/>
            <a:ext cx="4557395" cy="564257"/>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Justificación de la actividad</a:t>
            </a:r>
          </a:p>
          <a:p>
            <a:pPr marL="12700">
              <a:lnSpc>
                <a:spcPts val="2135"/>
              </a:lnSpc>
              <a:spcBef>
                <a:spcPts val="100"/>
              </a:spcBef>
            </a:pPr>
            <a:endParaRPr sz="1800" dirty="0">
              <a:latin typeface="Trebuchet MS"/>
              <a:cs typeface="Trebuchet MS"/>
            </a:endParaRPr>
          </a:p>
        </p:txBody>
      </p:sp>
    </p:spTree>
    <p:extLst>
      <p:ext uri="{BB962C8B-B14F-4D97-AF65-F5344CB8AC3E}">
        <p14:creationId xmlns:p14="http://schemas.microsoft.com/office/powerpoint/2010/main" val="28816731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0" name="19 CuadroTexto"/>
          <p:cNvSpPr txBox="1"/>
          <p:nvPr/>
        </p:nvSpPr>
        <p:spPr>
          <a:xfrm>
            <a:off x="629818" y="1524000"/>
            <a:ext cx="7294982" cy="2585323"/>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Selección de grupo.</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Selección de fecha.</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Boceto del guion (modificaciones y adecuaciones)</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Utilería (mobiliario y lugar)</a:t>
            </a:r>
          </a:p>
          <a:p>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p:txBody>
      </p:sp>
      <p:sp>
        <p:nvSpPr>
          <p:cNvPr id="21" name="object 17"/>
          <p:cNvSpPr txBox="1"/>
          <p:nvPr/>
        </p:nvSpPr>
        <p:spPr>
          <a:xfrm>
            <a:off x="3969765" y="220726"/>
            <a:ext cx="4557395" cy="26148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Apertura de la actividad</a:t>
            </a:r>
          </a:p>
        </p:txBody>
      </p:sp>
    </p:spTree>
    <p:extLst>
      <p:ext uri="{BB962C8B-B14F-4D97-AF65-F5344CB8AC3E}">
        <p14:creationId xmlns:p14="http://schemas.microsoft.com/office/powerpoint/2010/main" val="15699556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629818" y="1371600"/>
            <a:ext cx="7038813" cy="1754326"/>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Adecuación de las obras.</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Secuencia en que se presentan las obras</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Ensayos y correcciones. </a:t>
            </a:r>
          </a:p>
          <a:p>
            <a:endParaRPr lang="es-MX"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p:txBody>
      </p:sp>
      <p:sp>
        <p:nvSpPr>
          <p:cNvPr id="20" name="object 17"/>
          <p:cNvSpPr txBox="1"/>
          <p:nvPr/>
        </p:nvSpPr>
        <p:spPr>
          <a:xfrm>
            <a:off x="3969765" y="220726"/>
            <a:ext cx="4557395" cy="26148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Descripción del desarrollo de la actividad</a:t>
            </a:r>
            <a:r>
              <a:rPr lang="es-MX" sz="1600" b="1" spc="-10" dirty="0" smtClean="0">
                <a:solidFill>
                  <a:srgbClr val="C00000"/>
                </a:solidFill>
                <a:latin typeface="Arial"/>
                <a:cs typeface="Arial"/>
              </a:rPr>
              <a:t>.</a:t>
            </a:r>
            <a:endParaRPr lang="es-MX" sz="1600" b="1" spc="-10" dirty="0">
              <a:solidFill>
                <a:srgbClr val="C00000"/>
              </a:solidFill>
              <a:latin typeface="Arial"/>
              <a:cs typeface="Arial"/>
            </a:endParaRPr>
          </a:p>
        </p:txBody>
      </p:sp>
    </p:spTree>
    <p:extLst>
      <p:ext uri="{BB962C8B-B14F-4D97-AF65-F5344CB8AC3E}">
        <p14:creationId xmlns:p14="http://schemas.microsoft.com/office/powerpoint/2010/main" val="18590241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260131" y="1905000"/>
            <a:ext cx="8331707" cy="1754326"/>
          </a:xfrm>
          <a:prstGeom prst="rect">
            <a:avLst/>
          </a:prstGeom>
          <a:noFill/>
        </p:spPr>
        <p:txBody>
          <a:bodyPr wrap="square" rtlCol="0">
            <a:spAutoFit/>
          </a:bodyPr>
          <a:lstStyle/>
          <a:p>
            <a:r>
              <a:rPr lang="es-MX"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La presentación de las obras en el orden y tiempo estipulados reuniendo a la comunidad escolar. </a:t>
            </a:r>
          </a:p>
          <a:p>
            <a:pPr marL="285750" indent="-285750">
              <a:buFont typeface="Arial" panose="020B0604020202020204" pitchFamily="34" charset="0"/>
              <a:buChar char="•"/>
            </a:pPr>
            <a:endParaRPr lang="es-MX" b="1" dirty="0">
              <a:latin typeface="Arial" panose="020B0604020202020204" pitchFamily="34" charset="0"/>
              <a:cs typeface="Arial" panose="020B0604020202020204" pitchFamily="34" charset="0"/>
            </a:endParaRPr>
          </a:p>
        </p:txBody>
      </p:sp>
      <p:sp>
        <p:nvSpPr>
          <p:cNvPr id="20" name="object 17"/>
          <p:cNvSpPr txBox="1"/>
          <p:nvPr/>
        </p:nvSpPr>
        <p:spPr>
          <a:xfrm>
            <a:off x="3969765" y="220726"/>
            <a:ext cx="4557395" cy="261867"/>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Descripción del cierre de la actividad</a:t>
            </a:r>
            <a:endParaRPr sz="1800" dirty="0">
              <a:latin typeface="Trebuchet MS"/>
              <a:cs typeface="Trebuchet MS"/>
            </a:endParaRPr>
          </a:p>
        </p:txBody>
      </p:sp>
    </p:spTree>
    <p:extLst>
      <p:ext uri="{BB962C8B-B14F-4D97-AF65-F5344CB8AC3E}">
        <p14:creationId xmlns:p14="http://schemas.microsoft.com/office/powerpoint/2010/main" val="8436362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152400" y="1524000"/>
            <a:ext cx="8215883" cy="923330"/>
          </a:xfrm>
          <a:prstGeom prst="rect">
            <a:avLst/>
          </a:prstGeom>
          <a:noFill/>
        </p:spPr>
        <p:txBody>
          <a:bodyPr wrap="square" rtlCol="0">
            <a:spAutoFit/>
          </a:bodyPr>
          <a:lstStyle/>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Se dará un nuevo enfoque a las presentaciones considerando los resultados de las preguntas realizadas para la coevaluación.</a:t>
            </a:r>
          </a:p>
        </p:txBody>
      </p:sp>
      <p:sp>
        <p:nvSpPr>
          <p:cNvPr id="20" name="object 17"/>
          <p:cNvSpPr txBox="1"/>
          <p:nvPr/>
        </p:nvSpPr>
        <p:spPr>
          <a:xfrm>
            <a:off x="3969765" y="220726"/>
            <a:ext cx="4557395" cy="83356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Descripción de lo que se hará con los resultados de la actividad.</a:t>
            </a:r>
          </a:p>
          <a:p>
            <a:pPr marL="12700" algn="ctr">
              <a:lnSpc>
                <a:spcPts val="2135"/>
              </a:lnSpc>
              <a:spcBef>
                <a:spcPts val="100"/>
              </a:spcBef>
            </a:pPr>
            <a:endParaRPr sz="1800" dirty="0">
              <a:latin typeface="Trebuchet MS"/>
              <a:cs typeface="Trebuchet MS"/>
            </a:endParaRPr>
          </a:p>
        </p:txBody>
      </p:sp>
    </p:spTree>
    <p:extLst>
      <p:ext uri="{BB962C8B-B14F-4D97-AF65-F5344CB8AC3E}">
        <p14:creationId xmlns:p14="http://schemas.microsoft.com/office/powerpoint/2010/main" val="17315440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228600" y="1371600"/>
            <a:ext cx="8139683" cy="2308324"/>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Logros alcanzados:</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Comprensión de la comunidad sobre los temas vistos.</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Aplicación del conocimiento expuesto</a:t>
            </a:r>
          </a:p>
          <a:p>
            <a:r>
              <a:rPr lang="es-MX" b="1" dirty="0">
                <a:latin typeface="Arial" panose="020B0604020202020204" pitchFamily="34" charset="0"/>
                <a:cs typeface="Arial" panose="020B0604020202020204" pitchFamily="34" charset="0"/>
              </a:rPr>
              <a:t>Aspectos a mejorar:</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Calidad de herramientas de trabajo</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Uso correcto del lenguaje</a:t>
            </a:r>
          </a:p>
          <a:p>
            <a:endParaRPr lang="es-MX" b="1" dirty="0">
              <a:latin typeface="Arial" panose="020B0604020202020204" pitchFamily="34" charset="0"/>
              <a:cs typeface="Arial" panose="020B0604020202020204" pitchFamily="34" charset="0"/>
            </a:endParaRPr>
          </a:p>
        </p:txBody>
      </p:sp>
      <p:sp>
        <p:nvSpPr>
          <p:cNvPr id="20" name="object 17"/>
          <p:cNvSpPr txBox="1"/>
          <p:nvPr/>
        </p:nvSpPr>
        <p:spPr>
          <a:xfrm>
            <a:off x="3969765" y="220726"/>
            <a:ext cx="4557395" cy="564257"/>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Análisis.</a:t>
            </a:r>
          </a:p>
          <a:p>
            <a:pPr marL="12700" algn="ctr">
              <a:lnSpc>
                <a:spcPts val="2135"/>
              </a:lnSpc>
              <a:spcBef>
                <a:spcPts val="100"/>
              </a:spcBef>
            </a:pPr>
            <a:endParaRPr sz="1800" dirty="0">
              <a:latin typeface="Trebuchet MS"/>
              <a:cs typeface="Trebuchet MS"/>
            </a:endParaRPr>
          </a:p>
        </p:txBody>
      </p:sp>
    </p:spTree>
    <p:extLst>
      <p:ext uri="{BB962C8B-B14F-4D97-AF65-F5344CB8AC3E}">
        <p14:creationId xmlns:p14="http://schemas.microsoft.com/office/powerpoint/2010/main" val="31244813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0" name="19 CuadroTexto"/>
          <p:cNvSpPr txBox="1"/>
          <p:nvPr/>
        </p:nvSpPr>
        <p:spPr>
          <a:xfrm>
            <a:off x="304800" y="1752600"/>
            <a:ext cx="7924800" cy="646331"/>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Enriquecer el proyecto para futuras generaciones.</a:t>
            </a:r>
          </a:p>
        </p:txBody>
      </p:sp>
      <p:sp>
        <p:nvSpPr>
          <p:cNvPr id="21" name="object 17"/>
          <p:cNvSpPr txBox="1"/>
          <p:nvPr/>
        </p:nvSpPr>
        <p:spPr>
          <a:xfrm>
            <a:off x="3969764" y="206792"/>
            <a:ext cx="4557395" cy="26148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Toma de decisiones.</a:t>
            </a:r>
          </a:p>
        </p:txBody>
      </p:sp>
    </p:spTree>
    <p:extLst>
      <p:ext uri="{BB962C8B-B14F-4D97-AF65-F5344CB8AC3E}">
        <p14:creationId xmlns:p14="http://schemas.microsoft.com/office/powerpoint/2010/main" val="8515085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txBox="1"/>
          <p:nvPr/>
        </p:nvSpPr>
        <p:spPr>
          <a:xfrm>
            <a:off x="3969765" y="220726"/>
            <a:ext cx="4557395" cy="261867"/>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a:t>
            </a:r>
            <a:r>
              <a:rPr lang="es-MX" sz="1600" b="1" spc="-10" dirty="0" smtClean="0">
                <a:solidFill>
                  <a:srgbClr val="C00000"/>
                </a:solidFill>
                <a:latin typeface="Arial"/>
                <a:cs typeface="Arial"/>
              </a:rPr>
              <a:t>Herramientas y Evidencias.</a:t>
            </a:r>
            <a:endParaRPr sz="1800" dirty="0">
              <a:latin typeface="Trebuchet MS"/>
              <a:cs typeface="Trebuchet MS"/>
            </a:endParaRPr>
          </a:p>
        </p:txBody>
      </p:sp>
      <p:sp>
        <p:nvSpPr>
          <p:cNvPr id="5" name="object 18"/>
          <p:cNvSpPr/>
          <p:nvPr/>
        </p:nvSpPr>
        <p:spPr>
          <a:xfrm>
            <a:off x="990600" y="59511"/>
            <a:ext cx="2489708" cy="585787"/>
          </a:xfrm>
          <a:prstGeom prst="rect">
            <a:avLst/>
          </a:prstGeom>
          <a:blipFill>
            <a:blip r:embed="rId2" cstate="print"/>
            <a:stretch>
              <a:fillRect/>
            </a:stretch>
          </a:blipFill>
        </p:spPr>
        <p:txBody>
          <a:bodyPr wrap="square" lIns="0" tIns="0" rIns="0" bIns="0" rtlCol="0"/>
          <a:lstStyle/>
          <a:p>
            <a:endParaRPr dirty="0"/>
          </a:p>
        </p:txBody>
      </p:sp>
      <p:sp>
        <p:nvSpPr>
          <p:cNvPr id="6" name="object 19"/>
          <p:cNvSpPr/>
          <p:nvPr/>
        </p:nvSpPr>
        <p:spPr>
          <a:xfrm>
            <a:off x="3480308" y="73266"/>
            <a:ext cx="627532" cy="702830"/>
          </a:xfrm>
          <a:prstGeom prst="rect">
            <a:avLst/>
          </a:prstGeom>
          <a:blipFill>
            <a:blip r:embed="rId3" cstate="print"/>
            <a:stretch>
              <a:fillRect/>
            </a:stretch>
          </a:blipFill>
        </p:spPr>
        <p:txBody>
          <a:bodyPr wrap="square" lIns="0" tIns="0" rIns="0" bIns="0" rtlCol="0"/>
          <a:lstStyle/>
          <a:p>
            <a:endParaRPr dirty="0"/>
          </a:p>
        </p:txBody>
      </p:sp>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1534" y="1752600"/>
            <a:ext cx="2459313" cy="3698100"/>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1752600"/>
            <a:ext cx="2773575" cy="3698100"/>
          </a:xfrm>
          <a:prstGeom prst="rect">
            <a:avLst/>
          </a:prstGeom>
        </p:spPr>
      </p:pic>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9669" y="1752600"/>
            <a:ext cx="2571750" cy="3698099"/>
          </a:xfrm>
          <a:prstGeom prst="rect">
            <a:avLst/>
          </a:prstGeom>
        </p:spPr>
      </p:pic>
    </p:spTree>
    <p:extLst>
      <p:ext uri="{BB962C8B-B14F-4D97-AF65-F5344CB8AC3E}">
        <p14:creationId xmlns:p14="http://schemas.microsoft.com/office/powerpoint/2010/main" val="987302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7" name="object 17"/>
          <p:cNvSpPr txBox="1"/>
          <p:nvPr/>
        </p:nvSpPr>
        <p:spPr>
          <a:xfrm>
            <a:off x="3969765" y="220726"/>
            <a:ext cx="4557395" cy="261867"/>
          </a:xfrm>
          <a:prstGeom prst="rect">
            <a:avLst/>
          </a:prstGeom>
        </p:spPr>
        <p:txBody>
          <a:bodyPr vert="horz" wrap="square" lIns="0" tIns="12700" rIns="0" bIns="0" rtlCol="0">
            <a:spAutoFit/>
          </a:bodyPr>
          <a:lstStyle/>
          <a:p>
            <a:pPr marL="12700">
              <a:lnSpc>
                <a:spcPts val="2135"/>
              </a:lnSpc>
              <a:spcBef>
                <a:spcPts val="100"/>
              </a:spcBef>
            </a:pPr>
            <a:r>
              <a:rPr lang="es-MX" sz="1600" b="1" spc="-10" dirty="0">
                <a:solidFill>
                  <a:srgbClr val="C00000"/>
                </a:solidFill>
                <a:latin typeface="Arial"/>
                <a:cs typeface="Arial"/>
              </a:rPr>
              <a:t>    </a:t>
            </a:r>
            <a:r>
              <a:rPr lang="es-MX" sz="1600" b="1" spc="-10" dirty="0" smtClean="0">
                <a:solidFill>
                  <a:srgbClr val="C00000"/>
                </a:solidFill>
                <a:latin typeface="Arial"/>
                <a:cs typeface="Arial"/>
              </a:rPr>
              <a:t>Actividad interdisciplinaria detonadora</a:t>
            </a:r>
            <a:endParaRPr sz="1800" dirty="0">
              <a:latin typeface="Trebuchet MS"/>
              <a:cs typeface="Trebuchet MS"/>
            </a:endParaRPr>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 name="1 CuadroTexto"/>
          <p:cNvSpPr txBox="1"/>
          <p:nvPr/>
        </p:nvSpPr>
        <p:spPr>
          <a:xfrm>
            <a:off x="304800" y="1447800"/>
            <a:ext cx="8063483" cy="3139321"/>
          </a:xfrm>
          <a:prstGeom prst="rect">
            <a:avLst/>
          </a:prstGeom>
          <a:noFill/>
        </p:spPr>
        <p:txBody>
          <a:bodyPr wrap="square" rtlCol="0">
            <a:spAutoFit/>
          </a:bodyPr>
          <a:lstStyle/>
          <a:p>
            <a:pPr marL="342900" indent="-342900">
              <a:buAutoNum type="alphaUcPeriod"/>
            </a:pPr>
            <a:r>
              <a:rPr lang="es-MX" dirty="0">
                <a:latin typeface="Arial" panose="020B0604020202020204" pitchFamily="34" charset="0"/>
                <a:cs typeface="Arial" panose="020B0604020202020204" pitchFamily="34" charset="0"/>
              </a:rPr>
              <a:t>Nombre de la actividad:  </a:t>
            </a:r>
            <a:r>
              <a:rPr lang="es-MX" b="1" dirty="0">
                <a:latin typeface="Arial" panose="020B0604020202020204" pitchFamily="34" charset="0"/>
                <a:cs typeface="Arial" panose="020B0604020202020204" pitchFamily="34" charset="0"/>
              </a:rPr>
              <a:t>Exhibición de la infografía </a:t>
            </a:r>
            <a:endParaRPr lang="es-MX" dirty="0">
              <a:latin typeface="Arial" panose="020B0604020202020204" pitchFamily="34" charset="0"/>
              <a:cs typeface="Arial" panose="020B0604020202020204" pitchFamily="34" charset="0"/>
            </a:endParaRPr>
          </a:p>
          <a:p>
            <a:pPr marL="342900" indent="-342900">
              <a:buAutoNum type="alphaUcPeriod"/>
            </a:pPr>
            <a:endParaRPr lang="es-MX" dirty="0">
              <a:latin typeface="Arial" panose="020B0604020202020204" pitchFamily="34" charset="0"/>
              <a:cs typeface="Arial" panose="020B0604020202020204" pitchFamily="34" charset="0"/>
            </a:endParaRPr>
          </a:p>
          <a:p>
            <a:pPr marL="342900" indent="-342900">
              <a:buAutoNum type="alphaUcPeriod"/>
            </a:pPr>
            <a:r>
              <a:rPr lang="es-MX" dirty="0">
                <a:latin typeface="Arial" panose="020B0604020202020204" pitchFamily="34" charset="0"/>
                <a:cs typeface="Arial" panose="020B0604020202020204" pitchFamily="34" charset="0"/>
              </a:rPr>
              <a:t>Objetivo: </a:t>
            </a:r>
            <a:r>
              <a:rPr lang="es-MX" dirty="0" smtClean="0">
                <a:latin typeface="Arial" panose="020B0604020202020204" pitchFamily="34" charset="0"/>
                <a:cs typeface="Arial" panose="020B0604020202020204" pitchFamily="34" charset="0"/>
              </a:rPr>
              <a:t>Informar  </a:t>
            </a:r>
            <a:r>
              <a:rPr lang="es-MX" dirty="0">
                <a:latin typeface="Arial" panose="020B0604020202020204" pitchFamily="34" charset="0"/>
                <a:cs typeface="Arial" panose="020B0604020202020204" pitchFamily="34" charset="0"/>
              </a:rPr>
              <a:t>a la </a:t>
            </a:r>
            <a:r>
              <a:rPr lang="es-MX" dirty="0" smtClean="0">
                <a:latin typeface="Arial" panose="020B0604020202020204" pitchFamily="34" charset="0"/>
                <a:cs typeface="Arial" panose="020B0604020202020204" pitchFamily="34" charset="0"/>
              </a:rPr>
              <a:t>comunidad escolar  </a:t>
            </a:r>
            <a:r>
              <a:rPr lang="es-MX" dirty="0">
                <a:latin typeface="Arial" panose="020B0604020202020204" pitchFamily="34" charset="0"/>
                <a:cs typeface="Arial" panose="020B0604020202020204" pitchFamily="34" charset="0"/>
              </a:rPr>
              <a:t>sobre  el impacto que ha tenido en el medioambiente la sobrepoblación. </a:t>
            </a:r>
          </a:p>
          <a:p>
            <a:pPr marL="342900" indent="-342900">
              <a:buAutoNum type="alphaUcPeriod"/>
            </a:pPr>
            <a:endParaRPr lang="es-MX" dirty="0">
              <a:latin typeface="Arial" panose="020B0604020202020204" pitchFamily="34" charset="0"/>
              <a:cs typeface="Arial" panose="020B0604020202020204" pitchFamily="34" charset="0"/>
            </a:endParaRPr>
          </a:p>
          <a:p>
            <a:pPr marL="342900" indent="-342900">
              <a:buAutoNum type="alphaUcPeriod"/>
            </a:pPr>
            <a:r>
              <a:rPr lang="es-MX" dirty="0">
                <a:latin typeface="Arial" panose="020B0604020202020204" pitchFamily="34" charset="0"/>
                <a:cs typeface="Arial" panose="020B0604020202020204" pitchFamily="34" charset="0"/>
              </a:rPr>
              <a:t>Grado: </a:t>
            </a:r>
            <a:r>
              <a:rPr lang="es-MX" b="1" dirty="0">
                <a:latin typeface="Arial" panose="020B0604020202020204" pitchFamily="34" charset="0"/>
                <a:cs typeface="Arial" panose="020B0604020202020204" pitchFamily="34" charset="0"/>
              </a:rPr>
              <a:t>Quinto grado</a:t>
            </a:r>
          </a:p>
          <a:p>
            <a:pPr marL="342900" indent="-342900">
              <a:buAutoNum type="alphaUcPeriod"/>
            </a:pPr>
            <a:endParaRPr lang="es-MX" dirty="0">
              <a:latin typeface="Arial" panose="020B0604020202020204" pitchFamily="34" charset="0"/>
              <a:cs typeface="Arial" panose="020B0604020202020204" pitchFamily="34" charset="0"/>
            </a:endParaRPr>
          </a:p>
          <a:p>
            <a:pPr marL="342900" indent="-342900">
              <a:buAutoNum type="alphaUcPeriod"/>
            </a:pPr>
            <a:r>
              <a:rPr lang="es-MX" dirty="0">
                <a:latin typeface="Arial" panose="020B0604020202020204" pitchFamily="34" charset="0"/>
                <a:cs typeface="Arial" panose="020B0604020202020204" pitchFamily="34" charset="0"/>
              </a:rPr>
              <a:t>Fecha en que se llevara a cabo: </a:t>
            </a:r>
            <a:r>
              <a:rPr lang="es-MX" b="1" dirty="0">
                <a:latin typeface="Arial" panose="020B0604020202020204" pitchFamily="34" charset="0"/>
                <a:cs typeface="Arial" panose="020B0604020202020204" pitchFamily="34" charset="0"/>
              </a:rPr>
              <a:t>22 de Octubre del 2018</a:t>
            </a: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75465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81000" y="1828800"/>
            <a:ext cx="8001000" cy="2585323"/>
          </a:xfrm>
          <a:prstGeom prst="rect">
            <a:avLst/>
          </a:prstGeom>
          <a:noFill/>
        </p:spPr>
        <p:txBody>
          <a:bodyPr wrap="square" rtlCol="0">
            <a:spAutoFit/>
          </a:bodyPr>
          <a:lstStyle/>
          <a:p>
            <a:endParaRPr lang="es-MX" dirty="0"/>
          </a:p>
          <a:p>
            <a:r>
              <a:rPr lang="es-MX" b="1" dirty="0">
                <a:latin typeface="Arial" panose="020B0604020202020204" pitchFamily="34" charset="0"/>
                <a:cs typeface="Arial" panose="020B0604020202020204" pitchFamily="34" charset="0"/>
              </a:rPr>
              <a:t>1.- Cambio  de profesores :</a:t>
            </a:r>
          </a:p>
          <a:p>
            <a:r>
              <a:rPr lang="es-MX" b="1" dirty="0">
                <a:latin typeface="Arial" panose="020B0604020202020204" pitchFamily="34" charset="0"/>
                <a:cs typeface="Arial" panose="020B0604020202020204" pitchFamily="34" charset="0"/>
              </a:rPr>
              <a:t>Se modificó el nombre del profesor de ética debido a que se modificó la plantilla para el ciclo escolar 2018-2019.</a:t>
            </a:r>
          </a:p>
          <a:p>
            <a:r>
              <a:rPr lang="es-MX" b="1" dirty="0">
                <a:latin typeface="Arial" panose="020B0604020202020204" pitchFamily="34" charset="0"/>
                <a:cs typeface="Arial" panose="020B0604020202020204" pitchFamily="34" charset="0"/>
              </a:rPr>
              <a:t>2.- Modificación  de las asignaturas participantes:</a:t>
            </a:r>
          </a:p>
          <a:p>
            <a:r>
              <a:rPr lang="es-MX" b="1" dirty="0">
                <a:latin typeface="Arial" panose="020B0604020202020204" pitchFamily="34" charset="0"/>
                <a:cs typeface="Arial" panose="020B0604020202020204" pitchFamily="34" charset="0"/>
              </a:rPr>
              <a:t>Se decidió tomar en cuenta solamente las asignaturas de Matemáticas, Ética y Educación para la Salud , descartando Orientación Educativa V, debido a que el contenido de la información que se recabó no aportaba lo esperado en el proyecto original.</a:t>
            </a:r>
          </a:p>
        </p:txBody>
      </p:sp>
      <p:sp>
        <p:nvSpPr>
          <p:cNvPr id="4" name="object 17"/>
          <p:cNvSpPr txBox="1"/>
          <p:nvPr/>
        </p:nvSpPr>
        <p:spPr>
          <a:xfrm>
            <a:off x="3969765" y="220726"/>
            <a:ext cx="4557395" cy="833562"/>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a:solidFill>
                  <a:srgbClr val="C00000"/>
                </a:solidFill>
                <a:latin typeface="Arial"/>
                <a:cs typeface="Arial"/>
              </a:rPr>
              <a:t>    Lista de cambios  realizados a la estructura del proyecto:</a:t>
            </a:r>
          </a:p>
          <a:p>
            <a:pPr marL="12700">
              <a:lnSpc>
                <a:spcPts val="2135"/>
              </a:lnSpc>
              <a:spcBef>
                <a:spcPts val="100"/>
              </a:spcBef>
            </a:pPr>
            <a:endParaRPr sz="1800" dirty="0">
              <a:latin typeface="Trebuchet MS"/>
              <a:cs typeface="Trebuchet MS"/>
            </a:endParaRPr>
          </a:p>
        </p:txBody>
      </p:sp>
      <p:sp>
        <p:nvSpPr>
          <p:cNvPr id="5" name="object 18"/>
          <p:cNvSpPr/>
          <p:nvPr/>
        </p:nvSpPr>
        <p:spPr>
          <a:xfrm>
            <a:off x="827582" y="44640"/>
            <a:ext cx="2489708" cy="585787"/>
          </a:xfrm>
          <a:prstGeom prst="rect">
            <a:avLst/>
          </a:prstGeom>
          <a:blipFill>
            <a:blip r:embed="rId2" cstate="print"/>
            <a:stretch>
              <a:fillRect/>
            </a:stretch>
          </a:blipFill>
        </p:spPr>
        <p:txBody>
          <a:bodyPr wrap="square" lIns="0" tIns="0" rIns="0" bIns="0" rtlCol="0"/>
          <a:lstStyle/>
          <a:p>
            <a:endParaRPr dirty="0"/>
          </a:p>
        </p:txBody>
      </p:sp>
      <p:sp>
        <p:nvSpPr>
          <p:cNvPr id="6" name="object 19"/>
          <p:cNvSpPr/>
          <p:nvPr/>
        </p:nvSpPr>
        <p:spPr>
          <a:xfrm>
            <a:off x="3296411" y="73266"/>
            <a:ext cx="627532" cy="70283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5813824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txBox="1"/>
          <p:nvPr/>
        </p:nvSpPr>
        <p:spPr>
          <a:xfrm>
            <a:off x="3969765" y="220726"/>
            <a:ext cx="4557395" cy="261867"/>
          </a:xfrm>
          <a:prstGeom prst="rect">
            <a:avLst/>
          </a:prstGeom>
        </p:spPr>
        <p:txBody>
          <a:bodyPr vert="horz" wrap="square" lIns="0" tIns="12700" rIns="0" bIns="0" rtlCol="0">
            <a:spAutoFit/>
          </a:bodyPr>
          <a:lstStyle/>
          <a:p>
            <a:pPr marL="12700">
              <a:lnSpc>
                <a:spcPts val="2135"/>
              </a:lnSpc>
              <a:spcBef>
                <a:spcPts val="100"/>
              </a:spcBef>
            </a:pPr>
            <a:r>
              <a:rPr lang="es-MX" sz="1600" b="1" spc="-10" dirty="0">
                <a:solidFill>
                  <a:srgbClr val="C00000"/>
                </a:solidFill>
                <a:latin typeface="Arial"/>
                <a:cs typeface="Arial"/>
              </a:rPr>
              <a:t>    Planeación general</a:t>
            </a:r>
            <a:endParaRPr sz="1800" dirty="0">
              <a:latin typeface="Trebuchet MS"/>
              <a:cs typeface="Trebuchet MS"/>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03" t="27000" r="20117" b="11000"/>
          <a:stretch/>
        </p:blipFill>
        <p:spPr bwMode="auto">
          <a:xfrm>
            <a:off x="533400" y="1202413"/>
            <a:ext cx="7993760" cy="52745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object 18"/>
          <p:cNvSpPr/>
          <p:nvPr/>
        </p:nvSpPr>
        <p:spPr>
          <a:xfrm>
            <a:off x="827582" y="44640"/>
            <a:ext cx="2489708" cy="585787"/>
          </a:xfrm>
          <a:prstGeom prst="rect">
            <a:avLst/>
          </a:prstGeom>
          <a:blipFill>
            <a:blip r:embed="rId3" cstate="print"/>
            <a:stretch>
              <a:fillRect/>
            </a:stretch>
          </a:blipFill>
        </p:spPr>
        <p:txBody>
          <a:bodyPr wrap="square" lIns="0" tIns="0" rIns="0" bIns="0" rtlCol="0"/>
          <a:lstStyle/>
          <a:p>
            <a:endParaRPr dirty="0"/>
          </a:p>
        </p:txBody>
      </p:sp>
      <p:sp>
        <p:nvSpPr>
          <p:cNvPr id="6" name="object 19"/>
          <p:cNvSpPr/>
          <p:nvPr/>
        </p:nvSpPr>
        <p:spPr>
          <a:xfrm>
            <a:off x="3296411" y="73266"/>
            <a:ext cx="627532" cy="702830"/>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3430086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txBox="1"/>
          <p:nvPr/>
        </p:nvSpPr>
        <p:spPr>
          <a:xfrm>
            <a:off x="3969765" y="220726"/>
            <a:ext cx="4557395" cy="282129"/>
          </a:xfrm>
          <a:prstGeom prst="rect">
            <a:avLst/>
          </a:prstGeom>
        </p:spPr>
        <p:txBody>
          <a:bodyPr vert="horz" wrap="square" lIns="0" tIns="12700" rIns="0" bIns="0" rtlCol="0">
            <a:spAutoFit/>
          </a:bodyPr>
          <a:lstStyle/>
          <a:p>
            <a:pPr marL="12700">
              <a:lnSpc>
                <a:spcPts val="2135"/>
              </a:lnSpc>
              <a:spcBef>
                <a:spcPts val="100"/>
              </a:spcBef>
            </a:pPr>
            <a:r>
              <a:rPr lang="es-MX" sz="1600" b="1" spc="-10" dirty="0">
                <a:solidFill>
                  <a:srgbClr val="C00000"/>
                </a:solidFill>
                <a:latin typeface="Arial"/>
                <a:cs typeface="Arial"/>
              </a:rPr>
              <a:t>    Planeación  día a día</a:t>
            </a:r>
            <a:endParaRPr sz="1800" dirty="0">
              <a:latin typeface="Trebuchet MS"/>
              <a:cs typeface="Trebuchet MS"/>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726" t="16667" r="18945" b="13000"/>
          <a:stretch/>
        </p:blipFill>
        <p:spPr bwMode="auto">
          <a:xfrm>
            <a:off x="381000" y="1524000"/>
            <a:ext cx="814616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object 18"/>
          <p:cNvSpPr/>
          <p:nvPr/>
        </p:nvSpPr>
        <p:spPr>
          <a:xfrm>
            <a:off x="827582" y="44640"/>
            <a:ext cx="2489708" cy="585787"/>
          </a:xfrm>
          <a:prstGeom prst="rect">
            <a:avLst/>
          </a:prstGeom>
          <a:blipFill>
            <a:blip r:embed="rId3" cstate="print"/>
            <a:stretch>
              <a:fillRect/>
            </a:stretch>
          </a:blipFill>
        </p:spPr>
        <p:txBody>
          <a:bodyPr wrap="square" lIns="0" tIns="0" rIns="0" bIns="0" rtlCol="0"/>
          <a:lstStyle/>
          <a:p>
            <a:endParaRPr dirty="0"/>
          </a:p>
        </p:txBody>
      </p:sp>
      <p:sp>
        <p:nvSpPr>
          <p:cNvPr id="6" name="object 19"/>
          <p:cNvSpPr/>
          <p:nvPr/>
        </p:nvSpPr>
        <p:spPr>
          <a:xfrm>
            <a:off x="3296411" y="73266"/>
            <a:ext cx="627532" cy="702830"/>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9411236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txBox="1"/>
          <p:nvPr/>
        </p:nvSpPr>
        <p:spPr>
          <a:xfrm>
            <a:off x="3969765" y="220726"/>
            <a:ext cx="4557395" cy="261867"/>
          </a:xfrm>
          <a:prstGeom prst="rect">
            <a:avLst/>
          </a:prstGeom>
        </p:spPr>
        <p:txBody>
          <a:bodyPr vert="horz" wrap="square" lIns="0" tIns="12700" rIns="0" bIns="0" rtlCol="0">
            <a:spAutoFit/>
          </a:bodyPr>
          <a:lstStyle/>
          <a:p>
            <a:pPr marL="12700" algn="r">
              <a:lnSpc>
                <a:spcPts val="2135"/>
              </a:lnSpc>
              <a:spcBef>
                <a:spcPts val="100"/>
              </a:spcBef>
            </a:pPr>
            <a:r>
              <a:rPr lang="es-MX" sz="1600" b="1" spc="-10" dirty="0">
                <a:solidFill>
                  <a:srgbClr val="C00000"/>
                </a:solidFill>
                <a:latin typeface="Arial"/>
                <a:cs typeface="Arial"/>
              </a:rPr>
              <a:t>    Seguimiento</a:t>
            </a:r>
            <a:endParaRPr sz="1800" dirty="0">
              <a:latin typeface="Trebuchet MS"/>
              <a:cs typeface="Trebuchet MS"/>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99" t="16667" r="21875" b="16333"/>
          <a:stretch/>
        </p:blipFill>
        <p:spPr bwMode="auto">
          <a:xfrm>
            <a:off x="381000" y="1524000"/>
            <a:ext cx="814616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object 18"/>
          <p:cNvSpPr/>
          <p:nvPr/>
        </p:nvSpPr>
        <p:spPr>
          <a:xfrm>
            <a:off x="827582" y="44640"/>
            <a:ext cx="2489708" cy="585787"/>
          </a:xfrm>
          <a:prstGeom prst="rect">
            <a:avLst/>
          </a:prstGeom>
          <a:blipFill>
            <a:blip r:embed="rId3" cstate="print"/>
            <a:stretch>
              <a:fillRect/>
            </a:stretch>
          </a:blipFill>
        </p:spPr>
        <p:txBody>
          <a:bodyPr wrap="square" lIns="0" tIns="0" rIns="0" bIns="0" rtlCol="0"/>
          <a:lstStyle/>
          <a:p>
            <a:endParaRPr dirty="0"/>
          </a:p>
        </p:txBody>
      </p:sp>
      <p:sp>
        <p:nvSpPr>
          <p:cNvPr id="6" name="object 19"/>
          <p:cNvSpPr/>
          <p:nvPr/>
        </p:nvSpPr>
        <p:spPr>
          <a:xfrm>
            <a:off x="3296411" y="73266"/>
            <a:ext cx="627532" cy="702830"/>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5703960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txBox="1"/>
          <p:nvPr/>
        </p:nvSpPr>
        <p:spPr>
          <a:xfrm>
            <a:off x="3969765" y="220726"/>
            <a:ext cx="4557395" cy="261867"/>
          </a:xfrm>
          <a:prstGeom prst="rect">
            <a:avLst/>
          </a:prstGeom>
        </p:spPr>
        <p:txBody>
          <a:bodyPr vert="horz" wrap="square" lIns="0" tIns="12700" rIns="0" bIns="0" rtlCol="0">
            <a:spAutoFit/>
          </a:bodyPr>
          <a:lstStyle/>
          <a:p>
            <a:pPr marL="12700" algn="r">
              <a:lnSpc>
                <a:spcPts val="2135"/>
              </a:lnSpc>
              <a:spcBef>
                <a:spcPts val="100"/>
              </a:spcBef>
            </a:pPr>
            <a:r>
              <a:rPr lang="es-MX" sz="1600" b="1" spc="-10" dirty="0">
                <a:solidFill>
                  <a:srgbClr val="C00000"/>
                </a:solidFill>
                <a:latin typeface="Arial"/>
                <a:cs typeface="Arial"/>
              </a:rPr>
              <a:t>    Evaluación</a:t>
            </a:r>
            <a:endParaRPr sz="1800" dirty="0">
              <a:latin typeface="Trebuchet MS"/>
              <a:cs typeface="Trebuchet MS"/>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266" t="18667" r="22070" b="25333"/>
          <a:stretch/>
        </p:blipFill>
        <p:spPr bwMode="auto">
          <a:xfrm>
            <a:off x="152400" y="1219200"/>
            <a:ext cx="8374760" cy="4953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object 18"/>
          <p:cNvSpPr/>
          <p:nvPr/>
        </p:nvSpPr>
        <p:spPr>
          <a:xfrm>
            <a:off x="827582" y="44640"/>
            <a:ext cx="2489708" cy="585787"/>
          </a:xfrm>
          <a:prstGeom prst="rect">
            <a:avLst/>
          </a:prstGeom>
          <a:blipFill>
            <a:blip r:embed="rId3" cstate="print"/>
            <a:stretch>
              <a:fillRect/>
            </a:stretch>
          </a:blipFill>
        </p:spPr>
        <p:txBody>
          <a:bodyPr wrap="square" lIns="0" tIns="0" rIns="0" bIns="0" rtlCol="0"/>
          <a:lstStyle/>
          <a:p>
            <a:endParaRPr dirty="0"/>
          </a:p>
        </p:txBody>
      </p:sp>
      <p:sp>
        <p:nvSpPr>
          <p:cNvPr id="6" name="object 19"/>
          <p:cNvSpPr/>
          <p:nvPr/>
        </p:nvSpPr>
        <p:spPr>
          <a:xfrm>
            <a:off x="3296411" y="73266"/>
            <a:ext cx="627532" cy="702830"/>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5452462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txBox="1"/>
          <p:nvPr/>
        </p:nvSpPr>
        <p:spPr>
          <a:xfrm>
            <a:off x="3969765" y="220726"/>
            <a:ext cx="4557395" cy="261867"/>
          </a:xfrm>
          <a:prstGeom prst="rect">
            <a:avLst/>
          </a:prstGeom>
        </p:spPr>
        <p:txBody>
          <a:bodyPr vert="horz" wrap="square" lIns="0" tIns="12700" rIns="0" bIns="0" rtlCol="0">
            <a:spAutoFit/>
          </a:bodyPr>
          <a:lstStyle/>
          <a:p>
            <a:pPr marL="12700" algn="r">
              <a:lnSpc>
                <a:spcPts val="2135"/>
              </a:lnSpc>
              <a:spcBef>
                <a:spcPts val="100"/>
              </a:spcBef>
            </a:pPr>
            <a:r>
              <a:rPr lang="es-MX" sz="1600" b="1" spc="-10" dirty="0">
                <a:solidFill>
                  <a:srgbClr val="C00000"/>
                </a:solidFill>
                <a:latin typeface="Arial"/>
                <a:cs typeface="Arial"/>
              </a:rPr>
              <a:t>    Autoevaluación y coevaluación</a:t>
            </a:r>
            <a:endParaRPr sz="1800" dirty="0">
              <a:latin typeface="Trebuchet MS"/>
              <a:cs typeface="Trebuchet MS"/>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99" t="18333" r="30469" b="24667"/>
          <a:stretch/>
        </p:blipFill>
        <p:spPr bwMode="auto">
          <a:xfrm>
            <a:off x="533400" y="1371600"/>
            <a:ext cx="7993760" cy="4800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object 18"/>
          <p:cNvSpPr/>
          <p:nvPr/>
        </p:nvSpPr>
        <p:spPr>
          <a:xfrm>
            <a:off x="827582" y="44640"/>
            <a:ext cx="2489708" cy="585787"/>
          </a:xfrm>
          <a:prstGeom prst="rect">
            <a:avLst/>
          </a:prstGeom>
          <a:blipFill>
            <a:blip r:embed="rId3" cstate="print"/>
            <a:stretch>
              <a:fillRect/>
            </a:stretch>
          </a:blipFill>
        </p:spPr>
        <p:txBody>
          <a:bodyPr wrap="square" lIns="0" tIns="0" rIns="0" bIns="0" rtlCol="0"/>
          <a:lstStyle/>
          <a:p>
            <a:endParaRPr dirty="0"/>
          </a:p>
        </p:txBody>
      </p:sp>
      <p:sp>
        <p:nvSpPr>
          <p:cNvPr id="6" name="object 19"/>
          <p:cNvSpPr/>
          <p:nvPr/>
        </p:nvSpPr>
        <p:spPr>
          <a:xfrm>
            <a:off x="3296411" y="73266"/>
            <a:ext cx="627532" cy="702830"/>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471008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646331"/>
          </a:xfrm>
          <a:prstGeom prst="rect">
            <a:avLst/>
          </a:prstGeom>
          <a:noFill/>
        </p:spPr>
        <p:txBody>
          <a:bodyPr wrap="square" rtlCol="0">
            <a:spAutoFit/>
          </a:bodyPr>
          <a:lstStyle/>
          <a:p>
            <a:pPr algn="r"/>
            <a:r>
              <a:rPr lang="es-MX" b="1" dirty="0">
                <a:solidFill>
                  <a:srgbClr val="C00000"/>
                </a:solidFill>
              </a:rPr>
              <a:t>Reflexión. Grupo Interdisciplinario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235" t="14001" r="20635" b="10965"/>
          <a:stretch/>
        </p:blipFill>
        <p:spPr bwMode="auto">
          <a:xfrm>
            <a:off x="152400" y="1371600"/>
            <a:ext cx="83058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72427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txBox="1"/>
          <p:nvPr/>
        </p:nvSpPr>
        <p:spPr>
          <a:xfrm>
            <a:off x="3969765" y="220726"/>
            <a:ext cx="4557395" cy="261867"/>
          </a:xfrm>
          <a:prstGeom prst="rect">
            <a:avLst/>
          </a:prstGeom>
        </p:spPr>
        <p:txBody>
          <a:bodyPr vert="horz" wrap="square" lIns="0" tIns="12700" rIns="0" bIns="0" rtlCol="0">
            <a:spAutoFit/>
          </a:bodyPr>
          <a:lstStyle/>
          <a:p>
            <a:pPr marL="12700" algn="r">
              <a:lnSpc>
                <a:spcPts val="2135"/>
              </a:lnSpc>
              <a:spcBef>
                <a:spcPts val="100"/>
              </a:spcBef>
            </a:pPr>
            <a:r>
              <a:rPr lang="es-MX" sz="1600" b="1" spc="-10" dirty="0">
                <a:solidFill>
                  <a:srgbClr val="C00000"/>
                </a:solidFill>
                <a:latin typeface="Arial"/>
                <a:cs typeface="Arial"/>
              </a:rPr>
              <a:t>  Organizador gráfico. Preguntas esenciales</a:t>
            </a:r>
            <a:endParaRPr sz="1800" dirty="0">
              <a:latin typeface="Trebuchet MS"/>
              <a:cs typeface="Trebuchet MS"/>
            </a:endParaRPr>
          </a:p>
        </p:txBody>
      </p:sp>
      <p:pic>
        <p:nvPicPr>
          <p:cNvPr id="3" name="Picture 66"/>
          <p:cNvPicPr>
            <a:picLocks noChangeAspect="1" noChangeArrowheads="1"/>
          </p:cNvPicPr>
          <p:nvPr/>
        </p:nvPicPr>
        <p:blipFill rotWithShape="1">
          <a:blip r:embed="rId2">
            <a:extLst>
              <a:ext uri="{28A0092B-C50C-407E-A947-70E740481C1C}">
                <a14:useLocalDpi xmlns:a14="http://schemas.microsoft.com/office/drawing/2010/main" val="0"/>
              </a:ext>
            </a:extLst>
          </a:blip>
          <a:srcRect l="17457" t="13448" r="17565" b="10138"/>
          <a:stretch/>
        </p:blipFill>
        <p:spPr bwMode="auto">
          <a:xfrm>
            <a:off x="179512" y="1143000"/>
            <a:ext cx="8424936" cy="5486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18"/>
          <p:cNvSpPr/>
          <p:nvPr/>
        </p:nvSpPr>
        <p:spPr>
          <a:xfrm>
            <a:off x="827582" y="44640"/>
            <a:ext cx="2489708" cy="585787"/>
          </a:xfrm>
          <a:prstGeom prst="rect">
            <a:avLst/>
          </a:prstGeom>
          <a:blipFill>
            <a:blip r:embed="rId3" cstate="print"/>
            <a:stretch>
              <a:fillRect/>
            </a:stretch>
          </a:blipFill>
        </p:spPr>
        <p:txBody>
          <a:bodyPr wrap="square" lIns="0" tIns="0" rIns="0" bIns="0" rtlCol="0"/>
          <a:lstStyle/>
          <a:p>
            <a:endParaRPr dirty="0"/>
          </a:p>
        </p:txBody>
      </p:sp>
      <p:sp>
        <p:nvSpPr>
          <p:cNvPr id="6" name="object 19"/>
          <p:cNvSpPr/>
          <p:nvPr/>
        </p:nvSpPr>
        <p:spPr>
          <a:xfrm>
            <a:off x="3296411" y="73266"/>
            <a:ext cx="627532" cy="702830"/>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9804489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txBox="1"/>
          <p:nvPr/>
        </p:nvSpPr>
        <p:spPr>
          <a:xfrm>
            <a:off x="3969765" y="220726"/>
            <a:ext cx="4557395" cy="261867"/>
          </a:xfrm>
          <a:prstGeom prst="rect">
            <a:avLst/>
          </a:prstGeom>
        </p:spPr>
        <p:txBody>
          <a:bodyPr vert="horz" wrap="square" lIns="0" tIns="12700" rIns="0" bIns="0" rtlCol="0">
            <a:spAutoFit/>
          </a:bodyPr>
          <a:lstStyle/>
          <a:p>
            <a:pPr marL="12700" algn="r">
              <a:lnSpc>
                <a:spcPts val="2135"/>
              </a:lnSpc>
              <a:spcBef>
                <a:spcPts val="100"/>
              </a:spcBef>
            </a:pPr>
            <a:r>
              <a:rPr lang="es-MX" sz="1600" b="1" spc="-10" dirty="0">
                <a:solidFill>
                  <a:srgbClr val="C00000"/>
                </a:solidFill>
                <a:latin typeface="Arial"/>
                <a:cs typeface="Arial"/>
              </a:rPr>
              <a:t> Organizador gráfico. Proceso de indagación</a:t>
            </a:r>
            <a:endParaRPr sz="1800" dirty="0">
              <a:latin typeface="Trebuchet MS"/>
              <a:cs typeface="Trebuchet MS"/>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817" y="1268760"/>
            <a:ext cx="7476374" cy="5401681"/>
          </a:xfrm>
          <a:prstGeom prst="rect">
            <a:avLst/>
          </a:prstGeom>
        </p:spPr>
      </p:pic>
      <p:sp>
        <p:nvSpPr>
          <p:cNvPr id="5" name="object 18"/>
          <p:cNvSpPr/>
          <p:nvPr/>
        </p:nvSpPr>
        <p:spPr>
          <a:xfrm>
            <a:off x="827582" y="44640"/>
            <a:ext cx="2489708" cy="585787"/>
          </a:xfrm>
          <a:prstGeom prst="rect">
            <a:avLst/>
          </a:prstGeom>
          <a:blipFill>
            <a:blip r:embed="rId3" cstate="print"/>
            <a:stretch>
              <a:fillRect/>
            </a:stretch>
          </a:blipFill>
        </p:spPr>
        <p:txBody>
          <a:bodyPr wrap="square" lIns="0" tIns="0" rIns="0" bIns="0" rtlCol="0"/>
          <a:lstStyle/>
          <a:p>
            <a:endParaRPr dirty="0"/>
          </a:p>
        </p:txBody>
      </p:sp>
      <p:sp>
        <p:nvSpPr>
          <p:cNvPr id="6" name="object 19"/>
          <p:cNvSpPr/>
          <p:nvPr/>
        </p:nvSpPr>
        <p:spPr>
          <a:xfrm>
            <a:off x="3296411" y="73266"/>
            <a:ext cx="627532" cy="702830"/>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0054761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txBox="1"/>
          <p:nvPr/>
        </p:nvSpPr>
        <p:spPr>
          <a:xfrm>
            <a:off x="3969765" y="220726"/>
            <a:ext cx="4557395" cy="261867"/>
          </a:xfrm>
          <a:prstGeom prst="rect">
            <a:avLst/>
          </a:prstGeom>
        </p:spPr>
        <p:txBody>
          <a:bodyPr vert="horz" wrap="square" lIns="0" tIns="12700" rIns="0" bIns="0" rtlCol="0">
            <a:spAutoFit/>
          </a:bodyPr>
          <a:lstStyle/>
          <a:p>
            <a:pPr marL="12700" algn="r">
              <a:lnSpc>
                <a:spcPts val="2135"/>
              </a:lnSpc>
              <a:spcBef>
                <a:spcPts val="100"/>
              </a:spcBef>
            </a:pPr>
            <a:r>
              <a:rPr lang="es-MX" sz="1600" b="1" spc="-10" dirty="0">
                <a:solidFill>
                  <a:srgbClr val="C00000"/>
                </a:solidFill>
                <a:latin typeface="Arial"/>
                <a:cs typeface="Arial"/>
              </a:rPr>
              <a:t> Organizador gráfico. Proceso de indagación</a:t>
            </a:r>
            <a:endParaRPr sz="1800" dirty="0">
              <a:latin typeface="Trebuchet MS"/>
              <a:cs typeface="Trebuchet MS"/>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340768"/>
            <a:ext cx="7848871" cy="5184576"/>
          </a:xfrm>
          <a:prstGeom prst="rect">
            <a:avLst/>
          </a:prstGeom>
        </p:spPr>
      </p:pic>
      <p:sp>
        <p:nvSpPr>
          <p:cNvPr id="6" name="object 19"/>
          <p:cNvSpPr/>
          <p:nvPr/>
        </p:nvSpPr>
        <p:spPr>
          <a:xfrm>
            <a:off x="3296411" y="73266"/>
            <a:ext cx="627532" cy="70283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22734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794242" y="0"/>
            <a:ext cx="98425" cy="836930"/>
          </a:xfrm>
          <a:custGeom>
            <a:avLst/>
            <a:gdLst/>
            <a:ahLst/>
            <a:cxnLst/>
            <a:rect l="l" t="t" r="r" b="b"/>
            <a:pathLst>
              <a:path w="98425" h="836930">
                <a:moveTo>
                  <a:pt x="0" y="836677"/>
                </a:moveTo>
                <a:lnTo>
                  <a:pt x="98296" y="836677"/>
                </a:lnTo>
                <a:lnTo>
                  <a:pt x="98296" y="0"/>
                </a:lnTo>
                <a:lnTo>
                  <a:pt x="0" y="0"/>
                </a:lnTo>
                <a:lnTo>
                  <a:pt x="0" y="836677"/>
                </a:lnTo>
                <a:close/>
              </a:path>
            </a:pathLst>
          </a:custGeom>
          <a:solidFill>
            <a:srgbClr val="C00000"/>
          </a:solidFill>
        </p:spPr>
        <p:txBody>
          <a:bodyPr wrap="square" lIns="0" tIns="0" rIns="0" bIns="0" rtlCol="0"/>
          <a:lstStyle/>
          <a:p>
            <a:endParaRPr dirty="0"/>
          </a:p>
        </p:txBody>
      </p:sp>
      <p:sp>
        <p:nvSpPr>
          <p:cNvPr id="4" name="object 4"/>
          <p:cNvSpPr/>
          <p:nvPr/>
        </p:nvSpPr>
        <p:spPr>
          <a:xfrm>
            <a:off x="8794242"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5" name="object 5"/>
          <p:cNvSpPr/>
          <p:nvPr/>
        </p:nvSpPr>
        <p:spPr>
          <a:xfrm>
            <a:off x="8794242" y="1124711"/>
            <a:ext cx="98425" cy="5733415"/>
          </a:xfrm>
          <a:custGeom>
            <a:avLst/>
            <a:gdLst/>
            <a:ahLst/>
            <a:cxnLst/>
            <a:rect l="l" t="t" r="r" b="b"/>
            <a:pathLst>
              <a:path w="98425" h="5733415">
                <a:moveTo>
                  <a:pt x="0" y="5733287"/>
                </a:moveTo>
                <a:lnTo>
                  <a:pt x="98296" y="5733287"/>
                </a:lnTo>
                <a:lnTo>
                  <a:pt x="98296" y="0"/>
                </a:lnTo>
                <a:lnTo>
                  <a:pt x="0" y="0"/>
                </a:lnTo>
                <a:lnTo>
                  <a:pt x="0" y="5733287"/>
                </a:lnTo>
                <a:close/>
              </a:path>
            </a:pathLst>
          </a:custGeom>
          <a:solidFill>
            <a:srgbClr val="C00000"/>
          </a:solidFill>
        </p:spPr>
        <p:txBody>
          <a:bodyPr wrap="square" lIns="0" tIns="0" rIns="0" bIns="0" rtlCol="0"/>
          <a:lstStyle/>
          <a:p>
            <a:endParaRPr dirty="0"/>
          </a:p>
        </p:txBody>
      </p:sp>
      <p:sp>
        <p:nvSpPr>
          <p:cNvPr id="6" name="object 6"/>
          <p:cNvSpPr/>
          <p:nvPr/>
        </p:nvSpPr>
        <p:spPr>
          <a:xfrm>
            <a:off x="8794242" y="0"/>
            <a:ext cx="98425" cy="6858000"/>
          </a:xfrm>
          <a:custGeom>
            <a:avLst/>
            <a:gdLst/>
            <a:ahLst/>
            <a:cxnLst/>
            <a:rect l="l" t="t" r="r" b="b"/>
            <a:pathLst>
              <a:path w="98425" h="6858000">
                <a:moveTo>
                  <a:pt x="0" y="6858000"/>
                </a:moveTo>
                <a:lnTo>
                  <a:pt x="98296" y="6858000"/>
                </a:lnTo>
                <a:lnTo>
                  <a:pt x="98296" y="0"/>
                </a:lnTo>
                <a:lnTo>
                  <a:pt x="0" y="0"/>
                </a:lnTo>
                <a:lnTo>
                  <a:pt x="0" y="6858000"/>
                </a:lnTo>
                <a:close/>
              </a:path>
            </a:pathLst>
          </a:custGeom>
          <a:ln w="25399">
            <a:solidFill>
              <a:srgbClr val="C00000"/>
            </a:solidFill>
          </a:ln>
        </p:spPr>
        <p:txBody>
          <a:bodyPr wrap="square" lIns="0" tIns="0" rIns="0" bIns="0" rtlCol="0"/>
          <a:lstStyle/>
          <a:p>
            <a:endParaRPr dirty="0"/>
          </a:p>
        </p:txBody>
      </p:sp>
      <p:sp>
        <p:nvSpPr>
          <p:cNvPr id="7" name="object 7"/>
          <p:cNvSpPr/>
          <p:nvPr/>
        </p:nvSpPr>
        <p:spPr>
          <a:xfrm>
            <a:off x="8964548" y="12755"/>
            <a:ext cx="98425" cy="824230"/>
          </a:xfrm>
          <a:custGeom>
            <a:avLst/>
            <a:gdLst/>
            <a:ahLst/>
            <a:cxnLst/>
            <a:rect l="l" t="t" r="r" b="b"/>
            <a:pathLst>
              <a:path w="98425" h="824230">
                <a:moveTo>
                  <a:pt x="0" y="823921"/>
                </a:moveTo>
                <a:lnTo>
                  <a:pt x="98296" y="823921"/>
                </a:lnTo>
                <a:lnTo>
                  <a:pt x="98296" y="0"/>
                </a:lnTo>
                <a:lnTo>
                  <a:pt x="0" y="0"/>
                </a:lnTo>
                <a:lnTo>
                  <a:pt x="0" y="823921"/>
                </a:lnTo>
                <a:close/>
              </a:path>
            </a:pathLst>
          </a:custGeom>
          <a:solidFill>
            <a:srgbClr val="C00000"/>
          </a:solidFill>
        </p:spPr>
        <p:txBody>
          <a:bodyPr wrap="square" lIns="0" tIns="0" rIns="0" bIns="0" rtlCol="0"/>
          <a:lstStyle/>
          <a:p>
            <a:endParaRPr dirty="0"/>
          </a:p>
        </p:txBody>
      </p:sp>
      <p:sp>
        <p:nvSpPr>
          <p:cNvPr id="8" name="object 8"/>
          <p:cNvSpPr/>
          <p:nvPr/>
        </p:nvSpPr>
        <p:spPr>
          <a:xfrm>
            <a:off x="8964548" y="934974"/>
            <a:ext cx="98425" cy="91440"/>
          </a:xfrm>
          <a:custGeom>
            <a:avLst/>
            <a:gdLst/>
            <a:ahLst/>
            <a:cxnLst/>
            <a:rect l="l" t="t" r="r" b="b"/>
            <a:pathLst>
              <a:path w="98425" h="91440">
                <a:moveTo>
                  <a:pt x="0" y="91441"/>
                </a:moveTo>
                <a:lnTo>
                  <a:pt x="98296" y="91441"/>
                </a:lnTo>
                <a:lnTo>
                  <a:pt x="98296" y="0"/>
                </a:lnTo>
                <a:lnTo>
                  <a:pt x="0" y="0"/>
                </a:lnTo>
                <a:lnTo>
                  <a:pt x="0" y="91441"/>
                </a:lnTo>
                <a:close/>
              </a:path>
            </a:pathLst>
          </a:custGeom>
          <a:solidFill>
            <a:srgbClr val="C00000"/>
          </a:solidFill>
        </p:spPr>
        <p:txBody>
          <a:bodyPr wrap="square" lIns="0" tIns="0" rIns="0" bIns="0" rtlCol="0"/>
          <a:lstStyle/>
          <a:p>
            <a:endParaRPr dirty="0"/>
          </a:p>
        </p:txBody>
      </p:sp>
      <p:sp>
        <p:nvSpPr>
          <p:cNvPr id="9" name="object 9"/>
          <p:cNvSpPr/>
          <p:nvPr/>
        </p:nvSpPr>
        <p:spPr>
          <a:xfrm>
            <a:off x="8964548" y="1124711"/>
            <a:ext cx="98425" cy="5733415"/>
          </a:xfrm>
          <a:custGeom>
            <a:avLst/>
            <a:gdLst/>
            <a:ahLst/>
            <a:cxnLst/>
            <a:rect l="l" t="t" r="r" b="b"/>
            <a:pathLst>
              <a:path w="98425" h="5733415">
                <a:moveTo>
                  <a:pt x="0" y="5733286"/>
                </a:moveTo>
                <a:lnTo>
                  <a:pt x="98296" y="5733286"/>
                </a:lnTo>
                <a:lnTo>
                  <a:pt x="98296" y="0"/>
                </a:lnTo>
                <a:lnTo>
                  <a:pt x="0" y="0"/>
                </a:lnTo>
                <a:lnTo>
                  <a:pt x="0" y="5733286"/>
                </a:lnTo>
                <a:close/>
              </a:path>
            </a:pathLst>
          </a:custGeom>
          <a:solidFill>
            <a:srgbClr val="C00000"/>
          </a:solidFill>
        </p:spPr>
        <p:txBody>
          <a:bodyPr wrap="square" lIns="0" tIns="0" rIns="0" bIns="0" rtlCol="0"/>
          <a:lstStyle/>
          <a:p>
            <a:endParaRPr dirty="0"/>
          </a:p>
        </p:txBody>
      </p:sp>
      <p:sp>
        <p:nvSpPr>
          <p:cNvPr id="10" name="object 10"/>
          <p:cNvSpPr/>
          <p:nvPr/>
        </p:nvSpPr>
        <p:spPr>
          <a:xfrm>
            <a:off x="8964548" y="12755"/>
            <a:ext cx="98425" cy="6845300"/>
          </a:xfrm>
          <a:custGeom>
            <a:avLst/>
            <a:gdLst/>
            <a:ahLst/>
            <a:cxnLst/>
            <a:rect l="l" t="t" r="r" b="b"/>
            <a:pathLst>
              <a:path w="98425" h="6845300">
                <a:moveTo>
                  <a:pt x="98296" y="6845242"/>
                </a:moveTo>
                <a:lnTo>
                  <a:pt x="98296" y="0"/>
                </a:lnTo>
                <a:lnTo>
                  <a:pt x="0" y="0"/>
                </a:lnTo>
                <a:lnTo>
                  <a:pt x="0" y="6845242"/>
                </a:lnTo>
              </a:path>
            </a:pathLst>
          </a:custGeom>
          <a:ln w="25400">
            <a:solidFill>
              <a:srgbClr val="C00000"/>
            </a:solidFill>
          </a:ln>
        </p:spPr>
        <p:txBody>
          <a:bodyPr wrap="square" lIns="0" tIns="0" rIns="0" bIns="0" rtlCol="0"/>
          <a:lstStyle/>
          <a:p>
            <a:endParaRPr dirty="0"/>
          </a:p>
        </p:txBody>
      </p:sp>
      <p:sp>
        <p:nvSpPr>
          <p:cNvPr id="11" name="object 11"/>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2" name="object 12"/>
          <p:cNvSpPr/>
          <p:nvPr/>
        </p:nvSpPr>
        <p:spPr>
          <a:xfrm>
            <a:off x="0" y="836677"/>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3" name="object 13"/>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solidFill>
            <a:srgbClr val="C00000"/>
          </a:solidFill>
        </p:spPr>
        <p:txBody>
          <a:bodyPr wrap="square" lIns="0" tIns="0" rIns="0" bIns="0" rtlCol="0"/>
          <a:lstStyle/>
          <a:p>
            <a:endParaRPr dirty="0"/>
          </a:p>
        </p:txBody>
      </p:sp>
      <p:sp>
        <p:nvSpPr>
          <p:cNvPr id="14" name="object 14"/>
          <p:cNvSpPr/>
          <p:nvPr/>
        </p:nvSpPr>
        <p:spPr>
          <a:xfrm>
            <a:off x="0" y="1026415"/>
            <a:ext cx="9063355" cy="98425"/>
          </a:xfrm>
          <a:custGeom>
            <a:avLst/>
            <a:gdLst/>
            <a:ahLst/>
            <a:cxnLst/>
            <a:rect l="l" t="t" r="r" b="b"/>
            <a:pathLst>
              <a:path w="9063355" h="98425">
                <a:moveTo>
                  <a:pt x="0" y="98296"/>
                </a:moveTo>
                <a:lnTo>
                  <a:pt x="9062847" y="98296"/>
                </a:lnTo>
                <a:lnTo>
                  <a:pt x="9062847" y="0"/>
                </a:lnTo>
                <a:lnTo>
                  <a:pt x="0" y="0"/>
                </a:lnTo>
                <a:lnTo>
                  <a:pt x="0" y="98296"/>
                </a:lnTo>
                <a:close/>
              </a:path>
            </a:pathLst>
          </a:custGeom>
          <a:ln w="25400">
            <a:solidFill>
              <a:srgbClr val="C00000"/>
            </a:solidFill>
          </a:ln>
        </p:spPr>
        <p:txBody>
          <a:bodyPr wrap="square" lIns="0" tIns="0" rIns="0" bIns="0" rtlCol="0"/>
          <a:lstStyle/>
          <a:p>
            <a:endParaRPr dirty="0"/>
          </a:p>
        </p:txBody>
      </p:sp>
      <p:sp>
        <p:nvSpPr>
          <p:cNvPr id="15" name="object 15"/>
          <p:cNvSpPr/>
          <p:nvPr/>
        </p:nvSpPr>
        <p:spPr>
          <a:xfrm>
            <a:off x="0" y="12725"/>
            <a:ext cx="1259636" cy="823950"/>
          </a:xfrm>
          <a:prstGeom prst="rect">
            <a:avLst/>
          </a:prstGeom>
          <a:blipFill>
            <a:blip r:embed="rId2" cstate="print"/>
            <a:stretch>
              <a:fillRect/>
            </a:stretch>
          </a:blipFill>
        </p:spPr>
        <p:txBody>
          <a:bodyPr wrap="square" lIns="0" tIns="0" rIns="0" bIns="0" rtlCol="0"/>
          <a:lstStyle/>
          <a:p>
            <a:endParaRPr dirty="0"/>
          </a:p>
        </p:txBody>
      </p:sp>
      <p:sp>
        <p:nvSpPr>
          <p:cNvPr id="16" name="object 16"/>
          <p:cNvSpPr/>
          <p:nvPr/>
        </p:nvSpPr>
        <p:spPr>
          <a:xfrm>
            <a:off x="8368283" y="713231"/>
            <a:ext cx="384048" cy="513588"/>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827582" y="44640"/>
            <a:ext cx="2489708" cy="585787"/>
          </a:xfrm>
          <a:prstGeom prst="rect">
            <a:avLst/>
          </a:prstGeom>
          <a:blipFill>
            <a:blip r:embed="rId4" cstate="print"/>
            <a:stretch>
              <a:fillRect/>
            </a:stretch>
          </a:blipFill>
        </p:spPr>
        <p:txBody>
          <a:bodyPr wrap="square" lIns="0" tIns="0" rIns="0" bIns="0" rtlCol="0"/>
          <a:lstStyle/>
          <a:p>
            <a:endParaRPr dirty="0"/>
          </a:p>
        </p:txBody>
      </p:sp>
      <p:sp>
        <p:nvSpPr>
          <p:cNvPr id="19" name="object 19"/>
          <p:cNvSpPr/>
          <p:nvPr/>
        </p:nvSpPr>
        <p:spPr>
          <a:xfrm>
            <a:off x="3296411" y="73266"/>
            <a:ext cx="627532" cy="702830"/>
          </a:xfrm>
          <a:prstGeom prst="rect">
            <a:avLst/>
          </a:prstGeom>
          <a:blipFill>
            <a:blip r:embed="rId5" cstate="print"/>
            <a:stretch>
              <a:fillRect/>
            </a:stretch>
          </a:blipFill>
        </p:spPr>
        <p:txBody>
          <a:bodyPr wrap="square" lIns="0" tIns="0" rIns="0" bIns="0" rtlCol="0"/>
          <a:lstStyle/>
          <a:p>
            <a:endParaRPr dirty="0"/>
          </a:p>
        </p:txBody>
      </p:sp>
      <p:sp>
        <p:nvSpPr>
          <p:cNvPr id="20" name="19 CuadroTexto"/>
          <p:cNvSpPr txBox="1"/>
          <p:nvPr/>
        </p:nvSpPr>
        <p:spPr>
          <a:xfrm>
            <a:off x="402425" y="685800"/>
            <a:ext cx="8063483" cy="5432256"/>
          </a:xfrm>
          <a:prstGeom prst="rect">
            <a:avLst/>
          </a:prstGeom>
          <a:noFill/>
        </p:spPr>
        <p:txBody>
          <a:bodyPr wrap="square" rtlCol="0">
            <a:spAutoFit/>
          </a:bodyPr>
          <a:lstStyle/>
          <a:p>
            <a:pPr>
              <a:lnSpc>
                <a:spcPct val="150000"/>
              </a:lnSpc>
            </a:pPr>
            <a:endParaRPr lang="es-MX" dirty="0">
              <a:latin typeface="Arial" panose="020B0604020202020204" pitchFamily="34" charset="0"/>
              <a:cs typeface="Arial" panose="020B0604020202020204" pitchFamily="34" charset="0"/>
            </a:endParaRPr>
          </a:p>
          <a:p>
            <a:endParaRPr lang="es-MX" sz="1400"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E. </a:t>
            </a:r>
            <a:r>
              <a:rPr lang="es-MX" u="sng" dirty="0">
                <a:latin typeface="Arial" panose="020B0604020202020204" pitchFamily="34" charset="0"/>
                <a:cs typeface="Arial" panose="020B0604020202020204" pitchFamily="34" charset="0"/>
              </a:rPr>
              <a:t>Asignaturas  participantes:  </a:t>
            </a:r>
            <a:r>
              <a:rPr lang="es-MX" b="1" dirty="0">
                <a:latin typeface="Arial" panose="020B0604020202020204" pitchFamily="34" charset="0"/>
                <a:cs typeface="Arial" panose="020B0604020202020204" pitchFamily="34" charset="0"/>
              </a:rPr>
              <a:t>Matemáticas</a:t>
            </a:r>
          </a:p>
          <a:p>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Temas o conceptos: </a:t>
            </a:r>
            <a:r>
              <a:rPr lang="es-MX" b="1" dirty="0">
                <a:latin typeface="Arial" panose="020B0604020202020204" pitchFamily="34" charset="0"/>
                <a:cs typeface="Arial" panose="020B0604020202020204" pitchFamily="34" charset="0"/>
              </a:rPr>
              <a:t>Índice  y gráfica de crecimiento de la población, gráficas exponenciales.</a:t>
            </a:r>
          </a:p>
          <a:p>
            <a:r>
              <a:rPr lang="es-MX" b="1" u="sng" dirty="0">
                <a:latin typeface="Arial" panose="020B0604020202020204" pitchFamily="34" charset="0"/>
                <a:cs typeface="Arial" panose="020B0604020202020204" pitchFamily="34" charset="0"/>
              </a:rPr>
              <a:t>    </a:t>
            </a:r>
            <a:r>
              <a:rPr lang="es-MX" u="sng" dirty="0">
                <a:latin typeface="Arial" panose="020B0604020202020204" pitchFamily="34" charset="0"/>
                <a:cs typeface="Arial" panose="020B0604020202020204" pitchFamily="34" charset="0"/>
              </a:rPr>
              <a:t>Fuentes de apoyo</a:t>
            </a:r>
            <a:r>
              <a:rPr lang="es-MX" dirty="0">
                <a:latin typeface="Arial" panose="020B0604020202020204" pitchFamily="34" charset="0"/>
                <a:cs typeface="Arial" panose="020B0604020202020204" pitchFamily="34" charset="0"/>
              </a:rPr>
              <a:t>: </a:t>
            </a:r>
            <a:r>
              <a:rPr lang="es-MX" b="1" dirty="0">
                <a:latin typeface="Arial" panose="020B0604020202020204" pitchFamily="34" charset="0"/>
                <a:cs typeface="Arial" panose="020B0604020202020204" pitchFamily="34" charset="0"/>
                <a:hlinkClick r:id="rId6"/>
              </a:rPr>
              <a:t>https://www.inegi.org.mx/</a:t>
            </a:r>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		</a:t>
            </a:r>
            <a:r>
              <a:rPr lang="es-MX" b="1" dirty="0">
                <a:latin typeface="Arial" panose="020B0604020202020204" pitchFamily="34" charset="0"/>
                <a:cs typeface="Arial" panose="020B0604020202020204" pitchFamily="34" charset="0"/>
                <a:hlinkClick r:id="rId7"/>
              </a:rPr>
              <a:t>https://www.gob.mx/conapo/articulos/conciliacion-demografica-de-mexico-1950-2015-y-proyecciones-de-la-poblacion-de-mexico-y-de-las-entidades-federativas-2016-2050-174962?idiom=es</a:t>
            </a:r>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Manuel Guerra  Tejada-Silvia Figueroa Campos, 2004, Geometría Analítica, México D.F., Mc Graw Hill</a:t>
            </a:r>
          </a:p>
          <a:p>
            <a:endParaRPr lang="es-MX" dirty="0">
              <a:latin typeface="Arial" panose="020B0604020202020204" pitchFamily="34" charset="0"/>
              <a:cs typeface="Arial" panose="020B0604020202020204" pitchFamily="34" charset="0"/>
            </a:endParaRPr>
          </a:p>
          <a:p>
            <a:r>
              <a:rPr lang="es-MX" u="sng" dirty="0">
                <a:latin typeface="Arial" panose="020B0604020202020204" pitchFamily="34" charset="0"/>
                <a:cs typeface="Arial" panose="020B0604020202020204" pitchFamily="34" charset="0"/>
              </a:rPr>
              <a:t>Asignaturas  participantes</a:t>
            </a:r>
            <a:r>
              <a:rPr lang="es-MX" dirty="0">
                <a:latin typeface="Arial" panose="020B0604020202020204" pitchFamily="34" charset="0"/>
                <a:cs typeface="Arial" panose="020B0604020202020204" pitchFamily="34" charset="0"/>
              </a:rPr>
              <a:t>:  </a:t>
            </a:r>
            <a:r>
              <a:rPr lang="es-MX" b="1" dirty="0">
                <a:latin typeface="Arial" panose="020B0604020202020204" pitchFamily="34" charset="0"/>
                <a:cs typeface="Arial" panose="020B0604020202020204" pitchFamily="34" charset="0"/>
              </a:rPr>
              <a:t>Ética</a:t>
            </a:r>
          </a:p>
          <a:p>
            <a:r>
              <a:rPr lang="es-MX" b="1" dirty="0">
                <a:latin typeface="Arial" panose="020B0604020202020204" pitchFamily="34" charset="0"/>
                <a:cs typeface="Arial" panose="020B0604020202020204" pitchFamily="34" charset="0"/>
              </a:rPr>
              <a:t>    </a:t>
            </a:r>
            <a:r>
              <a:rPr lang="es-MX" u="sng" dirty="0">
                <a:latin typeface="Arial" panose="020B0604020202020204" pitchFamily="34" charset="0"/>
                <a:cs typeface="Arial" panose="020B0604020202020204" pitchFamily="34" charset="0"/>
              </a:rPr>
              <a:t>Temas o conceptos</a:t>
            </a:r>
            <a:r>
              <a:rPr lang="es-MX" dirty="0">
                <a:latin typeface="Arial" panose="020B0604020202020204" pitchFamily="34" charset="0"/>
                <a:cs typeface="Arial" panose="020B0604020202020204" pitchFamily="34" charset="0"/>
              </a:rPr>
              <a:t>: </a:t>
            </a:r>
            <a:r>
              <a:rPr lang="es-MX" b="1" dirty="0">
                <a:latin typeface="Arial" panose="020B0604020202020204" pitchFamily="34" charset="0"/>
                <a:cs typeface="Arial" panose="020B0604020202020204" pitchFamily="34" charset="0"/>
              </a:rPr>
              <a:t>Embarazo, familia, exceso, valores éticos y morales, responsabilidad, conducta y violación.</a:t>
            </a:r>
          </a:p>
          <a:p>
            <a:r>
              <a:rPr lang="es-MX" b="1" dirty="0">
                <a:latin typeface="Arial" panose="020B0604020202020204" pitchFamily="34" charset="0"/>
                <a:cs typeface="Arial" panose="020B0604020202020204" pitchFamily="34" charset="0"/>
              </a:rPr>
              <a:t>    </a:t>
            </a:r>
            <a:r>
              <a:rPr lang="es-MX" u="sng" dirty="0">
                <a:latin typeface="Arial" panose="020B0604020202020204" pitchFamily="34" charset="0"/>
                <a:cs typeface="Arial" panose="020B0604020202020204" pitchFamily="34" charset="0"/>
              </a:rPr>
              <a:t>Fuentes de apoyo</a:t>
            </a:r>
            <a:r>
              <a:rPr lang="es-MX" dirty="0">
                <a:latin typeface="Arial" panose="020B0604020202020204" pitchFamily="34" charset="0"/>
                <a:cs typeface="Arial" panose="020B0604020202020204" pitchFamily="34" charset="0"/>
              </a:rPr>
              <a:t> </a:t>
            </a:r>
          </a:p>
          <a:p>
            <a:r>
              <a:rPr lang="es-MX" dirty="0">
                <a:latin typeface="Arial" panose="020B0604020202020204" pitchFamily="34" charset="0"/>
                <a:cs typeface="Arial" panose="020B0604020202020204" pitchFamily="34" charset="0"/>
              </a:rPr>
              <a:t>Raúl Gutiérrez Sáenz, 2010, Introducción a la ética, Esfinge.</a:t>
            </a:r>
          </a:p>
          <a:p>
            <a:r>
              <a:rPr lang="es-MX" dirty="0">
                <a:latin typeface="Arial" panose="020B0604020202020204" pitchFamily="34" charset="0"/>
                <a:cs typeface="Arial" panose="020B0604020202020204" pitchFamily="34" charset="0"/>
              </a:rPr>
              <a:t>Gustavo Escobar Valenzuela,  Ética y valores 2,Patria.</a:t>
            </a:r>
            <a:endParaRPr lang="es-MX" sz="1400"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Malala Yousáfzai, 2012,  Yo soy Malala, Patria.</a:t>
            </a:r>
            <a:endParaRPr lang="es-MX" sz="2000" dirty="0">
              <a:latin typeface="Arial" panose="020B0604020202020204" pitchFamily="34" charset="0"/>
              <a:cs typeface="Arial" panose="020B0604020202020204" pitchFamily="34" charset="0"/>
            </a:endParaRPr>
          </a:p>
        </p:txBody>
      </p:sp>
      <p:sp>
        <p:nvSpPr>
          <p:cNvPr id="21" name="object 17"/>
          <p:cNvSpPr txBox="1"/>
          <p:nvPr/>
        </p:nvSpPr>
        <p:spPr>
          <a:xfrm>
            <a:off x="3969765" y="220726"/>
            <a:ext cx="4557395" cy="551433"/>
          </a:xfrm>
          <a:prstGeom prst="rect">
            <a:avLst/>
          </a:prstGeom>
        </p:spPr>
        <p:txBody>
          <a:bodyPr vert="horz" wrap="square" lIns="0" tIns="12700" rIns="0" bIns="0" rtlCol="0">
            <a:spAutoFit/>
          </a:bodyPr>
          <a:lstStyle/>
          <a:p>
            <a:pPr marL="12700" algn="ctr">
              <a:lnSpc>
                <a:spcPts val="2135"/>
              </a:lnSpc>
              <a:spcBef>
                <a:spcPts val="100"/>
              </a:spcBef>
            </a:pPr>
            <a:r>
              <a:rPr lang="es-MX" sz="1600" b="1" spc="-10" dirty="0" smtClean="0">
                <a:solidFill>
                  <a:srgbClr val="C00000"/>
                </a:solidFill>
                <a:latin typeface="Arial"/>
                <a:cs typeface="Arial"/>
              </a:rPr>
              <a:t>   Asignaturas participantes, conceptos y fuentes de apoyo</a:t>
            </a:r>
            <a:endParaRPr sz="1800" dirty="0">
              <a:latin typeface="Trebuchet MS"/>
              <a:cs typeface="Trebuchet MS"/>
            </a:endParaRPr>
          </a:p>
        </p:txBody>
      </p:sp>
    </p:spTree>
    <p:extLst>
      <p:ext uri="{BB962C8B-B14F-4D97-AF65-F5344CB8AC3E}">
        <p14:creationId xmlns:p14="http://schemas.microsoft.com/office/powerpoint/2010/main" val="27701470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369332"/>
          </a:xfrm>
          <a:prstGeom prst="rect">
            <a:avLst/>
          </a:prstGeom>
          <a:noFill/>
        </p:spPr>
        <p:txBody>
          <a:bodyPr wrap="square" rtlCol="0">
            <a:spAutoFit/>
          </a:bodyPr>
          <a:lstStyle/>
          <a:p>
            <a:pPr algn="r"/>
            <a:r>
              <a:rPr lang="es-MX" b="1" dirty="0">
                <a:solidFill>
                  <a:srgbClr val="C00000"/>
                </a:solidFill>
                <a:latin typeface="Arial" panose="020B0604020202020204" pitchFamily="34" charset="0"/>
                <a:cs typeface="Arial" panose="020B0604020202020204" pitchFamily="34" charset="0"/>
              </a:rPr>
              <a:t>  A.M.E. GENERAL.</a:t>
            </a:r>
          </a:p>
        </p:txBody>
      </p:sp>
      <p:pic>
        <p:nvPicPr>
          <p:cNvPr id="9" name="Shape 86"/>
          <p:cNvPicPr preferRelativeResize="0"/>
          <p:nvPr/>
        </p:nvPicPr>
        <p:blipFill rotWithShape="1">
          <a:blip r:embed="rId3">
            <a:alphaModFix/>
          </a:blip>
          <a:srcRect r="47809"/>
          <a:stretch/>
        </p:blipFill>
        <p:spPr>
          <a:xfrm>
            <a:off x="755576" y="34236"/>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3253197" y="101417"/>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385" t="15380" r="13686" b="9861"/>
          <a:stretch/>
        </p:blipFill>
        <p:spPr bwMode="auto">
          <a:xfrm>
            <a:off x="1" y="1292771"/>
            <a:ext cx="8388424" cy="458450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6" name="object 19"/>
          <p:cNvSpPr/>
          <p:nvPr/>
        </p:nvSpPr>
        <p:spPr>
          <a:xfrm>
            <a:off x="3296411" y="73266"/>
            <a:ext cx="627532" cy="702830"/>
          </a:xfrm>
          <a:prstGeom prst="rect">
            <a:avLst/>
          </a:prstGeom>
          <a:blipFill>
            <a:blip r:embed="rId6"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3465619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369332"/>
          </a:xfrm>
          <a:prstGeom prst="rect">
            <a:avLst/>
          </a:prstGeom>
          <a:noFill/>
        </p:spPr>
        <p:txBody>
          <a:bodyPr wrap="square" rtlCol="0">
            <a:spAutoFit/>
          </a:bodyPr>
          <a:lstStyle/>
          <a:p>
            <a:pPr algn="r"/>
            <a:r>
              <a:rPr lang="es-MX" b="1" dirty="0">
                <a:solidFill>
                  <a:srgbClr val="C00000"/>
                </a:solidFill>
                <a:latin typeface="Arial" panose="020B0604020202020204" pitchFamily="34" charset="0"/>
                <a:cs typeface="Arial" panose="020B0604020202020204" pitchFamily="34" charset="0"/>
              </a:rPr>
              <a:t>   A.M.E. GENERAL.</a:t>
            </a:r>
          </a:p>
        </p:txBody>
      </p:sp>
      <p:pic>
        <p:nvPicPr>
          <p:cNvPr id="9" name="Shape 86"/>
          <p:cNvPicPr preferRelativeResize="0"/>
          <p:nvPr/>
        </p:nvPicPr>
        <p:blipFill rotWithShape="1">
          <a:blip r:embed="rId3">
            <a:alphaModFix/>
          </a:blip>
          <a:srcRect r="47809"/>
          <a:stretch/>
        </p:blipFill>
        <p:spPr>
          <a:xfrm>
            <a:off x="755576" y="34236"/>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3253197" y="101417"/>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709" t="12069" r="13686" b="10691"/>
          <a:stretch/>
        </p:blipFill>
        <p:spPr bwMode="auto">
          <a:xfrm>
            <a:off x="323528" y="1261240"/>
            <a:ext cx="8095258" cy="4843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46581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646331"/>
          </a:xfrm>
          <a:prstGeom prst="rect">
            <a:avLst/>
          </a:prstGeom>
          <a:noFill/>
        </p:spPr>
        <p:txBody>
          <a:bodyPr wrap="square" rtlCol="0">
            <a:spAutoFit/>
          </a:bodyPr>
          <a:lstStyle/>
          <a:p>
            <a:pPr algn="r"/>
            <a:r>
              <a:rPr lang="es-MX" b="1" dirty="0">
                <a:solidFill>
                  <a:srgbClr val="C00000"/>
                </a:solidFill>
              </a:rPr>
              <a:t>   E.I.P. Resumen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073" t="13172" r="19019" b="11241"/>
          <a:stretch/>
        </p:blipFill>
        <p:spPr bwMode="auto">
          <a:xfrm>
            <a:off x="297367" y="1329073"/>
            <a:ext cx="4562665" cy="3036031"/>
          </a:xfrm>
          <a:prstGeom prst="rect">
            <a:avLst/>
          </a:prstGeom>
          <a:noFill/>
          <a:ln w="9525">
            <a:solidFill>
              <a:schemeClr val="accent1">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9563" t="13256" r="8657" b="11242"/>
          <a:stretch/>
        </p:blipFill>
        <p:spPr bwMode="auto">
          <a:xfrm>
            <a:off x="3851920" y="3428998"/>
            <a:ext cx="4531394" cy="3317605"/>
          </a:xfrm>
          <a:prstGeom prst="rect">
            <a:avLst/>
          </a:prstGeom>
          <a:noFill/>
          <a:ln w="9525">
            <a:solidFill>
              <a:schemeClr val="tx2">
                <a:lumMod val="20000"/>
                <a:lumOff val="8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593782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646331"/>
          </a:xfrm>
          <a:prstGeom prst="rect">
            <a:avLst/>
          </a:prstGeom>
          <a:noFill/>
        </p:spPr>
        <p:txBody>
          <a:bodyPr wrap="square" rtlCol="0">
            <a:spAutoFit/>
          </a:bodyPr>
          <a:lstStyle/>
          <a:p>
            <a:pPr algn="r"/>
            <a:r>
              <a:rPr lang="es-MX" b="1" dirty="0">
                <a:solidFill>
                  <a:srgbClr val="C00000"/>
                </a:solidFill>
              </a:rPr>
              <a:t>   E.I.P. Resumen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9069" t="15504" r="9080" b="10012"/>
          <a:stretch/>
        </p:blipFill>
        <p:spPr bwMode="auto">
          <a:xfrm>
            <a:off x="179512" y="1219425"/>
            <a:ext cx="4197006" cy="2708448"/>
          </a:xfrm>
          <a:prstGeom prst="rect">
            <a:avLst/>
          </a:prstGeom>
          <a:noFill/>
          <a:ln w="9525">
            <a:solidFill>
              <a:schemeClr val="tx2">
                <a:lumMod val="20000"/>
                <a:lumOff val="8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8772" t="14827" r="8829" b="15657"/>
          <a:stretch/>
        </p:blipFill>
        <p:spPr bwMode="auto">
          <a:xfrm>
            <a:off x="4531391" y="1159466"/>
            <a:ext cx="4241003" cy="2768406"/>
          </a:xfrm>
          <a:prstGeom prst="rect">
            <a:avLst/>
          </a:prstGeom>
          <a:noFill/>
          <a:ln w="9525">
            <a:solidFill>
              <a:schemeClr val="tx2">
                <a:lumMod val="20000"/>
                <a:lumOff val="8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32004" t="15379" r="11782" b="12897"/>
          <a:stretch/>
        </p:blipFill>
        <p:spPr bwMode="auto">
          <a:xfrm>
            <a:off x="2699792" y="3938246"/>
            <a:ext cx="4320480" cy="2919754"/>
          </a:xfrm>
          <a:prstGeom prst="rect">
            <a:avLst/>
          </a:prstGeom>
          <a:noFill/>
          <a:ln w="9525">
            <a:solidFill>
              <a:schemeClr val="tx2">
                <a:lumMod val="20000"/>
                <a:lumOff val="8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585124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646331"/>
          </a:xfrm>
          <a:prstGeom prst="rect">
            <a:avLst/>
          </a:prstGeom>
          <a:noFill/>
        </p:spPr>
        <p:txBody>
          <a:bodyPr wrap="square" rtlCol="0">
            <a:spAutoFit/>
          </a:bodyPr>
          <a:lstStyle/>
          <a:p>
            <a:pPr algn="r"/>
            <a:r>
              <a:rPr lang="es-MX" b="1" dirty="0">
                <a:solidFill>
                  <a:srgbClr val="C00000"/>
                </a:solidFill>
              </a:rPr>
              <a:t>   E.I.P. Resumen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1843" t="16207" r="11782" b="16207"/>
          <a:stretch/>
        </p:blipFill>
        <p:spPr bwMode="auto">
          <a:xfrm>
            <a:off x="303349" y="1268760"/>
            <a:ext cx="4594482" cy="3227420"/>
          </a:xfrm>
          <a:prstGeom prst="rect">
            <a:avLst/>
          </a:prstGeom>
          <a:noFill/>
          <a:ln w="9525">
            <a:solidFill>
              <a:schemeClr val="tx2">
                <a:lumMod val="20000"/>
                <a:lumOff val="8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31897" t="14828" r="11368" b="41586"/>
          <a:stretch/>
        </p:blipFill>
        <p:spPr bwMode="auto">
          <a:xfrm>
            <a:off x="2483768" y="4077072"/>
            <a:ext cx="5533697" cy="2636912"/>
          </a:xfrm>
          <a:prstGeom prst="rect">
            <a:avLst/>
          </a:prstGeom>
          <a:noFill/>
          <a:ln w="9525">
            <a:solidFill>
              <a:schemeClr val="tx2">
                <a:lumMod val="20000"/>
                <a:lumOff val="8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18141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923330"/>
          </a:xfrm>
          <a:prstGeom prst="rect">
            <a:avLst/>
          </a:prstGeom>
          <a:noFill/>
        </p:spPr>
        <p:txBody>
          <a:bodyPr wrap="square" rtlCol="0">
            <a:spAutoFit/>
          </a:bodyPr>
          <a:lstStyle/>
          <a:p>
            <a:pPr algn="r"/>
            <a:r>
              <a:rPr lang="es-MX" b="1" dirty="0">
                <a:solidFill>
                  <a:srgbClr val="C00000"/>
                </a:solidFill>
              </a:rPr>
              <a:t> </a:t>
            </a:r>
          </a:p>
          <a:p>
            <a:pPr algn="r"/>
            <a:r>
              <a:rPr lang="es-MX" b="1" dirty="0">
                <a:solidFill>
                  <a:srgbClr val="C00000"/>
                </a:solidFill>
              </a:rPr>
              <a:t>  E.I.P. Elaboración del Proyecto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9449" t="12448" r="18703" b="11851"/>
          <a:stretch/>
        </p:blipFill>
        <p:spPr bwMode="auto">
          <a:xfrm>
            <a:off x="323528" y="1282890"/>
            <a:ext cx="8280920" cy="51704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537346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646331"/>
          </a:xfrm>
          <a:prstGeom prst="rect">
            <a:avLst/>
          </a:prstGeom>
          <a:noFill/>
        </p:spPr>
        <p:txBody>
          <a:bodyPr wrap="square" rtlCol="0">
            <a:spAutoFit/>
          </a:bodyPr>
          <a:lstStyle/>
          <a:p>
            <a:pPr algn="r"/>
            <a:r>
              <a:rPr lang="es-MX" b="1" dirty="0">
                <a:solidFill>
                  <a:srgbClr val="C00000"/>
                </a:solidFill>
              </a:rPr>
              <a:t>E.I.P. Elaboración del Proyecto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450" t="13164" r="19123" b="10657"/>
          <a:stretch/>
        </p:blipFill>
        <p:spPr bwMode="auto">
          <a:xfrm>
            <a:off x="179511" y="1252180"/>
            <a:ext cx="8614671" cy="5605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76594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646331"/>
          </a:xfrm>
          <a:prstGeom prst="rect">
            <a:avLst/>
          </a:prstGeom>
          <a:noFill/>
        </p:spPr>
        <p:txBody>
          <a:bodyPr wrap="square" rtlCol="0">
            <a:spAutoFit/>
          </a:bodyPr>
          <a:lstStyle/>
          <a:p>
            <a:pPr algn="r"/>
            <a:r>
              <a:rPr lang="es-MX" b="1" dirty="0">
                <a:solidFill>
                  <a:srgbClr val="C00000"/>
                </a:solidFill>
              </a:rPr>
              <a:t>E.I.P. Elaboración del Proyecto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590" t="14596" r="20382" b="12567"/>
          <a:stretch/>
        </p:blipFill>
        <p:spPr bwMode="auto">
          <a:xfrm>
            <a:off x="467544" y="1405718"/>
            <a:ext cx="7992888" cy="47595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248224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923330"/>
          </a:xfrm>
          <a:prstGeom prst="rect">
            <a:avLst/>
          </a:prstGeom>
          <a:noFill/>
        </p:spPr>
        <p:txBody>
          <a:bodyPr wrap="square" rtlCol="0">
            <a:spAutoFit/>
          </a:bodyPr>
          <a:lstStyle/>
          <a:p>
            <a:pPr algn="r"/>
            <a:r>
              <a:rPr lang="es-MX" b="1" dirty="0">
                <a:solidFill>
                  <a:srgbClr val="C00000"/>
                </a:solidFill>
              </a:rPr>
              <a:t> </a:t>
            </a:r>
          </a:p>
          <a:p>
            <a:pPr algn="r"/>
            <a:r>
              <a:rPr lang="es-MX" b="1" dirty="0">
                <a:solidFill>
                  <a:srgbClr val="C00000"/>
                </a:solidFill>
              </a:rPr>
              <a:t>  E.I.P. Elaboración del Proyecto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449" t="14120" r="18703" b="15910"/>
          <a:stretch/>
        </p:blipFill>
        <p:spPr bwMode="auto">
          <a:xfrm>
            <a:off x="467544" y="1378424"/>
            <a:ext cx="8064896" cy="50029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82835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646331"/>
          </a:xfrm>
          <a:prstGeom prst="rect">
            <a:avLst/>
          </a:prstGeom>
          <a:noFill/>
        </p:spPr>
        <p:txBody>
          <a:bodyPr wrap="square" rtlCol="0">
            <a:spAutoFit/>
          </a:bodyPr>
          <a:lstStyle/>
          <a:p>
            <a:pPr algn="r"/>
            <a:r>
              <a:rPr lang="es-MX" b="1" dirty="0">
                <a:solidFill>
                  <a:srgbClr val="C00000"/>
                </a:solidFill>
              </a:rPr>
              <a:t>E.I.P. Elaboración del Proyecto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590" t="13403" r="18703" b="11611"/>
          <a:stretch/>
        </p:blipFill>
        <p:spPr bwMode="auto">
          <a:xfrm>
            <a:off x="467544" y="1337480"/>
            <a:ext cx="8136904" cy="50438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35791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1740</TotalTime>
  <Words>3608</Words>
  <Application>Microsoft Office PowerPoint</Application>
  <PresentationFormat>Presentación en pantalla (4:3)</PresentationFormat>
  <Paragraphs>612</Paragraphs>
  <Slides>119</Slides>
  <Notes>1</Notes>
  <HiddenSlides>0</HiddenSlides>
  <MMClips>0</MMClips>
  <ScaleCrop>false</ScaleCrop>
  <HeadingPairs>
    <vt:vector size="4" baseType="variant">
      <vt:variant>
        <vt:lpstr>Tema</vt:lpstr>
      </vt:variant>
      <vt:variant>
        <vt:i4>1</vt:i4>
      </vt:variant>
      <vt:variant>
        <vt:lpstr>Títulos de diapositiva</vt:lpstr>
      </vt:variant>
      <vt:variant>
        <vt:i4>119</vt:i4>
      </vt:variant>
    </vt:vector>
  </HeadingPairs>
  <TitlesOfParts>
    <vt:vector size="120" baseType="lpstr">
      <vt:lpstr>Office Theme</vt:lpstr>
      <vt:lpstr>Centro de Educación  Superior Integral Clave 6990</vt:lpstr>
      <vt:lpstr>Presentación de PowerPoint</vt:lpstr>
      <vt:lpstr>Presentación de PowerPoint</vt:lpstr>
      <vt:lpstr>Presentación de PowerPoint</vt:lpstr>
      <vt:lpstr>INTRODUCCIÓN </vt:lpstr>
      <vt:lpstr>OBJETIVO GENERAL DEL PROYECTO                                                 </vt:lpstr>
      <vt:lpstr>EDUCACIÓN PARA LA SALUD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pc</cp:lastModifiedBy>
  <cp:revision>140</cp:revision>
  <dcterms:created xsi:type="dcterms:W3CDTF">2019-03-29T14:24:54Z</dcterms:created>
  <dcterms:modified xsi:type="dcterms:W3CDTF">2019-06-12T15:25:39Z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2018-04-27T00:00:00Z</vt:filetime>
  </property>
  <property fmtid="{D5CDD505-2E9C-101B-9397-08002B2CF9AE}" pid="3" name="Creator">
    <vt:lpwstr>Microsoft® PowerPoint® 2010</vt:lpwstr>
  </property>
  <property fmtid="{D5CDD505-2E9C-101B-9397-08002B2CF9AE}" pid="4" name="LastSaved">
    <vt:filetime>2019-03-29T00:00:00Z</vt:filetime>
  </property>
</Properties>
</file>