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Lst>
  <p:notesMasterIdLst>
    <p:notesMasterId r:id="rId61"/>
  </p:notesMasterIdLst>
  <p:sldIdLst>
    <p:sldId id="256" r:id="rId2"/>
    <p:sldId id="257" r:id="rId3"/>
    <p:sldId id="258" r:id="rId4"/>
    <p:sldId id="260" r:id="rId5"/>
    <p:sldId id="261" r:id="rId6"/>
    <p:sldId id="262" r:id="rId7"/>
    <p:sldId id="496" r:id="rId8"/>
    <p:sldId id="263" r:id="rId9"/>
    <p:sldId id="264" r:id="rId10"/>
    <p:sldId id="497" r:id="rId11"/>
    <p:sldId id="498" r:id="rId12"/>
    <p:sldId id="265" r:id="rId13"/>
    <p:sldId id="266" r:id="rId14"/>
    <p:sldId id="267" r:id="rId15"/>
    <p:sldId id="269" r:id="rId16"/>
    <p:sldId id="270" r:id="rId17"/>
    <p:sldId id="271" r:id="rId18"/>
    <p:sldId id="500" r:id="rId19"/>
    <p:sldId id="272" r:id="rId20"/>
    <p:sldId id="273" r:id="rId21"/>
    <p:sldId id="474" r:id="rId22"/>
    <p:sldId id="475" r:id="rId23"/>
    <p:sldId id="501" r:id="rId24"/>
    <p:sldId id="274" r:id="rId25"/>
    <p:sldId id="483" r:id="rId26"/>
    <p:sldId id="484" r:id="rId27"/>
    <p:sldId id="485" r:id="rId28"/>
    <p:sldId id="486" r:id="rId29"/>
    <p:sldId id="488" r:id="rId30"/>
    <p:sldId id="502" r:id="rId31"/>
    <p:sldId id="495" r:id="rId32"/>
    <p:sldId id="510" r:id="rId33"/>
    <p:sldId id="489" r:id="rId34"/>
    <p:sldId id="490" r:id="rId35"/>
    <p:sldId id="491" r:id="rId36"/>
    <p:sldId id="492" r:id="rId37"/>
    <p:sldId id="503" r:id="rId38"/>
    <p:sldId id="478" r:id="rId39"/>
    <p:sldId id="283" r:id="rId40"/>
    <p:sldId id="504" r:id="rId41"/>
    <p:sldId id="505" r:id="rId42"/>
    <p:sldId id="511" r:id="rId43"/>
    <p:sldId id="479" r:id="rId44"/>
    <p:sldId id="481" r:id="rId45"/>
    <p:sldId id="512" r:id="rId46"/>
    <p:sldId id="517" r:id="rId47"/>
    <p:sldId id="513" r:id="rId48"/>
    <p:sldId id="514" r:id="rId49"/>
    <p:sldId id="516" r:id="rId50"/>
    <p:sldId id="515" r:id="rId51"/>
    <p:sldId id="275" r:id="rId52"/>
    <p:sldId id="277" r:id="rId53"/>
    <p:sldId id="278" r:id="rId54"/>
    <p:sldId id="428" r:id="rId55"/>
    <p:sldId id="506" r:id="rId56"/>
    <p:sldId id="507" r:id="rId57"/>
    <p:sldId id="508" r:id="rId58"/>
    <p:sldId id="509" r:id="rId59"/>
    <p:sldId id="499" r:id="rId60"/>
  </p:sldIdLst>
  <p:sldSz cx="9144000" cy="6858000" type="screen4x3"/>
  <p:notesSz cx="6858000" cy="9144000"/>
  <p:embeddedFontLst>
    <p:embeddedFont>
      <p:font typeface="Calibri" pitchFamily="34" charset="0"/>
      <p:regular r:id="rId62"/>
      <p:bold r:id="rId63"/>
      <p:italic r:id="rId64"/>
      <p:boldItalic r:id="rId65"/>
    </p:embeddedFont>
    <p:embeddedFont>
      <p:font typeface="Tw Cen MT Condensed" pitchFamily="34" charset="0"/>
      <p:regular r:id="rId66"/>
      <p:bold r:id="rId67"/>
    </p:embeddedFont>
    <p:embeddedFont>
      <p:font typeface="akaDora" pitchFamily="66" charset="0"/>
      <p:regular r:id="rId68"/>
    </p:embeddedFont>
    <p:embeddedFont>
      <p:font typeface="Tunga" pitchFamily="2" charset="0"/>
      <p:regular r:id="rId69"/>
      <p:bold r:id="rId70"/>
    </p:embeddedFont>
    <p:embeddedFont>
      <p:font typeface="Palatino Linotype" pitchFamily="18" charset="0"/>
      <p:regular r:id="rId71"/>
      <p:bold r:id="rId72"/>
      <p:italic r:id="rId73"/>
      <p:boldItalic r:id="rId74"/>
    </p:embeddedFont>
    <p:embeddedFont>
      <p:font typeface="Century Gothic" pitchFamily="34" charset="0"/>
      <p:regular r:id="rId75"/>
      <p:bold r:id="rId76"/>
      <p:italic r:id="rId77"/>
      <p:boldItalic r:id="rId78"/>
    </p:embeddedFont>
    <p:embeddedFont>
      <p:font typeface="Tw Cen MT" pitchFamily="34" charset="0"/>
      <p:regular r:id="rId79"/>
      <p:bold r:id="rId80"/>
      <p:italic r:id="rId81"/>
      <p:boldItalic r:id="rId82"/>
    </p:embeddedFont>
  </p:embeddedFontLst>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lianmelicruz@gmail.com"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86F2"/>
    <a:srgbClr val="46D33B"/>
    <a:srgbClr val="94068A"/>
    <a:srgbClr val="DEEA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14" autoAdjust="0"/>
  </p:normalViewPr>
  <p:slideViewPr>
    <p:cSldViewPr>
      <p:cViewPr>
        <p:scale>
          <a:sx n="120" d="100"/>
          <a:sy n="120" d="100"/>
        </p:scale>
        <p:origin x="-1290" y="4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5.fntdata"/><Relationship Id="rId87" Type="http://schemas.openxmlformats.org/officeDocument/2006/relationships/tableStyles" Target="tableStyles.xml"/><Relationship Id="rId61" Type="http://schemas.openxmlformats.org/officeDocument/2006/relationships/notesMaster" Target="notesMasters/notesMaster1.xml"/><Relationship Id="rId82"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D24A84-4C70-4D49-B47B-2FA5791A33A2}" type="datetimeFigureOut">
              <a:rPr lang="es-MX" smtClean="0"/>
              <a:t>08/06/2021</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3B4812-A606-4E56-8ECC-B776CA34F48A}" type="slidenum">
              <a:rPr lang="es-MX" smtClean="0"/>
              <a:t>‹Nº›</a:t>
            </a:fld>
            <a:endParaRPr lang="es-MX"/>
          </a:p>
        </p:txBody>
      </p:sp>
    </p:spTree>
    <p:extLst>
      <p:ext uri="{BB962C8B-B14F-4D97-AF65-F5344CB8AC3E}">
        <p14:creationId xmlns:p14="http://schemas.microsoft.com/office/powerpoint/2010/main" val="349788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63B4812-A606-4E56-8ECC-B776CA34F48A}" type="slidenum">
              <a:rPr lang="es-MX" smtClean="0"/>
              <a:t>1</a:t>
            </a:fld>
            <a:endParaRPr lang="es-MX"/>
          </a:p>
        </p:txBody>
      </p:sp>
    </p:spTree>
    <p:extLst>
      <p:ext uri="{BB962C8B-B14F-4D97-AF65-F5344CB8AC3E}">
        <p14:creationId xmlns:p14="http://schemas.microsoft.com/office/powerpoint/2010/main" val="871442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Se puede aclarar que alguna materia sea de APOYO</a:t>
            </a:r>
            <a:endParaRPr lang="es-MX" dirty="0"/>
          </a:p>
        </p:txBody>
      </p:sp>
      <p:sp>
        <p:nvSpPr>
          <p:cNvPr id="4" name="Marcador de número de diapositiva 3"/>
          <p:cNvSpPr>
            <a:spLocks noGrp="1"/>
          </p:cNvSpPr>
          <p:nvPr>
            <p:ph type="sldNum" sz="quarter" idx="10"/>
          </p:nvPr>
        </p:nvSpPr>
        <p:spPr/>
        <p:txBody>
          <a:bodyPr/>
          <a:lstStyle/>
          <a:p>
            <a:fld id="{463B4812-A606-4E56-8ECC-B776CA34F48A}" type="slidenum">
              <a:rPr lang="es-MX" smtClean="0"/>
              <a:t>2</a:t>
            </a:fld>
            <a:endParaRPr lang="es-MX"/>
          </a:p>
        </p:txBody>
      </p:sp>
    </p:spTree>
    <p:extLst>
      <p:ext uri="{BB962C8B-B14F-4D97-AF65-F5344CB8AC3E}">
        <p14:creationId xmlns:p14="http://schemas.microsoft.com/office/powerpoint/2010/main" val="3065864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63B4812-A606-4E56-8ECC-B776CA34F48A}" type="slidenum">
              <a:rPr lang="es-MX" smtClean="0"/>
              <a:t>8</a:t>
            </a:fld>
            <a:endParaRPr lang="es-MX"/>
          </a:p>
        </p:txBody>
      </p:sp>
    </p:spTree>
    <p:extLst>
      <p:ext uri="{BB962C8B-B14F-4D97-AF65-F5344CB8AC3E}">
        <p14:creationId xmlns:p14="http://schemas.microsoft.com/office/powerpoint/2010/main" val="3879395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63B4812-A606-4E56-8ECC-B776CA34F48A}" type="slidenum">
              <a:rPr lang="es-MX" smtClean="0"/>
              <a:t>38</a:t>
            </a:fld>
            <a:endParaRPr lang="es-MX"/>
          </a:p>
        </p:txBody>
      </p:sp>
    </p:spTree>
    <p:extLst>
      <p:ext uri="{BB962C8B-B14F-4D97-AF65-F5344CB8AC3E}">
        <p14:creationId xmlns:p14="http://schemas.microsoft.com/office/powerpoint/2010/main" val="1930058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63B4812-A606-4E56-8ECC-B776CA34F48A}" type="slidenum">
              <a:rPr lang="es-MX" smtClean="0"/>
              <a:t>43</a:t>
            </a:fld>
            <a:endParaRPr lang="es-MX"/>
          </a:p>
        </p:txBody>
      </p:sp>
    </p:spTree>
    <p:extLst>
      <p:ext uri="{BB962C8B-B14F-4D97-AF65-F5344CB8AC3E}">
        <p14:creationId xmlns:p14="http://schemas.microsoft.com/office/powerpoint/2010/main" val="3873847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7" name="Date Placeholder 6"/>
          <p:cNvSpPr>
            <a:spLocks noGrp="1"/>
          </p:cNvSpPr>
          <p:nvPr>
            <p:ph type="dt" sz="half" idx="10"/>
          </p:nvPr>
        </p:nvSpPr>
        <p:spPr/>
        <p:txBody>
          <a:bodyPr/>
          <a:lstStyle/>
          <a:p>
            <a:fld id="{A9E0B48A-FBF2-4C80-937B-9C6B97F00B53}" type="datetimeFigureOut">
              <a:rPr lang="es-MX" smtClean="0"/>
              <a:t>08/06/2021</a:t>
            </a:fld>
            <a:endParaRPr lang="es-MX"/>
          </a:p>
        </p:txBody>
      </p:sp>
      <p:sp>
        <p:nvSpPr>
          <p:cNvPr id="8" name="Slide Number Placeholder 7"/>
          <p:cNvSpPr>
            <a:spLocks noGrp="1"/>
          </p:cNvSpPr>
          <p:nvPr>
            <p:ph type="sldNum" sz="quarter" idx="11"/>
          </p:nvPr>
        </p:nvSpPr>
        <p:spPr/>
        <p:txBody>
          <a:bodyPr/>
          <a:lstStyle/>
          <a:p>
            <a:fld id="{9625CB1E-0BD5-4A2F-9AB2-C15A4D3DB006}" type="slidenum">
              <a:rPr lang="es-MX" smtClean="0"/>
              <a:t>‹Nº›</a:t>
            </a:fld>
            <a:endParaRPr lang="es-MX"/>
          </a:p>
        </p:txBody>
      </p:sp>
      <p:sp>
        <p:nvSpPr>
          <p:cNvPr id="9" name="Footer Placeholder 8"/>
          <p:cNvSpPr>
            <a:spLocks noGrp="1"/>
          </p:cNvSpPr>
          <p:nvPr>
            <p:ph type="ftr" sz="quarter" idx="12"/>
          </p:nvPr>
        </p:nvSpPr>
        <p:spPr/>
        <p:txBody>
          <a:bodyPr/>
          <a:lstStyle/>
          <a:p>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A9E0B48A-FBF2-4C80-937B-9C6B97F00B53}" type="datetimeFigureOut">
              <a:rPr lang="es-MX" smtClean="0"/>
              <a:t>08/06/2021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625CB1E-0BD5-4A2F-9AB2-C15A4D3DB006}" type="slidenum">
              <a:rPr lang="es-MX" smtClean="0"/>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A9E0B48A-FBF2-4C80-937B-9C6B97F00B53}" type="datetimeFigureOut">
              <a:rPr lang="es-MX" smtClean="0"/>
              <a:t>08/06/2021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625CB1E-0BD5-4A2F-9AB2-C15A4D3DB006}" type="slidenum">
              <a:rPr lang="es-MX" smtClean="0"/>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10"/>
          </p:nvPr>
        </p:nvSpPr>
        <p:spPr/>
        <p:txBody>
          <a:bodyPr/>
          <a:lstStyle/>
          <a:p>
            <a:fld id="{A9E0B48A-FBF2-4C80-937B-9C6B97F00B53}" type="datetimeFigureOut">
              <a:rPr lang="es-MX" smtClean="0"/>
              <a:t>08/06/2021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625CB1E-0BD5-4A2F-9AB2-C15A4D3DB006}" type="slidenum">
              <a:rPr lang="es-MX" smtClean="0"/>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2"/>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22313" y="4068765"/>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9E0B48A-FBF2-4C80-937B-9C6B97F00B53}" type="datetimeFigureOut">
              <a:rPr lang="es-MX" smtClean="0"/>
              <a:t>08/06/2021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625CB1E-0BD5-4A2F-9AB2-C15A4D3DB006}" type="slidenum">
              <a:rPr lang="es-MX" smtClean="0"/>
              <a:t>‹Nº›</a:t>
            </a:fld>
            <a:endParaRPr lang="es-MX"/>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9"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4" name="Content Placeholder 3"/>
          <p:cNvSpPr>
            <a:spLocks noGrp="1"/>
          </p:cNvSpPr>
          <p:nvPr>
            <p:ph sz="half" idx="2"/>
          </p:nvPr>
        </p:nvSpPr>
        <p:spPr>
          <a:xfrm>
            <a:off x="4648200" y="1600202"/>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5" name="Date Placeholder 4"/>
          <p:cNvSpPr>
            <a:spLocks noGrp="1"/>
          </p:cNvSpPr>
          <p:nvPr>
            <p:ph type="dt" sz="half" idx="10"/>
          </p:nvPr>
        </p:nvSpPr>
        <p:spPr/>
        <p:txBody>
          <a:bodyPr/>
          <a:lstStyle/>
          <a:p>
            <a:fld id="{A9E0B48A-FBF2-4C80-937B-9C6B97F00B53}" type="datetimeFigureOut">
              <a:rPr lang="es-MX" smtClean="0"/>
              <a:t>08/06/2021</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625CB1E-0BD5-4A2F-9AB2-C15A4D3DB006}" type="slidenum">
              <a:rPr lang="es-MX" smtClean="0"/>
              <a:t>‹Nº›</a:t>
            </a:fld>
            <a:endParaRPr lang="es-MX"/>
          </a:p>
        </p:txBody>
      </p:sp>
      <p:sp>
        <p:nvSpPr>
          <p:cNvPr id="9" name="Content Placeholder 8"/>
          <p:cNvSpPr>
            <a:spLocks noGrp="1"/>
          </p:cNvSpPr>
          <p:nvPr>
            <p:ph sz="quarter" idx="13"/>
          </p:nvPr>
        </p:nvSpPr>
        <p:spPr>
          <a:xfrm>
            <a:off x="365760" y="1600200"/>
            <a:ext cx="4041648" cy="452628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648201"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A9E0B48A-FBF2-4C80-937B-9C6B97F00B53}" type="datetimeFigureOut">
              <a:rPr lang="es-MX" smtClean="0"/>
              <a:t>08/06/2021</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9625CB1E-0BD5-4A2F-9AB2-C15A4D3DB006}" type="slidenum">
              <a:rPr lang="es-MX" smtClean="0"/>
              <a:t>‹Nº›</a:t>
            </a:fld>
            <a:endParaRPr lang="es-MX"/>
          </a:p>
        </p:txBody>
      </p:sp>
      <p:sp>
        <p:nvSpPr>
          <p:cNvPr id="11" name="Content Placeholder 10"/>
          <p:cNvSpPr>
            <a:spLocks noGrp="1"/>
          </p:cNvSpPr>
          <p:nvPr>
            <p:ph sz="quarter" idx="13"/>
          </p:nvPr>
        </p:nvSpPr>
        <p:spPr>
          <a:xfrm>
            <a:off x="457200" y="2212848"/>
            <a:ext cx="4041648" cy="391363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12"/>
          <p:cNvSpPr>
            <a:spLocks noGrp="1"/>
          </p:cNvSpPr>
          <p:nvPr>
            <p:ph sz="quarter" idx="14"/>
          </p:nvPr>
        </p:nvSpPr>
        <p:spPr>
          <a:xfrm>
            <a:off x="4672584" y="2212850"/>
            <a:ext cx="4041648" cy="39131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A9E0B48A-FBF2-4C80-937B-9C6B97F00B53}" type="datetimeFigureOut">
              <a:rPr lang="es-MX" smtClean="0"/>
              <a:t>08/06/2021</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9625CB1E-0BD5-4A2F-9AB2-C15A4D3DB006}" type="slidenum">
              <a:rPr lang="es-MX" smtClean="0"/>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E0B48A-FBF2-4C80-937B-9C6B97F00B53}" type="datetimeFigureOut">
              <a:rPr lang="es-MX" smtClean="0"/>
              <a:t>08/06/2021</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9625CB1E-0BD5-4A2F-9AB2-C15A4D3DB006}" type="slidenum">
              <a:rPr lang="es-MX" smtClean="0"/>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907088"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719138" y="273052"/>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907088" y="2438402"/>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A9E0B48A-FBF2-4C80-937B-9C6B97F00B53}" type="datetimeFigureOut">
              <a:rPr lang="es-MX" smtClean="0"/>
              <a:t>08/06/2021</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625CB1E-0BD5-4A2F-9AB2-C15A4D3DB006}" type="slidenum">
              <a:rPr lang="es-MX" smtClean="0"/>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679577" y="228600"/>
            <a:ext cx="5711824" cy="895350"/>
          </a:xfrm>
        </p:spPr>
        <p:txBody>
          <a:bodyPr anchor="b"/>
          <a:lstStyle>
            <a:lvl1pPr algn="ctr">
              <a:lnSpc>
                <a:spcPct val="100000"/>
              </a:lnSpc>
              <a:defRPr sz="28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1508127"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679577"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A9E0B48A-FBF2-4C80-937B-9C6B97F00B53}" type="datetimeFigureOut">
              <a:rPr lang="es-MX" smtClean="0"/>
              <a:t>08/06/2021</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625CB1E-0BD5-4A2F-9AB2-C15A4D3DB006}" type="slidenum">
              <a:rPr lang="es-MX" smtClean="0"/>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2"/>
          </p:nvPr>
        </p:nvSpPr>
        <p:spPr>
          <a:xfrm>
            <a:off x="6363347" y="6356352"/>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A9E0B48A-FBF2-4C80-937B-9C6B97F00B53}" type="datetimeFigureOut">
              <a:rPr lang="es-MX" smtClean="0"/>
              <a:t>08/06/2021</a:t>
            </a:fld>
            <a:endParaRPr lang="es-MX"/>
          </a:p>
        </p:txBody>
      </p:sp>
      <p:sp>
        <p:nvSpPr>
          <p:cNvPr id="5" name="Footer Placeholder 4"/>
          <p:cNvSpPr>
            <a:spLocks noGrp="1"/>
          </p:cNvSpPr>
          <p:nvPr>
            <p:ph type="ftr" sz="quarter" idx="3"/>
          </p:nvPr>
        </p:nvSpPr>
        <p:spPr>
          <a:xfrm>
            <a:off x="659165" y="6356352"/>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s-MX"/>
          </a:p>
        </p:txBody>
      </p:sp>
      <p:sp>
        <p:nvSpPr>
          <p:cNvPr id="6" name="Slide Number Placeholder 5"/>
          <p:cNvSpPr>
            <a:spLocks noGrp="1"/>
          </p:cNvSpPr>
          <p:nvPr>
            <p:ph type="sldNum" sz="quarter" idx="4"/>
          </p:nvPr>
        </p:nvSpPr>
        <p:spPr>
          <a:xfrm>
            <a:off x="8543279" y="6356352"/>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9625CB1E-0BD5-4A2F-9AB2-C15A4D3DB006}" type="slidenum">
              <a:rPr lang="es-MX" smtClean="0"/>
              <a:t>‹Nº›</a:t>
            </a:fld>
            <a:endParaRPr lang="es-MX"/>
          </a:p>
        </p:txBody>
      </p:sp>
      <p:sp>
        <p:nvSpPr>
          <p:cNvPr id="7" name="Oval 6"/>
          <p:cNvSpPr/>
          <p:nvPr/>
        </p:nvSpPr>
        <p:spPr>
          <a:xfrm>
            <a:off x="8457761"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2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youtu.be/PNx-ZJ7F72E"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5.wdp"/><Relationship Id="rId3" Type="http://schemas.openxmlformats.org/officeDocument/2006/relationships/image" Target="../media/image47.png"/><Relationship Id="rId7" Type="http://schemas.microsoft.com/office/2007/relationships/hdphoto" Target="../media/hdphoto2.wdp"/><Relationship Id="rId12"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9.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51.png"/><Relationship Id="rId4" Type="http://schemas.openxmlformats.org/officeDocument/2006/relationships/image" Target="../media/image48.png"/><Relationship Id="rId9" Type="http://schemas.microsoft.com/office/2007/relationships/hdphoto" Target="../media/hdphoto3.wdp"/></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1" y="0"/>
            <a:ext cx="9143999" cy="1352550"/>
          </a:xfrm>
          <a:prstGeom prst="rect">
            <a:avLst/>
          </a:prstGeom>
          <a:blipFill dpi="0" rotWithShape="1">
            <a:blip r:embed="rId3" cstate="print">
              <a:alphaModFix amt="41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Título"/>
          <p:cNvSpPr>
            <a:spLocks noGrp="1"/>
          </p:cNvSpPr>
          <p:nvPr>
            <p:ph type="ctrTitle"/>
          </p:nvPr>
        </p:nvSpPr>
        <p:spPr>
          <a:xfrm>
            <a:off x="755576" y="969641"/>
            <a:ext cx="7772400" cy="803175"/>
          </a:xfrm>
        </p:spPr>
        <p:txBody>
          <a:bodyPr/>
          <a:lstStyle/>
          <a:p>
            <a:r>
              <a:rPr lang="es-MX" sz="2800" b="1" dirty="0">
                <a:solidFill>
                  <a:schemeClr val="accent1">
                    <a:lumMod val="75000"/>
                  </a:schemeClr>
                </a:solidFill>
              </a:rPr>
              <a:t>Colegio Ingeniero Armando I. Santacruz, A. C.</a:t>
            </a:r>
            <a:endParaRPr lang="es-MX" sz="2800" dirty="0"/>
          </a:p>
        </p:txBody>
      </p:sp>
      <p:sp>
        <p:nvSpPr>
          <p:cNvPr id="3" name="2 Subtítulo"/>
          <p:cNvSpPr>
            <a:spLocks noGrp="1"/>
          </p:cNvSpPr>
          <p:nvPr>
            <p:ph type="subTitle" idx="1"/>
          </p:nvPr>
        </p:nvSpPr>
        <p:spPr>
          <a:xfrm>
            <a:off x="6948264" y="5229200"/>
            <a:ext cx="1544216" cy="519112"/>
          </a:xfrm>
        </p:spPr>
        <p:txBody>
          <a:bodyPr>
            <a:normAutofit fontScale="85000" lnSpcReduction="10000"/>
          </a:bodyPr>
          <a:lstStyle/>
          <a:p>
            <a:r>
              <a:rPr lang="es-MX" b="1" dirty="0" smtClean="0"/>
              <a:t>4° </a:t>
            </a:r>
            <a:r>
              <a:rPr lang="es-MX" b="1" dirty="0"/>
              <a:t>GRADO</a:t>
            </a:r>
          </a:p>
          <a:p>
            <a:endParaRPr lang="es-MX" dirty="0"/>
          </a:p>
        </p:txBody>
      </p:sp>
      <p:pic>
        <p:nvPicPr>
          <p:cNvPr id="6" name="Picture 2" descr="http://www.santacruz.com.mx/images/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7667" y="1860794"/>
            <a:ext cx="2276361" cy="293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CuadroTexto"/>
          <p:cNvSpPr txBox="1"/>
          <p:nvPr/>
        </p:nvSpPr>
        <p:spPr>
          <a:xfrm>
            <a:off x="3496977" y="4746630"/>
            <a:ext cx="2155143" cy="338554"/>
          </a:xfrm>
          <a:prstGeom prst="rect">
            <a:avLst/>
          </a:prstGeom>
          <a:noFill/>
        </p:spPr>
        <p:txBody>
          <a:bodyPr wrap="square" rtlCol="0">
            <a:spAutoFit/>
          </a:bodyPr>
          <a:lstStyle/>
          <a:p>
            <a:pPr algn="ctr"/>
            <a:r>
              <a:rPr lang="es-MX" sz="1600" dirty="0" smtClean="0">
                <a:solidFill>
                  <a:schemeClr val="bg1">
                    <a:lumMod val="50000"/>
                  </a:schemeClr>
                </a:solidFill>
                <a:latin typeface="akaDora" pitchFamily="66" charset="0"/>
              </a:rPr>
              <a:t>Ama y busca la Verdad</a:t>
            </a:r>
            <a:endParaRPr lang="es-MX" sz="1600" dirty="0">
              <a:solidFill>
                <a:schemeClr val="bg1">
                  <a:lumMod val="50000"/>
                </a:schemeClr>
              </a:solidFill>
              <a:latin typeface="akaDora" pitchFamily="66" charset="0"/>
            </a:endParaRPr>
          </a:p>
        </p:txBody>
      </p:sp>
      <p:sp>
        <p:nvSpPr>
          <p:cNvPr id="7" name="1 Título"/>
          <p:cNvSpPr txBox="1">
            <a:spLocks/>
          </p:cNvSpPr>
          <p:nvPr/>
        </p:nvSpPr>
        <p:spPr>
          <a:xfrm>
            <a:off x="0" y="5661248"/>
            <a:ext cx="9143999" cy="803175"/>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MX" sz="4800" b="1" dirty="0" smtClean="0">
                <a:solidFill>
                  <a:schemeClr val="accent1">
                    <a:lumMod val="75000"/>
                  </a:schemeClr>
                </a:solidFill>
              </a:rPr>
              <a:t>La luz al final del túnel</a:t>
            </a:r>
            <a:endParaRPr lang="es-MX" sz="4800" dirty="0"/>
          </a:p>
        </p:txBody>
      </p:sp>
      <p:sp>
        <p:nvSpPr>
          <p:cNvPr id="8" name="7 Rectángulo"/>
          <p:cNvSpPr/>
          <p:nvPr/>
        </p:nvSpPr>
        <p:spPr>
          <a:xfrm>
            <a:off x="2699792" y="5219908"/>
            <a:ext cx="3732112" cy="369332"/>
          </a:xfrm>
          <a:prstGeom prst="rect">
            <a:avLst/>
          </a:prstGeom>
        </p:spPr>
        <p:txBody>
          <a:bodyPr wrap="none">
            <a:spAutoFit/>
          </a:bodyPr>
          <a:lstStyle/>
          <a:p>
            <a:pPr algn="ctr">
              <a:spcBef>
                <a:spcPct val="0"/>
              </a:spcBef>
              <a:spcAft>
                <a:spcPct val="0"/>
              </a:spcAft>
              <a:buSzPts val="1800"/>
            </a:pPr>
            <a:r>
              <a:rPr lang="en-US" dirty="0" err="1">
                <a:solidFill>
                  <a:srgbClr val="676A55"/>
                </a:solidFill>
                <a:latin typeface="Century Gothic" pitchFamily="34" charset="0"/>
                <a:sym typeface="Century Gothic" pitchFamily="34" charset="0"/>
              </a:rPr>
              <a:t>Proyecto</a:t>
            </a:r>
            <a:r>
              <a:rPr lang="en-US" dirty="0">
                <a:solidFill>
                  <a:srgbClr val="676A55"/>
                </a:solidFill>
                <a:latin typeface="Century Gothic" pitchFamily="34" charset="0"/>
                <a:sym typeface="Century Gothic" pitchFamily="34" charset="0"/>
              </a:rPr>
              <a:t> </a:t>
            </a:r>
            <a:r>
              <a:rPr lang="en-US" dirty="0" err="1">
                <a:solidFill>
                  <a:srgbClr val="676A55"/>
                </a:solidFill>
                <a:latin typeface="Century Gothic" pitchFamily="34" charset="0"/>
                <a:sym typeface="Century Gothic" pitchFamily="34" charset="0"/>
              </a:rPr>
              <a:t>CONEXIONES</a:t>
            </a:r>
            <a:r>
              <a:rPr lang="en-US" dirty="0">
                <a:solidFill>
                  <a:srgbClr val="676A55"/>
                </a:solidFill>
                <a:latin typeface="Century Gothic" pitchFamily="34" charset="0"/>
                <a:sym typeface="Century Gothic" pitchFamily="34" charset="0"/>
              </a:rPr>
              <a:t> </a:t>
            </a:r>
            <a:r>
              <a:rPr lang="en-US" dirty="0" err="1">
                <a:solidFill>
                  <a:srgbClr val="676A55"/>
                </a:solidFill>
                <a:latin typeface="Century Gothic" pitchFamily="34" charset="0"/>
                <a:sym typeface="Century Gothic" pitchFamily="34" charset="0"/>
              </a:rPr>
              <a:t>ETAPA</a:t>
            </a:r>
            <a:r>
              <a:rPr lang="en-US" dirty="0">
                <a:solidFill>
                  <a:srgbClr val="676A55"/>
                </a:solidFill>
                <a:latin typeface="Century Gothic" pitchFamily="34" charset="0"/>
                <a:sym typeface="Century Gothic" pitchFamily="34" charset="0"/>
              </a:rPr>
              <a:t> </a:t>
            </a:r>
            <a:r>
              <a:rPr lang="en-US" dirty="0" smtClean="0">
                <a:solidFill>
                  <a:srgbClr val="676A55"/>
                </a:solidFill>
                <a:latin typeface="Century Gothic" pitchFamily="34" charset="0"/>
                <a:sym typeface="Century Gothic" pitchFamily="34" charset="0"/>
              </a:rPr>
              <a:t>III</a:t>
            </a:r>
            <a:endParaRPr lang="es-MX" dirty="0">
              <a:solidFill>
                <a:srgbClr val="676A55"/>
              </a:solidFill>
              <a:latin typeface="Century Gothic" pitchFamily="34" charset="0"/>
              <a:sym typeface="Century Gothic" pitchFamily="34" charset="0"/>
            </a:endParaRPr>
          </a:p>
        </p:txBody>
      </p:sp>
    </p:spTree>
    <p:extLst>
      <p:ext uri="{BB962C8B-B14F-4D97-AF65-F5344CB8AC3E}">
        <p14:creationId xmlns:p14="http://schemas.microsoft.com/office/powerpoint/2010/main" val="34648370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4808" y="404664"/>
            <a:ext cx="8229600" cy="548680"/>
          </a:xfrm>
        </p:spPr>
        <p:txBody>
          <a:bodyPr/>
          <a:lstStyle/>
          <a:p>
            <a:pPr algn="r"/>
            <a:r>
              <a:rPr lang="es-MX" sz="1800" b="1" dirty="0" smtClean="0">
                <a:effectLst/>
                <a:latin typeface="Tw Cen MT Condensed" pitchFamily="34" charset="0"/>
                <a:cs typeface="Times New Roman" pitchFamily="18" charset="0"/>
              </a:rPr>
              <a:t>PRODUCTO FINAL INTERDISCIPLINARIO</a:t>
            </a:r>
            <a:endParaRPr lang="es-MX" sz="1800" b="1" dirty="0">
              <a:effectLst/>
              <a:latin typeface="Tw Cen MT Condensed" pitchFamily="34" charset="0"/>
            </a:endParaRPr>
          </a:p>
        </p:txBody>
      </p:sp>
      <p:grpSp>
        <p:nvGrpSpPr>
          <p:cNvPr id="3" name="2 Grupo"/>
          <p:cNvGrpSpPr/>
          <p:nvPr/>
        </p:nvGrpSpPr>
        <p:grpSpPr>
          <a:xfrm>
            <a:off x="539552" y="908720"/>
            <a:ext cx="4968552" cy="2160239"/>
            <a:chOff x="467544" y="1196752"/>
            <a:chExt cx="7593732" cy="3629199"/>
          </a:xfrm>
        </p:grpSpPr>
        <p:pic>
          <p:nvPicPr>
            <p:cNvPr id="5122" name="Picture 2" descr="G:\todo\cal,se 1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67544" y="1196752"/>
              <a:ext cx="7593732" cy="362919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67544" y="1484784"/>
              <a:ext cx="864096" cy="737757"/>
            </a:xfrm>
            <a:prstGeom prst="rect">
              <a:avLst/>
            </a:prstGeom>
            <a:solidFill>
              <a:schemeClr val="tx1"/>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 name="4 Rectángulo"/>
            <p:cNvSpPr/>
            <p:nvPr/>
          </p:nvSpPr>
          <p:spPr>
            <a:xfrm>
              <a:off x="1340557" y="1484784"/>
              <a:ext cx="886302" cy="737757"/>
            </a:xfrm>
            <a:prstGeom prst="rect">
              <a:avLst/>
            </a:prstGeom>
            <a:solidFill>
              <a:schemeClr val="tx1"/>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7" name="6 Grupo"/>
          <p:cNvGrpSpPr/>
          <p:nvPr/>
        </p:nvGrpSpPr>
        <p:grpSpPr>
          <a:xfrm>
            <a:off x="107504" y="3303079"/>
            <a:ext cx="3010730" cy="3150257"/>
            <a:chOff x="107504" y="620688"/>
            <a:chExt cx="6342020" cy="6226290"/>
          </a:xfrm>
        </p:grpSpPr>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7504" y="620688"/>
              <a:ext cx="6342020" cy="6226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Rectángulo"/>
            <p:cNvSpPr/>
            <p:nvPr/>
          </p:nvSpPr>
          <p:spPr>
            <a:xfrm>
              <a:off x="1907704" y="908720"/>
              <a:ext cx="86409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10"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025726" y="908720"/>
            <a:ext cx="2880265" cy="1945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119965" y="3227573"/>
            <a:ext cx="2810907" cy="1902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084168" y="3227574"/>
            <a:ext cx="2821823" cy="1902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3203849" y="5085184"/>
            <a:ext cx="2727024" cy="1676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39098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5496" y="260648"/>
            <a:ext cx="8229600" cy="548680"/>
          </a:xfrm>
        </p:spPr>
        <p:txBody>
          <a:bodyPr/>
          <a:lstStyle/>
          <a:p>
            <a:pPr algn="r"/>
            <a:r>
              <a:rPr lang="es-MX" sz="1800" b="1" dirty="0" smtClean="0">
                <a:effectLst/>
                <a:latin typeface="Tw Cen MT Condensed" pitchFamily="34" charset="0"/>
                <a:cs typeface="Times New Roman" pitchFamily="18" charset="0"/>
              </a:rPr>
              <a:t>DESCRIPCIÓN DEL PRODUCTO FINAL INTERDISCIPLINARIO.</a:t>
            </a:r>
            <a:endParaRPr lang="es-MX" sz="1800" b="1" dirty="0">
              <a:effectLst/>
              <a:latin typeface="Tw Cen MT Condensed" pitchFamily="34" charset="0"/>
            </a:endParaRPr>
          </a:p>
        </p:txBody>
      </p:sp>
      <p:sp>
        <p:nvSpPr>
          <p:cNvPr id="7" name="6 CuadroTexto"/>
          <p:cNvSpPr txBox="1"/>
          <p:nvPr/>
        </p:nvSpPr>
        <p:spPr>
          <a:xfrm>
            <a:off x="611560" y="908720"/>
            <a:ext cx="7848872" cy="5499391"/>
          </a:xfrm>
          <a:prstGeom prst="rect">
            <a:avLst/>
          </a:prstGeom>
          <a:noFill/>
        </p:spPr>
        <p:txBody>
          <a:bodyPr wrap="square" rtlCol="0">
            <a:spAutoFit/>
          </a:bodyPr>
          <a:lstStyle/>
          <a:p>
            <a:pPr lvl="0" algn="just">
              <a:lnSpc>
                <a:spcPts val="2500"/>
              </a:lnSpc>
            </a:pPr>
            <a:r>
              <a:rPr lang="es-MX" sz="1300" dirty="0" smtClean="0">
                <a:solidFill>
                  <a:prstClr val="black">
                    <a:lumMod val="65000"/>
                    <a:lumOff val="35000"/>
                  </a:prstClr>
                </a:solidFill>
                <a:latin typeface="Century Gothic"/>
                <a:ea typeface="Calibri" panose="020F0502020204030204" pitchFamily="34" charset="0"/>
                <a:cs typeface="Times New Roman" panose="02020603050405020304" pitchFamily="18" charset="0"/>
              </a:rPr>
              <a:t>	Aunque fue algo difícil en un primer momento coordinar los tiempos de los profesores al final todos pudimos asistir con los alumnos a la presentación conjunta de las resultados del proyecto. </a:t>
            </a:r>
          </a:p>
          <a:p>
            <a:pPr lvl="0" algn="just">
              <a:lnSpc>
                <a:spcPts val="2500"/>
              </a:lnSpc>
            </a:pPr>
            <a:r>
              <a:rPr lang="es-MX" sz="1300" dirty="0" smtClean="0">
                <a:solidFill>
                  <a:prstClr val="black">
                    <a:lumMod val="65000"/>
                    <a:lumOff val="35000"/>
                  </a:prstClr>
                </a:solidFill>
                <a:latin typeface="Century Gothic"/>
                <a:ea typeface="Calibri" panose="020F0502020204030204" pitchFamily="34" charset="0"/>
                <a:cs typeface="Times New Roman" panose="02020603050405020304" pitchFamily="18" charset="0"/>
              </a:rPr>
              <a:t>	El trabajo tanto interdisciplinario como disciplinar fue muy fluido, tal vez gracias a que todos pudimos identificarnos inmediatamente con el tema y el objetivo del proyecto. </a:t>
            </a:r>
          </a:p>
          <a:p>
            <a:pPr lvl="0" algn="just">
              <a:lnSpc>
                <a:spcPts val="2500"/>
              </a:lnSpc>
            </a:pPr>
            <a:r>
              <a:rPr lang="es-MX" sz="1300" dirty="0" smtClean="0">
                <a:solidFill>
                  <a:prstClr val="black">
                    <a:lumMod val="65000"/>
                    <a:lumOff val="35000"/>
                  </a:prstClr>
                </a:solidFill>
                <a:latin typeface="Century Gothic"/>
                <a:ea typeface="Calibri" panose="020F0502020204030204" pitchFamily="34" charset="0"/>
                <a:cs typeface="Times New Roman" panose="02020603050405020304" pitchFamily="18" charset="0"/>
              </a:rPr>
              <a:t>	A pesar de que trabajamos juntos las actividades interdisciplinarias, la presentación final resultó una muy grata sorpresa para todos ya que como nos centramos en un trabajo de introspección, al momento de compartir con todos el estado emocional en que cada uno se encuentra y cómo ha vivido este tiempo, los desafíos y hallazgos con los que han lidiado, el ambiente se tornó conmovedor</a:t>
            </a:r>
            <a:r>
              <a:rPr lang="es-MX" sz="1300" dirty="0">
                <a:solidFill>
                  <a:prstClr val="black">
                    <a:lumMod val="65000"/>
                    <a:lumOff val="35000"/>
                  </a:prstClr>
                </a:solidFill>
                <a:latin typeface="Century Gothic"/>
                <a:ea typeface="Calibri" panose="020F0502020204030204" pitchFamily="34" charset="0"/>
                <a:cs typeface="Times New Roman" panose="02020603050405020304" pitchFamily="18" charset="0"/>
              </a:rPr>
              <a:t> </a:t>
            </a:r>
            <a:r>
              <a:rPr lang="es-MX" sz="1300" dirty="0" smtClean="0">
                <a:solidFill>
                  <a:prstClr val="black">
                    <a:lumMod val="65000"/>
                    <a:lumOff val="35000"/>
                  </a:prstClr>
                </a:solidFill>
                <a:latin typeface="Century Gothic"/>
                <a:ea typeface="Calibri" panose="020F0502020204030204" pitchFamily="34" charset="0"/>
                <a:cs typeface="Times New Roman" panose="02020603050405020304" pitchFamily="18" charset="0"/>
              </a:rPr>
              <a:t>y muy reflexivo. Tanto maestros como alumnos quedamos muy satisfechos con todo lo que trabajamos y los resultados que obtuvimos, todos aportaron para enriquecer y ampliar el conocimiento sobre el tema, por que aunque se ha hablado bastante sobre la situación de la pandemia, al momento de involucrarnos  lo pudimos aterrizar a lo que en lo particular como comunidad vivimos. </a:t>
            </a:r>
          </a:p>
          <a:p>
            <a:pPr lvl="0" algn="just">
              <a:lnSpc>
                <a:spcPts val="2500"/>
              </a:lnSpc>
            </a:pPr>
            <a:r>
              <a:rPr lang="es-MX" sz="1300" dirty="0" smtClean="0">
                <a:solidFill>
                  <a:prstClr val="black">
                    <a:lumMod val="65000"/>
                    <a:lumOff val="35000"/>
                  </a:prstClr>
                </a:solidFill>
                <a:latin typeface="Century Gothic"/>
                <a:ea typeface="Calibri" panose="020F0502020204030204" pitchFamily="34" charset="0"/>
                <a:cs typeface="Times New Roman" panose="02020603050405020304" pitchFamily="18" charset="0"/>
              </a:rPr>
              <a:t>	Creemos que esta experiencia nos ayudó a poder comprender mejor lo que sentimos y a saber que no estamos solos, aprendimos la importancia de poder expresar lo que hay en lo profundo y de contrarrestar creativamente las dificultades de la vida.</a:t>
            </a:r>
            <a:endParaRPr lang="es-MX" sz="1300" dirty="0">
              <a:solidFill>
                <a:prstClr val="black">
                  <a:lumMod val="65000"/>
                  <a:lumOff val="35000"/>
                </a:prstClr>
              </a:solidFill>
              <a:latin typeface="Century Gothic"/>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59542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9" y="3501008"/>
            <a:ext cx="8568952" cy="1600200"/>
          </a:xfrm>
        </p:spPr>
        <p:txBody>
          <a:bodyPr/>
          <a:lstStyle/>
          <a:p>
            <a:r>
              <a:rPr lang="es-MX" b="1" dirty="0">
                <a:latin typeface="Tw Cen MT Condensed" pitchFamily="34" charset="0"/>
              </a:rPr>
              <a:t>ACTIVIDAD INTERDISCIPLINARIA </a:t>
            </a:r>
            <a:br>
              <a:rPr lang="es-MX" b="1" dirty="0">
                <a:latin typeface="Tw Cen MT Condensed" pitchFamily="34" charset="0"/>
              </a:rPr>
            </a:br>
            <a:r>
              <a:rPr lang="es-MX" b="1" dirty="0">
                <a:latin typeface="Tw Cen MT Condensed" pitchFamily="34" charset="0"/>
              </a:rPr>
              <a:t>PARA DAR INICIO O DETONAR EL PROYECTO</a:t>
            </a:r>
            <a:br>
              <a:rPr lang="es-MX" b="1" dirty="0">
                <a:latin typeface="Tw Cen MT Condensed" pitchFamily="34" charset="0"/>
              </a:rPr>
            </a:br>
            <a:endParaRPr lang="es-MX" b="1" dirty="0">
              <a:latin typeface="Tw Cen MT Condensed" pitchFamily="34" charset="0"/>
            </a:endParaRPr>
          </a:p>
        </p:txBody>
      </p:sp>
    </p:spTree>
    <p:extLst>
      <p:ext uri="{BB962C8B-B14F-4D97-AF65-F5344CB8AC3E}">
        <p14:creationId xmlns:p14="http://schemas.microsoft.com/office/powerpoint/2010/main" val="2437060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8"/>
          <p:cNvGraphicFramePr>
            <a:graphicFrameLocks noGrp="1"/>
          </p:cNvGraphicFramePr>
          <p:nvPr>
            <p:extLst>
              <p:ext uri="{D42A27DB-BD31-4B8C-83A1-F6EECF244321}">
                <p14:modId xmlns:p14="http://schemas.microsoft.com/office/powerpoint/2010/main" val="3226239461"/>
              </p:ext>
            </p:extLst>
          </p:nvPr>
        </p:nvGraphicFramePr>
        <p:xfrm>
          <a:off x="107505" y="586782"/>
          <a:ext cx="8965504" cy="5650530"/>
        </p:xfrm>
        <a:graphic>
          <a:graphicData uri="http://schemas.openxmlformats.org/drawingml/2006/table">
            <a:tbl>
              <a:tblPr firstRow="1" firstCol="1" bandRow="1"/>
              <a:tblGrid>
                <a:gridCol w="4557464">
                  <a:extLst>
                    <a:ext uri="{9D8B030D-6E8A-4147-A177-3AD203B41FA5}">
                      <a16:colId xmlns:a16="http://schemas.microsoft.com/office/drawing/2014/main" xmlns="" val="20000"/>
                    </a:ext>
                  </a:extLst>
                </a:gridCol>
                <a:gridCol w="4408040">
                  <a:extLst>
                    <a:ext uri="{9D8B030D-6E8A-4147-A177-3AD203B41FA5}">
                      <a16:colId xmlns:a16="http://schemas.microsoft.com/office/drawing/2014/main" xmlns="" val="20001"/>
                    </a:ext>
                  </a:extLst>
                </a:gridCol>
              </a:tblGrid>
              <a:tr h="288033">
                <a:tc gridSpan="2">
                  <a:txBody>
                    <a:bodyPr/>
                    <a:lstStyle/>
                    <a:p>
                      <a:pPr algn="ctr">
                        <a:lnSpc>
                          <a:spcPct val="107000"/>
                        </a:lnSpc>
                        <a:spcAft>
                          <a:spcPts val="0"/>
                        </a:spcAft>
                      </a:pPr>
                      <a:r>
                        <a:rPr lang="es-MX" sz="1600" b="1" dirty="0" smtClean="0">
                          <a:solidFill>
                            <a:srgbClr val="2E74B5"/>
                          </a:solidFill>
                          <a:effectLst/>
                          <a:latin typeface="+mj-lt"/>
                          <a:ea typeface="Calibri" panose="020F0502020204030204" pitchFamily="34" charset="0"/>
                          <a:cs typeface="Times New Roman" panose="02020603050405020304" pitchFamily="18" charset="0"/>
                        </a:rPr>
                        <a:t>APERTURA/DETONAR PROYECTO</a:t>
                      </a: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457200" algn="ctr">
                        <a:lnSpc>
                          <a:spcPct val="107000"/>
                        </a:lnSpc>
                        <a:spcAft>
                          <a:spcPts val="0"/>
                        </a:spcAft>
                      </a:pP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88031">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NOMBRE DE</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Actividad de inicio</a:t>
                      </a:r>
                      <a:endParaRPr lang="es-MX" sz="1100" b="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pPr algn="just">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1"/>
                  </a:ext>
                </a:extLst>
              </a:tr>
              <a:tr h="445973">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OBJETIVO: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Responder las cuestiones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planteadas lo que permita delimitar un problema de interés para el alumnado a partir de una presentación introductoria a conexiones y el trabajo interdisciplinario.</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just">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278309">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GRADO: </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4°</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FECHA:</a:t>
                      </a:r>
                      <a:r>
                        <a:rPr lang="es-MX" sz="11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19 de abril  de 2021</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3"/>
                  </a:ext>
                </a:extLst>
              </a:tr>
              <a:tr h="905273">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ASIGNATURAS</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Orientación Educativa, Teatro, Historia Universal, Dibujo, Física.</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TEMAS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LAS ASIGNATURAS: </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Comunicación, Sociedad, Manejo</a:t>
                      </a:r>
                      <a:r>
                        <a:rPr lang="es-MX" sz="11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emocional, Entorno, Autoestima, Tecnología, Autoconocimiento.</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FUENTES DE APOYO: </a:t>
                      </a:r>
                    </a:p>
                    <a:p>
                      <a:pPr algn="just">
                        <a:lnSpc>
                          <a:spcPct val="150000"/>
                        </a:lnSpc>
                        <a:spcAft>
                          <a:spcPts val="0"/>
                        </a:spcAft>
                      </a:pP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Elder, L. y Richard, P. (2002). El arte de formular preguntas esenciales. </a:t>
                      </a:r>
                      <a:r>
                        <a:rPr lang="es-MX" sz="1100" b="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Foundation</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b="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for</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b="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Critical</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b="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Thinking</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(Eds.)</a:t>
                      </a:r>
                    </a:p>
                    <a:p>
                      <a:pPr algn="just">
                        <a:lnSpc>
                          <a:spcPct val="150000"/>
                        </a:lnSpc>
                        <a:spcAft>
                          <a:spcPts val="0"/>
                        </a:spcAft>
                      </a:pP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Introducción amigable a la </a:t>
                      </a:r>
                      <a:r>
                        <a:rPr lang="es-MX" sz="1100" b="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Interdisciplina</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 </a:t>
                      </a:r>
                      <a:r>
                        <a:rPr lang="es-MX" sz="1100" b="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hlinkClick r:id="rId2"/>
                        </a:rPr>
                        <a:t>https</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hlinkClick r:id="rId2"/>
                        </a:rPr>
                        <a:t>://</a:t>
                      </a:r>
                      <a:r>
                        <a:rPr lang="es-MX" sz="1100" b="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hlinkClick r:id="rId2"/>
                        </a:rPr>
                        <a:t>youtu.be</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hlinkClick r:id="rId2"/>
                        </a:rPr>
                        <a:t>/</a:t>
                      </a:r>
                      <a:r>
                        <a:rPr lang="es-MX" sz="1100" b="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hlinkClick r:id="rId2"/>
                        </a:rPr>
                        <a:t>PNx-ZJ7F72E</a:t>
                      </a:r>
                      <a:endParaRPr lang="es-MX" sz="1100" b="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endParaRPr lang="es-MX"/>
                    </a:p>
                  </a:txBody>
                  <a:tcPr/>
                </a:tc>
                <a:extLst>
                  <a:ext uri="{0D108BD9-81ED-4DB2-BD59-A6C34878D82A}">
                    <a16:rowId xmlns:a16="http://schemas.microsoft.com/office/drawing/2014/main" xmlns="" val="4161759940"/>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JUSTIFICACIÓN</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 parir de esta actividad los alumnos podrán exponer cuáles son las problemáticas que observan en su entorno, qué les inquieta de dichas situaciones, para en conjunto encontrar los puntos en común y poder definir un eje temático para el proyecto.</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pPr algn="ctr">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5"/>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APERTURA DE LA ACTIVIDAD: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Realizamos una clase conjunta en la que los profesores explicamos de</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manera introductoria a los alumnos qué es conexiones y los objetivos y características de un proyecto interdisciplinario.</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xmlns="" val="10006"/>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DESARROLLO DE LA ACTIVIDAD: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Mediante un juego que propuso</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la Maestra de Teatro y utilizando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jamboard</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se les preguntó a los alumnos ¿en base a lo que vives que tema elegirías para investigar de manera interdisciplinaria?, y cada uno escribió sus respuestas.</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endParaRPr lang="es-MX"/>
                    </a:p>
                  </a:txBody>
                  <a:tcPr/>
                </a:tc>
                <a:extLst>
                  <a:ext uri="{0D108BD9-81ED-4DB2-BD59-A6C34878D82A}">
                    <a16:rowId xmlns:a16="http://schemas.microsoft.com/office/drawing/2014/main" xmlns="" val="10007"/>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CIERRE DE LA ACTIVIDAD: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Una</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vez obtenidas las respuestas, las analizamos entre todos y fue un tanto evidente el tema que predominaba: Estabilidad Emocional</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26319702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467844648"/>
              </p:ext>
            </p:extLst>
          </p:nvPr>
        </p:nvGraphicFramePr>
        <p:xfrm>
          <a:off x="107504" y="260648"/>
          <a:ext cx="8856984" cy="1316792"/>
        </p:xfrm>
        <a:graphic>
          <a:graphicData uri="http://schemas.openxmlformats.org/drawingml/2006/table">
            <a:tbl>
              <a:tblPr firstRow="1" firstCol="1" bandRow="1"/>
              <a:tblGrid>
                <a:gridCol w="4502300">
                  <a:extLst>
                    <a:ext uri="{9D8B030D-6E8A-4147-A177-3AD203B41FA5}">
                      <a16:colId xmlns:a16="http://schemas.microsoft.com/office/drawing/2014/main" xmlns="" val="20000"/>
                    </a:ext>
                  </a:extLst>
                </a:gridCol>
                <a:gridCol w="4354684">
                  <a:extLst>
                    <a:ext uri="{9D8B030D-6E8A-4147-A177-3AD203B41FA5}">
                      <a16:colId xmlns:a16="http://schemas.microsoft.com/office/drawing/2014/main" xmlns="" val="20001"/>
                    </a:ext>
                  </a:extLst>
                </a:gridCol>
              </a:tblGrid>
              <a:tr h="562412">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ANÁLISIS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Fue muy interesante lograr que los alumnos pudieran plasmar los problemas que aquejan su día a día, causándonos curiosidad a los maestros, descubrir que casi todos coincidían en su tipo de problemáticas sobresaliendo  los problemas emocionales y de comunicación,  y la falta de autoestima, </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endParaRPr lang="es-MX"/>
                    </a:p>
                  </a:txBody>
                  <a:tcPr/>
                </a:tc>
                <a:extLst>
                  <a:ext uri="{0D108BD9-81ED-4DB2-BD59-A6C34878D82A}">
                    <a16:rowId xmlns:a16="http://schemas.microsoft.com/office/drawing/2014/main" xmlns="" val="10000"/>
                  </a:ext>
                </a:extLst>
              </a:tr>
              <a:tr h="562412">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RESULTADOS DE LA ACTIVIDAD/ANÁLISIS/TOMA</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DESICIONES: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Está actividad nos otorgó la oportunidad de debatir sobre la dirección que debía tomar de la siguiente actividad para que nos  ayudar a concretar y definir el tema a tratar.</a:t>
                      </a:r>
                      <a:endParaRPr lang="es-MX" sz="1100" b="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xmlns="" val="10001"/>
                  </a:ext>
                </a:extLst>
              </a:tr>
            </a:tbl>
          </a:graphicData>
        </a:graphic>
      </p:graphicFrame>
      <p:sp>
        <p:nvSpPr>
          <p:cNvPr id="3" name="1 Título"/>
          <p:cNvSpPr>
            <a:spLocks noGrp="1"/>
          </p:cNvSpPr>
          <p:nvPr>
            <p:ph type="title"/>
          </p:nvPr>
        </p:nvSpPr>
        <p:spPr>
          <a:xfrm>
            <a:off x="35496" y="1944216"/>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51520" y="2564904"/>
            <a:ext cx="8581904"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07877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23529" y="3501008"/>
            <a:ext cx="8568952" cy="1600200"/>
          </a:xfrm>
        </p:spPr>
        <p:txBody>
          <a:bodyPr/>
          <a:lstStyle/>
          <a:p>
            <a:r>
              <a:rPr lang="es-MX" b="1" dirty="0" smtClean="0">
                <a:latin typeface="Tw Cen MT Condensed" pitchFamily="34" charset="0"/>
              </a:rPr>
              <a:t>ACTIVIDADES INTERDISCIPLINARIAS </a:t>
            </a:r>
            <a:r>
              <a:rPr lang="es-MX" b="1" dirty="0">
                <a:latin typeface="Tw Cen MT Condensed" pitchFamily="34" charset="0"/>
              </a:rPr>
              <a:t/>
            </a:r>
            <a:br>
              <a:rPr lang="es-MX" b="1" dirty="0">
                <a:latin typeface="Tw Cen MT Condensed" pitchFamily="34" charset="0"/>
              </a:rPr>
            </a:br>
            <a:r>
              <a:rPr lang="es-MX" b="1" dirty="0" smtClean="0">
                <a:latin typeface="Tw Cen MT Condensed" pitchFamily="34" charset="0"/>
              </a:rPr>
              <a:t>DE LA FASE DE DESARROLLO DEL PROYECTO.</a:t>
            </a:r>
            <a:r>
              <a:rPr lang="es-MX" b="1" dirty="0">
                <a:latin typeface="Tw Cen MT Condensed" pitchFamily="34" charset="0"/>
              </a:rPr>
              <a:t/>
            </a:r>
            <a:br>
              <a:rPr lang="es-MX" b="1" dirty="0">
                <a:latin typeface="Tw Cen MT Condensed" pitchFamily="34" charset="0"/>
              </a:rPr>
            </a:br>
            <a:endParaRPr lang="es-MX" b="1" dirty="0">
              <a:latin typeface="Tw Cen MT Condensed" pitchFamily="34" charset="0"/>
            </a:endParaRPr>
          </a:p>
        </p:txBody>
      </p:sp>
    </p:spTree>
    <p:extLst>
      <p:ext uri="{BB962C8B-B14F-4D97-AF65-F5344CB8AC3E}">
        <p14:creationId xmlns:p14="http://schemas.microsoft.com/office/powerpoint/2010/main" val="23570958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8"/>
          <p:cNvGraphicFramePr>
            <a:graphicFrameLocks noGrp="1"/>
          </p:cNvGraphicFramePr>
          <p:nvPr>
            <p:extLst>
              <p:ext uri="{D42A27DB-BD31-4B8C-83A1-F6EECF244321}">
                <p14:modId xmlns:p14="http://schemas.microsoft.com/office/powerpoint/2010/main" val="179714016"/>
              </p:ext>
            </p:extLst>
          </p:nvPr>
        </p:nvGraphicFramePr>
        <p:xfrm>
          <a:off x="107505" y="116632"/>
          <a:ext cx="8965504" cy="6505477"/>
        </p:xfrm>
        <a:graphic>
          <a:graphicData uri="http://schemas.openxmlformats.org/drawingml/2006/table">
            <a:tbl>
              <a:tblPr firstRow="1" firstCol="1" bandRow="1"/>
              <a:tblGrid>
                <a:gridCol w="4680520">
                  <a:extLst>
                    <a:ext uri="{9D8B030D-6E8A-4147-A177-3AD203B41FA5}">
                      <a16:colId xmlns:a16="http://schemas.microsoft.com/office/drawing/2014/main" xmlns="" val="20000"/>
                    </a:ext>
                  </a:extLst>
                </a:gridCol>
                <a:gridCol w="4284984">
                  <a:extLst>
                    <a:ext uri="{9D8B030D-6E8A-4147-A177-3AD203B41FA5}">
                      <a16:colId xmlns:a16="http://schemas.microsoft.com/office/drawing/2014/main" xmlns="" val="20001"/>
                    </a:ext>
                  </a:extLst>
                </a:gridCol>
              </a:tblGrid>
              <a:tr h="288033">
                <a:tc gridSpan="2">
                  <a:txBody>
                    <a:bodyPr/>
                    <a:lstStyle/>
                    <a:p>
                      <a:pPr algn="ctr">
                        <a:lnSpc>
                          <a:spcPct val="107000"/>
                        </a:lnSpc>
                        <a:spcAft>
                          <a:spcPts val="0"/>
                        </a:spcAft>
                      </a:pPr>
                      <a:r>
                        <a:rPr lang="es-MX" sz="1600" b="1" dirty="0" smtClean="0">
                          <a:solidFill>
                            <a:srgbClr val="2E74B5"/>
                          </a:solidFill>
                          <a:effectLst/>
                          <a:latin typeface="+mj-lt"/>
                          <a:ea typeface="Calibri" panose="020F0502020204030204" pitchFamily="34" charset="0"/>
                          <a:cs typeface="Times New Roman" panose="02020603050405020304" pitchFamily="18" charset="0"/>
                        </a:rPr>
                        <a:t>DESARROLLO DEL PROYECTO/ ACTIVIDAD INTERDISCIPLINARIA 1</a:t>
                      </a: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457200" algn="ctr">
                        <a:lnSpc>
                          <a:spcPct val="107000"/>
                        </a:lnSpc>
                        <a:spcAft>
                          <a:spcPts val="0"/>
                        </a:spcAft>
                      </a:pP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88031">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NOMBRE DE</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Introspección</a:t>
                      </a:r>
                      <a:endParaRPr lang="es-MX" sz="1100" b="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pPr algn="just">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1"/>
                  </a:ext>
                </a:extLst>
              </a:tr>
              <a:tr h="445973">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OBJETIVO: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Reflexionar</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sobre el estado emocional en el que se encuentra cada alumno partiendo de la proyección de un video el cuál lo invite a entrar en la actividad y posteriormente abrir una pizarra en la que puedan compartirnos  las problemáticas con las que se encuentran en su entorno inmediato, de este manera podremos definir totalmente hacia donde conducir  el proyecto.</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just">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278309">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GRADO: </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4°</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FECHA:</a:t>
                      </a:r>
                      <a:r>
                        <a:rPr lang="es-MX" sz="11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21 de Abril de 2021</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3"/>
                  </a:ext>
                </a:extLst>
              </a:tr>
              <a:tr h="690935">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ASIGNATURAS</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t>
                      </a:r>
                      <a:r>
                        <a:rPr lang="es-MX" sz="11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Orientación Educativa, Teatro, Historia Universal, Dibujo, Física.</a:t>
                      </a: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TEMAS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LAS ASIGNATURAS: </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Comunicación, Sociedad, Manejo emocional, Entorno, Autoestima, Tecnología, Autoconocimiento.</a:t>
                      </a: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FUENTES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APOYO: </a:t>
                      </a:r>
                    </a:p>
                    <a:p>
                      <a:pPr algn="l">
                        <a:lnSpc>
                          <a:spcPct val="150000"/>
                        </a:lnSpc>
                        <a:spcAft>
                          <a:spcPts val="0"/>
                        </a:spcAft>
                      </a:pP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Kis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Kis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(16 de Julio 2019).</a:t>
                      </a:r>
                      <a:r>
                        <a:rPr lang="es-MX" sz="1100" b="0"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b="0" i="1"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Corto nominado al Oscar ~ "</a:t>
                      </a:r>
                      <a:r>
                        <a:rPr lang="es-MX" sz="1100" b="0" i="1" kern="12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Negative</a:t>
                      </a:r>
                      <a:r>
                        <a:rPr lang="es-MX" sz="1100" b="0" i="1"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b="0" i="1" kern="12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Space</a:t>
                      </a:r>
                      <a:r>
                        <a:rPr lang="es-MX" sz="1100" b="0" i="1"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 de Max </a:t>
                      </a:r>
                      <a:r>
                        <a:rPr lang="es-MX" sz="1100" b="0" i="1" kern="12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Porter</a:t>
                      </a:r>
                      <a:r>
                        <a:rPr lang="es-MX" sz="1100" b="0" i="1"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y Ru </a:t>
                      </a:r>
                      <a:r>
                        <a:rPr lang="es-MX" sz="1100" b="0" i="1" kern="12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Kuwahata</a:t>
                      </a:r>
                      <a:r>
                        <a:rPr lang="es-MX" sz="1100" b="0"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[Archivo de video]. </a:t>
                      </a:r>
                      <a:r>
                        <a:rPr lang="es-MX" sz="1100" b="0" kern="12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Youtube</a:t>
                      </a:r>
                      <a:r>
                        <a:rPr lang="es-MX" sz="1100" b="0"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b="0" kern="12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https</a:t>
                      </a:r>
                      <a:r>
                        <a:rPr lang="es-MX" sz="1100" b="0"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t>
                      </a:r>
                      <a:r>
                        <a:rPr lang="es-MX" sz="1100" b="0" kern="12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www.youtube.com</a:t>
                      </a:r>
                      <a:r>
                        <a:rPr lang="es-MX" sz="1100" b="0"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t>
                      </a:r>
                      <a:r>
                        <a:rPr lang="es-MX" sz="1100" b="0" kern="12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watch?v</a:t>
                      </a:r>
                      <a:r>
                        <a:rPr lang="es-MX" sz="1100" b="0"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t>
                      </a:r>
                      <a:r>
                        <a:rPr lang="es-MX" sz="1100" b="0" kern="12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Rwi8x4JOlO4</a:t>
                      </a:r>
                      <a:endParaRPr lang="es-MX" sz="1100" b="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endParaRPr lang="es-MX"/>
                    </a:p>
                  </a:txBody>
                  <a:tcPr/>
                </a:tc>
                <a:extLst>
                  <a:ext uri="{0D108BD9-81ED-4DB2-BD59-A6C34878D82A}">
                    <a16:rowId xmlns:a16="http://schemas.microsoft.com/office/drawing/2014/main" xmlns="" val="10009"/>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JUSTIFICACIÓN</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Gracias a la actividad detonante pudimos tener un primer acercamiento a los intereses temáticos de los alumnos, por lo cual decidimos en esta actividad proyectarles  el corto  animado denominado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Negative</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Space</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ya que en junta previa como profesores quedamos de acuerdo en que era un buen elemento para poder lograr que se sensibilizaran y así lograr una fluidez al momento de la reflexión de cada uno, lo que nos llevaría a definir contundentemente el tema del proyecto.</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pPr algn="ctr">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5"/>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APERTURA DE LA ACTIVIDAD: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La profesora de Orientación</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Educativa  introdujo la actividad explicando lo que se iba a realizar , cómo y por qué.</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xmlns="" val="10006"/>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DESARROLLO DE LA ACTIVIDAD: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Una</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vez entendidos los objetivos la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profesora</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Teatro compartió el video y una vez concluido condujo la actividad reflexiva en torno al corto, los demás profesores apoyamos haciendo intervenciones. Una vez concluida la reflexión abrimos una pizarra, y les pedimos que respondieran lo siguiente: ¿cuáles son los problemas que como adolescente enfrentas en tu día a día?, les requerimos pudieran compartirnos un mínimos de tres aspectos. </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endParaRPr lang="es-MX"/>
                    </a:p>
                  </a:txBody>
                  <a:tcPr/>
                </a:tc>
                <a:extLst>
                  <a:ext uri="{0D108BD9-81ED-4DB2-BD59-A6C34878D82A}">
                    <a16:rowId xmlns:a16="http://schemas.microsoft.com/office/drawing/2014/main" xmlns="" val="10007"/>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CIERRE DE LA ACTIVIDAD: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Una vez plasmadas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las problemáticas pedimos de manera opcional que quien quisiera pudiera compartirnos lo que había escrito.  Compartimos entre todos. </a:t>
                      </a:r>
                      <a:endPar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5846222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734381421"/>
              </p:ext>
            </p:extLst>
          </p:nvPr>
        </p:nvGraphicFramePr>
        <p:xfrm>
          <a:off x="107504" y="260648"/>
          <a:ext cx="8856984" cy="3017520"/>
        </p:xfrm>
        <a:graphic>
          <a:graphicData uri="http://schemas.openxmlformats.org/drawingml/2006/table">
            <a:tbl>
              <a:tblPr firstRow="1" firstCol="1" bandRow="1"/>
              <a:tblGrid>
                <a:gridCol w="4502300">
                  <a:extLst>
                    <a:ext uri="{9D8B030D-6E8A-4147-A177-3AD203B41FA5}">
                      <a16:colId xmlns:a16="http://schemas.microsoft.com/office/drawing/2014/main" xmlns="" val="20000"/>
                    </a:ext>
                  </a:extLst>
                </a:gridCol>
                <a:gridCol w="4354684">
                  <a:extLst>
                    <a:ext uri="{9D8B030D-6E8A-4147-A177-3AD203B41FA5}">
                      <a16:colId xmlns:a16="http://schemas.microsoft.com/office/drawing/2014/main" xmlns="" val="20001"/>
                    </a:ext>
                  </a:extLst>
                </a:gridCol>
              </a:tblGrid>
              <a:tr h="562412">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ANÁLISIS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En general la participación del alumnado fue muy grata, la mayoría se documento para poder resolver algunas de las preguntas planteadas y fueron críticos al expresar sus opiniones; nos dieron ejemplos muy interesantes sobre algunos autores lo cual enriqueció totalmente la actividad y nos ayudó a definir con mayor claridad el eje temático del proyecto.</a:t>
                      </a:r>
                    </a:p>
                    <a:p>
                      <a:pPr algn="ctr">
                        <a:lnSpc>
                          <a:spcPct val="150000"/>
                        </a:lnSpc>
                        <a:spcAft>
                          <a:spcPts val="0"/>
                        </a:spcAft>
                      </a:pP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endParaRPr lang="es-MX"/>
                    </a:p>
                  </a:txBody>
                  <a:tcPr/>
                </a:tc>
                <a:extLst>
                  <a:ext uri="{0D108BD9-81ED-4DB2-BD59-A6C34878D82A}">
                    <a16:rowId xmlns:a16="http://schemas.microsoft.com/office/drawing/2014/main" xmlns="" val="10000"/>
                  </a:ext>
                </a:extLst>
              </a:tr>
              <a:tr h="562412">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RESULTADOS DE LA ACTIVIDAD/ANÁLISIS/TOMA</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DESICIONES: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Gracias a las magníficas aportaciones de los alumnos logramos como profesores tener más claro por donde querían conducir el proyecto los alumnos y en base a sus respuestas y en plenaria con ellos delimitamos el tema  y establecimos las pautas para la segunda actividad interdisciplinaria. Todos coincidimos que el factor común trabajado hasta el momento nos llevaba a hablar sobre el estado socioemocional en que se encuentran los alumnos, invitando a preguntarnos cómo han vivido éste año, cómo se han sentido. Por lo que en la siguiente actividad interdisciplinaria nos situaremos en el contexto en que vivimos para poder partir de esta delimitación a los trabajos disciplinarios que nos permitan profundizar aún mas sobre el tema.</a:t>
                      </a:r>
                      <a:endParaRPr lang="es-MX" sz="1100" b="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6095395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836712"/>
            <a:ext cx="9145470" cy="5237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a:spLocks noGrp="1"/>
          </p:cNvSpPr>
          <p:nvPr>
            <p:ph type="title"/>
          </p:nvPr>
        </p:nvSpPr>
        <p:spPr>
          <a:xfrm>
            <a:off x="35496" y="0"/>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spTree>
    <p:extLst>
      <p:ext uri="{BB962C8B-B14F-4D97-AF65-F5344CB8AC3E}">
        <p14:creationId xmlns:p14="http://schemas.microsoft.com/office/powerpoint/2010/main" val="36863838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8"/>
          <p:cNvGraphicFramePr>
            <a:graphicFrameLocks noGrp="1"/>
          </p:cNvGraphicFramePr>
          <p:nvPr>
            <p:extLst>
              <p:ext uri="{D42A27DB-BD31-4B8C-83A1-F6EECF244321}">
                <p14:modId xmlns:p14="http://schemas.microsoft.com/office/powerpoint/2010/main" val="3747115832"/>
              </p:ext>
            </p:extLst>
          </p:nvPr>
        </p:nvGraphicFramePr>
        <p:xfrm>
          <a:off x="107504" y="166195"/>
          <a:ext cx="8965504" cy="6625782"/>
        </p:xfrm>
        <a:graphic>
          <a:graphicData uri="http://schemas.openxmlformats.org/drawingml/2006/table">
            <a:tbl>
              <a:tblPr firstRow="1" firstCol="1" bandRow="1"/>
              <a:tblGrid>
                <a:gridCol w="4680520">
                  <a:extLst>
                    <a:ext uri="{9D8B030D-6E8A-4147-A177-3AD203B41FA5}">
                      <a16:colId xmlns:a16="http://schemas.microsoft.com/office/drawing/2014/main" xmlns="" val="20000"/>
                    </a:ext>
                  </a:extLst>
                </a:gridCol>
                <a:gridCol w="4284984">
                  <a:extLst>
                    <a:ext uri="{9D8B030D-6E8A-4147-A177-3AD203B41FA5}">
                      <a16:colId xmlns:a16="http://schemas.microsoft.com/office/drawing/2014/main" xmlns="" val="20001"/>
                    </a:ext>
                  </a:extLst>
                </a:gridCol>
              </a:tblGrid>
              <a:tr h="274163">
                <a:tc gridSpan="2">
                  <a:txBody>
                    <a:bodyPr/>
                    <a:lstStyle/>
                    <a:p>
                      <a:pPr algn="ctr">
                        <a:lnSpc>
                          <a:spcPct val="107000"/>
                        </a:lnSpc>
                        <a:spcAft>
                          <a:spcPts val="0"/>
                        </a:spcAft>
                      </a:pPr>
                      <a:r>
                        <a:rPr lang="es-MX" sz="1600" b="1" dirty="0" smtClean="0">
                          <a:solidFill>
                            <a:srgbClr val="2E74B5"/>
                          </a:solidFill>
                          <a:effectLst/>
                          <a:latin typeface="+mj-lt"/>
                          <a:ea typeface="Calibri" panose="020F0502020204030204" pitchFamily="34" charset="0"/>
                          <a:cs typeface="Times New Roman" panose="02020603050405020304" pitchFamily="18" charset="0"/>
                        </a:rPr>
                        <a:t>DESARROLLO DEL PROYECTO/ ACTIVIDAD INTERDISCIPLINARIA 2</a:t>
                      </a: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457200" algn="ctr">
                        <a:lnSpc>
                          <a:spcPct val="107000"/>
                        </a:lnSpc>
                        <a:spcAft>
                          <a:spcPts val="0"/>
                        </a:spcAft>
                      </a:pP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74161">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NOMBRE DE</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Infodemia</a:t>
                      </a:r>
                      <a:endParaRPr lang="es-MX" sz="1100" b="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pPr algn="just">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1"/>
                  </a:ext>
                </a:extLst>
              </a:tr>
              <a:tr h="718052">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OBJETIVO: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Investigar el término infodemia a través de un</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texto científico que trata sobre la pandemia y el impacto de las noticias falsas en la sociedad, que nos lleve a establecer la importancia de la discriminación adecuada de la información y los efectos nocivos de la desinformación en una situación tan singular como la que estamos viviendo a nivel mundial.</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just">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264907">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GRADO: </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6°</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FECHA:</a:t>
                      </a:r>
                      <a:r>
                        <a:rPr lang="es-MX" sz="11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23 de abril de 2021</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3"/>
                  </a:ext>
                </a:extLst>
              </a:tr>
              <a:tr h="861678">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ASIGNATURAS</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t>
                      </a:r>
                      <a:r>
                        <a:rPr lang="es-MX" sz="11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Orientación Educativa, Teatro, Historia Universal, Dibujo, Física.</a:t>
                      </a: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TEMAS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LAS ASIGNATURAS: </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Comunicación, Sociedad, Manejo emocional, Entorno, Autoestima, Tecnología, Autoconocimiento.</a:t>
                      </a: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957402">
                <a:tc gridSpan="2">
                  <a:txBody>
                    <a:bodyPr/>
                    <a:lstStyle/>
                    <a:p>
                      <a:pPr algn="just">
                        <a:lnSpc>
                          <a:spcPct val="150000"/>
                        </a:lnSpc>
                        <a:spcAft>
                          <a:spcPts val="0"/>
                        </a:spcAft>
                      </a:pPr>
                      <a:r>
                        <a:rPr lang="es-MX" sz="1100" b="1" kern="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FUENTES</a:t>
                      </a:r>
                      <a:r>
                        <a:rPr lang="es-MX" sz="1100" b="1"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APOYO: </a:t>
                      </a:r>
                    </a:p>
                    <a:p>
                      <a:pPr algn="l">
                        <a:lnSpc>
                          <a:spcPct val="150000"/>
                        </a:lnSpc>
                        <a:spcAft>
                          <a:spcPts val="0"/>
                        </a:spcAft>
                      </a:pPr>
                      <a:r>
                        <a:rPr lang="es-MX" sz="1100" b="0" kern="12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Marangoni</a:t>
                      </a:r>
                      <a:r>
                        <a:rPr lang="es-MX" sz="1100" b="0"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Alberto A. (2020). “En tiempos del COVID-19: pandemia e infodemia”. Universidad Nacional de Córdoba. Recuperado de: https://repositoriosdigitales.mincyt.gob.ar/vufind/Record/RDUUNC_109409b285235f9acc3108d818c118e0</a:t>
                      </a:r>
                    </a:p>
                    <a:p>
                      <a:pPr algn="just">
                        <a:lnSpc>
                          <a:spcPct val="150000"/>
                        </a:lnSpc>
                        <a:spcAft>
                          <a:spcPts val="0"/>
                        </a:spcAft>
                      </a:pPr>
                      <a:endParaRPr lang="es-MX" sz="1100" b="1" kern="1200" baseline="0" dirty="0" smtClean="0">
                        <a:solidFill>
                          <a:schemeClr val="tx1">
                            <a:lumMod val="65000"/>
                            <a:lumOff val="35000"/>
                          </a:schemeClr>
                        </a:solidFill>
                        <a:effectLst/>
                        <a:latin typeface="+mn-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endParaRPr lang="es-MX"/>
                    </a:p>
                  </a:txBody>
                  <a:tcPr/>
                </a:tc>
                <a:extLst>
                  <a:ext uri="{0D108BD9-81ED-4DB2-BD59-A6C34878D82A}">
                    <a16:rowId xmlns:a16="http://schemas.microsoft.com/office/drawing/2014/main" xmlns="" val="10009"/>
                  </a:ext>
                </a:extLst>
              </a:tr>
              <a:tr h="1436104">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JUSTIFICACIÓN</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Pensamos que es muy importante poder situar a todos en una misma sintonía, por lo que como profesores elegimos investigar junto con los alumnos el término infodemia ya que creemos nos ayudará a demostrar la importancia que tiene el saber investigar haciendo uso de fuentes fidedignas, y el saber discriminar información en la vida diaria, ya que al encontrarnos debidamente informados y compartir dicha información en redes de apoyo, podemos por ejemplo reducir la ansiedad, el miedo, y otros tantos problemas que son consecuencia, en su mayoría, de la falta de información veraz.</a:t>
                      </a:r>
                    </a:p>
                    <a:p>
                      <a:pPr algn="just">
                        <a:lnSpc>
                          <a:spcPct val="150000"/>
                        </a:lnSpc>
                        <a:spcAft>
                          <a:spcPts val="0"/>
                        </a:spcAft>
                      </a:pP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pPr algn="ctr">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5"/>
                  </a:ext>
                </a:extLst>
              </a:tr>
              <a:tr h="71805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APERTURA DE LA ACTIVIDAD: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Compartimos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en pantalla el texto elegido y se le pidió a cinco alumnos voluntarios que fueran leyendo un fragmento del texto, mientras cada alumno y profesor fue tomando notas sobre las ideas más importantes.</a:t>
                      </a:r>
                    </a:p>
                    <a:p>
                      <a:pPr algn="just">
                        <a:lnSpc>
                          <a:spcPct val="150000"/>
                        </a:lnSpc>
                        <a:spcAft>
                          <a:spcPts val="0"/>
                        </a:spcAft>
                      </a:pP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xmlns="" val="10006"/>
                  </a:ext>
                </a:extLst>
              </a:tr>
              <a:tr h="535328">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DESARROLLO DE LA ACTIVIDAD: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Dividimos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 los alumnos en equipos y les pedimos que en base a lo que leímos juntos dieran una definición sobre infodemia y buscaran datos de cómo se ha vivido en nuestro país esta situación en relación con la pandemia. </a:t>
                      </a:r>
                      <a:endParaRPr lang="es-MX" sz="1100" b="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endParaRPr lang="es-MX"/>
                    </a:p>
                  </a:txBody>
                  <a:tcPr/>
                </a:tc>
                <a:extLst>
                  <a:ext uri="{0D108BD9-81ED-4DB2-BD59-A6C34878D82A}">
                    <a16:rowId xmlns:a16="http://schemas.microsoft.com/office/drawing/2014/main" xmlns="" val="10007"/>
                  </a:ext>
                </a:extLst>
              </a:tr>
              <a:tr h="392185">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CIERRE DE LA ACTIVIDAD: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Por equipos presentaron los datos solicitados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39408021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0" y="773832"/>
            <a:ext cx="9144000" cy="1143000"/>
          </a:xfrm>
          <a:prstGeom prst="rect">
            <a:avLst/>
          </a:prstGeom>
        </p:spPr>
        <p:txBody>
          <a:bodyPr vert="horz" lIns="91440" tIns="45720" rIns="91440" bIns="45720" rtlCol="0" anchor="b">
            <a:norm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defRPr/>
            </a:pPr>
            <a:r>
              <a:rPr lang="es-MX" sz="4400" dirty="0" smtClean="0">
                <a:solidFill>
                  <a:schemeClr val="accent1">
                    <a:lumMod val="75000"/>
                  </a:schemeClr>
                </a:solidFill>
              </a:rPr>
              <a:t>Integrantes:</a:t>
            </a:r>
            <a:endParaRPr lang="es-MX" sz="4400" dirty="0">
              <a:solidFill>
                <a:schemeClr val="accent1">
                  <a:lumMod val="75000"/>
                </a:schemeClr>
              </a:solidFill>
            </a:endParaRPr>
          </a:p>
        </p:txBody>
      </p:sp>
      <p:graphicFrame>
        <p:nvGraphicFramePr>
          <p:cNvPr id="5" name="Tabla 8"/>
          <p:cNvGraphicFramePr>
            <a:graphicFrameLocks noGrp="1"/>
          </p:cNvGraphicFramePr>
          <p:nvPr>
            <p:extLst>
              <p:ext uri="{D42A27DB-BD31-4B8C-83A1-F6EECF244321}">
                <p14:modId xmlns:p14="http://schemas.microsoft.com/office/powerpoint/2010/main" val="1448465143"/>
              </p:ext>
            </p:extLst>
          </p:nvPr>
        </p:nvGraphicFramePr>
        <p:xfrm>
          <a:off x="899616" y="2572338"/>
          <a:ext cx="7416800" cy="3029039"/>
        </p:xfrm>
        <a:graphic>
          <a:graphicData uri="http://schemas.openxmlformats.org/drawingml/2006/table">
            <a:tbl>
              <a:tblPr firstRow="1" firstCol="1" bandRow="1"/>
              <a:tblGrid>
                <a:gridCol w="4230723">
                  <a:extLst>
                    <a:ext uri="{9D8B030D-6E8A-4147-A177-3AD203B41FA5}">
                      <a16:colId xmlns:a16="http://schemas.microsoft.com/office/drawing/2014/main" xmlns="" val="20000"/>
                    </a:ext>
                  </a:extLst>
                </a:gridCol>
                <a:gridCol w="3186077">
                  <a:extLst>
                    <a:ext uri="{9D8B030D-6E8A-4147-A177-3AD203B41FA5}">
                      <a16:colId xmlns:a16="http://schemas.microsoft.com/office/drawing/2014/main" xmlns="" val="20001"/>
                    </a:ext>
                  </a:extLst>
                </a:gridCol>
              </a:tblGrid>
              <a:tr h="332995">
                <a:tc>
                  <a:txBody>
                    <a:bodyPr/>
                    <a:lstStyle/>
                    <a:p>
                      <a:pPr algn="ctr">
                        <a:lnSpc>
                          <a:spcPct val="107000"/>
                        </a:lnSpc>
                        <a:spcAft>
                          <a:spcPts val="0"/>
                        </a:spcAft>
                      </a:pPr>
                      <a:r>
                        <a:rPr lang="es-MX" sz="1600" b="1" dirty="0" smtClean="0">
                          <a:solidFill>
                            <a:srgbClr val="2E74B5"/>
                          </a:solidFill>
                          <a:effectLst/>
                          <a:latin typeface="+mj-lt"/>
                          <a:ea typeface="Calibri" panose="020F0502020204030204" pitchFamily="34" charset="0"/>
                          <a:cs typeface="Times New Roman" panose="02020603050405020304" pitchFamily="18" charset="0"/>
                        </a:rPr>
                        <a:t>PROFESORES</a:t>
                      </a:r>
                    </a:p>
                    <a:p>
                      <a:pPr algn="ctr">
                        <a:lnSpc>
                          <a:spcPct val="107000"/>
                        </a:lnSpc>
                        <a:spcAft>
                          <a:spcPts val="0"/>
                        </a:spcAft>
                      </a:pP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gn="ctr">
                        <a:lnSpc>
                          <a:spcPct val="107000"/>
                        </a:lnSpc>
                        <a:spcAft>
                          <a:spcPts val="0"/>
                        </a:spcAft>
                      </a:pPr>
                      <a:r>
                        <a:rPr lang="es-MX" sz="1600" b="1" dirty="0">
                          <a:solidFill>
                            <a:srgbClr val="2E74B5"/>
                          </a:solidFill>
                          <a:effectLst/>
                          <a:latin typeface="+mj-lt"/>
                          <a:ea typeface="Calibri" panose="020F0502020204030204" pitchFamily="34" charset="0"/>
                          <a:cs typeface="Times New Roman" panose="02020603050405020304" pitchFamily="18" charset="0"/>
                        </a:rPr>
                        <a:t>ASIGNATURA</a:t>
                      </a: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466779">
                <a:tc>
                  <a:txBody>
                    <a:bodyPr/>
                    <a:lstStyle/>
                    <a:p>
                      <a:pPr algn="ctr">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ROSA</a:t>
                      </a:r>
                      <a:r>
                        <a:rPr lang="es-MX" sz="14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MARÍA GUEDE GUERRA</a:t>
                      </a:r>
                      <a:endParaRPr lang="es-MX" sz="1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Orientación Educativa IV</a:t>
                      </a:r>
                      <a:endParaRPr lang="es-MX" sz="1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466779">
                <a:tc>
                  <a:txBody>
                    <a:bodyPr/>
                    <a:lstStyle/>
                    <a:p>
                      <a:pPr algn="ctr">
                        <a:lnSpc>
                          <a:spcPct val="150000"/>
                        </a:lnSpc>
                        <a:spcAft>
                          <a:spcPts val="0"/>
                        </a:spcAft>
                      </a:pPr>
                      <a:r>
                        <a:rPr lang="es-MX" sz="1400" kern="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ARMANDO </a:t>
                      </a:r>
                      <a:r>
                        <a:rPr lang="es-MX" sz="1400" kern="120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LOPEZ</a:t>
                      </a:r>
                      <a:r>
                        <a:rPr lang="es-MX" sz="1400" kern="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ARCOS</a:t>
                      </a:r>
                      <a:endParaRPr lang="es-MX" sz="1400" kern="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p>
                      <a:pPr algn="ctr">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Historia Universal III</a:t>
                      </a:r>
                      <a:endParaRPr lang="es-MX" sz="1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3"/>
                  </a:ext>
                </a:extLst>
              </a:tr>
              <a:tr h="466779">
                <a:tc>
                  <a:txBody>
                    <a:bodyPr/>
                    <a:lstStyle/>
                    <a:p>
                      <a:pPr algn="ctr">
                        <a:lnSpc>
                          <a:spcPct val="150000"/>
                        </a:lnSpc>
                        <a:spcAft>
                          <a:spcPts val="0"/>
                        </a:spcAft>
                      </a:pPr>
                      <a:r>
                        <a:rPr lang="es-MX" sz="1400" kern="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ELIZABETH </a:t>
                      </a:r>
                      <a:r>
                        <a:rPr lang="es-MX" sz="1400" kern="120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RAMIREZ</a:t>
                      </a:r>
                      <a:r>
                        <a:rPr lang="es-MX" sz="1400" kern="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GIL</a:t>
                      </a:r>
                      <a:endParaRPr lang="es-MX" sz="1400" kern="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Educación Estética y Artística IV (Teatro)</a:t>
                      </a:r>
                      <a:endParaRPr lang="es-MX" sz="1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466779">
                <a:tc>
                  <a:txBody>
                    <a:bodyPr/>
                    <a:lstStyle/>
                    <a:p>
                      <a:pPr algn="ctr">
                        <a:lnSpc>
                          <a:spcPct val="150000"/>
                        </a:lnSpc>
                        <a:spcAft>
                          <a:spcPts val="0"/>
                        </a:spcAft>
                      </a:pPr>
                      <a:r>
                        <a:rPr lang="es-MX" sz="1400" kern="1200" dirty="0">
                          <a:solidFill>
                            <a:schemeClr val="tx1">
                              <a:lumMod val="65000"/>
                              <a:lumOff val="35000"/>
                            </a:schemeClr>
                          </a:solidFill>
                          <a:effectLst/>
                          <a:latin typeface="+mj-lt"/>
                          <a:ea typeface="Calibri" panose="020F0502020204030204" pitchFamily="34" charset="0"/>
                          <a:cs typeface="Times New Roman" panose="02020603050405020304" pitchFamily="18" charset="0"/>
                        </a:rPr>
                        <a:t>DALIA</a:t>
                      </a:r>
                      <a:r>
                        <a:rPr lang="es-MX"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MX" sz="1400" kern="1200" dirty="0">
                          <a:solidFill>
                            <a:schemeClr val="tx1">
                              <a:lumMod val="65000"/>
                              <a:lumOff val="35000"/>
                            </a:schemeClr>
                          </a:solidFill>
                          <a:effectLst/>
                          <a:latin typeface="+mj-lt"/>
                          <a:ea typeface="Calibri" panose="020F0502020204030204" pitchFamily="34" charset="0"/>
                          <a:cs typeface="Times New Roman" panose="02020603050405020304" pitchFamily="18" charset="0"/>
                        </a:rPr>
                        <a:t>PEREZ</a:t>
                      </a:r>
                      <a:r>
                        <a:rPr lang="es-MX"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MX" sz="1400" kern="1200" dirty="0">
                          <a:solidFill>
                            <a:schemeClr val="tx1">
                              <a:lumMod val="65000"/>
                              <a:lumOff val="35000"/>
                            </a:schemeClr>
                          </a:solidFill>
                          <a:effectLst/>
                          <a:latin typeface="+mj-lt"/>
                          <a:ea typeface="Calibri" panose="020F0502020204030204" pitchFamily="34" charset="0"/>
                          <a:cs typeface="Times New Roman" panose="02020603050405020304" pitchFamily="18" charset="0"/>
                        </a:rPr>
                        <a:t>BUENDIA</a:t>
                      </a:r>
                      <a:r>
                        <a:rPr lang="es-MX"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p>
                      <a:pPr algn="ctr">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Dibujo II</a:t>
                      </a:r>
                      <a:endParaRPr lang="es-MX" sz="1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5"/>
                  </a:ext>
                </a:extLst>
              </a:tr>
              <a:tr h="466779">
                <a:tc>
                  <a:txBody>
                    <a:bodyPr/>
                    <a:lstStyle/>
                    <a:p>
                      <a:pPr algn="ctr">
                        <a:lnSpc>
                          <a:spcPct val="150000"/>
                        </a:lnSpc>
                        <a:spcAft>
                          <a:spcPts val="0"/>
                        </a:spcAft>
                      </a:pPr>
                      <a:r>
                        <a:rPr lang="es-MX" sz="1400" kern="120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SEBASTIAN</a:t>
                      </a:r>
                      <a:r>
                        <a:rPr lang="es-MX" sz="1400" dirty="0" smtClean="0">
                          <a:solidFill>
                            <a:schemeClr val="tx1"/>
                          </a:solidFill>
                          <a:effectLst/>
                          <a:latin typeface="+mj-lt"/>
                          <a:ea typeface="Calibri" panose="020F0502020204030204" pitchFamily="34" charset="0"/>
                          <a:cs typeface="Times New Roman" panose="02020603050405020304" pitchFamily="18" charset="0"/>
                        </a:rPr>
                        <a:t> </a:t>
                      </a:r>
                      <a:r>
                        <a:rPr lang="es-MX" sz="1400" kern="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FERNANDO</a:t>
                      </a:r>
                      <a:r>
                        <a:rPr lang="es-MX" sz="1400" dirty="0" smtClean="0">
                          <a:solidFill>
                            <a:schemeClr val="tx1"/>
                          </a:solidFill>
                          <a:effectLst/>
                          <a:latin typeface="+mj-lt"/>
                          <a:ea typeface="Calibri" panose="020F0502020204030204" pitchFamily="34" charset="0"/>
                          <a:cs typeface="Times New Roman" panose="02020603050405020304" pitchFamily="18" charset="0"/>
                        </a:rPr>
                        <a:t> </a:t>
                      </a:r>
                      <a:r>
                        <a:rPr lang="es-MX" sz="1400" kern="120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HERNANDEZ</a:t>
                      </a:r>
                      <a:r>
                        <a:rPr lang="es-MX" sz="1400" dirty="0" smtClean="0">
                          <a:solidFill>
                            <a:schemeClr val="tx1"/>
                          </a:solidFill>
                          <a:effectLst/>
                          <a:latin typeface="+mj-lt"/>
                          <a:ea typeface="Calibri" panose="020F0502020204030204" pitchFamily="34" charset="0"/>
                          <a:cs typeface="Times New Roman" panose="02020603050405020304" pitchFamily="18" charset="0"/>
                        </a:rPr>
                        <a:t> </a:t>
                      </a:r>
                      <a:r>
                        <a:rPr lang="es-MX" sz="1400" kern="120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RAMIREZ</a:t>
                      </a:r>
                      <a:endParaRPr lang="es-MX" sz="1400" kern="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Física III</a:t>
                      </a:r>
                      <a:endParaRPr lang="es-MX" sz="1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bl>
          </a:graphicData>
        </a:graphic>
      </p:graphicFrame>
      <p:sp>
        <p:nvSpPr>
          <p:cNvPr id="6" name="2 Subtítulo"/>
          <p:cNvSpPr txBox="1">
            <a:spLocks/>
          </p:cNvSpPr>
          <p:nvPr/>
        </p:nvSpPr>
        <p:spPr>
          <a:xfrm>
            <a:off x="3825044" y="349870"/>
            <a:ext cx="1493912" cy="79898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s-MX" b="1" dirty="0" smtClean="0"/>
              <a:t>Equipo 1</a:t>
            </a:r>
            <a:endParaRPr lang="es-MX" dirty="0"/>
          </a:p>
        </p:txBody>
      </p:sp>
    </p:spTree>
    <p:extLst>
      <p:ext uri="{BB962C8B-B14F-4D97-AF65-F5344CB8AC3E}">
        <p14:creationId xmlns:p14="http://schemas.microsoft.com/office/powerpoint/2010/main" val="13131078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056311138"/>
              </p:ext>
            </p:extLst>
          </p:nvPr>
        </p:nvGraphicFramePr>
        <p:xfrm>
          <a:off x="107504" y="260648"/>
          <a:ext cx="8856984" cy="1760220"/>
        </p:xfrm>
        <a:graphic>
          <a:graphicData uri="http://schemas.openxmlformats.org/drawingml/2006/table">
            <a:tbl>
              <a:tblPr firstRow="1" firstCol="1" bandRow="1"/>
              <a:tblGrid>
                <a:gridCol w="8856984">
                  <a:extLst>
                    <a:ext uri="{9D8B030D-6E8A-4147-A177-3AD203B41FA5}">
                      <a16:colId xmlns:a16="http://schemas.microsoft.com/office/drawing/2014/main" xmlns="" val="20000"/>
                    </a:ext>
                  </a:extLst>
                </a:gridCol>
              </a:tblGrid>
              <a:tr h="562412">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ANÁLISIS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Logramos el cometido que era practicar la búsqueda de información fidedigna, los alumnos se mostraron interesados en buscar acerca de lo que era una infodemia y lograron entender lo crucial en la vida que resulta contar con conocimiento fundamentado.</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0"/>
                  </a:ext>
                </a:extLst>
              </a:tr>
              <a:tr h="562412">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RESULTADOS DE LA ACTIVIDAD/ANÁLISIS/TOMA</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DESICIONES: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 partir de dicha actividad creemos que todos nos encontramos informados sobre el tema a tratar, y cómo debemos abordarlo de manera disciplinaria, lo cual facilitará le oportuna intervención de cada materia que nos ayude a entender de manera mas reflexiva y profunda, el panorama de lo que vivimos.</a:t>
                      </a:r>
                    </a:p>
                    <a:p>
                      <a:pPr algn="ctr">
                        <a:lnSpc>
                          <a:spcPct val="150000"/>
                        </a:lnSpc>
                        <a:spcAft>
                          <a:spcPts val="0"/>
                        </a:spcAft>
                      </a:pPr>
                      <a:endParaRPr lang="es-MX" sz="1100" b="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7292279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5496" y="1268760"/>
            <a:ext cx="4968552" cy="5184576"/>
          </a:xfrm>
          <a:prstGeom prst="rect">
            <a:avLst/>
          </a:prstGeom>
        </p:spPr>
      </p:pic>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148064" y="1178169"/>
            <a:ext cx="3888432" cy="5707215"/>
          </a:xfrm>
          <a:prstGeom prst="rect">
            <a:avLst/>
          </a:prstGeom>
        </p:spPr>
      </p:pic>
      <p:sp>
        <p:nvSpPr>
          <p:cNvPr id="6" name="1 Título"/>
          <p:cNvSpPr txBox="1">
            <a:spLocks/>
          </p:cNvSpPr>
          <p:nvPr/>
        </p:nvSpPr>
        <p:spPr>
          <a:xfrm>
            <a:off x="-28526" y="850404"/>
            <a:ext cx="9172525" cy="27434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MX" sz="2400" b="1" dirty="0" smtClean="0">
                <a:effectLst/>
                <a:latin typeface="Tw Cen MT Condensed" pitchFamily="34" charset="0"/>
                <a:cs typeface="Times New Roman" pitchFamily="18" charset="0"/>
              </a:rPr>
              <a:t>                 Texto		    		           Algunas Notas</a:t>
            </a:r>
            <a:endParaRPr lang="es-MX" sz="2400" b="1" dirty="0">
              <a:effectLst/>
              <a:latin typeface="Tw Cen MT Condensed" pitchFamily="34" charset="0"/>
            </a:endParaRPr>
          </a:p>
        </p:txBody>
      </p:sp>
    </p:spTree>
    <p:extLst>
      <p:ext uri="{BB962C8B-B14F-4D97-AF65-F5344CB8AC3E}">
        <p14:creationId xmlns:p14="http://schemas.microsoft.com/office/powerpoint/2010/main" val="13687268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783287" y="936104"/>
            <a:ext cx="5325481" cy="2852936"/>
          </a:xfrm>
          <a:prstGeom prst="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63688" y="3840308"/>
            <a:ext cx="5345080" cy="3045076"/>
          </a:xfrm>
          <a:prstGeom prst="rect">
            <a:avLst/>
          </a:prstGeom>
        </p:spPr>
      </p:pic>
      <p:sp>
        <p:nvSpPr>
          <p:cNvPr id="8" name="1 Título"/>
          <p:cNvSpPr txBox="1">
            <a:spLocks/>
          </p:cNvSpPr>
          <p:nvPr/>
        </p:nvSpPr>
        <p:spPr>
          <a:xfrm>
            <a:off x="-28526" y="562372"/>
            <a:ext cx="9172525" cy="27434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MX" sz="2400" b="1" dirty="0" smtClean="0">
                <a:effectLst/>
                <a:latin typeface="Tw Cen MT Condensed" pitchFamily="34" charset="0"/>
                <a:cs typeface="Times New Roman" pitchFamily="18" charset="0"/>
              </a:rPr>
              <a:t>Algunos datos compartidos</a:t>
            </a:r>
            <a:endParaRPr lang="es-MX" sz="2400" b="1" dirty="0">
              <a:effectLst/>
              <a:latin typeface="Tw Cen MT Condensed" pitchFamily="34" charset="0"/>
            </a:endParaRPr>
          </a:p>
        </p:txBody>
      </p:sp>
    </p:spTree>
    <p:extLst>
      <p:ext uri="{BB962C8B-B14F-4D97-AF65-F5344CB8AC3E}">
        <p14:creationId xmlns:p14="http://schemas.microsoft.com/office/powerpoint/2010/main" val="42508349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783287" y="676255"/>
            <a:ext cx="5325481" cy="2987465"/>
          </a:xfrm>
          <a:prstGeom prst="rect">
            <a:avLst/>
          </a:prstGeom>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83286" y="3786376"/>
            <a:ext cx="5325481" cy="2954992"/>
          </a:xfrm>
          <a:prstGeom prst="rect">
            <a:avLst/>
          </a:prstGeom>
        </p:spPr>
      </p:pic>
    </p:spTree>
    <p:extLst>
      <p:ext uri="{BB962C8B-B14F-4D97-AF65-F5344CB8AC3E}">
        <p14:creationId xmlns:p14="http://schemas.microsoft.com/office/powerpoint/2010/main" val="11998092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23529" y="3501008"/>
            <a:ext cx="8568952" cy="1600200"/>
          </a:xfrm>
        </p:spPr>
        <p:txBody>
          <a:bodyPr/>
          <a:lstStyle/>
          <a:p>
            <a:r>
              <a:rPr lang="es-MX" b="1" dirty="0" smtClean="0">
                <a:latin typeface="Tw Cen MT Condensed" pitchFamily="34" charset="0"/>
              </a:rPr>
              <a:t>ACTIVIDAD POR ASIGNATURA </a:t>
            </a:r>
            <a:r>
              <a:rPr lang="es-MX" b="1" dirty="0">
                <a:latin typeface="Tw Cen MT Condensed" pitchFamily="34" charset="0"/>
              </a:rPr>
              <a:t/>
            </a:r>
            <a:br>
              <a:rPr lang="es-MX" b="1" dirty="0">
                <a:latin typeface="Tw Cen MT Condensed" pitchFamily="34" charset="0"/>
              </a:rPr>
            </a:br>
            <a:r>
              <a:rPr lang="es-MX" b="1" dirty="0" smtClean="0">
                <a:latin typeface="Tw Cen MT Condensed" pitchFamily="34" charset="0"/>
              </a:rPr>
              <a:t>DE LA FASE DE DESARROLLO DEL PROYECTO.</a:t>
            </a:r>
            <a:r>
              <a:rPr lang="es-MX" b="1" dirty="0">
                <a:latin typeface="Tw Cen MT Condensed" pitchFamily="34" charset="0"/>
              </a:rPr>
              <a:t/>
            </a:r>
            <a:br>
              <a:rPr lang="es-MX" b="1" dirty="0">
                <a:latin typeface="Tw Cen MT Condensed" pitchFamily="34" charset="0"/>
              </a:rPr>
            </a:br>
            <a:endParaRPr lang="es-MX" b="1" dirty="0">
              <a:latin typeface="Tw Cen MT Condensed" pitchFamily="34" charset="0"/>
            </a:endParaRPr>
          </a:p>
        </p:txBody>
      </p:sp>
    </p:spTree>
    <p:extLst>
      <p:ext uri="{BB962C8B-B14F-4D97-AF65-F5344CB8AC3E}">
        <p14:creationId xmlns:p14="http://schemas.microsoft.com/office/powerpoint/2010/main" val="39910627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42392" y="6823"/>
            <a:ext cx="7474024" cy="6851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69323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34460" y="642997"/>
            <a:ext cx="7424383" cy="249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28069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7824" y="0"/>
            <a:ext cx="3017520" cy="6858000"/>
          </a:xfrm>
          <a:prstGeom prst="rect">
            <a:avLst/>
          </a:prstGeom>
        </p:spPr>
      </p:pic>
    </p:spTree>
    <p:extLst>
      <p:ext uri="{BB962C8B-B14F-4D97-AF65-F5344CB8AC3E}">
        <p14:creationId xmlns:p14="http://schemas.microsoft.com/office/powerpoint/2010/main" val="32341095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583482" y="1153928"/>
            <a:ext cx="4551531" cy="2143624"/>
          </a:xfrm>
          <a:prstGeom prst="rect">
            <a:avLst/>
          </a:prstGeom>
        </p:spPr>
      </p:pic>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91807" y="3890003"/>
            <a:ext cx="4083240" cy="2366719"/>
          </a:xfrm>
          <a:prstGeom prst="rect">
            <a:avLst/>
          </a:prstGeom>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331" y="1182616"/>
            <a:ext cx="4270032" cy="2369347"/>
          </a:xfrm>
          <a:prstGeom prst="rect">
            <a:avLst/>
          </a:prstGeom>
        </p:spPr>
      </p:pic>
      <p:pic>
        <p:nvPicPr>
          <p:cNvPr id="7" name="Imagen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4077072"/>
            <a:ext cx="4270032" cy="2078610"/>
          </a:xfrm>
          <a:prstGeom prst="rect">
            <a:avLst/>
          </a:prstGeom>
        </p:spPr>
      </p:pic>
    </p:spTree>
    <p:extLst>
      <p:ext uri="{BB962C8B-B14F-4D97-AF65-F5344CB8AC3E}">
        <p14:creationId xmlns:p14="http://schemas.microsoft.com/office/powerpoint/2010/main" val="25987362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sp>
        <p:nvSpPr>
          <p:cNvPr id="8" name="1 Título"/>
          <p:cNvSpPr txBox="1">
            <a:spLocks/>
          </p:cNvSpPr>
          <p:nvPr/>
        </p:nvSpPr>
        <p:spPr>
          <a:xfrm>
            <a:off x="-28526" y="850404"/>
            <a:ext cx="9172525" cy="27434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MX" sz="2400" b="1" dirty="0" smtClean="0">
                <a:effectLst/>
                <a:latin typeface="Tw Cen MT Condensed" pitchFamily="34" charset="0"/>
                <a:cs typeface="Times New Roman" pitchFamily="18" charset="0"/>
              </a:rPr>
              <a:t>Trabajos</a:t>
            </a:r>
            <a:endParaRPr lang="es-MX" sz="2400" b="1" dirty="0">
              <a:effectLst/>
              <a:latin typeface="Tw Cen MT Condensed" pitchFamily="34" charset="0"/>
            </a:endParaRPr>
          </a:p>
        </p:txBody>
      </p:sp>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415" y="1326368"/>
            <a:ext cx="9150414" cy="5631024"/>
          </a:xfrm>
          <a:prstGeom prst="rect">
            <a:avLst/>
          </a:prstGeom>
        </p:spPr>
      </p:pic>
    </p:spTree>
    <p:extLst>
      <p:ext uri="{BB962C8B-B14F-4D97-AF65-F5344CB8AC3E}">
        <p14:creationId xmlns:p14="http://schemas.microsoft.com/office/powerpoint/2010/main" val="40207132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46856" y="332656"/>
            <a:ext cx="8229600" cy="5904656"/>
          </a:xfrm>
        </p:spPr>
        <p:txBody>
          <a:bodyPr/>
          <a:lstStyle/>
          <a:p>
            <a:pPr>
              <a:lnSpc>
                <a:spcPts val="4100"/>
              </a:lnSpc>
            </a:pPr>
            <a:r>
              <a:rPr lang="es-MX" sz="4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CICLO </a:t>
            </a:r>
            <a:r>
              <a:rPr lang="es-MX"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ESCOLAR </a:t>
            </a:r>
            <a:r>
              <a:rPr lang="es-MX" sz="4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2020-2021</a:t>
            </a:r>
            <a:r>
              <a:rPr lang="es-MX"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r>
            <a:br>
              <a:rPr lang="es-MX"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r>
              <a:rPr lang="es-MX"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r>
            <a:br>
              <a:rPr lang="es-MX"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r>
              <a:rPr lang="es-MX"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r>
            <a:br>
              <a:rPr lang="es-MX"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r>
              <a:rPr lang="es-MX" sz="4000" b="1" dirty="0">
                <a:solidFill>
                  <a:schemeClr val="accent1">
                    <a:lumMod val="75000"/>
                  </a:schemeClr>
                </a:solidFill>
              </a:rPr>
              <a:t>Inicio: </a:t>
            </a:r>
            <a:r>
              <a:rPr lang="es-MX" sz="4000" dirty="0" smtClean="0">
                <a:solidFill>
                  <a:schemeClr val="accent1">
                    <a:lumMod val="75000"/>
                  </a:schemeClr>
                </a:solidFill>
              </a:rPr>
              <a:t>19 </a:t>
            </a:r>
            <a:r>
              <a:rPr lang="es-MX" sz="4000" dirty="0">
                <a:solidFill>
                  <a:schemeClr val="accent1">
                    <a:lumMod val="75000"/>
                  </a:schemeClr>
                </a:solidFill>
              </a:rPr>
              <a:t>de Abril de  2021</a:t>
            </a:r>
            <a:br>
              <a:rPr lang="es-MX" sz="4000" dirty="0">
                <a:solidFill>
                  <a:schemeClr val="accent1">
                    <a:lumMod val="75000"/>
                  </a:schemeClr>
                </a:solidFill>
              </a:rPr>
            </a:br>
            <a:r>
              <a:rPr lang="es-MX" sz="4000" dirty="0">
                <a:solidFill>
                  <a:schemeClr val="accent1">
                    <a:lumMod val="75000"/>
                  </a:schemeClr>
                </a:solidFill>
              </a:rPr>
              <a:t/>
            </a:r>
            <a:br>
              <a:rPr lang="es-MX" sz="4000" dirty="0">
                <a:solidFill>
                  <a:schemeClr val="accent1">
                    <a:lumMod val="75000"/>
                  </a:schemeClr>
                </a:solidFill>
              </a:rPr>
            </a:br>
            <a:r>
              <a:rPr lang="es-MX" sz="4000" b="1" dirty="0">
                <a:solidFill>
                  <a:schemeClr val="accent1">
                    <a:lumMod val="75000"/>
                  </a:schemeClr>
                </a:solidFill>
              </a:rPr>
              <a:t>Término: </a:t>
            </a:r>
            <a:r>
              <a:rPr lang="es-MX" sz="4000" dirty="0" smtClean="0">
                <a:solidFill>
                  <a:schemeClr val="accent1">
                    <a:lumMod val="75000"/>
                  </a:schemeClr>
                </a:solidFill>
              </a:rPr>
              <a:t>7 de Mayo de  </a:t>
            </a:r>
            <a:r>
              <a:rPr lang="es-MX" sz="4000" dirty="0">
                <a:solidFill>
                  <a:schemeClr val="accent1">
                    <a:lumMod val="75000"/>
                  </a:schemeClr>
                </a:solidFill>
              </a:rPr>
              <a:t>2021 </a:t>
            </a:r>
            <a:br>
              <a:rPr lang="es-MX" sz="4000" dirty="0">
                <a:solidFill>
                  <a:schemeClr val="accent1">
                    <a:lumMod val="75000"/>
                  </a:schemeClr>
                </a:solidFill>
              </a:rPr>
            </a:br>
            <a:r>
              <a:rPr lang="es-MX" sz="3600" dirty="0">
                <a:solidFill>
                  <a:schemeClr val="accent1">
                    <a:lumMod val="75000"/>
                  </a:schemeClr>
                </a:solidFill>
              </a:rPr>
              <a:t/>
            </a:r>
            <a:br>
              <a:rPr lang="es-MX" sz="3600" dirty="0">
                <a:solidFill>
                  <a:schemeClr val="accent1">
                    <a:lumMod val="75000"/>
                  </a:schemeClr>
                </a:solidFill>
              </a:rPr>
            </a:br>
            <a:r>
              <a:rPr lang="es-MX"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r>
            <a:br>
              <a:rPr lang="es-MX"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s-MX" sz="3600" dirty="0"/>
          </a:p>
        </p:txBody>
      </p:sp>
      <p:sp>
        <p:nvSpPr>
          <p:cNvPr id="6" name="Título 1"/>
          <p:cNvSpPr txBox="1">
            <a:spLocks/>
          </p:cNvSpPr>
          <p:nvPr/>
        </p:nvSpPr>
        <p:spPr>
          <a:xfrm>
            <a:off x="2843808" y="0"/>
            <a:ext cx="6310263" cy="619125"/>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r"/>
            <a:r>
              <a:rPr lang="es-MX" sz="1800" b="1" dirty="0">
                <a:effectLst/>
                <a:latin typeface="Tw Cen MT Condensed" pitchFamily="34" charset="0"/>
              </a:rPr>
              <a:t>CICLO ESCOLAR EN EL QUE SE PLANEA LLEVAR A CABO EL PROYECTO.</a:t>
            </a:r>
          </a:p>
        </p:txBody>
      </p:sp>
    </p:spTree>
    <p:extLst>
      <p:ext uri="{BB962C8B-B14F-4D97-AF65-F5344CB8AC3E}">
        <p14:creationId xmlns:p14="http://schemas.microsoft.com/office/powerpoint/2010/main" val="42796400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352390"/>
            <a:ext cx="9144000" cy="5532994"/>
          </a:xfrm>
          <a:prstGeom prst="rect">
            <a:avLst/>
          </a:prstGeom>
        </p:spPr>
      </p:pic>
      <p:sp>
        <p:nvSpPr>
          <p:cNvPr id="5"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sp>
        <p:nvSpPr>
          <p:cNvPr id="6" name="1 Título"/>
          <p:cNvSpPr txBox="1">
            <a:spLocks/>
          </p:cNvSpPr>
          <p:nvPr/>
        </p:nvSpPr>
        <p:spPr>
          <a:xfrm>
            <a:off x="-28526" y="850404"/>
            <a:ext cx="9172525" cy="27434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MX" sz="2400" b="1" dirty="0" smtClean="0">
                <a:effectLst/>
                <a:latin typeface="Tw Cen MT Condensed" pitchFamily="34" charset="0"/>
                <a:cs typeface="Times New Roman" pitchFamily="18" charset="0"/>
              </a:rPr>
              <a:t>Trabajos</a:t>
            </a:r>
            <a:endParaRPr lang="es-MX" sz="2400" b="1" dirty="0">
              <a:effectLst/>
              <a:latin typeface="Tw Cen MT Condensed" pitchFamily="34" charset="0"/>
            </a:endParaRPr>
          </a:p>
        </p:txBody>
      </p:sp>
    </p:spTree>
    <p:extLst>
      <p:ext uri="{BB962C8B-B14F-4D97-AF65-F5344CB8AC3E}">
        <p14:creationId xmlns:p14="http://schemas.microsoft.com/office/powerpoint/2010/main" val="32485214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841426" y="16609"/>
            <a:ext cx="5567734" cy="6843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6787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826553" y="1268760"/>
            <a:ext cx="5567735" cy="316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3312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548680"/>
            <a:ext cx="5606273" cy="3154716"/>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04" y="3717032"/>
            <a:ext cx="5606274" cy="3168352"/>
          </a:xfrm>
          <a:prstGeom prst="rect">
            <a:avLst/>
          </a:prstGeom>
        </p:spPr>
      </p:pic>
    </p:spTree>
    <p:extLst>
      <p:ext uri="{BB962C8B-B14F-4D97-AF65-F5344CB8AC3E}">
        <p14:creationId xmlns:p14="http://schemas.microsoft.com/office/powerpoint/2010/main" val="22639753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548680"/>
            <a:ext cx="5606273" cy="3152637"/>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04" y="3710842"/>
            <a:ext cx="5606273" cy="3162147"/>
          </a:xfrm>
          <a:prstGeom prst="rect">
            <a:avLst/>
          </a:prstGeom>
        </p:spPr>
      </p:pic>
    </p:spTree>
    <p:extLst>
      <p:ext uri="{BB962C8B-B14F-4D97-AF65-F5344CB8AC3E}">
        <p14:creationId xmlns:p14="http://schemas.microsoft.com/office/powerpoint/2010/main" val="14295811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548680"/>
            <a:ext cx="5606274" cy="3155314"/>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05" y="3703994"/>
            <a:ext cx="5606274" cy="3156793"/>
          </a:xfrm>
          <a:prstGeom prst="rect">
            <a:avLst/>
          </a:prstGeom>
        </p:spPr>
      </p:pic>
    </p:spTree>
    <p:extLst>
      <p:ext uri="{BB962C8B-B14F-4D97-AF65-F5344CB8AC3E}">
        <p14:creationId xmlns:p14="http://schemas.microsoft.com/office/powerpoint/2010/main" val="37651570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44987"/>
            <a:ext cx="9144000" cy="5168026"/>
          </a:xfrm>
          <a:prstGeom prst="rect">
            <a:avLst/>
          </a:prstGeom>
        </p:spPr>
      </p:pic>
    </p:spTree>
    <p:extLst>
      <p:ext uri="{BB962C8B-B14F-4D97-AF65-F5344CB8AC3E}">
        <p14:creationId xmlns:p14="http://schemas.microsoft.com/office/powerpoint/2010/main" val="35567371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897" y="0"/>
            <a:ext cx="4248472" cy="2354283"/>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3392" y="0"/>
            <a:ext cx="4248472" cy="2339196"/>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897" y="2348880"/>
            <a:ext cx="4248472" cy="2329807"/>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3392" y="2329669"/>
            <a:ext cx="4248472" cy="2323467"/>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8897" y="4580991"/>
            <a:ext cx="4248472" cy="2304393"/>
          </a:xfrm>
          <a:prstGeom prst="rect">
            <a:avLst/>
          </a:prstGeom>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33392" y="4509120"/>
            <a:ext cx="4303104" cy="2348880"/>
          </a:xfrm>
          <a:prstGeom prst="rect">
            <a:avLst/>
          </a:prstGeom>
        </p:spPr>
      </p:pic>
    </p:spTree>
    <p:extLst>
      <p:ext uri="{BB962C8B-B14F-4D97-AF65-F5344CB8AC3E}">
        <p14:creationId xmlns:p14="http://schemas.microsoft.com/office/powerpoint/2010/main" val="12807681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0798" y="38598"/>
            <a:ext cx="7627626" cy="681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23647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88859" y="404664"/>
            <a:ext cx="7699634" cy="2684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46847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b="1" dirty="0">
                <a:latin typeface="Tw Cen MT Condensed" pitchFamily="34" charset="0"/>
              </a:rPr>
              <a:t>INTRODUCCIÓN</a:t>
            </a:r>
            <a:endParaRPr lang="es-MX" dirty="0">
              <a:latin typeface="Tw Cen MT Condensed" pitchFamily="34" charset="0"/>
            </a:endParaRPr>
          </a:p>
        </p:txBody>
      </p:sp>
      <p:sp>
        <p:nvSpPr>
          <p:cNvPr id="3" name="2 Marcador de contenido"/>
          <p:cNvSpPr>
            <a:spLocks noGrp="1"/>
          </p:cNvSpPr>
          <p:nvPr>
            <p:ph idx="1"/>
          </p:nvPr>
        </p:nvSpPr>
        <p:spPr>
          <a:xfrm>
            <a:off x="395536" y="1988842"/>
            <a:ext cx="8229600" cy="4464494"/>
          </a:xfrm>
        </p:spPr>
        <p:txBody>
          <a:bodyPr>
            <a:normAutofit/>
          </a:bodyPr>
          <a:lstStyle/>
          <a:p>
            <a:pPr algn="just">
              <a:lnSpc>
                <a:spcPts val="3200"/>
              </a:lnSpc>
            </a:pPr>
            <a:r>
              <a:rPr lang="es-MX" sz="1800" dirty="0" smtClean="0"/>
              <a:t>El extraordinario tiempo que hemos vivido a causa de la pandemia </a:t>
            </a:r>
            <a:r>
              <a:rPr lang="es-MX" sz="1800" dirty="0"/>
              <a:t>por c</a:t>
            </a:r>
            <a:r>
              <a:rPr lang="es-MX" sz="1800" dirty="0" smtClean="0"/>
              <a:t>oronavirus SARS-CoV-2 ha provocado un giro de 360° en la vida de todos, pero particularmente ha impactado sobremanera a alumnos y maestros, ya que el tiempo de suspensión de clases presenciales se ha prolongado a más de un año escolar lo que ha repercutido tanto en nuestra forma de concebir la educación como la manera de socializar, el estado nuestro cuerpo y mente, entre otros aspectos de nuestro día a día.</a:t>
            </a:r>
            <a:endParaRPr lang="es-MX" sz="1800" dirty="0"/>
          </a:p>
        </p:txBody>
      </p:sp>
    </p:spTree>
    <p:extLst>
      <p:ext uri="{BB962C8B-B14F-4D97-AF65-F5344CB8AC3E}">
        <p14:creationId xmlns:p14="http://schemas.microsoft.com/office/powerpoint/2010/main" val="24991721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sp>
        <p:nvSpPr>
          <p:cNvPr id="6" name="1 Título"/>
          <p:cNvSpPr txBox="1">
            <a:spLocks/>
          </p:cNvSpPr>
          <p:nvPr/>
        </p:nvSpPr>
        <p:spPr>
          <a:xfrm>
            <a:off x="-28526" y="850404"/>
            <a:ext cx="9172525" cy="27434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MX" sz="2400" b="1" dirty="0" smtClean="0">
                <a:effectLst/>
                <a:latin typeface="Tw Cen MT Condensed" pitchFamily="34" charset="0"/>
                <a:cs typeface="Times New Roman" pitchFamily="18" charset="0"/>
              </a:rPr>
              <a:t>Video</a:t>
            </a:r>
            <a:endParaRPr lang="es-MX" sz="2400" b="1" dirty="0">
              <a:effectLst/>
              <a:latin typeface="Tw Cen MT Condensed" pitchFamily="34" charset="0"/>
            </a:endParaRPr>
          </a:p>
        </p:txBody>
      </p:sp>
      <p:pic>
        <p:nvPicPr>
          <p:cNvPr id="3" name="Mi_video6.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65820"/>
            <a:ext cx="9144000" cy="5143500"/>
          </a:xfrm>
          <a:prstGeom prst="rect">
            <a:avLst/>
          </a:prstGeom>
        </p:spPr>
      </p:pic>
    </p:spTree>
    <p:extLst>
      <p:ext uri="{BB962C8B-B14F-4D97-AF65-F5344CB8AC3E}">
        <p14:creationId xmlns:p14="http://schemas.microsoft.com/office/powerpoint/2010/main" val="40530427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115616" y="-5910"/>
            <a:ext cx="6840760" cy="686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24619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117045" y="404664"/>
            <a:ext cx="6839331" cy="2634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40231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sp>
        <p:nvSpPr>
          <p:cNvPr id="5" name="1 Título"/>
          <p:cNvSpPr txBox="1">
            <a:spLocks/>
          </p:cNvSpPr>
          <p:nvPr/>
        </p:nvSpPr>
        <p:spPr>
          <a:xfrm>
            <a:off x="-28526" y="850404"/>
            <a:ext cx="9172525" cy="27434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MX" sz="2400" b="1" dirty="0" smtClean="0">
                <a:effectLst/>
                <a:latin typeface="Tw Cen MT Condensed" pitchFamily="34" charset="0"/>
                <a:cs typeface="Times New Roman" pitchFamily="18" charset="0"/>
              </a:rPr>
              <a:t>Ejemplos de mensajes escritos</a:t>
            </a:r>
            <a:endParaRPr lang="es-MX" sz="2400" b="1" dirty="0">
              <a:effectLst/>
              <a:latin typeface="Tw Cen MT Condensed" pitchFamily="34" charset="0"/>
            </a:endParaRPr>
          </a:p>
        </p:txBody>
      </p:sp>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b="-600"/>
          <a:stretch/>
        </p:blipFill>
        <p:spPr>
          <a:xfrm>
            <a:off x="142976" y="1116833"/>
            <a:ext cx="3564928" cy="2744215"/>
          </a:xfrm>
          <a:prstGeom prst="rect">
            <a:avLst/>
          </a:prstGeom>
        </p:spPr>
      </p:pic>
      <p:pic>
        <p:nvPicPr>
          <p:cNvPr id="3" name="Imagen 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995932" y="1083830"/>
            <a:ext cx="1368156" cy="2717874"/>
          </a:xfrm>
          <a:prstGeom prst="rect">
            <a:avLst/>
          </a:prstGeom>
        </p:spPr>
      </p:pic>
      <p:pic>
        <p:nvPicPr>
          <p:cNvPr id="6" name="Imagen 5"/>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6463118" y="1083830"/>
            <a:ext cx="1637274" cy="2717874"/>
          </a:xfrm>
          <a:prstGeom prst="rect">
            <a:avLst/>
          </a:prstGeom>
        </p:spPr>
      </p:pic>
      <p:pic>
        <p:nvPicPr>
          <p:cNvPr id="7" name="Imagen 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971600" y="4081501"/>
            <a:ext cx="1651569" cy="2717874"/>
          </a:xfrm>
          <a:prstGeom prst="rect">
            <a:avLst/>
          </a:prstGeom>
        </p:spPr>
      </p:pic>
      <p:pic>
        <p:nvPicPr>
          <p:cNvPr id="8" name="Imagen 7"/>
          <p:cNvPicPr>
            <a:picLocks noChangeAspect="1"/>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3322513" y="4619878"/>
            <a:ext cx="2717874" cy="1653307"/>
          </a:xfrm>
          <a:prstGeom prst="rect">
            <a:avLst/>
          </a:prstGeom>
        </p:spPr>
      </p:pic>
      <p:pic>
        <p:nvPicPr>
          <p:cNvPr id="9" name="Imagen 8"/>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5928668" y="4604999"/>
            <a:ext cx="2701958" cy="1670878"/>
          </a:xfrm>
          <a:prstGeom prst="rect">
            <a:avLst/>
          </a:prstGeom>
        </p:spPr>
      </p:pic>
    </p:spTree>
    <p:extLst>
      <p:ext uri="{BB962C8B-B14F-4D97-AF65-F5344CB8AC3E}">
        <p14:creationId xmlns:p14="http://schemas.microsoft.com/office/powerpoint/2010/main" val="11570334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sp>
        <p:nvSpPr>
          <p:cNvPr id="5" name="1 Título"/>
          <p:cNvSpPr txBox="1">
            <a:spLocks/>
          </p:cNvSpPr>
          <p:nvPr/>
        </p:nvSpPr>
        <p:spPr>
          <a:xfrm>
            <a:off x="-28526" y="850404"/>
            <a:ext cx="9172525" cy="27434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MX" sz="2400" b="1" dirty="0" smtClean="0">
                <a:effectLst/>
                <a:latin typeface="Tw Cen MT Condensed" pitchFamily="34" charset="0"/>
                <a:cs typeface="Times New Roman" pitchFamily="18" charset="0"/>
              </a:rPr>
              <a:t>Corto animado final</a:t>
            </a:r>
            <a:endParaRPr lang="es-MX" sz="2400" b="1" dirty="0">
              <a:effectLst/>
              <a:latin typeface="Tw Cen MT Condensed" pitchFamily="34" charset="0"/>
            </a:endParaRPr>
          </a:p>
        </p:txBody>
      </p:sp>
      <p:pic>
        <p:nvPicPr>
          <p:cNvPr id="3" name="conexiones4.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37828"/>
            <a:ext cx="9144000" cy="5143500"/>
          </a:xfrm>
          <a:prstGeom prst="rect">
            <a:avLst/>
          </a:prstGeom>
        </p:spPr>
      </p:pic>
    </p:spTree>
    <p:extLst>
      <p:ext uri="{BB962C8B-B14F-4D97-AF65-F5344CB8AC3E}">
        <p14:creationId xmlns:p14="http://schemas.microsoft.com/office/powerpoint/2010/main" val="18542005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83233" y="9915"/>
            <a:ext cx="7705191" cy="6848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80895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33911" y="332656"/>
            <a:ext cx="7726521" cy="3793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51005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16166" y="524151"/>
            <a:ext cx="4381151" cy="556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597319" y="524151"/>
            <a:ext cx="4235610" cy="616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1336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80217" y="161630"/>
            <a:ext cx="4395692"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684351" y="116632"/>
            <a:ext cx="4280137" cy="5139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54884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476672"/>
            <a:ext cx="4462818" cy="5661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658016" y="476672"/>
            <a:ext cx="4460242" cy="5911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4876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1600200"/>
          </a:xfrm>
        </p:spPr>
        <p:txBody>
          <a:bodyPr/>
          <a:lstStyle/>
          <a:p>
            <a:r>
              <a:rPr lang="es-MX" b="1" dirty="0">
                <a:latin typeface="Tw Cen MT Condensed" pitchFamily="34" charset="0"/>
              </a:rPr>
              <a:t>OBJETIVO</a:t>
            </a:r>
            <a:r>
              <a:rPr lang="es-MX" b="1" dirty="0">
                <a:latin typeface="Tw Cen MT" panose="020B0602020104020603" pitchFamily="34" charset="0"/>
              </a:rPr>
              <a:t> GENERAL</a:t>
            </a:r>
            <a:endParaRPr lang="es-MX" dirty="0"/>
          </a:p>
        </p:txBody>
      </p:sp>
      <p:sp>
        <p:nvSpPr>
          <p:cNvPr id="3" name="2 Marcador de contenido"/>
          <p:cNvSpPr>
            <a:spLocks noGrp="1"/>
          </p:cNvSpPr>
          <p:nvPr>
            <p:ph idx="1"/>
          </p:nvPr>
        </p:nvSpPr>
        <p:spPr>
          <a:xfrm>
            <a:off x="539552" y="1916832"/>
            <a:ext cx="8003232" cy="4392486"/>
          </a:xfrm>
        </p:spPr>
        <p:txBody>
          <a:bodyPr>
            <a:normAutofit fontScale="70000" lnSpcReduction="20000"/>
          </a:bodyPr>
          <a:lstStyle/>
          <a:p>
            <a:pPr marL="0" indent="0" algn="just">
              <a:lnSpc>
                <a:spcPts val="2900"/>
              </a:lnSpc>
              <a:buNone/>
            </a:pPr>
            <a:r>
              <a:rPr lang="es-MX" dirty="0" smtClean="0"/>
              <a:t>Evaluar el estado emocional en el que se encuentran los alumnos a causa del confinamiento provocado por la pandemia, analizando dicho fenómeno desde diversos ángulos lo cual ayude primero, a comprender lo que se ha vivido y cómo ha afectado al mundo, para después trabajar y entender de qué manera ha repercutido en el día a día de cada uno. A partir de las investigaciones y diversos tratamientos de la información se pretende crear material de apoyo para compartir con </a:t>
            </a:r>
            <a:r>
              <a:rPr lang="es-ES" dirty="0" smtClean="0"/>
              <a:t>la comunidad del Colegio Ingeniero Armando I. Santacruz, el cual sirva a los creadores como válvula de escape, como espacio de reflexión y comprensión y a su vez pueda hacer resonancia en otros compañeros como apoyo para superar de la mejor manera este crucial tiempo que nos ha tocado vivir.</a:t>
            </a:r>
            <a:endParaRPr lang="es-MX" dirty="0"/>
          </a:p>
        </p:txBody>
      </p:sp>
    </p:spTree>
    <p:extLst>
      <p:ext uri="{BB962C8B-B14F-4D97-AF65-F5344CB8AC3E}">
        <p14:creationId xmlns:p14="http://schemas.microsoft.com/office/powerpoint/2010/main" val="33546157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5496" y="289230"/>
            <a:ext cx="4497491" cy="6308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572000" y="289230"/>
            <a:ext cx="4497491" cy="5510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26683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23529" y="3501008"/>
            <a:ext cx="8568952" cy="1600200"/>
          </a:xfrm>
        </p:spPr>
        <p:txBody>
          <a:bodyPr/>
          <a:lstStyle/>
          <a:p>
            <a:r>
              <a:rPr lang="es-MX" b="1" dirty="0" smtClean="0">
                <a:latin typeface="Tw Cen MT Condensed" pitchFamily="34" charset="0"/>
              </a:rPr>
              <a:t>ACTIVIDAD INTERDISCIPLINARIA DEL CIERRE DEL PROYECTO.</a:t>
            </a:r>
            <a:r>
              <a:rPr lang="es-MX" b="1" dirty="0">
                <a:latin typeface="Tw Cen MT Condensed" pitchFamily="34" charset="0"/>
              </a:rPr>
              <a:t/>
            </a:r>
            <a:br>
              <a:rPr lang="es-MX" b="1" dirty="0">
                <a:latin typeface="Tw Cen MT Condensed" pitchFamily="34" charset="0"/>
              </a:rPr>
            </a:br>
            <a:endParaRPr lang="es-MX" b="1" dirty="0">
              <a:latin typeface="Tw Cen MT Condensed" pitchFamily="34" charset="0"/>
            </a:endParaRPr>
          </a:p>
        </p:txBody>
      </p:sp>
    </p:spTree>
    <p:extLst>
      <p:ext uri="{BB962C8B-B14F-4D97-AF65-F5344CB8AC3E}">
        <p14:creationId xmlns:p14="http://schemas.microsoft.com/office/powerpoint/2010/main" val="11420868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8"/>
          <p:cNvGraphicFramePr>
            <a:graphicFrameLocks noGrp="1"/>
          </p:cNvGraphicFramePr>
          <p:nvPr>
            <p:extLst>
              <p:ext uri="{D42A27DB-BD31-4B8C-83A1-F6EECF244321}">
                <p14:modId xmlns:p14="http://schemas.microsoft.com/office/powerpoint/2010/main" val="1461838865"/>
              </p:ext>
            </p:extLst>
          </p:nvPr>
        </p:nvGraphicFramePr>
        <p:xfrm>
          <a:off x="107505" y="116632"/>
          <a:ext cx="8965504" cy="6499519"/>
        </p:xfrm>
        <a:graphic>
          <a:graphicData uri="http://schemas.openxmlformats.org/drawingml/2006/table">
            <a:tbl>
              <a:tblPr firstRow="1" firstCol="1" bandRow="1"/>
              <a:tblGrid>
                <a:gridCol w="4320479">
                  <a:extLst>
                    <a:ext uri="{9D8B030D-6E8A-4147-A177-3AD203B41FA5}">
                      <a16:colId xmlns:a16="http://schemas.microsoft.com/office/drawing/2014/main" xmlns="" val="20000"/>
                    </a:ext>
                  </a:extLst>
                </a:gridCol>
                <a:gridCol w="4645025">
                  <a:extLst>
                    <a:ext uri="{9D8B030D-6E8A-4147-A177-3AD203B41FA5}">
                      <a16:colId xmlns:a16="http://schemas.microsoft.com/office/drawing/2014/main" xmlns="" val="20001"/>
                    </a:ext>
                  </a:extLst>
                </a:gridCol>
              </a:tblGrid>
              <a:tr h="288033">
                <a:tc gridSpan="2">
                  <a:txBody>
                    <a:bodyPr/>
                    <a:lstStyle/>
                    <a:p>
                      <a:pPr algn="ctr">
                        <a:lnSpc>
                          <a:spcPct val="107000"/>
                        </a:lnSpc>
                        <a:spcAft>
                          <a:spcPts val="0"/>
                        </a:spcAft>
                      </a:pPr>
                      <a:r>
                        <a:rPr lang="es-MX" sz="1600" b="1" dirty="0" smtClean="0">
                          <a:solidFill>
                            <a:srgbClr val="2E74B5"/>
                          </a:solidFill>
                          <a:effectLst/>
                          <a:latin typeface="+mj-lt"/>
                          <a:ea typeface="Calibri" panose="020F0502020204030204" pitchFamily="34" charset="0"/>
                          <a:cs typeface="Times New Roman" panose="02020603050405020304" pitchFamily="18" charset="0"/>
                        </a:rPr>
                        <a:t>CIERRE</a:t>
                      </a:r>
                      <a:r>
                        <a:rPr lang="es-MX" sz="1600" b="1" baseline="0" dirty="0" smtClean="0">
                          <a:solidFill>
                            <a:srgbClr val="2E74B5"/>
                          </a:solidFill>
                          <a:effectLst/>
                          <a:latin typeface="+mj-lt"/>
                          <a:ea typeface="Calibri" panose="020F0502020204030204" pitchFamily="34" charset="0"/>
                          <a:cs typeface="Times New Roman" panose="02020603050405020304" pitchFamily="18" charset="0"/>
                        </a:rPr>
                        <a:t> DEL PROYECTO</a:t>
                      </a: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457200" algn="ctr">
                        <a:lnSpc>
                          <a:spcPct val="107000"/>
                        </a:lnSpc>
                        <a:spcAft>
                          <a:spcPts val="0"/>
                        </a:spcAft>
                      </a:pP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88031">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NOMBRE DE</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Presentación Virtual</a:t>
                      </a:r>
                      <a:endParaRPr lang="es-MX" sz="1100" b="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pPr algn="just">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1"/>
                  </a:ext>
                </a:extLst>
              </a:tr>
              <a:tr h="445973">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OBJETIVO: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Presentar</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 la comunidad estudiantil de la Preparatoria del Colegio Ing. Armando I. Santacruz, el trabajo realizado por alumnos de cuarto año, en una clase conjunta programada en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google</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meet</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mediante un formulario enviado a maestros y alumnos, cada uno responderá algunas preguntas respecto a los videos y ponencias presentadas lo cual ayude a evaluar el trabajo realizado.</a:t>
                      </a:r>
                      <a:endPar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just">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278309">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GRADO: </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4°</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FECHA:</a:t>
                      </a:r>
                      <a:r>
                        <a:rPr lang="es-MX" sz="11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7 de Mayo de 2021</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3"/>
                  </a:ext>
                </a:extLst>
              </a:tr>
              <a:tr h="763952">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ASIGNATURAS</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Orientación Educativa, Teatro, Historia Universal, Dibujo, Física.</a:t>
                      </a: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TEMAS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LAS ASIGNATURAS: </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Comunicación, Sociedad, Manejo emocional, Entorno, Autoestima, Tecnología, Autoconocimiento.</a:t>
                      </a: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546882">
                <a:tc gridSpan="2">
                  <a:txBody>
                    <a:bodyPr/>
                    <a:lstStyle/>
                    <a:p>
                      <a:pPr algn="l">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Fuentes de apoyo:</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Lenoir</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Yves. “Interdisciplinariedad en educación: una síntesis de sus especificidades y actualización” </a:t>
                      </a:r>
                      <a:r>
                        <a:rPr lang="es-MX" sz="110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Interdisciplina</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I, núm. 1 (2013)</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indent="0" algn="ctr">
                        <a:lnSpc>
                          <a:spcPct val="150000"/>
                        </a:lnSpc>
                        <a:spcAft>
                          <a:spcPts val="0"/>
                        </a:spcAft>
                      </a:pPr>
                      <a:endPar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JUSTIFICACIÓN</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La presente actividad de cierre busca compartir con los demás profesores y alumnos de la preparatoria, el trabajo realizado por cuarto grado, que permita en primer termino, cumplir con uno de los objetivos planteados al inicio del proyecto y sirva como espacio de reflexión sobre la situación que hemos vivido en cuanto a la pandemia y en segundo termino ofrezca una retroalimentación a los creadores, partir de la solución de un formulario, sobre el alcance del mensaje que intentan comunicar.</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pPr algn="ctr">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5"/>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APERTURA DE LA ACTIVIDAD: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Comenzamos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dando los profesores a cargo una breve introducción sobre conexiones y la interdisciplinariedad, para poder explicar lo que se intentó realizar, dando contexto a la actividad y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eexplicando</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lo que se pretendía con la muestra y el llenado del formulario.</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xmlns="" val="10006"/>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DESARROLLO DE LA ACTIVIDAD: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Cada profesor</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eligió como presentar el producto obtenido en su materia y con que alumnos trabajaría, comenzamos con teatro, continúo física, historia, orientación educativa y cerramos con dibujo, entre cada participación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dabamos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unos minutos para que pudieran ir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contesando</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las preguntas planteadas.</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endParaRPr lang="es-MX"/>
                    </a:p>
                  </a:txBody>
                  <a:tcPr/>
                </a:tc>
                <a:extLst>
                  <a:ext uri="{0D108BD9-81ED-4DB2-BD59-A6C34878D82A}">
                    <a16:rowId xmlns:a16="http://schemas.microsoft.com/office/drawing/2014/main" xmlns="" val="10007"/>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CIERRE DE LA ACTIVIDAD: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Al final hicimos un</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intercambio primero a manera de preguntas referentes al trabajo presentado y después como aportaciones, observaciones y en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genaral</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retroalimentación hacia los alumnos participantes.</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29500131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12506960"/>
              </p:ext>
            </p:extLst>
          </p:nvPr>
        </p:nvGraphicFramePr>
        <p:xfrm>
          <a:off x="107504" y="260650"/>
          <a:ext cx="8856984" cy="4274820"/>
        </p:xfrm>
        <a:graphic>
          <a:graphicData uri="http://schemas.openxmlformats.org/drawingml/2006/table">
            <a:tbl>
              <a:tblPr firstRow="1" firstCol="1" bandRow="1"/>
              <a:tblGrid>
                <a:gridCol w="8856984">
                  <a:extLst>
                    <a:ext uri="{9D8B030D-6E8A-4147-A177-3AD203B41FA5}">
                      <a16:colId xmlns:a16="http://schemas.microsoft.com/office/drawing/2014/main" xmlns="" val="20000"/>
                    </a:ext>
                  </a:extLst>
                </a:gridCol>
              </a:tblGrid>
              <a:tr h="562412">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ANÁLISIS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Fue una muy interesante, grata  y emotiva actividad para todos, los maestros quedamos muy satisfechos con el trabajo realizado, y al compartirlo a todos nos generó diversas reacciones y sentimientos, nos sacudió a muchos lo cual fue magnífico por que se pudieron cumplir los objetivos planteados ya que los alumnos y maestros pudimos intercambiar lo que hemos vivido este tiempo, reflexionamos profundamente y por su puesto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sirvio</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como desahogo. Algo que también es muy importante resaltar es que la mayoría de los trabajos apuntaron hacia reflexiones bastante positivas, notamos que a pesar de que para todos ha sido un duro momento, los alumnos en vez de centrarse en la tristeza o desesperanza, optaron por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converitir</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la experiencia en un aprendizaje, que nos ha dejado enseñanzas valiosas que ojalá perduren y puedan mejorar nuestro entorno.</a:t>
                      </a:r>
                    </a:p>
                    <a:p>
                      <a:pPr algn="ctr">
                        <a:lnSpc>
                          <a:spcPct val="150000"/>
                        </a:lnSpc>
                        <a:spcAft>
                          <a:spcPts val="0"/>
                        </a:spcAft>
                      </a:pPr>
                      <a:endParaRPr lang="es-MX" sz="1100" b="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0"/>
                  </a:ext>
                </a:extLst>
              </a:tr>
              <a:tr h="562412">
                <a:tc>
                  <a:txBody>
                    <a:bodyPr/>
                    <a:lstStyle/>
                    <a:p>
                      <a:pPr algn="ctr">
                        <a:lnSpc>
                          <a:spcPct val="150000"/>
                        </a:lnSpc>
                        <a:spcAft>
                          <a:spcPts val="0"/>
                        </a:spcAft>
                      </a:pPr>
                      <a:endPar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RESULTADOS DE LA ACTIVIDAD/ANÁLISIS/TOMA</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a:t>
                      </a:r>
                      <a:r>
                        <a:rPr lang="es-MX" sz="1100" b="1"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DESICIONES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Creemos que cumplimos con los objetivos planteados y todo fue muy satisfactorio, en un principio pensamos que al vez era un tema desgastado pero la conforme fue avanzando el proyecto vimos la importancia de haber podido trabajar todas estás actividades con los alumnos, y a todos nos sorprendieron los resultados sobre todo por el alcance y la muy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valios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aparticipación</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todos. El resultado fue tal que decidimos proyectar el trabajo a los padres de familia y demás directivos del Colegio en la junta de cierre de curso y también subir el material obtenido al sitio web del Colegio para que toda la comunidad pueda consultarlo y compartirlo. </a:t>
                      </a:r>
                    </a:p>
                    <a:p>
                      <a:pPr algn="ctr">
                        <a:lnSpc>
                          <a:spcPct val="150000"/>
                        </a:lnSpc>
                        <a:spcAft>
                          <a:spcPts val="0"/>
                        </a:spcAft>
                      </a:pPr>
                      <a:endPar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7592229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grpSp>
        <p:nvGrpSpPr>
          <p:cNvPr id="3" name="2 Grupo"/>
          <p:cNvGrpSpPr/>
          <p:nvPr/>
        </p:nvGrpSpPr>
        <p:grpSpPr>
          <a:xfrm>
            <a:off x="2123727" y="764704"/>
            <a:ext cx="4954947" cy="5184576"/>
            <a:chOff x="107504" y="620688"/>
            <a:chExt cx="6342020" cy="622629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7504" y="620688"/>
              <a:ext cx="6342020" cy="6226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907704" y="908720"/>
              <a:ext cx="86409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36824964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6"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99592" y="908720"/>
            <a:ext cx="7357302"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1 Título"/>
          <p:cNvSpPr txBox="1">
            <a:spLocks/>
          </p:cNvSpPr>
          <p:nvPr/>
        </p:nvSpPr>
        <p:spPr>
          <a:xfrm>
            <a:off x="-28526" y="850404"/>
            <a:ext cx="9172525" cy="27434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MX" sz="2400" b="1" dirty="0" smtClean="0">
                <a:effectLst/>
                <a:latin typeface="Tw Cen MT Condensed" pitchFamily="34" charset="0"/>
                <a:cs typeface="Times New Roman" pitchFamily="18" charset="0"/>
              </a:rPr>
              <a:t>Algunas respuestas</a:t>
            </a:r>
            <a:endParaRPr lang="es-MX" sz="2400" b="1" dirty="0">
              <a:effectLst/>
              <a:latin typeface="Tw Cen MT Condensed" pitchFamily="34" charset="0"/>
            </a:endParaRPr>
          </a:p>
        </p:txBody>
      </p:sp>
    </p:spTree>
    <p:extLst>
      <p:ext uri="{BB962C8B-B14F-4D97-AF65-F5344CB8AC3E}">
        <p14:creationId xmlns:p14="http://schemas.microsoft.com/office/powerpoint/2010/main" val="25612382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971600" y="964077"/>
            <a:ext cx="7260609" cy="491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1 Título"/>
          <p:cNvSpPr txBox="1">
            <a:spLocks/>
          </p:cNvSpPr>
          <p:nvPr/>
        </p:nvSpPr>
        <p:spPr>
          <a:xfrm>
            <a:off x="-28526" y="850404"/>
            <a:ext cx="9172525" cy="27434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MX" sz="2400" b="1" dirty="0" smtClean="0">
                <a:effectLst/>
                <a:latin typeface="Tw Cen MT Condensed" pitchFamily="34" charset="0"/>
                <a:cs typeface="Times New Roman" pitchFamily="18" charset="0"/>
              </a:rPr>
              <a:t>Algunas respuestas</a:t>
            </a:r>
            <a:endParaRPr lang="es-MX" sz="2400" b="1" dirty="0">
              <a:effectLst/>
              <a:latin typeface="Tw Cen MT Condensed" pitchFamily="34" charset="0"/>
            </a:endParaRPr>
          </a:p>
        </p:txBody>
      </p:sp>
    </p:spTree>
    <p:extLst>
      <p:ext uri="{BB962C8B-B14F-4D97-AF65-F5344CB8AC3E}">
        <p14:creationId xmlns:p14="http://schemas.microsoft.com/office/powerpoint/2010/main" val="36709736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62418" y="908720"/>
            <a:ext cx="7369791" cy="4967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a:xfrm>
            <a:off x="-28526" y="850404"/>
            <a:ext cx="9172525" cy="27434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MX" sz="2400" b="1" dirty="0" smtClean="0">
                <a:effectLst/>
                <a:latin typeface="Tw Cen MT Condensed" pitchFamily="34" charset="0"/>
                <a:cs typeface="Times New Roman" pitchFamily="18" charset="0"/>
              </a:rPr>
              <a:t>Algunas respuestas</a:t>
            </a:r>
            <a:endParaRPr lang="es-MX" sz="2400" b="1" dirty="0">
              <a:effectLst/>
              <a:latin typeface="Tw Cen MT Condensed" pitchFamily="34" charset="0"/>
            </a:endParaRPr>
          </a:p>
        </p:txBody>
      </p:sp>
    </p:spTree>
    <p:extLst>
      <p:ext uri="{BB962C8B-B14F-4D97-AF65-F5344CB8AC3E}">
        <p14:creationId xmlns:p14="http://schemas.microsoft.com/office/powerpoint/2010/main" val="1460728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39552" y="935032"/>
            <a:ext cx="8055447" cy="4951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a:xfrm>
            <a:off x="-28526" y="850404"/>
            <a:ext cx="9172525" cy="27434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MX" sz="2400" b="1" dirty="0" smtClean="0">
                <a:effectLst/>
                <a:latin typeface="Tw Cen MT Condensed" pitchFamily="34" charset="0"/>
                <a:cs typeface="Times New Roman" pitchFamily="18" charset="0"/>
              </a:rPr>
              <a:t>Algunas respuestas</a:t>
            </a:r>
            <a:endParaRPr lang="es-MX" sz="2400" b="1" dirty="0">
              <a:effectLst/>
              <a:latin typeface="Tw Cen MT Condensed" pitchFamily="34" charset="0"/>
            </a:endParaRPr>
          </a:p>
        </p:txBody>
      </p:sp>
    </p:spTree>
    <p:extLst>
      <p:ext uri="{BB962C8B-B14F-4D97-AF65-F5344CB8AC3E}">
        <p14:creationId xmlns:p14="http://schemas.microsoft.com/office/powerpoint/2010/main" val="34770097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EVALUACIÓN</a:t>
            </a:r>
            <a:endParaRPr lang="es-MX" sz="2400" b="1" dirty="0">
              <a:effectLst/>
              <a:latin typeface="Tw Cen MT Condensed" pitchFamily="34" charset="0"/>
            </a:endParaRPr>
          </a:p>
        </p:txBody>
      </p:sp>
      <p:sp>
        <p:nvSpPr>
          <p:cNvPr id="6" name="5 CuadroTexto"/>
          <p:cNvSpPr txBox="1"/>
          <p:nvPr/>
        </p:nvSpPr>
        <p:spPr>
          <a:xfrm>
            <a:off x="467544" y="893033"/>
            <a:ext cx="8136904" cy="5760551"/>
          </a:xfrm>
          <a:prstGeom prst="rect">
            <a:avLst/>
          </a:prstGeom>
          <a:noFill/>
        </p:spPr>
        <p:txBody>
          <a:bodyPr wrap="square" rtlCol="0">
            <a:spAutoFit/>
          </a:bodyPr>
          <a:lstStyle/>
          <a:p>
            <a:pPr lvl="0" algn="just">
              <a:lnSpc>
                <a:spcPts val="2600"/>
              </a:lnSpc>
            </a:pPr>
            <a:r>
              <a:rPr lang="es-MX" sz="1200" dirty="0" smtClean="0">
                <a:solidFill>
                  <a:prstClr val="black">
                    <a:lumMod val="65000"/>
                    <a:lumOff val="35000"/>
                  </a:prstClr>
                </a:solidFill>
                <a:latin typeface="Century Gothic"/>
                <a:ea typeface="Calibri" panose="020F0502020204030204" pitchFamily="34" charset="0"/>
                <a:cs typeface="Times New Roman" panose="02020603050405020304" pitchFamily="18" charset="0"/>
              </a:rPr>
              <a:t>	El </a:t>
            </a:r>
            <a:r>
              <a:rPr lang="es-MX" sz="1200" dirty="0">
                <a:solidFill>
                  <a:prstClr val="black">
                    <a:lumMod val="65000"/>
                    <a:lumOff val="35000"/>
                  </a:prstClr>
                </a:solidFill>
                <a:latin typeface="Century Gothic"/>
                <a:ea typeface="Calibri" panose="020F0502020204030204" pitchFamily="34" charset="0"/>
                <a:cs typeface="Times New Roman" panose="02020603050405020304" pitchFamily="18" charset="0"/>
              </a:rPr>
              <a:t>trabajo tanto interdisciplinario como disciplinar fue muy fluido, tal vez gracias a que todos pudimos identificarnos inmediatamente con el tema y el objetivo del proyecto. </a:t>
            </a:r>
          </a:p>
          <a:p>
            <a:pPr lvl="0" algn="just">
              <a:lnSpc>
                <a:spcPts val="2600"/>
              </a:lnSpc>
            </a:pPr>
            <a:r>
              <a:rPr lang="es-MX" sz="1200" dirty="0" smtClean="0">
                <a:solidFill>
                  <a:prstClr val="black">
                    <a:lumMod val="65000"/>
                    <a:lumOff val="35000"/>
                  </a:prstClr>
                </a:solidFill>
                <a:latin typeface="Century Gothic"/>
                <a:ea typeface="Calibri" panose="020F0502020204030204" pitchFamily="34" charset="0"/>
                <a:cs typeface="Times New Roman" panose="02020603050405020304" pitchFamily="18" charset="0"/>
              </a:rPr>
              <a:t>	A </a:t>
            </a:r>
            <a:r>
              <a:rPr lang="es-MX" sz="1200" dirty="0">
                <a:solidFill>
                  <a:prstClr val="black">
                    <a:lumMod val="65000"/>
                    <a:lumOff val="35000"/>
                  </a:prstClr>
                </a:solidFill>
                <a:latin typeface="Century Gothic"/>
                <a:ea typeface="Calibri" panose="020F0502020204030204" pitchFamily="34" charset="0"/>
                <a:cs typeface="Times New Roman" panose="02020603050405020304" pitchFamily="18" charset="0"/>
              </a:rPr>
              <a:t>pesar de que trabajamos juntos las actividades interdisciplinarias, la presentación final resultó una muy grata sorpresa para todos ya que como nos centramos en un trabajo de introspección, al momento de compartir con todos el estado emocional en que cada uno se encuentra y cómo ha vivido este tiempo, los desafíos y hallazgos con los que han lidiado, el ambiente se tornó conmovedor y muy reflexivo. Tanto maestros como alumnos quedamos muy satisfechos con todo lo que trabajamos y los resultados que obtuvimos, todos aportaron para enriquecer y ampliar el conocimiento sobre el tema, por que aunque se ha hablado bastante sobre la situación de la pandemia, al momento de involucrarnos  lo pudimos aterrizar a lo que en lo particular como comunidad vivimos. </a:t>
            </a:r>
          </a:p>
          <a:p>
            <a:pPr lvl="0" algn="just">
              <a:lnSpc>
                <a:spcPts val="2600"/>
              </a:lnSpc>
            </a:pPr>
            <a:r>
              <a:rPr lang="es-MX" sz="1200" dirty="0" smtClean="0">
                <a:solidFill>
                  <a:prstClr val="black">
                    <a:lumMod val="65000"/>
                    <a:lumOff val="35000"/>
                  </a:prstClr>
                </a:solidFill>
                <a:latin typeface="Century Gothic"/>
                <a:ea typeface="Calibri" panose="020F0502020204030204" pitchFamily="34" charset="0"/>
                <a:cs typeface="Times New Roman" panose="02020603050405020304" pitchFamily="18" charset="0"/>
              </a:rPr>
              <a:t>	Creemos </a:t>
            </a:r>
            <a:r>
              <a:rPr lang="es-MX" sz="1200" dirty="0">
                <a:solidFill>
                  <a:prstClr val="black">
                    <a:lumMod val="65000"/>
                    <a:lumOff val="35000"/>
                  </a:prstClr>
                </a:solidFill>
                <a:latin typeface="Century Gothic"/>
                <a:ea typeface="Calibri" panose="020F0502020204030204" pitchFamily="34" charset="0"/>
                <a:cs typeface="Times New Roman" panose="02020603050405020304" pitchFamily="18" charset="0"/>
              </a:rPr>
              <a:t>que esta experiencia nos ayudó a poder comprender mejor lo que sentimos y a saber que no estamos solos, aprendimos la importancia de poder expresar lo que hay en lo profundo y de contrarrestar creativamente las dificultades de la vida</a:t>
            </a:r>
            <a:r>
              <a:rPr lang="es-MX" sz="1200" dirty="0" smtClean="0">
                <a:solidFill>
                  <a:prstClr val="black">
                    <a:lumMod val="65000"/>
                    <a:lumOff val="35000"/>
                  </a:prstClr>
                </a:solidFill>
                <a:latin typeface="Century Gothic"/>
                <a:ea typeface="Calibri" panose="020F0502020204030204" pitchFamily="34" charset="0"/>
                <a:cs typeface="Times New Roman" panose="02020603050405020304" pitchFamily="18" charset="0"/>
              </a:rPr>
              <a:t>.</a:t>
            </a:r>
          </a:p>
          <a:p>
            <a:pPr lvl="0" algn="just">
              <a:lnSpc>
                <a:spcPts val="2600"/>
              </a:lnSpc>
            </a:pPr>
            <a:r>
              <a:rPr lang="es-MX" sz="1200" dirty="0" smtClean="0">
                <a:solidFill>
                  <a:prstClr val="black">
                    <a:lumMod val="65000"/>
                    <a:lumOff val="35000"/>
                  </a:prstClr>
                </a:solidFill>
                <a:latin typeface="Century Gothic"/>
                <a:ea typeface="Calibri" panose="020F0502020204030204" pitchFamily="34" charset="0"/>
                <a:cs typeface="Times New Roman" panose="02020603050405020304" pitchFamily="18" charset="0"/>
              </a:rPr>
              <a:t>	Como en la mayoría de los casos los alumnos nos </a:t>
            </a:r>
            <a:r>
              <a:rPr lang="es-MX" sz="1200" dirty="0">
                <a:solidFill>
                  <a:prstClr val="black">
                    <a:lumMod val="65000"/>
                    <a:lumOff val="35000"/>
                  </a:prstClr>
                </a:solidFill>
                <a:latin typeface="Century Gothic"/>
                <a:ea typeface="Calibri" panose="020F0502020204030204" pitchFamily="34" charset="0"/>
                <a:cs typeface="Times New Roman" panose="02020603050405020304" pitchFamily="18" charset="0"/>
              </a:rPr>
              <a:t>ha dejado enseñanzas </a:t>
            </a:r>
            <a:r>
              <a:rPr lang="es-MX" sz="1200" dirty="0" smtClean="0">
                <a:solidFill>
                  <a:prstClr val="black">
                    <a:lumMod val="65000"/>
                    <a:lumOff val="35000"/>
                  </a:prstClr>
                </a:solidFill>
                <a:latin typeface="Century Gothic"/>
                <a:ea typeface="Calibri" panose="020F0502020204030204" pitchFamily="34" charset="0"/>
                <a:cs typeface="Times New Roman" panose="02020603050405020304" pitchFamily="18" charset="0"/>
              </a:rPr>
              <a:t>valiosas, esperamos poder seguir haciendo este tipo de trabajos con tan buena respuesta de todos, que nos sigan sacudiendo y llevando a aprendizajes significativos que nos ayuden a crear un mejor panorama para todos.</a:t>
            </a:r>
            <a:endParaRPr lang="es-MX" sz="1200" dirty="0">
              <a:solidFill>
                <a:prstClr val="black">
                  <a:lumMod val="65000"/>
                  <a:lumOff val="35000"/>
                </a:prstClr>
              </a:solidFill>
              <a:latin typeface="Century Gothic"/>
              <a:ea typeface="Calibri" panose="020F0502020204030204" pitchFamily="34" charset="0"/>
              <a:cs typeface="Times New Roman" panose="02020603050405020304" pitchFamily="18" charset="0"/>
            </a:endParaRPr>
          </a:p>
          <a:p>
            <a:pPr lvl="0" algn="just">
              <a:lnSpc>
                <a:spcPts val="2600"/>
              </a:lnSpc>
            </a:pPr>
            <a:endParaRPr lang="es-MX" sz="1200" dirty="0">
              <a:solidFill>
                <a:prstClr val="black">
                  <a:lumMod val="65000"/>
                  <a:lumOff val="35000"/>
                </a:prstClr>
              </a:solidFill>
              <a:latin typeface="Century Gothic"/>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6923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8"/>
          <p:cNvGraphicFramePr>
            <a:graphicFrameLocks noGrp="1"/>
          </p:cNvGraphicFramePr>
          <p:nvPr>
            <p:extLst>
              <p:ext uri="{D42A27DB-BD31-4B8C-83A1-F6EECF244321}">
                <p14:modId xmlns:p14="http://schemas.microsoft.com/office/powerpoint/2010/main" val="2918330743"/>
              </p:ext>
            </p:extLst>
          </p:nvPr>
        </p:nvGraphicFramePr>
        <p:xfrm>
          <a:off x="107504" y="445341"/>
          <a:ext cx="8856984" cy="6368035"/>
        </p:xfrm>
        <a:graphic>
          <a:graphicData uri="http://schemas.openxmlformats.org/drawingml/2006/table">
            <a:tbl>
              <a:tblPr firstRow="1" firstCol="1" bandRow="1"/>
              <a:tblGrid>
                <a:gridCol w="1349960">
                  <a:extLst>
                    <a:ext uri="{9D8B030D-6E8A-4147-A177-3AD203B41FA5}">
                      <a16:colId xmlns:a16="http://schemas.microsoft.com/office/drawing/2014/main" xmlns="" val="20000"/>
                    </a:ext>
                  </a:extLst>
                </a:gridCol>
                <a:gridCol w="7507024">
                  <a:extLst>
                    <a:ext uri="{9D8B030D-6E8A-4147-A177-3AD203B41FA5}">
                      <a16:colId xmlns:a16="http://schemas.microsoft.com/office/drawing/2014/main" xmlns="" val="20001"/>
                    </a:ext>
                  </a:extLst>
                </a:gridCol>
              </a:tblGrid>
              <a:tr h="332995">
                <a:tc>
                  <a:txBody>
                    <a:bodyPr/>
                    <a:lstStyle/>
                    <a:p>
                      <a:pPr algn="ctr">
                        <a:lnSpc>
                          <a:spcPct val="107000"/>
                        </a:lnSpc>
                        <a:spcAft>
                          <a:spcPts val="0"/>
                        </a:spcAft>
                      </a:pPr>
                      <a:r>
                        <a:rPr lang="es-MX" sz="1400" b="1" dirty="0" smtClean="0">
                          <a:solidFill>
                            <a:srgbClr val="2E74B5"/>
                          </a:solidFill>
                          <a:effectLst/>
                          <a:latin typeface="+mj-lt"/>
                          <a:ea typeface="Calibri" panose="020F0502020204030204" pitchFamily="34" charset="0"/>
                          <a:cs typeface="Times New Roman" panose="02020603050405020304" pitchFamily="18" charset="0"/>
                        </a:rPr>
                        <a:t>ASIGNATURAS</a:t>
                      </a:r>
                      <a:endParaRPr lang="es-MX" sz="14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gn="l">
                        <a:lnSpc>
                          <a:spcPct val="107000"/>
                        </a:lnSpc>
                        <a:spcAft>
                          <a:spcPts val="0"/>
                        </a:spcAft>
                      </a:pPr>
                      <a:r>
                        <a:rPr lang="es-MX" sz="1400" b="1" dirty="0" smtClean="0">
                          <a:solidFill>
                            <a:srgbClr val="2E74B5"/>
                          </a:solidFill>
                          <a:effectLst/>
                          <a:latin typeface="+mj-lt"/>
                          <a:ea typeface="Calibri" panose="020F0502020204030204" pitchFamily="34" charset="0"/>
                          <a:cs typeface="Times New Roman" panose="02020603050405020304" pitchFamily="18" charset="0"/>
                        </a:rPr>
                        <a:t>OBJETIVO</a:t>
                      </a:r>
                      <a:endParaRPr lang="es-MX" sz="14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466779">
                <a:tc>
                  <a:txBody>
                    <a:bodyPr/>
                    <a:lstStyle/>
                    <a:p>
                      <a:pPr algn="ctr">
                        <a:lnSpc>
                          <a:spcPct val="150000"/>
                        </a:lnSpc>
                        <a:spcAft>
                          <a:spcPts val="0"/>
                        </a:spcAft>
                      </a:pPr>
                      <a:r>
                        <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Orientación Educativa IV</a:t>
                      </a: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p>
                      <a:pPr algn="just">
                        <a:lnSpc>
                          <a:spcPct val="150000"/>
                        </a:lnSpc>
                        <a:spcAft>
                          <a:spcPts val="0"/>
                        </a:spcAft>
                      </a:pPr>
                      <a:r>
                        <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Reflexionar sobre lo que nos ha dejado la pandemia (confinamiento),</a:t>
                      </a:r>
                      <a:r>
                        <a:rPr lang="es-MX" sz="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 partir de la elaboración de</a:t>
                      </a:r>
                      <a:r>
                        <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un pequeño manual que contenga una serie de principios, consejos, sugerencias, </a:t>
                      </a:r>
                      <a:r>
                        <a:rPr lang="es-MX" sz="120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tips</a:t>
                      </a:r>
                      <a:r>
                        <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que expliquen lo que tiene que hacer un adolescente para vivir en confinamiento para después en plenaria  poder compartir que ha ayudado</a:t>
                      </a:r>
                      <a:r>
                        <a:rPr lang="es-MX" sz="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y funcionado.</a:t>
                      </a:r>
                      <a:endPar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1"/>
                  </a:ext>
                </a:extLst>
              </a:tr>
              <a:tr h="466779">
                <a:tc>
                  <a:txBody>
                    <a:bodyPr/>
                    <a:lstStyle/>
                    <a:p>
                      <a:pPr algn="ctr">
                        <a:lnSpc>
                          <a:spcPct val="150000"/>
                        </a:lnSpc>
                        <a:spcAft>
                          <a:spcPts val="0"/>
                        </a:spcAft>
                      </a:pPr>
                      <a:r>
                        <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Historia Universal III</a:t>
                      </a: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0"/>
                        </a:spcAft>
                      </a:pPr>
                      <a:r>
                        <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Reflexionar de forma crítica sobre el contexto global y la pandemia a partir de presentaciones a cargo del docente para contextualizar a los alumnos sobre el tema: Globalización y pandemia, y así</a:t>
                      </a:r>
                      <a:r>
                        <a:rPr lang="es-MX" sz="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dar paso a que los alumnos puedan elaborar  y compartir presentaciones que respondan a cuestiones planteadas en torno al tema.</a:t>
                      </a:r>
                      <a:endPar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466779">
                <a:tc>
                  <a:txBody>
                    <a:bodyPr/>
                    <a:lstStyle/>
                    <a:p>
                      <a:pPr algn="ctr">
                        <a:lnSpc>
                          <a:spcPct val="150000"/>
                        </a:lnSpc>
                        <a:spcAft>
                          <a:spcPts val="0"/>
                        </a:spcAft>
                      </a:pPr>
                      <a:r>
                        <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Educación Estética y Artística IV,</a:t>
                      </a:r>
                      <a:r>
                        <a:rPr lang="es-MX" sz="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Teatro</a:t>
                      </a:r>
                      <a:endPar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p>
                      <a:pPr algn="ctr">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p>
                      <a:pPr algn="just">
                        <a:lnSpc>
                          <a:spcPct val="150000"/>
                        </a:lnSpc>
                        <a:spcAft>
                          <a:spcPts val="0"/>
                        </a:spcAft>
                      </a:pPr>
                      <a:r>
                        <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Crear</a:t>
                      </a:r>
                      <a:r>
                        <a:rPr lang="es-MX" sz="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una serie de sketches donde se reflexione sobre la estabilidad emocional de los alumnos a partir de diversas técnicas como la lectura en atril dramatizada y la técnica de Augusto </a:t>
                      </a:r>
                      <a:r>
                        <a:rPr lang="es-MX" sz="12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Boal</a:t>
                      </a:r>
                      <a:r>
                        <a:rPr lang="es-MX" sz="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que permitan evidenciar cómo se han sentido en este tiempo, cuáles son los problemas que han tenido y cuáles serían las soluciones que propondrían para compartir con los demás.</a:t>
                      </a: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3"/>
                  </a:ext>
                </a:extLst>
              </a:tr>
              <a:tr h="466779">
                <a:tc>
                  <a:txBody>
                    <a:bodyPr/>
                    <a:lstStyle/>
                    <a:p>
                      <a:pPr algn="ctr">
                        <a:lnSpc>
                          <a:spcPct val="150000"/>
                        </a:lnSpc>
                        <a:spcAft>
                          <a:spcPts val="0"/>
                        </a:spcAft>
                      </a:pPr>
                      <a:r>
                        <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Dibujo II</a:t>
                      </a:r>
                    </a:p>
                    <a:p>
                      <a:pPr algn="ctr">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50000"/>
                        </a:lnSpc>
                        <a:spcAft>
                          <a:spcPts val="0"/>
                        </a:spcAft>
                      </a:pPr>
                      <a:r>
                        <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Producir un corto animado</a:t>
                      </a:r>
                      <a:r>
                        <a:rPr lang="es-MX" sz="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que muestre u</a:t>
                      </a:r>
                      <a:r>
                        <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na conclusión o mensaje positivo sobre lo que han</a:t>
                      </a:r>
                      <a:r>
                        <a:rPr lang="es-MX" sz="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aprendido en este tiempo de</a:t>
                      </a:r>
                      <a:r>
                        <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pandemia, tomando en cuenta los trabajos que realizaron</a:t>
                      </a:r>
                      <a:r>
                        <a:rPr lang="es-MX" sz="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e</a:t>
                      </a:r>
                      <a:r>
                        <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n las demás</a:t>
                      </a:r>
                      <a:r>
                        <a:rPr lang="es-MX" sz="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materias participantes en el presente proyecto, utilizando para tal fin diversas aplicaciones de animación y de edición de video que permita juntar los pequeños cortos y formar uno solo que pueda presentarse y compartirse con la comunidad del Colegio.</a:t>
                      </a: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466779">
                <a:tc>
                  <a:txBody>
                    <a:bodyPr/>
                    <a:lstStyle/>
                    <a:p>
                      <a:pPr algn="ctr">
                        <a:lnSpc>
                          <a:spcPct val="150000"/>
                        </a:lnSpc>
                        <a:spcAft>
                          <a:spcPts val="0"/>
                        </a:spcAft>
                      </a:pPr>
                      <a:r>
                        <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Física III</a:t>
                      </a:r>
                    </a:p>
                    <a:p>
                      <a:pPr algn="ctr">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just">
                        <a:lnSpc>
                          <a:spcPct val="150000"/>
                        </a:lnSpc>
                        <a:spcAft>
                          <a:spcPts val="0"/>
                        </a:spcAft>
                      </a:pPr>
                      <a:r>
                        <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Investigar cuáles son las aportaciones de la física para ayudar al ser humano a enfrentar el </a:t>
                      </a:r>
                      <a:r>
                        <a:rPr lang="es-MX" sz="120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COVID</a:t>
                      </a:r>
                      <a:r>
                        <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-19 </a:t>
                      </a:r>
                      <a:r>
                        <a:rPr lang="es-MX" sz="120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SARS</a:t>
                      </a:r>
                      <a:r>
                        <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20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COV</a:t>
                      </a:r>
                      <a:r>
                        <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-2, a partir del análisis grupal</a:t>
                      </a:r>
                      <a:r>
                        <a:rPr lang="es-MX" sz="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diversos materiales propuestos por el docente y complementado por los alumnos que den como resultado un aporte al esclarecimiento y entendimiento sobre el tema.</a:t>
                      </a: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xmlns="" val="10005"/>
                  </a:ext>
                </a:extLst>
              </a:tr>
            </a:tbl>
          </a:graphicData>
        </a:graphic>
      </p:graphicFrame>
      <p:sp>
        <p:nvSpPr>
          <p:cNvPr id="6" name="Título 1"/>
          <p:cNvSpPr>
            <a:spLocks noGrp="1"/>
          </p:cNvSpPr>
          <p:nvPr>
            <p:ph type="title"/>
          </p:nvPr>
        </p:nvSpPr>
        <p:spPr>
          <a:xfrm>
            <a:off x="3683000" y="0"/>
            <a:ext cx="5461000" cy="600075"/>
          </a:xfrm>
        </p:spPr>
        <p:txBody>
          <a:bodyPr/>
          <a:lstStyle/>
          <a:p>
            <a:pPr algn="r"/>
            <a:r>
              <a:rPr lang="es-MX" sz="1800" b="1" dirty="0" smtClean="0">
                <a:effectLst/>
                <a:latin typeface="Tw Cen MT Condensed" pitchFamily="34" charset="0"/>
                <a:cs typeface="Tunga" pitchFamily="2" charset="0"/>
              </a:rPr>
              <a:t>OBJETIVO A ALCANZAR DE CADA ASIGNATURA. </a:t>
            </a:r>
          </a:p>
        </p:txBody>
      </p:sp>
    </p:spTree>
    <p:extLst>
      <p:ext uri="{BB962C8B-B14F-4D97-AF65-F5344CB8AC3E}">
        <p14:creationId xmlns:p14="http://schemas.microsoft.com/office/powerpoint/2010/main" val="35466030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0" y="3398"/>
            <a:ext cx="9143999" cy="617289"/>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MX" sz="3600" b="1" dirty="0">
                <a:solidFill>
                  <a:schemeClr val="accent1">
                    <a:lumMod val="75000"/>
                  </a:schemeClr>
                </a:solidFill>
              </a:rPr>
              <a:t>La luz al final del túnel</a:t>
            </a:r>
            <a:endParaRPr lang="es-MX" sz="3600" dirty="0"/>
          </a:p>
        </p:txBody>
      </p:sp>
      <p:sp>
        <p:nvSpPr>
          <p:cNvPr id="5" name="2 Marcador de contenido"/>
          <p:cNvSpPr>
            <a:spLocks noGrp="1"/>
          </p:cNvSpPr>
          <p:nvPr>
            <p:ph idx="1"/>
          </p:nvPr>
        </p:nvSpPr>
        <p:spPr>
          <a:xfrm>
            <a:off x="2793271" y="2564904"/>
            <a:ext cx="3659319" cy="2731974"/>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marL="0" indent="0" algn="ctr">
              <a:buNone/>
            </a:pPr>
            <a:r>
              <a:rPr lang="es-MX" sz="1050" dirty="0">
                <a:latin typeface="+mj-lt"/>
              </a:rPr>
              <a:t>Evaluar el estado emocional en el que se encuentran los alumnos a causa del confinamiento provocado por la pandemia, analizando dicho fenómeno desde diversos ángulos lo cual ayude primero a comprender lo que se ha vivido y cómo ha afectado al mundo, para después trabajar y entender de qué manera ha repercutido en el día a día de cada uno. A partir de las investigaciones y diversos tratamientos de la información se pretende crear material de apoyo para compartir con la comunidad del Colegio Ingeniero Armando I. Santacruz, el cual sirva a los creadores como válvula de escape, como espacio de reflexión y comprensión y a su vez pueda hacer </a:t>
            </a:r>
            <a:r>
              <a:rPr lang="es-MX" sz="1050" dirty="0" err="1">
                <a:latin typeface="+mj-lt"/>
              </a:rPr>
              <a:t>resonanancia</a:t>
            </a:r>
            <a:r>
              <a:rPr lang="es-MX" sz="1050" dirty="0">
                <a:latin typeface="+mj-lt"/>
              </a:rPr>
              <a:t> en otros compañeros como apoyo para superar de la mejor manera este crucial tiempo que nos ha tocado vivir.</a:t>
            </a:r>
          </a:p>
          <a:p>
            <a:pPr marL="0" indent="0" algn="ctr">
              <a:buNone/>
            </a:pPr>
            <a:r>
              <a:rPr lang="es-ES" sz="1050" dirty="0" smtClean="0">
                <a:latin typeface="+mj-lt"/>
              </a:rPr>
              <a:t>.</a:t>
            </a:r>
            <a:endParaRPr lang="es-MX" sz="1050" dirty="0"/>
          </a:p>
        </p:txBody>
      </p:sp>
      <p:sp>
        <p:nvSpPr>
          <p:cNvPr id="6" name="5 Flecha derecha"/>
          <p:cNvSpPr/>
          <p:nvPr/>
        </p:nvSpPr>
        <p:spPr>
          <a:xfrm rot="5400000">
            <a:off x="4067943" y="1178750"/>
            <a:ext cx="1008112" cy="1908212"/>
          </a:xfrm>
          <a:prstGeom prst="rightArrow">
            <a:avLst/>
          </a:prstGeom>
          <a:solidFill>
            <a:srgbClr val="92D050"/>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s-MX" dirty="0"/>
          </a:p>
        </p:txBody>
      </p:sp>
      <p:sp>
        <p:nvSpPr>
          <p:cNvPr id="7" name="6 CuadroTexto"/>
          <p:cNvSpPr txBox="1"/>
          <p:nvPr/>
        </p:nvSpPr>
        <p:spPr>
          <a:xfrm>
            <a:off x="4049943" y="1772816"/>
            <a:ext cx="1314145" cy="461665"/>
          </a:xfrm>
          <a:prstGeom prst="rect">
            <a:avLst/>
          </a:prstGeom>
          <a:noFill/>
        </p:spPr>
        <p:txBody>
          <a:bodyPr wrap="square" rtlCol="0">
            <a:spAutoFit/>
          </a:bodyPr>
          <a:lstStyle/>
          <a:p>
            <a:r>
              <a:rPr lang="es-MX" sz="1200" dirty="0" smtClean="0">
                <a:solidFill>
                  <a:schemeClr val="accent2"/>
                </a:solidFill>
                <a:latin typeface="+mj-lt"/>
              </a:rPr>
              <a:t>Orientación</a:t>
            </a:r>
          </a:p>
          <a:p>
            <a:r>
              <a:rPr lang="es-MX" sz="1200" dirty="0" smtClean="0">
                <a:solidFill>
                  <a:schemeClr val="accent2"/>
                </a:solidFill>
                <a:latin typeface="+mj-lt"/>
              </a:rPr>
              <a:t> </a:t>
            </a:r>
            <a:r>
              <a:rPr lang="es-MX" sz="1200" dirty="0">
                <a:solidFill>
                  <a:schemeClr val="accent2"/>
                </a:solidFill>
                <a:latin typeface="+mj-lt"/>
              </a:rPr>
              <a:t>Educativa </a:t>
            </a:r>
          </a:p>
        </p:txBody>
      </p:sp>
      <p:sp>
        <p:nvSpPr>
          <p:cNvPr id="8" name="7 Flecha derecha"/>
          <p:cNvSpPr/>
          <p:nvPr/>
        </p:nvSpPr>
        <p:spPr>
          <a:xfrm rot="12508492">
            <a:off x="5948535" y="3985947"/>
            <a:ext cx="1008112" cy="1908212"/>
          </a:xfrm>
          <a:prstGeom prst="rightArrow">
            <a:avLst/>
          </a:prstGeom>
          <a:solidFill>
            <a:srgbClr val="00B0F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s-MX" dirty="0"/>
          </a:p>
        </p:txBody>
      </p:sp>
      <p:sp>
        <p:nvSpPr>
          <p:cNvPr id="9" name="8 CuadroTexto"/>
          <p:cNvSpPr txBox="1"/>
          <p:nvPr/>
        </p:nvSpPr>
        <p:spPr>
          <a:xfrm rot="17813356">
            <a:off x="5722610" y="4089022"/>
            <a:ext cx="2304256" cy="600164"/>
          </a:xfrm>
          <a:prstGeom prst="rect">
            <a:avLst/>
          </a:prstGeom>
          <a:noFill/>
        </p:spPr>
        <p:txBody>
          <a:bodyPr wrap="square" rtlCol="0">
            <a:spAutoFit/>
          </a:bodyPr>
          <a:lstStyle/>
          <a:p>
            <a:r>
              <a:rPr lang="es-MX" sz="1100" dirty="0" smtClean="0">
                <a:latin typeface="+mj-lt"/>
              </a:rPr>
              <a:t>Educación</a:t>
            </a:r>
          </a:p>
          <a:p>
            <a:r>
              <a:rPr lang="es-MX" sz="1100" dirty="0" smtClean="0">
                <a:latin typeface="+mj-lt"/>
              </a:rPr>
              <a:t>Estética </a:t>
            </a:r>
            <a:r>
              <a:rPr lang="es-MX" sz="1100" dirty="0">
                <a:latin typeface="+mj-lt"/>
              </a:rPr>
              <a:t>y </a:t>
            </a:r>
            <a:endParaRPr lang="es-MX" sz="1100" dirty="0" smtClean="0">
              <a:latin typeface="+mj-lt"/>
            </a:endParaRPr>
          </a:p>
          <a:p>
            <a:r>
              <a:rPr lang="es-MX" sz="1100" dirty="0" smtClean="0">
                <a:latin typeface="+mj-lt"/>
              </a:rPr>
              <a:t>Artística </a:t>
            </a:r>
            <a:endParaRPr lang="es-MX" sz="1100" dirty="0">
              <a:latin typeface="+mj-lt"/>
            </a:endParaRPr>
          </a:p>
        </p:txBody>
      </p:sp>
      <p:sp>
        <p:nvSpPr>
          <p:cNvPr id="10" name="9 Flecha derecha"/>
          <p:cNvSpPr/>
          <p:nvPr/>
        </p:nvSpPr>
        <p:spPr>
          <a:xfrm rot="19049379">
            <a:off x="2289214" y="4041960"/>
            <a:ext cx="1008112" cy="1908212"/>
          </a:xfrm>
          <a:prstGeom prst="rightArrow">
            <a:avLst/>
          </a:prstGeom>
          <a:solidFill>
            <a:srgbClr val="FFC0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s-MX" dirty="0"/>
          </a:p>
        </p:txBody>
      </p:sp>
      <p:sp>
        <p:nvSpPr>
          <p:cNvPr id="11" name="10 CuadroTexto"/>
          <p:cNvSpPr txBox="1"/>
          <p:nvPr/>
        </p:nvSpPr>
        <p:spPr>
          <a:xfrm rot="2855856">
            <a:off x="2111351" y="4765233"/>
            <a:ext cx="1363840" cy="461665"/>
          </a:xfrm>
          <a:prstGeom prst="rect">
            <a:avLst/>
          </a:prstGeom>
          <a:noFill/>
        </p:spPr>
        <p:txBody>
          <a:bodyPr wrap="square" rtlCol="0">
            <a:spAutoFit/>
          </a:bodyPr>
          <a:lstStyle/>
          <a:p>
            <a:pPr algn="ctr"/>
            <a:r>
              <a:rPr lang="es-MX" sz="1200" dirty="0" smtClean="0">
                <a:solidFill>
                  <a:srgbClr val="7030A0"/>
                </a:solidFill>
                <a:latin typeface="+mj-lt"/>
              </a:rPr>
              <a:t>Historia</a:t>
            </a:r>
          </a:p>
          <a:p>
            <a:pPr algn="ctr"/>
            <a:r>
              <a:rPr lang="es-MX" sz="1200" dirty="0" smtClean="0">
                <a:solidFill>
                  <a:srgbClr val="7030A0"/>
                </a:solidFill>
                <a:latin typeface="+mj-lt"/>
              </a:rPr>
              <a:t>Universal</a:t>
            </a:r>
            <a:endParaRPr lang="es-MX" sz="1400" dirty="0">
              <a:solidFill>
                <a:srgbClr val="7030A0"/>
              </a:solidFill>
              <a:latin typeface="+mj-lt"/>
            </a:endParaRPr>
          </a:p>
        </p:txBody>
      </p:sp>
      <p:sp>
        <p:nvSpPr>
          <p:cNvPr id="12" name="11 CuadroTexto"/>
          <p:cNvSpPr txBox="1"/>
          <p:nvPr/>
        </p:nvSpPr>
        <p:spPr>
          <a:xfrm>
            <a:off x="3039038" y="1173681"/>
            <a:ext cx="2016224" cy="41549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MX" sz="1050" dirty="0">
                <a:latin typeface="+mj-lt"/>
              </a:rPr>
              <a:t>Habilidades para el manejo de emociones y estrés</a:t>
            </a:r>
          </a:p>
        </p:txBody>
      </p:sp>
      <p:sp>
        <p:nvSpPr>
          <p:cNvPr id="13" name="12 CuadroTexto"/>
          <p:cNvSpPr txBox="1"/>
          <p:nvPr/>
        </p:nvSpPr>
        <p:spPr>
          <a:xfrm>
            <a:off x="-36512" y="5339680"/>
            <a:ext cx="2016224" cy="25391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MX" sz="1050" dirty="0" smtClean="0">
                <a:latin typeface="+mj-lt"/>
              </a:rPr>
              <a:t>Globalización</a:t>
            </a:r>
            <a:endParaRPr lang="es-MX" sz="1050" dirty="0">
              <a:latin typeface="+mj-lt"/>
            </a:endParaRPr>
          </a:p>
        </p:txBody>
      </p:sp>
      <p:sp>
        <p:nvSpPr>
          <p:cNvPr id="14" name="13 CuadroTexto"/>
          <p:cNvSpPr txBox="1"/>
          <p:nvPr/>
        </p:nvSpPr>
        <p:spPr>
          <a:xfrm>
            <a:off x="7086762" y="4912194"/>
            <a:ext cx="2062323" cy="57708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MX" sz="1050" dirty="0">
                <a:solidFill>
                  <a:schemeClr val="tx1"/>
                </a:solidFill>
                <a:latin typeface="+mj-lt"/>
                <a:ea typeface="Calibri" panose="020F0502020204030204" pitchFamily="34" charset="0"/>
                <a:cs typeface="Times New Roman" panose="02020603050405020304" pitchFamily="18" charset="0"/>
              </a:rPr>
              <a:t>La expresión dramática como una oportunidad para la convivencia</a:t>
            </a:r>
            <a:endParaRPr lang="es-MX" sz="1050" dirty="0">
              <a:solidFill>
                <a:schemeClr val="tx1"/>
              </a:solidFill>
              <a:latin typeface="+mj-lt"/>
            </a:endParaRPr>
          </a:p>
        </p:txBody>
      </p:sp>
      <p:sp>
        <p:nvSpPr>
          <p:cNvPr id="16" name="15 CuadroTexto"/>
          <p:cNvSpPr txBox="1"/>
          <p:nvPr/>
        </p:nvSpPr>
        <p:spPr>
          <a:xfrm>
            <a:off x="1040644" y="5601696"/>
            <a:ext cx="2467151" cy="1223412"/>
          </a:xfrm>
          <a:prstGeom prst="rect">
            <a:avLst/>
          </a:prstGeom>
          <a:ln>
            <a:solidFill>
              <a:schemeClr val="accent5"/>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171450" indent="-171450">
              <a:buFontTx/>
              <a:buChar char="-"/>
            </a:pPr>
            <a:r>
              <a:rPr lang="es-MX" sz="1050" dirty="0" smtClean="0">
                <a:latin typeface="+mj-lt"/>
              </a:rPr>
              <a:t>Pandemia</a:t>
            </a:r>
          </a:p>
          <a:p>
            <a:pPr marL="171450" indent="-171450">
              <a:buFontTx/>
              <a:buChar char="-"/>
            </a:pPr>
            <a:r>
              <a:rPr lang="es-MX" sz="1050" dirty="0" smtClean="0">
                <a:latin typeface="+mj-lt"/>
              </a:rPr>
              <a:t>Economía</a:t>
            </a:r>
          </a:p>
          <a:p>
            <a:pPr marL="171450" indent="-171450">
              <a:buFontTx/>
              <a:buChar char="-"/>
            </a:pPr>
            <a:r>
              <a:rPr lang="es-MX" sz="1050" dirty="0" err="1" smtClean="0">
                <a:latin typeface="+mj-lt"/>
              </a:rPr>
              <a:t>Desglobalización</a:t>
            </a:r>
            <a:endParaRPr lang="es-MX" sz="1050" dirty="0" smtClean="0">
              <a:latin typeface="+mj-lt"/>
            </a:endParaRPr>
          </a:p>
          <a:p>
            <a:pPr marL="171450" indent="-171450">
              <a:buFontTx/>
              <a:buChar char="-"/>
            </a:pPr>
            <a:r>
              <a:rPr lang="es-MX" sz="1050" dirty="0" smtClean="0">
                <a:latin typeface="+mj-lt"/>
              </a:rPr>
              <a:t>Relaciones personales y sociales</a:t>
            </a:r>
          </a:p>
          <a:p>
            <a:pPr marL="171450" indent="-171450">
              <a:buFontTx/>
              <a:buChar char="-"/>
            </a:pPr>
            <a:r>
              <a:rPr lang="es-MX" sz="1050" dirty="0" smtClean="0">
                <a:latin typeface="+mj-lt"/>
              </a:rPr>
              <a:t>Acciones</a:t>
            </a:r>
          </a:p>
          <a:p>
            <a:pPr marL="171450" indent="-171450">
              <a:buFontTx/>
              <a:buChar char="-"/>
            </a:pPr>
            <a:r>
              <a:rPr lang="es-MX" sz="1050" dirty="0" smtClean="0">
                <a:latin typeface="+mj-lt"/>
              </a:rPr>
              <a:t>Actitudes</a:t>
            </a:r>
          </a:p>
          <a:p>
            <a:pPr marL="171450" indent="-171450">
              <a:buFontTx/>
              <a:buChar char="-"/>
            </a:pPr>
            <a:r>
              <a:rPr lang="es-MX" sz="1050" dirty="0" smtClean="0">
                <a:latin typeface="+mj-lt"/>
              </a:rPr>
              <a:t>Crisis</a:t>
            </a:r>
            <a:endParaRPr lang="es-MX" sz="1050" dirty="0">
              <a:latin typeface="+mj-lt"/>
            </a:endParaRPr>
          </a:p>
        </p:txBody>
      </p:sp>
      <p:sp>
        <p:nvSpPr>
          <p:cNvPr id="17" name="16 CuadroTexto"/>
          <p:cNvSpPr txBox="1"/>
          <p:nvPr/>
        </p:nvSpPr>
        <p:spPr>
          <a:xfrm>
            <a:off x="5076056" y="548680"/>
            <a:ext cx="1411493" cy="1708160"/>
          </a:xfrm>
          <a:prstGeom prst="rect">
            <a:avLst/>
          </a:prstGeom>
          <a:ln>
            <a:solidFill>
              <a:schemeClr val="accent5"/>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171450" indent="-171450">
              <a:buFontTx/>
              <a:buChar char="-"/>
            </a:pPr>
            <a:r>
              <a:rPr lang="es-MX" sz="1050" dirty="0" smtClean="0">
                <a:latin typeface="+mj-lt"/>
              </a:rPr>
              <a:t>Habilidades cognitivas y psicosociales</a:t>
            </a:r>
          </a:p>
          <a:p>
            <a:pPr marL="171450" indent="-171450">
              <a:buFontTx/>
              <a:buChar char="-"/>
            </a:pPr>
            <a:r>
              <a:rPr lang="es-MX" sz="1050" dirty="0" smtClean="0">
                <a:latin typeface="+mj-lt"/>
              </a:rPr>
              <a:t>Manejo </a:t>
            </a:r>
            <a:r>
              <a:rPr lang="es-MX" sz="1050" dirty="0">
                <a:latin typeface="+mj-lt"/>
              </a:rPr>
              <a:t>de </a:t>
            </a:r>
            <a:r>
              <a:rPr lang="es-MX" sz="1050" dirty="0" smtClean="0">
                <a:latin typeface="+mj-lt"/>
              </a:rPr>
              <a:t>emociones</a:t>
            </a:r>
          </a:p>
          <a:p>
            <a:pPr marL="171450" indent="-171450">
              <a:buFontTx/>
              <a:buChar char="-"/>
            </a:pPr>
            <a:r>
              <a:rPr lang="es-MX" sz="1050" dirty="0" smtClean="0">
                <a:latin typeface="+mj-lt"/>
              </a:rPr>
              <a:t>Solución </a:t>
            </a:r>
            <a:r>
              <a:rPr lang="es-MX" sz="1050" dirty="0">
                <a:latin typeface="+mj-lt"/>
              </a:rPr>
              <a:t>de </a:t>
            </a:r>
            <a:r>
              <a:rPr lang="es-MX" sz="1050" dirty="0" smtClean="0">
                <a:latin typeface="+mj-lt"/>
              </a:rPr>
              <a:t>problemas</a:t>
            </a:r>
          </a:p>
          <a:p>
            <a:pPr marL="171450" indent="-171450">
              <a:buFontTx/>
              <a:buChar char="-"/>
            </a:pPr>
            <a:r>
              <a:rPr lang="es-MX" sz="1050" dirty="0" smtClean="0">
                <a:latin typeface="+mj-lt"/>
              </a:rPr>
              <a:t>Convivencia</a:t>
            </a:r>
          </a:p>
          <a:p>
            <a:pPr marL="171450" indent="-171450">
              <a:buFontTx/>
              <a:buChar char="-"/>
            </a:pPr>
            <a:r>
              <a:rPr lang="es-MX" sz="1050" dirty="0" smtClean="0">
                <a:latin typeface="+mj-lt"/>
              </a:rPr>
              <a:t>Autoestima</a:t>
            </a:r>
          </a:p>
          <a:p>
            <a:pPr marL="171450" indent="-171450">
              <a:buFontTx/>
              <a:buChar char="-"/>
            </a:pPr>
            <a:r>
              <a:rPr lang="es-MX" sz="1050" dirty="0" smtClean="0">
                <a:latin typeface="+mj-lt"/>
              </a:rPr>
              <a:t>Confinamiento</a:t>
            </a:r>
            <a:endParaRPr lang="es-MX" sz="1050" dirty="0">
              <a:latin typeface="+mj-lt"/>
            </a:endParaRPr>
          </a:p>
        </p:txBody>
      </p:sp>
      <p:sp>
        <p:nvSpPr>
          <p:cNvPr id="18" name="17 CuadroTexto"/>
          <p:cNvSpPr txBox="1"/>
          <p:nvPr/>
        </p:nvSpPr>
        <p:spPr>
          <a:xfrm>
            <a:off x="6168991" y="5589964"/>
            <a:ext cx="1643369" cy="1061829"/>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171450" indent="-171450">
              <a:buFontTx/>
              <a:buChar char="-"/>
            </a:pPr>
            <a:r>
              <a:rPr lang="es-MX" sz="1050" dirty="0" smtClean="0">
                <a:latin typeface="+mj-lt"/>
              </a:rPr>
              <a:t>Estado emocional</a:t>
            </a:r>
          </a:p>
          <a:p>
            <a:pPr marL="171450" indent="-171450">
              <a:buFontTx/>
              <a:buChar char="-"/>
            </a:pPr>
            <a:r>
              <a:rPr lang="es-MX" sz="1050" dirty="0" smtClean="0">
                <a:latin typeface="+mj-lt"/>
              </a:rPr>
              <a:t>Espacio Negativo</a:t>
            </a:r>
          </a:p>
          <a:p>
            <a:pPr marL="171450" indent="-171450">
              <a:buFontTx/>
              <a:buChar char="-"/>
            </a:pPr>
            <a:r>
              <a:rPr lang="es-MX" sz="1050" dirty="0" smtClean="0">
                <a:latin typeface="+mj-lt"/>
              </a:rPr>
              <a:t>Autoconocimiento</a:t>
            </a:r>
          </a:p>
          <a:p>
            <a:pPr marL="171450" indent="-171450">
              <a:buFontTx/>
              <a:buChar char="-"/>
            </a:pPr>
            <a:r>
              <a:rPr lang="es-MX" sz="1050" dirty="0" smtClean="0">
                <a:latin typeface="+mj-lt"/>
              </a:rPr>
              <a:t>Autoestima</a:t>
            </a:r>
          </a:p>
          <a:p>
            <a:pPr marL="171450" indent="-171450">
              <a:buFontTx/>
              <a:buChar char="-"/>
            </a:pPr>
            <a:r>
              <a:rPr lang="es-MX" sz="1050" dirty="0" smtClean="0">
                <a:latin typeface="+mj-lt"/>
              </a:rPr>
              <a:t>Dramatización</a:t>
            </a:r>
          </a:p>
          <a:p>
            <a:pPr marL="171450" indent="-171450">
              <a:buFontTx/>
              <a:buChar char="-"/>
            </a:pPr>
            <a:r>
              <a:rPr lang="es-MX" sz="1050" dirty="0" smtClean="0">
                <a:latin typeface="+mj-lt"/>
              </a:rPr>
              <a:t>Confinamiento</a:t>
            </a:r>
            <a:endParaRPr lang="es-MX" sz="1050" dirty="0">
              <a:latin typeface="+mj-lt"/>
            </a:endParaRPr>
          </a:p>
        </p:txBody>
      </p:sp>
      <p:sp>
        <p:nvSpPr>
          <p:cNvPr id="51" name="50 Flecha derecha"/>
          <p:cNvSpPr/>
          <p:nvPr/>
        </p:nvSpPr>
        <p:spPr>
          <a:xfrm rot="10800000">
            <a:off x="6467976" y="1844824"/>
            <a:ext cx="1008112" cy="1908212"/>
          </a:xfrm>
          <a:prstGeom prst="rightArrow">
            <a:avLst/>
          </a:prstGeom>
          <a:solidFill>
            <a:srgbClr val="FFFF00"/>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s-MX" dirty="0"/>
          </a:p>
        </p:txBody>
      </p:sp>
      <p:sp>
        <p:nvSpPr>
          <p:cNvPr id="53" name="52 CuadroTexto"/>
          <p:cNvSpPr txBox="1"/>
          <p:nvPr/>
        </p:nvSpPr>
        <p:spPr>
          <a:xfrm rot="16200000">
            <a:off x="6758227" y="2673932"/>
            <a:ext cx="657073" cy="276999"/>
          </a:xfrm>
          <a:prstGeom prst="rect">
            <a:avLst/>
          </a:prstGeom>
          <a:noFill/>
        </p:spPr>
        <p:txBody>
          <a:bodyPr wrap="square" rtlCol="0">
            <a:spAutoFit/>
          </a:bodyPr>
          <a:lstStyle/>
          <a:p>
            <a:r>
              <a:rPr lang="es-MX" sz="1200" dirty="0" smtClean="0">
                <a:solidFill>
                  <a:srgbClr val="7030A0"/>
                </a:solidFill>
                <a:latin typeface="+mj-lt"/>
              </a:rPr>
              <a:t>Dibujo</a:t>
            </a:r>
            <a:endParaRPr lang="es-MX" sz="1200" dirty="0">
              <a:solidFill>
                <a:srgbClr val="7030A0"/>
              </a:solidFill>
              <a:latin typeface="+mj-lt"/>
            </a:endParaRPr>
          </a:p>
        </p:txBody>
      </p:sp>
      <p:sp>
        <p:nvSpPr>
          <p:cNvPr id="54" name="53 Flecha derecha"/>
          <p:cNvSpPr/>
          <p:nvPr/>
        </p:nvSpPr>
        <p:spPr>
          <a:xfrm>
            <a:off x="1770164" y="1868078"/>
            <a:ext cx="1008112" cy="1908212"/>
          </a:xfrm>
          <a:prstGeom prst="rightArrow">
            <a:avLst/>
          </a:prstGeom>
          <a:solidFill>
            <a:srgbClr val="7030A0"/>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s-MX" dirty="0"/>
          </a:p>
        </p:txBody>
      </p:sp>
      <p:sp>
        <p:nvSpPr>
          <p:cNvPr id="55" name="54 CuadroTexto"/>
          <p:cNvSpPr txBox="1"/>
          <p:nvPr/>
        </p:nvSpPr>
        <p:spPr>
          <a:xfrm rot="16200000">
            <a:off x="1677163" y="2291390"/>
            <a:ext cx="1314145" cy="276999"/>
          </a:xfrm>
          <a:prstGeom prst="rect">
            <a:avLst/>
          </a:prstGeom>
          <a:noFill/>
        </p:spPr>
        <p:txBody>
          <a:bodyPr wrap="square" rtlCol="0">
            <a:spAutoFit/>
          </a:bodyPr>
          <a:lstStyle/>
          <a:p>
            <a:r>
              <a:rPr lang="es-MX" sz="1200" dirty="0" smtClean="0">
                <a:solidFill>
                  <a:schemeClr val="bg1"/>
                </a:solidFill>
                <a:latin typeface="+mj-lt"/>
              </a:rPr>
              <a:t>Física</a:t>
            </a:r>
            <a:endParaRPr lang="es-MX" sz="1200" dirty="0">
              <a:solidFill>
                <a:schemeClr val="bg1"/>
              </a:solidFill>
              <a:latin typeface="+mj-lt"/>
            </a:endParaRPr>
          </a:p>
        </p:txBody>
      </p:sp>
      <p:sp>
        <p:nvSpPr>
          <p:cNvPr id="57" name="56 CuadroTexto"/>
          <p:cNvSpPr txBox="1"/>
          <p:nvPr/>
        </p:nvSpPr>
        <p:spPr>
          <a:xfrm>
            <a:off x="7058712" y="3376913"/>
            <a:ext cx="2016224" cy="41549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MX" sz="1050" dirty="0" smtClean="0">
                <a:solidFill>
                  <a:schemeClr val="tx1"/>
                </a:solidFill>
                <a:latin typeface="+mj-lt"/>
                <a:ea typeface="Calibri" panose="020F0502020204030204" pitchFamily="34" charset="0"/>
                <a:cs typeface="Times New Roman" panose="02020603050405020304" pitchFamily="18" charset="0"/>
              </a:rPr>
              <a:t>Dibujar para pensar, crear y explicar las ideas.</a:t>
            </a:r>
            <a:endParaRPr lang="es-MX" sz="1050" dirty="0">
              <a:solidFill>
                <a:schemeClr val="tx1"/>
              </a:solidFill>
              <a:latin typeface="+mj-lt"/>
            </a:endParaRPr>
          </a:p>
        </p:txBody>
      </p:sp>
      <p:sp>
        <p:nvSpPr>
          <p:cNvPr id="58" name="57 CuadroTexto"/>
          <p:cNvSpPr txBox="1"/>
          <p:nvPr/>
        </p:nvSpPr>
        <p:spPr>
          <a:xfrm>
            <a:off x="7476088" y="1398718"/>
            <a:ext cx="1411493" cy="1869743"/>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171450" indent="-171450">
              <a:buFontTx/>
              <a:buChar char="-"/>
            </a:pPr>
            <a:r>
              <a:rPr lang="es-MX" sz="1050" dirty="0" smtClean="0">
                <a:latin typeface="+mj-lt"/>
              </a:rPr>
              <a:t>Comunicación </a:t>
            </a:r>
          </a:p>
          <a:p>
            <a:pPr marL="171450" indent="-171450">
              <a:buFontTx/>
              <a:buChar char="-"/>
            </a:pPr>
            <a:r>
              <a:rPr lang="es-MX" sz="1050" dirty="0" smtClean="0">
                <a:latin typeface="+mj-lt"/>
              </a:rPr>
              <a:t>Convenciones gráficas</a:t>
            </a:r>
          </a:p>
          <a:p>
            <a:pPr marL="171450" indent="-171450">
              <a:buFontTx/>
              <a:buChar char="-"/>
            </a:pPr>
            <a:r>
              <a:rPr lang="es-MX" sz="1050" dirty="0" smtClean="0">
                <a:latin typeface="+mj-lt"/>
              </a:rPr>
              <a:t>Sociedad</a:t>
            </a:r>
          </a:p>
          <a:p>
            <a:pPr marL="171450" indent="-171450">
              <a:buFontTx/>
              <a:buChar char="-"/>
            </a:pPr>
            <a:r>
              <a:rPr lang="es-MX" sz="1050" dirty="0" smtClean="0">
                <a:latin typeface="+mj-lt"/>
              </a:rPr>
              <a:t>Cultura</a:t>
            </a:r>
          </a:p>
          <a:p>
            <a:pPr marL="171450" indent="-171450">
              <a:buFontTx/>
              <a:buChar char="-"/>
            </a:pPr>
            <a:r>
              <a:rPr lang="es-MX" sz="1050" dirty="0" smtClean="0">
                <a:latin typeface="+mj-lt"/>
              </a:rPr>
              <a:t>Entorno</a:t>
            </a:r>
          </a:p>
          <a:p>
            <a:pPr marL="171450" indent="-171450">
              <a:buFontTx/>
              <a:buChar char="-"/>
            </a:pPr>
            <a:r>
              <a:rPr lang="es-MX" sz="1050" dirty="0" smtClean="0">
                <a:latin typeface="+mj-lt"/>
              </a:rPr>
              <a:t>Soportes, materiales, técnicas</a:t>
            </a:r>
          </a:p>
          <a:p>
            <a:pPr marL="171450" indent="-171450">
              <a:buFontTx/>
              <a:buChar char="-"/>
            </a:pPr>
            <a:r>
              <a:rPr lang="es-MX" sz="1050" dirty="0" smtClean="0">
                <a:latin typeface="+mj-lt"/>
              </a:rPr>
              <a:t>Solución de problemas</a:t>
            </a:r>
            <a:endParaRPr lang="es-MX" sz="1050" dirty="0">
              <a:latin typeface="+mj-lt"/>
            </a:endParaRPr>
          </a:p>
        </p:txBody>
      </p:sp>
      <p:sp>
        <p:nvSpPr>
          <p:cNvPr id="59" name="58 CuadroTexto"/>
          <p:cNvSpPr txBox="1"/>
          <p:nvPr/>
        </p:nvSpPr>
        <p:spPr>
          <a:xfrm>
            <a:off x="240398" y="3391108"/>
            <a:ext cx="2016224" cy="57708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MX" sz="1050" dirty="0">
                <a:solidFill>
                  <a:schemeClr val="tx1"/>
                </a:solidFill>
                <a:latin typeface="+mj-lt"/>
                <a:ea typeface="Calibri" panose="020F0502020204030204" pitchFamily="34" charset="0"/>
                <a:cs typeface="Times New Roman" panose="02020603050405020304" pitchFamily="18" charset="0"/>
              </a:rPr>
              <a:t> Calor, trabajo y conservación de la </a:t>
            </a:r>
            <a:r>
              <a:rPr lang="es-MX" sz="1050" dirty="0" smtClean="0">
                <a:solidFill>
                  <a:schemeClr val="tx1"/>
                </a:solidFill>
                <a:latin typeface="+mj-lt"/>
                <a:ea typeface="Calibri" panose="020F0502020204030204" pitchFamily="34" charset="0"/>
                <a:cs typeface="Times New Roman" panose="02020603050405020304" pitchFamily="18" charset="0"/>
              </a:rPr>
              <a:t>energía, Tipos de energía.</a:t>
            </a:r>
            <a:endParaRPr lang="es-MX" sz="1050" dirty="0">
              <a:solidFill>
                <a:schemeClr val="tx1"/>
              </a:solidFill>
              <a:latin typeface="+mj-lt"/>
            </a:endParaRPr>
          </a:p>
        </p:txBody>
      </p:sp>
      <p:sp>
        <p:nvSpPr>
          <p:cNvPr id="61" name="60 CuadroTexto"/>
          <p:cNvSpPr txBox="1"/>
          <p:nvPr/>
        </p:nvSpPr>
        <p:spPr>
          <a:xfrm>
            <a:off x="259835" y="1268760"/>
            <a:ext cx="1510329" cy="1869743"/>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171450" indent="-171450">
              <a:buFontTx/>
              <a:buChar char="-"/>
            </a:pPr>
            <a:r>
              <a:rPr lang="es-MX" sz="1050" dirty="0" smtClean="0">
                <a:latin typeface="+mj-lt"/>
              </a:rPr>
              <a:t>conversiones</a:t>
            </a:r>
          </a:p>
          <a:p>
            <a:pPr marL="171450" indent="-171450">
              <a:buFontTx/>
              <a:buChar char="-"/>
            </a:pPr>
            <a:r>
              <a:rPr lang="es-MX" sz="1050" dirty="0" smtClean="0">
                <a:latin typeface="+mj-lt"/>
              </a:rPr>
              <a:t>temperaturas</a:t>
            </a:r>
          </a:p>
          <a:p>
            <a:pPr marL="171450" indent="-171450">
              <a:buFontTx/>
              <a:buChar char="-"/>
            </a:pPr>
            <a:r>
              <a:rPr lang="es-MX" sz="1050" dirty="0" smtClean="0">
                <a:latin typeface="+mj-lt"/>
              </a:rPr>
              <a:t>presión</a:t>
            </a:r>
          </a:p>
          <a:p>
            <a:pPr marL="171450" indent="-171450">
              <a:buFontTx/>
              <a:buChar char="-"/>
            </a:pPr>
            <a:r>
              <a:rPr lang="es-MX" sz="1050" dirty="0" smtClean="0">
                <a:latin typeface="+mj-lt"/>
              </a:rPr>
              <a:t>electricidad</a:t>
            </a:r>
          </a:p>
          <a:p>
            <a:pPr marL="171450" indent="-171450">
              <a:buFontTx/>
              <a:buChar char="-"/>
            </a:pPr>
            <a:r>
              <a:rPr lang="es-MX" sz="1050" dirty="0" smtClean="0">
                <a:latin typeface="+mj-lt"/>
              </a:rPr>
              <a:t>Tecnología</a:t>
            </a:r>
          </a:p>
          <a:p>
            <a:pPr marL="171450" indent="-171450">
              <a:buFontTx/>
              <a:buChar char="-"/>
            </a:pPr>
            <a:r>
              <a:rPr lang="es-MX" sz="1050" dirty="0" smtClean="0">
                <a:latin typeface="+mj-lt"/>
              </a:rPr>
              <a:t>estados </a:t>
            </a:r>
            <a:r>
              <a:rPr lang="es-MX" sz="1050" dirty="0">
                <a:latin typeface="+mj-lt"/>
              </a:rPr>
              <a:t>de la </a:t>
            </a:r>
            <a:r>
              <a:rPr lang="es-MX" sz="1050" dirty="0" smtClean="0">
                <a:latin typeface="+mj-lt"/>
              </a:rPr>
              <a:t>materia</a:t>
            </a:r>
          </a:p>
          <a:p>
            <a:pPr marL="171450" indent="-171450">
              <a:buFontTx/>
              <a:buChar char="-"/>
            </a:pPr>
            <a:r>
              <a:rPr lang="es-MX" sz="1050" dirty="0" smtClean="0">
                <a:latin typeface="+mj-lt"/>
              </a:rPr>
              <a:t>Mitos</a:t>
            </a:r>
          </a:p>
          <a:p>
            <a:pPr marL="171450" indent="-171450">
              <a:buFontTx/>
              <a:buChar char="-"/>
            </a:pPr>
            <a:r>
              <a:rPr lang="es-MX" sz="1050" dirty="0" smtClean="0">
                <a:latin typeface="+mj-lt"/>
              </a:rPr>
              <a:t>Tratamiento</a:t>
            </a:r>
          </a:p>
          <a:p>
            <a:pPr marL="171450" indent="-171450">
              <a:buFontTx/>
              <a:buChar char="-"/>
            </a:pPr>
            <a:r>
              <a:rPr lang="es-MX" sz="1050" dirty="0" smtClean="0">
                <a:latin typeface="+mj-lt"/>
              </a:rPr>
              <a:t>Respiración</a:t>
            </a:r>
          </a:p>
          <a:p>
            <a:pPr marL="171450" indent="-171450">
              <a:buFontTx/>
              <a:buChar char="-"/>
            </a:pPr>
            <a:r>
              <a:rPr lang="es-MX" sz="1050" dirty="0" smtClean="0">
                <a:latin typeface="+mj-lt"/>
              </a:rPr>
              <a:t>Pandemia</a:t>
            </a:r>
            <a:endParaRPr lang="es-MX" sz="1050" dirty="0">
              <a:latin typeface="+mj-lt"/>
            </a:endParaRPr>
          </a:p>
        </p:txBody>
      </p:sp>
      <p:cxnSp>
        <p:nvCxnSpPr>
          <p:cNvPr id="47" name="46 Conector recto"/>
          <p:cNvCxnSpPr/>
          <p:nvPr/>
        </p:nvCxnSpPr>
        <p:spPr>
          <a:xfrm>
            <a:off x="6012160" y="1484784"/>
            <a:ext cx="1581677" cy="144016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3" name="62 Conector recto"/>
          <p:cNvCxnSpPr/>
          <p:nvPr/>
        </p:nvCxnSpPr>
        <p:spPr>
          <a:xfrm flipV="1">
            <a:off x="1378328" y="1484784"/>
            <a:ext cx="3931753" cy="120934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9" name="68 Conector recto"/>
          <p:cNvCxnSpPr/>
          <p:nvPr/>
        </p:nvCxnSpPr>
        <p:spPr>
          <a:xfrm flipV="1">
            <a:off x="1979712" y="1589179"/>
            <a:ext cx="3330369" cy="4792149"/>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36 Conector recto"/>
          <p:cNvCxnSpPr/>
          <p:nvPr/>
        </p:nvCxnSpPr>
        <p:spPr>
          <a:xfrm>
            <a:off x="6121375" y="1244674"/>
            <a:ext cx="466849" cy="441059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69 Conector recto"/>
          <p:cNvCxnSpPr>
            <a:stCxn id="16" idx="3"/>
          </p:cNvCxnSpPr>
          <p:nvPr/>
        </p:nvCxnSpPr>
        <p:spPr>
          <a:xfrm flipV="1">
            <a:off x="3507795" y="5733256"/>
            <a:ext cx="2847004" cy="48014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42 Conector recto"/>
          <p:cNvCxnSpPr/>
          <p:nvPr/>
        </p:nvCxnSpPr>
        <p:spPr>
          <a:xfrm flipH="1" flipV="1">
            <a:off x="1187050" y="3086962"/>
            <a:ext cx="702180" cy="2568310"/>
          </a:xfrm>
          <a:prstGeom prst="line">
            <a:avLst/>
          </a:prstGeom>
          <a:ln>
            <a:solidFill>
              <a:srgbClr val="94068A"/>
            </a:solidFill>
          </a:ln>
        </p:spPr>
        <p:style>
          <a:lnRef idx="1">
            <a:schemeClr val="accent1"/>
          </a:lnRef>
          <a:fillRef idx="0">
            <a:schemeClr val="accent1"/>
          </a:fillRef>
          <a:effectRef idx="0">
            <a:schemeClr val="accent1"/>
          </a:effectRef>
          <a:fontRef idx="minor">
            <a:schemeClr val="tx1"/>
          </a:fontRef>
        </p:style>
      </p:cxnSp>
      <p:cxnSp>
        <p:nvCxnSpPr>
          <p:cNvPr id="76" name="75 Conector recto"/>
          <p:cNvCxnSpPr/>
          <p:nvPr/>
        </p:nvCxnSpPr>
        <p:spPr>
          <a:xfrm flipH="1" flipV="1">
            <a:off x="1979713" y="5733256"/>
            <a:ext cx="4375087" cy="792088"/>
          </a:xfrm>
          <a:prstGeom prst="line">
            <a:avLst/>
          </a:prstGeom>
          <a:ln>
            <a:solidFill>
              <a:srgbClr val="94068A"/>
            </a:solidFill>
          </a:ln>
        </p:spPr>
        <p:style>
          <a:lnRef idx="1">
            <a:schemeClr val="accent1"/>
          </a:lnRef>
          <a:fillRef idx="0">
            <a:schemeClr val="accent1"/>
          </a:fillRef>
          <a:effectRef idx="0">
            <a:schemeClr val="accent1"/>
          </a:effectRef>
          <a:fontRef idx="minor">
            <a:schemeClr val="tx1"/>
          </a:fontRef>
        </p:style>
      </p:cxnSp>
      <p:cxnSp>
        <p:nvCxnSpPr>
          <p:cNvPr id="77" name="76 Conector recto"/>
          <p:cNvCxnSpPr/>
          <p:nvPr/>
        </p:nvCxnSpPr>
        <p:spPr>
          <a:xfrm flipH="1" flipV="1">
            <a:off x="6086029" y="2132856"/>
            <a:ext cx="268772" cy="4392488"/>
          </a:xfrm>
          <a:prstGeom prst="line">
            <a:avLst/>
          </a:prstGeom>
          <a:ln>
            <a:solidFill>
              <a:srgbClr val="94068A"/>
            </a:solidFill>
          </a:ln>
        </p:spPr>
        <p:style>
          <a:lnRef idx="1">
            <a:schemeClr val="accent1"/>
          </a:lnRef>
          <a:fillRef idx="0">
            <a:schemeClr val="accent1"/>
          </a:fillRef>
          <a:effectRef idx="0">
            <a:schemeClr val="accent1"/>
          </a:effectRef>
          <a:fontRef idx="minor">
            <a:schemeClr val="tx1"/>
          </a:fontRef>
        </p:style>
      </p:cxnSp>
      <p:cxnSp>
        <p:nvCxnSpPr>
          <p:cNvPr id="52" name="51 Conector recto"/>
          <p:cNvCxnSpPr/>
          <p:nvPr/>
        </p:nvCxnSpPr>
        <p:spPr>
          <a:xfrm flipV="1">
            <a:off x="2472735" y="2089456"/>
            <a:ext cx="5190712" cy="3951551"/>
          </a:xfrm>
          <a:prstGeom prst="line">
            <a:avLst/>
          </a:prstGeom>
          <a:ln>
            <a:solidFill>
              <a:srgbClr val="46D33B"/>
            </a:solidFill>
          </a:ln>
        </p:spPr>
        <p:style>
          <a:lnRef idx="1">
            <a:schemeClr val="accent1"/>
          </a:lnRef>
          <a:fillRef idx="0">
            <a:schemeClr val="accent1"/>
          </a:fillRef>
          <a:effectRef idx="0">
            <a:schemeClr val="accent1"/>
          </a:effectRef>
          <a:fontRef idx="minor">
            <a:schemeClr val="tx1"/>
          </a:fontRef>
        </p:style>
      </p:cxnSp>
      <p:cxnSp>
        <p:nvCxnSpPr>
          <p:cNvPr id="56" name="55 Conector recto"/>
          <p:cNvCxnSpPr/>
          <p:nvPr/>
        </p:nvCxnSpPr>
        <p:spPr>
          <a:xfrm flipH="1">
            <a:off x="1286263" y="1589179"/>
            <a:ext cx="6454090" cy="414469"/>
          </a:xfrm>
          <a:prstGeom prst="line">
            <a:avLst/>
          </a:prstGeom>
          <a:ln>
            <a:solidFill>
              <a:srgbClr val="FA86F2"/>
            </a:solidFill>
          </a:ln>
        </p:spPr>
        <p:style>
          <a:lnRef idx="1">
            <a:schemeClr val="accent1"/>
          </a:lnRef>
          <a:fillRef idx="0">
            <a:schemeClr val="accent1"/>
          </a:fillRef>
          <a:effectRef idx="0">
            <a:schemeClr val="accent1"/>
          </a:effectRef>
          <a:fontRef idx="minor">
            <a:schemeClr val="tx1"/>
          </a:fontRef>
        </p:style>
      </p:cxnSp>
      <p:cxnSp>
        <p:nvCxnSpPr>
          <p:cNvPr id="87" name="86 Conector recto"/>
          <p:cNvCxnSpPr/>
          <p:nvPr/>
        </p:nvCxnSpPr>
        <p:spPr>
          <a:xfrm flipH="1" flipV="1">
            <a:off x="1286263" y="2003648"/>
            <a:ext cx="92066" cy="3873625"/>
          </a:xfrm>
          <a:prstGeom prst="line">
            <a:avLst/>
          </a:prstGeom>
          <a:ln>
            <a:solidFill>
              <a:srgbClr val="FA86F2"/>
            </a:solidFill>
          </a:ln>
        </p:spPr>
        <p:style>
          <a:lnRef idx="1">
            <a:schemeClr val="accent1"/>
          </a:lnRef>
          <a:fillRef idx="0">
            <a:schemeClr val="accent1"/>
          </a:fillRef>
          <a:effectRef idx="0">
            <a:schemeClr val="accent1"/>
          </a:effectRef>
          <a:fontRef idx="minor">
            <a:schemeClr val="tx1"/>
          </a:fontRef>
        </p:style>
      </p:cxnSp>
      <p:cxnSp>
        <p:nvCxnSpPr>
          <p:cNvPr id="64" name="63 Conector recto"/>
          <p:cNvCxnSpPr/>
          <p:nvPr/>
        </p:nvCxnSpPr>
        <p:spPr>
          <a:xfrm>
            <a:off x="539552" y="2564904"/>
            <a:ext cx="746711" cy="411284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9" name="88 Conector recto"/>
          <p:cNvCxnSpPr/>
          <p:nvPr/>
        </p:nvCxnSpPr>
        <p:spPr>
          <a:xfrm flipH="1" flipV="1">
            <a:off x="1286263" y="2003648"/>
            <a:ext cx="6529584" cy="632647"/>
          </a:xfrm>
          <a:prstGeom prst="line">
            <a:avLst/>
          </a:prstGeom>
          <a:ln>
            <a:solidFill>
              <a:srgbClr val="FA86F2"/>
            </a:solidFill>
          </a:ln>
        </p:spPr>
        <p:style>
          <a:lnRef idx="1">
            <a:schemeClr val="accent1"/>
          </a:lnRef>
          <a:fillRef idx="0">
            <a:schemeClr val="accent1"/>
          </a:fillRef>
          <a:effectRef idx="0">
            <a:schemeClr val="accent1"/>
          </a:effectRef>
          <a:fontRef idx="minor">
            <a:schemeClr val="tx1"/>
          </a:fontRef>
        </p:style>
      </p:cxnSp>
      <p:cxnSp>
        <p:nvCxnSpPr>
          <p:cNvPr id="35" name="34 Conector recto"/>
          <p:cNvCxnSpPr/>
          <p:nvPr/>
        </p:nvCxnSpPr>
        <p:spPr>
          <a:xfrm>
            <a:off x="6121375" y="836712"/>
            <a:ext cx="1618977" cy="648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94 Conector recto"/>
          <p:cNvCxnSpPr/>
          <p:nvPr/>
        </p:nvCxnSpPr>
        <p:spPr>
          <a:xfrm flipV="1">
            <a:off x="7350562" y="1484784"/>
            <a:ext cx="1325894" cy="4915121"/>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59 Conector recto"/>
          <p:cNvCxnSpPr/>
          <p:nvPr/>
        </p:nvCxnSpPr>
        <p:spPr>
          <a:xfrm flipH="1" flipV="1">
            <a:off x="5940154" y="1997224"/>
            <a:ext cx="1118558" cy="4216178"/>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100 Conector recto"/>
          <p:cNvCxnSpPr/>
          <p:nvPr/>
        </p:nvCxnSpPr>
        <p:spPr>
          <a:xfrm flipV="1">
            <a:off x="1889230" y="6213402"/>
            <a:ext cx="4465569" cy="373007"/>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 name="102 Conector recto"/>
          <p:cNvCxnSpPr/>
          <p:nvPr/>
        </p:nvCxnSpPr>
        <p:spPr>
          <a:xfrm flipV="1">
            <a:off x="1889230" y="5877273"/>
            <a:ext cx="4416558" cy="648071"/>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 name="106 Conector recto"/>
          <p:cNvCxnSpPr/>
          <p:nvPr/>
        </p:nvCxnSpPr>
        <p:spPr>
          <a:xfrm flipH="1">
            <a:off x="1979713" y="2333589"/>
            <a:ext cx="5760639" cy="3543684"/>
          </a:xfrm>
          <a:prstGeom prst="line">
            <a:avLst/>
          </a:prstGeom>
          <a:ln>
            <a:solidFill>
              <a:srgbClr val="FA86F2"/>
            </a:solidFill>
          </a:ln>
        </p:spPr>
        <p:style>
          <a:lnRef idx="1">
            <a:schemeClr val="accent1"/>
          </a:lnRef>
          <a:fillRef idx="0">
            <a:schemeClr val="accent1"/>
          </a:fillRef>
          <a:effectRef idx="0">
            <a:schemeClr val="accent1"/>
          </a:effectRef>
          <a:fontRef idx="minor">
            <a:schemeClr val="tx1"/>
          </a:fontRef>
        </p:style>
      </p:cxnSp>
      <p:cxnSp>
        <p:nvCxnSpPr>
          <p:cNvPr id="110" name="109 Conector recto"/>
          <p:cNvCxnSpPr/>
          <p:nvPr/>
        </p:nvCxnSpPr>
        <p:spPr>
          <a:xfrm flipH="1">
            <a:off x="1640790" y="6525344"/>
            <a:ext cx="4714010" cy="152400"/>
          </a:xfrm>
          <a:prstGeom prst="line">
            <a:avLst/>
          </a:prstGeom>
          <a:ln>
            <a:solidFill>
              <a:srgbClr val="94068A"/>
            </a:solidFill>
          </a:ln>
        </p:spPr>
        <p:style>
          <a:lnRef idx="1">
            <a:schemeClr val="accent1"/>
          </a:lnRef>
          <a:fillRef idx="0">
            <a:schemeClr val="accent1"/>
          </a:fillRef>
          <a:effectRef idx="0">
            <a:schemeClr val="accent1"/>
          </a:effectRef>
          <a:fontRef idx="minor">
            <a:schemeClr val="tx1"/>
          </a:fontRef>
        </p:style>
      </p:cxnSp>
      <p:cxnSp>
        <p:nvCxnSpPr>
          <p:cNvPr id="114" name="113 Conector recto"/>
          <p:cNvCxnSpPr/>
          <p:nvPr/>
        </p:nvCxnSpPr>
        <p:spPr>
          <a:xfrm flipH="1" flipV="1">
            <a:off x="6220416" y="1793201"/>
            <a:ext cx="1519936" cy="540388"/>
          </a:xfrm>
          <a:prstGeom prst="line">
            <a:avLst/>
          </a:prstGeom>
          <a:ln>
            <a:solidFill>
              <a:srgbClr val="FA86F2"/>
            </a:solidFill>
          </a:ln>
        </p:spPr>
        <p:style>
          <a:lnRef idx="1">
            <a:schemeClr val="accent1"/>
          </a:lnRef>
          <a:fillRef idx="0">
            <a:schemeClr val="accent1"/>
          </a:fillRef>
          <a:effectRef idx="0">
            <a:schemeClr val="accent1"/>
          </a:effectRef>
          <a:fontRef idx="minor">
            <a:schemeClr val="tx1"/>
          </a:fontRef>
        </p:style>
      </p:cxnSp>
      <p:cxnSp>
        <p:nvCxnSpPr>
          <p:cNvPr id="118" name="117 Conector recto"/>
          <p:cNvCxnSpPr/>
          <p:nvPr/>
        </p:nvCxnSpPr>
        <p:spPr>
          <a:xfrm>
            <a:off x="6121375" y="836712"/>
            <a:ext cx="346601" cy="5203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122 Conector recto"/>
          <p:cNvCxnSpPr/>
          <p:nvPr/>
        </p:nvCxnSpPr>
        <p:spPr>
          <a:xfrm>
            <a:off x="6012160" y="1484784"/>
            <a:ext cx="1800200" cy="288032"/>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90076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a:spLocks noGrp="1"/>
          </p:cNvSpPr>
          <p:nvPr>
            <p:ph type="title"/>
          </p:nvPr>
        </p:nvSpPr>
        <p:spPr>
          <a:xfrm>
            <a:off x="457200" y="-243408"/>
            <a:ext cx="8229600" cy="1600200"/>
          </a:xfrm>
        </p:spPr>
        <p:txBody>
          <a:bodyPr/>
          <a:lstStyle/>
          <a:p>
            <a:r>
              <a:rPr lang="es-MX" b="1" dirty="0">
                <a:latin typeface="Tw Cen MT Condensed" pitchFamily="34" charset="0"/>
                <a:cs typeface="Times New Roman" pitchFamily="18" charset="0"/>
              </a:rPr>
              <a:t>PREGUNTA </a:t>
            </a:r>
            <a:r>
              <a:rPr lang="es-MX" b="1" dirty="0" smtClean="0">
                <a:latin typeface="Tw Cen MT Condensed" pitchFamily="34" charset="0"/>
                <a:cs typeface="Times New Roman" pitchFamily="18" charset="0"/>
              </a:rPr>
              <a:t>GENERADORA</a:t>
            </a:r>
            <a:endParaRPr lang="es-MX" dirty="0"/>
          </a:p>
        </p:txBody>
      </p:sp>
      <p:sp>
        <p:nvSpPr>
          <p:cNvPr id="8" name="2 Marcador de contenido"/>
          <p:cNvSpPr txBox="1">
            <a:spLocks/>
          </p:cNvSpPr>
          <p:nvPr/>
        </p:nvSpPr>
        <p:spPr>
          <a:xfrm>
            <a:off x="457200" y="1556792"/>
            <a:ext cx="8229600" cy="22322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s-MX" sz="1800" dirty="0" smtClean="0"/>
              <a:t>A </a:t>
            </a:r>
            <a:r>
              <a:rPr lang="es-MX" sz="1800" dirty="0"/>
              <a:t>un año de </a:t>
            </a:r>
            <a:r>
              <a:rPr lang="es-MX" sz="1800" dirty="0" smtClean="0"/>
              <a:t>distancia: ¿Cómo </a:t>
            </a:r>
            <a:r>
              <a:rPr lang="es-MX" sz="1800" dirty="0"/>
              <a:t>ha cambiado nuestras </a:t>
            </a:r>
            <a:r>
              <a:rPr lang="es-MX" sz="1800" dirty="0" smtClean="0"/>
              <a:t>vidas la pandemia y el confinamiento,  </a:t>
            </a:r>
            <a:r>
              <a:rPr lang="es-MX" sz="1800" dirty="0"/>
              <a:t>especialmente nuestras relaciones personales y </a:t>
            </a:r>
            <a:r>
              <a:rPr lang="es-MX" sz="1800" dirty="0" smtClean="0"/>
              <a:t>sociales, cómo  me encuentro?</a:t>
            </a:r>
          </a:p>
          <a:p>
            <a:pPr marL="0" indent="0">
              <a:buNone/>
            </a:pPr>
            <a:endParaRPr lang="es-MX" sz="1800" dirty="0" smtClean="0"/>
          </a:p>
          <a:p>
            <a:r>
              <a:rPr lang="es-MX" sz="1800" dirty="0" smtClean="0"/>
              <a:t> </a:t>
            </a:r>
            <a:r>
              <a:rPr lang="es-MX" sz="1800" dirty="0"/>
              <a:t>¿Qué acciones podemos </a:t>
            </a:r>
            <a:r>
              <a:rPr lang="es-MX" sz="1800" dirty="0" smtClean="0"/>
              <a:t>tomar </a:t>
            </a:r>
            <a:r>
              <a:rPr lang="es-MX" sz="1800" dirty="0"/>
              <a:t>desde nuestra práctica cotidiana para enfrentar la situación y </a:t>
            </a:r>
            <a:r>
              <a:rPr lang="es-MX" sz="1800" dirty="0" smtClean="0"/>
              <a:t>mejorar?</a:t>
            </a:r>
            <a:endParaRPr lang="es-MX" sz="1800" dirty="0"/>
          </a:p>
        </p:txBody>
      </p:sp>
      <p:sp>
        <p:nvSpPr>
          <p:cNvPr id="9" name="1 Título"/>
          <p:cNvSpPr txBox="1">
            <a:spLocks/>
          </p:cNvSpPr>
          <p:nvPr/>
        </p:nvSpPr>
        <p:spPr>
          <a:xfrm>
            <a:off x="467544" y="3789040"/>
            <a:ext cx="8229600" cy="97951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MX" b="1" dirty="0" smtClean="0">
                <a:latin typeface="Tw Cen MT Condensed" pitchFamily="34" charset="0"/>
                <a:cs typeface="Times New Roman" pitchFamily="18" charset="0"/>
              </a:rPr>
              <a:t>PROBLEMA</a:t>
            </a:r>
            <a:endParaRPr lang="es-MX" dirty="0"/>
          </a:p>
        </p:txBody>
      </p:sp>
      <p:sp>
        <p:nvSpPr>
          <p:cNvPr id="10" name="2 Marcador de contenido"/>
          <p:cNvSpPr txBox="1">
            <a:spLocks/>
          </p:cNvSpPr>
          <p:nvPr/>
        </p:nvSpPr>
        <p:spPr>
          <a:xfrm>
            <a:off x="467544" y="5013176"/>
            <a:ext cx="8229600" cy="12241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s-ES" sz="1800" dirty="0" smtClean="0"/>
              <a:t>¿</a:t>
            </a:r>
            <a:r>
              <a:rPr lang="es-MX" sz="1800" dirty="0" smtClean="0"/>
              <a:t>Cuál es el estado emocional de los alumnos de preparatoria del Colegio Ing. Armando I. Santacruz a un año de vivir en  confinamiento?</a:t>
            </a:r>
            <a:endParaRPr lang="es-MX" sz="1800" dirty="0"/>
          </a:p>
          <a:p>
            <a:endParaRPr lang="es-MX" sz="1800" dirty="0" smtClean="0"/>
          </a:p>
          <a:p>
            <a:endParaRPr lang="es-MX" sz="1800" dirty="0"/>
          </a:p>
        </p:txBody>
      </p:sp>
    </p:spTree>
    <p:extLst>
      <p:ext uri="{BB962C8B-B14F-4D97-AF65-F5344CB8AC3E}">
        <p14:creationId xmlns:p14="http://schemas.microsoft.com/office/powerpoint/2010/main" val="14444665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808" y="404664"/>
            <a:ext cx="8229600" cy="548680"/>
          </a:xfrm>
        </p:spPr>
        <p:txBody>
          <a:bodyPr/>
          <a:lstStyle/>
          <a:p>
            <a:pPr algn="r"/>
            <a:r>
              <a:rPr lang="es-MX" sz="1800" b="1" dirty="0">
                <a:effectLst/>
                <a:latin typeface="Tw Cen MT Condensed" pitchFamily="34" charset="0"/>
                <a:cs typeface="Times New Roman" pitchFamily="18" charset="0"/>
              </a:rPr>
              <a:t>CONTENIDO. TEMAS </a:t>
            </a:r>
            <a:endParaRPr lang="es-MX" sz="1800" b="1" dirty="0">
              <a:effectLst/>
              <a:latin typeface="Tw Cen MT Condensed" pitchFamily="34" charset="0"/>
            </a:endParaRPr>
          </a:p>
        </p:txBody>
      </p:sp>
      <p:graphicFrame>
        <p:nvGraphicFramePr>
          <p:cNvPr id="5" name="Tabla 8"/>
          <p:cNvGraphicFramePr>
            <a:graphicFrameLocks noGrp="1"/>
          </p:cNvGraphicFramePr>
          <p:nvPr>
            <p:extLst>
              <p:ext uri="{D42A27DB-BD31-4B8C-83A1-F6EECF244321}">
                <p14:modId xmlns:p14="http://schemas.microsoft.com/office/powerpoint/2010/main" val="207287168"/>
              </p:ext>
            </p:extLst>
          </p:nvPr>
        </p:nvGraphicFramePr>
        <p:xfrm>
          <a:off x="971600" y="1700808"/>
          <a:ext cx="7416824" cy="3422523"/>
        </p:xfrm>
        <a:graphic>
          <a:graphicData uri="http://schemas.openxmlformats.org/drawingml/2006/table">
            <a:tbl>
              <a:tblPr firstRow="1" firstCol="1" bandRow="1"/>
              <a:tblGrid>
                <a:gridCol w="1728192">
                  <a:extLst>
                    <a:ext uri="{9D8B030D-6E8A-4147-A177-3AD203B41FA5}">
                      <a16:colId xmlns:a16="http://schemas.microsoft.com/office/drawing/2014/main" xmlns="" val="20000"/>
                    </a:ext>
                  </a:extLst>
                </a:gridCol>
                <a:gridCol w="5688632">
                  <a:extLst>
                    <a:ext uri="{9D8B030D-6E8A-4147-A177-3AD203B41FA5}">
                      <a16:colId xmlns:a16="http://schemas.microsoft.com/office/drawing/2014/main" xmlns="" val="20001"/>
                    </a:ext>
                  </a:extLst>
                </a:gridCol>
              </a:tblGrid>
              <a:tr h="340152">
                <a:tc>
                  <a:txBody>
                    <a:bodyPr/>
                    <a:lstStyle/>
                    <a:p>
                      <a:pPr algn="ctr">
                        <a:lnSpc>
                          <a:spcPct val="107000"/>
                        </a:lnSpc>
                        <a:spcAft>
                          <a:spcPts val="0"/>
                        </a:spcAft>
                      </a:pPr>
                      <a:r>
                        <a:rPr lang="es-MX" sz="1400" b="1" dirty="0" smtClean="0">
                          <a:solidFill>
                            <a:srgbClr val="2E74B5"/>
                          </a:solidFill>
                          <a:effectLst/>
                          <a:latin typeface="+mj-lt"/>
                          <a:ea typeface="Calibri" panose="020F0502020204030204" pitchFamily="34" charset="0"/>
                          <a:cs typeface="Times New Roman" panose="02020603050405020304" pitchFamily="18" charset="0"/>
                        </a:rPr>
                        <a:t>ASIGNATURAS</a:t>
                      </a:r>
                      <a:endParaRPr lang="es-MX" sz="14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gn="ctr">
                        <a:lnSpc>
                          <a:spcPct val="107000"/>
                        </a:lnSpc>
                        <a:spcAft>
                          <a:spcPts val="0"/>
                        </a:spcAft>
                      </a:pPr>
                      <a:r>
                        <a:rPr lang="es-MX" sz="1400" b="1" dirty="0" smtClean="0">
                          <a:solidFill>
                            <a:srgbClr val="2E74B5"/>
                          </a:solidFill>
                          <a:effectLst/>
                          <a:latin typeface="+mj-lt"/>
                          <a:ea typeface="Calibri" panose="020F0502020204030204" pitchFamily="34" charset="0"/>
                          <a:cs typeface="Times New Roman" panose="02020603050405020304" pitchFamily="18" charset="0"/>
                        </a:rPr>
                        <a:t>TEMAS</a:t>
                      </a:r>
                      <a:endParaRPr lang="es-MX" sz="14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560431">
                <a:tc>
                  <a:txBody>
                    <a:bodyPr/>
                    <a:lstStyle/>
                    <a:p>
                      <a:pPr algn="ctr">
                        <a:lnSpc>
                          <a:spcPct val="150000"/>
                        </a:lnSpc>
                        <a:spcAft>
                          <a:spcPts val="0"/>
                        </a:spcAft>
                      </a:pPr>
                      <a:r>
                        <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Orientación Educativa IV</a:t>
                      </a: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p>
                      <a:pPr algn="just">
                        <a:lnSpc>
                          <a:spcPct val="150000"/>
                        </a:lnSpc>
                        <a:spcAft>
                          <a:spcPts val="0"/>
                        </a:spcAft>
                      </a:pPr>
                      <a:r>
                        <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Habilidades para el manejo de emociones y estrés.</a:t>
                      </a:r>
                    </a:p>
                    <a:p>
                      <a:pPr algn="just">
                        <a:lnSpc>
                          <a:spcPct val="150000"/>
                        </a:lnSpc>
                        <a:spcAft>
                          <a:spcPts val="0"/>
                        </a:spcAft>
                      </a:pPr>
                      <a:endPar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1"/>
                  </a:ext>
                </a:extLst>
              </a:tr>
              <a:tr h="560431">
                <a:tc>
                  <a:txBody>
                    <a:bodyPr/>
                    <a:lstStyle/>
                    <a:p>
                      <a:pPr algn="ctr">
                        <a:lnSpc>
                          <a:spcPct val="150000"/>
                        </a:lnSpc>
                        <a:spcAft>
                          <a:spcPts val="0"/>
                        </a:spcAft>
                      </a:pPr>
                      <a:r>
                        <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Historia Universal III</a:t>
                      </a: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0"/>
                        </a:spcAft>
                      </a:pPr>
                      <a:r>
                        <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Nuevo orden Mundial: Globalización.</a:t>
                      </a:r>
                    </a:p>
                    <a:p>
                      <a:pPr algn="just">
                        <a:lnSpc>
                          <a:spcPct val="150000"/>
                        </a:lnSpc>
                        <a:spcAft>
                          <a:spcPts val="0"/>
                        </a:spcAft>
                      </a:pPr>
                      <a:r>
                        <a:rPr lang="es-MX" sz="120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Desglobalización</a:t>
                      </a:r>
                      <a:r>
                        <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 economía mundial.</a:t>
                      </a: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840647">
                <a:tc>
                  <a:txBody>
                    <a:bodyPr/>
                    <a:lstStyle/>
                    <a:p>
                      <a:pPr algn="ctr">
                        <a:lnSpc>
                          <a:spcPct val="150000"/>
                        </a:lnSpc>
                        <a:spcAft>
                          <a:spcPts val="0"/>
                        </a:spcAft>
                      </a:pPr>
                      <a:r>
                        <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Educación Estética y Artística IV (</a:t>
                      </a:r>
                      <a:r>
                        <a:rPr lang="es-MX" sz="120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TEARO</a:t>
                      </a:r>
                      <a:r>
                        <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t>
                      </a:r>
                    </a:p>
                    <a:p>
                      <a:pPr algn="ctr">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p>
                      <a:pPr algn="just">
                        <a:lnSpc>
                          <a:spcPct val="150000"/>
                        </a:lnSpc>
                        <a:spcAft>
                          <a:spcPts val="0"/>
                        </a:spcAft>
                      </a:pPr>
                      <a:r>
                        <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La expresión dramática como una oportunidad para la convivencia.</a:t>
                      </a:r>
                    </a:p>
                    <a:p>
                      <a:pPr algn="just">
                        <a:lnSpc>
                          <a:spcPct val="150000"/>
                        </a:lnSpc>
                        <a:spcAft>
                          <a:spcPts val="0"/>
                        </a:spcAft>
                      </a:pPr>
                      <a:r>
                        <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Técnica</a:t>
                      </a:r>
                      <a:r>
                        <a:rPr lang="es-MX" sz="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Augusto </a:t>
                      </a:r>
                      <a:r>
                        <a:rPr lang="es-MX" sz="12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Boal</a:t>
                      </a:r>
                      <a:r>
                        <a:rPr lang="es-MX" sz="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t>
                      </a:r>
                    </a:p>
                    <a:p>
                      <a:pPr algn="just">
                        <a:lnSpc>
                          <a:spcPct val="150000"/>
                        </a:lnSpc>
                        <a:spcAft>
                          <a:spcPts val="0"/>
                        </a:spcAft>
                      </a:pPr>
                      <a:r>
                        <a:rPr lang="es-MX" sz="12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Dramtización</a:t>
                      </a:r>
                      <a:r>
                        <a:rPr lang="es-MX" sz="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t>
                      </a:r>
                      <a:endPar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3"/>
                  </a:ext>
                </a:extLst>
              </a:tr>
              <a:tr h="560431">
                <a:tc>
                  <a:txBody>
                    <a:bodyPr/>
                    <a:lstStyle/>
                    <a:p>
                      <a:pPr algn="ctr">
                        <a:lnSpc>
                          <a:spcPct val="150000"/>
                        </a:lnSpc>
                        <a:spcAft>
                          <a:spcPts val="0"/>
                        </a:spcAft>
                      </a:pPr>
                      <a:r>
                        <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Dibujo II</a:t>
                      </a:r>
                    </a:p>
                    <a:p>
                      <a:pPr algn="ctr">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50000"/>
                        </a:lnSpc>
                        <a:spcAft>
                          <a:spcPts val="0"/>
                        </a:spcAft>
                      </a:pPr>
                      <a:r>
                        <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Dibujar par pensar, crear y explicar las ideas.</a:t>
                      </a:r>
                    </a:p>
                    <a:p>
                      <a:pPr algn="just">
                        <a:lnSpc>
                          <a:spcPct val="150000"/>
                        </a:lnSpc>
                        <a:spcAft>
                          <a:spcPts val="0"/>
                        </a:spcAft>
                      </a:pPr>
                      <a:r>
                        <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Ilustración y convenciones gráficas.</a:t>
                      </a: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560431">
                <a:tc>
                  <a:txBody>
                    <a:bodyPr/>
                    <a:lstStyle/>
                    <a:p>
                      <a:pPr algn="ctr">
                        <a:lnSpc>
                          <a:spcPct val="150000"/>
                        </a:lnSpc>
                        <a:spcAft>
                          <a:spcPts val="0"/>
                        </a:spcAft>
                      </a:pPr>
                      <a:r>
                        <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Física III</a:t>
                      </a:r>
                    </a:p>
                    <a:p>
                      <a:pPr algn="ctr">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just">
                        <a:lnSpc>
                          <a:spcPct val="150000"/>
                        </a:lnSpc>
                        <a:spcAft>
                          <a:spcPts val="0"/>
                        </a:spcAft>
                      </a:pPr>
                      <a:r>
                        <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Calor, trabajo y conservación de la energía.</a:t>
                      </a:r>
                    </a:p>
                    <a:p>
                      <a:pPr algn="just">
                        <a:lnSpc>
                          <a:spcPct val="150000"/>
                        </a:lnSpc>
                        <a:spcAft>
                          <a:spcPts val="0"/>
                        </a:spcAft>
                      </a:pPr>
                      <a:r>
                        <a:rPr lang="es-MX" sz="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Tipos de energía.</a:t>
                      </a: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96897721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jecutivo">
  <a:themeElements>
    <a:clrScheme name="Ejecutivo">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jecutivo">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jecutiv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7052</TotalTime>
  <Words>3170</Words>
  <Application>Microsoft Office PowerPoint</Application>
  <PresentationFormat>Presentación en pantalla (4:3)</PresentationFormat>
  <Paragraphs>230</Paragraphs>
  <Slides>59</Slides>
  <Notes>5</Notes>
  <HiddenSlides>0</HiddenSlides>
  <MMClips>2</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59</vt:i4>
      </vt:variant>
    </vt:vector>
  </HeadingPairs>
  <TitlesOfParts>
    <vt:vector size="70" baseType="lpstr">
      <vt:lpstr>Arial</vt:lpstr>
      <vt:lpstr>Times New Roman</vt:lpstr>
      <vt:lpstr>Calibri</vt:lpstr>
      <vt:lpstr>Tw Cen MT Condensed</vt:lpstr>
      <vt:lpstr>akaDora</vt:lpstr>
      <vt:lpstr>Tunga</vt:lpstr>
      <vt:lpstr>Courier New</vt:lpstr>
      <vt:lpstr>Palatino Linotype</vt:lpstr>
      <vt:lpstr>Century Gothic</vt:lpstr>
      <vt:lpstr>Tw Cen MT</vt:lpstr>
      <vt:lpstr>Ejecutivo</vt:lpstr>
      <vt:lpstr>Colegio Ingeniero Armando I. Santacruz, A. C.</vt:lpstr>
      <vt:lpstr>Presentación de PowerPoint</vt:lpstr>
      <vt:lpstr>CICLO ESCOLAR 2020-2021   Inicio: 19 de Abril de  2021  Término: 7 de Mayo de  2021    </vt:lpstr>
      <vt:lpstr>INTRODUCCIÓN</vt:lpstr>
      <vt:lpstr>OBJETIVO GENERAL</vt:lpstr>
      <vt:lpstr>OBJETIVO A ALCANZAR DE CADA ASIGNATURA. </vt:lpstr>
      <vt:lpstr>Presentación de PowerPoint</vt:lpstr>
      <vt:lpstr>PREGUNTA GENERADORA</vt:lpstr>
      <vt:lpstr>CONTENIDO. TEMAS </vt:lpstr>
      <vt:lpstr>PRODUCTO FINAL INTERDISCIPLINARIO</vt:lpstr>
      <vt:lpstr>DESCRIPCIÓN DEL PRODUCTO FINAL INTERDISCIPLINARIO.</vt:lpstr>
      <vt:lpstr>ACTIVIDAD INTERDISCIPLINARIA  PARA DAR INICIO O DETONAR EL PROYECTO </vt:lpstr>
      <vt:lpstr>Presentación de PowerPoint</vt:lpstr>
      <vt:lpstr>EVIDENCIAS</vt:lpstr>
      <vt:lpstr>ACTIVIDADES INTERDISCIPLINARIAS  DE LA FASE DE DESARROLLO DEL PROYECTO. </vt:lpstr>
      <vt:lpstr>Presentación de PowerPoint</vt:lpstr>
      <vt:lpstr>Presentación de PowerPoint</vt:lpstr>
      <vt:lpstr>EVIDENCIAS</vt:lpstr>
      <vt:lpstr>Presentación de PowerPoint</vt:lpstr>
      <vt:lpstr>Presentación de PowerPoint</vt:lpstr>
      <vt:lpstr>EVIDENCIAS</vt:lpstr>
      <vt:lpstr>EVIDENCIAS</vt:lpstr>
      <vt:lpstr>EVIDENCIAS</vt:lpstr>
      <vt:lpstr>ACTIVIDAD POR ASIGNATURA  DE LA FASE DE DESARROLLO DEL PROYECTO. </vt:lpstr>
      <vt:lpstr>Presentación de PowerPoint</vt:lpstr>
      <vt:lpstr>Presentación de PowerPoint</vt:lpstr>
      <vt:lpstr>EVIDENCIAS</vt:lpstr>
      <vt:lpstr>EVIDENCIAS</vt:lpstr>
      <vt:lpstr>EVIDENCIAS</vt:lpstr>
      <vt:lpstr>EVIDENCIAS</vt:lpstr>
      <vt:lpstr>Presentación de PowerPoint</vt:lpstr>
      <vt:lpstr>Presentación de PowerPoint</vt:lpstr>
      <vt:lpstr>EVIDENCIAS</vt:lpstr>
      <vt:lpstr>EVIDENCIAS</vt:lpstr>
      <vt:lpstr>EVIDENCIAS</vt:lpstr>
      <vt:lpstr>EVIDENCIAS</vt:lpstr>
      <vt:lpstr>Presentación de PowerPoint</vt:lpstr>
      <vt:lpstr>Presentación de PowerPoint</vt:lpstr>
      <vt:lpstr>Presentación de PowerPoint</vt:lpstr>
      <vt:lpstr>EVIDENCIAS</vt:lpstr>
      <vt:lpstr>Presentación de PowerPoint</vt:lpstr>
      <vt:lpstr>Presentación de PowerPoint</vt:lpstr>
      <vt:lpstr>EVIDENCIAS</vt:lpstr>
      <vt:lpstr>EVIDENCIAS</vt:lpstr>
      <vt:lpstr>Presentación de PowerPoint</vt:lpstr>
      <vt:lpstr>Presentación de PowerPoint</vt:lpstr>
      <vt:lpstr>EVIDENCIAS</vt:lpstr>
      <vt:lpstr>Presentación de PowerPoint</vt:lpstr>
      <vt:lpstr>Presentación de PowerPoint</vt:lpstr>
      <vt:lpstr>Presentación de PowerPoint</vt:lpstr>
      <vt:lpstr>ACTIVIDAD INTERDISCIPLINARIA DEL CIERRE DEL PROYECTO. </vt:lpstr>
      <vt:lpstr>Presentación de PowerPoint</vt:lpstr>
      <vt:lpstr>Presentación de PowerPoint</vt:lpstr>
      <vt:lpstr>EVIDENCIAS</vt:lpstr>
      <vt:lpstr>EVIDENCIAS</vt:lpstr>
      <vt:lpstr>EVIDENCIAS</vt:lpstr>
      <vt:lpstr>EVIDENCIAS</vt:lpstr>
      <vt:lpstr>EVIDENCIAS</vt:lpstr>
      <vt:lpstr>EVALUACIÓN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 Creativa</dc:creator>
  <cp:lastModifiedBy>Di Creativa</cp:lastModifiedBy>
  <cp:revision>276</cp:revision>
  <dcterms:created xsi:type="dcterms:W3CDTF">2019-04-11T01:40:22Z</dcterms:created>
  <dcterms:modified xsi:type="dcterms:W3CDTF">2021-06-09T00:04:27Z</dcterms:modified>
</cp:coreProperties>
</file>