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1" r:id="rId1"/>
  </p:sldMasterIdLst>
  <p:notesMasterIdLst>
    <p:notesMasterId r:id="rId96"/>
  </p:notesMasterIdLst>
  <p:sldIdLst>
    <p:sldId id="256" r:id="rId2"/>
    <p:sldId id="257" r:id="rId3"/>
    <p:sldId id="258" r:id="rId4"/>
    <p:sldId id="260" r:id="rId5"/>
    <p:sldId id="323" r:id="rId6"/>
    <p:sldId id="322" r:id="rId7"/>
    <p:sldId id="261" r:id="rId8"/>
    <p:sldId id="262" r:id="rId9"/>
    <p:sldId id="344" r:id="rId10"/>
    <p:sldId id="345" r:id="rId11"/>
    <p:sldId id="349" r:id="rId12"/>
    <p:sldId id="346" r:id="rId13"/>
    <p:sldId id="347" r:id="rId14"/>
    <p:sldId id="348" r:id="rId15"/>
    <p:sldId id="264" r:id="rId16"/>
    <p:sldId id="266" r:id="rId17"/>
    <p:sldId id="265" r:id="rId18"/>
    <p:sldId id="324" r:id="rId19"/>
    <p:sldId id="267" r:id="rId20"/>
    <p:sldId id="268" r:id="rId21"/>
    <p:sldId id="269" r:id="rId22"/>
    <p:sldId id="270" r:id="rId23"/>
    <p:sldId id="350" r:id="rId24"/>
    <p:sldId id="271" r:id="rId25"/>
    <p:sldId id="272" r:id="rId26"/>
    <p:sldId id="325" r:id="rId27"/>
    <p:sldId id="273" r:id="rId28"/>
    <p:sldId id="274" r:id="rId29"/>
    <p:sldId id="275" r:id="rId30"/>
    <p:sldId id="277" r:id="rId31"/>
    <p:sldId id="278" r:id="rId32"/>
    <p:sldId id="351" r:id="rId33"/>
    <p:sldId id="281" r:id="rId34"/>
    <p:sldId id="282" r:id="rId35"/>
    <p:sldId id="326" r:id="rId36"/>
    <p:sldId id="283" r:id="rId37"/>
    <p:sldId id="284" r:id="rId38"/>
    <p:sldId id="285" r:id="rId39"/>
    <p:sldId id="286" r:id="rId40"/>
    <p:sldId id="287" r:id="rId41"/>
    <p:sldId id="343" r:id="rId42"/>
    <p:sldId id="327" r:id="rId43"/>
    <p:sldId id="288" r:id="rId44"/>
    <p:sldId id="289" r:id="rId45"/>
    <p:sldId id="290" r:id="rId46"/>
    <p:sldId id="291" r:id="rId47"/>
    <p:sldId id="328" r:id="rId48"/>
    <p:sldId id="292" r:id="rId49"/>
    <p:sldId id="312" r:id="rId50"/>
    <p:sldId id="329" r:id="rId51"/>
    <p:sldId id="330" r:id="rId52"/>
    <p:sldId id="331" r:id="rId53"/>
    <p:sldId id="293" r:id="rId54"/>
    <p:sldId id="334" r:id="rId55"/>
    <p:sldId id="294" r:id="rId56"/>
    <p:sldId id="296" r:id="rId57"/>
    <p:sldId id="298" r:id="rId58"/>
    <p:sldId id="299" r:id="rId59"/>
    <p:sldId id="300" r:id="rId60"/>
    <p:sldId id="335" r:id="rId61"/>
    <p:sldId id="337" r:id="rId62"/>
    <p:sldId id="303" r:id="rId63"/>
    <p:sldId id="305" r:id="rId64"/>
    <p:sldId id="306" r:id="rId65"/>
    <p:sldId id="307" r:id="rId66"/>
    <p:sldId id="308" r:id="rId67"/>
    <p:sldId id="309" r:id="rId68"/>
    <p:sldId id="338" r:id="rId69"/>
    <p:sldId id="341" r:id="rId70"/>
    <p:sldId id="313" r:id="rId71"/>
    <p:sldId id="314" r:id="rId72"/>
    <p:sldId id="310" r:id="rId73"/>
    <p:sldId id="311" r:id="rId74"/>
    <p:sldId id="356" r:id="rId75"/>
    <p:sldId id="357" r:id="rId76"/>
    <p:sldId id="358" r:id="rId77"/>
    <p:sldId id="359" r:id="rId78"/>
    <p:sldId id="360" r:id="rId79"/>
    <p:sldId id="364" r:id="rId80"/>
    <p:sldId id="362" r:id="rId81"/>
    <p:sldId id="315" r:id="rId82"/>
    <p:sldId id="353" r:id="rId83"/>
    <p:sldId id="316" r:id="rId84"/>
    <p:sldId id="317" r:id="rId85"/>
    <p:sldId id="354" r:id="rId86"/>
    <p:sldId id="355" r:id="rId87"/>
    <p:sldId id="318" r:id="rId88"/>
    <p:sldId id="319" r:id="rId89"/>
    <p:sldId id="320" r:id="rId90"/>
    <p:sldId id="321" r:id="rId91"/>
    <p:sldId id="339" r:id="rId92"/>
    <p:sldId id="342" r:id="rId93"/>
    <p:sldId id="365" r:id="rId94"/>
    <p:sldId id="340"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3"/>
    <p:restoredTop sz="86237"/>
  </p:normalViewPr>
  <p:slideViewPr>
    <p:cSldViewPr snapToGrid="0" snapToObjects="1">
      <p:cViewPr varScale="1">
        <p:scale>
          <a:sx n="108" d="100"/>
          <a:sy n="108" d="100"/>
        </p:scale>
        <p:origin x="1360" y="192"/>
      </p:cViewPr>
      <p:guideLst/>
    </p:cSldViewPr>
  </p:slideViewPr>
  <p:outlineViewPr>
    <p:cViewPr>
      <p:scale>
        <a:sx n="33" d="100"/>
        <a:sy n="33" d="100"/>
      </p:scale>
      <p:origin x="0" y="-849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3D31B-5218-6A42-8E88-64B414794DE4}" type="datetimeFigureOut">
              <a:rPr lang="es-MX" smtClean="0"/>
              <a:t>17/04/24</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FA5F9-3591-D94E-A3C3-59D66494A703}" type="slidenum">
              <a:rPr lang="es-MX" smtClean="0"/>
              <a:t>‹Nº›</a:t>
            </a:fld>
            <a:endParaRPr lang="es-MX"/>
          </a:p>
        </p:txBody>
      </p:sp>
    </p:spTree>
    <p:extLst>
      <p:ext uri="{BB962C8B-B14F-4D97-AF65-F5344CB8AC3E}">
        <p14:creationId xmlns:p14="http://schemas.microsoft.com/office/powerpoint/2010/main" val="343814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84FA5F9-3591-D94E-A3C3-59D66494A703}" type="slidenum">
              <a:rPr lang="es-MX" smtClean="0"/>
              <a:t>61</a:t>
            </a:fld>
            <a:endParaRPr lang="es-MX"/>
          </a:p>
        </p:txBody>
      </p:sp>
    </p:spTree>
    <p:extLst>
      <p:ext uri="{BB962C8B-B14F-4D97-AF65-F5344CB8AC3E}">
        <p14:creationId xmlns:p14="http://schemas.microsoft.com/office/powerpoint/2010/main" val="238458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84FA5F9-3591-D94E-A3C3-59D66494A703}" type="slidenum">
              <a:rPr lang="es-MX" smtClean="0"/>
              <a:t>62</a:t>
            </a:fld>
            <a:endParaRPr lang="es-MX"/>
          </a:p>
        </p:txBody>
      </p:sp>
    </p:spTree>
    <p:extLst>
      <p:ext uri="{BB962C8B-B14F-4D97-AF65-F5344CB8AC3E}">
        <p14:creationId xmlns:p14="http://schemas.microsoft.com/office/powerpoint/2010/main" val="271244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84FA5F9-3591-D94E-A3C3-59D66494A703}" type="slidenum">
              <a:rPr lang="es-MX" smtClean="0"/>
              <a:t>64</a:t>
            </a:fld>
            <a:endParaRPr lang="es-MX"/>
          </a:p>
        </p:txBody>
      </p:sp>
    </p:spTree>
    <p:extLst>
      <p:ext uri="{BB962C8B-B14F-4D97-AF65-F5344CB8AC3E}">
        <p14:creationId xmlns:p14="http://schemas.microsoft.com/office/powerpoint/2010/main" val="177316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84FA5F9-3591-D94E-A3C3-59D66494A703}" type="slidenum">
              <a:rPr lang="es-MX" smtClean="0"/>
              <a:t>71</a:t>
            </a:fld>
            <a:endParaRPr lang="es-MX"/>
          </a:p>
        </p:txBody>
      </p:sp>
    </p:spTree>
    <p:extLst>
      <p:ext uri="{BB962C8B-B14F-4D97-AF65-F5344CB8AC3E}">
        <p14:creationId xmlns:p14="http://schemas.microsoft.com/office/powerpoint/2010/main" val="360167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260C00-3C16-4D09-9BEE-A7F315D7ED59}" type="datetime1">
              <a:rPr lang="en-US" smtClean="0"/>
              <a:t>4/17/24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55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D25532-6A17-423D-9093-1BD9C7A60B64}" type="datetime1">
              <a:rPr lang="en-US" smtClean="0"/>
              <a:t>4/17/24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9342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C271C3-1A93-4A1F-925D-95F906D06112}" type="datetime1">
              <a:rPr lang="en-US" smtClean="0"/>
              <a:t>4/17/24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9870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FA7DD4-0806-4665-B6ED-D94F96300B56}" type="datetime1">
              <a:rPr lang="en-US" smtClean="0"/>
              <a:t>4/17/24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9618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B2B8BF0-9A2F-4939-B7FE-78B870BAE1A6}" type="datetime1">
              <a:rPr lang="en-US" smtClean="0"/>
              <a:t>4/17/24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64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7DCA21A-6B9D-4363-8736-EB0DBC3C09F5}" type="datetime1">
              <a:rPr lang="en-US" smtClean="0"/>
              <a:t>4/17/24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7034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2960" y="2582335"/>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101504-62EE-4E84-90B5-E5AE1F4D874C}" type="datetime1">
              <a:rPr lang="en-US" smtClean="0"/>
              <a:t>4/17/24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3171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B67C046-FDA3-49F3-8995-435C37F6A37E}" type="datetime1">
              <a:rPr lang="en-US" smtClean="0"/>
              <a:t>4/17/24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4758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064554-894C-447A-BFDA-5759C836765A}" type="datetime1">
              <a:rPr lang="en-US" smtClean="0"/>
              <a:t>4/17/24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1979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6E3CD94-4F5C-4255-B1C8-048B94680DC8}" type="datetime1">
              <a:rPr lang="en-US" smtClean="0"/>
              <a:t>4/17/24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9278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D778BD-0AF0-44DF-8E14-082B7E133F79}" type="datetime1">
              <a:rPr lang="en-US" smtClean="0"/>
              <a:t>4/17/24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267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4A8A582-1DED-4700-9587-292DA3D439B9}" type="datetime1">
              <a:rPr lang="en-US" smtClean="0"/>
              <a:t>4/17/24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71940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8hYzDNBcv5g"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o-doping.fifa.com/es/que-es-el-dopaje/sustancias-y-metodos-prohibidos.html" TargetMode="External"/><Relationship Id="rId2" Type="http://schemas.openxmlformats.org/officeDocument/2006/relationships/hyperlink" Target="http://www.wangconnection.com/la-fina-linea-entre-la-genetica-y-el-rendimiento/" TargetMode="External"/><Relationship Id="rId1" Type="http://schemas.openxmlformats.org/officeDocument/2006/relationships/slideLayout" Target="../slideLayouts/slideLayout6.xml"/><Relationship Id="rId5" Type="http://schemas.openxmlformats.org/officeDocument/2006/relationships/hyperlink" Target="https://unesdoc.unesco.org/ark:/48223/pf0000188404_spa" TargetMode="External"/><Relationship Id="rId4" Type="http://schemas.openxmlformats.org/officeDocument/2006/relationships/hyperlink" Target="http://www.unesco.org/new/es/social-and-human-sciences/themes/anti-doping/youth-space/what-drugs-are-bann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fundacionunam.org.mx/cancha-puma/deportes-dentro-de-la-unam/" TargetMode="External"/><Relationship Id="rId2" Type="http://schemas.openxmlformats.org/officeDocument/2006/relationships/hyperlink" Target="https://webcache.googleusercontent.com/search?q=cache:55-uKxWeugUJ:https://conrado.ucf.edu.cu/index.php/conrado/article/download/499/533/+&amp;cd=10&amp;hl=es&amp;ct=clnk&amp;gl=mx" TargetMode="External"/><Relationship Id="rId1" Type="http://schemas.openxmlformats.org/officeDocument/2006/relationships/slideLayout" Target="../slideLayouts/slideLayout6.xml"/><Relationship Id="rId4" Type="http://schemas.openxmlformats.org/officeDocument/2006/relationships/hyperlink" Target="http://ve.scielo.org/scielo.php?script=sci_arttext&amp;pid=S0798-0752200600020000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marrero.webs.ull.es/sctm03.v2/modulo2/NTorres.pdf"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conadeb.conade.gob.mx/Documentos/Conade/Codigo_de_etica/C_Etica_CONADE.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onadeb.conade.gob.mx/Documentos/Conade/Codigo_de_etica/C_Etica_CONADE.pdf"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eogebra.org/"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8D3BA-0C01-3843-9D4B-C39757BD10FE}"/>
              </a:ext>
            </a:extLst>
          </p:cNvPr>
          <p:cNvSpPr>
            <a:spLocks noGrp="1"/>
          </p:cNvSpPr>
          <p:nvPr>
            <p:ph type="ctrTitle"/>
          </p:nvPr>
        </p:nvSpPr>
        <p:spPr>
          <a:xfrm>
            <a:off x="1414059" y="2663429"/>
            <a:ext cx="6593681" cy="1134625"/>
          </a:xfrm>
        </p:spPr>
        <p:txBody>
          <a:bodyPr>
            <a:noAutofit/>
          </a:bodyPr>
          <a:lstStyle/>
          <a:p>
            <a:pPr algn="ctr"/>
            <a:r>
              <a:rPr lang="es-MX" sz="2700" dirty="0"/>
              <a:t>1 </a:t>
            </a:r>
            <a:br>
              <a:rPr lang="es-MX" sz="2700" dirty="0"/>
            </a:br>
            <a:br>
              <a:rPr lang="es-MX" sz="2700" dirty="0"/>
            </a:br>
            <a:r>
              <a:rPr lang="es-MX" sz="2700" dirty="0"/>
              <a:t>COLEGIO HEBREO MAGUEN DAVID </a:t>
            </a:r>
            <a:br>
              <a:rPr lang="es-MX" sz="2700" dirty="0"/>
            </a:br>
            <a:br>
              <a:rPr lang="es-MX" sz="2700" dirty="0"/>
            </a:br>
            <a:r>
              <a:rPr lang="es-MX" sz="2700" dirty="0"/>
              <a:t>5º SEMESTRE CCH</a:t>
            </a:r>
          </a:p>
        </p:txBody>
      </p:sp>
      <p:pic>
        <p:nvPicPr>
          <p:cNvPr id="5" name="Imagen 4">
            <a:extLst>
              <a:ext uri="{FF2B5EF4-FFF2-40B4-BE49-F238E27FC236}">
                <a16:creationId xmlns:a16="http://schemas.microsoft.com/office/drawing/2014/main" id="{20DB7A67-ACAF-0F42-B902-38325C0E1CDE}"/>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7" name="Imagen 6">
            <a:extLst>
              <a:ext uri="{FF2B5EF4-FFF2-40B4-BE49-F238E27FC236}">
                <a16:creationId xmlns:a16="http://schemas.microsoft.com/office/drawing/2014/main" id="{52CFC43F-B7A0-FC4B-9DC9-5DA2B70F5FB2}"/>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3" name="Marcador de número de diapositiva 2">
            <a:extLst>
              <a:ext uri="{FF2B5EF4-FFF2-40B4-BE49-F238E27FC236}">
                <a16:creationId xmlns:a16="http://schemas.microsoft.com/office/drawing/2014/main" id="{73CF5AC0-FAB4-4340-9049-AE723DAB5D1C}"/>
              </a:ext>
            </a:extLst>
          </p:cNvPr>
          <p:cNvSpPr>
            <a:spLocks noGrp="1"/>
          </p:cNvSpPr>
          <p:nvPr>
            <p:ph type="sldNum" sz="quarter" idx="12"/>
          </p:nvPr>
        </p:nvSpPr>
        <p:spPr/>
        <p:txBody>
          <a:bodyPr/>
          <a:lstStyle/>
          <a:p>
            <a:fld id="{6D22F896-40B5-4ADD-8801-0D06FADFA095}" type="slidenum">
              <a:rPr lang="en-US" smtClean="0"/>
              <a:t>1</a:t>
            </a:fld>
            <a:endParaRPr lang="en-US" dirty="0"/>
          </a:p>
        </p:txBody>
      </p:sp>
      <p:sp>
        <p:nvSpPr>
          <p:cNvPr id="8" name="CuadroTexto 7">
            <a:extLst>
              <a:ext uri="{FF2B5EF4-FFF2-40B4-BE49-F238E27FC236}">
                <a16:creationId xmlns:a16="http://schemas.microsoft.com/office/drawing/2014/main" id="{DA6A3F38-054F-4BCA-B65B-F5E171AB2FD6}"/>
              </a:ext>
            </a:extLst>
          </p:cNvPr>
          <p:cNvSpPr txBox="1"/>
          <p:nvPr/>
        </p:nvSpPr>
        <p:spPr>
          <a:xfrm>
            <a:off x="2286000" y="4474096"/>
            <a:ext cx="4572000" cy="1477328"/>
          </a:xfrm>
          <a:prstGeom prst="rect">
            <a:avLst/>
          </a:prstGeom>
          <a:noFill/>
        </p:spPr>
        <p:txBody>
          <a:bodyPr wrap="square">
            <a:spAutoFit/>
          </a:bodyPr>
          <a:lstStyle/>
          <a:p>
            <a:pPr algn="ctr"/>
            <a:r>
              <a:rPr lang="es-MX" sz="1800" dirty="0"/>
              <a:t>NOMBRE DEL P.V.E./ PROYECTO CONEXIONES </a:t>
            </a:r>
          </a:p>
          <a:p>
            <a:pPr algn="ctr"/>
            <a:r>
              <a:rPr lang="es-MX" sz="1800" dirty="0"/>
              <a:t>ETAPA III: </a:t>
            </a:r>
          </a:p>
          <a:p>
            <a:pPr algn="ctr"/>
            <a:endParaRPr lang="es-MX" sz="1800" dirty="0"/>
          </a:p>
          <a:p>
            <a:pPr algn="ctr"/>
            <a:endParaRPr lang="es-MX" sz="1800" dirty="0"/>
          </a:p>
          <a:p>
            <a:pPr algn="ctr"/>
            <a:r>
              <a:rPr lang="es-MX" sz="1800" b="1" i="1" dirty="0">
                <a:solidFill>
                  <a:srgbClr val="C00000"/>
                </a:solidFill>
              </a:rPr>
              <a:t>MÁS ALTO, MÁS FUERTE, MÁS RAPIDO </a:t>
            </a:r>
          </a:p>
        </p:txBody>
      </p:sp>
    </p:spTree>
    <p:extLst>
      <p:ext uri="{BB962C8B-B14F-4D97-AF65-F5344CB8AC3E}">
        <p14:creationId xmlns:p14="http://schemas.microsoft.com/office/powerpoint/2010/main" val="72740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DB0B1-F3D3-4038-9220-E89E4B9011A5}"/>
              </a:ext>
            </a:extLst>
          </p:cNvPr>
          <p:cNvSpPr>
            <a:spLocks noGrp="1"/>
          </p:cNvSpPr>
          <p:nvPr>
            <p:ph type="title"/>
          </p:nvPr>
        </p:nvSpPr>
        <p:spPr>
          <a:xfrm>
            <a:off x="408562" y="2328438"/>
            <a:ext cx="8230572" cy="1450757"/>
          </a:xfrm>
        </p:spPr>
        <p:txBody>
          <a:bodyPr>
            <a:normAutofit/>
          </a:bodyPr>
          <a:lstStyle/>
          <a:p>
            <a:r>
              <a:rPr lang="es-MX" sz="4000" dirty="0"/>
              <a:t>Vienen en cada una de las actividades, hechas por asignatura.</a:t>
            </a:r>
          </a:p>
        </p:txBody>
      </p:sp>
      <p:sp>
        <p:nvSpPr>
          <p:cNvPr id="3" name="Marcador de número de diapositiva 2">
            <a:extLst>
              <a:ext uri="{FF2B5EF4-FFF2-40B4-BE49-F238E27FC236}">
                <a16:creationId xmlns:a16="http://schemas.microsoft.com/office/drawing/2014/main" id="{FCD076A9-D179-4C11-BF42-9B619B0067DB}"/>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CuadroTexto 4">
            <a:extLst>
              <a:ext uri="{FF2B5EF4-FFF2-40B4-BE49-F238E27FC236}">
                <a16:creationId xmlns:a16="http://schemas.microsoft.com/office/drawing/2014/main" id="{71B9B028-9F6E-478F-A805-3DE6D9F3956B}"/>
              </a:ext>
            </a:extLst>
          </p:cNvPr>
          <p:cNvSpPr txBox="1"/>
          <p:nvPr/>
        </p:nvSpPr>
        <p:spPr>
          <a:xfrm>
            <a:off x="2237848" y="374153"/>
            <a:ext cx="4572000" cy="369332"/>
          </a:xfrm>
          <a:prstGeom prst="rect">
            <a:avLst/>
          </a:prstGeom>
          <a:noFill/>
        </p:spPr>
        <p:txBody>
          <a:bodyPr wrap="square">
            <a:spAutoFit/>
          </a:bodyPr>
          <a:lstStyle/>
          <a:p>
            <a:pPr algn="ctr"/>
            <a:r>
              <a:rPr lang="es-MX" dirty="0"/>
              <a:t>8</a:t>
            </a:r>
            <a:endParaRPr lang="es-MX" sz="1800" dirty="0"/>
          </a:p>
        </p:txBody>
      </p:sp>
      <p:sp>
        <p:nvSpPr>
          <p:cNvPr id="7" name="CuadroTexto 6">
            <a:extLst>
              <a:ext uri="{FF2B5EF4-FFF2-40B4-BE49-F238E27FC236}">
                <a16:creationId xmlns:a16="http://schemas.microsoft.com/office/drawing/2014/main" id="{DAFEBE26-501B-4D79-883B-D1897BA303AA}"/>
              </a:ext>
            </a:extLst>
          </p:cNvPr>
          <p:cNvSpPr txBox="1"/>
          <p:nvPr/>
        </p:nvSpPr>
        <p:spPr>
          <a:xfrm>
            <a:off x="2159541" y="1075066"/>
            <a:ext cx="4572000" cy="369332"/>
          </a:xfrm>
          <a:prstGeom prst="rect">
            <a:avLst/>
          </a:prstGeom>
          <a:noFill/>
        </p:spPr>
        <p:txBody>
          <a:bodyPr wrap="square">
            <a:spAutoFit/>
          </a:bodyPr>
          <a:lstStyle/>
          <a:p>
            <a:pPr algn="ctr"/>
            <a:r>
              <a:rPr lang="es-MX" dirty="0"/>
              <a:t>Preguntas guía</a:t>
            </a:r>
            <a:endParaRPr lang="es-MX" sz="1800" dirty="0"/>
          </a:p>
        </p:txBody>
      </p:sp>
    </p:spTree>
    <p:extLst>
      <p:ext uri="{BB962C8B-B14F-4D97-AF65-F5344CB8AC3E}">
        <p14:creationId xmlns:p14="http://schemas.microsoft.com/office/powerpoint/2010/main" val="341711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1D935A7-07D1-44DF-AC4A-9501DBDFC80F}"/>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4" name="Marcador de contenido 2">
            <a:extLst>
              <a:ext uri="{FF2B5EF4-FFF2-40B4-BE49-F238E27FC236}">
                <a16:creationId xmlns:a16="http://schemas.microsoft.com/office/drawing/2014/main" id="{55DE90A6-8B6A-478D-AED2-EC729C355891}"/>
              </a:ext>
            </a:extLst>
          </p:cNvPr>
          <p:cNvSpPr txBox="1">
            <a:spLocks/>
          </p:cNvSpPr>
          <p:nvPr/>
        </p:nvSpPr>
        <p:spPr>
          <a:xfrm>
            <a:off x="521504" y="1821547"/>
            <a:ext cx="8100991" cy="272879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MX" dirty="0"/>
          </a:p>
          <a:p>
            <a:pPr algn="just"/>
            <a:r>
              <a:rPr lang="es-MX" sz="1650" dirty="0"/>
              <a:t>BIOLOGÍA ¿Qué es, en términos generales, la manipulación genética en el deporte? Definirlo en muy pocos términos, y sólo recurriendo a los conceptos biológicos esenciales. </a:t>
            </a:r>
          </a:p>
          <a:p>
            <a:pPr algn="just"/>
            <a:r>
              <a:rPr lang="es-MX" sz="1650" dirty="0"/>
              <a:t>CÁLCULO ¿Será posible medir con precisión el rendimiento físico de un atleta tomando en cuenta todas las variables, incluyendo la diversidad genética de los propios atletas? Sí o no y por qué. </a:t>
            </a:r>
          </a:p>
          <a:p>
            <a:pPr algn="just"/>
            <a:r>
              <a:rPr lang="es-MX" sz="1650" dirty="0"/>
              <a:t>FILOSOFÍA ¿Qué tan ético es intentar modificar la “naturaleza humana” para mejorar el rendimiento de los atletas? Justificar la respuesta. </a:t>
            </a:r>
          </a:p>
          <a:p>
            <a:endParaRPr lang="es-MX" dirty="0"/>
          </a:p>
        </p:txBody>
      </p:sp>
      <p:sp>
        <p:nvSpPr>
          <p:cNvPr id="5" name="CuadroTexto 4">
            <a:extLst>
              <a:ext uri="{FF2B5EF4-FFF2-40B4-BE49-F238E27FC236}">
                <a16:creationId xmlns:a16="http://schemas.microsoft.com/office/drawing/2014/main" id="{6C0380F2-050C-4BF3-8709-D3281A5D6CF5}"/>
              </a:ext>
            </a:extLst>
          </p:cNvPr>
          <p:cNvSpPr txBox="1"/>
          <p:nvPr/>
        </p:nvSpPr>
        <p:spPr>
          <a:xfrm>
            <a:off x="2159541" y="1075066"/>
            <a:ext cx="4572000" cy="369332"/>
          </a:xfrm>
          <a:prstGeom prst="rect">
            <a:avLst/>
          </a:prstGeom>
          <a:noFill/>
        </p:spPr>
        <p:txBody>
          <a:bodyPr wrap="square">
            <a:spAutoFit/>
          </a:bodyPr>
          <a:lstStyle/>
          <a:p>
            <a:pPr algn="ctr"/>
            <a:r>
              <a:rPr lang="es-MX" dirty="0"/>
              <a:t>Ejemplos de preguntas guía.</a:t>
            </a:r>
            <a:endParaRPr lang="es-MX" sz="1800" dirty="0"/>
          </a:p>
        </p:txBody>
      </p:sp>
    </p:spTree>
    <p:extLst>
      <p:ext uri="{BB962C8B-B14F-4D97-AF65-F5344CB8AC3E}">
        <p14:creationId xmlns:p14="http://schemas.microsoft.com/office/powerpoint/2010/main" val="298738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8751C-EB97-49B8-94C5-F25BF5BCE1D5}"/>
              </a:ext>
            </a:extLst>
          </p:cNvPr>
          <p:cNvSpPr>
            <a:spLocks noGrp="1"/>
          </p:cNvSpPr>
          <p:nvPr>
            <p:ph type="title"/>
          </p:nvPr>
        </p:nvSpPr>
        <p:spPr>
          <a:xfrm>
            <a:off x="822960" y="1254868"/>
            <a:ext cx="7543800" cy="482493"/>
          </a:xfrm>
        </p:spPr>
        <p:txBody>
          <a:bodyPr>
            <a:normAutofit fontScale="90000"/>
          </a:bodyPr>
          <a:lstStyle/>
          <a:p>
            <a:br>
              <a:rPr lang="es-MX" sz="4800" dirty="0"/>
            </a:br>
            <a:endParaRPr lang="es-MX" dirty="0"/>
          </a:p>
        </p:txBody>
      </p:sp>
      <p:sp>
        <p:nvSpPr>
          <p:cNvPr id="3" name="Marcador de número de diapositiva 2">
            <a:extLst>
              <a:ext uri="{FF2B5EF4-FFF2-40B4-BE49-F238E27FC236}">
                <a16:creationId xmlns:a16="http://schemas.microsoft.com/office/drawing/2014/main" id="{86356A8D-8DBE-4E06-BBEE-CC3DC12E4742}"/>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5" name="CuadroTexto 4">
            <a:extLst>
              <a:ext uri="{FF2B5EF4-FFF2-40B4-BE49-F238E27FC236}">
                <a16:creationId xmlns:a16="http://schemas.microsoft.com/office/drawing/2014/main" id="{F7D2B5B0-1DFC-4B8D-BE32-6528B1BFEE3B}"/>
              </a:ext>
            </a:extLst>
          </p:cNvPr>
          <p:cNvSpPr txBox="1"/>
          <p:nvPr/>
        </p:nvSpPr>
        <p:spPr>
          <a:xfrm>
            <a:off x="2412459" y="695687"/>
            <a:ext cx="4572000" cy="369332"/>
          </a:xfrm>
          <a:prstGeom prst="rect">
            <a:avLst/>
          </a:prstGeom>
          <a:noFill/>
        </p:spPr>
        <p:txBody>
          <a:bodyPr wrap="square">
            <a:spAutoFit/>
          </a:bodyPr>
          <a:lstStyle/>
          <a:p>
            <a:pPr algn="ctr"/>
            <a:r>
              <a:rPr lang="es-MX" dirty="0"/>
              <a:t>9</a:t>
            </a:r>
            <a:endParaRPr lang="es-MX" sz="1800" dirty="0"/>
          </a:p>
        </p:txBody>
      </p:sp>
      <p:sp>
        <p:nvSpPr>
          <p:cNvPr id="9" name="CuadroTexto 8">
            <a:extLst>
              <a:ext uri="{FF2B5EF4-FFF2-40B4-BE49-F238E27FC236}">
                <a16:creationId xmlns:a16="http://schemas.microsoft.com/office/drawing/2014/main" id="{F1E4AE69-CFF2-45F7-B7B3-AEBB986B3645}"/>
              </a:ext>
            </a:extLst>
          </p:cNvPr>
          <p:cNvSpPr txBox="1"/>
          <p:nvPr/>
        </p:nvSpPr>
        <p:spPr>
          <a:xfrm>
            <a:off x="924126" y="1065019"/>
            <a:ext cx="7396913" cy="369332"/>
          </a:xfrm>
          <a:prstGeom prst="rect">
            <a:avLst/>
          </a:prstGeom>
          <a:noFill/>
        </p:spPr>
        <p:txBody>
          <a:bodyPr wrap="square">
            <a:spAutoFit/>
          </a:bodyPr>
          <a:lstStyle/>
          <a:p>
            <a:r>
              <a:rPr lang="es-MX" dirty="0"/>
              <a:t>Documento Estructura inicial de planeación. Elaboración de Proyecto.</a:t>
            </a:r>
          </a:p>
        </p:txBody>
      </p:sp>
      <p:sp>
        <p:nvSpPr>
          <p:cNvPr id="11" name="CuadroTexto 10">
            <a:extLst>
              <a:ext uri="{FF2B5EF4-FFF2-40B4-BE49-F238E27FC236}">
                <a16:creationId xmlns:a16="http://schemas.microsoft.com/office/drawing/2014/main" id="{CBF16487-E7C0-486B-A0BB-05E3A8C868BD}"/>
              </a:ext>
            </a:extLst>
          </p:cNvPr>
          <p:cNvSpPr txBox="1"/>
          <p:nvPr/>
        </p:nvSpPr>
        <p:spPr>
          <a:xfrm>
            <a:off x="785994" y="2139910"/>
            <a:ext cx="7824929" cy="3693319"/>
          </a:xfrm>
          <a:prstGeom prst="rect">
            <a:avLst/>
          </a:prstGeom>
          <a:noFill/>
        </p:spPr>
        <p:txBody>
          <a:bodyPr wrap="square">
            <a:spAutoFit/>
          </a:bodyPr>
          <a:lstStyle/>
          <a:p>
            <a:pPr algn="just"/>
            <a:r>
              <a:rPr lang="es-MX" dirty="0"/>
              <a:t>Se realizó con base en las listas de verificación, de la Etapa I y II, así como la III, que aparecen el micrositio de CONEXIONES de la página de la DGIRE. La interpretación y lectura de dichas listas de verificación son sencillas y ofrecen la guía necesaria para dar seguimiento y concluir el proyecto.</a:t>
            </a:r>
          </a:p>
          <a:p>
            <a:pPr algn="just"/>
            <a:endParaRPr lang="es-MX" dirty="0"/>
          </a:p>
          <a:p>
            <a:pPr algn="just"/>
            <a:r>
              <a:rPr lang="es-MX" dirty="0"/>
              <a:t>Para mayor precisión en el cumplimiento de los requisitos del proyecto, se hizo coincidir el titulo de la lista de verificación de la Etapa III, con el desarrollo del proyecto correspondiente. Además de añadir los resultados y evaluaciones nacerías.</a:t>
            </a:r>
          </a:p>
          <a:p>
            <a:pPr algn="just"/>
            <a:endParaRPr lang="es-MX" dirty="0"/>
          </a:p>
          <a:p>
            <a:pPr algn="just"/>
            <a:r>
              <a:rPr lang="es-MX" dirty="0"/>
              <a:t>Por otro lado, se utilizó el documento del punto 8 de la Etapa I, como directriz de planeación.</a:t>
            </a:r>
          </a:p>
          <a:p>
            <a:pPr algn="just"/>
            <a:endParaRPr lang="es-MX" dirty="0"/>
          </a:p>
        </p:txBody>
      </p:sp>
    </p:spTree>
    <p:extLst>
      <p:ext uri="{BB962C8B-B14F-4D97-AF65-F5344CB8AC3E}">
        <p14:creationId xmlns:p14="http://schemas.microsoft.com/office/powerpoint/2010/main" val="203402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E26BD17-CAA2-45E1-98AB-2FCA6F7B0CC2}"/>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5" name="CuadroTexto 4">
            <a:extLst>
              <a:ext uri="{FF2B5EF4-FFF2-40B4-BE49-F238E27FC236}">
                <a16:creationId xmlns:a16="http://schemas.microsoft.com/office/drawing/2014/main" id="{DFA3AF2E-972D-4470-A069-7FD6E7E084F4}"/>
              </a:ext>
            </a:extLst>
          </p:cNvPr>
          <p:cNvSpPr txBox="1"/>
          <p:nvPr/>
        </p:nvSpPr>
        <p:spPr>
          <a:xfrm>
            <a:off x="2853344" y="770357"/>
            <a:ext cx="4572000" cy="369332"/>
          </a:xfrm>
          <a:prstGeom prst="rect">
            <a:avLst/>
          </a:prstGeom>
          <a:noFill/>
        </p:spPr>
        <p:txBody>
          <a:bodyPr wrap="square">
            <a:spAutoFit/>
          </a:bodyPr>
          <a:lstStyle/>
          <a:p>
            <a:r>
              <a:rPr lang="es-MX" dirty="0"/>
              <a:t>Producto final interdisciplinario.</a:t>
            </a:r>
          </a:p>
        </p:txBody>
      </p:sp>
      <p:sp>
        <p:nvSpPr>
          <p:cNvPr id="7" name="CuadroTexto 6">
            <a:extLst>
              <a:ext uri="{FF2B5EF4-FFF2-40B4-BE49-F238E27FC236}">
                <a16:creationId xmlns:a16="http://schemas.microsoft.com/office/drawing/2014/main" id="{67685A47-B473-4C59-B410-6F23D9AFAF1E}"/>
              </a:ext>
            </a:extLst>
          </p:cNvPr>
          <p:cNvSpPr txBox="1"/>
          <p:nvPr/>
        </p:nvSpPr>
        <p:spPr>
          <a:xfrm>
            <a:off x="3920247" y="335763"/>
            <a:ext cx="651753" cy="369332"/>
          </a:xfrm>
          <a:prstGeom prst="rect">
            <a:avLst/>
          </a:prstGeom>
          <a:noFill/>
        </p:spPr>
        <p:txBody>
          <a:bodyPr wrap="square">
            <a:spAutoFit/>
          </a:bodyPr>
          <a:lstStyle/>
          <a:p>
            <a:r>
              <a:rPr lang="es-MX" dirty="0"/>
              <a:t>10</a:t>
            </a:r>
          </a:p>
        </p:txBody>
      </p:sp>
      <p:pic>
        <p:nvPicPr>
          <p:cNvPr id="8" name="Marcador de contenido 4">
            <a:extLst>
              <a:ext uri="{FF2B5EF4-FFF2-40B4-BE49-F238E27FC236}">
                <a16:creationId xmlns:a16="http://schemas.microsoft.com/office/drawing/2014/main" id="{A0A4FFF9-C1E1-428E-AE1D-6EFD625E9B1C}"/>
              </a:ext>
            </a:extLst>
          </p:cNvPr>
          <p:cNvPicPr>
            <a:picLocks noChangeAspect="1"/>
          </p:cNvPicPr>
          <p:nvPr/>
        </p:nvPicPr>
        <p:blipFill>
          <a:blip r:embed="rId2"/>
          <a:stretch>
            <a:fillRect/>
          </a:stretch>
        </p:blipFill>
        <p:spPr>
          <a:xfrm>
            <a:off x="657046" y="1931902"/>
            <a:ext cx="3627907" cy="3787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A93BCD23-77CA-441F-A046-A1F6DA163902}"/>
              </a:ext>
            </a:extLst>
          </p:cNvPr>
          <p:cNvPicPr>
            <a:picLocks noChangeAspect="1"/>
          </p:cNvPicPr>
          <p:nvPr/>
        </p:nvPicPr>
        <p:blipFill>
          <a:blip r:embed="rId3"/>
          <a:stretch>
            <a:fillRect/>
          </a:stretch>
        </p:blipFill>
        <p:spPr>
          <a:xfrm>
            <a:off x="4572000" y="1839723"/>
            <a:ext cx="3744930" cy="39723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7997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1F7BE-6DE2-490E-BD90-F195964D645B}"/>
              </a:ext>
            </a:extLst>
          </p:cNvPr>
          <p:cNvSpPr>
            <a:spLocks noGrp="1"/>
          </p:cNvSpPr>
          <p:nvPr>
            <p:ph type="title"/>
          </p:nvPr>
        </p:nvSpPr>
        <p:spPr>
          <a:xfrm>
            <a:off x="692034" y="1071966"/>
            <a:ext cx="7876197" cy="600539"/>
          </a:xfrm>
        </p:spPr>
        <p:txBody>
          <a:bodyPr>
            <a:normAutofit/>
          </a:bodyPr>
          <a:lstStyle/>
          <a:p>
            <a:r>
              <a:rPr lang="es-MX" sz="3200" dirty="0"/>
              <a:t>Descripción del producto final interdisciplinario.</a:t>
            </a:r>
          </a:p>
        </p:txBody>
      </p:sp>
      <p:sp>
        <p:nvSpPr>
          <p:cNvPr id="3" name="Marcador de número de diapositiva 2">
            <a:extLst>
              <a:ext uri="{FF2B5EF4-FFF2-40B4-BE49-F238E27FC236}">
                <a16:creationId xmlns:a16="http://schemas.microsoft.com/office/drawing/2014/main" id="{F88E3FC2-0259-4CD6-A674-02F067C7940C}"/>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5" name="CuadroTexto 4">
            <a:extLst>
              <a:ext uri="{FF2B5EF4-FFF2-40B4-BE49-F238E27FC236}">
                <a16:creationId xmlns:a16="http://schemas.microsoft.com/office/drawing/2014/main" id="{3A6A5B61-F6DB-4A26-ACB4-B44E13778459}"/>
              </a:ext>
            </a:extLst>
          </p:cNvPr>
          <p:cNvSpPr txBox="1"/>
          <p:nvPr/>
        </p:nvSpPr>
        <p:spPr>
          <a:xfrm>
            <a:off x="692034" y="1973470"/>
            <a:ext cx="7674726" cy="3693319"/>
          </a:xfrm>
          <a:prstGeom prst="rect">
            <a:avLst/>
          </a:prstGeom>
          <a:noFill/>
        </p:spPr>
        <p:txBody>
          <a:bodyPr wrap="square">
            <a:spAutoFit/>
          </a:bodyPr>
          <a:lstStyle/>
          <a:p>
            <a:pPr algn="just"/>
            <a:r>
              <a:rPr lang="es-MX" sz="1800" dirty="0"/>
              <a:t>Los códigos éticos propuestos por los alumnos resultaron muy interesantes, pero adolecieron de un problema fundamental. En todos los Decálogos se hace referencia a principios éticos generales que deben ser aplicados en el ámbito deportivo, pero no todos se refieren específicamente al problema del “dopaje o  manipulación genética”, tema central de este proyecto, tal y cómo se indicó en los lineamientos y rúbricas respectivas de la actividad. </a:t>
            </a:r>
          </a:p>
          <a:p>
            <a:pPr algn="just"/>
            <a:r>
              <a:rPr lang="es-MX" sz="1800" dirty="0"/>
              <a:t>En otras palabras, los alumnos pierden de vista el tema y objetivos centrales de este proyecto, y sus análisis y reflexiones se desvían a las situaciones o problemas éticos del deporte en general. </a:t>
            </a:r>
          </a:p>
          <a:p>
            <a:pPr algn="just"/>
            <a:endParaRPr lang="es-MX" dirty="0"/>
          </a:p>
          <a:p>
            <a:pPr algn="just"/>
            <a:r>
              <a:rPr lang="es-MX" sz="1800" dirty="0"/>
              <a:t>Los códigos éticos, se distribuirán en las zonas deportivas del colegio para que los alumnos los conozcan, y se abrirá una encuesta de satisfacción, en Instagram para medir su impacto, mediante un sencillo cuestionario de opción múltiple.</a:t>
            </a:r>
          </a:p>
        </p:txBody>
      </p:sp>
    </p:spTree>
    <p:extLst>
      <p:ext uri="{BB962C8B-B14F-4D97-AF65-F5344CB8AC3E}">
        <p14:creationId xmlns:p14="http://schemas.microsoft.com/office/powerpoint/2010/main" val="40597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37EEA-6849-5F4E-BF52-2E34E1DAD54A}"/>
              </a:ext>
            </a:extLst>
          </p:cNvPr>
          <p:cNvSpPr>
            <a:spLocks noGrp="1"/>
          </p:cNvSpPr>
          <p:nvPr>
            <p:ph type="title"/>
          </p:nvPr>
        </p:nvSpPr>
        <p:spPr>
          <a:xfrm>
            <a:off x="1088685" y="985111"/>
            <a:ext cx="6968411" cy="34289"/>
          </a:xfrm>
        </p:spPr>
        <p:txBody>
          <a:bodyPr>
            <a:normAutofit fontScale="90000"/>
          </a:bodyPr>
          <a:lstStyle/>
          <a:p>
            <a:r>
              <a:rPr lang="es-MX" dirty="0"/>
              <a:t> </a:t>
            </a:r>
            <a:br>
              <a:rPr lang="es-MX" dirty="0"/>
            </a:br>
            <a:endParaRPr lang="es-MX" dirty="0"/>
          </a:p>
        </p:txBody>
      </p:sp>
      <p:sp>
        <p:nvSpPr>
          <p:cNvPr id="3" name="Marcador de contenido 2">
            <a:extLst>
              <a:ext uri="{FF2B5EF4-FFF2-40B4-BE49-F238E27FC236}">
                <a16:creationId xmlns:a16="http://schemas.microsoft.com/office/drawing/2014/main" id="{09885518-F75F-3C4D-9A95-970047ED96EF}"/>
              </a:ext>
            </a:extLst>
          </p:cNvPr>
          <p:cNvSpPr>
            <a:spLocks noGrp="1"/>
          </p:cNvSpPr>
          <p:nvPr>
            <p:ph idx="1"/>
          </p:nvPr>
        </p:nvSpPr>
        <p:spPr>
          <a:xfrm>
            <a:off x="1088685" y="1159467"/>
            <a:ext cx="6968411" cy="4056681"/>
          </a:xfrm>
        </p:spPr>
        <p:txBody>
          <a:bodyPr/>
          <a:lstStyle/>
          <a:p>
            <a:pPr marL="0" indent="0" algn="ctr">
              <a:buNone/>
            </a:pPr>
            <a:r>
              <a:rPr lang="es-MX" sz="1800" dirty="0"/>
              <a:t> ACTIVIDAD INTERDISCIPLINARIA PARA DETONAR  EL PROYECTO. </a:t>
            </a:r>
          </a:p>
          <a:p>
            <a:pPr marL="0" indent="0" algn="ctr">
              <a:buNone/>
            </a:pPr>
            <a:endParaRPr lang="es-MX" sz="1800" dirty="0"/>
          </a:p>
          <a:p>
            <a:pPr marL="0" indent="0" algn="ctr">
              <a:buNone/>
            </a:pPr>
            <a:r>
              <a:rPr lang="es-MX" sz="1800" dirty="0"/>
              <a:t>“LA BÚSQUEDA DE UN ATLETA IDEAL” </a:t>
            </a:r>
          </a:p>
          <a:p>
            <a:pPr marL="0" indent="0" algn="ctr">
              <a:buNone/>
            </a:pPr>
            <a:r>
              <a:rPr lang="es-MX" sz="1800" dirty="0"/>
              <a:t>      OBJETIVO: INVOLUCRAR A LOS ALUMNOS EN EL PROBLEMA SOCIAL DE LA MANIPULACIÓN GENÉTICA PARA EL MEJORAMIENTO DE LOS ATLETAS.</a:t>
            </a:r>
          </a:p>
          <a:p>
            <a:pPr marL="0" indent="0" algn="ctr">
              <a:buNone/>
            </a:pPr>
            <a:r>
              <a:rPr lang="es-MX" sz="1800" dirty="0"/>
              <a:t>GRADO: 5º SEMESTRE CCH</a:t>
            </a:r>
          </a:p>
          <a:p>
            <a:pPr marL="0" indent="0" algn="ctr">
              <a:buNone/>
            </a:pPr>
            <a:r>
              <a:rPr lang="es-MX" sz="1800" dirty="0"/>
              <a:t>FECHA:  4 DE SEPTIEMBRE </a:t>
            </a:r>
          </a:p>
          <a:p>
            <a:pPr marL="0" indent="0">
              <a:buNone/>
            </a:pPr>
            <a:endParaRPr lang="es-MX" dirty="0"/>
          </a:p>
        </p:txBody>
      </p:sp>
      <p:pic>
        <p:nvPicPr>
          <p:cNvPr id="4" name="Imagen 3">
            <a:extLst>
              <a:ext uri="{FF2B5EF4-FFF2-40B4-BE49-F238E27FC236}">
                <a16:creationId xmlns:a16="http://schemas.microsoft.com/office/drawing/2014/main" id="{2F8706D8-268C-4307-9398-A37231E67EEF}"/>
              </a:ext>
            </a:extLst>
          </p:cNvPr>
          <p:cNvPicPr>
            <a:picLocks noChangeAspect="1"/>
          </p:cNvPicPr>
          <p:nvPr/>
        </p:nvPicPr>
        <p:blipFill>
          <a:blip r:embed="rId2"/>
          <a:stretch>
            <a:fillRect/>
          </a:stretch>
        </p:blipFill>
        <p:spPr>
          <a:xfrm>
            <a:off x="4930346" y="31273"/>
            <a:ext cx="4213654" cy="1082765"/>
          </a:xfrm>
          <a:prstGeom prst="rect">
            <a:avLst/>
          </a:prstGeom>
        </p:spPr>
      </p:pic>
      <p:pic>
        <p:nvPicPr>
          <p:cNvPr id="5" name="Imagen 4">
            <a:extLst>
              <a:ext uri="{FF2B5EF4-FFF2-40B4-BE49-F238E27FC236}">
                <a16:creationId xmlns:a16="http://schemas.microsoft.com/office/drawing/2014/main" id="{AB059CA4-8115-490C-B345-BEEDD1882957}"/>
              </a:ext>
            </a:extLst>
          </p:cNvPr>
          <p:cNvPicPr>
            <a:picLocks noChangeAspect="1"/>
          </p:cNvPicPr>
          <p:nvPr/>
        </p:nvPicPr>
        <p:blipFill rotWithShape="1">
          <a:blip r:embed="rId3"/>
          <a:srcRect l="24932" t="23641" r="26574" b="22906"/>
          <a:stretch/>
        </p:blipFill>
        <p:spPr>
          <a:xfrm>
            <a:off x="216760" y="31273"/>
            <a:ext cx="1742591" cy="854741"/>
          </a:xfrm>
          <a:prstGeom prst="rect">
            <a:avLst/>
          </a:prstGeom>
        </p:spPr>
      </p:pic>
      <p:sp>
        <p:nvSpPr>
          <p:cNvPr id="6" name="Marcador de número de diapositiva 5">
            <a:extLst>
              <a:ext uri="{FF2B5EF4-FFF2-40B4-BE49-F238E27FC236}">
                <a16:creationId xmlns:a16="http://schemas.microsoft.com/office/drawing/2014/main" id="{59066C15-3331-40CB-8BED-7FFB4F74397B}"/>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8" name="CuadroTexto 7">
            <a:extLst>
              <a:ext uri="{FF2B5EF4-FFF2-40B4-BE49-F238E27FC236}">
                <a16:creationId xmlns:a16="http://schemas.microsoft.com/office/drawing/2014/main" id="{BB7D6D12-9BBE-4585-8F4B-8B68F52E7FB5}"/>
              </a:ext>
            </a:extLst>
          </p:cNvPr>
          <p:cNvSpPr txBox="1"/>
          <p:nvPr/>
        </p:nvSpPr>
        <p:spPr>
          <a:xfrm>
            <a:off x="4448433" y="800445"/>
            <a:ext cx="741405" cy="369332"/>
          </a:xfrm>
          <a:prstGeom prst="rect">
            <a:avLst/>
          </a:prstGeom>
          <a:noFill/>
        </p:spPr>
        <p:txBody>
          <a:bodyPr wrap="square">
            <a:spAutoFit/>
          </a:bodyPr>
          <a:lstStyle/>
          <a:p>
            <a:pPr algn="just"/>
            <a:r>
              <a:rPr lang="es-MX" sz="1800" dirty="0"/>
              <a:t>11 </a:t>
            </a:r>
          </a:p>
        </p:txBody>
      </p:sp>
      <p:sp>
        <p:nvSpPr>
          <p:cNvPr id="9" name="CuadroTexto 8">
            <a:extLst>
              <a:ext uri="{FF2B5EF4-FFF2-40B4-BE49-F238E27FC236}">
                <a16:creationId xmlns:a16="http://schemas.microsoft.com/office/drawing/2014/main" id="{39FF3930-8B66-442E-8B74-3525F240A43D}"/>
              </a:ext>
            </a:extLst>
          </p:cNvPr>
          <p:cNvSpPr txBox="1"/>
          <p:nvPr/>
        </p:nvSpPr>
        <p:spPr>
          <a:xfrm>
            <a:off x="4386649" y="1698544"/>
            <a:ext cx="741405" cy="369332"/>
          </a:xfrm>
          <a:prstGeom prst="rect">
            <a:avLst/>
          </a:prstGeom>
          <a:noFill/>
        </p:spPr>
        <p:txBody>
          <a:bodyPr wrap="square">
            <a:spAutoFit/>
          </a:bodyPr>
          <a:lstStyle/>
          <a:p>
            <a:pPr algn="just"/>
            <a:r>
              <a:rPr lang="es-MX" sz="1800" dirty="0"/>
              <a:t>11.1 </a:t>
            </a:r>
          </a:p>
        </p:txBody>
      </p:sp>
    </p:spTree>
    <p:extLst>
      <p:ext uri="{BB962C8B-B14F-4D97-AF65-F5344CB8AC3E}">
        <p14:creationId xmlns:p14="http://schemas.microsoft.com/office/powerpoint/2010/main" val="331708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581CD-05C0-8948-818D-AEB3CE21D274}"/>
              </a:ext>
            </a:extLst>
          </p:cNvPr>
          <p:cNvSpPr>
            <a:spLocks noGrp="1"/>
          </p:cNvSpPr>
          <p:nvPr>
            <p:ph type="title"/>
          </p:nvPr>
        </p:nvSpPr>
        <p:spPr>
          <a:xfrm>
            <a:off x="1088685" y="973488"/>
            <a:ext cx="6968411" cy="674177"/>
          </a:xfrm>
        </p:spPr>
        <p:txBody>
          <a:bodyPr>
            <a:normAutofit fontScale="90000"/>
          </a:bodyPr>
          <a:lstStyle/>
          <a:p>
            <a:r>
              <a:rPr lang="es-MX" dirty="0"/>
              <a:t>Justificación de la actividad. </a:t>
            </a:r>
          </a:p>
        </p:txBody>
      </p:sp>
      <p:sp>
        <p:nvSpPr>
          <p:cNvPr id="3" name="Marcador de contenido 2">
            <a:extLst>
              <a:ext uri="{FF2B5EF4-FFF2-40B4-BE49-F238E27FC236}">
                <a16:creationId xmlns:a16="http://schemas.microsoft.com/office/drawing/2014/main" id="{20B0E30B-9164-F94D-BBF2-747A5C41D665}"/>
              </a:ext>
            </a:extLst>
          </p:cNvPr>
          <p:cNvSpPr>
            <a:spLocks noGrp="1"/>
          </p:cNvSpPr>
          <p:nvPr>
            <p:ph idx="1"/>
          </p:nvPr>
        </p:nvSpPr>
        <p:spPr>
          <a:xfrm>
            <a:off x="962225" y="1988133"/>
            <a:ext cx="7500839" cy="3719592"/>
          </a:xfrm>
        </p:spPr>
        <p:txBody>
          <a:bodyPr>
            <a:normAutofit/>
          </a:bodyPr>
          <a:lstStyle/>
          <a:p>
            <a:pPr algn="just"/>
            <a:r>
              <a:rPr lang="es-MX" sz="1800" dirty="0"/>
              <a:t>Ante el interés de los jóvenes por la comunicación visual, decidimos involucrar a los alumnos en este tema, a través de la presentación de un video, donde se expone el tema con bastante rigor, claridad y precisión. El documental de la AGENCIA ESPAÑOLA DE PROTECCIÓN DE LA SALUD EN EL DEPORTE, ahonda en el debate de si la biotecnología es más importante que el entrenamiento. </a:t>
            </a:r>
          </a:p>
          <a:p>
            <a:pPr algn="just"/>
            <a:r>
              <a:rPr lang="es-MX" sz="1800" dirty="0">
                <a:hlinkClick r:id="rId2"/>
              </a:rPr>
              <a:t>https://www.youtube.com/watch?v=8hYzDNBcv5g</a:t>
            </a:r>
            <a:endParaRPr lang="es-MX" sz="1800" dirty="0"/>
          </a:p>
          <a:p>
            <a:pPr algn="just"/>
            <a:r>
              <a:rPr lang="es-MX" sz="1800" dirty="0"/>
              <a:t>Los alumnos desarrollarán una reflexión personal a partir de 3 preguntas centrales, cada una para cada área de conocimiento.</a:t>
            </a:r>
          </a:p>
          <a:p>
            <a:endParaRPr lang="es-MX" dirty="0"/>
          </a:p>
        </p:txBody>
      </p:sp>
      <p:pic>
        <p:nvPicPr>
          <p:cNvPr id="4" name="Imagen 3">
            <a:extLst>
              <a:ext uri="{FF2B5EF4-FFF2-40B4-BE49-F238E27FC236}">
                <a16:creationId xmlns:a16="http://schemas.microsoft.com/office/drawing/2014/main" id="{AF2B3FFE-9FF4-4E69-88CC-8E9ED587753A}"/>
              </a:ext>
            </a:extLst>
          </p:cNvPr>
          <p:cNvPicPr>
            <a:picLocks noChangeAspect="1"/>
          </p:cNvPicPr>
          <p:nvPr/>
        </p:nvPicPr>
        <p:blipFill>
          <a:blip r:embed="rId3"/>
          <a:stretch>
            <a:fillRect/>
          </a:stretch>
        </p:blipFill>
        <p:spPr>
          <a:xfrm>
            <a:off x="5671750" y="31273"/>
            <a:ext cx="3472249" cy="892250"/>
          </a:xfrm>
          <a:prstGeom prst="rect">
            <a:avLst/>
          </a:prstGeom>
        </p:spPr>
      </p:pic>
      <p:pic>
        <p:nvPicPr>
          <p:cNvPr id="5" name="Imagen 4">
            <a:extLst>
              <a:ext uri="{FF2B5EF4-FFF2-40B4-BE49-F238E27FC236}">
                <a16:creationId xmlns:a16="http://schemas.microsoft.com/office/drawing/2014/main" id="{E7673C07-FD1C-4A6B-B68F-3C9FB7E4EA6A}"/>
              </a:ext>
            </a:extLst>
          </p:cNvPr>
          <p:cNvPicPr>
            <a:picLocks noChangeAspect="1"/>
          </p:cNvPicPr>
          <p:nvPr/>
        </p:nvPicPr>
        <p:blipFill rotWithShape="1">
          <a:blip r:embed="rId4"/>
          <a:srcRect l="24932" t="23641" r="26574" b="22906"/>
          <a:stretch/>
        </p:blipFill>
        <p:spPr>
          <a:xfrm>
            <a:off x="523374" y="31273"/>
            <a:ext cx="1435977" cy="704347"/>
          </a:xfrm>
          <a:prstGeom prst="rect">
            <a:avLst/>
          </a:prstGeom>
        </p:spPr>
      </p:pic>
      <p:sp>
        <p:nvSpPr>
          <p:cNvPr id="6" name="Marcador de número de diapositiva 5">
            <a:extLst>
              <a:ext uri="{FF2B5EF4-FFF2-40B4-BE49-F238E27FC236}">
                <a16:creationId xmlns:a16="http://schemas.microsoft.com/office/drawing/2014/main" id="{F6253AC2-47B6-45E1-911B-7CEE07659849}"/>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7" name="CuadroTexto 6">
            <a:extLst>
              <a:ext uri="{FF2B5EF4-FFF2-40B4-BE49-F238E27FC236}">
                <a16:creationId xmlns:a16="http://schemas.microsoft.com/office/drawing/2014/main" id="{05D22B58-B201-4540-905A-867DF6EABE5F}"/>
              </a:ext>
            </a:extLst>
          </p:cNvPr>
          <p:cNvSpPr txBox="1"/>
          <p:nvPr/>
        </p:nvSpPr>
        <p:spPr>
          <a:xfrm>
            <a:off x="4077730" y="563804"/>
            <a:ext cx="741405" cy="369332"/>
          </a:xfrm>
          <a:prstGeom prst="rect">
            <a:avLst/>
          </a:prstGeom>
          <a:noFill/>
        </p:spPr>
        <p:txBody>
          <a:bodyPr wrap="square">
            <a:spAutoFit/>
          </a:bodyPr>
          <a:lstStyle/>
          <a:p>
            <a:pPr algn="just"/>
            <a:r>
              <a:rPr lang="es-MX" sz="1800" dirty="0"/>
              <a:t>11.3 </a:t>
            </a:r>
          </a:p>
        </p:txBody>
      </p:sp>
    </p:spTree>
    <p:extLst>
      <p:ext uri="{BB962C8B-B14F-4D97-AF65-F5344CB8AC3E}">
        <p14:creationId xmlns:p14="http://schemas.microsoft.com/office/powerpoint/2010/main" val="3709238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9658B-A6F2-954F-ACF3-C37E5A2223B5}"/>
              </a:ext>
            </a:extLst>
          </p:cNvPr>
          <p:cNvSpPr>
            <a:spLocks noGrp="1"/>
          </p:cNvSpPr>
          <p:nvPr>
            <p:ph type="title"/>
          </p:nvPr>
        </p:nvSpPr>
        <p:spPr>
          <a:xfrm>
            <a:off x="800100" y="1105624"/>
            <a:ext cx="7543800" cy="1450757"/>
          </a:xfrm>
        </p:spPr>
        <p:txBody>
          <a:bodyPr>
            <a:normAutofit/>
          </a:bodyPr>
          <a:lstStyle/>
          <a:p>
            <a:r>
              <a:rPr lang="es-MX" sz="3200" dirty="0"/>
              <a:t>Temas o conceptos clave: </a:t>
            </a:r>
            <a:br>
              <a:rPr lang="es-MX" sz="3200" dirty="0"/>
            </a:br>
            <a:r>
              <a:rPr lang="es-MX" sz="1400" dirty="0"/>
              <a:t>(5 DE CADA ASIGNATURA)</a:t>
            </a:r>
          </a:p>
        </p:txBody>
      </p:sp>
      <p:sp>
        <p:nvSpPr>
          <p:cNvPr id="3" name="Marcador de contenido 2">
            <a:extLst>
              <a:ext uri="{FF2B5EF4-FFF2-40B4-BE49-F238E27FC236}">
                <a16:creationId xmlns:a16="http://schemas.microsoft.com/office/drawing/2014/main" id="{4D372C17-903B-E041-AE26-5E4AC68A0069}"/>
              </a:ext>
            </a:extLst>
          </p:cNvPr>
          <p:cNvSpPr>
            <a:spLocks noGrp="1"/>
          </p:cNvSpPr>
          <p:nvPr>
            <p:ph idx="1"/>
          </p:nvPr>
        </p:nvSpPr>
        <p:spPr>
          <a:xfrm>
            <a:off x="800100" y="2717191"/>
            <a:ext cx="8093087" cy="3047542"/>
          </a:xfrm>
        </p:spPr>
        <p:txBody>
          <a:bodyPr>
            <a:normAutofit/>
          </a:bodyPr>
          <a:lstStyle/>
          <a:p>
            <a:pPr marL="0" indent="0">
              <a:buNone/>
            </a:pPr>
            <a:r>
              <a:rPr lang="es-MX" dirty="0"/>
              <a:t>BIOLOGÍA: GEN, GENÉTICA, MODIFICACIÓN GENÉTICA, INGENIERÍA GENÉTICA Y BIOTECNOLOGÍA. </a:t>
            </a:r>
          </a:p>
          <a:p>
            <a:pPr marL="0" indent="0">
              <a:buNone/>
            </a:pPr>
            <a:endParaRPr lang="es-MX" dirty="0"/>
          </a:p>
          <a:p>
            <a:pPr marL="0" indent="0">
              <a:buNone/>
            </a:pPr>
            <a:r>
              <a:rPr lang="es-MX" dirty="0"/>
              <a:t>CÁLCULO: CÁLCULO, MEDICIÓN, FUNCIÓN, FUNCIÓN CUADRÁTICA Y LÍMITE. </a:t>
            </a:r>
          </a:p>
          <a:p>
            <a:pPr marL="0" indent="0">
              <a:buNone/>
            </a:pPr>
            <a:endParaRPr lang="es-MX" dirty="0"/>
          </a:p>
          <a:p>
            <a:pPr marL="0" indent="0">
              <a:buNone/>
            </a:pPr>
            <a:r>
              <a:rPr lang="es-MX" dirty="0"/>
              <a:t>FILOSOFÍA: NATURALEZA HUMANA, ÉTICA, BIOÉTICA, RESPONSABILIDAD Y LIBERTAD. </a:t>
            </a:r>
          </a:p>
          <a:p>
            <a:pPr marL="0" indent="0">
              <a:buNone/>
            </a:pPr>
            <a:endParaRPr lang="es-MX" dirty="0"/>
          </a:p>
        </p:txBody>
      </p:sp>
      <p:pic>
        <p:nvPicPr>
          <p:cNvPr id="4" name="Imagen 3">
            <a:extLst>
              <a:ext uri="{FF2B5EF4-FFF2-40B4-BE49-F238E27FC236}">
                <a16:creationId xmlns:a16="http://schemas.microsoft.com/office/drawing/2014/main" id="{A1A0D29F-957B-4F62-AC74-05A3A7673E02}"/>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03D0831B-CE5C-48B1-B80C-7079C984997A}"/>
              </a:ext>
            </a:extLst>
          </p:cNvPr>
          <p:cNvPicPr>
            <a:picLocks noChangeAspect="1"/>
          </p:cNvPicPr>
          <p:nvPr/>
        </p:nvPicPr>
        <p:blipFill rotWithShape="1">
          <a:blip r:embed="rId3"/>
          <a:srcRect l="24932" t="23641" r="26574" b="22906"/>
          <a:stretch/>
        </p:blipFill>
        <p:spPr>
          <a:xfrm>
            <a:off x="45721" y="43352"/>
            <a:ext cx="858951" cy="421316"/>
          </a:xfrm>
          <a:prstGeom prst="rect">
            <a:avLst/>
          </a:prstGeom>
        </p:spPr>
      </p:pic>
      <p:sp>
        <p:nvSpPr>
          <p:cNvPr id="6" name="Marcador de número de diapositiva 5">
            <a:extLst>
              <a:ext uri="{FF2B5EF4-FFF2-40B4-BE49-F238E27FC236}">
                <a16:creationId xmlns:a16="http://schemas.microsoft.com/office/drawing/2014/main" id="{22427E85-A047-4F26-A706-68B39DCE008A}"/>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8" name="CuadroTexto 7">
            <a:extLst>
              <a:ext uri="{FF2B5EF4-FFF2-40B4-BE49-F238E27FC236}">
                <a16:creationId xmlns:a16="http://schemas.microsoft.com/office/drawing/2014/main" id="{B18C6FA4-151C-4ACF-A5EA-4B9EAAD604B4}"/>
              </a:ext>
            </a:extLst>
          </p:cNvPr>
          <p:cNvSpPr txBox="1"/>
          <p:nvPr/>
        </p:nvSpPr>
        <p:spPr>
          <a:xfrm>
            <a:off x="4250724" y="1202335"/>
            <a:ext cx="877330" cy="369332"/>
          </a:xfrm>
          <a:prstGeom prst="rect">
            <a:avLst/>
          </a:prstGeom>
          <a:noFill/>
        </p:spPr>
        <p:txBody>
          <a:bodyPr wrap="square">
            <a:spAutoFit/>
          </a:bodyPr>
          <a:lstStyle/>
          <a:p>
            <a:pPr algn="just"/>
            <a:r>
              <a:rPr lang="es-MX" sz="1800" dirty="0"/>
              <a:t>11.2</a:t>
            </a:r>
          </a:p>
        </p:txBody>
      </p:sp>
    </p:spTree>
    <p:extLst>
      <p:ext uri="{BB962C8B-B14F-4D97-AF65-F5344CB8AC3E}">
        <p14:creationId xmlns:p14="http://schemas.microsoft.com/office/powerpoint/2010/main" val="103090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E7DA66-46E0-4880-90CD-02A5F9BB2362}"/>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FE9C5A9F-76E8-4A62-A788-ECFDCFF3883A}"/>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2" name="Marcador de número de diapositiva 1">
            <a:extLst>
              <a:ext uri="{FF2B5EF4-FFF2-40B4-BE49-F238E27FC236}">
                <a16:creationId xmlns:a16="http://schemas.microsoft.com/office/drawing/2014/main" id="{EE3A3832-DA13-48C5-B3C5-B08952F17EE2}"/>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7" name="CuadroTexto 6">
            <a:extLst>
              <a:ext uri="{FF2B5EF4-FFF2-40B4-BE49-F238E27FC236}">
                <a16:creationId xmlns:a16="http://schemas.microsoft.com/office/drawing/2014/main" id="{111DA801-C868-48E3-843B-B13B8FC51337}"/>
              </a:ext>
            </a:extLst>
          </p:cNvPr>
          <p:cNvSpPr txBox="1"/>
          <p:nvPr/>
        </p:nvSpPr>
        <p:spPr>
          <a:xfrm>
            <a:off x="4448433" y="800445"/>
            <a:ext cx="741405" cy="369332"/>
          </a:xfrm>
          <a:prstGeom prst="rect">
            <a:avLst/>
          </a:prstGeom>
          <a:noFill/>
        </p:spPr>
        <p:txBody>
          <a:bodyPr wrap="square">
            <a:spAutoFit/>
          </a:bodyPr>
          <a:lstStyle/>
          <a:p>
            <a:pPr algn="just"/>
            <a:r>
              <a:rPr lang="es-MX" sz="1800" dirty="0"/>
              <a:t>11.4 </a:t>
            </a:r>
          </a:p>
        </p:txBody>
      </p:sp>
      <p:sp>
        <p:nvSpPr>
          <p:cNvPr id="8" name="CuadroTexto 7">
            <a:extLst>
              <a:ext uri="{FF2B5EF4-FFF2-40B4-BE49-F238E27FC236}">
                <a16:creationId xmlns:a16="http://schemas.microsoft.com/office/drawing/2014/main" id="{CBB4AD3C-97E7-45AA-BCF2-3AF66795D2CA}"/>
              </a:ext>
            </a:extLst>
          </p:cNvPr>
          <p:cNvSpPr txBox="1"/>
          <p:nvPr/>
        </p:nvSpPr>
        <p:spPr>
          <a:xfrm>
            <a:off x="1482811" y="1248723"/>
            <a:ext cx="5263978" cy="369332"/>
          </a:xfrm>
          <a:prstGeom prst="rect">
            <a:avLst/>
          </a:prstGeom>
          <a:noFill/>
        </p:spPr>
        <p:txBody>
          <a:bodyPr wrap="square" rtlCol="0">
            <a:spAutoFit/>
          </a:bodyPr>
          <a:lstStyle/>
          <a:p>
            <a:r>
              <a:rPr lang="es-MX" dirty="0"/>
              <a:t>Descripción de apertura.</a:t>
            </a:r>
          </a:p>
        </p:txBody>
      </p:sp>
      <p:sp>
        <p:nvSpPr>
          <p:cNvPr id="11" name="CuadroTexto 10">
            <a:extLst>
              <a:ext uri="{FF2B5EF4-FFF2-40B4-BE49-F238E27FC236}">
                <a16:creationId xmlns:a16="http://schemas.microsoft.com/office/drawing/2014/main" id="{9CAC0F0F-627F-47C5-A3AD-EB78B3C03ED8}"/>
              </a:ext>
            </a:extLst>
          </p:cNvPr>
          <p:cNvSpPr txBox="1"/>
          <p:nvPr/>
        </p:nvSpPr>
        <p:spPr>
          <a:xfrm>
            <a:off x="963827" y="2143007"/>
            <a:ext cx="8180173" cy="646331"/>
          </a:xfrm>
          <a:prstGeom prst="rect">
            <a:avLst/>
          </a:prstGeom>
          <a:noFill/>
        </p:spPr>
        <p:txBody>
          <a:bodyPr wrap="square">
            <a:spAutoFit/>
          </a:bodyPr>
          <a:lstStyle/>
          <a:p>
            <a:r>
              <a:rPr lang="es-MX" sz="1800" dirty="0"/>
              <a:t>Los alumnos revisan el video de manera individual, solo los primeros 10 minutos: https://www.youtube.com/watch?v=LHvmG_zUy4k </a:t>
            </a:r>
          </a:p>
        </p:txBody>
      </p:sp>
      <p:sp>
        <p:nvSpPr>
          <p:cNvPr id="14" name="Marcador de contenido 2">
            <a:extLst>
              <a:ext uri="{FF2B5EF4-FFF2-40B4-BE49-F238E27FC236}">
                <a16:creationId xmlns:a16="http://schemas.microsoft.com/office/drawing/2014/main" id="{3411F523-48AB-4973-8F77-3C4AB996F4D6}"/>
              </a:ext>
            </a:extLst>
          </p:cNvPr>
          <p:cNvSpPr txBox="1">
            <a:spLocks/>
          </p:cNvSpPr>
          <p:nvPr/>
        </p:nvSpPr>
        <p:spPr>
          <a:xfrm>
            <a:off x="632714" y="3328762"/>
            <a:ext cx="8100991" cy="272879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MX" dirty="0"/>
              <a:t>Se trabaja con las siguientes preguntas para robustecer la reflexión.</a:t>
            </a:r>
          </a:p>
          <a:p>
            <a:pPr algn="just"/>
            <a:r>
              <a:rPr lang="es-MX" sz="1650" dirty="0"/>
              <a:t>BIOLOGÍA ¿Qué es en términos generales la manipulación genética en el deporte? Definirlo en muy pocos términos y sólo recurriendo a los conceptos biológicos esenciales. </a:t>
            </a:r>
          </a:p>
          <a:p>
            <a:pPr algn="just"/>
            <a:r>
              <a:rPr lang="es-MX" sz="1650" dirty="0"/>
              <a:t>CÁLCULO ¿Será posible medir con precisión el rendimiento físico de un atleta tomando en cuenta todas las variables, incluyendo la diversidad genética de los propios atletas? Sí o no y por qué. </a:t>
            </a:r>
          </a:p>
          <a:p>
            <a:pPr algn="just"/>
            <a:r>
              <a:rPr lang="es-MX" sz="1650" dirty="0"/>
              <a:t>FILOSOFÍA ¿Qué tan ético es intentar modificar la “naturaleza humana” para mejorar el rendimiento de los atletas? Justificar la respuesta. </a:t>
            </a:r>
          </a:p>
          <a:p>
            <a:endParaRPr lang="es-MX" dirty="0"/>
          </a:p>
        </p:txBody>
      </p:sp>
    </p:spTree>
    <p:extLst>
      <p:ext uri="{BB962C8B-B14F-4D97-AF65-F5344CB8AC3E}">
        <p14:creationId xmlns:p14="http://schemas.microsoft.com/office/powerpoint/2010/main" val="4191479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0E923-61AC-024D-ADC2-A0E3974DF70B}"/>
              </a:ext>
            </a:extLst>
          </p:cNvPr>
          <p:cNvSpPr>
            <a:spLocks noGrp="1"/>
          </p:cNvSpPr>
          <p:nvPr>
            <p:ph type="title"/>
          </p:nvPr>
        </p:nvSpPr>
        <p:spPr>
          <a:xfrm>
            <a:off x="962226" y="1997865"/>
            <a:ext cx="6968411" cy="534691"/>
          </a:xfrm>
        </p:spPr>
        <p:txBody>
          <a:bodyPr>
            <a:normAutofit/>
          </a:bodyPr>
          <a:lstStyle/>
          <a:p>
            <a:r>
              <a:rPr lang="es-MX" sz="2400" dirty="0"/>
              <a:t>Pasos</a:t>
            </a:r>
            <a:r>
              <a:rPr lang="es-MX" sz="3200" dirty="0"/>
              <a:t>:</a:t>
            </a:r>
          </a:p>
        </p:txBody>
      </p:sp>
      <p:sp>
        <p:nvSpPr>
          <p:cNvPr id="3" name="Marcador de contenido 2">
            <a:extLst>
              <a:ext uri="{FF2B5EF4-FFF2-40B4-BE49-F238E27FC236}">
                <a16:creationId xmlns:a16="http://schemas.microsoft.com/office/drawing/2014/main" id="{65119B3A-59A9-1D4F-BCCF-433EDC484666}"/>
              </a:ext>
            </a:extLst>
          </p:cNvPr>
          <p:cNvSpPr>
            <a:spLocks noGrp="1"/>
          </p:cNvSpPr>
          <p:nvPr>
            <p:ph idx="1"/>
          </p:nvPr>
        </p:nvSpPr>
        <p:spPr>
          <a:xfrm>
            <a:off x="962226" y="2217920"/>
            <a:ext cx="6968411" cy="4021811"/>
          </a:xfrm>
        </p:spPr>
        <p:txBody>
          <a:bodyPr>
            <a:normAutofit/>
          </a:bodyPr>
          <a:lstStyle/>
          <a:p>
            <a:pPr algn="just"/>
            <a:endParaRPr lang="es-MX" sz="1800" dirty="0"/>
          </a:p>
          <a:p>
            <a:pPr algn="just"/>
            <a:r>
              <a:rPr lang="es-MX" sz="1800" dirty="0"/>
              <a:t>2) Con base en lo visto en el video, y las respuestas verbales del inicio, los alumnos forman parejas y realizan su reflexión en un texto escrito con un mínimo de 200 palabras y lo suben a classroom para su cotejo. </a:t>
            </a:r>
          </a:p>
          <a:p>
            <a:pPr algn="just"/>
            <a:endParaRPr lang="es-MX" sz="1800" dirty="0"/>
          </a:p>
          <a:p>
            <a:pPr marL="0" indent="0" algn="just">
              <a:buNone/>
            </a:pPr>
            <a:r>
              <a:rPr lang="es-MX" sz="1800" dirty="0"/>
              <a:t>                                                                11.6 </a:t>
            </a:r>
          </a:p>
          <a:p>
            <a:pPr algn="just"/>
            <a:r>
              <a:rPr lang="es-MX" sz="1800" dirty="0"/>
              <a:t>3) Cada pareja presenta sus reflexiones al resto del grupo, para comentarlas bajo la moderación de los tres profesores, y sacar alguna conclusión respecto a cada pregunta. </a:t>
            </a:r>
          </a:p>
        </p:txBody>
      </p:sp>
      <p:pic>
        <p:nvPicPr>
          <p:cNvPr id="4" name="Imagen 3">
            <a:extLst>
              <a:ext uri="{FF2B5EF4-FFF2-40B4-BE49-F238E27FC236}">
                <a16:creationId xmlns:a16="http://schemas.microsoft.com/office/drawing/2014/main" id="{C1F8017B-0B90-4F47-95AB-DEEB732798A3}"/>
              </a:ext>
            </a:extLst>
          </p:cNvPr>
          <p:cNvPicPr>
            <a:picLocks noChangeAspect="1"/>
          </p:cNvPicPr>
          <p:nvPr/>
        </p:nvPicPr>
        <p:blipFill>
          <a:blip r:embed="rId2"/>
          <a:stretch>
            <a:fillRect/>
          </a:stretch>
        </p:blipFill>
        <p:spPr>
          <a:xfrm>
            <a:off x="5708822" y="31273"/>
            <a:ext cx="3435178" cy="882724"/>
          </a:xfrm>
          <a:prstGeom prst="rect">
            <a:avLst/>
          </a:prstGeom>
        </p:spPr>
      </p:pic>
      <p:pic>
        <p:nvPicPr>
          <p:cNvPr id="5" name="Imagen 4">
            <a:extLst>
              <a:ext uri="{FF2B5EF4-FFF2-40B4-BE49-F238E27FC236}">
                <a16:creationId xmlns:a16="http://schemas.microsoft.com/office/drawing/2014/main" id="{9310278A-9D4A-4E7E-8C21-82698BB0329F}"/>
              </a:ext>
            </a:extLst>
          </p:cNvPr>
          <p:cNvPicPr>
            <a:picLocks noChangeAspect="1"/>
          </p:cNvPicPr>
          <p:nvPr/>
        </p:nvPicPr>
        <p:blipFill rotWithShape="1">
          <a:blip r:embed="rId3"/>
          <a:srcRect l="24932" t="23641" r="26574" b="22906"/>
          <a:stretch/>
        </p:blipFill>
        <p:spPr>
          <a:xfrm>
            <a:off x="538705" y="31273"/>
            <a:ext cx="1420646" cy="696827"/>
          </a:xfrm>
          <a:prstGeom prst="rect">
            <a:avLst/>
          </a:prstGeom>
        </p:spPr>
      </p:pic>
      <p:sp>
        <p:nvSpPr>
          <p:cNvPr id="6" name="Marcador de número de diapositiva 5">
            <a:extLst>
              <a:ext uri="{FF2B5EF4-FFF2-40B4-BE49-F238E27FC236}">
                <a16:creationId xmlns:a16="http://schemas.microsoft.com/office/drawing/2014/main" id="{45ED44A1-5BBE-4349-A443-A6A97A0B43B9}"/>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7" name="CuadroTexto 6">
            <a:extLst>
              <a:ext uri="{FF2B5EF4-FFF2-40B4-BE49-F238E27FC236}">
                <a16:creationId xmlns:a16="http://schemas.microsoft.com/office/drawing/2014/main" id="{B73440B9-3350-43BC-92D3-2F7591D7A420}"/>
              </a:ext>
            </a:extLst>
          </p:cNvPr>
          <p:cNvSpPr txBox="1"/>
          <p:nvPr/>
        </p:nvSpPr>
        <p:spPr>
          <a:xfrm>
            <a:off x="1482811" y="1248723"/>
            <a:ext cx="5263978" cy="369332"/>
          </a:xfrm>
          <a:prstGeom prst="rect">
            <a:avLst/>
          </a:prstGeom>
          <a:noFill/>
        </p:spPr>
        <p:txBody>
          <a:bodyPr wrap="square" rtlCol="0">
            <a:spAutoFit/>
          </a:bodyPr>
          <a:lstStyle/>
          <a:p>
            <a:r>
              <a:rPr lang="es-MX" dirty="0"/>
              <a:t>Descripción de la actividad de desarrollo.</a:t>
            </a:r>
          </a:p>
        </p:txBody>
      </p:sp>
      <p:sp>
        <p:nvSpPr>
          <p:cNvPr id="8" name="CuadroTexto 7">
            <a:extLst>
              <a:ext uri="{FF2B5EF4-FFF2-40B4-BE49-F238E27FC236}">
                <a16:creationId xmlns:a16="http://schemas.microsoft.com/office/drawing/2014/main" id="{73545F65-95EE-4F25-A781-EC285EDF1CEB}"/>
              </a:ext>
            </a:extLst>
          </p:cNvPr>
          <p:cNvSpPr txBox="1"/>
          <p:nvPr/>
        </p:nvSpPr>
        <p:spPr>
          <a:xfrm>
            <a:off x="4323799" y="738559"/>
            <a:ext cx="1076104" cy="369332"/>
          </a:xfrm>
          <a:prstGeom prst="rect">
            <a:avLst/>
          </a:prstGeom>
          <a:noFill/>
        </p:spPr>
        <p:txBody>
          <a:bodyPr wrap="square" rtlCol="0">
            <a:spAutoFit/>
          </a:bodyPr>
          <a:lstStyle/>
          <a:p>
            <a:r>
              <a:rPr lang="es-MX" dirty="0"/>
              <a:t>11.5</a:t>
            </a:r>
          </a:p>
        </p:txBody>
      </p:sp>
    </p:spTree>
    <p:extLst>
      <p:ext uri="{BB962C8B-B14F-4D97-AF65-F5344CB8AC3E}">
        <p14:creationId xmlns:p14="http://schemas.microsoft.com/office/powerpoint/2010/main" val="402369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8D3BA-0C01-3843-9D4B-C39757BD10FE}"/>
              </a:ext>
            </a:extLst>
          </p:cNvPr>
          <p:cNvSpPr>
            <a:spLocks noGrp="1"/>
          </p:cNvSpPr>
          <p:nvPr>
            <p:ph type="ctrTitle"/>
          </p:nvPr>
        </p:nvSpPr>
        <p:spPr>
          <a:xfrm>
            <a:off x="1407319" y="1699023"/>
            <a:ext cx="6593681" cy="1053202"/>
          </a:xfrm>
        </p:spPr>
        <p:txBody>
          <a:bodyPr>
            <a:normAutofit fontScale="90000"/>
          </a:bodyPr>
          <a:lstStyle/>
          <a:p>
            <a:r>
              <a:rPr lang="es-MX" dirty="0"/>
              <a:t> </a:t>
            </a:r>
          </a:p>
        </p:txBody>
      </p:sp>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432486" y="1484931"/>
            <a:ext cx="8489091" cy="4854085"/>
          </a:xfrm>
        </p:spPr>
        <p:txBody>
          <a:bodyPr>
            <a:normAutofit fontScale="92500" lnSpcReduction="10000"/>
          </a:bodyPr>
          <a:lstStyle/>
          <a:p>
            <a:pPr algn="ctr"/>
            <a:r>
              <a:rPr lang="es-MX" dirty="0"/>
              <a:t>2</a:t>
            </a:r>
          </a:p>
          <a:p>
            <a:pPr algn="ctr"/>
            <a:r>
              <a:rPr lang="es-ES_tradnl" b="1" dirty="0"/>
              <a:t>NOMBRES Y ASIGNATURAS DE MAESTROS PARTICIPANTES: </a:t>
            </a:r>
          </a:p>
          <a:p>
            <a:pPr algn="ctr"/>
            <a:endParaRPr lang="es-ES_tradnl" b="1" dirty="0"/>
          </a:p>
          <a:p>
            <a:pPr algn="ctr"/>
            <a:r>
              <a:rPr lang="es-ES_tradnl" b="1" dirty="0"/>
              <a:t>GUSTAVO FIGUEROA, FILOSOFÍA I</a:t>
            </a:r>
          </a:p>
          <a:p>
            <a:pPr algn="ctr"/>
            <a:endParaRPr lang="es-ES_tradnl" b="1" dirty="0"/>
          </a:p>
          <a:p>
            <a:pPr algn="ctr"/>
            <a:r>
              <a:rPr lang="es-ES_tradnl" b="1" dirty="0"/>
              <a:t>EDGAR HUERTA, BIOLOGÍA III</a:t>
            </a:r>
          </a:p>
          <a:p>
            <a:pPr algn="ctr"/>
            <a:endParaRPr lang="es-ES_tradnl" b="1" dirty="0"/>
          </a:p>
          <a:p>
            <a:pPr algn="ctr"/>
            <a:r>
              <a:rPr lang="es-ES_tradnl" b="1" dirty="0"/>
              <a:t>JUAN JOSÉ  BELTRÁN CORONA, CÁLCULO DIFERENCIAL E INTEGRAL I</a:t>
            </a:r>
          </a:p>
          <a:p>
            <a:pPr algn="ctr"/>
            <a:endParaRPr lang="es-MX" b="1" dirty="0"/>
          </a:p>
          <a:p>
            <a:pPr algn="ctr"/>
            <a:r>
              <a:rPr lang="es-MX" b="1" dirty="0"/>
              <a:t>JOSÉ LUIS VELAZQUEZ, EDUCACIÓN FÍSICA</a:t>
            </a:r>
            <a:endParaRPr lang="es-MX" dirty="0"/>
          </a:p>
        </p:txBody>
      </p:sp>
      <p:pic>
        <p:nvPicPr>
          <p:cNvPr id="4" name="Imagen 3">
            <a:extLst>
              <a:ext uri="{FF2B5EF4-FFF2-40B4-BE49-F238E27FC236}">
                <a16:creationId xmlns:a16="http://schemas.microsoft.com/office/drawing/2014/main" id="{32544204-50D9-40BE-A7AF-927D4630C847}"/>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2CF23F0E-BB74-444F-A9D9-2E1D448BDF89}"/>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6" name="Marcador de número de diapositiva 5">
            <a:extLst>
              <a:ext uri="{FF2B5EF4-FFF2-40B4-BE49-F238E27FC236}">
                <a16:creationId xmlns:a16="http://schemas.microsoft.com/office/drawing/2014/main" id="{B13DD079-01EB-4178-B275-36BA84CE8088}"/>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8" name="CuadroTexto 7">
            <a:extLst>
              <a:ext uri="{FF2B5EF4-FFF2-40B4-BE49-F238E27FC236}">
                <a16:creationId xmlns:a16="http://schemas.microsoft.com/office/drawing/2014/main" id="{1B0C0BBC-751D-4EA4-94D2-DB81ABEEF49D}"/>
              </a:ext>
            </a:extLst>
          </p:cNvPr>
          <p:cNvSpPr txBox="1"/>
          <p:nvPr/>
        </p:nvSpPr>
        <p:spPr>
          <a:xfrm>
            <a:off x="432486" y="1182161"/>
            <a:ext cx="1357207" cy="400110"/>
          </a:xfrm>
          <a:prstGeom prst="rect">
            <a:avLst/>
          </a:prstGeom>
          <a:noFill/>
        </p:spPr>
        <p:txBody>
          <a:bodyPr wrap="square">
            <a:spAutoFit/>
          </a:bodyPr>
          <a:lstStyle/>
          <a:p>
            <a:r>
              <a:rPr lang="es-MX" sz="2000" b="1" dirty="0">
                <a:solidFill>
                  <a:srgbClr val="FF0000"/>
                </a:solidFill>
              </a:rPr>
              <a:t>EQUIPO 1</a:t>
            </a:r>
          </a:p>
        </p:txBody>
      </p:sp>
    </p:spTree>
    <p:extLst>
      <p:ext uri="{BB962C8B-B14F-4D97-AF65-F5344CB8AC3E}">
        <p14:creationId xmlns:p14="http://schemas.microsoft.com/office/powerpoint/2010/main" val="1529791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DA3B6-50B0-E043-B25F-0079F4720BA3}"/>
              </a:ext>
            </a:extLst>
          </p:cNvPr>
          <p:cNvSpPr>
            <a:spLocks noGrp="1"/>
          </p:cNvSpPr>
          <p:nvPr>
            <p:ph type="title"/>
          </p:nvPr>
        </p:nvSpPr>
        <p:spPr/>
        <p:txBody>
          <a:bodyPr/>
          <a:lstStyle/>
          <a:p>
            <a:r>
              <a:rPr lang="es-MX" dirty="0"/>
              <a:t>Ejemplos de reflexiones. </a:t>
            </a:r>
          </a:p>
        </p:txBody>
      </p:sp>
      <p:pic>
        <p:nvPicPr>
          <p:cNvPr id="5" name="Marcador de contenido 4">
            <a:extLst>
              <a:ext uri="{FF2B5EF4-FFF2-40B4-BE49-F238E27FC236}">
                <a16:creationId xmlns:a16="http://schemas.microsoft.com/office/drawing/2014/main" id="{EF46F97C-5A0A-2A4D-9E3D-9E299ADA6833}"/>
              </a:ext>
            </a:extLst>
          </p:cNvPr>
          <p:cNvPicPr>
            <a:picLocks noGrp="1" noChangeAspect="1"/>
          </p:cNvPicPr>
          <p:nvPr>
            <p:ph idx="1"/>
          </p:nvPr>
        </p:nvPicPr>
        <p:blipFill>
          <a:blip r:embed="rId2"/>
          <a:stretch>
            <a:fillRect/>
          </a:stretch>
        </p:blipFill>
        <p:spPr>
          <a:xfrm>
            <a:off x="499784" y="2340366"/>
            <a:ext cx="2985116" cy="3442596"/>
          </a:xfrm>
        </p:spPr>
      </p:pic>
      <p:pic>
        <p:nvPicPr>
          <p:cNvPr id="8" name="Imagen 7">
            <a:extLst>
              <a:ext uri="{FF2B5EF4-FFF2-40B4-BE49-F238E27FC236}">
                <a16:creationId xmlns:a16="http://schemas.microsoft.com/office/drawing/2014/main" id="{1801DD72-9A0D-CC40-A125-A46F2159BA7E}"/>
              </a:ext>
            </a:extLst>
          </p:cNvPr>
          <p:cNvPicPr>
            <a:picLocks noChangeAspect="1"/>
          </p:cNvPicPr>
          <p:nvPr/>
        </p:nvPicPr>
        <p:blipFill>
          <a:blip r:embed="rId3"/>
          <a:stretch>
            <a:fillRect/>
          </a:stretch>
        </p:blipFill>
        <p:spPr>
          <a:xfrm>
            <a:off x="3330385" y="2518692"/>
            <a:ext cx="2610655" cy="3249011"/>
          </a:xfrm>
          <a:prstGeom prst="rect">
            <a:avLst/>
          </a:prstGeom>
        </p:spPr>
      </p:pic>
      <p:pic>
        <p:nvPicPr>
          <p:cNvPr id="13" name="Imagen 12">
            <a:extLst>
              <a:ext uri="{FF2B5EF4-FFF2-40B4-BE49-F238E27FC236}">
                <a16:creationId xmlns:a16="http://schemas.microsoft.com/office/drawing/2014/main" id="{77DEAEF0-9975-0B49-849D-6D2416E1CC90}"/>
              </a:ext>
            </a:extLst>
          </p:cNvPr>
          <p:cNvPicPr>
            <a:picLocks noChangeAspect="1"/>
          </p:cNvPicPr>
          <p:nvPr/>
        </p:nvPicPr>
        <p:blipFill>
          <a:blip r:embed="rId4"/>
          <a:stretch>
            <a:fillRect/>
          </a:stretch>
        </p:blipFill>
        <p:spPr>
          <a:xfrm>
            <a:off x="5986797" y="2118978"/>
            <a:ext cx="2938101" cy="3663984"/>
          </a:xfrm>
          <a:prstGeom prst="rect">
            <a:avLst/>
          </a:prstGeom>
        </p:spPr>
      </p:pic>
      <p:pic>
        <p:nvPicPr>
          <p:cNvPr id="6" name="Imagen 5">
            <a:extLst>
              <a:ext uri="{FF2B5EF4-FFF2-40B4-BE49-F238E27FC236}">
                <a16:creationId xmlns:a16="http://schemas.microsoft.com/office/drawing/2014/main" id="{AB25C2D9-115A-4560-AC8E-615149AE7F69}"/>
              </a:ext>
            </a:extLst>
          </p:cNvPr>
          <p:cNvPicPr>
            <a:picLocks noChangeAspect="1"/>
          </p:cNvPicPr>
          <p:nvPr/>
        </p:nvPicPr>
        <p:blipFill>
          <a:blip r:embed="rId5"/>
          <a:stretch>
            <a:fillRect/>
          </a:stretch>
        </p:blipFill>
        <p:spPr>
          <a:xfrm>
            <a:off x="5421052" y="31273"/>
            <a:ext cx="3722948" cy="956671"/>
          </a:xfrm>
          <a:prstGeom prst="rect">
            <a:avLst/>
          </a:prstGeom>
        </p:spPr>
      </p:pic>
      <p:pic>
        <p:nvPicPr>
          <p:cNvPr id="7" name="Imagen 6">
            <a:extLst>
              <a:ext uri="{FF2B5EF4-FFF2-40B4-BE49-F238E27FC236}">
                <a16:creationId xmlns:a16="http://schemas.microsoft.com/office/drawing/2014/main" id="{126EE402-D6E7-4EA0-A735-0A6367959DB1}"/>
              </a:ext>
            </a:extLst>
          </p:cNvPr>
          <p:cNvPicPr>
            <a:picLocks noChangeAspect="1"/>
          </p:cNvPicPr>
          <p:nvPr/>
        </p:nvPicPr>
        <p:blipFill rotWithShape="1">
          <a:blip r:embed="rId6"/>
          <a:srcRect l="24932" t="23641" r="26574" b="22906"/>
          <a:stretch/>
        </p:blipFill>
        <p:spPr>
          <a:xfrm>
            <a:off x="419695" y="31273"/>
            <a:ext cx="1539656" cy="755202"/>
          </a:xfrm>
          <a:prstGeom prst="rect">
            <a:avLst/>
          </a:prstGeom>
        </p:spPr>
      </p:pic>
      <p:pic>
        <p:nvPicPr>
          <p:cNvPr id="9" name="Imagen 8">
            <a:extLst>
              <a:ext uri="{FF2B5EF4-FFF2-40B4-BE49-F238E27FC236}">
                <a16:creationId xmlns:a16="http://schemas.microsoft.com/office/drawing/2014/main" id="{2D8DB816-9FDB-4542-BDBC-5C776C4705F5}"/>
              </a:ext>
            </a:extLst>
          </p:cNvPr>
          <p:cNvPicPr>
            <a:picLocks noChangeAspect="1"/>
          </p:cNvPicPr>
          <p:nvPr/>
        </p:nvPicPr>
        <p:blipFill>
          <a:blip r:embed="rId5"/>
          <a:stretch>
            <a:fillRect/>
          </a:stretch>
        </p:blipFill>
        <p:spPr>
          <a:xfrm>
            <a:off x="5511114" y="31273"/>
            <a:ext cx="3632886" cy="933528"/>
          </a:xfrm>
          <a:prstGeom prst="rect">
            <a:avLst/>
          </a:prstGeom>
        </p:spPr>
      </p:pic>
      <p:pic>
        <p:nvPicPr>
          <p:cNvPr id="10" name="Imagen 9">
            <a:extLst>
              <a:ext uri="{FF2B5EF4-FFF2-40B4-BE49-F238E27FC236}">
                <a16:creationId xmlns:a16="http://schemas.microsoft.com/office/drawing/2014/main" id="{50BB8F9A-FC8C-4058-BD2B-69131550AB30}"/>
              </a:ext>
            </a:extLst>
          </p:cNvPr>
          <p:cNvPicPr>
            <a:picLocks noChangeAspect="1"/>
          </p:cNvPicPr>
          <p:nvPr/>
        </p:nvPicPr>
        <p:blipFill rotWithShape="1">
          <a:blip r:embed="rId6"/>
          <a:srcRect l="24932" t="23641" r="26574" b="22906"/>
          <a:stretch/>
        </p:blipFill>
        <p:spPr>
          <a:xfrm>
            <a:off x="456941" y="31273"/>
            <a:ext cx="1502410" cy="736932"/>
          </a:xfrm>
          <a:prstGeom prst="rect">
            <a:avLst/>
          </a:prstGeom>
        </p:spPr>
      </p:pic>
      <p:sp>
        <p:nvSpPr>
          <p:cNvPr id="3" name="Marcador de número de diapositiva 2">
            <a:extLst>
              <a:ext uri="{FF2B5EF4-FFF2-40B4-BE49-F238E27FC236}">
                <a16:creationId xmlns:a16="http://schemas.microsoft.com/office/drawing/2014/main" id="{D45B2355-C618-4A74-91E6-73707C9AA8DC}"/>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4154103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03707-4E2B-AE4A-B30A-150B31768260}"/>
              </a:ext>
            </a:extLst>
          </p:cNvPr>
          <p:cNvSpPr>
            <a:spLocks noGrp="1"/>
          </p:cNvSpPr>
          <p:nvPr>
            <p:ph type="title"/>
          </p:nvPr>
        </p:nvSpPr>
        <p:spPr>
          <a:xfrm>
            <a:off x="948942" y="856528"/>
            <a:ext cx="6968411" cy="860156"/>
          </a:xfrm>
        </p:spPr>
        <p:txBody>
          <a:bodyPr>
            <a:noAutofit/>
          </a:bodyPr>
          <a:lstStyle/>
          <a:p>
            <a:r>
              <a:rPr lang="es-MX" sz="3200" dirty="0"/>
              <a:t>Conclusiones y utilidad de los resultados.</a:t>
            </a:r>
          </a:p>
        </p:txBody>
      </p:sp>
      <p:sp>
        <p:nvSpPr>
          <p:cNvPr id="3" name="Marcador de contenido 2">
            <a:extLst>
              <a:ext uri="{FF2B5EF4-FFF2-40B4-BE49-F238E27FC236}">
                <a16:creationId xmlns:a16="http://schemas.microsoft.com/office/drawing/2014/main" id="{691FD610-58F7-444C-9C81-E0978627FF03}"/>
              </a:ext>
            </a:extLst>
          </p:cNvPr>
          <p:cNvSpPr>
            <a:spLocks noGrp="1"/>
          </p:cNvSpPr>
          <p:nvPr>
            <p:ph idx="1"/>
          </p:nvPr>
        </p:nvSpPr>
        <p:spPr>
          <a:xfrm>
            <a:off x="948941" y="2031840"/>
            <a:ext cx="7799643" cy="3952067"/>
          </a:xfrm>
        </p:spPr>
        <p:txBody>
          <a:bodyPr>
            <a:normAutofit fontScale="77500" lnSpcReduction="20000"/>
          </a:bodyPr>
          <a:lstStyle/>
          <a:p>
            <a:pPr algn="just"/>
            <a:r>
              <a:rPr lang="es-MX" dirty="0"/>
              <a:t>El resultado de la actividad fue muy desigual. Después de revisar las reflexiones, se concluye que los alumnos muestran mucho interés hacia el tema, pero no lograron enfocarse del todo en las preguntas-guía para darles una respuesta concreta.</a:t>
            </a:r>
          </a:p>
          <a:p>
            <a:pPr algn="just"/>
            <a:r>
              <a:rPr lang="es-MX" dirty="0"/>
              <a:t>En el caso de biología, los alumnos logran identificar con mucha vaguedad algunos conceptos y términos clave involucrados en el problema. El video maneja muchos elementos de ingeniería genética que no son del conocimiento de los alumnos, lo cual sirve de diagnóstico para que el profesor de la materia se enfoque con mayor detenimiento en los contenidos de genética dentro de sus clases. </a:t>
            </a:r>
          </a:p>
          <a:p>
            <a:pPr algn="just"/>
            <a:r>
              <a:rPr lang="es-MX" dirty="0"/>
              <a:t>Por otro lado, como en el video no se hace mención específica de los aspectos matemáticos de los cálculos o mediciones sobre el rendimiento físico de los atletas, la mayoría de los alumnos ignoró el problema matemático.  En nuestro análisis esto también permitirá al profesor de matemáticas enfocarse mejor en sus clases y en particular en la  actividad específica de la materia de cálculo para este mismo proyecto. </a:t>
            </a:r>
          </a:p>
          <a:p>
            <a:pPr algn="just"/>
            <a:r>
              <a:rPr lang="es-MX" dirty="0"/>
              <a:t>En la materia de filosofía, en cambio, los alumnos sí lograron plantearse el problema ético sobre el impacto y consecuencias de la manipulación genética en el deporte, así como cuestionarse si debe haber una libertad absoluta en este ámbito o si se requiere asumir una responsablidad social para definir límites en este tema.  Esto le permitirá al profesor continuar con sus actividades en clase para la preparación del producto final: EL CÓDIGO DE ÉTICA. </a:t>
            </a:r>
          </a:p>
          <a:p>
            <a:endParaRPr lang="es-MX" dirty="0"/>
          </a:p>
        </p:txBody>
      </p:sp>
      <p:pic>
        <p:nvPicPr>
          <p:cNvPr id="4" name="Imagen 3">
            <a:extLst>
              <a:ext uri="{FF2B5EF4-FFF2-40B4-BE49-F238E27FC236}">
                <a16:creationId xmlns:a16="http://schemas.microsoft.com/office/drawing/2014/main" id="{B3C7F341-F9C3-4F0F-978B-7E9C24393131}"/>
              </a:ext>
            </a:extLst>
          </p:cNvPr>
          <p:cNvPicPr>
            <a:picLocks noChangeAspect="1"/>
          </p:cNvPicPr>
          <p:nvPr/>
        </p:nvPicPr>
        <p:blipFill>
          <a:blip r:embed="rId2"/>
          <a:stretch>
            <a:fillRect/>
          </a:stretch>
        </p:blipFill>
        <p:spPr>
          <a:xfrm>
            <a:off x="6363730" y="31273"/>
            <a:ext cx="2780270" cy="714435"/>
          </a:xfrm>
          <a:prstGeom prst="rect">
            <a:avLst/>
          </a:prstGeom>
        </p:spPr>
      </p:pic>
      <p:pic>
        <p:nvPicPr>
          <p:cNvPr id="5" name="Imagen 4">
            <a:extLst>
              <a:ext uri="{FF2B5EF4-FFF2-40B4-BE49-F238E27FC236}">
                <a16:creationId xmlns:a16="http://schemas.microsoft.com/office/drawing/2014/main" id="{AE407837-1F6C-4A99-A1A6-C5CA9E7AA0E4}"/>
              </a:ext>
            </a:extLst>
          </p:cNvPr>
          <p:cNvPicPr>
            <a:picLocks noChangeAspect="1"/>
          </p:cNvPicPr>
          <p:nvPr/>
        </p:nvPicPr>
        <p:blipFill rotWithShape="1">
          <a:blip r:embed="rId3"/>
          <a:srcRect l="24932" t="23641" r="26574" b="22906"/>
          <a:stretch/>
        </p:blipFill>
        <p:spPr>
          <a:xfrm>
            <a:off x="809548" y="31273"/>
            <a:ext cx="1149803" cy="563979"/>
          </a:xfrm>
          <a:prstGeom prst="rect">
            <a:avLst/>
          </a:prstGeom>
        </p:spPr>
      </p:pic>
      <p:sp>
        <p:nvSpPr>
          <p:cNvPr id="6" name="Marcador de número de diapositiva 5">
            <a:extLst>
              <a:ext uri="{FF2B5EF4-FFF2-40B4-BE49-F238E27FC236}">
                <a16:creationId xmlns:a16="http://schemas.microsoft.com/office/drawing/2014/main" id="{97BC6A8A-3870-4E20-A255-2236DB1B5365}"/>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CuadroTexto 6">
            <a:extLst>
              <a:ext uri="{FF2B5EF4-FFF2-40B4-BE49-F238E27FC236}">
                <a16:creationId xmlns:a16="http://schemas.microsoft.com/office/drawing/2014/main" id="{87B3BCBD-E2BF-4963-83A9-E838311B2517}"/>
              </a:ext>
            </a:extLst>
          </p:cNvPr>
          <p:cNvSpPr txBox="1"/>
          <p:nvPr/>
        </p:nvSpPr>
        <p:spPr>
          <a:xfrm>
            <a:off x="2286000" y="442665"/>
            <a:ext cx="4572000" cy="369332"/>
          </a:xfrm>
          <a:prstGeom prst="rect">
            <a:avLst/>
          </a:prstGeom>
          <a:noFill/>
        </p:spPr>
        <p:txBody>
          <a:bodyPr wrap="square">
            <a:spAutoFit/>
          </a:bodyPr>
          <a:lstStyle/>
          <a:p>
            <a:pPr algn="ctr"/>
            <a:r>
              <a:rPr lang="es-MX" dirty="0"/>
              <a:t>11.7-11.9</a:t>
            </a:r>
            <a:endParaRPr lang="es-MX" sz="1800" dirty="0"/>
          </a:p>
        </p:txBody>
      </p:sp>
    </p:spTree>
    <p:extLst>
      <p:ext uri="{BB962C8B-B14F-4D97-AF65-F5344CB8AC3E}">
        <p14:creationId xmlns:p14="http://schemas.microsoft.com/office/powerpoint/2010/main" val="1697667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5BA887-E38A-7C45-8946-637A0AE22C88}"/>
              </a:ext>
            </a:extLst>
          </p:cNvPr>
          <p:cNvSpPr>
            <a:spLocks noGrp="1"/>
          </p:cNvSpPr>
          <p:nvPr>
            <p:ph idx="1"/>
          </p:nvPr>
        </p:nvSpPr>
        <p:spPr>
          <a:xfrm>
            <a:off x="1088685" y="1089724"/>
            <a:ext cx="6968411" cy="4324028"/>
          </a:xfrm>
        </p:spPr>
        <p:txBody>
          <a:bodyPr>
            <a:normAutofit/>
          </a:bodyPr>
          <a:lstStyle/>
          <a:p>
            <a:pPr marL="0" indent="0" algn="ctr">
              <a:buNone/>
            </a:pPr>
            <a:r>
              <a:rPr lang="es-MX" sz="1800" dirty="0"/>
              <a:t> PRIMERA ACTIVIDAD INTERDISCIPLINARIA PARA DESARROLLAR  EL PROYECTO. </a:t>
            </a:r>
          </a:p>
          <a:p>
            <a:pPr marL="0" indent="0" algn="ctr">
              <a:buNone/>
            </a:pPr>
            <a:endParaRPr lang="es-MX" sz="1800" dirty="0"/>
          </a:p>
          <a:p>
            <a:pPr marL="0" indent="0" algn="ctr">
              <a:buNone/>
            </a:pPr>
            <a:r>
              <a:rPr lang="es-MX" sz="1800" dirty="0"/>
              <a:t>“LA INVESTIGACIÓN PREVIA”</a:t>
            </a:r>
          </a:p>
          <a:p>
            <a:pPr marL="0" indent="0" algn="ctr">
              <a:buNone/>
            </a:pPr>
            <a:endParaRPr lang="es-MX" sz="1800" dirty="0"/>
          </a:p>
          <a:p>
            <a:pPr marL="0" indent="0" algn="ctr">
              <a:buNone/>
            </a:pPr>
            <a:r>
              <a:rPr lang="es-MX" sz="1800" dirty="0"/>
              <a:t>OBJETIVO: INDAGAR LOS ELEMENTOS TEÓRICOS MÍNIMOS INDISPENSABLES PARA ENCUADRAR EL TEMA DESDE LA PERSPECTIVA DE LAS TRES MATERIAS INVOLUCRADAS. </a:t>
            </a:r>
          </a:p>
          <a:p>
            <a:pPr marL="0" indent="0" algn="ctr">
              <a:buNone/>
            </a:pPr>
            <a:endParaRPr lang="es-MX" sz="1800" dirty="0"/>
          </a:p>
          <a:p>
            <a:pPr marL="0" indent="0" algn="ctr">
              <a:buNone/>
            </a:pPr>
            <a:r>
              <a:rPr lang="es-MX" sz="1800" dirty="0"/>
              <a:t>GRADO: 5º SEMESTRE CCH</a:t>
            </a:r>
          </a:p>
          <a:p>
            <a:pPr marL="0" indent="0" algn="ctr">
              <a:buNone/>
            </a:pPr>
            <a:r>
              <a:rPr lang="es-MX" sz="1800" dirty="0"/>
              <a:t>FECHA:  10 DE SEPTIEMBRE </a:t>
            </a:r>
          </a:p>
          <a:p>
            <a:endParaRPr lang="es-MX" dirty="0"/>
          </a:p>
        </p:txBody>
      </p:sp>
      <p:pic>
        <p:nvPicPr>
          <p:cNvPr id="4" name="Imagen 3">
            <a:extLst>
              <a:ext uri="{FF2B5EF4-FFF2-40B4-BE49-F238E27FC236}">
                <a16:creationId xmlns:a16="http://schemas.microsoft.com/office/drawing/2014/main" id="{2C19818A-CA2F-4B99-B5F7-D2C183BA812F}"/>
              </a:ext>
            </a:extLst>
          </p:cNvPr>
          <p:cNvPicPr>
            <a:picLocks noChangeAspect="1"/>
          </p:cNvPicPr>
          <p:nvPr/>
        </p:nvPicPr>
        <p:blipFill>
          <a:blip r:embed="rId2"/>
          <a:stretch>
            <a:fillRect/>
          </a:stretch>
        </p:blipFill>
        <p:spPr>
          <a:xfrm>
            <a:off x="5523470" y="31273"/>
            <a:ext cx="3620530" cy="930353"/>
          </a:xfrm>
          <a:prstGeom prst="rect">
            <a:avLst/>
          </a:prstGeom>
        </p:spPr>
      </p:pic>
      <p:pic>
        <p:nvPicPr>
          <p:cNvPr id="5" name="Imagen 4">
            <a:extLst>
              <a:ext uri="{FF2B5EF4-FFF2-40B4-BE49-F238E27FC236}">
                <a16:creationId xmlns:a16="http://schemas.microsoft.com/office/drawing/2014/main" id="{92D279B6-D4BE-4885-88BC-59C16A820D7C}"/>
              </a:ext>
            </a:extLst>
          </p:cNvPr>
          <p:cNvPicPr>
            <a:picLocks noChangeAspect="1"/>
          </p:cNvPicPr>
          <p:nvPr/>
        </p:nvPicPr>
        <p:blipFill rotWithShape="1">
          <a:blip r:embed="rId3"/>
          <a:srcRect l="24932" t="23641" r="26574" b="22906"/>
          <a:stretch/>
        </p:blipFill>
        <p:spPr>
          <a:xfrm>
            <a:off x="462051" y="31273"/>
            <a:ext cx="1497300" cy="734426"/>
          </a:xfrm>
          <a:prstGeom prst="rect">
            <a:avLst/>
          </a:prstGeom>
        </p:spPr>
      </p:pic>
      <p:sp>
        <p:nvSpPr>
          <p:cNvPr id="2" name="Marcador de número de diapositiva 1">
            <a:extLst>
              <a:ext uri="{FF2B5EF4-FFF2-40B4-BE49-F238E27FC236}">
                <a16:creationId xmlns:a16="http://schemas.microsoft.com/office/drawing/2014/main" id="{84390E4A-0983-41B3-86FE-303D4279E8E8}"/>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6" name="CuadroTexto 5">
            <a:extLst>
              <a:ext uri="{FF2B5EF4-FFF2-40B4-BE49-F238E27FC236}">
                <a16:creationId xmlns:a16="http://schemas.microsoft.com/office/drawing/2014/main" id="{C13DAA47-9D74-4A77-96ED-6E5EDDE4A3E8}"/>
              </a:ext>
            </a:extLst>
          </p:cNvPr>
          <p:cNvSpPr txBox="1"/>
          <p:nvPr/>
        </p:nvSpPr>
        <p:spPr>
          <a:xfrm>
            <a:off x="2159541" y="656343"/>
            <a:ext cx="4572000" cy="369332"/>
          </a:xfrm>
          <a:prstGeom prst="rect">
            <a:avLst/>
          </a:prstGeom>
          <a:noFill/>
        </p:spPr>
        <p:txBody>
          <a:bodyPr wrap="square">
            <a:spAutoFit/>
          </a:bodyPr>
          <a:lstStyle/>
          <a:p>
            <a:pPr algn="ctr"/>
            <a:r>
              <a:rPr lang="es-MX" dirty="0"/>
              <a:t>12.1</a:t>
            </a:r>
            <a:endParaRPr lang="es-MX" sz="1800" dirty="0"/>
          </a:p>
        </p:txBody>
      </p:sp>
    </p:spTree>
    <p:extLst>
      <p:ext uri="{BB962C8B-B14F-4D97-AF65-F5344CB8AC3E}">
        <p14:creationId xmlns:p14="http://schemas.microsoft.com/office/powerpoint/2010/main" val="175779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6AD64A2-2A6B-468E-8FF3-01B11BD13AE4}"/>
              </a:ext>
            </a:extLst>
          </p:cNvPr>
          <p:cNvSpPr>
            <a:spLocks noGrp="1"/>
          </p:cNvSpPr>
          <p:nvPr>
            <p:ph type="sldNum" sz="quarter" idx="12"/>
          </p:nvPr>
        </p:nvSpPr>
        <p:spPr/>
        <p:txBody>
          <a:bodyPr/>
          <a:lstStyle/>
          <a:p>
            <a:fld id="{6D22F896-40B5-4ADD-8801-0D06FADFA095}" type="slidenum">
              <a:rPr lang="en-US" smtClean="0"/>
              <a:t>23</a:t>
            </a:fld>
            <a:endParaRPr lang="en-US" dirty="0"/>
          </a:p>
        </p:txBody>
      </p:sp>
      <p:sp>
        <p:nvSpPr>
          <p:cNvPr id="4" name="Título 1">
            <a:extLst>
              <a:ext uri="{FF2B5EF4-FFF2-40B4-BE49-F238E27FC236}">
                <a16:creationId xmlns:a16="http://schemas.microsoft.com/office/drawing/2014/main" id="{037EC174-3A44-441F-9EDD-2A71041C0122}"/>
              </a:ext>
            </a:extLst>
          </p:cNvPr>
          <p:cNvSpPr txBox="1">
            <a:spLocks/>
          </p:cNvSpPr>
          <p:nvPr/>
        </p:nvSpPr>
        <p:spPr>
          <a:xfrm>
            <a:off x="800100" y="110562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dirty="0"/>
              <a:t>Temas o conceptos clave: </a:t>
            </a:r>
            <a:br>
              <a:rPr lang="es-MX" sz="3200" dirty="0"/>
            </a:br>
            <a:r>
              <a:rPr lang="es-MX" sz="1400" dirty="0"/>
              <a:t>(5 DE CADA ASIGNATURA)</a:t>
            </a:r>
          </a:p>
        </p:txBody>
      </p:sp>
      <p:sp>
        <p:nvSpPr>
          <p:cNvPr id="5" name="Marcador de contenido 2">
            <a:extLst>
              <a:ext uri="{FF2B5EF4-FFF2-40B4-BE49-F238E27FC236}">
                <a16:creationId xmlns:a16="http://schemas.microsoft.com/office/drawing/2014/main" id="{03F56D20-8C4A-4A2F-94CC-942DFABCCDA5}"/>
              </a:ext>
            </a:extLst>
          </p:cNvPr>
          <p:cNvSpPr txBox="1">
            <a:spLocks/>
          </p:cNvSpPr>
          <p:nvPr/>
        </p:nvSpPr>
        <p:spPr>
          <a:xfrm>
            <a:off x="800100" y="2717191"/>
            <a:ext cx="8093087" cy="1805382"/>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MX" dirty="0"/>
              <a:t>BIOLOGÍA: GEN, GENÉTICA, MODIFICACIÓN GENÉTICA, INGENIERÍA GENÉTICA Y BIOTECNOLOGÍA. </a:t>
            </a:r>
          </a:p>
          <a:p>
            <a:pPr marL="0" indent="0">
              <a:buFont typeface="Calibri" panose="020F0502020204030204" pitchFamily="34" charset="0"/>
              <a:buNone/>
            </a:pPr>
            <a:r>
              <a:rPr lang="es-MX" dirty="0"/>
              <a:t>CÁLCULO: CÁLCULO, MEDICIÓN, FUNCIÓN, FUNCIÓN CUADRÁTICA Y LÍMITE. </a:t>
            </a:r>
          </a:p>
          <a:p>
            <a:pPr marL="0" indent="0">
              <a:buFont typeface="Calibri" panose="020F0502020204030204" pitchFamily="34" charset="0"/>
              <a:buNone/>
            </a:pPr>
            <a:r>
              <a:rPr lang="es-MX" dirty="0"/>
              <a:t>FILOSOFÍA: NATURALEZA HUMANA, ÉTICA, BIOÉTICA, RESPONSABILIDAD Y LIBERTAD. </a:t>
            </a:r>
          </a:p>
          <a:p>
            <a:pPr marL="0" indent="0">
              <a:buFont typeface="Calibri" panose="020F0502020204030204" pitchFamily="34" charset="0"/>
              <a:buNone/>
            </a:pPr>
            <a:endParaRPr lang="es-MX" dirty="0"/>
          </a:p>
        </p:txBody>
      </p:sp>
      <p:sp>
        <p:nvSpPr>
          <p:cNvPr id="6" name="CuadroTexto 5">
            <a:extLst>
              <a:ext uri="{FF2B5EF4-FFF2-40B4-BE49-F238E27FC236}">
                <a16:creationId xmlns:a16="http://schemas.microsoft.com/office/drawing/2014/main" id="{E169260C-B2B5-48D3-BF37-1E8FF99375AE}"/>
              </a:ext>
            </a:extLst>
          </p:cNvPr>
          <p:cNvSpPr txBox="1"/>
          <p:nvPr/>
        </p:nvSpPr>
        <p:spPr>
          <a:xfrm>
            <a:off x="2159541" y="1107059"/>
            <a:ext cx="4572000" cy="369332"/>
          </a:xfrm>
          <a:prstGeom prst="rect">
            <a:avLst/>
          </a:prstGeom>
          <a:noFill/>
        </p:spPr>
        <p:txBody>
          <a:bodyPr wrap="square">
            <a:spAutoFit/>
          </a:bodyPr>
          <a:lstStyle/>
          <a:p>
            <a:pPr algn="ctr"/>
            <a:r>
              <a:rPr lang="es-MX" dirty="0"/>
              <a:t>12.2</a:t>
            </a:r>
            <a:endParaRPr lang="es-MX" sz="1800" dirty="0"/>
          </a:p>
        </p:txBody>
      </p:sp>
      <p:sp>
        <p:nvSpPr>
          <p:cNvPr id="8" name="CuadroTexto 7">
            <a:extLst>
              <a:ext uri="{FF2B5EF4-FFF2-40B4-BE49-F238E27FC236}">
                <a16:creationId xmlns:a16="http://schemas.microsoft.com/office/drawing/2014/main" id="{585FC863-4CF0-4EEC-B57C-58F80A1A1D66}"/>
              </a:ext>
            </a:extLst>
          </p:cNvPr>
          <p:cNvSpPr txBox="1"/>
          <p:nvPr/>
        </p:nvSpPr>
        <p:spPr>
          <a:xfrm>
            <a:off x="800100" y="4493594"/>
            <a:ext cx="7964520" cy="1723549"/>
          </a:xfrm>
          <a:prstGeom prst="rect">
            <a:avLst/>
          </a:prstGeom>
          <a:noFill/>
        </p:spPr>
        <p:txBody>
          <a:bodyPr wrap="square">
            <a:spAutoFit/>
          </a:bodyPr>
          <a:lstStyle/>
          <a:p>
            <a:pPr algn="just"/>
            <a:r>
              <a:rPr lang="es-MX" dirty="0"/>
              <a:t>Se sugieren las siguientes fuentes para iniciar la indagación pero se pueden utilizar otros sitios, siempre y cuando sean confiables académicamente.  </a:t>
            </a:r>
          </a:p>
          <a:p>
            <a:pPr marL="0" indent="0" algn="just">
              <a:buNone/>
            </a:pPr>
            <a:r>
              <a:rPr lang="es-MX" sz="1400" dirty="0">
                <a:hlinkClick r:id="rId2"/>
              </a:rPr>
              <a:t>http://www.wangconnection.com/la-fina-linea-entre-la-genetica-y-el-rendimiento/</a:t>
            </a:r>
            <a:endParaRPr lang="es-MX" sz="1400" dirty="0"/>
          </a:p>
          <a:p>
            <a:pPr marL="0" indent="0" algn="just">
              <a:buNone/>
            </a:pPr>
            <a:r>
              <a:rPr lang="es-MX" sz="1400" dirty="0">
                <a:hlinkClick r:id="rId3"/>
              </a:rPr>
              <a:t>https://no-doping.fifa.com/es/que-es-el-dopaje/sustancias-y-metodos-prohibidos.html</a:t>
            </a:r>
            <a:r>
              <a:rPr lang="es-MX" sz="1400" dirty="0"/>
              <a:t>  </a:t>
            </a:r>
          </a:p>
          <a:p>
            <a:pPr marL="0" indent="0" algn="just">
              <a:buNone/>
            </a:pPr>
            <a:r>
              <a:rPr lang="es-MX" sz="1400" dirty="0">
                <a:hlinkClick r:id="rId4"/>
              </a:rPr>
              <a:t>http://www.unesco.org/new/es/social-and-human-sciences/themes/anti-doping/youth-space/what-drugs-are-banned/</a:t>
            </a:r>
            <a:r>
              <a:rPr lang="es-MX" sz="1400" dirty="0"/>
              <a:t> </a:t>
            </a:r>
          </a:p>
          <a:p>
            <a:pPr marL="0" indent="0" algn="just">
              <a:buNone/>
            </a:pPr>
            <a:r>
              <a:rPr lang="es-MX" sz="1400" dirty="0">
                <a:hlinkClick r:id="rId5"/>
              </a:rPr>
              <a:t>https://unesdoc.unesco.org/ark:/48223/pf0000188404_spa</a:t>
            </a:r>
            <a:endParaRPr lang="es-MX" sz="1400" dirty="0"/>
          </a:p>
        </p:txBody>
      </p:sp>
    </p:spTree>
    <p:extLst>
      <p:ext uri="{BB962C8B-B14F-4D97-AF65-F5344CB8AC3E}">
        <p14:creationId xmlns:p14="http://schemas.microsoft.com/office/powerpoint/2010/main" val="151137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5F25B3-02A8-F642-BA58-534350AE251D}"/>
              </a:ext>
            </a:extLst>
          </p:cNvPr>
          <p:cNvSpPr>
            <a:spLocks noGrp="1"/>
          </p:cNvSpPr>
          <p:nvPr>
            <p:ph type="title"/>
          </p:nvPr>
        </p:nvSpPr>
        <p:spPr>
          <a:xfrm>
            <a:off x="1088685" y="857251"/>
            <a:ext cx="6968411" cy="581186"/>
          </a:xfrm>
        </p:spPr>
        <p:txBody>
          <a:bodyPr>
            <a:normAutofit fontScale="90000"/>
          </a:bodyPr>
          <a:lstStyle/>
          <a:p>
            <a:r>
              <a:rPr lang="es-MX" dirty="0"/>
              <a:t>Justificación de la actividad.</a:t>
            </a:r>
          </a:p>
        </p:txBody>
      </p:sp>
      <p:sp>
        <p:nvSpPr>
          <p:cNvPr id="3" name="Marcador de contenido 2">
            <a:extLst>
              <a:ext uri="{FF2B5EF4-FFF2-40B4-BE49-F238E27FC236}">
                <a16:creationId xmlns:a16="http://schemas.microsoft.com/office/drawing/2014/main" id="{9C989293-AD50-214F-BA81-A4B005FC4C9C}"/>
              </a:ext>
            </a:extLst>
          </p:cNvPr>
          <p:cNvSpPr>
            <a:spLocks noGrp="1"/>
          </p:cNvSpPr>
          <p:nvPr>
            <p:ph idx="1"/>
          </p:nvPr>
        </p:nvSpPr>
        <p:spPr>
          <a:xfrm>
            <a:off x="1088685" y="1438437"/>
            <a:ext cx="6968411" cy="3893948"/>
          </a:xfrm>
        </p:spPr>
        <p:txBody>
          <a:bodyPr>
            <a:normAutofit/>
          </a:bodyPr>
          <a:lstStyle/>
          <a:p>
            <a:pPr algn="just"/>
            <a:endParaRPr lang="es-MX" sz="1800" dirty="0"/>
          </a:p>
          <a:p>
            <a:pPr algn="just"/>
            <a:r>
              <a:rPr lang="es-MX" sz="1950" dirty="0"/>
              <a:t>Una vez que los alumnos ya se involucraron en el tema con la actividad detonante del proyecto, es decir, (el video y una primera reflexión), el paso siguiente es invitar a los alumnos  a indagar los términos y conceptos teóricos esenciales para encuadrar el tema. Por lo tanto, será necesario que los investiguen, utilizando nuevamente algunas preguntas y fuentes mínimas de información como guía, mismas que se presentan a los alumnos (se describen en el cuerpo de la actividad).  </a:t>
            </a:r>
          </a:p>
          <a:p>
            <a:endParaRPr lang="es-MX" dirty="0"/>
          </a:p>
          <a:p>
            <a:endParaRPr lang="es-MX" dirty="0"/>
          </a:p>
        </p:txBody>
      </p:sp>
      <p:pic>
        <p:nvPicPr>
          <p:cNvPr id="4" name="Imagen 3">
            <a:extLst>
              <a:ext uri="{FF2B5EF4-FFF2-40B4-BE49-F238E27FC236}">
                <a16:creationId xmlns:a16="http://schemas.microsoft.com/office/drawing/2014/main" id="{F027772B-1EC1-4515-AC94-C45DD3B3EA54}"/>
              </a:ext>
            </a:extLst>
          </p:cNvPr>
          <p:cNvPicPr>
            <a:picLocks noChangeAspect="1"/>
          </p:cNvPicPr>
          <p:nvPr/>
        </p:nvPicPr>
        <p:blipFill>
          <a:blip r:embed="rId2"/>
          <a:stretch>
            <a:fillRect/>
          </a:stretch>
        </p:blipFill>
        <p:spPr>
          <a:xfrm>
            <a:off x="5795318" y="31273"/>
            <a:ext cx="3348681" cy="860497"/>
          </a:xfrm>
          <a:prstGeom prst="rect">
            <a:avLst/>
          </a:prstGeom>
        </p:spPr>
      </p:pic>
      <p:pic>
        <p:nvPicPr>
          <p:cNvPr id="5" name="Imagen 4">
            <a:extLst>
              <a:ext uri="{FF2B5EF4-FFF2-40B4-BE49-F238E27FC236}">
                <a16:creationId xmlns:a16="http://schemas.microsoft.com/office/drawing/2014/main" id="{65822667-9486-4A4D-B037-6DB8D39B8B5C}"/>
              </a:ext>
            </a:extLst>
          </p:cNvPr>
          <p:cNvPicPr>
            <a:picLocks noChangeAspect="1"/>
          </p:cNvPicPr>
          <p:nvPr/>
        </p:nvPicPr>
        <p:blipFill rotWithShape="1">
          <a:blip r:embed="rId3"/>
          <a:srcRect l="24932" t="23641" r="26574" b="22906"/>
          <a:stretch/>
        </p:blipFill>
        <p:spPr>
          <a:xfrm>
            <a:off x="574477" y="31273"/>
            <a:ext cx="1384874" cy="679281"/>
          </a:xfrm>
          <a:prstGeom prst="rect">
            <a:avLst/>
          </a:prstGeom>
        </p:spPr>
      </p:pic>
      <p:sp>
        <p:nvSpPr>
          <p:cNvPr id="6" name="Marcador de número de diapositiva 5">
            <a:extLst>
              <a:ext uri="{FF2B5EF4-FFF2-40B4-BE49-F238E27FC236}">
                <a16:creationId xmlns:a16="http://schemas.microsoft.com/office/drawing/2014/main" id="{9073312D-7F98-46C2-8756-9B1B854D2293}"/>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7" name="CuadroTexto 6">
            <a:extLst>
              <a:ext uri="{FF2B5EF4-FFF2-40B4-BE49-F238E27FC236}">
                <a16:creationId xmlns:a16="http://schemas.microsoft.com/office/drawing/2014/main" id="{79A1C435-D500-44E1-A4E7-BA7D9F4D8D95}"/>
              </a:ext>
            </a:extLst>
          </p:cNvPr>
          <p:cNvSpPr txBox="1"/>
          <p:nvPr/>
        </p:nvSpPr>
        <p:spPr>
          <a:xfrm>
            <a:off x="2159541" y="471677"/>
            <a:ext cx="4572000" cy="369332"/>
          </a:xfrm>
          <a:prstGeom prst="rect">
            <a:avLst/>
          </a:prstGeom>
          <a:noFill/>
        </p:spPr>
        <p:txBody>
          <a:bodyPr wrap="square">
            <a:spAutoFit/>
          </a:bodyPr>
          <a:lstStyle/>
          <a:p>
            <a:pPr algn="ctr"/>
            <a:r>
              <a:rPr lang="es-MX" dirty="0"/>
              <a:t>12.3</a:t>
            </a:r>
            <a:endParaRPr lang="es-MX" sz="1800" dirty="0"/>
          </a:p>
        </p:txBody>
      </p:sp>
    </p:spTree>
    <p:extLst>
      <p:ext uri="{BB962C8B-B14F-4D97-AF65-F5344CB8AC3E}">
        <p14:creationId xmlns:p14="http://schemas.microsoft.com/office/powerpoint/2010/main" val="378162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CB0D5-71D8-1F4C-A0F4-35156E84D5E4}"/>
              </a:ext>
            </a:extLst>
          </p:cNvPr>
          <p:cNvSpPr>
            <a:spLocks noGrp="1"/>
          </p:cNvSpPr>
          <p:nvPr>
            <p:ph type="title"/>
          </p:nvPr>
        </p:nvSpPr>
        <p:spPr>
          <a:xfrm>
            <a:off x="1087794" y="1092121"/>
            <a:ext cx="6968411" cy="581186"/>
          </a:xfrm>
        </p:spPr>
        <p:txBody>
          <a:bodyPr>
            <a:normAutofit/>
          </a:bodyPr>
          <a:lstStyle/>
          <a:p>
            <a:r>
              <a:rPr lang="es-MX" sz="1800" dirty="0">
                <a:latin typeface="+mn-lt"/>
                <a:ea typeface="+mn-ea"/>
                <a:cs typeface="+mn-cs"/>
              </a:rPr>
              <a:t>Descripción de apertura.</a:t>
            </a:r>
          </a:p>
        </p:txBody>
      </p:sp>
      <p:sp>
        <p:nvSpPr>
          <p:cNvPr id="3" name="Marcador de contenido 2">
            <a:extLst>
              <a:ext uri="{FF2B5EF4-FFF2-40B4-BE49-F238E27FC236}">
                <a16:creationId xmlns:a16="http://schemas.microsoft.com/office/drawing/2014/main" id="{B6D16053-1BFF-3B49-8267-C15465571F05}"/>
              </a:ext>
            </a:extLst>
          </p:cNvPr>
          <p:cNvSpPr>
            <a:spLocks noGrp="1"/>
          </p:cNvSpPr>
          <p:nvPr>
            <p:ph idx="1"/>
          </p:nvPr>
        </p:nvSpPr>
        <p:spPr>
          <a:xfrm>
            <a:off x="767673" y="2066005"/>
            <a:ext cx="7792667" cy="2587642"/>
          </a:xfrm>
        </p:spPr>
        <p:txBody>
          <a:bodyPr>
            <a:noAutofit/>
          </a:bodyPr>
          <a:lstStyle/>
          <a:p>
            <a:pPr algn="just"/>
            <a:r>
              <a:rPr lang="es-MX" sz="1400" dirty="0"/>
              <a:t>Se les vuelve presenta a los alumnos, a modo de ancla, el objetivo y título del proyecto, así como las fuentes de información que puede utilizar, aunque ellos pueden sugerir las propias, siempre y cuando sean confiables.</a:t>
            </a:r>
          </a:p>
          <a:p>
            <a:pPr algn="just"/>
            <a:r>
              <a:rPr lang="es-MX" sz="1400" dirty="0"/>
              <a:t>                                                                               </a:t>
            </a:r>
            <a:r>
              <a:rPr lang="es-MX" sz="1400" dirty="0">
                <a:solidFill>
                  <a:schemeClr val="tx1"/>
                </a:solidFill>
              </a:rPr>
              <a:t>12.5 </a:t>
            </a:r>
          </a:p>
          <a:p>
            <a:pPr algn="just"/>
            <a:r>
              <a:rPr lang="es-MX" sz="1400" dirty="0">
                <a:solidFill>
                  <a:schemeClr val="tx1"/>
                </a:solidFill>
              </a:rPr>
              <a:t>Descripción del desarrollo de la actividad.</a:t>
            </a:r>
          </a:p>
          <a:p>
            <a:pPr algn="just"/>
            <a:r>
              <a:rPr lang="es-MX" sz="1400" dirty="0"/>
              <a:t>1) Investigar  las estrategias de manipulación genética más utilizadas actualmente por los atletas para aumentar su rendimento, enfocándose en 3 aspectos específicos, que corresponden a cada una de las materias-eje del proyecto: </a:t>
            </a:r>
          </a:p>
          <a:p>
            <a:pPr algn="just"/>
            <a:r>
              <a:rPr lang="es-MX" sz="1400" dirty="0"/>
              <a:t>A. Biología: ¿cómo se define dicha manipulación y cómo se da a nivel biológico, es decir, qué sustancias o medios se utilizan para hacerlo y cuál es su efecto o consecuencias desde el punto de vista biológico? </a:t>
            </a:r>
          </a:p>
          <a:p>
            <a:pPr algn="just"/>
            <a:r>
              <a:rPr lang="es-MX" sz="1400" dirty="0"/>
              <a:t>B. Cálculo: ¿cuáles son los modelos matemáticos o de cálculo que se utilizan usualmente para medir el rendimiento o desempeño físico de los atletas, en qué consisten esos modelos y qué variables deben contemplarse? </a:t>
            </a:r>
          </a:p>
          <a:p>
            <a:pPr algn="just"/>
            <a:r>
              <a:rPr lang="es-MX" sz="1400" dirty="0"/>
              <a:t>C. Filosofía: ¿qué teorías y autores conemporáneas de ética o de filosofía moral han analizado el tema de la “manipulación genética” y qué cuestionamientos o ideas han propuesto al respecto?</a:t>
            </a:r>
          </a:p>
        </p:txBody>
      </p:sp>
      <p:pic>
        <p:nvPicPr>
          <p:cNvPr id="4" name="Imagen 3">
            <a:extLst>
              <a:ext uri="{FF2B5EF4-FFF2-40B4-BE49-F238E27FC236}">
                <a16:creationId xmlns:a16="http://schemas.microsoft.com/office/drawing/2014/main" id="{433DAF00-DC11-47CF-83E6-C1060BA5B668}"/>
              </a:ext>
            </a:extLst>
          </p:cNvPr>
          <p:cNvPicPr>
            <a:picLocks noChangeAspect="1"/>
          </p:cNvPicPr>
          <p:nvPr/>
        </p:nvPicPr>
        <p:blipFill>
          <a:blip r:embed="rId2"/>
          <a:stretch>
            <a:fillRect/>
          </a:stretch>
        </p:blipFill>
        <p:spPr>
          <a:xfrm>
            <a:off x="5684108" y="31273"/>
            <a:ext cx="3459892" cy="889074"/>
          </a:xfrm>
          <a:prstGeom prst="rect">
            <a:avLst/>
          </a:prstGeom>
        </p:spPr>
      </p:pic>
      <p:pic>
        <p:nvPicPr>
          <p:cNvPr id="5" name="Imagen 4">
            <a:extLst>
              <a:ext uri="{FF2B5EF4-FFF2-40B4-BE49-F238E27FC236}">
                <a16:creationId xmlns:a16="http://schemas.microsoft.com/office/drawing/2014/main" id="{77E3B66D-CE3E-4790-B101-D3ABA22172B2}"/>
              </a:ext>
            </a:extLst>
          </p:cNvPr>
          <p:cNvPicPr>
            <a:picLocks noChangeAspect="1"/>
          </p:cNvPicPr>
          <p:nvPr/>
        </p:nvPicPr>
        <p:blipFill rotWithShape="1">
          <a:blip r:embed="rId3"/>
          <a:srcRect l="24932" t="23641" r="26574" b="22906"/>
          <a:stretch/>
        </p:blipFill>
        <p:spPr>
          <a:xfrm>
            <a:off x="528484" y="31273"/>
            <a:ext cx="1430867" cy="701841"/>
          </a:xfrm>
          <a:prstGeom prst="rect">
            <a:avLst/>
          </a:prstGeom>
        </p:spPr>
      </p:pic>
      <p:sp>
        <p:nvSpPr>
          <p:cNvPr id="6" name="Marcador de número de diapositiva 5">
            <a:extLst>
              <a:ext uri="{FF2B5EF4-FFF2-40B4-BE49-F238E27FC236}">
                <a16:creationId xmlns:a16="http://schemas.microsoft.com/office/drawing/2014/main" id="{5F276CA1-7D66-4C4A-AB33-ACEE42C2B359}"/>
              </a:ext>
            </a:extLst>
          </p:cNvPr>
          <p:cNvSpPr>
            <a:spLocks noGrp="1"/>
          </p:cNvSpPr>
          <p:nvPr>
            <p:ph type="sldNum" sz="quarter" idx="12"/>
          </p:nvPr>
        </p:nvSpPr>
        <p:spPr/>
        <p:txBody>
          <a:bodyPr/>
          <a:lstStyle/>
          <a:p>
            <a:fld id="{6D22F896-40B5-4ADD-8801-0D06FADFA095}" type="slidenum">
              <a:rPr lang="en-US" smtClean="0"/>
              <a:t>25</a:t>
            </a:fld>
            <a:endParaRPr lang="en-US" dirty="0"/>
          </a:p>
        </p:txBody>
      </p:sp>
      <p:sp>
        <p:nvSpPr>
          <p:cNvPr id="7" name="CuadroTexto 6">
            <a:extLst>
              <a:ext uri="{FF2B5EF4-FFF2-40B4-BE49-F238E27FC236}">
                <a16:creationId xmlns:a16="http://schemas.microsoft.com/office/drawing/2014/main" id="{DF6EC77E-1EA9-4508-883C-3A40A111BE87}"/>
              </a:ext>
            </a:extLst>
          </p:cNvPr>
          <p:cNvSpPr txBox="1"/>
          <p:nvPr/>
        </p:nvSpPr>
        <p:spPr>
          <a:xfrm>
            <a:off x="2137719" y="543293"/>
            <a:ext cx="4572000" cy="369332"/>
          </a:xfrm>
          <a:prstGeom prst="rect">
            <a:avLst/>
          </a:prstGeom>
          <a:noFill/>
        </p:spPr>
        <p:txBody>
          <a:bodyPr wrap="square">
            <a:spAutoFit/>
          </a:bodyPr>
          <a:lstStyle/>
          <a:p>
            <a:pPr algn="ctr"/>
            <a:r>
              <a:rPr lang="es-MX" dirty="0"/>
              <a:t>12.4</a:t>
            </a:r>
            <a:endParaRPr lang="es-MX" sz="1800" dirty="0"/>
          </a:p>
        </p:txBody>
      </p:sp>
    </p:spTree>
    <p:extLst>
      <p:ext uri="{BB962C8B-B14F-4D97-AF65-F5344CB8AC3E}">
        <p14:creationId xmlns:p14="http://schemas.microsoft.com/office/powerpoint/2010/main" val="31745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0E44C7-1F35-A344-98EB-576346D9711B}"/>
              </a:ext>
            </a:extLst>
          </p:cNvPr>
          <p:cNvSpPr>
            <a:spLocks noGrp="1"/>
          </p:cNvSpPr>
          <p:nvPr>
            <p:ph idx="1"/>
          </p:nvPr>
        </p:nvSpPr>
        <p:spPr>
          <a:xfrm>
            <a:off x="787128" y="1895471"/>
            <a:ext cx="7841306" cy="4417017"/>
          </a:xfrm>
        </p:spPr>
        <p:txBody>
          <a:bodyPr>
            <a:normAutofit/>
          </a:bodyPr>
          <a:lstStyle/>
          <a:p>
            <a:pPr marL="0" indent="0" algn="just">
              <a:buNone/>
            </a:pPr>
            <a:r>
              <a:rPr lang="es-MX" dirty="0"/>
              <a:t>Con los resultados de la investigación correspondiente al inciso A. los alumnos generarán una infografía, utilizando la aplicación de </a:t>
            </a:r>
            <a:r>
              <a:rPr lang="es-MX" i="1" dirty="0"/>
              <a:t>pictoline</a:t>
            </a:r>
            <a:r>
              <a:rPr lang="es-MX" dirty="0"/>
              <a:t> y la subirán a Classroom.  Los resultados de los otros dos puntos se subirán como documentos de texto, especificando las fuentes de información. </a:t>
            </a:r>
          </a:p>
          <a:p>
            <a:endParaRPr lang="es-MX" dirty="0"/>
          </a:p>
        </p:txBody>
      </p:sp>
      <p:pic>
        <p:nvPicPr>
          <p:cNvPr id="4" name="Imagen 3">
            <a:extLst>
              <a:ext uri="{FF2B5EF4-FFF2-40B4-BE49-F238E27FC236}">
                <a16:creationId xmlns:a16="http://schemas.microsoft.com/office/drawing/2014/main" id="{8372BC43-4D16-439C-8BCA-6F50482061D1}"/>
              </a:ext>
            </a:extLst>
          </p:cNvPr>
          <p:cNvPicPr>
            <a:picLocks noChangeAspect="1"/>
          </p:cNvPicPr>
          <p:nvPr/>
        </p:nvPicPr>
        <p:blipFill>
          <a:blip r:embed="rId2"/>
          <a:stretch>
            <a:fillRect/>
          </a:stretch>
        </p:blipFill>
        <p:spPr>
          <a:xfrm>
            <a:off x="5535826" y="31273"/>
            <a:ext cx="3608173" cy="927177"/>
          </a:xfrm>
          <a:prstGeom prst="rect">
            <a:avLst/>
          </a:prstGeom>
        </p:spPr>
      </p:pic>
      <p:pic>
        <p:nvPicPr>
          <p:cNvPr id="5" name="Imagen 4">
            <a:extLst>
              <a:ext uri="{FF2B5EF4-FFF2-40B4-BE49-F238E27FC236}">
                <a16:creationId xmlns:a16="http://schemas.microsoft.com/office/drawing/2014/main" id="{28FD70E7-1BE4-464D-9466-AFEE0027FF28}"/>
              </a:ext>
            </a:extLst>
          </p:cNvPr>
          <p:cNvPicPr>
            <a:picLocks noChangeAspect="1"/>
          </p:cNvPicPr>
          <p:nvPr/>
        </p:nvPicPr>
        <p:blipFill rotWithShape="1">
          <a:blip r:embed="rId3"/>
          <a:srcRect l="24932" t="23641" r="26574" b="22906"/>
          <a:stretch/>
        </p:blipFill>
        <p:spPr>
          <a:xfrm>
            <a:off x="467162" y="31273"/>
            <a:ext cx="1492189" cy="731919"/>
          </a:xfrm>
          <a:prstGeom prst="rect">
            <a:avLst/>
          </a:prstGeom>
        </p:spPr>
      </p:pic>
      <p:sp>
        <p:nvSpPr>
          <p:cNvPr id="2" name="Marcador de número de diapositiva 1">
            <a:extLst>
              <a:ext uri="{FF2B5EF4-FFF2-40B4-BE49-F238E27FC236}">
                <a16:creationId xmlns:a16="http://schemas.microsoft.com/office/drawing/2014/main" id="{1971DB8E-ADCA-468E-995F-75CB6B09AEBC}"/>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6" name="CuadroTexto 5">
            <a:extLst>
              <a:ext uri="{FF2B5EF4-FFF2-40B4-BE49-F238E27FC236}">
                <a16:creationId xmlns:a16="http://schemas.microsoft.com/office/drawing/2014/main" id="{E4CB773E-C515-41D9-BE1A-0661C83169F4}"/>
              </a:ext>
            </a:extLst>
          </p:cNvPr>
          <p:cNvSpPr txBox="1"/>
          <p:nvPr/>
        </p:nvSpPr>
        <p:spPr>
          <a:xfrm>
            <a:off x="939113" y="867666"/>
            <a:ext cx="6907427" cy="923330"/>
          </a:xfrm>
          <a:prstGeom prst="rect">
            <a:avLst/>
          </a:prstGeom>
          <a:noFill/>
        </p:spPr>
        <p:txBody>
          <a:bodyPr wrap="square">
            <a:spAutoFit/>
          </a:bodyPr>
          <a:lstStyle/>
          <a:p>
            <a:pPr algn="just"/>
            <a:r>
              <a:rPr lang="es-MX" sz="1600" dirty="0"/>
              <a:t>                                                                       </a:t>
            </a:r>
            <a:r>
              <a:rPr lang="es-MX" sz="1800" dirty="0">
                <a:solidFill>
                  <a:schemeClr val="tx1"/>
                </a:solidFill>
              </a:rPr>
              <a:t>12.5</a:t>
            </a:r>
          </a:p>
          <a:p>
            <a:pPr algn="just"/>
            <a:r>
              <a:rPr lang="es-MX" sz="1800" dirty="0">
                <a:solidFill>
                  <a:schemeClr val="tx1"/>
                </a:solidFill>
              </a:rPr>
              <a:t> </a:t>
            </a:r>
          </a:p>
          <a:p>
            <a:pPr algn="just"/>
            <a:r>
              <a:rPr lang="es-MX" sz="1800" dirty="0">
                <a:solidFill>
                  <a:schemeClr val="tx1"/>
                </a:solidFill>
              </a:rPr>
              <a:t>Descripción del cierre de la actividad.</a:t>
            </a:r>
            <a:endParaRPr lang="es-MX" dirty="0"/>
          </a:p>
        </p:txBody>
      </p:sp>
    </p:spTree>
    <p:extLst>
      <p:ext uri="{BB962C8B-B14F-4D97-AF65-F5344CB8AC3E}">
        <p14:creationId xmlns:p14="http://schemas.microsoft.com/office/powerpoint/2010/main" val="2773155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BA07C8-E61E-4841-9B12-D8C81C12424A}"/>
              </a:ext>
            </a:extLst>
          </p:cNvPr>
          <p:cNvSpPr>
            <a:spLocks noGrp="1"/>
          </p:cNvSpPr>
          <p:nvPr>
            <p:ph type="title"/>
          </p:nvPr>
        </p:nvSpPr>
        <p:spPr>
          <a:xfrm>
            <a:off x="1067498" y="1416086"/>
            <a:ext cx="6968411" cy="831479"/>
          </a:xfrm>
        </p:spPr>
        <p:txBody>
          <a:bodyPr>
            <a:normAutofit fontScale="90000"/>
          </a:bodyPr>
          <a:lstStyle/>
          <a:p>
            <a:r>
              <a:rPr lang="es-MX" sz="4000" dirty="0"/>
              <a:t>Ejemplos de cartel.</a:t>
            </a:r>
            <a:br>
              <a:rPr lang="es-MX" dirty="0"/>
            </a:br>
            <a:r>
              <a:rPr lang="es-MX" dirty="0"/>
              <a:t> </a:t>
            </a:r>
          </a:p>
        </p:txBody>
      </p:sp>
      <p:pic>
        <p:nvPicPr>
          <p:cNvPr id="5" name="Marcador de contenido 4">
            <a:extLst>
              <a:ext uri="{FF2B5EF4-FFF2-40B4-BE49-F238E27FC236}">
                <a16:creationId xmlns:a16="http://schemas.microsoft.com/office/drawing/2014/main" id="{6D529899-933D-A048-8B06-B97005AB1D56}"/>
              </a:ext>
            </a:extLst>
          </p:cNvPr>
          <p:cNvPicPr>
            <a:picLocks noGrp="1" noChangeAspect="1"/>
          </p:cNvPicPr>
          <p:nvPr>
            <p:ph idx="1"/>
          </p:nvPr>
        </p:nvPicPr>
        <p:blipFill>
          <a:blip r:embed="rId2"/>
          <a:stretch>
            <a:fillRect/>
          </a:stretch>
        </p:blipFill>
        <p:spPr>
          <a:xfrm>
            <a:off x="327541" y="2247565"/>
            <a:ext cx="3872984" cy="2587229"/>
          </a:xfrm>
        </p:spPr>
      </p:pic>
      <p:pic>
        <p:nvPicPr>
          <p:cNvPr id="10" name="Imagen 9">
            <a:extLst>
              <a:ext uri="{FF2B5EF4-FFF2-40B4-BE49-F238E27FC236}">
                <a16:creationId xmlns:a16="http://schemas.microsoft.com/office/drawing/2014/main" id="{EE31F29F-7E87-C84A-AD9B-40F3394B86E6}"/>
              </a:ext>
            </a:extLst>
          </p:cNvPr>
          <p:cNvPicPr>
            <a:picLocks noChangeAspect="1"/>
          </p:cNvPicPr>
          <p:nvPr/>
        </p:nvPicPr>
        <p:blipFill>
          <a:blip r:embed="rId3"/>
          <a:stretch>
            <a:fillRect/>
          </a:stretch>
        </p:blipFill>
        <p:spPr>
          <a:xfrm>
            <a:off x="4551704" y="2160002"/>
            <a:ext cx="4266534" cy="2666584"/>
          </a:xfrm>
          <a:prstGeom prst="rect">
            <a:avLst/>
          </a:prstGeom>
        </p:spPr>
      </p:pic>
      <p:pic>
        <p:nvPicPr>
          <p:cNvPr id="6" name="Imagen 5">
            <a:extLst>
              <a:ext uri="{FF2B5EF4-FFF2-40B4-BE49-F238E27FC236}">
                <a16:creationId xmlns:a16="http://schemas.microsoft.com/office/drawing/2014/main" id="{9224719D-C94E-49E1-9473-F8172E31978F}"/>
              </a:ext>
            </a:extLst>
          </p:cNvPr>
          <p:cNvPicPr>
            <a:picLocks noChangeAspect="1"/>
          </p:cNvPicPr>
          <p:nvPr/>
        </p:nvPicPr>
        <p:blipFill>
          <a:blip r:embed="rId4"/>
          <a:stretch>
            <a:fillRect/>
          </a:stretch>
        </p:blipFill>
        <p:spPr>
          <a:xfrm>
            <a:off x="4406212" y="31273"/>
            <a:ext cx="4737788" cy="1217450"/>
          </a:xfrm>
          <a:prstGeom prst="rect">
            <a:avLst/>
          </a:prstGeom>
        </p:spPr>
      </p:pic>
      <p:pic>
        <p:nvPicPr>
          <p:cNvPr id="7" name="Imagen 6">
            <a:extLst>
              <a:ext uri="{FF2B5EF4-FFF2-40B4-BE49-F238E27FC236}">
                <a16:creationId xmlns:a16="http://schemas.microsoft.com/office/drawing/2014/main" id="{9D73BFA0-32AE-4915-B7BE-2DBB2DB735B7}"/>
              </a:ext>
            </a:extLst>
          </p:cNvPr>
          <p:cNvPicPr>
            <a:picLocks noChangeAspect="1"/>
          </p:cNvPicPr>
          <p:nvPr/>
        </p:nvPicPr>
        <p:blipFill rotWithShape="1">
          <a:blip r:embed="rId5"/>
          <a:srcRect l="24932" t="23641" r="26574" b="22906"/>
          <a:stretch/>
        </p:blipFill>
        <p:spPr>
          <a:xfrm>
            <a:off x="1" y="31273"/>
            <a:ext cx="1396314" cy="684892"/>
          </a:xfrm>
          <a:prstGeom prst="rect">
            <a:avLst/>
          </a:prstGeom>
        </p:spPr>
      </p:pic>
      <p:sp>
        <p:nvSpPr>
          <p:cNvPr id="3" name="Marcador de número de diapositiva 2">
            <a:extLst>
              <a:ext uri="{FF2B5EF4-FFF2-40B4-BE49-F238E27FC236}">
                <a16:creationId xmlns:a16="http://schemas.microsoft.com/office/drawing/2014/main" id="{1C67E8A2-C198-425F-9201-0F67A149D710}"/>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1897798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B700C2-ADAD-1447-932C-BDF7547C1495}"/>
              </a:ext>
            </a:extLst>
          </p:cNvPr>
          <p:cNvSpPr>
            <a:spLocks noGrp="1"/>
          </p:cNvSpPr>
          <p:nvPr>
            <p:ph type="title"/>
          </p:nvPr>
        </p:nvSpPr>
        <p:spPr>
          <a:xfrm>
            <a:off x="1088685" y="857251"/>
            <a:ext cx="6968411" cy="1046135"/>
          </a:xfrm>
        </p:spPr>
        <p:txBody>
          <a:bodyPr/>
          <a:lstStyle/>
          <a:p>
            <a:r>
              <a:rPr lang="es-MX" dirty="0"/>
              <a:t>Otros ejemplos. </a:t>
            </a:r>
          </a:p>
        </p:txBody>
      </p:sp>
      <p:pic>
        <p:nvPicPr>
          <p:cNvPr id="5" name="Marcador de contenido 4">
            <a:extLst>
              <a:ext uri="{FF2B5EF4-FFF2-40B4-BE49-F238E27FC236}">
                <a16:creationId xmlns:a16="http://schemas.microsoft.com/office/drawing/2014/main" id="{61AF5357-7C00-984C-93AD-D267971A3F42}"/>
              </a:ext>
            </a:extLst>
          </p:cNvPr>
          <p:cNvPicPr>
            <a:picLocks noGrp="1" noChangeAspect="1"/>
          </p:cNvPicPr>
          <p:nvPr>
            <p:ph idx="1"/>
          </p:nvPr>
        </p:nvPicPr>
        <p:blipFill>
          <a:blip r:embed="rId2"/>
          <a:stretch>
            <a:fillRect/>
          </a:stretch>
        </p:blipFill>
        <p:spPr>
          <a:xfrm>
            <a:off x="433325" y="2247565"/>
            <a:ext cx="4139565" cy="2587229"/>
          </a:xfrm>
        </p:spPr>
      </p:pic>
      <p:pic>
        <p:nvPicPr>
          <p:cNvPr id="7" name="Imagen 6">
            <a:extLst>
              <a:ext uri="{FF2B5EF4-FFF2-40B4-BE49-F238E27FC236}">
                <a16:creationId xmlns:a16="http://schemas.microsoft.com/office/drawing/2014/main" id="{3C813CEC-0C77-DE49-A554-074C33EA36B0}"/>
              </a:ext>
            </a:extLst>
          </p:cNvPr>
          <p:cNvPicPr>
            <a:picLocks noChangeAspect="1"/>
          </p:cNvPicPr>
          <p:nvPr/>
        </p:nvPicPr>
        <p:blipFill>
          <a:blip r:embed="rId3"/>
          <a:stretch>
            <a:fillRect/>
          </a:stretch>
        </p:blipFill>
        <p:spPr>
          <a:xfrm>
            <a:off x="4811316" y="2215680"/>
            <a:ext cx="4190583" cy="2619114"/>
          </a:xfrm>
          <a:prstGeom prst="rect">
            <a:avLst/>
          </a:prstGeom>
        </p:spPr>
      </p:pic>
      <p:pic>
        <p:nvPicPr>
          <p:cNvPr id="6" name="Imagen 5">
            <a:extLst>
              <a:ext uri="{FF2B5EF4-FFF2-40B4-BE49-F238E27FC236}">
                <a16:creationId xmlns:a16="http://schemas.microsoft.com/office/drawing/2014/main" id="{03214AF1-A6D2-4834-953C-3398B78013A8}"/>
              </a:ext>
            </a:extLst>
          </p:cNvPr>
          <p:cNvPicPr>
            <a:picLocks noChangeAspect="1"/>
          </p:cNvPicPr>
          <p:nvPr/>
        </p:nvPicPr>
        <p:blipFill>
          <a:blip r:embed="rId4"/>
          <a:stretch>
            <a:fillRect/>
          </a:stretch>
        </p:blipFill>
        <p:spPr>
          <a:xfrm>
            <a:off x="5263978" y="31273"/>
            <a:ext cx="3880022" cy="997033"/>
          </a:xfrm>
          <a:prstGeom prst="rect">
            <a:avLst/>
          </a:prstGeom>
        </p:spPr>
      </p:pic>
      <p:pic>
        <p:nvPicPr>
          <p:cNvPr id="8" name="Imagen 7">
            <a:extLst>
              <a:ext uri="{FF2B5EF4-FFF2-40B4-BE49-F238E27FC236}">
                <a16:creationId xmlns:a16="http://schemas.microsoft.com/office/drawing/2014/main" id="{F237880E-8E54-42F6-84EA-A1FF57B948F4}"/>
              </a:ext>
            </a:extLst>
          </p:cNvPr>
          <p:cNvPicPr>
            <a:picLocks noChangeAspect="1"/>
          </p:cNvPicPr>
          <p:nvPr/>
        </p:nvPicPr>
        <p:blipFill rotWithShape="1">
          <a:blip r:embed="rId5"/>
          <a:srcRect l="24932" t="23641" r="26574" b="22906"/>
          <a:stretch/>
        </p:blipFill>
        <p:spPr>
          <a:xfrm>
            <a:off x="354736" y="31273"/>
            <a:ext cx="1604615" cy="787064"/>
          </a:xfrm>
          <a:prstGeom prst="rect">
            <a:avLst/>
          </a:prstGeom>
        </p:spPr>
      </p:pic>
      <p:sp>
        <p:nvSpPr>
          <p:cNvPr id="3" name="Marcador de número de diapositiva 2">
            <a:extLst>
              <a:ext uri="{FF2B5EF4-FFF2-40B4-BE49-F238E27FC236}">
                <a16:creationId xmlns:a16="http://schemas.microsoft.com/office/drawing/2014/main" id="{6FEB5B10-E2AB-46E0-AA66-BC12B1F90202}"/>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829086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F38C13-6C4F-EA47-90F7-C5A8A1BDA522}"/>
              </a:ext>
            </a:extLst>
          </p:cNvPr>
          <p:cNvSpPr>
            <a:spLocks noGrp="1"/>
          </p:cNvSpPr>
          <p:nvPr>
            <p:ph type="title"/>
          </p:nvPr>
        </p:nvSpPr>
        <p:spPr>
          <a:xfrm>
            <a:off x="1088685" y="1460640"/>
            <a:ext cx="6968411" cy="286008"/>
          </a:xfrm>
        </p:spPr>
        <p:txBody>
          <a:bodyPr>
            <a:normAutofit fontScale="90000"/>
          </a:bodyPr>
          <a:lstStyle/>
          <a:p>
            <a:r>
              <a:rPr lang="es-MX" dirty="0"/>
              <a:t>Ejemplos. </a:t>
            </a:r>
          </a:p>
        </p:txBody>
      </p:sp>
      <p:pic>
        <p:nvPicPr>
          <p:cNvPr id="5" name="Marcador de contenido 4">
            <a:extLst>
              <a:ext uri="{FF2B5EF4-FFF2-40B4-BE49-F238E27FC236}">
                <a16:creationId xmlns:a16="http://schemas.microsoft.com/office/drawing/2014/main" id="{AD57FB30-5DF0-7B4F-BB67-4FF3E3D6660A}"/>
              </a:ext>
            </a:extLst>
          </p:cNvPr>
          <p:cNvPicPr>
            <a:picLocks noGrp="1" noChangeAspect="1"/>
          </p:cNvPicPr>
          <p:nvPr>
            <p:ph idx="1"/>
          </p:nvPr>
        </p:nvPicPr>
        <p:blipFill>
          <a:blip r:embed="rId2"/>
          <a:stretch>
            <a:fillRect/>
          </a:stretch>
        </p:blipFill>
        <p:spPr>
          <a:xfrm>
            <a:off x="2132410" y="2009776"/>
            <a:ext cx="4714875" cy="2946797"/>
          </a:xfrm>
        </p:spPr>
      </p:pic>
      <p:pic>
        <p:nvPicPr>
          <p:cNvPr id="4" name="Imagen 3">
            <a:extLst>
              <a:ext uri="{FF2B5EF4-FFF2-40B4-BE49-F238E27FC236}">
                <a16:creationId xmlns:a16="http://schemas.microsoft.com/office/drawing/2014/main" id="{47FC8D75-7837-4D74-9A33-141F4A995D73}"/>
              </a:ext>
            </a:extLst>
          </p:cNvPr>
          <p:cNvPicPr>
            <a:picLocks noChangeAspect="1"/>
          </p:cNvPicPr>
          <p:nvPr/>
        </p:nvPicPr>
        <p:blipFill>
          <a:blip r:embed="rId3"/>
          <a:stretch>
            <a:fillRect/>
          </a:stretch>
        </p:blipFill>
        <p:spPr>
          <a:xfrm>
            <a:off x="5251622" y="31273"/>
            <a:ext cx="3892378" cy="1000208"/>
          </a:xfrm>
          <a:prstGeom prst="rect">
            <a:avLst/>
          </a:prstGeom>
        </p:spPr>
      </p:pic>
      <p:pic>
        <p:nvPicPr>
          <p:cNvPr id="6" name="Imagen 5">
            <a:extLst>
              <a:ext uri="{FF2B5EF4-FFF2-40B4-BE49-F238E27FC236}">
                <a16:creationId xmlns:a16="http://schemas.microsoft.com/office/drawing/2014/main" id="{77AAF39B-C709-4509-A435-9C9C5B1FE432}"/>
              </a:ext>
            </a:extLst>
          </p:cNvPr>
          <p:cNvPicPr>
            <a:picLocks noChangeAspect="1"/>
          </p:cNvPicPr>
          <p:nvPr/>
        </p:nvPicPr>
        <p:blipFill rotWithShape="1">
          <a:blip r:embed="rId4"/>
          <a:srcRect l="24932" t="23641" r="26574" b="22906"/>
          <a:stretch/>
        </p:blipFill>
        <p:spPr>
          <a:xfrm>
            <a:off x="349626" y="31273"/>
            <a:ext cx="1609725" cy="789570"/>
          </a:xfrm>
          <a:prstGeom prst="rect">
            <a:avLst/>
          </a:prstGeom>
        </p:spPr>
      </p:pic>
      <p:sp>
        <p:nvSpPr>
          <p:cNvPr id="3" name="Marcador de número de diapositiva 2">
            <a:extLst>
              <a:ext uri="{FF2B5EF4-FFF2-40B4-BE49-F238E27FC236}">
                <a16:creationId xmlns:a16="http://schemas.microsoft.com/office/drawing/2014/main" id="{45061AF3-38EF-4FA0-866F-8827459C7260}"/>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37553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284205" y="1699021"/>
            <a:ext cx="8476736" cy="4491713"/>
          </a:xfrm>
        </p:spPr>
        <p:txBody>
          <a:bodyPr>
            <a:normAutofit/>
          </a:bodyPr>
          <a:lstStyle/>
          <a:p>
            <a:pPr algn="ctr"/>
            <a:r>
              <a:rPr lang="es-MX" sz="2100" dirty="0"/>
              <a:t>3</a:t>
            </a:r>
          </a:p>
          <a:p>
            <a:pPr algn="ctr"/>
            <a:r>
              <a:rPr lang="es-MX" sz="2100" dirty="0"/>
              <a:t>CICLO ESCOLAR EN QUE SE PLANEA LLEVAR A CABO EL PROYECTO </a:t>
            </a:r>
          </a:p>
          <a:p>
            <a:pPr algn="ctr"/>
            <a:r>
              <a:rPr lang="es-MX" sz="2100" dirty="0"/>
              <a:t>2020-2021</a:t>
            </a:r>
          </a:p>
          <a:p>
            <a:pPr algn="ctr"/>
            <a:endParaRPr lang="es-MX" sz="2100" dirty="0"/>
          </a:p>
          <a:p>
            <a:pPr algn="ctr"/>
            <a:endParaRPr lang="es-MX" sz="2100" dirty="0"/>
          </a:p>
          <a:p>
            <a:pPr algn="ctr"/>
            <a:endParaRPr lang="es-MX" sz="2100" dirty="0"/>
          </a:p>
          <a:p>
            <a:pPr algn="ctr"/>
            <a:r>
              <a:rPr lang="es-ES_tradnl" sz="2100" b="1" dirty="0"/>
              <a:t>FECHA DE INICIO: 4 DE SEPTIEMBRE DE 2020</a:t>
            </a:r>
          </a:p>
          <a:p>
            <a:pPr algn="ctr"/>
            <a:r>
              <a:rPr lang="es-ES_tradnl" sz="2100" b="1" dirty="0"/>
              <a:t>FECHA DE TERMINACIÓN: 17 DE SEPTIEMBRE DE 2020</a:t>
            </a:r>
          </a:p>
          <a:p>
            <a:pPr algn="ctr"/>
            <a:endParaRPr lang="es-MX" sz="2100" dirty="0"/>
          </a:p>
        </p:txBody>
      </p:sp>
      <p:pic>
        <p:nvPicPr>
          <p:cNvPr id="4" name="Imagen 3">
            <a:extLst>
              <a:ext uri="{FF2B5EF4-FFF2-40B4-BE49-F238E27FC236}">
                <a16:creationId xmlns:a16="http://schemas.microsoft.com/office/drawing/2014/main" id="{6B8ECF4B-5959-4ACC-9FD7-11B04F1EBD61}"/>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C0EE9236-35D4-44E9-BC80-A1E0CA1C2EAA}"/>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2" name="Marcador de número de diapositiva 1">
            <a:extLst>
              <a:ext uri="{FF2B5EF4-FFF2-40B4-BE49-F238E27FC236}">
                <a16:creationId xmlns:a16="http://schemas.microsoft.com/office/drawing/2014/main" id="{7D8F97A1-6F91-4739-B1E2-387283D0A830}"/>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600021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25B8B-2F77-664E-A938-EA7EA0FC03C7}"/>
              </a:ext>
            </a:extLst>
          </p:cNvPr>
          <p:cNvSpPr>
            <a:spLocks noGrp="1"/>
          </p:cNvSpPr>
          <p:nvPr>
            <p:ph type="title"/>
          </p:nvPr>
        </p:nvSpPr>
        <p:spPr>
          <a:xfrm>
            <a:off x="383060" y="1260389"/>
            <a:ext cx="8550875" cy="512294"/>
          </a:xfrm>
        </p:spPr>
        <p:txBody>
          <a:bodyPr>
            <a:normAutofit/>
          </a:bodyPr>
          <a:lstStyle/>
          <a:p>
            <a:r>
              <a:rPr lang="es-MX" sz="3200" dirty="0"/>
              <a:t>Conclusiones y utilidad de los resultados:</a:t>
            </a:r>
          </a:p>
        </p:txBody>
      </p:sp>
      <p:sp>
        <p:nvSpPr>
          <p:cNvPr id="3" name="Marcador de contenido 2">
            <a:extLst>
              <a:ext uri="{FF2B5EF4-FFF2-40B4-BE49-F238E27FC236}">
                <a16:creationId xmlns:a16="http://schemas.microsoft.com/office/drawing/2014/main" id="{4F9DC849-3AA0-594F-9E26-0ACB710A4E4F}"/>
              </a:ext>
            </a:extLst>
          </p:cNvPr>
          <p:cNvSpPr>
            <a:spLocks noGrp="1"/>
          </p:cNvSpPr>
          <p:nvPr>
            <p:ph idx="1"/>
          </p:nvPr>
        </p:nvSpPr>
        <p:spPr>
          <a:xfrm>
            <a:off x="718995" y="2250037"/>
            <a:ext cx="7706010" cy="3487118"/>
          </a:xfrm>
        </p:spPr>
        <p:txBody>
          <a:bodyPr>
            <a:normAutofit/>
          </a:bodyPr>
          <a:lstStyle/>
          <a:p>
            <a:pPr algn="just"/>
            <a:r>
              <a:rPr lang="es-MX" sz="1800" dirty="0"/>
              <a:t>El resultado de esta actividad fue muy positivo pues los carteles de los alumnos evidenciaron un mayor involucramiento con el tema, a través de la investigación sobre los conceptos biológicos esenciales y específicos implicados en el proyecto. Sin embargo, por concentrarse en los aspectos biológicos, los alumnos “descuidaron” las otras dos áreas de conocimiento, los modelos matemáticos en cálculo y los cuestionamientos éticos de la filosofía, lo cual nos sirvió para decidir dedicarle la siguiente actividad interdisciplinaria del proyecto a las CONEXIONES entre las tres materias. </a:t>
            </a:r>
          </a:p>
          <a:p>
            <a:endParaRPr lang="es-MX" dirty="0"/>
          </a:p>
        </p:txBody>
      </p:sp>
      <p:pic>
        <p:nvPicPr>
          <p:cNvPr id="4" name="Imagen 3">
            <a:extLst>
              <a:ext uri="{FF2B5EF4-FFF2-40B4-BE49-F238E27FC236}">
                <a16:creationId xmlns:a16="http://schemas.microsoft.com/office/drawing/2014/main" id="{14AC8C6E-0088-4CC2-B527-25144A720F58}"/>
              </a:ext>
            </a:extLst>
          </p:cNvPr>
          <p:cNvPicPr>
            <a:picLocks noChangeAspect="1"/>
          </p:cNvPicPr>
          <p:nvPr/>
        </p:nvPicPr>
        <p:blipFill>
          <a:blip r:embed="rId2"/>
          <a:stretch>
            <a:fillRect/>
          </a:stretch>
        </p:blipFill>
        <p:spPr>
          <a:xfrm>
            <a:off x="5498756" y="31273"/>
            <a:ext cx="3645243" cy="936703"/>
          </a:xfrm>
          <a:prstGeom prst="rect">
            <a:avLst/>
          </a:prstGeom>
        </p:spPr>
      </p:pic>
      <p:pic>
        <p:nvPicPr>
          <p:cNvPr id="5" name="Imagen 4">
            <a:extLst>
              <a:ext uri="{FF2B5EF4-FFF2-40B4-BE49-F238E27FC236}">
                <a16:creationId xmlns:a16="http://schemas.microsoft.com/office/drawing/2014/main" id="{0A2D313E-8045-43BB-9736-66FB9989C97D}"/>
              </a:ext>
            </a:extLst>
          </p:cNvPr>
          <p:cNvPicPr>
            <a:picLocks noChangeAspect="1"/>
          </p:cNvPicPr>
          <p:nvPr/>
        </p:nvPicPr>
        <p:blipFill rotWithShape="1">
          <a:blip r:embed="rId3"/>
          <a:srcRect l="24932" t="23641" r="26574" b="22906"/>
          <a:stretch/>
        </p:blipFill>
        <p:spPr>
          <a:xfrm>
            <a:off x="0" y="31273"/>
            <a:ext cx="1322173" cy="648526"/>
          </a:xfrm>
          <a:prstGeom prst="rect">
            <a:avLst/>
          </a:prstGeom>
        </p:spPr>
      </p:pic>
      <p:sp>
        <p:nvSpPr>
          <p:cNvPr id="6" name="Marcador de número de diapositiva 5">
            <a:extLst>
              <a:ext uri="{FF2B5EF4-FFF2-40B4-BE49-F238E27FC236}">
                <a16:creationId xmlns:a16="http://schemas.microsoft.com/office/drawing/2014/main" id="{C18EFB3F-4346-4745-A182-FB7D4AD3193C}"/>
              </a:ext>
            </a:extLst>
          </p:cNvPr>
          <p:cNvSpPr>
            <a:spLocks noGrp="1"/>
          </p:cNvSpPr>
          <p:nvPr>
            <p:ph type="sldNum" sz="quarter" idx="12"/>
          </p:nvPr>
        </p:nvSpPr>
        <p:spPr/>
        <p:txBody>
          <a:bodyPr/>
          <a:lstStyle/>
          <a:p>
            <a:fld id="{6D22F896-40B5-4ADD-8801-0D06FADFA095}" type="slidenum">
              <a:rPr lang="en-US" smtClean="0"/>
              <a:t>30</a:t>
            </a:fld>
            <a:endParaRPr lang="en-US" dirty="0"/>
          </a:p>
        </p:txBody>
      </p:sp>
      <p:sp>
        <p:nvSpPr>
          <p:cNvPr id="7" name="CuadroTexto 6">
            <a:extLst>
              <a:ext uri="{FF2B5EF4-FFF2-40B4-BE49-F238E27FC236}">
                <a16:creationId xmlns:a16="http://schemas.microsoft.com/office/drawing/2014/main" id="{04EF7A35-4744-486B-9BEC-486B93E14066}"/>
              </a:ext>
            </a:extLst>
          </p:cNvPr>
          <p:cNvSpPr txBox="1"/>
          <p:nvPr/>
        </p:nvSpPr>
        <p:spPr>
          <a:xfrm>
            <a:off x="1124464" y="704980"/>
            <a:ext cx="5053913" cy="369332"/>
          </a:xfrm>
          <a:prstGeom prst="rect">
            <a:avLst/>
          </a:prstGeom>
          <a:noFill/>
        </p:spPr>
        <p:txBody>
          <a:bodyPr wrap="square">
            <a:spAutoFit/>
          </a:bodyPr>
          <a:lstStyle/>
          <a:p>
            <a:pPr algn="just"/>
            <a:r>
              <a:rPr lang="es-MX" sz="1600" dirty="0"/>
              <a:t>                                                                 </a:t>
            </a:r>
            <a:r>
              <a:rPr lang="es-MX" sz="1800" dirty="0">
                <a:solidFill>
                  <a:schemeClr val="tx1"/>
                </a:solidFill>
              </a:rPr>
              <a:t>12.7, 12.8 y 12.9 </a:t>
            </a:r>
          </a:p>
        </p:txBody>
      </p:sp>
    </p:spTree>
    <p:extLst>
      <p:ext uri="{BB962C8B-B14F-4D97-AF65-F5344CB8AC3E}">
        <p14:creationId xmlns:p14="http://schemas.microsoft.com/office/powerpoint/2010/main" val="1811287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711609-8185-A545-B1FF-9F09CE57B8E4}"/>
              </a:ext>
            </a:extLst>
          </p:cNvPr>
          <p:cNvSpPr>
            <a:spLocks noGrp="1"/>
          </p:cNvSpPr>
          <p:nvPr>
            <p:ph idx="1"/>
          </p:nvPr>
        </p:nvSpPr>
        <p:spPr>
          <a:xfrm>
            <a:off x="1088685" y="1054854"/>
            <a:ext cx="6968411" cy="4347274"/>
          </a:xfrm>
        </p:spPr>
        <p:txBody>
          <a:bodyPr>
            <a:normAutofit/>
          </a:bodyPr>
          <a:lstStyle/>
          <a:p>
            <a:pPr marL="0" indent="0" algn="ctr">
              <a:buNone/>
            </a:pPr>
            <a:r>
              <a:rPr lang="es-MX" sz="1800" dirty="0"/>
              <a:t>SEGUNDA ACTIVIDAD INTERDISCIPLINARIA PARA DESARROLLAR  EL PROYECTO </a:t>
            </a:r>
          </a:p>
          <a:p>
            <a:pPr marL="0" indent="0" algn="ctr">
              <a:buNone/>
            </a:pPr>
            <a:endParaRPr lang="es-MX" sz="1800" dirty="0"/>
          </a:p>
          <a:p>
            <a:pPr marL="0" indent="0" algn="ctr">
              <a:buNone/>
            </a:pPr>
            <a:r>
              <a:rPr lang="es-MX" sz="1800" dirty="0"/>
              <a:t>“LA INVESTIGACIÓN PREVIA (2ª PARTE)”</a:t>
            </a:r>
          </a:p>
          <a:p>
            <a:pPr marL="0" indent="0" algn="ctr">
              <a:buNone/>
            </a:pPr>
            <a:endParaRPr lang="es-MX" sz="1800" dirty="0"/>
          </a:p>
          <a:p>
            <a:pPr marL="0" indent="0" algn="ctr">
              <a:buNone/>
            </a:pPr>
            <a:r>
              <a:rPr lang="es-MX" sz="1800" dirty="0"/>
              <a:t>OBJETIVO: INDAGAR LOS ELEMENTOS TEÓRICOS MÍNIMOS INDISPENSABLES PARA ENCUADRAR EL TEMA DESDE LA PERSPECTIVA DE LAS TRES MATERIAS-EJE DEL PROYECTO </a:t>
            </a:r>
          </a:p>
          <a:p>
            <a:pPr marL="0" indent="0" algn="ctr">
              <a:buNone/>
            </a:pPr>
            <a:endParaRPr lang="es-MX" sz="1800" dirty="0"/>
          </a:p>
          <a:p>
            <a:pPr marL="0" indent="0" algn="ctr">
              <a:buNone/>
            </a:pPr>
            <a:r>
              <a:rPr lang="es-MX" sz="1800" dirty="0"/>
              <a:t>GRADO: 5º SEMESTRE CCH</a:t>
            </a:r>
          </a:p>
          <a:p>
            <a:pPr marL="0" indent="0" algn="ctr">
              <a:buNone/>
            </a:pPr>
            <a:r>
              <a:rPr lang="es-MX" sz="1800" dirty="0"/>
              <a:t>FECHA:  11 DE SEPTIEMBRE </a:t>
            </a:r>
          </a:p>
          <a:p>
            <a:endParaRPr lang="es-MX" dirty="0"/>
          </a:p>
          <a:p>
            <a:endParaRPr lang="es-MX" dirty="0"/>
          </a:p>
        </p:txBody>
      </p:sp>
      <p:pic>
        <p:nvPicPr>
          <p:cNvPr id="4" name="Imagen 3">
            <a:extLst>
              <a:ext uri="{FF2B5EF4-FFF2-40B4-BE49-F238E27FC236}">
                <a16:creationId xmlns:a16="http://schemas.microsoft.com/office/drawing/2014/main" id="{2778DB88-A6B5-42B9-BEC0-81ED6B73B097}"/>
              </a:ext>
            </a:extLst>
          </p:cNvPr>
          <p:cNvPicPr>
            <a:picLocks noChangeAspect="1"/>
          </p:cNvPicPr>
          <p:nvPr/>
        </p:nvPicPr>
        <p:blipFill>
          <a:blip r:embed="rId2"/>
          <a:stretch>
            <a:fillRect/>
          </a:stretch>
        </p:blipFill>
        <p:spPr>
          <a:xfrm>
            <a:off x="5647038" y="31273"/>
            <a:ext cx="3496962" cy="898600"/>
          </a:xfrm>
          <a:prstGeom prst="rect">
            <a:avLst/>
          </a:prstGeom>
        </p:spPr>
      </p:pic>
      <p:pic>
        <p:nvPicPr>
          <p:cNvPr id="5" name="Imagen 4">
            <a:extLst>
              <a:ext uri="{FF2B5EF4-FFF2-40B4-BE49-F238E27FC236}">
                <a16:creationId xmlns:a16="http://schemas.microsoft.com/office/drawing/2014/main" id="{E8040799-938F-4490-A74F-D51E6F230B64}"/>
              </a:ext>
            </a:extLst>
          </p:cNvPr>
          <p:cNvPicPr>
            <a:picLocks noChangeAspect="1"/>
          </p:cNvPicPr>
          <p:nvPr/>
        </p:nvPicPr>
        <p:blipFill rotWithShape="1">
          <a:blip r:embed="rId3"/>
          <a:srcRect l="24932" t="23641" r="26574" b="22906"/>
          <a:stretch/>
        </p:blipFill>
        <p:spPr>
          <a:xfrm>
            <a:off x="513154" y="31273"/>
            <a:ext cx="1446197" cy="709360"/>
          </a:xfrm>
          <a:prstGeom prst="rect">
            <a:avLst/>
          </a:prstGeom>
        </p:spPr>
      </p:pic>
      <p:sp>
        <p:nvSpPr>
          <p:cNvPr id="2" name="Marcador de número de diapositiva 1">
            <a:extLst>
              <a:ext uri="{FF2B5EF4-FFF2-40B4-BE49-F238E27FC236}">
                <a16:creationId xmlns:a16="http://schemas.microsoft.com/office/drawing/2014/main" id="{D1169DC6-B14B-474B-BA17-6C5B3274E469}"/>
              </a:ext>
            </a:extLst>
          </p:cNvPr>
          <p:cNvSpPr>
            <a:spLocks noGrp="1"/>
          </p:cNvSpPr>
          <p:nvPr>
            <p:ph type="sldNum" sz="quarter" idx="12"/>
          </p:nvPr>
        </p:nvSpPr>
        <p:spPr/>
        <p:txBody>
          <a:bodyPr/>
          <a:lstStyle/>
          <a:p>
            <a:fld id="{6D22F896-40B5-4ADD-8801-0D06FADFA095}" type="slidenum">
              <a:rPr lang="en-US" smtClean="0"/>
              <a:t>31</a:t>
            </a:fld>
            <a:endParaRPr lang="en-US" dirty="0"/>
          </a:p>
        </p:txBody>
      </p:sp>
      <p:sp>
        <p:nvSpPr>
          <p:cNvPr id="6" name="CuadroTexto 5">
            <a:extLst>
              <a:ext uri="{FF2B5EF4-FFF2-40B4-BE49-F238E27FC236}">
                <a16:creationId xmlns:a16="http://schemas.microsoft.com/office/drawing/2014/main" id="{B762FF2F-6B8A-4F7C-BB14-75A3B5755B2F}"/>
              </a:ext>
            </a:extLst>
          </p:cNvPr>
          <p:cNvSpPr txBox="1"/>
          <p:nvPr/>
        </p:nvSpPr>
        <p:spPr>
          <a:xfrm>
            <a:off x="4399006" y="314320"/>
            <a:ext cx="790832" cy="615553"/>
          </a:xfrm>
          <a:prstGeom prst="rect">
            <a:avLst/>
          </a:prstGeom>
          <a:noFill/>
        </p:spPr>
        <p:txBody>
          <a:bodyPr wrap="square">
            <a:spAutoFit/>
          </a:bodyPr>
          <a:lstStyle/>
          <a:p>
            <a:pPr algn="just"/>
            <a:r>
              <a:rPr lang="es-MX" sz="1600" dirty="0"/>
              <a:t>                                                                 </a:t>
            </a:r>
            <a:r>
              <a:rPr lang="es-MX" sz="1800" dirty="0">
                <a:solidFill>
                  <a:schemeClr val="tx1"/>
                </a:solidFill>
              </a:rPr>
              <a:t>13.1 </a:t>
            </a:r>
          </a:p>
        </p:txBody>
      </p:sp>
    </p:spTree>
    <p:extLst>
      <p:ext uri="{BB962C8B-B14F-4D97-AF65-F5344CB8AC3E}">
        <p14:creationId xmlns:p14="http://schemas.microsoft.com/office/powerpoint/2010/main" val="3214010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CE0AE5-64D2-459C-9FAD-DEDFC55312C0}"/>
              </a:ext>
            </a:extLst>
          </p:cNvPr>
          <p:cNvSpPr>
            <a:spLocks noGrp="1"/>
          </p:cNvSpPr>
          <p:nvPr>
            <p:ph type="title"/>
          </p:nvPr>
        </p:nvSpPr>
        <p:spPr>
          <a:xfrm>
            <a:off x="822960" y="1248032"/>
            <a:ext cx="7543800" cy="489329"/>
          </a:xfrm>
        </p:spPr>
        <p:txBody>
          <a:bodyPr>
            <a:normAutofit/>
          </a:bodyPr>
          <a:lstStyle/>
          <a:p>
            <a:r>
              <a:rPr lang="es-MX" sz="2400" dirty="0"/>
              <a:t>Asignaturas participantes y fuentes de apoyo.</a:t>
            </a:r>
          </a:p>
        </p:txBody>
      </p:sp>
      <p:sp>
        <p:nvSpPr>
          <p:cNvPr id="3" name="Marcador de número de diapositiva 2">
            <a:extLst>
              <a:ext uri="{FF2B5EF4-FFF2-40B4-BE49-F238E27FC236}">
                <a16:creationId xmlns:a16="http://schemas.microsoft.com/office/drawing/2014/main" id="{8FF8CBFA-A032-48EE-B641-CF00F58297C0}"/>
              </a:ext>
            </a:extLst>
          </p:cNvPr>
          <p:cNvSpPr>
            <a:spLocks noGrp="1"/>
          </p:cNvSpPr>
          <p:nvPr>
            <p:ph type="sldNum" sz="quarter" idx="12"/>
          </p:nvPr>
        </p:nvSpPr>
        <p:spPr/>
        <p:txBody>
          <a:bodyPr/>
          <a:lstStyle/>
          <a:p>
            <a:fld id="{6D22F896-40B5-4ADD-8801-0D06FADFA095}" type="slidenum">
              <a:rPr lang="en-US" smtClean="0"/>
              <a:t>32</a:t>
            </a:fld>
            <a:endParaRPr lang="en-US" dirty="0"/>
          </a:p>
        </p:txBody>
      </p:sp>
      <p:sp>
        <p:nvSpPr>
          <p:cNvPr id="4" name="CuadroTexto 3">
            <a:extLst>
              <a:ext uri="{FF2B5EF4-FFF2-40B4-BE49-F238E27FC236}">
                <a16:creationId xmlns:a16="http://schemas.microsoft.com/office/drawing/2014/main" id="{A4D4F3ED-BADC-4D8D-A70B-614F672145F0}"/>
              </a:ext>
            </a:extLst>
          </p:cNvPr>
          <p:cNvSpPr txBox="1"/>
          <p:nvPr/>
        </p:nvSpPr>
        <p:spPr>
          <a:xfrm>
            <a:off x="4399006" y="314320"/>
            <a:ext cx="790832" cy="615553"/>
          </a:xfrm>
          <a:prstGeom prst="rect">
            <a:avLst/>
          </a:prstGeom>
          <a:noFill/>
        </p:spPr>
        <p:txBody>
          <a:bodyPr wrap="square">
            <a:spAutoFit/>
          </a:bodyPr>
          <a:lstStyle/>
          <a:p>
            <a:pPr algn="just"/>
            <a:r>
              <a:rPr lang="es-MX" sz="1600" dirty="0"/>
              <a:t>                                                                 </a:t>
            </a:r>
            <a:r>
              <a:rPr lang="es-MX" sz="1800" dirty="0">
                <a:solidFill>
                  <a:schemeClr val="tx1"/>
                </a:solidFill>
              </a:rPr>
              <a:t>13.2 </a:t>
            </a:r>
          </a:p>
        </p:txBody>
      </p:sp>
      <p:sp>
        <p:nvSpPr>
          <p:cNvPr id="5" name="Marcador de contenido 2">
            <a:extLst>
              <a:ext uri="{FF2B5EF4-FFF2-40B4-BE49-F238E27FC236}">
                <a16:creationId xmlns:a16="http://schemas.microsoft.com/office/drawing/2014/main" id="{AAE8F660-8B72-4257-B654-3002C132AA3A}"/>
              </a:ext>
            </a:extLst>
          </p:cNvPr>
          <p:cNvSpPr txBox="1">
            <a:spLocks/>
          </p:cNvSpPr>
          <p:nvPr/>
        </p:nvSpPr>
        <p:spPr>
          <a:xfrm>
            <a:off x="822960" y="2055520"/>
            <a:ext cx="8093087" cy="1805382"/>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MX" dirty="0"/>
              <a:t>BIOLOGÍA: GEN, GENÉTICA, MODIFICACIÓN GENÉTICA, INGENIERÍA GENÉTICA Y BIOTECNOLOGÍA </a:t>
            </a:r>
          </a:p>
          <a:p>
            <a:pPr marL="0" indent="0">
              <a:buFont typeface="Calibri" panose="020F0502020204030204" pitchFamily="34" charset="0"/>
              <a:buNone/>
            </a:pPr>
            <a:r>
              <a:rPr lang="es-MX" dirty="0"/>
              <a:t>CÁLCULO: CÁLCULO, MEDICIÓN, FUNCIÓN, FUNCIÓN CUADRÁTICA Y LÍMITE </a:t>
            </a:r>
          </a:p>
          <a:p>
            <a:pPr marL="0" indent="0">
              <a:buFont typeface="Calibri" panose="020F0502020204030204" pitchFamily="34" charset="0"/>
              <a:buNone/>
            </a:pPr>
            <a:r>
              <a:rPr lang="es-MX" dirty="0"/>
              <a:t>FILOSOFÍA: NATURALEZA HUMANA, ÉTICA, BIOÉTICA, RESPONSABILIDAD Y LIBERTAD </a:t>
            </a:r>
          </a:p>
          <a:p>
            <a:pPr marL="0" indent="0">
              <a:buFont typeface="Calibri" panose="020F0502020204030204" pitchFamily="34" charset="0"/>
              <a:buNone/>
            </a:pPr>
            <a:endParaRPr lang="es-MX" dirty="0"/>
          </a:p>
        </p:txBody>
      </p:sp>
      <p:sp>
        <p:nvSpPr>
          <p:cNvPr id="7" name="CuadroTexto 6">
            <a:extLst>
              <a:ext uri="{FF2B5EF4-FFF2-40B4-BE49-F238E27FC236}">
                <a16:creationId xmlns:a16="http://schemas.microsoft.com/office/drawing/2014/main" id="{A9404FCE-2153-42ED-A9D2-929BAD22EB10}"/>
              </a:ext>
            </a:extLst>
          </p:cNvPr>
          <p:cNvSpPr txBox="1"/>
          <p:nvPr/>
        </p:nvSpPr>
        <p:spPr>
          <a:xfrm>
            <a:off x="800100" y="4111021"/>
            <a:ext cx="7543799" cy="646331"/>
          </a:xfrm>
          <a:prstGeom prst="rect">
            <a:avLst/>
          </a:prstGeom>
          <a:noFill/>
        </p:spPr>
        <p:txBody>
          <a:bodyPr wrap="square">
            <a:spAutoFit/>
          </a:bodyPr>
          <a:lstStyle/>
          <a:p>
            <a:pPr algn="just"/>
            <a:r>
              <a:rPr lang="es-MX" sz="1800" dirty="0"/>
              <a:t>Fuentes de información:</a:t>
            </a:r>
          </a:p>
          <a:p>
            <a:pPr algn="just"/>
            <a:r>
              <a:rPr lang="es-MX" sz="1800" dirty="0">
                <a:solidFill>
                  <a:srgbClr val="6EAC1C"/>
                </a:solidFill>
              </a:rPr>
              <a:t>https://imarrero.webs.ull.es/sctm03.v2/modulo2/NTorres.pdf</a:t>
            </a:r>
            <a:endParaRPr lang="es-MX" sz="1800" dirty="0"/>
          </a:p>
        </p:txBody>
      </p:sp>
      <p:sp>
        <p:nvSpPr>
          <p:cNvPr id="9" name="CuadroTexto 8">
            <a:extLst>
              <a:ext uri="{FF2B5EF4-FFF2-40B4-BE49-F238E27FC236}">
                <a16:creationId xmlns:a16="http://schemas.microsoft.com/office/drawing/2014/main" id="{8D3A3E9A-04E4-4816-959E-F78623056569}"/>
              </a:ext>
            </a:extLst>
          </p:cNvPr>
          <p:cNvSpPr txBox="1"/>
          <p:nvPr/>
        </p:nvSpPr>
        <p:spPr>
          <a:xfrm>
            <a:off x="800100" y="4757352"/>
            <a:ext cx="7923770" cy="1477328"/>
          </a:xfrm>
          <a:prstGeom prst="rect">
            <a:avLst/>
          </a:prstGeom>
          <a:noFill/>
        </p:spPr>
        <p:txBody>
          <a:bodyPr wrap="square">
            <a:spAutoFit/>
          </a:bodyPr>
          <a:lstStyle/>
          <a:p>
            <a:pPr algn="just"/>
            <a:r>
              <a:rPr lang="es-MX" sz="1800" dirty="0">
                <a:hlinkClick r:id="rId2"/>
              </a:rPr>
              <a:t>https://webcache.googleusercontent.com/search?q=cache:55-uKxWeugUJ:https://conrado.ucf.edu.cu/index.php/conrado/article/download/499/533/+&amp;cd=10&amp;hl=es&amp;ct=clnk&amp;gl=mx</a:t>
            </a:r>
            <a:endParaRPr lang="es-MX" sz="1800" dirty="0"/>
          </a:p>
          <a:p>
            <a:pPr algn="just"/>
            <a:r>
              <a:rPr lang="es-MX" sz="1800" dirty="0">
                <a:hlinkClick r:id="rId3"/>
              </a:rPr>
              <a:t>https://www.fundacionunam.org.mx/cancha-puma/deportes-dentro-de-la-unam/</a:t>
            </a:r>
            <a:endParaRPr lang="es-MX" sz="1800" dirty="0"/>
          </a:p>
          <a:p>
            <a:pPr algn="just"/>
            <a:r>
              <a:rPr lang="es-MX" sz="1800" dirty="0">
                <a:hlinkClick r:id="rId4"/>
              </a:rPr>
              <a:t>http://ve.scielo.org/scielo.php?script=sci_arttext&amp;pid=S0798-07522006000200005</a:t>
            </a:r>
            <a:endParaRPr lang="es-MX" sz="1800" dirty="0"/>
          </a:p>
        </p:txBody>
      </p:sp>
    </p:spTree>
    <p:extLst>
      <p:ext uri="{BB962C8B-B14F-4D97-AF65-F5344CB8AC3E}">
        <p14:creationId xmlns:p14="http://schemas.microsoft.com/office/powerpoint/2010/main" val="899007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896ED-4F73-A34C-8BB3-16D5A7ABECDE}"/>
              </a:ext>
            </a:extLst>
          </p:cNvPr>
          <p:cNvSpPr>
            <a:spLocks noGrp="1"/>
          </p:cNvSpPr>
          <p:nvPr>
            <p:ph type="title"/>
          </p:nvPr>
        </p:nvSpPr>
        <p:spPr>
          <a:xfrm>
            <a:off x="1088685" y="961864"/>
            <a:ext cx="6968411" cy="592810"/>
          </a:xfrm>
        </p:spPr>
        <p:txBody>
          <a:bodyPr>
            <a:normAutofit fontScale="90000"/>
          </a:bodyPr>
          <a:lstStyle/>
          <a:p>
            <a:r>
              <a:rPr lang="es-MX" dirty="0"/>
              <a:t>Justificación de la actividad. </a:t>
            </a:r>
          </a:p>
        </p:txBody>
      </p:sp>
      <p:sp>
        <p:nvSpPr>
          <p:cNvPr id="3" name="Marcador de contenido 2">
            <a:extLst>
              <a:ext uri="{FF2B5EF4-FFF2-40B4-BE49-F238E27FC236}">
                <a16:creationId xmlns:a16="http://schemas.microsoft.com/office/drawing/2014/main" id="{6ACC2905-8E76-B64A-A18F-9D8444963BCD}"/>
              </a:ext>
            </a:extLst>
          </p:cNvPr>
          <p:cNvSpPr>
            <a:spLocks noGrp="1"/>
          </p:cNvSpPr>
          <p:nvPr>
            <p:ph idx="1"/>
          </p:nvPr>
        </p:nvSpPr>
        <p:spPr>
          <a:xfrm>
            <a:off x="1088685" y="1391942"/>
            <a:ext cx="6968411" cy="3835831"/>
          </a:xfrm>
        </p:spPr>
        <p:txBody>
          <a:bodyPr/>
          <a:lstStyle/>
          <a:p>
            <a:pPr algn="just"/>
            <a:endParaRPr lang="es-MX" dirty="0"/>
          </a:p>
          <a:p>
            <a:pPr algn="just"/>
            <a:r>
              <a:rPr lang="es-MX" sz="1800" dirty="0"/>
              <a:t>Dado que los alumnos ya habían identificado con cierta claridad la CONEXIÓN de la filosofía con las otras disciplinas, pero no así de la relación entre Biología y Matemáticas, se decidió dedicarle esta segunda sesión interdisciplinaria a hacer evidente las conexiones entre las tres asignaturas: FILOSOFÍA, CÁLCULO Y BIOLOGÍA, pues se trata de un proyecto inter-disciplinario. Para ello, se diseñó una actividad de “reporte de lectura” con los siguientes pasos, desglosados en la actividad que inicia en la siguiente lámina: </a:t>
            </a:r>
          </a:p>
          <a:p>
            <a:endParaRPr lang="es-MX" dirty="0"/>
          </a:p>
        </p:txBody>
      </p:sp>
      <p:pic>
        <p:nvPicPr>
          <p:cNvPr id="4" name="Imagen 3">
            <a:extLst>
              <a:ext uri="{FF2B5EF4-FFF2-40B4-BE49-F238E27FC236}">
                <a16:creationId xmlns:a16="http://schemas.microsoft.com/office/drawing/2014/main" id="{222197D6-D0B0-4828-932C-A0843336EC08}"/>
              </a:ext>
            </a:extLst>
          </p:cNvPr>
          <p:cNvPicPr>
            <a:picLocks noChangeAspect="1"/>
          </p:cNvPicPr>
          <p:nvPr/>
        </p:nvPicPr>
        <p:blipFill>
          <a:blip r:embed="rId2"/>
          <a:stretch>
            <a:fillRect/>
          </a:stretch>
        </p:blipFill>
        <p:spPr>
          <a:xfrm>
            <a:off x="5745892" y="31273"/>
            <a:ext cx="3398108" cy="873198"/>
          </a:xfrm>
          <a:prstGeom prst="rect">
            <a:avLst/>
          </a:prstGeom>
        </p:spPr>
      </p:pic>
      <p:pic>
        <p:nvPicPr>
          <p:cNvPr id="5" name="Imagen 4">
            <a:extLst>
              <a:ext uri="{FF2B5EF4-FFF2-40B4-BE49-F238E27FC236}">
                <a16:creationId xmlns:a16="http://schemas.microsoft.com/office/drawing/2014/main" id="{35F99076-0E6B-422C-8464-EFA427638EDF}"/>
              </a:ext>
            </a:extLst>
          </p:cNvPr>
          <p:cNvPicPr>
            <a:picLocks noChangeAspect="1"/>
          </p:cNvPicPr>
          <p:nvPr/>
        </p:nvPicPr>
        <p:blipFill rotWithShape="1">
          <a:blip r:embed="rId3"/>
          <a:srcRect l="24932" t="23641" r="26574" b="22906"/>
          <a:stretch/>
        </p:blipFill>
        <p:spPr>
          <a:xfrm>
            <a:off x="554036" y="31273"/>
            <a:ext cx="1405315" cy="689307"/>
          </a:xfrm>
          <a:prstGeom prst="rect">
            <a:avLst/>
          </a:prstGeom>
        </p:spPr>
      </p:pic>
      <p:sp>
        <p:nvSpPr>
          <p:cNvPr id="6" name="Marcador de número de diapositiva 5">
            <a:extLst>
              <a:ext uri="{FF2B5EF4-FFF2-40B4-BE49-F238E27FC236}">
                <a16:creationId xmlns:a16="http://schemas.microsoft.com/office/drawing/2014/main" id="{2AE4BD0A-C345-49F7-B4CF-72B37D0E02EC}"/>
              </a:ext>
            </a:extLst>
          </p:cNvPr>
          <p:cNvSpPr>
            <a:spLocks noGrp="1"/>
          </p:cNvSpPr>
          <p:nvPr>
            <p:ph type="sldNum" sz="quarter" idx="12"/>
          </p:nvPr>
        </p:nvSpPr>
        <p:spPr/>
        <p:txBody>
          <a:bodyPr/>
          <a:lstStyle/>
          <a:p>
            <a:fld id="{6D22F896-40B5-4ADD-8801-0D06FADFA095}" type="slidenum">
              <a:rPr lang="en-US" smtClean="0"/>
              <a:t>33</a:t>
            </a:fld>
            <a:endParaRPr lang="en-US" dirty="0"/>
          </a:p>
        </p:txBody>
      </p:sp>
      <p:sp>
        <p:nvSpPr>
          <p:cNvPr id="7" name="CuadroTexto 6">
            <a:extLst>
              <a:ext uri="{FF2B5EF4-FFF2-40B4-BE49-F238E27FC236}">
                <a16:creationId xmlns:a16="http://schemas.microsoft.com/office/drawing/2014/main" id="{6B6CBD11-25C0-4D34-80F9-3C85821F1ACD}"/>
              </a:ext>
            </a:extLst>
          </p:cNvPr>
          <p:cNvSpPr txBox="1"/>
          <p:nvPr/>
        </p:nvSpPr>
        <p:spPr>
          <a:xfrm>
            <a:off x="4399006" y="314320"/>
            <a:ext cx="790832" cy="615553"/>
          </a:xfrm>
          <a:prstGeom prst="rect">
            <a:avLst/>
          </a:prstGeom>
          <a:noFill/>
        </p:spPr>
        <p:txBody>
          <a:bodyPr wrap="square">
            <a:spAutoFit/>
          </a:bodyPr>
          <a:lstStyle/>
          <a:p>
            <a:pPr algn="just"/>
            <a:r>
              <a:rPr lang="es-MX" sz="1600" dirty="0"/>
              <a:t>                                                                 </a:t>
            </a:r>
            <a:r>
              <a:rPr lang="es-MX" sz="1800" dirty="0">
                <a:solidFill>
                  <a:schemeClr val="tx1"/>
                </a:solidFill>
              </a:rPr>
              <a:t>13.3 </a:t>
            </a:r>
          </a:p>
        </p:txBody>
      </p:sp>
    </p:spTree>
    <p:extLst>
      <p:ext uri="{BB962C8B-B14F-4D97-AF65-F5344CB8AC3E}">
        <p14:creationId xmlns:p14="http://schemas.microsoft.com/office/powerpoint/2010/main" val="375662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EC574-1187-174E-B1A8-C84DE18041CC}"/>
              </a:ext>
            </a:extLst>
          </p:cNvPr>
          <p:cNvSpPr>
            <a:spLocks noGrp="1"/>
          </p:cNvSpPr>
          <p:nvPr>
            <p:ph type="title"/>
          </p:nvPr>
        </p:nvSpPr>
        <p:spPr>
          <a:xfrm>
            <a:off x="513155" y="1345358"/>
            <a:ext cx="8056914" cy="488196"/>
          </a:xfrm>
        </p:spPr>
        <p:txBody>
          <a:bodyPr>
            <a:noAutofit/>
          </a:bodyPr>
          <a:lstStyle/>
          <a:p>
            <a:r>
              <a:rPr lang="es-MX" sz="3200" dirty="0"/>
              <a:t>Descripción de la apertura de la actividad.</a:t>
            </a:r>
          </a:p>
        </p:txBody>
      </p:sp>
      <p:sp>
        <p:nvSpPr>
          <p:cNvPr id="3" name="Marcador de contenido 2">
            <a:extLst>
              <a:ext uri="{FF2B5EF4-FFF2-40B4-BE49-F238E27FC236}">
                <a16:creationId xmlns:a16="http://schemas.microsoft.com/office/drawing/2014/main" id="{85709C82-1C7F-5F4E-A9CF-E7B5EBCFD37A}"/>
              </a:ext>
            </a:extLst>
          </p:cNvPr>
          <p:cNvSpPr>
            <a:spLocks noGrp="1"/>
          </p:cNvSpPr>
          <p:nvPr>
            <p:ph idx="1"/>
          </p:nvPr>
        </p:nvSpPr>
        <p:spPr>
          <a:xfrm>
            <a:off x="826038" y="1670746"/>
            <a:ext cx="7744030" cy="2493481"/>
          </a:xfrm>
        </p:spPr>
        <p:txBody>
          <a:bodyPr>
            <a:normAutofit/>
          </a:bodyPr>
          <a:lstStyle/>
          <a:p>
            <a:pPr algn="just"/>
            <a:endParaRPr lang="es-MX" sz="1800" dirty="0"/>
          </a:p>
          <a:p>
            <a:pPr algn="just"/>
            <a:r>
              <a:rPr lang="es-MX" sz="1800" dirty="0"/>
              <a:t>Los alumnos leerán solo la introducción del trabajo de investigación “Modelización matemática y optimización de bioprocesos: métodos y aplicaciones” del Profesor Nestor V. Torres Darias, Profesor titular de bioquímica y biología molecular en el departamento del mismo nombre de la Universidad de La Laguna, que se encuentra en el siguiente link: </a:t>
            </a:r>
          </a:p>
          <a:p>
            <a:pPr algn="just"/>
            <a:r>
              <a:rPr lang="es-MX" sz="1200" dirty="0">
                <a:hlinkClick r:id="rId2"/>
              </a:rPr>
              <a:t>https://imarrero.webs.ull.es/sctm03.v2/modulo2/NTorres.pdf</a:t>
            </a:r>
            <a:endParaRPr lang="es-MX" sz="1200" dirty="0"/>
          </a:p>
          <a:p>
            <a:endParaRPr lang="es-MX" dirty="0"/>
          </a:p>
          <a:p>
            <a:endParaRPr lang="es-MX" dirty="0"/>
          </a:p>
        </p:txBody>
      </p:sp>
      <p:pic>
        <p:nvPicPr>
          <p:cNvPr id="4" name="Imagen 3">
            <a:extLst>
              <a:ext uri="{FF2B5EF4-FFF2-40B4-BE49-F238E27FC236}">
                <a16:creationId xmlns:a16="http://schemas.microsoft.com/office/drawing/2014/main" id="{CAAEC80B-DAEB-4473-BE42-161E3E0103D1}"/>
              </a:ext>
            </a:extLst>
          </p:cNvPr>
          <p:cNvPicPr>
            <a:picLocks noChangeAspect="1"/>
          </p:cNvPicPr>
          <p:nvPr/>
        </p:nvPicPr>
        <p:blipFill>
          <a:blip r:embed="rId3"/>
          <a:stretch>
            <a:fillRect/>
          </a:stretch>
        </p:blipFill>
        <p:spPr>
          <a:xfrm>
            <a:off x="5647038" y="31273"/>
            <a:ext cx="3496962" cy="898600"/>
          </a:xfrm>
          <a:prstGeom prst="rect">
            <a:avLst/>
          </a:prstGeom>
        </p:spPr>
      </p:pic>
      <p:pic>
        <p:nvPicPr>
          <p:cNvPr id="5" name="Imagen 4">
            <a:extLst>
              <a:ext uri="{FF2B5EF4-FFF2-40B4-BE49-F238E27FC236}">
                <a16:creationId xmlns:a16="http://schemas.microsoft.com/office/drawing/2014/main" id="{86EF8F9E-8A2B-4A10-B5EE-1E27C239971C}"/>
              </a:ext>
            </a:extLst>
          </p:cNvPr>
          <p:cNvPicPr>
            <a:picLocks noChangeAspect="1"/>
          </p:cNvPicPr>
          <p:nvPr/>
        </p:nvPicPr>
        <p:blipFill rotWithShape="1">
          <a:blip r:embed="rId4"/>
          <a:srcRect l="24932" t="23641" r="26574" b="22906"/>
          <a:stretch/>
        </p:blipFill>
        <p:spPr>
          <a:xfrm>
            <a:off x="513154" y="31273"/>
            <a:ext cx="1446197" cy="709360"/>
          </a:xfrm>
          <a:prstGeom prst="rect">
            <a:avLst/>
          </a:prstGeom>
        </p:spPr>
      </p:pic>
      <p:sp>
        <p:nvSpPr>
          <p:cNvPr id="6" name="Marcador de número de diapositiva 5">
            <a:extLst>
              <a:ext uri="{FF2B5EF4-FFF2-40B4-BE49-F238E27FC236}">
                <a16:creationId xmlns:a16="http://schemas.microsoft.com/office/drawing/2014/main" id="{5B7D9FD1-B4BA-4E3F-B438-ACD1B82504D1}"/>
              </a:ext>
            </a:extLst>
          </p:cNvPr>
          <p:cNvSpPr>
            <a:spLocks noGrp="1"/>
          </p:cNvSpPr>
          <p:nvPr>
            <p:ph type="sldNum" sz="quarter" idx="12"/>
          </p:nvPr>
        </p:nvSpPr>
        <p:spPr/>
        <p:txBody>
          <a:bodyPr/>
          <a:lstStyle/>
          <a:p>
            <a:fld id="{6D22F896-40B5-4ADD-8801-0D06FADFA095}" type="slidenum">
              <a:rPr lang="en-US" smtClean="0"/>
              <a:t>34</a:t>
            </a:fld>
            <a:endParaRPr lang="en-US" dirty="0"/>
          </a:p>
        </p:txBody>
      </p:sp>
      <p:sp>
        <p:nvSpPr>
          <p:cNvPr id="7" name="CuadroTexto 6">
            <a:extLst>
              <a:ext uri="{FF2B5EF4-FFF2-40B4-BE49-F238E27FC236}">
                <a16:creationId xmlns:a16="http://schemas.microsoft.com/office/drawing/2014/main" id="{54E3C7F8-04E7-4B82-93C3-1767160BB937}"/>
              </a:ext>
            </a:extLst>
          </p:cNvPr>
          <p:cNvSpPr txBox="1"/>
          <p:nvPr/>
        </p:nvSpPr>
        <p:spPr>
          <a:xfrm>
            <a:off x="4399006" y="314320"/>
            <a:ext cx="790832" cy="615553"/>
          </a:xfrm>
          <a:prstGeom prst="rect">
            <a:avLst/>
          </a:prstGeom>
          <a:noFill/>
        </p:spPr>
        <p:txBody>
          <a:bodyPr wrap="square">
            <a:spAutoFit/>
          </a:bodyPr>
          <a:lstStyle/>
          <a:p>
            <a:pPr algn="just"/>
            <a:r>
              <a:rPr lang="es-MX" sz="1600" dirty="0"/>
              <a:t>                                                                 </a:t>
            </a:r>
            <a:r>
              <a:rPr lang="es-MX" sz="1800" dirty="0">
                <a:solidFill>
                  <a:schemeClr val="tx1"/>
                </a:solidFill>
              </a:rPr>
              <a:t>13.4 </a:t>
            </a:r>
          </a:p>
        </p:txBody>
      </p:sp>
    </p:spTree>
    <p:extLst>
      <p:ext uri="{BB962C8B-B14F-4D97-AF65-F5344CB8AC3E}">
        <p14:creationId xmlns:p14="http://schemas.microsoft.com/office/powerpoint/2010/main" val="2138018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F30F68-E96D-EB43-9944-11969FD9E3D7}"/>
              </a:ext>
            </a:extLst>
          </p:cNvPr>
          <p:cNvSpPr>
            <a:spLocks noGrp="1"/>
          </p:cNvSpPr>
          <p:nvPr>
            <p:ph type="title"/>
          </p:nvPr>
        </p:nvSpPr>
        <p:spPr/>
        <p:txBody>
          <a:bodyPr/>
          <a:lstStyle/>
          <a:p>
            <a:r>
              <a:rPr lang="es-MX" dirty="0"/>
              <a:t> </a:t>
            </a:r>
          </a:p>
        </p:txBody>
      </p:sp>
      <p:sp>
        <p:nvSpPr>
          <p:cNvPr id="3" name="Marcador de contenido 2">
            <a:extLst>
              <a:ext uri="{FF2B5EF4-FFF2-40B4-BE49-F238E27FC236}">
                <a16:creationId xmlns:a16="http://schemas.microsoft.com/office/drawing/2014/main" id="{7664AB01-DC8F-CD43-8DDB-3791AA9FAE14}"/>
              </a:ext>
            </a:extLst>
          </p:cNvPr>
          <p:cNvSpPr>
            <a:spLocks noGrp="1"/>
          </p:cNvSpPr>
          <p:nvPr>
            <p:ph idx="1"/>
          </p:nvPr>
        </p:nvSpPr>
        <p:spPr>
          <a:xfrm>
            <a:off x="773361" y="2246620"/>
            <a:ext cx="7657601" cy="4079929"/>
          </a:xfrm>
        </p:spPr>
        <p:txBody>
          <a:bodyPr>
            <a:normAutofit/>
          </a:bodyPr>
          <a:lstStyle/>
          <a:p>
            <a:pPr marL="0" algn="just" defTabSz="457200"/>
            <a:r>
              <a:rPr lang="es-MX" sz="1800" dirty="0"/>
              <a:t>¿De qué manera los modelos matemáticos y de cálculo se interrelacionan con la biología y, más específicamente, qué modelo matemático es el más adecuado para las mediciones que se dan dentro del ámbito de la biotecnología y por qué? </a:t>
            </a:r>
          </a:p>
          <a:p>
            <a:pPr marL="0" algn="just" defTabSz="457200"/>
            <a:r>
              <a:rPr lang="es-MX" sz="1800" dirty="0"/>
              <a:t>¿Qué repercusiones ético-filosóficas pueden darse en la aplicación de estos modelos matemáticos en los cálculos biotecnológicos y, específicamente, en las mediciones sobre el rendimiento físico de los atletas ?</a:t>
            </a:r>
          </a:p>
          <a:p>
            <a:pPr marL="0" algn="just" defTabSz="457200"/>
            <a:r>
              <a:rPr lang="es-MX" sz="1800" dirty="0"/>
              <a:t>¿podría alguna de las asignaturas involucradas en el proyecto no aparecer y sin embargo llegar al mismo objetivo?</a:t>
            </a:r>
          </a:p>
          <a:p>
            <a:pPr marL="0" algn="just" defTabSz="457200"/>
            <a:endParaRPr lang="es-MX" sz="1800" dirty="0"/>
          </a:p>
          <a:p>
            <a:pPr marL="0" algn="just" defTabSz="457200"/>
            <a:r>
              <a:rPr lang="es-MX" sz="1800" dirty="0"/>
              <a:t>Las conclusiones individuales obtenidas en una sesión plenaria deberán redactarse de forma argumentada, y subirlas a classroom. </a:t>
            </a:r>
          </a:p>
          <a:p>
            <a:pPr marL="0" indent="0">
              <a:buNone/>
            </a:pPr>
            <a:endParaRPr lang="es-MX" dirty="0"/>
          </a:p>
        </p:txBody>
      </p:sp>
      <p:pic>
        <p:nvPicPr>
          <p:cNvPr id="4" name="Imagen 3">
            <a:extLst>
              <a:ext uri="{FF2B5EF4-FFF2-40B4-BE49-F238E27FC236}">
                <a16:creationId xmlns:a16="http://schemas.microsoft.com/office/drawing/2014/main" id="{6674B184-080F-4481-BC07-8EA2112B1149}"/>
              </a:ext>
            </a:extLst>
          </p:cNvPr>
          <p:cNvPicPr>
            <a:picLocks noChangeAspect="1"/>
          </p:cNvPicPr>
          <p:nvPr/>
        </p:nvPicPr>
        <p:blipFill>
          <a:blip r:embed="rId2"/>
          <a:stretch>
            <a:fillRect/>
          </a:stretch>
        </p:blipFill>
        <p:spPr>
          <a:xfrm>
            <a:off x="5995776" y="31273"/>
            <a:ext cx="3148223" cy="808986"/>
          </a:xfrm>
          <a:prstGeom prst="rect">
            <a:avLst/>
          </a:prstGeom>
        </p:spPr>
      </p:pic>
      <p:pic>
        <p:nvPicPr>
          <p:cNvPr id="5" name="Imagen 4">
            <a:extLst>
              <a:ext uri="{FF2B5EF4-FFF2-40B4-BE49-F238E27FC236}">
                <a16:creationId xmlns:a16="http://schemas.microsoft.com/office/drawing/2014/main" id="{B82EDB91-1012-4835-895C-93A422B60207}"/>
              </a:ext>
            </a:extLst>
          </p:cNvPr>
          <p:cNvPicPr>
            <a:picLocks noChangeAspect="1"/>
          </p:cNvPicPr>
          <p:nvPr/>
        </p:nvPicPr>
        <p:blipFill rotWithShape="1">
          <a:blip r:embed="rId3"/>
          <a:srcRect l="24932" t="23641" r="26574" b="22906"/>
          <a:stretch/>
        </p:blipFill>
        <p:spPr>
          <a:xfrm>
            <a:off x="657378" y="31273"/>
            <a:ext cx="1301973" cy="638618"/>
          </a:xfrm>
          <a:prstGeom prst="rect">
            <a:avLst/>
          </a:prstGeom>
        </p:spPr>
      </p:pic>
      <p:sp>
        <p:nvSpPr>
          <p:cNvPr id="6" name="Marcador de número de diapositiva 5">
            <a:extLst>
              <a:ext uri="{FF2B5EF4-FFF2-40B4-BE49-F238E27FC236}">
                <a16:creationId xmlns:a16="http://schemas.microsoft.com/office/drawing/2014/main" id="{3A7AFC6E-6C37-4AB9-BBAE-8CF9D4C03C5E}"/>
              </a:ext>
            </a:extLst>
          </p:cNvPr>
          <p:cNvSpPr>
            <a:spLocks noGrp="1"/>
          </p:cNvSpPr>
          <p:nvPr>
            <p:ph type="sldNum" sz="quarter" idx="12"/>
          </p:nvPr>
        </p:nvSpPr>
        <p:spPr/>
        <p:txBody>
          <a:bodyPr/>
          <a:lstStyle/>
          <a:p>
            <a:fld id="{6D22F896-40B5-4ADD-8801-0D06FADFA095}" type="slidenum">
              <a:rPr lang="en-US" smtClean="0"/>
              <a:t>35</a:t>
            </a:fld>
            <a:endParaRPr lang="en-US" dirty="0"/>
          </a:p>
        </p:txBody>
      </p:sp>
      <p:sp>
        <p:nvSpPr>
          <p:cNvPr id="8" name="CuadroTexto 7">
            <a:extLst>
              <a:ext uri="{FF2B5EF4-FFF2-40B4-BE49-F238E27FC236}">
                <a16:creationId xmlns:a16="http://schemas.microsoft.com/office/drawing/2014/main" id="{6F087A49-DFAB-4115-B12A-F5538F426FB2}"/>
              </a:ext>
            </a:extLst>
          </p:cNvPr>
          <p:cNvSpPr txBox="1"/>
          <p:nvPr/>
        </p:nvSpPr>
        <p:spPr>
          <a:xfrm>
            <a:off x="822960" y="1730548"/>
            <a:ext cx="8637373" cy="369332"/>
          </a:xfrm>
          <a:prstGeom prst="rect">
            <a:avLst/>
          </a:prstGeom>
          <a:noFill/>
        </p:spPr>
        <p:txBody>
          <a:bodyPr wrap="square">
            <a:spAutoFit/>
          </a:bodyPr>
          <a:lstStyle/>
          <a:p>
            <a:pPr algn="just"/>
            <a:r>
              <a:rPr lang="es-MX" dirty="0">
                <a:solidFill>
                  <a:schemeClr val="tx1">
                    <a:lumMod val="75000"/>
                    <a:lumOff val="25000"/>
                  </a:schemeClr>
                </a:solidFill>
              </a:rPr>
              <a:t>Después de la lectura los alumnos trataron de contestar las  siguientes preguntas: </a:t>
            </a:r>
          </a:p>
        </p:txBody>
      </p:sp>
      <p:sp>
        <p:nvSpPr>
          <p:cNvPr id="9" name="CuadroTexto 8">
            <a:extLst>
              <a:ext uri="{FF2B5EF4-FFF2-40B4-BE49-F238E27FC236}">
                <a16:creationId xmlns:a16="http://schemas.microsoft.com/office/drawing/2014/main" id="{87CC31AB-8A4F-43DC-BBF9-157762AEBDC7}"/>
              </a:ext>
            </a:extLst>
          </p:cNvPr>
          <p:cNvSpPr txBox="1"/>
          <p:nvPr/>
        </p:nvSpPr>
        <p:spPr>
          <a:xfrm>
            <a:off x="4399006" y="314320"/>
            <a:ext cx="790832" cy="615553"/>
          </a:xfrm>
          <a:prstGeom prst="rect">
            <a:avLst/>
          </a:prstGeom>
          <a:noFill/>
        </p:spPr>
        <p:txBody>
          <a:bodyPr wrap="square">
            <a:spAutoFit/>
          </a:bodyPr>
          <a:lstStyle/>
          <a:p>
            <a:pPr algn="just"/>
            <a:r>
              <a:rPr lang="es-MX" sz="1600" dirty="0"/>
              <a:t>                                                                 </a:t>
            </a:r>
            <a:r>
              <a:rPr lang="es-MX" sz="1800" dirty="0">
                <a:solidFill>
                  <a:schemeClr val="tx1"/>
                </a:solidFill>
              </a:rPr>
              <a:t>13.5 y </a:t>
            </a:r>
          </a:p>
        </p:txBody>
      </p:sp>
      <p:sp>
        <p:nvSpPr>
          <p:cNvPr id="11" name="CuadroTexto 10">
            <a:extLst>
              <a:ext uri="{FF2B5EF4-FFF2-40B4-BE49-F238E27FC236}">
                <a16:creationId xmlns:a16="http://schemas.microsoft.com/office/drawing/2014/main" id="{AF0658B2-6CDF-4BE4-B28A-A246898D5F7A}"/>
              </a:ext>
            </a:extLst>
          </p:cNvPr>
          <p:cNvSpPr txBox="1"/>
          <p:nvPr/>
        </p:nvSpPr>
        <p:spPr>
          <a:xfrm>
            <a:off x="5024375" y="326630"/>
            <a:ext cx="790832" cy="615553"/>
          </a:xfrm>
          <a:prstGeom prst="rect">
            <a:avLst/>
          </a:prstGeom>
          <a:noFill/>
        </p:spPr>
        <p:txBody>
          <a:bodyPr wrap="square">
            <a:spAutoFit/>
          </a:bodyPr>
          <a:lstStyle/>
          <a:p>
            <a:pPr algn="just"/>
            <a:r>
              <a:rPr lang="es-MX" sz="1600" dirty="0"/>
              <a:t>                                                                 </a:t>
            </a:r>
            <a:r>
              <a:rPr lang="es-MX" sz="1800" dirty="0">
                <a:solidFill>
                  <a:schemeClr val="tx1"/>
                </a:solidFill>
              </a:rPr>
              <a:t>13.6 </a:t>
            </a:r>
          </a:p>
        </p:txBody>
      </p:sp>
      <p:sp>
        <p:nvSpPr>
          <p:cNvPr id="12" name="CuadroTexto 11">
            <a:extLst>
              <a:ext uri="{FF2B5EF4-FFF2-40B4-BE49-F238E27FC236}">
                <a16:creationId xmlns:a16="http://schemas.microsoft.com/office/drawing/2014/main" id="{EF539A1D-1F01-4516-8124-2BFD4B1B3697}"/>
              </a:ext>
            </a:extLst>
          </p:cNvPr>
          <p:cNvSpPr txBox="1"/>
          <p:nvPr/>
        </p:nvSpPr>
        <p:spPr>
          <a:xfrm>
            <a:off x="822960" y="1214476"/>
            <a:ext cx="7437756" cy="584775"/>
          </a:xfrm>
          <a:prstGeom prst="rect">
            <a:avLst/>
          </a:prstGeom>
          <a:noFill/>
        </p:spPr>
        <p:txBody>
          <a:bodyPr wrap="square">
            <a:spAutoFit/>
          </a:bodyPr>
          <a:lstStyle/>
          <a:p>
            <a:pPr algn="just"/>
            <a:r>
              <a:rPr lang="es-MX" sz="3200" spc="-50" dirty="0">
                <a:solidFill>
                  <a:schemeClr val="tx1">
                    <a:lumMod val="75000"/>
                    <a:lumOff val="25000"/>
                  </a:schemeClr>
                </a:solidFill>
                <a:latin typeface="+mj-lt"/>
                <a:ea typeface="+mj-ea"/>
                <a:cs typeface="+mj-cs"/>
              </a:rPr>
              <a:t>Descripción del desarrollo de la actividad.</a:t>
            </a:r>
          </a:p>
        </p:txBody>
      </p:sp>
    </p:spTree>
    <p:extLst>
      <p:ext uri="{BB962C8B-B14F-4D97-AF65-F5344CB8AC3E}">
        <p14:creationId xmlns:p14="http://schemas.microsoft.com/office/powerpoint/2010/main" val="629137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BD790-0FEE-B84F-8BB8-60519B0F92C7}"/>
              </a:ext>
            </a:extLst>
          </p:cNvPr>
          <p:cNvSpPr>
            <a:spLocks noGrp="1"/>
          </p:cNvSpPr>
          <p:nvPr>
            <p:ph type="title"/>
          </p:nvPr>
        </p:nvSpPr>
        <p:spPr>
          <a:xfrm>
            <a:off x="766354" y="878583"/>
            <a:ext cx="7734879" cy="669913"/>
          </a:xfrm>
        </p:spPr>
        <p:txBody>
          <a:bodyPr>
            <a:normAutofit/>
          </a:bodyPr>
          <a:lstStyle/>
          <a:p>
            <a:r>
              <a:rPr lang="es-MX" sz="2800" dirty="0"/>
              <a:t>EVIDENCIAS O EJEMPLOS DE REPORTES DE LECTURA.  </a:t>
            </a:r>
          </a:p>
        </p:txBody>
      </p:sp>
      <p:pic>
        <p:nvPicPr>
          <p:cNvPr id="11" name="Marcador de contenido 10">
            <a:extLst>
              <a:ext uri="{FF2B5EF4-FFF2-40B4-BE49-F238E27FC236}">
                <a16:creationId xmlns:a16="http://schemas.microsoft.com/office/drawing/2014/main" id="{8699B47E-6549-CA48-9052-CA9CCFDEEE26}"/>
              </a:ext>
            </a:extLst>
          </p:cNvPr>
          <p:cNvPicPr>
            <a:picLocks noGrp="1" noChangeAspect="1"/>
          </p:cNvPicPr>
          <p:nvPr>
            <p:ph idx="1"/>
          </p:nvPr>
        </p:nvPicPr>
        <p:blipFill>
          <a:blip r:embed="rId2"/>
          <a:stretch>
            <a:fillRect/>
          </a:stretch>
        </p:blipFill>
        <p:spPr>
          <a:xfrm>
            <a:off x="839852" y="2247565"/>
            <a:ext cx="2557732" cy="2587229"/>
          </a:xfrm>
        </p:spPr>
      </p:pic>
      <p:pic>
        <p:nvPicPr>
          <p:cNvPr id="7" name="Imagen 6">
            <a:extLst>
              <a:ext uri="{FF2B5EF4-FFF2-40B4-BE49-F238E27FC236}">
                <a16:creationId xmlns:a16="http://schemas.microsoft.com/office/drawing/2014/main" id="{FDFE5EC0-CB33-FF4F-9185-0042BBAF0CEF}"/>
              </a:ext>
            </a:extLst>
          </p:cNvPr>
          <p:cNvPicPr>
            <a:picLocks noChangeAspect="1"/>
          </p:cNvPicPr>
          <p:nvPr/>
        </p:nvPicPr>
        <p:blipFill>
          <a:blip r:embed="rId3"/>
          <a:stretch>
            <a:fillRect/>
          </a:stretch>
        </p:blipFill>
        <p:spPr>
          <a:xfrm>
            <a:off x="5456724" y="2247565"/>
            <a:ext cx="2732572" cy="2723642"/>
          </a:xfrm>
          <a:prstGeom prst="rect">
            <a:avLst/>
          </a:prstGeom>
        </p:spPr>
      </p:pic>
      <p:pic>
        <p:nvPicPr>
          <p:cNvPr id="5" name="Imagen 4">
            <a:extLst>
              <a:ext uri="{FF2B5EF4-FFF2-40B4-BE49-F238E27FC236}">
                <a16:creationId xmlns:a16="http://schemas.microsoft.com/office/drawing/2014/main" id="{FF2C957C-B309-4547-8044-2ACAF6684FEF}"/>
              </a:ext>
            </a:extLst>
          </p:cNvPr>
          <p:cNvPicPr>
            <a:picLocks noChangeAspect="1"/>
          </p:cNvPicPr>
          <p:nvPr/>
        </p:nvPicPr>
        <p:blipFill>
          <a:blip r:embed="rId4"/>
          <a:stretch>
            <a:fillRect/>
          </a:stretch>
        </p:blipFill>
        <p:spPr>
          <a:xfrm>
            <a:off x="6536986" y="31273"/>
            <a:ext cx="2607013" cy="669913"/>
          </a:xfrm>
          <a:prstGeom prst="rect">
            <a:avLst/>
          </a:prstGeom>
        </p:spPr>
      </p:pic>
      <p:pic>
        <p:nvPicPr>
          <p:cNvPr id="6" name="Imagen 5">
            <a:extLst>
              <a:ext uri="{FF2B5EF4-FFF2-40B4-BE49-F238E27FC236}">
                <a16:creationId xmlns:a16="http://schemas.microsoft.com/office/drawing/2014/main" id="{2E95BA92-62CB-4046-8D97-6737FE30A104}"/>
              </a:ext>
            </a:extLst>
          </p:cNvPr>
          <p:cNvPicPr>
            <a:picLocks noChangeAspect="1"/>
          </p:cNvPicPr>
          <p:nvPr/>
        </p:nvPicPr>
        <p:blipFill rotWithShape="1">
          <a:blip r:embed="rId5"/>
          <a:srcRect l="24932" t="23641" r="26574" b="22906"/>
          <a:stretch/>
        </p:blipFill>
        <p:spPr>
          <a:xfrm>
            <a:off x="434448" y="31273"/>
            <a:ext cx="1524903" cy="747965"/>
          </a:xfrm>
          <a:prstGeom prst="rect">
            <a:avLst/>
          </a:prstGeom>
        </p:spPr>
      </p:pic>
      <p:sp>
        <p:nvSpPr>
          <p:cNvPr id="3" name="Marcador de número de diapositiva 2">
            <a:extLst>
              <a:ext uri="{FF2B5EF4-FFF2-40B4-BE49-F238E27FC236}">
                <a16:creationId xmlns:a16="http://schemas.microsoft.com/office/drawing/2014/main" id="{9B68ED98-729C-425C-BDD8-2E9157FCD65F}"/>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2712953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C5347C-2863-7949-908A-1289D21757D3}"/>
              </a:ext>
            </a:extLst>
          </p:cNvPr>
          <p:cNvSpPr>
            <a:spLocks noGrp="1"/>
          </p:cNvSpPr>
          <p:nvPr>
            <p:ph type="title"/>
          </p:nvPr>
        </p:nvSpPr>
        <p:spPr>
          <a:xfrm>
            <a:off x="1021403" y="1169393"/>
            <a:ext cx="6968411" cy="615553"/>
          </a:xfrm>
        </p:spPr>
        <p:txBody>
          <a:bodyPr>
            <a:normAutofit/>
          </a:bodyPr>
          <a:lstStyle/>
          <a:p>
            <a:r>
              <a:rPr lang="es-MX" sz="3200" dirty="0"/>
              <a:t>Conclusiones y utilidad de los resultados. </a:t>
            </a:r>
          </a:p>
        </p:txBody>
      </p:sp>
      <p:sp>
        <p:nvSpPr>
          <p:cNvPr id="3" name="Marcador de contenido 2">
            <a:extLst>
              <a:ext uri="{FF2B5EF4-FFF2-40B4-BE49-F238E27FC236}">
                <a16:creationId xmlns:a16="http://schemas.microsoft.com/office/drawing/2014/main" id="{EDB9073E-FAA0-7647-9BA8-FEB1E272B0BE}"/>
              </a:ext>
            </a:extLst>
          </p:cNvPr>
          <p:cNvSpPr>
            <a:spLocks noGrp="1"/>
          </p:cNvSpPr>
          <p:nvPr>
            <p:ph idx="1"/>
          </p:nvPr>
        </p:nvSpPr>
        <p:spPr>
          <a:xfrm>
            <a:off x="1088685" y="2019624"/>
            <a:ext cx="6968411" cy="3301138"/>
          </a:xfrm>
        </p:spPr>
        <p:txBody>
          <a:bodyPr>
            <a:normAutofit/>
          </a:bodyPr>
          <a:lstStyle/>
          <a:p>
            <a:pPr algn="just"/>
            <a:r>
              <a:rPr lang="es-MX" sz="1800" dirty="0"/>
              <a:t>La conclusión es positiva, ya que gracias a esta lectura, que fue analizada y comentada con los profesores en clase, los alumnos pudieron identificar de manera más clara la relación entre los recursos matemáticos del cálculo integral (función, límite y función cuadrática) y los conceptos de las bio-ciencias (biotecnología e ingeniería genética), así como las implicaciones ético-filosóficas de la aplicación de los modelos matemáticos para medir el rendimiento físico de los atletas, quedando mejor definido el marco teórico del proyecto y dando paso así a las actividades específicas de las asignaturas. </a:t>
            </a:r>
          </a:p>
          <a:p>
            <a:pPr algn="just"/>
            <a:r>
              <a:rPr lang="es-MX" sz="1800" dirty="0"/>
              <a:t>Nota. Se pidió a los alumnos que en el organizador gráfico interdiciplinario de los conceptos clave, llevaran a cabo las interrelaciones pertinentes, consideradas hasta el momento. </a:t>
            </a:r>
          </a:p>
        </p:txBody>
      </p:sp>
      <p:pic>
        <p:nvPicPr>
          <p:cNvPr id="4" name="Imagen 3">
            <a:extLst>
              <a:ext uri="{FF2B5EF4-FFF2-40B4-BE49-F238E27FC236}">
                <a16:creationId xmlns:a16="http://schemas.microsoft.com/office/drawing/2014/main" id="{09A6EEB9-1AFB-4A43-B032-89101511EBEC}"/>
              </a:ext>
            </a:extLst>
          </p:cNvPr>
          <p:cNvPicPr>
            <a:picLocks noChangeAspect="1"/>
          </p:cNvPicPr>
          <p:nvPr/>
        </p:nvPicPr>
        <p:blipFill>
          <a:blip r:embed="rId2"/>
          <a:stretch>
            <a:fillRect/>
          </a:stretch>
        </p:blipFill>
        <p:spPr>
          <a:xfrm>
            <a:off x="5593404" y="31273"/>
            <a:ext cx="3550596" cy="912382"/>
          </a:xfrm>
          <a:prstGeom prst="rect">
            <a:avLst/>
          </a:prstGeom>
        </p:spPr>
      </p:pic>
      <p:pic>
        <p:nvPicPr>
          <p:cNvPr id="5" name="Imagen 4">
            <a:extLst>
              <a:ext uri="{FF2B5EF4-FFF2-40B4-BE49-F238E27FC236}">
                <a16:creationId xmlns:a16="http://schemas.microsoft.com/office/drawing/2014/main" id="{75F06148-8850-46DF-BB9F-B1543ECD1356}"/>
              </a:ext>
            </a:extLst>
          </p:cNvPr>
          <p:cNvPicPr>
            <a:picLocks noChangeAspect="1"/>
          </p:cNvPicPr>
          <p:nvPr/>
        </p:nvPicPr>
        <p:blipFill rotWithShape="1">
          <a:blip r:embed="rId3"/>
          <a:srcRect l="24932" t="23641" r="26574" b="22906"/>
          <a:stretch/>
        </p:blipFill>
        <p:spPr>
          <a:xfrm>
            <a:off x="490973" y="31273"/>
            <a:ext cx="1468378" cy="720240"/>
          </a:xfrm>
          <a:prstGeom prst="rect">
            <a:avLst/>
          </a:prstGeom>
        </p:spPr>
      </p:pic>
      <p:sp>
        <p:nvSpPr>
          <p:cNvPr id="6" name="Marcador de número de diapositiva 5">
            <a:extLst>
              <a:ext uri="{FF2B5EF4-FFF2-40B4-BE49-F238E27FC236}">
                <a16:creationId xmlns:a16="http://schemas.microsoft.com/office/drawing/2014/main" id="{DF596DFD-CD63-441F-879F-490672F670F6}"/>
              </a:ext>
            </a:extLst>
          </p:cNvPr>
          <p:cNvSpPr>
            <a:spLocks noGrp="1"/>
          </p:cNvSpPr>
          <p:nvPr>
            <p:ph type="sldNum" sz="quarter" idx="12"/>
          </p:nvPr>
        </p:nvSpPr>
        <p:spPr/>
        <p:txBody>
          <a:bodyPr/>
          <a:lstStyle/>
          <a:p>
            <a:fld id="{6D22F896-40B5-4ADD-8801-0D06FADFA095}" type="slidenum">
              <a:rPr lang="en-US" smtClean="0"/>
              <a:t>37</a:t>
            </a:fld>
            <a:endParaRPr lang="en-US" dirty="0"/>
          </a:p>
        </p:txBody>
      </p:sp>
      <p:sp>
        <p:nvSpPr>
          <p:cNvPr id="7" name="CuadroTexto 6">
            <a:extLst>
              <a:ext uri="{FF2B5EF4-FFF2-40B4-BE49-F238E27FC236}">
                <a16:creationId xmlns:a16="http://schemas.microsoft.com/office/drawing/2014/main" id="{4A06A809-4C5B-47CB-8034-7280EC3266AB}"/>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13.7-13.9 </a:t>
            </a:r>
          </a:p>
        </p:txBody>
      </p:sp>
    </p:spTree>
    <p:extLst>
      <p:ext uri="{BB962C8B-B14F-4D97-AF65-F5344CB8AC3E}">
        <p14:creationId xmlns:p14="http://schemas.microsoft.com/office/powerpoint/2010/main" val="3440711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6FAF30-FFF2-584A-9612-995CBB410F1B}"/>
              </a:ext>
            </a:extLst>
          </p:cNvPr>
          <p:cNvSpPr>
            <a:spLocks noGrp="1"/>
          </p:cNvSpPr>
          <p:nvPr>
            <p:ph idx="1"/>
          </p:nvPr>
        </p:nvSpPr>
        <p:spPr>
          <a:xfrm>
            <a:off x="1088685" y="1729031"/>
            <a:ext cx="6968411" cy="3129808"/>
          </a:xfrm>
        </p:spPr>
        <p:txBody>
          <a:bodyPr>
            <a:normAutofit fontScale="92500" lnSpcReduction="10000"/>
          </a:bodyPr>
          <a:lstStyle/>
          <a:p>
            <a:pPr marL="0" indent="0" algn="ctr">
              <a:buNone/>
            </a:pPr>
            <a:r>
              <a:rPr lang="es-MX" sz="1800" dirty="0"/>
              <a:t> A) ACTIVIDAD DE LA MATERIA DE FILOSOFÍA PARA EL DESARROLLO DEL PROYECTO. </a:t>
            </a:r>
          </a:p>
          <a:p>
            <a:pPr marL="0" indent="0" algn="ctr">
              <a:buNone/>
            </a:pPr>
            <a:r>
              <a:rPr lang="es-MX" sz="1800" dirty="0"/>
              <a:t>“CODIGO DE ÉTICA (DECÁLOGO)” </a:t>
            </a:r>
          </a:p>
          <a:p>
            <a:pPr marL="0" indent="0" algn="ctr">
              <a:buNone/>
            </a:pPr>
            <a:r>
              <a:rPr lang="es-MX" sz="1800" dirty="0"/>
              <a:t>OBJETIVO: GENERAR UN CÓDIGO DE ÉTICA EN FORMA DE DECÁLOGO (CON 10 PRINCIPIOS), APLICABLES  A LA MANIPULACIÓN GENÉTICA EN EL MUNDO DEL DEPORTE  Y ESPECÍFICAMENTE EN NUESTRA INSTITUCIÓN (COLEGIO HEBREO MAGUEN DAVID).</a:t>
            </a:r>
          </a:p>
          <a:p>
            <a:pPr marL="0" indent="0" algn="ctr">
              <a:buNone/>
            </a:pPr>
            <a:r>
              <a:rPr lang="es-MX" sz="1800" dirty="0"/>
              <a:t>GRADO: 5º SEMESTRE CCH</a:t>
            </a:r>
          </a:p>
          <a:p>
            <a:pPr marL="0" indent="0" algn="ctr">
              <a:buNone/>
            </a:pPr>
            <a:r>
              <a:rPr lang="es-MX" sz="1800" dirty="0"/>
              <a:t>FECHA:  12 DE SEPTIEMBRE </a:t>
            </a:r>
          </a:p>
          <a:p>
            <a:pPr marL="0" indent="0">
              <a:buNone/>
            </a:pPr>
            <a:r>
              <a:rPr lang="es-MX" dirty="0"/>
              <a:t>Fuentes de apoyo.</a:t>
            </a:r>
          </a:p>
          <a:p>
            <a:endParaRPr lang="es-MX" dirty="0"/>
          </a:p>
        </p:txBody>
      </p:sp>
      <p:pic>
        <p:nvPicPr>
          <p:cNvPr id="4" name="Imagen 3">
            <a:extLst>
              <a:ext uri="{FF2B5EF4-FFF2-40B4-BE49-F238E27FC236}">
                <a16:creationId xmlns:a16="http://schemas.microsoft.com/office/drawing/2014/main" id="{65C8D003-D8C4-448B-A503-A02C9E190E1F}"/>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1EE78C56-D1B5-460F-A807-174F39B3BE14}"/>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E1A733FC-99E9-46D0-A06C-75BD088CAE90}"/>
              </a:ext>
            </a:extLst>
          </p:cNvPr>
          <p:cNvSpPr>
            <a:spLocks noGrp="1"/>
          </p:cNvSpPr>
          <p:nvPr>
            <p:ph type="sldNum" sz="quarter" idx="12"/>
          </p:nvPr>
        </p:nvSpPr>
        <p:spPr/>
        <p:txBody>
          <a:bodyPr/>
          <a:lstStyle/>
          <a:p>
            <a:fld id="{6D22F896-40B5-4ADD-8801-0D06FADFA095}" type="slidenum">
              <a:rPr lang="en-US" smtClean="0"/>
              <a:t>38</a:t>
            </a:fld>
            <a:endParaRPr lang="en-US" dirty="0"/>
          </a:p>
        </p:txBody>
      </p:sp>
      <p:sp>
        <p:nvSpPr>
          <p:cNvPr id="7" name="CuadroTexto 6">
            <a:extLst>
              <a:ext uri="{FF2B5EF4-FFF2-40B4-BE49-F238E27FC236}">
                <a16:creationId xmlns:a16="http://schemas.microsoft.com/office/drawing/2014/main" id="{743F953C-6286-4982-B7FD-FC1ECE6BF7FD}"/>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14.1 y 14.2 </a:t>
            </a:r>
          </a:p>
        </p:txBody>
      </p:sp>
      <p:sp>
        <p:nvSpPr>
          <p:cNvPr id="11" name="CuadroTexto 10">
            <a:extLst>
              <a:ext uri="{FF2B5EF4-FFF2-40B4-BE49-F238E27FC236}">
                <a16:creationId xmlns:a16="http://schemas.microsoft.com/office/drawing/2014/main" id="{B8331658-D653-41CE-8717-63BACDD67638}"/>
              </a:ext>
            </a:extLst>
          </p:cNvPr>
          <p:cNvSpPr txBox="1"/>
          <p:nvPr/>
        </p:nvSpPr>
        <p:spPr>
          <a:xfrm>
            <a:off x="571432" y="5076663"/>
            <a:ext cx="8149281" cy="923330"/>
          </a:xfrm>
          <a:prstGeom prst="rect">
            <a:avLst/>
          </a:prstGeom>
          <a:noFill/>
        </p:spPr>
        <p:txBody>
          <a:bodyPr wrap="square">
            <a:spAutoFit/>
          </a:bodyPr>
          <a:lstStyle/>
          <a:p>
            <a:pPr algn="just"/>
            <a:r>
              <a:rPr lang="es-MX" sz="1800" dirty="0">
                <a:hlinkClick r:id="rId4"/>
              </a:rPr>
              <a:t>http://scielo.isciii.es/scielo.php?script=sci_arttext&amp;pid=S1886-58872012000100002s</a:t>
            </a:r>
          </a:p>
          <a:p>
            <a:pPr algn="just"/>
            <a:r>
              <a:rPr lang="es-MX" sz="1800" dirty="0">
                <a:hlinkClick r:id="rId4"/>
              </a:rPr>
              <a:t>http://conadeb.conade.gob.mx/Documentos/Conade/Codigo_de_etica/C_Etica_CONADE.pdf</a:t>
            </a:r>
            <a:r>
              <a:rPr lang="es-MX" sz="1800" dirty="0"/>
              <a:t> </a:t>
            </a:r>
          </a:p>
        </p:txBody>
      </p:sp>
      <p:sp>
        <p:nvSpPr>
          <p:cNvPr id="12" name="CuadroTexto 11">
            <a:extLst>
              <a:ext uri="{FF2B5EF4-FFF2-40B4-BE49-F238E27FC236}">
                <a16:creationId xmlns:a16="http://schemas.microsoft.com/office/drawing/2014/main" id="{D14A2FCC-F717-40DE-80D7-B36110FAEE54}"/>
              </a:ext>
            </a:extLst>
          </p:cNvPr>
          <p:cNvSpPr txBox="1"/>
          <p:nvPr/>
        </p:nvSpPr>
        <p:spPr>
          <a:xfrm>
            <a:off x="3880022" y="1031631"/>
            <a:ext cx="2125361" cy="523220"/>
          </a:xfrm>
          <a:prstGeom prst="rect">
            <a:avLst/>
          </a:prstGeom>
          <a:noFill/>
        </p:spPr>
        <p:txBody>
          <a:bodyPr wrap="square" rtlCol="0">
            <a:spAutoFit/>
          </a:bodyPr>
          <a:lstStyle/>
          <a:p>
            <a:r>
              <a:rPr lang="es-MX" sz="2800" b="1" dirty="0"/>
              <a:t>Asignatura 1</a:t>
            </a:r>
          </a:p>
        </p:txBody>
      </p:sp>
    </p:spTree>
    <p:extLst>
      <p:ext uri="{BB962C8B-B14F-4D97-AF65-F5344CB8AC3E}">
        <p14:creationId xmlns:p14="http://schemas.microsoft.com/office/powerpoint/2010/main" val="793321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AA8F3-07D0-6A4E-9689-D93AB68D697B}"/>
              </a:ext>
            </a:extLst>
          </p:cNvPr>
          <p:cNvSpPr>
            <a:spLocks noGrp="1"/>
          </p:cNvSpPr>
          <p:nvPr>
            <p:ph type="title"/>
          </p:nvPr>
        </p:nvSpPr>
        <p:spPr>
          <a:xfrm>
            <a:off x="948942" y="1209753"/>
            <a:ext cx="6968411" cy="523068"/>
          </a:xfrm>
        </p:spPr>
        <p:txBody>
          <a:bodyPr>
            <a:noAutofit/>
          </a:bodyPr>
          <a:lstStyle/>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s-MX" sz="1800" dirty="0">
                <a:latin typeface="+mn-lt"/>
                <a:ea typeface="+mn-ea"/>
                <a:cs typeface="+mn-cs"/>
              </a:rPr>
              <a:t>JUSTIFICACIÓN DE LA ACTIVIDAD. </a:t>
            </a:r>
          </a:p>
        </p:txBody>
      </p:sp>
      <p:sp>
        <p:nvSpPr>
          <p:cNvPr id="3" name="Marcador de contenido 2">
            <a:extLst>
              <a:ext uri="{FF2B5EF4-FFF2-40B4-BE49-F238E27FC236}">
                <a16:creationId xmlns:a16="http://schemas.microsoft.com/office/drawing/2014/main" id="{A2FE155A-FDEA-A844-8F40-6482C2D47078}"/>
              </a:ext>
            </a:extLst>
          </p:cNvPr>
          <p:cNvSpPr>
            <a:spLocks noGrp="1"/>
          </p:cNvSpPr>
          <p:nvPr>
            <p:ph idx="1"/>
          </p:nvPr>
        </p:nvSpPr>
        <p:spPr>
          <a:xfrm>
            <a:off x="743155" y="2025785"/>
            <a:ext cx="7666208" cy="2806430"/>
          </a:xfrm>
        </p:spPr>
        <p:txBody>
          <a:bodyPr>
            <a:noAutofit/>
          </a:bodyPr>
          <a:lstStyle/>
          <a:p>
            <a:pPr algn="just"/>
            <a:r>
              <a:rPr lang="es-MX" sz="1800" dirty="0"/>
              <a:t>Una vez contextualizado el problema de la manipulación genética en busca de un atleta ideal en el ámbito del deporte, desde la perspectiva de las tres áreas de conocimiento involucradas, (biología, matemáticas y filosofía), podemos encaminarnos a través de la ética filosófica a la elaboración del producto final del proyecto, esto es, un código ético para el el tema de la manipulación genética en el deporte, con 10 principios básicos, que se aplique en las asignaturas de Educación Física y de la Salud que se imparten dentro de nuestro colegio. Todo ello, con el fin de que el alumno valore las implicaciones que tiene la búsqueda del atleta ideal. </a:t>
            </a:r>
          </a:p>
        </p:txBody>
      </p:sp>
      <p:pic>
        <p:nvPicPr>
          <p:cNvPr id="4" name="Imagen 3">
            <a:extLst>
              <a:ext uri="{FF2B5EF4-FFF2-40B4-BE49-F238E27FC236}">
                <a16:creationId xmlns:a16="http://schemas.microsoft.com/office/drawing/2014/main" id="{B42696A5-DAD4-4F9E-9248-CAF8D9CC6039}"/>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AC2CE7B2-7F54-42CC-88A4-A83F61E81D2E}"/>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1928C8A8-B424-4C02-B501-C2D9F533CD00}"/>
              </a:ext>
            </a:extLst>
          </p:cNvPr>
          <p:cNvSpPr>
            <a:spLocks noGrp="1"/>
          </p:cNvSpPr>
          <p:nvPr>
            <p:ph type="sldNum" sz="quarter" idx="12"/>
          </p:nvPr>
        </p:nvSpPr>
        <p:spPr/>
        <p:txBody>
          <a:bodyPr/>
          <a:lstStyle/>
          <a:p>
            <a:fld id="{6D22F896-40B5-4ADD-8801-0D06FADFA095}" type="slidenum">
              <a:rPr lang="en-US" smtClean="0"/>
              <a:t>39</a:t>
            </a:fld>
            <a:endParaRPr lang="en-US" dirty="0"/>
          </a:p>
        </p:txBody>
      </p:sp>
      <p:sp>
        <p:nvSpPr>
          <p:cNvPr id="7" name="CuadroTexto 6">
            <a:extLst>
              <a:ext uri="{FF2B5EF4-FFF2-40B4-BE49-F238E27FC236}">
                <a16:creationId xmlns:a16="http://schemas.microsoft.com/office/drawing/2014/main" id="{DD5B70D2-E89E-46A2-93D0-85BE28D2AD6C}"/>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14.3 </a:t>
            </a:r>
          </a:p>
        </p:txBody>
      </p:sp>
    </p:spTree>
    <p:extLst>
      <p:ext uri="{BB962C8B-B14F-4D97-AF65-F5344CB8AC3E}">
        <p14:creationId xmlns:p14="http://schemas.microsoft.com/office/powerpoint/2010/main" val="324426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8D3BA-0C01-3843-9D4B-C39757BD10FE}"/>
              </a:ext>
            </a:extLst>
          </p:cNvPr>
          <p:cNvSpPr>
            <a:spLocks noGrp="1"/>
          </p:cNvSpPr>
          <p:nvPr>
            <p:ph type="ctrTitle"/>
          </p:nvPr>
        </p:nvSpPr>
        <p:spPr>
          <a:xfrm>
            <a:off x="990037" y="1613630"/>
            <a:ext cx="6593681" cy="406831"/>
          </a:xfrm>
        </p:spPr>
        <p:txBody>
          <a:bodyPr>
            <a:normAutofit fontScale="90000"/>
          </a:bodyPr>
          <a:lstStyle/>
          <a:p>
            <a:r>
              <a:rPr lang="es-MX" sz="2700" dirty="0"/>
              <a:t>Introducción   </a:t>
            </a:r>
          </a:p>
        </p:txBody>
      </p:sp>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233861" y="2755197"/>
            <a:ext cx="8822724" cy="4399366"/>
          </a:xfrm>
        </p:spPr>
        <p:txBody>
          <a:bodyPr>
            <a:noAutofit/>
          </a:bodyPr>
          <a:lstStyle/>
          <a:p>
            <a:pPr algn="just"/>
            <a:r>
              <a:rPr lang="es-MX" sz="1500" dirty="0"/>
              <a:t>UNO DE LOS GRANDES PROBLEMAS QUE Enfrenta HOY EN DÍA EL DEPORTE A NIVEL MUNDIAL, ES LA OBSESIÓN de los atletas POR mejorar su rendimiento y superar los malos resultados obtenidos en las competiciones nacionales e internacionales, lo cual los hace recurrir a distintas estrategias QUE VAN DESDE EL DOPAJE y el consumo de sustancias prohibidas, HASTA OTRAS FORMAS mas sofisticadas DE MANIPULACIÓN GENÉTICA Para mejorar su Desempeño físico. </a:t>
            </a:r>
          </a:p>
          <a:p>
            <a:pPr algn="just"/>
            <a:r>
              <a:rPr lang="es-MX" sz="1500" dirty="0"/>
              <a:t>De ahí surgen muchas preguntas, ¿qué es la manipulación genética en el afán de crear atletas ideales? ¿es realmente posible medir con objetividad y  precisión el rendimiento de un atleta, a partir de las diferencias genéticas que existen entre los diferentes seres humanos? ¿es ético dejarse llevar por un estereotipo de “atleta ideal” que nos impone HOY EN DÍA EN EL DEPORTE COMO CONSECUENCIA DE MULTIPLES PRESIONES SOCIALES? ¿Cuáles deben ser los límites éticos en esta carrera hacia la “perfección biológica”.</a:t>
            </a:r>
          </a:p>
        </p:txBody>
      </p:sp>
      <p:pic>
        <p:nvPicPr>
          <p:cNvPr id="4" name="Imagen 3">
            <a:extLst>
              <a:ext uri="{FF2B5EF4-FFF2-40B4-BE49-F238E27FC236}">
                <a16:creationId xmlns:a16="http://schemas.microsoft.com/office/drawing/2014/main" id="{994CBAFF-E767-49BB-A26E-A6F2CA4D1868}"/>
              </a:ext>
            </a:extLst>
          </p:cNvPr>
          <p:cNvPicPr>
            <a:picLocks noChangeAspect="1"/>
          </p:cNvPicPr>
          <p:nvPr/>
        </p:nvPicPr>
        <p:blipFill>
          <a:blip r:embed="rId2"/>
          <a:stretch>
            <a:fillRect/>
          </a:stretch>
        </p:blipFill>
        <p:spPr>
          <a:xfrm>
            <a:off x="4941650" y="31273"/>
            <a:ext cx="3298579" cy="847622"/>
          </a:xfrm>
          <a:prstGeom prst="rect">
            <a:avLst/>
          </a:prstGeom>
        </p:spPr>
      </p:pic>
      <p:pic>
        <p:nvPicPr>
          <p:cNvPr id="5" name="Imagen 4">
            <a:extLst>
              <a:ext uri="{FF2B5EF4-FFF2-40B4-BE49-F238E27FC236}">
                <a16:creationId xmlns:a16="http://schemas.microsoft.com/office/drawing/2014/main" id="{87123673-BE13-4C2C-A716-5D74B9DE9A64}"/>
              </a:ext>
            </a:extLst>
          </p:cNvPr>
          <p:cNvPicPr>
            <a:picLocks noChangeAspect="1"/>
          </p:cNvPicPr>
          <p:nvPr/>
        </p:nvPicPr>
        <p:blipFill rotWithShape="1">
          <a:blip r:embed="rId3"/>
          <a:srcRect l="24932" t="23641" r="26574" b="22906"/>
          <a:stretch/>
        </p:blipFill>
        <p:spPr>
          <a:xfrm>
            <a:off x="221435" y="31273"/>
            <a:ext cx="1364155" cy="669118"/>
          </a:xfrm>
          <a:prstGeom prst="rect">
            <a:avLst/>
          </a:prstGeom>
        </p:spPr>
      </p:pic>
      <p:sp>
        <p:nvSpPr>
          <p:cNvPr id="6" name="Marcador de número de diapositiva 5">
            <a:extLst>
              <a:ext uri="{FF2B5EF4-FFF2-40B4-BE49-F238E27FC236}">
                <a16:creationId xmlns:a16="http://schemas.microsoft.com/office/drawing/2014/main" id="{2D5D6CF6-BA07-4D59-AA15-50004F84C992}"/>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8" name="CuadroTexto 7">
            <a:extLst>
              <a:ext uri="{FF2B5EF4-FFF2-40B4-BE49-F238E27FC236}">
                <a16:creationId xmlns:a16="http://schemas.microsoft.com/office/drawing/2014/main" id="{987619D4-059D-4994-B70D-0BEB44737054}"/>
              </a:ext>
            </a:extLst>
          </p:cNvPr>
          <p:cNvSpPr txBox="1"/>
          <p:nvPr/>
        </p:nvSpPr>
        <p:spPr>
          <a:xfrm>
            <a:off x="2470826" y="1061596"/>
            <a:ext cx="4572000" cy="369332"/>
          </a:xfrm>
          <a:prstGeom prst="rect">
            <a:avLst/>
          </a:prstGeom>
          <a:noFill/>
        </p:spPr>
        <p:txBody>
          <a:bodyPr wrap="square">
            <a:spAutoFit/>
          </a:bodyPr>
          <a:lstStyle/>
          <a:p>
            <a:pPr algn="ctr"/>
            <a:r>
              <a:rPr lang="es-MX" dirty="0"/>
              <a:t>4</a:t>
            </a:r>
            <a:endParaRPr lang="es-MX" sz="1800" dirty="0"/>
          </a:p>
        </p:txBody>
      </p:sp>
    </p:spTree>
    <p:extLst>
      <p:ext uri="{BB962C8B-B14F-4D97-AF65-F5344CB8AC3E}">
        <p14:creationId xmlns:p14="http://schemas.microsoft.com/office/powerpoint/2010/main" val="1535413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4158DAF-4037-9B47-8C9E-578C8DEA14C3}"/>
              </a:ext>
            </a:extLst>
          </p:cNvPr>
          <p:cNvSpPr>
            <a:spLocks noGrp="1"/>
          </p:cNvSpPr>
          <p:nvPr>
            <p:ph idx="1"/>
          </p:nvPr>
        </p:nvSpPr>
        <p:spPr>
          <a:xfrm>
            <a:off x="767672" y="2089942"/>
            <a:ext cx="7792668" cy="3719593"/>
          </a:xfrm>
        </p:spPr>
        <p:txBody>
          <a:bodyPr>
            <a:noAutofit/>
          </a:bodyPr>
          <a:lstStyle/>
          <a:p>
            <a:pPr algn="just"/>
            <a:r>
              <a:rPr lang="es-MX" sz="1800" dirty="0"/>
              <a:t>A partir de las investigaciones sobre el tema, y después de discutir las ideas investigadas en las sesiones anteriores, especialmente en lo que se refiere a los cuestionamientos éticos sobre la manipulación y el dopaje genéticos: </a:t>
            </a:r>
          </a:p>
          <a:p>
            <a:pPr algn="just"/>
            <a:r>
              <a:rPr lang="es-MX" sz="1800" dirty="0"/>
              <a:t>El grupo se dividirá en equipos de cuatro alumnos.  </a:t>
            </a:r>
          </a:p>
          <a:p>
            <a:pPr algn="just"/>
            <a:r>
              <a:rPr lang="es-MX" sz="1800" dirty="0"/>
              <a:t>Con base en las ligas dadas por el profesor, leer los documentos que ahí aparecen.</a:t>
            </a:r>
          </a:p>
          <a:p>
            <a:pPr algn="just"/>
            <a:r>
              <a:rPr lang="es-MX" sz="1800" dirty="0"/>
              <a:t>Evidenciar puntos relevantes. </a:t>
            </a:r>
          </a:p>
          <a:p>
            <a:pPr algn="just"/>
            <a:r>
              <a:rPr lang="es-MX" sz="1800" dirty="0"/>
              <a:t>Elaborar un decálogo con 10 principios éticos para la manipulación genética, aplicables en el mundo del deporte y específicamente en el contexto de nuestra institución, Colegio Hebreo Maguen David. </a:t>
            </a:r>
          </a:p>
          <a:p>
            <a:pPr algn="just"/>
            <a:endParaRPr lang="es-MX" sz="1800" dirty="0"/>
          </a:p>
          <a:p>
            <a:pPr algn="just"/>
            <a:endParaRPr lang="es-MX" sz="1800" dirty="0"/>
          </a:p>
          <a:p>
            <a:pPr algn="just"/>
            <a:endParaRPr lang="es-MX" sz="1800" dirty="0"/>
          </a:p>
        </p:txBody>
      </p:sp>
      <p:pic>
        <p:nvPicPr>
          <p:cNvPr id="4" name="Imagen 3">
            <a:extLst>
              <a:ext uri="{FF2B5EF4-FFF2-40B4-BE49-F238E27FC236}">
                <a16:creationId xmlns:a16="http://schemas.microsoft.com/office/drawing/2014/main" id="{43C02AA3-EF72-48D5-B806-770A09FA39F4}"/>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E6F4C1F4-AE62-47A9-9688-65F85468AB27}"/>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FA06D5A4-CCA9-4A55-97D4-9F2FACDA4781}"/>
              </a:ext>
            </a:extLst>
          </p:cNvPr>
          <p:cNvSpPr>
            <a:spLocks noGrp="1"/>
          </p:cNvSpPr>
          <p:nvPr>
            <p:ph type="sldNum" sz="quarter" idx="12"/>
          </p:nvPr>
        </p:nvSpPr>
        <p:spPr/>
        <p:txBody>
          <a:bodyPr/>
          <a:lstStyle/>
          <a:p>
            <a:fld id="{6D22F896-40B5-4ADD-8801-0D06FADFA095}" type="slidenum">
              <a:rPr lang="en-US" smtClean="0"/>
              <a:t>40</a:t>
            </a:fld>
            <a:endParaRPr lang="en-US" dirty="0"/>
          </a:p>
        </p:txBody>
      </p:sp>
      <p:sp>
        <p:nvSpPr>
          <p:cNvPr id="7" name="CuadroTexto 6">
            <a:extLst>
              <a:ext uri="{FF2B5EF4-FFF2-40B4-BE49-F238E27FC236}">
                <a16:creationId xmlns:a16="http://schemas.microsoft.com/office/drawing/2014/main" id="{A54E85AF-17DC-4B2D-97D1-488ED5D7C99F}"/>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14.4 </a:t>
            </a:r>
          </a:p>
        </p:txBody>
      </p:sp>
      <p:sp>
        <p:nvSpPr>
          <p:cNvPr id="8" name="CuadroTexto 7">
            <a:extLst>
              <a:ext uri="{FF2B5EF4-FFF2-40B4-BE49-F238E27FC236}">
                <a16:creationId xmlns:a16="http://schemas.microsoft.com/office/drawing/2014/main" id="{3906AA8B-E90C-4E00-BF9B-791B8645E178}"/>
              </a:ext>
            </a:extLst>
          </p:cNvPr>
          <p:cNvSpPr txBox="1"/>
          <p:nvPr/>
        </p:nvSpPr>
        <p:spPr>
          <a:xfrm>
            <a:off x="820549" y="1309852"/>
            <a:ext cx="4548462" cy="400110"/>
          </a:xfrm>
          <a:prstGeom prst="rect">
            <a:avLst/>
          </a:prstGeom>
          <a:noFill/>
        </p:spPr>
        <p:txBody>
          <a:bodyPr wrap="square">
            <a:spAutoFit/>
          </a:bodyPr>
          <a:lstStyle/>
          <a:p>
            <a:pPr algn="just"/>
            <a:r>
              <a:rPr lang="es-MX" dirty="0">
                <a:solidFill>
                  <a:schemeClr val="tx1">
                    <a:lumMod val="75000"/>
                    <a:lumOff val="25000"/>
                  </a:schemeClr>
                </a:solidFill>
              </a:rPr>
              <a:t>Descripción del desarrollo de la actividad</a:t>
            </a:r>
            <a:r>
              <a:rPr lang="es-MX" sz="2000" dirty="0"/>
              <a:t>.</a:t>
            </a:r>
            <a:endParaRPr lang="es-MX" sz="2000" dirty="0">
              <a:solidFill>
                <a:schemeClr val="tx1"/>
              </a:solidFill>
            </a:endParaRPr>
          </a:p>
        </p:txBody>
      </p:sp>
    </p:spTree>
    <p:extLst>
      <p:ext uri="{BB962C8B-B14F-4D97-AF65-F5344CB8AC3E}">
        <p14:creationId xmlns:p14="http://schemas.microsoft.com/office/powerpoint/2010/main" val="1876733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D0B741-F8E9-B64D-BBAC-8685EDA1E454}"/>
              </a:ext>
            </a:extLst>
          </p:cNvPr>
          <p:cNvSpPr>
            <a:spLocks noGrp="1"/>
          </p:cNvSpPr>
          <p:nvPr>
            <p:ph idx="1"/>
          </p:nvPr>
        </p:nvSpPr>
        <p:spPr/>
        <p:txBody>
          <a:bodyPr/>
          <a:lstStyle/>
          <a:p>
            <a:r>
              <a:rPr lang="es-MX" dirty="0"/>
              <a:t>En plenaria, todos los equipos comparten su trabajo y se eligen los puntos de mayor pertinencia. </a:t>
            </a:r>
          </a:p>
          <a:p>
            <a:r>
              <a:rPr lang="es-MX" dirty="0"/>
              <a:t>Finalmente, en plenaria, se acuerda y redacta el DECALOGO. </a:t>
            </a:r>
          </a:p>
          <a:p>
            <a:r>
              <a:rPr lang="es-MX" dirty="0"/>
              <a:t>Se buscará una reunión con la Dirección del Colegio,  para saber el debido proceso, para su publicación en el colegio ante toda la comunidad. </a:t>
            </a:r>
          </a:p>
        </p:txBody>
      </p:sp>
      <p:pic>
        <p:nvPicPr>
          <p:cNvPr id="4" name="Imagen 3">
            <a:extLst>
              <a:ext uri="{FF2B5EF4-FFF2-40B4-BE49-F238E27FC236}">
                <a16:creationId xmlns:a16="http://schemas.microsoft.com/office/drawing/2014/main" id="{851D1574-0208-446A-9B5C-86B8B28FEE96}"/>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5C6AA188-4A1E-4F50-A108-C7EDDDC04136}"/>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FE382EA6-938E-4F26-82A0-1DE0F275D978}"/>
              </a:ext>
            </a:extLst>
          </p:cNvPr>
          <p:cNvSpPr>
            <a:spLocks noGrp="1"/>
          </p:cNvSpPr>
          <p:nvPr>
            <p:ph type="sldNum" sz="quarter" idx="12"/>
          </p:nvPr>
        </p:nvSpPr>
        <p:spPr/>
        <p:txBody>
          <a:bodyPr/>
          <a:lstStyle/>
          <a:p>
            <a:fld id="{6D22F896-40B5-4ADD-8801-0D06FADFA095}" type="slidenum">
              <a:rPr lang="en-US" smtClean="0"/>
              <a:t>41</a:t>
            </a:fld>
            <a:endParaRPr lang="en-US" dirty="0"/>
          </a:p>
        </p:txBody>
      </p:sp>
      <p:sp>
        <p:nvSpPr>
          <p:cNvPr id="6" name="CuadroTexto 5">
            <a:extLst>
              <a:ext uri="{FF2B5EF4-FFF2-40B4-BE49-F238E27FC236}">
                <a16:creationId xmlns:a16="http://schemas.microsoft.com/office/drawing/2014/main" id="{B8600D08-9C52-484C-84A0-26AC821D52C7}"/>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14.6 </a:t>
            </a:r>
          </a:p>
        </p:txBody>
      </p:sp>
      <p:sp>
        <p:nvSpPr>
          <p:cNvPr id="7" name="CuadroTexto 6">
            <a:extLst>
              <a:ext uri="{FF2B5EF4-FFF2-40B4-BE49-F238E27FC236}">
                <a16:creationId xmlns:a16="http://schemas.microsoft.com/office/drawing/2014/main" id="{533BD517-E353-4551-97B2-7403708F4082}"/>
              </a:ext>
            </a:extLst>
          </p:cNvPr>
          <p:cNvSpPr txBox="1"/>
          <p:nvPr/>
        </p:nvSpPr>
        <p:spPr>
          <a:xfrm>
            <a:off x="822959" y="1264010"/>
            <a:ext cx="4548462" cy="400110"/>
          </a:xfrm>
          <a:prstGeom prst="rect">
            <a:avLst/>
          </a:prstGeom>
          <a:noFill/>
        </p:spPr>
        <p:txBody>
          <a:bodyPr wrap="square">
            <a:spAutoFit/>
          </a:bodyPr>
          <a:lstStyle/>
          <a:p>
            <a:pPr algn="just"/>
            <a:r>
              <a:rPr lang="es-MX" sz="2000" dirty="0">
                <a:solidFill>
                  <a:schemeClr val="tx1">
                    <a:lumMod val="75000"/>
                    <a:lumOff val="25000"/>
                  </a:schemeClr>
                </a:solidFill>
              </a:rPr>
              <a:t>Descripción del desarrollo de la actividad.</a:t>
            </a:r>
          </a:p>
        </p:txBody>
      </p:sp>
    </p:spTree>
    <p:extLst>
      <p:ext uri="{BB962C8B-B14F-4D97-AF65-F5344CB8AC3E}">
        <p14:creationId xmlns:p14="http://schemas.microsoft.com/office/powerpoint/2010/main" val="232523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5000A5-F74E-5F49-B725-4A0DF4DF3E13}"/>
              </a:ext>
            </a:extLst>
          </p:cNvPr>
          <p:cNvSpPr>
            <a:spLocks noGrp="1"/>
          </p:cNvSpPr>
          <p:nvPr>
            <p:ph idx="1"/>
          </p:nvPr>
        </p:nvSpPr>
        <p:spPr>
          <a:xfrm>
            <a:off x="855221" y="1948809"/>
            <a:ext cx="7782941" cy="3952068"/>
          </a:xfrm>
        </p:spPr>
        <p:txBody>
          <a:bodyPr>
            <a:normAutofit/>
          </a:bodyPr>
          <a:lstStyle/>
          <a:p>
            <a:pPr algn="just"/>
            <a:r>
              <a:rPr lang="es-MX" sz="1800" dirty="0"/>
              <a:t>Para ello, los alumnos no sólo deberán considerar los conceptos filósóficos analizados, sino también, con absoluto respeto, el contexto comunitario y religioso del colegio, que constituye una parte esencial del contexto social y cultural de nuestros alumnos.</a:t>
            </a:r>
          </a:p>
          <a:p>
            <a:pPr algn="just"/>
            <a:r>
              <a:rPr lang="es-MX" sz="1800" dirty="0">
                <a:hlinkClick r:id="rId2"/>
              </a:rPr>
              <a:t>http://scielo.isciii.es/scielo.php?script=sci_arttext&amp;pid=S1886-58872012000100002s</a:t>
            </a:r>
          </a:p>
          <a:p>
            <a:pPr algn="just"/>
            <a:r>
              <a:rPr lang="es-MX" sz="1800" dirty="0">
                <a:hlinkClick r:id="rId2"/>
              </a:rPr>
              <a:t>http://conadeb.conade.gob.mx/Documentos/Conade/Codigo_de_etica/C_Etica_CONADE.pdf</a:t>
            </a:r>
            <a:r>
              <a:rPr lang="es-MX" sz="1800" dirty="0"/>
              <a:t> </a:t>
            </a:r>
          </a:p>
          <a:p>
            <a:pPr algn="just"/>
            <a:r>
              <a:rPr lang="es-MX" sz="1800" dirty="0"/>
              <a:t>El líder de cada equipo subirá una captura de pantalla del decálogo en Classroom.  El formato será libre. </a:t>
            </a:r>
          </a:p>
          <a:p>
            <a:endParaRPr lang="es-MX" dirty="0"/>
          </a:p>
        </p:txBody>
      </p:sp>
      <p:pic>
        <p:nvPicPr>
          <p:cNvPr id="4" name="Imagen 3">
            <a:extLst>
              <a:ext uri="{FF2B5EF4-FFF2-40B4-BE49-F238E27FC236}">
                <a16:creationId xmlns:a16="http://schemas.microsoft.com/office/drawing/2014/main" id="{9BA7BAED-AC83-47AC-B4CA-01B0CA33651B}"/>
              </a:ext>
            </a:extLst>
          </p:cNvPr>
          <p:cNvPicPr>
            <a:picLocks noChangeAspect="1"/>
          </p:cNvPicPr>
          <p:nvPr/>
        </p:nvPicPr>
        <p:blipFill>
          <a:blip r:embed="rId3"/>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7709F53B-4E90-4FFB-B0B9-0ED99BFFA615}"/>
              </a:ext>
            </a:extLst>
          </p:cNvPr>
          <p:cNvPicPr>
            <a:picLocks noChangeAspect="1"/>
          </p:cNvPicPr>
          <p:nvPr/>
        </p:nvPicPr>
        <p:blipFill rotWithShape="1">
          <a:blip r:embed="rId4"/>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6D0D3FF4-77D8-45FF-AFEF-BD560A430110}"/>
              </a:ext>
            </a:extLst>
          </p:cNvPr>
          <p:cNvSpPr>
            <a:spLocks noGrp="1"/>
          </p:cNvSpPr>
          <p:nvPr>
            <p:ph type="sldNum" sz="quarter" idx="12"/>
          </p:nvPr>
        </p:nvSpPr>
        <p:spPr/>
        <p:txBody>
          <a:bodyPr/>
          <a:lstStyle/>
          <a:p>
            <a:fld id="{6D22F896-40B5-4ADD-8801-0D06FADFA095}" type="slidenum">
              <a:rPr lang="en-US" smtClean="0"/>
              <a:t>42</a:t>
            </a:fld>
            <a:endParaRPr lang="en-US" dirty="0"/>
          </a:p>
        </p:txBody>
      </p:sp>
      <p:sp>
        <p:nvSpPr>
          <p:cNvPr id="6" name="CuadroTexto 5">
            <a:extLst>
              <a:ext uri="{FF2B5EF4-FFF2-40B4-BE49-F238E27FC236}">
                <a16:creationId xmlns:a16="http://schemas.microsoft.com/office/drawing/2014/main" id="{BBB5CD20-B912-4AEE-B446-93B475FDB890}"/>
              </a:ext>
            </a:extLst>
          </p:cNvPr>
          <p:cNvSpPr txBox="1"/>
          <p:nvPr/>
        </p:nvSpPr>
        <p:spPr>
          <a:xfrm>
            <a:off x="863797" y="1255042"/>
            <a:ext cx="4548462" cy="400110"/>
          </a:xfrm>
          <a:prstGeom prst="rect">
            <a:avLst/>
          </a:prstGeom>
          <a:noFill/>
        </p:spPr>
        <p:txBody>
          <a:bodyPr wrap="square">
            <a:spAutoFit/>
          </a:bodyPr>
          <a:lstStyle/>
          <a:p>
            <a:pPr algn="just"/>
            <a:r>
              <a:rPr lang="es-MX" sz="2000" dirty="0">
                <a:solidFill>
                  <a:schemeClr val="tx1">
                    <a:lumMod val="75000"/>
                    <a:lumOff val="25000"/>
                  </a:schemeClr>
                </a:solidFill>
              </a:rPr>
              <a:t>Descripción del cierre de la actividad.</a:t>
            </a:r>
          </a:p>
        </p:txBody>
      </p:sp>
    </p:spTree>
    <p:extLst>
      <p:ext uri="{BB962C8B-B14F-4D97-AF65-F5344CB8AC3E}">
        <p14:creationId xmlns:p14="http://schemas.microsoft.com/office/powerpoint/2010/main" val="2607673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52D27-D55A-AE42-9FC5-DCDCF4258DAA}"/>
              </a:ext>
            </a:extLst>
          </p:cNvPr>
          <p:cNvSpPr>
            <a:spLocks noGrp="1"/>
          </p:cNvSpPr>
          <p:nvPr>
            <p:ph type="title"/>
          </p:nvPr>
        </p:nvSpPr>
        <p:spPr>
          <a:xfrm>
            <a:off x="1168305" y="690918"/>
            <a:ext cx="6968411" cy="895028"/>
          </a:xfrm>
        </p:spPr>
        <p:txBody>
          <a:bodyPr>
            <a:normAutofit/>
          </a:bodyPr>
          <a:lstStyle/>
          <a:p>
            <a:r>
              <a:rPr lang="es-MX" sz="2000" dirty="0">
                <a:latin typeface="+mn-lt"/>
                <a:ea typeface="+mn-ea"/>
                <a:cs typeface="+mn-cs"/>
              </a:rPr>
              <a:t>Ejemplos de decálogos: </a:t>
            </a:r>
          </a:p>
        </p:txBody>
      </p:sp>
      <p:pic>
        <p:nvPicPr>
          <p:cNvPr id="5" name="Marcador de contenido 4">
            <a:extLst>
              <a:ext uri="{FF2B5EF4-FFF2-40B4-BE49-F238E27FC236}">
                <a16:creationId xmlns:a16="http://schemas.microsoft.com/office/drawing/2014/main" id="{29FA5B70-9320-A547-A58B-62EBAC3C45B1}"/>
              </a:ext>
            </a:extLst>
          </p:cNvPr>
          <p:cNvPicPr>
            <a:picLocks noGrp="1" noChangeAspect="1"/>
          </p:cNvPicPr>
          <p:nvPr>
            <p:ph idx="1"/>
          </p:nvPr>
        </p:nvPicPr>
        <p:blipFill>
          <a:blip r:embed="rId2"/>
          <a:stretch>
            <a:fillRect/>
          </a:stretch>
        </p:blipFill>
        <p:spPr>
          <a:xfrm>
            <a:off x="657046" y="1747545"/>
            <a:ext cx="3627907" cy="3787962"/>
          </a:xfrm>
        </p:spPr>
      </p:pic>
      <p:pic>
        <p:nvPicPr>
          <p:cNvPr id="7" name="Imagen 6">
            <a:extLst>
              <a:ext uri="{FF2B5EF4-FFF2-40B4-BE49-F238E27FC236}">
                <a16:creationId xmlns:a16="http://schemas.microsoft.com/office/drawing/2014/main" id="{569B684E-2B97-B549-BE40-542C8685BAC0}"/>
              </a:ext>
            </a:extLst>
          </p:cNvPr>
          <p:cNvPicPr>
            <a:picLocks noChangeAspect="1"/>
          </p:cNvPicPr>
          <p:nvPr/>
        </p:nvPicPr>
        <p:blipFill>
          <a:blip r:embed="rId3"/>
          <a:stretch>
            <a:fillRect/>
          </a:stretch>
        </p:blipFill>
        <p:spPr>
          <a:xfrm>
            <a:off x="5044179" y="2041494"/>
            <a:ext cx="3092537" cy="3200066"/>
          </a:xfrm>
          <a:prstGeom prst="rect">
            <a:avLst/>
          </a:prstGeom>
        </p:spPr>
      </p:pic>
      <p:pic>
        <p:nvPicPr>
          <p:cNvPr id="6" name="Imagen 5">
            <a:extLst>
              <a:ext uri="{FF2B5EF4-FFF2-40B4-BE49-F238E27FC236}">
                <a16:creationId xmlns:a16="http://schemas.microsoft.com/office/drawing/2014/main" id="{3DA017EC-B1D4-4CE7-83D3-56AD15519182}"/>
              </a:ext>
            </a:extLst>
          </p:cNvPr>
          <p:cNvPicPr>
            <a:picLocks noChangeAspect="1"/>
          </p:cNvPicPr>
          <p:nvPr/>
        </p:nvPicPr>
        <p:blipFill>
          <a:blip r:embed="rId4"/>
          <a:stretch>
            <a:fillRect/>
          </a:stretch>
        </p:blipFill>
        <p:spPr>
          <a:xfrm>
            <a:off x="5787956" y="31273"/>
            <a:ext cx="3356043" cy="862389"/>
          </a:xfrm>
          <a:prstGeom prst="rect">
            <a:avLst/>
          </a:prstGeom>
        </p:spPr>
      </p:pic>
      <p:pic>
        <p:nvPicPr>
          <p:cNvPr id="8" name="Imagen 7">
            <a:extLst>
              <a:ext uri="{FF2B5EF4-FFF2-40B4-BE49-F238E27FC236}">
                <a16:creationId xmlns:a16="http://schemas.microsoft.com/office/drawing/2014/main" id="{9782376C-2832-4BB0-9957-233F84B5E114}"/>
              </a:ext>
            </a:extLst>
          </p:cNvPr>
          <p:cNvPicPr>
            <a:picLocks noChangeAspect="1"/>
          </p:cNvPicPr>
          <p:nvPr/>
        </p:nvPicPr>
        <p:blipFill rotWithShape="1">
          <a:blip r:embed="rId5"/>
          <a:srcRect l="24932" t="23641" r="26574" b="22906"/>
          <a:stretch/>
        </p:blipFill>
        <p:spPr>
          <a:xfrm>
            <a:off x="571432" y="31273"/>
            <a:ext cx="1387919" cy="680775"/>
          </a:xfrm>
          <a:prstGeom prst="rect">
            <a:avLst/>
          </a:prstGeom>
        </p:spPr>
      </p:pic>
      <p:sp>
        <p:nvSpPr>
          <p:cNvPr id="3" name="Marcador de número de diapositiva 2">
            <a:extLst>
              <a:ext uri="{FF2B5EF4-FFF2-40B4-BE49-F238E27FC236}">
                <a16:creationId xmlns:a16="http://schemas.microsoft.com/office/drawing/2014/main" id="{BF832EF0-EE25-4217-AD17-E74217F5EAB2}"/>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241805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EB8B5-AFF6-8346-9903-A0E19D3D08B1}"/>
              </a:ext>
            </a:extLst>
          </p:cNvPr>
          <p:cNvSpPr>
            <a:spLocks noGrp="1"/>
          </p:cNvSpPr>
          <p:nvPr>
            <p:ph type="title"/>
          </p:nvPr>
        </p:nvSpPr>
        <p:spPr>
          <a:xfrm>
            <a:off x="890177" y="1196992"/>
            <a:ext cx="5849249" cy="564254"/>
          </a:xfrm>
        </p:spPr>
        <p:txBody>
          <a:bodyPr>
            <a:normAutofit/>
          </a:bodyPr>
          <a:lstStyle/>
          <a:p>
            <a:r>
              <a:rPr lang="es-MX" sz="2800" dirty="0"/>
              <a:t>Conclusiones y utilidad de los resultados. </a:t>
            </a:r>
          </a:p>
        </p:txBody>
      </p:sp>
      <p:sp>
        <p:nvSpPr>
          <p:cNvPr id="3" name="Marcador de contenido 2">
            <a:extLst>
              <a:ext uri="{FF2B5EF4-FFF2-40B4-BE49-F238E27FC236}">
                <a16:creationId xmlns:a16="http://schemas.microsoft.com/office/drawing/2014/main" id="{83468CAA-7BBC-EC40-957B-BE62B0FE54B3}"/>
              </a:ext>
            </a:extLst>
          </p:cNvPr>
          <p:cNvSpPr>
            <a:spLocks noGrp="1"/>
          </p:cNvSpPr>
          <p:nvPr>
            <p:ph idx="1"/>
          </p:nvPr>
        </p:nvSpPr>
        <p:spPr>
          <a:xfrm>
            <a:off x="1088685" y="1856891"/>
            <a:ext cx="6968411" cy="3521990"/>
          </a:xfrm>
        </p:spPr>
        <p:txBody>
          <a:bodyPr>
            <a:normAutofit/>
          </a:bodyPr>
          <a:lstStyle/>
          <a:p>
            <a:pPr marL="0" indent="0">
              <a:buNone/>
            </a:pPr>
            <a:endParaRPr lang="es-MX" dirty="0"/>
          </a:p>
          <a:p>
            <a:pPr algn="just"/>
            <a:r>
              <a:rPr lang="es-MX" sz="1800" dirty="0"/>
              <a:t>Los códigos éticos propuestos por los alumnos resultaron muy interesantes, pero adolescieron de un problema fundamental. En todos los Decálogos se hace referencia a principios éticos generales que deben ser aplicados en el ámbito deportivo, pero no todos se refieren específicamente al problema del “dopaje o  manipulación genética”, tema central de este proyecto, tal y cómo se indicó en los lineamientos y rúbricas respectivas de la actividad. </a:t>
            </a:r>
          </a:p>
          <a:p>
            <a:pPr algn="just"/>
            <a:r>
              <a:rPr lang="es-MX" sz="1800" dirty="0"/>
              <a:t>En otras palabras, los alumnos pierden de vista el tema y objetivos centrales de este proyecto, y sus análisis y reflexiones se desvían a las situaciones o problemas éticos del deporte en general. </a:t>
            </a:r>
          </a:p>
          <a:p>
            <a:pPr marL="0" indent="0">
              <a:buNone/>
            </a:pPr>
            <a:endParaRPr lang="es-MX" dirty="0"/>
          </a:p>
        </p:txBody>
      </p:sp>
      <p:pic>
        <p:nvPicPr>
          <p:cNvPr id="4" name="Imagen 3">
            <a:extLst>
              <a:ext uri="{FF2B5EF4-FFF2-40B4-BE49-F238E27FC236}">
                <a16:creationId xmlns:a16="http://schemas.microsoft.com/office/drawing/2014/main" id="{ABB8AF41-72E2-452D-902D-43B18725F98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B8F5ED4B-6BF7-4967-8391-E61CE2ADEA85}"/>
              </a:ext>
            </a:extLst>
          </p:cNvPr>
          <p:cNvPicPr>
            <a:picLocks noChangeAspect="1"/>
          </p:cNvPicPr>
          <p:nvPr/>
        </p:nvPicPr>
        <p:blipFill rotWithShape="1">
          <a:blip r:embed="rId3"/>
          <a:srcRect l="24932" t="23641" r="26574" b="22906"/>
          <a:stretch/>
        </p:blipFill>
        <p:spPr>
          <a:xfrm>
            <a:off x="571433" y="31274"/>
            <a:ext cx="1150364" cy="564254"/>
          </a:xfrm>
          <a:prstGeom prst="rect">
            <a:avLst/>
          </a:prstGeom>
        </p:spPr>
      </p:pic>
      <p:sp>
        <p:nvSpPr>
          <p:cNvPr id="6" name="Marcador de número de diapositiva 5">
            <a:extLst>
              <a:ext uri="{FF2B5EF4-FFF2-40B4-BE49-F238E27FC236}">
                <a16:creationId xmlns:a16="http://schemas.microsoft.com/office/drawing/2014/main" id="{DE9E9968-8B79-456B-9833-F1205DFC996B}"/>
              </a:ext>
            </a:extLst>
          </p:cNvPr>
          <p:cNvSpPr>
            <a:spLocks noGrp="1"/>
          </p:cNvSpPr>
          <p:nvPr>
            <p:ph type="sldNum" sz="quarter" idx="12"/>
          </p:nvPr>
        </p:nvSpPr>
        <p:spPr/>
        <p:txBody>
          <a:bodyPr/>
          <a:lstStyle/>
          <a:p>
            <a:fld id="{6D22F896-40B5-4ADD-8801-0D06FADFA095}" type="slidenum">
              <a:rPr lang="en-US" smtClean="0"/>
              <a:t>44</a:t>
            </a:fld>
            <a:endParaRPr lang="en-US" dirty="0"/>
          </a:p>
        </p:txBody>
      </p:sp>
      <p:sp>
        <p:nvSpPr>
          <p:cNvPr id="7" name="CuadroTexto 6">
            <a:extLst>
              <a:ext uri="{FF2B5EF4-FFF2-40B4-BE49-F238E27FC236}">
                <a16:creationId xmlns:a16="http://schemas.microsoft.com/office/drawing/2014/main" id="{8A0905FB-6FCF-4DB4-B108-E32D4822F169}"/>
              </a:ext>
            </a:extLst>
          </p:cNvPr>
          <p:cNvSpPr txBox="1"/>
          <p:nvPr/>
        </p:nvSpPr>
        <p:spPr>
          <a:xfrm>
            <a:off x="3229322" y="845272"/>
            <a:ext cx="1634248" cy="400110"/>
          </a:xfrm>
          <a:prstGeom prst="rect">
            <a:avLst/>
          </a:prstGeom>
          <a:noFill/>
        </p:spPr>
        <p:txBody>
          <a:bodyPr wrap="square">
            <a:spAutoFit/>
          </a:bodyPr>
          <a:lstStyle/>
          <a:p>
            <a:pPr algn="just"/>
            <a:r>
              <a:rPr lang="es-MX" sz="2000" dirty="0"/>
              <a:t>14.7-14.9</a:t>
            </a:r>
            <a:endParaRPr lang="es-MX" sz="2000" dirty="0">
              <a:solidFill>
                <a:schemeClr val="tx1"/>
              </a:solidFill>
            </a:endParaRPr>
          </a:p>
        </p:txBody>
      </p:sp>
    </p:spTree>
    <p:extLst>
      <p:ext uri="{BB962C8B-B14F-4D97-AF65-F5344CB8AC3E}">
        <p14:creationId xmlns:p14="http://schemas.microsoft.com/office/powerpoint/2010/main" val="2218683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D85641-BD31-2E4B-8AC9-6B701A727FBE}"/>
              </a:ext>
            </a:extLst>
          </p:cNvPr>
          <p:cNvSpPr>
            <a:spLocks noGrp="1"/>
          </p:cNvSpPr>
          <p:nvPr>
            <p:ph idx="1"/>
          </p:nvPr>
        </p:nvSpPr>
        <p:spPr>
          <a:xfrm>
            <a:off x="210065" y="1965770"/>
            <a:ext cx="8736227" cy="2519734"/>
          </a:xfrm>
        </p:spPr>
        <p:txBody>
          <a:bodyPr>
            <a:normAutofit/>
          </a:bodyPr>
          <a:lstStyle/>
          <a:p>
            <a:pPr marL="0" indent="0" algn="ctr">
              <a:buNone/>
            </a:pPr>
            <a:r>
              <a:rPr lang="es-MX" sz="1800" dirty="0"/>
              <a:t>ACTIVIDAD DE LA MATERIA DE BIOLOGÍA III PARA EL DESARROLLO DEL PROYECTO. </a:t>
            </a:r>
          </a:p>
          <a:p>
            <a:pPr marL="0" indent="0" algn="ctr">
              <a:buNone/>
            </a:pPr>
            <a:r>
              <a:rPr lang="es-MX" sz="1800" dirty="0"/>
              <a:t>“</a:t>
            </a:r>
            <a:r>
              <a:rPr lang="es-MX" sz="1800" b="1" dirty="0"/>
              <a:t>EL ATLETA IDEAL</a:t>
            </a:r>
            <a:r>
              <a:rPr lang="es-MX" sz="1800" dirty="0"/>
              <a:t>” </a:t>
            </a:r>
          </a:p>
          <a:p>
            <a:pPr marL="0" indent="0" algn="ctr">
              <a:buNone/>
            </a:pPr>
            <a:r>
              <a:rPr lang="es-MX" sz="1400" dirty="0"/>
              <a:t>OBJETIVO: Realizar una simulación de la selección artificial de los genes humanos ACE, MCT1, ACTN3 y CaMKIV que a lo largo de diversas generaciones filiales queden fijos en la población y aumenten la probabilidad de obtención de atletas ideales con capacidades destacadas de fuerza, potencia, velocidad y/o resistencia para lograr más  preseas en competencias nacionales e internacionales.</a:t>
            </a:r>
          </a:p>
          <a:p>
            <a:pPr marL="0" indent="0" algn="ctr">
              <a:buNone/>
            </a:pPr>
            <a:r>
              <a:rPr lang="es-MX" sz="1400" dirty="0"/>
              <a:t>GRADO: 5º SEMESTRE CCH</a:t>
            </a:r>
          </a:p>
          <a:p>
            <a:pPr marL="0" indent="0" algn="ctr">
              <a:buNone/>
            </a:pPr>
            <a:r>
              <a:rPr lang="es-MX" sz="1400" dirty="0"/>
              <a:t>FECHA:  12 DE SEPTIEMBRE </a:t>
            </a:r>
          </a:p>
          <a:p>
            <a:endParaRPr lang="es-MX" dirty="0"/>
          </a:p>
        </p:txBody>
      </p:sp>
      <p:pic>
        <p:nvPicPr>
          <p:cNvPr id="4" name="Imagen 3">
            <a:extLst>
              <a:ext uri="{FF2B5EF4-FFF2-40B4-BE49-F238E27FC236}">
                <a16:creationId xmlns:a16="http://schemas.microsoft.com/office/drawing/2014/main" id="{A4D762AD-A53B-4370-BDEF-E2D0F4578194}"/>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BC689587-7EAC-4634-B275-512BF889B87B}"/>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C580E795-3B19-48A7-BC32-CC7230B75222}"/>
              </a:ext>
            </a:extLst>
          </p:cNvPr>
          <p:cNvSpPr>
            <a:spLocks noGrp="1"/>
          </p:cNvSpPr>
          <p:nvPr>
            <p:ph type="sldNum" sz="quarter" idx="12"/>
          </p:nvPr>
        </p:nvSpPr>
        <p:spPr/>
        <p:txBody>
          <a:bodyPr/>
          <a:lstStyle/>
          <a:p>
            <a:fld id="{6D22F896-40B5-4ADD-8801-0D06FADFA095}" type="slidenum">
              <a:rPr lang="en-US" smtClean="0"/>
              <a:t>45</a:t>
            </a:fld>
            <a:endParaRPr lang="en-US" dirty="0"/>
          </a:p>
        </p:txBody>
      </p:sp>
      <p:sp>
        <p:nvSpPr>
          <p:cNvPr id="6" name="CuadroTexto 5">
            <a:extLst>
              <a:ext uri="{FF2B5EF4-FFF2-40B4-BE49-F238E27FC236}">
                <a16:creationId xmlns:a16="http://schemas.microsoft.com/office/drawing/2014/main" id="{98A356F7-43C1-4032-AFBB-2272635B43A5}"/>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14.1 y 14.2 </a:t>
            </a:r>
          </a:p>
        </p:txBody>
      </p:sp>
      <p:sp>
        <p:nvSpPr>
          <p:cNvPr id="7" name="CuadroTexto 6">
            <a:extLst>
              <a:ext uri="{FF2B5EF4-FFF2-40B4-BE49-F238E27FC236}">
                <a16:creationId xmlns:a16="http://schemas.microsoft.com/office/drawing/2014/main" id="{74F3647E-57CA-4476-9076-65DCE9827AE5}"/>
              </a:ext>
            </a:extLst>
          </p:cNvPr>
          <p:cNvSpPr txBox="1"/>
          <p:nvPr/>
        </p:nvSpPr>
        <p:spPr>
          <a:xfrm>
            <a:off x="3880022" y="1031631"/>
            <a:ext cx="2125361" cy="523220"/>
          </a:xfrm>
          <a:prstGeom prst="rect">
            <a:avLst/>
          </a:prstGeom>
          <a:noFill/>
        </p:spPr>
        <p:txBody>
          <a:bodyPr wrap="square" rtlCol="0">
            <a:spAutoFit/>
          </a:bodyPr>
          <a:lstStyle/>
          <a:p>
            <a:r>
              <a:rPr lang="es-MX" sz="2800" b="1" dirty="0"/>
              <a:t>Asignatura 2</a:t>
            </a:r>
          </a:p>
        </p:txBody>
      </p:sp>
    </p:spTree>
    <p:extLst>
      <p:ext uri="{BB962C8B-B14F-4D97-AF65-F5344CB8AC3E}">
        <p14:creationId xmlns:p14="http://schemas.microsoft.com/office/powerpoint/2010/main" val="3451214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E602F-0849-084B-A884-D5A3367B0FDC}"/>
              </a:ext>
            </a:extLst>
          </p:cNvPr>
          <p:cNvSpPr>
            <a:spLocks noGrp="1"/>
          </p:cNvSpPr>
          <p:nvPr>
            <p:ph type="title"/>
          </p:nvPr>
        </p:nvSpPr>
        <p:spPr>
          <a:xfrm>
            <a:off x="828902" y="1044797"/>
            <a:ext cx="7877353" cy="571968"/>
          </a:xfrm>
        </p:spPr>
        <p:txBody>
          <a:bodyPr>
            <a:normAutofit/>
          </a:bodyPr>
          <a:lstStyle/>
          <a:p>
            <a:r>
              <a:rPr lang="es-MX" sz="3600" dirty="0"/>
              <a:t>JUSTIFICACIÓN DE LA ACTIVIDAD. </a:t>
            </a:r>
          </a:p>
        </p:txBody>
      </p:sp>
      <p:sp>
        <p:nvSpPr>
          <p:cNvPr id="3" name="Marcador de contenido 2">
            <a:extLst>
              <a:ext uri="{FF2B5EF4-FFF2-40B4-BE49-F238E27FC236}">
                <a16:creationId xmlns:a16="http://schemas.microsoft.com/office/drawing/2014/main" id="{41EFDB2F-C4B0-B142-A387-E0A653FAEF78}"/>
              </a:ext>
            </a:extLst>
          </p:cNvPr>
          <p:cNvSpPr>
            <a:spLocks noGrp="1"/>
          </p:cNvSpPr>
          <p:nvPr>
            <p:ph idx="1"/>
          </p:nvPr>
        </p:nvSpPr>
        <p:spPr>
          <a:xfrm>
            <a:off x="960224" y="2001187"/>
            <a:ext cx="7590651" cy="3812016"/>
          </a:xfrm>
        </p:spPr>
        <p:txBody>
          <a:bodyPr>
            <a:noAutofit/>
          </a:bodyPr>
          <a:lstStyle/>
          <a:p>
            <a:pPr marL="0" indent="0" algn="just">
              <a:buNone/>
            </a:pPr>
            <a:r>
              <a:rPr lang="es-MX" sz="1600" dirty="0"/>
              <a:t>Por mucho tiempo los humanos han seleccionado individuos que tengan características destacadas de fuerza, resistencia o potencia que representen al grupo al que pertenecen en algún tipo de competencia. En la actualidad estas competencias se han institucionalizado en certámenes de diversas disciplinas como los Juegos Olímpicos, los mundiales de múltiples deportes o los triatlones, decatlones, maratones, paralímpicos, etc. Para las sociedades actuales el tener atletas de alto rendimiento representa una oportunidad de ganar prestigio a nivel mundial lo cual permite tener oportunidades económicas, políticas y culturales. Asimismo, en algunos casos, para dar sentido de vida y reforzar así la autoestima, como en el caso de los paralímpicos. Con los avances de la  biotecnología, genética y epigenética, en la actualidad se pueden seleccionar y/o manipular genes para que las siguientes generaciones posean caracteres que les beneficien o eviten en muchos casos enfermedades mortales, degenerativas o que diminuyan la  calidad de vida. ¿Qué pasaría si pudiéramos seleccionar genes para hacer atletas ideales y así aumentar la emoción y el éxito en las competencias deportivas?  Antes de realizar la actividad se les sugiere a los alumnos ver la película GATACA en casa. </a:t>
            </a:r>
          </a:p>
        </p:txBody>
      </p:sp>
      <p:pic>
        <p:nvPicPr>
          <p:cNvPr id="4" name="Imagen 3">
            <a:extLst>
              <a:ext uri="{FF2B5EF4-FFF2-40B4-BE49-F238E27FC236}">
                <a16:creationId xmlns:a16="http://schemas.microsoft.com/office/drawing/2014/main" id="{E543F2C1-5CDD-4C2E-B2F5-6CF56E3849A8}"/>
              </a:ext>
            </a:extLst>
          </p:cNvPr>
          <p:cNvPicPr>
            <a:picLocks noChangeAspect="1"/>
          </p:cNvPicPr>
          <p:nvPr/>
        </p:nvPicPr>
        <p:blipFill>
          <a:blip r:embed="rId2"/>
          <a:stretch>
            <a:fillRect/>
          </a:stretch>
        </p:blipFill>
        <p:spPr>
          <a:xfrm>
            <a:off x="6410528" y="31273"/>
            <a:ext cx="2733471" cy="702409"/>
          </a:xfrm>
          <a:prstGeom prst="rect">
            <a:avLst/>
          </a:prstGeom>
        </p:spPr>
      </p:pic>
      <p:pic>
        <p:nvPicPr>
          <p:cNvPr id="5" name="Imagen 4">
            <a:extLst>
              <a:ext uri="{FF2B5EF4-FFF2-40B4-BE49-F238E27FC236}">
                <a16:creationId xmlns:a16="http://schemas.microsoft.com/office/drawing/2014/main" id="{558FB785-2E5E-4E4B-9340-28E6E77EF3C1}"/>
              </a:ext>
            </a:extLst>
          </p:cNvPr>
          <p:cNvPicPr>
            <a:picLocks noChangeAspect="1"/>
          </p:cNvPicPr>
          <p:nvPr/>
        </p:nvPicPr>
        <p:blipFill rotWithShape="1">
          <a:blip r:embed="rId3"/>
          <a:srcRect l="24932" t="23641" r="26574" b="22906"/>
          <a:stretch/>
        </p:blipFill>
        <p:spPr>
          <a:xfrm>
            <a:off x="828902" y="31274"/>
            <a:ext cx="1130449" cy="554486"/>
          </a:xfrm>
          <a:prstGeom prst="rect">
            <a:avLst/>
          </a:prstGeom>
        </p:spPr>
      </p:pic>
      <p:sp>
        <p:nvSpPr>
          <p:cNvPr id="6" name="Marcador de número de diapositiva 5">
            <a:extLst>
              <a:ext uri="{FF2B5EF4-FFF2-40B4-BE49-F238E27FC236}">
                <a16:creationId xmlns:a16="http://schemas.microsoft.com/office/drawing/2014/main" id="{FD456402-D3D6-4769-BF00-50ED993819DF}"/>
              </a:ext>
            </a:extLst>
          </p:cNvPr>
          <p:cNvSpPr>
            <a:spLocks noGrp="1"/>
          </p:cNvSpPr>
          <p:nvPr>
            <p:ph type="sldNum" sz="quarter" idx="12"/>
          </p:nvPr>
        </p:nvSpPr>
        <p:spPr/>
        <p:txBody>
          <a:bodyPr/>
          <a:lstStyle/>
          <a:p>
            <a:fld id="{6D22F896-40B5-4ADD-8801-0D06FADFA095}" type="slidenum">
              <a:rPr lang="en-US" smtClean="0"/>
              <a:t>46</a:t>
            </a:fld>
            <a:endParaRPr lang="en-US" dirty="0"/>
          </a:p>
        </p:txBody>
      </p:sp>
      <p:sp>
        <p:nvSpPr>
          <p:cNvPr id="7" name="CuadroTexto 6">
            <a:extLst>
              <a:ext uri="{FF2B5EF4-FFF2-40B4-BE49-F238E27FC236}">
                <a16:creationId xmlns:a16="http://schemas.microsoft.com/office/drawing/2014/main" id="{7A1A2E9B-3C57-4BE3-8504-3AF67DAF67A6}"/>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14.3</a:t>
            </a:r>
          </a:p>
        </p:txBody>
      </p:sp>
    </p:spTree>
    <p:extLst>
      <p:ext uri="{BB962C8B-B14F-4D97-AF65-F5344CB8AC3E}">
        <p14:creationId xmlns:p14="http://schemas.microsoft.com/office/powerpoint/2010/main" val="2239938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695BFD-9581-1F41-AE8F-3CC5BBE5A2BC}"/>
              </a:ext>
            </a:extLst>
          </p:cNvPr>
          <p:cNvSpPr>
            <a:spLocks noGrp="1"/>
          </p:cNvSpPr>
          <p:nvPr>
            <p:ph idx="1"/>
          </p:nvPr>
        </p:nvSpPr>
        <p:spPr>
          <a:xfrm>
            <a:off x="728761" y="1554507"/>
            <a:ext cx="8230413" cy="4138049"/>
          </a:xfrm>
        </p:spPr>
        <p:txBody>
          <a:bodyPr>
            <a:normAutofit lnSpcReduction="10000"/>
          </a:bodyPr>
          <a:lstStyle/>
          <a:p>
            <a:pPr algn="just"/>
            <a:endParaRPr lang="es-MX" dirty="0"/>
          </a:p>
          <a:p>
            <a:pPr marL="0" indent="0" algn="just">
              <a:buNone/>
            </a:pPr>
            <a:r>
              <a:rPr lang="es-MX" dirty="0"/>
              <a:t>Se han reconocido al menos una decena de genes en atletas de alto rendimiento que les brinda las características que los hacen los mejores, algunos de ellos son: gen ACE, en su alelo dominante sintetiza una proteína en una condición D, que provee de fuerza y resistencia, mientras que en su versión I provee resistencia. (Genetic Home Reference, 2013); el Gen MCT1 en su alelo dominante diminuye las cantidades de ácido láctico en sangre lo que provee de una mayor resistencia; el Gen ACTN3 en genotipo recesivo proporciona potencia, ya que incrementa la producción de la hormona testosterona; que a su vez activa la producción de actina 3, que da más potencia que la actina normal; el Gen CaMKIV activa la división celular de más mitocondrias (UniPret, 2019). </a:t>
            </a:r>
          </a:p>
          <a:p>
            <a:pPr marL="0" indent="0" algn="just">
              <a:buNone/>
            </a:pPr>
            <a:r>
              <a:rPr lang="es-MX" dirty="0"/>
              <a:t>¿Si pudiéramos juntar idealmente estos genes en un atleta, podrías crear un humano capaz de superar todas las pruebas y así aspirar a las preseas más preciadas en una competencia e nivel mundial?</a:t>
            </a:r>
          </a:p>
        </p:txBody>
      </p:sp>
      <p:pic>
        <p:nvPicPr>
          <p:cNvPr id="4" name="Imagen 3">
            <a:extLst>
              <a:ext uri="{FF2B5EF4-FFF2-40B4-BE49-F238E27FC236}">
                <a16:creationId xmlns:a16="http://schemas.microsoft.com/office/drawing/2014/main" id="{804B138E-FF4F-46AB-8C69-E66FE78D3FF9}"/>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C61DA427-FE85-42CB-94D9-CC98766BE845}"/>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C7D97FD8-B0B9-43D4-842C-D70A52F90E45}"/>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1861892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6B033D8-D355-AF4E-9C63-9AFC379A3A84}"/>
              </a:ext>
            </a:extLst>
          </p:cNvPr>
          <p:cNvSpPr>
            <a:spLocks noGrp="1"/>
          </p:cNvSpPr>
          <p:nvPr>
            <p:ph idx="1"/>
          </p:nvPr>
        </p:nvSpPr>
        <p:spPr>
          <a:xfrm>
            <a:off x="608503" y="2093561"/>
            <a:ext cx="8191502" cy="3591370"/>
          </a:xfrm>
        </p:spPr>
        <p:txBody>
          <a:bodyPr>
            <a:normAutofit fontScale="32500" lnSpcReduction="20000"/>
          </a:bodyPr>
          <a:lstStyle/>
          <a:p>
            <a:pPr algn="just"/>
            <a:r>
              <a:rPr lang="es-MX" sz="6300" b="1" dirty="0"/>
              <a:t>1) </a:t>
            </a:r>
            <a:r>
              <a:rPr lang="es-MX" sz="6300" dirty="0"/>
              <a:t>Los alumnos de la clase de Biología III se organizarán en dos equipos, los cuales tendrán como consigna la elaboración simulada de su atleta ideal.</a:t>
            </a:r>
          </a:p>
          <a:p>
            <a:pPr algn="just"/>
            <a:r>
              <a:rPr lang="es-MX" sz="6300" dirty="0"/>
              <a:t>Cada equipo realizará una investigación de cada uno de los genes propuestos en el proyecto y registrará sus hallazgos en un documento digital. (Tomaremos en consideración que los alumnos revisaron el ciclo pasado, en la asignatura de Biología II, el tema de </a:t>
            </a:r>
            <a:r>
              <a:rPr lang="es-MX" sz="6300" i="1" dirty="0"/>
              <a:t>genética</a:t>
            </a:r>
            <a:r>
              <a:rPr lang="es-MX" sz="6300" dirty="0"/>
              <a:t>)</a:t>
            </a:r>
          </a:p>
          <a:p>
            <a:pPr algn="just"/>
            <a:r>
              <a:rPr lang="es-MX" sz="6300" dirty="0"/>
              <a:t>2) Los alumnos realizarán cruzas de humanos usando los cuadros de Punnet hasta obtener un individuo que consideren su atleta ideal. La restricción es que cada uno de los individuos de la cruza tenga, por generación, uno sólo de los genes establecidos.</a:t>
            </a:r>
          </a:p>
          <a:p>
            <a:pPr algn="just"/>
            <a:r>
              <a:rPr lang="es-MX" sz="6300" dirty="0"/>
              <a:t>Los alumnos ensayarán con los cuadros de Punnet las diversas combinatorias hasta obtener la probabilidad de la aparición de al menos tres genes en un individuo. Los ensayos se registrarán de forma digital. </a:t>
            </a:r>
          </a:p>
          <a:p>
            <a:pPr marL="0" indent="0">
              <a:buNone/>
            </a:pPr>
            <a:endParaRPr lang="es-MX" dirty="0"/>
          </a:p>
        </p:txBody>
      </p:sp>
      <p:pic>
        <p:nvPicPr>
          <p:cNvPr id="4" name="Imagen 3">
            <a:extLst>
              <a:ext uri="{FF2B5EF4-FFF2-40B4-BE49-F238E27FC236}">
                <a16:creationId xmlns:a16="http://schemas.microsoft.com/office/drawing/2014/main" id="{B8AAD18D-7C3D-4122-BEFB-FF98B1622D67}"/>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4338F8CC-7E7B-4C04-9044-12A895B61968}"/>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51E5A434-B771-49E1-99C9-B6ED7AADF5FA}"/>
              </a:ext>
            </a:extLst>
          </p:cNvPr>
          <p:cNvSpPr>
            <a:spLocks noGrp="1"/>
          </p:cNvSpPr>
          <p:nvPr>
            <p:ph type="sldNum" sz="quarter" idx="12"/>
          </p:nvPr>
        </p:nvSpPr>
        <p:spPr/>
        <p:txBody>
          <a:bodyPr/>
          <a:lstStyle/>
          <a:p>
            <a:fld id="{6D22F896-40B5-4ADD-8801-0D06FADFA095}" type="slidenum">
              <a:rPr lang="en-US" smtClean="0"/>
              <a:t>48</a:t>
            </a:fld>
            <a:endParaRPr lang="en-US" dirty="0"/>
          </a:p>
        </p:txBody>
      </p:sp>
      <p:sp>
        <p:nvSpPr>
          <p:cNvPr id="9" name="CuadroTexto 8">
            <a:extLst>
              <a:ext uri="{FF2B5EF4-FFF2-40B4-BE49-F238E27FC236}">
                <a16:creationId xmlns:a16="http://schemas.microsoft.com/office/drawing/2014/main" id="{10DB9832-F90B-43C2-B2FD-03B14D25C3D0}"/>
              </a:ext>
            </a:extLst>
          </p:cNvPr>
          <p:cNvSpPr txBox="1"/>
          <p:nvPr/>
        </p:nvSpPr>
        <p:spPr>
          <a:xfrm>
            <a:off x="378367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14.4, 14.5 y 14.6 </a:t>
            </a:r>
          </a:p>
        </p:txBody>
      </p:sp>
      <p:sp>
        <p:nvSpPr>
          <p:cNvPr id="10" name="CuadroTexto 9">
            <a:extLst>
              <a:ext uri="{FF2B5EF4-FFF2-40B4-BE49-F238E27FC236}">
                <a16:creationId xmlns:a16="http://schemas.microsoft.com/office/drawing/2014/main" id="{FD57518B-C29C-4E3E-9CF1-4913C2537A7C}"/>
              </a:ext>
            </a:extLst>
          </p:cNvPr>
          <p:cNvSpPr txBox="1"/>
          <p:nvPr/>
        </p:nvSpPr>
        <p:spPr>
          <a:xfrm>
            <a:off x="935275" y="1145298"/>
            <a:ext cx="6530702" cy="523220"/>
          </a:xfrm>
          <a:prstGeom prst="rect">
            <a:avLst/>
          </a:prstGeom>
          <a:noFill/>
        </p:spPr>
        <p:txBody>
          <a:bodyPr wrap="square" rtlCol="0">
            <a:spAutoFit/>
          </a:bodyPr>
          <a:lstStyle/>
          <a:p>
            <a:r>
              <a:rPr lang="es-MX" sz="2800" dirty="0"/>
              <a:t>Descripción de la apertura de la actividad.</a:t>
            </a:r>
          </a:p>
        </p:txBody>
      </p:sp>
    </p:spTree>
    <p:extLst>
      <p:ext uri="{BB962C8B-B14F-4D97-AF65-F5344CB8AC3E}">
        <p14:creationId xmlns:p14="http://schemas.microsoft.com/office/powerpoint/2010/main" val="3742775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C806B-3F4C-A54B-9EC3-9030D0333AF2}"/>
              </a:ext>
            </a:extLst>
          </p:cNvPr>
          <p:cNvSpPr>
            <a:spLocks noGrp="1"/>
          </p:cNvSpPr>
          <p:nvPr>
            <p:ph type="title"/>
          </p:nvPr>
        </p:nvSpPr>
        <p:spPr>
          <a:xfrm>
            <a:off x="1088685" y="857250"/>
            <a:ext cx="6968411" cy="569563"/>
          </a:xfrm>
        </p:spPr>
        <p:txBody>
          <a:bodyPr>
            <a:normAutofit fontScale="90000"/>
          </a:bodyPr>
          <a:lstStyle/>
          <a:p>
            <a:r>
              <a:rPr lang="es-MX" dirty="0"/>
              <a:t>Evidencias de trabajo.  </a:t>
            </a:r>
          </a:p>
        </p:txBody>
      </p:sp>
      <p:pic>
        <p:nvPicPr>
          <p:cNvPr id="5" name="Marcador de contenido 4">
            <a:extLst>
              <a:ext uri="{FF2B5EF4-FFF2-40B4-BE49-F238E27FC236}">
                <a16:creationId xmlns:a16="http://schemas.microsoft.com/office/drawing/2014/main" id="{869924A6-5ABD-CD41-94EB-BDD1832AE2B7}"/>
              </a:ext>
            </a:extLst>
          </p:cNvPr>
          <p:cNvPicPr>
            <a:picLocks noGrp="1" noChangeAspect="1"/>
          </p:cNvPicPr>
          <p:nvPr>
            <p:ph idx="1"/>
          </p:nvPr>
        </p:nvPicPr>
        <p:blipFill>
          <a:blip r:embed="rId2"/>
          <a:stretch>
            <a:fillRect/>
          </a:stretch>
        </p:blipFill>
        <p:spPr>
          <a:xfrm>
            <a:off x="176073" y="1615304"/>
            <a:ext cx="3403085" cy="4196954"/>
          </a:xfrm>
        </p:spPr>
      </p:pic>
      <p:pic>
        <p:nvPicPr>
          <p:cNvPr id="7" name="Imagen 6">
            <a:extLst>
              <a:ext uri="{FF2B5EF4-FFF2-40B4-BE49-F238E27FC236}">
                <a16:creationId xmlns:a16="http://schemas.microsoft.com/office/drawing/2014/main" id="{5B98AACD-DC27-B640-81F0-E28C3AEFC809}"/>
              </a:ext>
            </a:extLst>
          </p:cNvPr>
          <p:cNvPicPr>
            <a:picLocks noChangeAspect="1"/>
          </p:cNvPicPr>
          <p:nvPr/>
        </p:nvPicPr>
        <p:blipFill>
          <a:blip r:embed="rId3"/>
          <a:stretch>
            <a:fillRect/>
          </a:stretch>
        </p:blipFill>
        <p:spPr>
          <a:xfrm>
            <a:off x="3852610" y="1740653"/>
            <a:ext cx="5122574" cy="3742841"/>
          </a:xfrm>
          <a:prstGeom prst="rect">
            <a:avLst/>
          </a:prstGeom>
        </p:spPr>
      </p:pic>
      <p:pic>
        <p:nvPicPr>
          <p:cNvPr id="6" name="Imagen 5">
            <a:extLst>
              <a:ext uri="{FF2B5EF4-FFF2-40B4-BE49-F238E27FC236}">
                <a16:creationId xmlns:a16="http://schemas.microsoft.com/office/drawing/2014/main" id="{066162AE-5E97-4C8C-BA93-EEB546F72AB7}"/>
              </a:ext>
            </a:extLst>
          </p:cNvPr>
          <p:cNvPicPr>
            <a:picLocks noChangeAspect="1"/>
          </p:cNvPicPr>
          <p:nvPr/>
        </p:nvPicPr>
        <p:blipFill>
          <a:blip r:embed="rId4"/>
          <a:stretch>
            <a:fillRect/>
          </a:stretch>
        </p:blipFill>
        <p:spPr>
          <a:xfrm>
            <a:off x="5787956" y="31273"/>
            <a:ext cx="3356043" cy="862389"/>
          </a:xfrm>
          <a:prstGeom prst="rect">
            <a:avLst/>
          </a:prstGeom>
        </p:spPr>
      </p:pic>
      <p:pic>
        <p:nvPicPr>
          <p:cNvPr id="8" name="Imagen 7">
            <a:extLst>
              <a:ext uri="{FF2B5EF4-FFF2-40B4-BE49-F238E27FC236}">
                <a16:creationId xmlns:a16="http://schemas.microsoft.com/office/drawing/2014/main" id="{CE16B079-FF6D-49D4-A2E8-831C4C30A133}"/>
              </a:ext>
            </a:extLst>
          </p:cNvPr>
          <p:cNvPicPr>
            <a:picLocks noChangeAspect="1"/>
          </p:cNvPicPr>
          <p:nvPr/>
        </p:nvPicPr>
        <p:blipFill rotWithShape="1">
          <a:blip r:embed="rId5"/>
          <a:srcRect l="24932" t="23641" r="26574" b="22906"/>
          <a:stretch/>
        </p:blipFill>
        <p:spPr>
          <a:xfrm>
            <a:off x="571432" y="31273"/>
            <a:ext cx="1387919" cy="680775"/>
          </a:xfrm>
          <a:prstGeom prst="rect">
            <a:avLst/>
          </a:prstGeom>
        </p:spPr>
      </p:pic>
      <p:sp>
        <p:nvSpPr>
          <p:cNvPr id="3" name="Marcador de número de diapositiva 2">
            <a:extLst>
              <a:ext uri="{FF2B5EF4-FFF2-40B4-BE49-F238E27FC236}">
                <a16:creationId xmlns:a16="http://schemas.microsoft.com/office/drawing/2014/main" id="{49CD8AF8-096F-4B64-83AB-612D3FBA6E98}"/>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124819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DF1DB1-725A-164B-BCA1-7256E9BC588B}"/>
              </a:ext>
            </a:extLst>
          </p:cNvPr>
          <p:cNvSpPr>
            <a:spLocks noGrp="1"/>
          </p:cNvSpPr>
          <p:nvPr>
            <p:ph idx="1"/>
          </p:nvPr>
        </p:nvSpPr>
        <p:spPr>
          <a:xfrm>
            <a:off x="1088685" y="1523173"/>
            <a:ext cx="6968411" cy="3826565"/>
          </a:xfrm>
        </p:spPr>
        <p:txBody>
          <a:bodyPr>
            <a:noAutofit/>
          </a:bodyPr>
          <a:lstStyle/>
          <a:p>
            <a:pPr marL="0" indent="0" algn="just">
              <a:buNone/>
            </a:pPr>
            <a:endParaRPr lang="es-MX" dirty="0"/>
          </a:p>
          <a:p>
            <a:pPr algn="just"/>
            <a:endParaRPr lang="es-MX" dirty="0"/>
          </a:p>
          <a:p>
            <a:pPr algn="just"/>
            <a:r>
              <a:rPr lang="es-MX" dirty="0"/>
              <a:t>Las materias eje involucradas serán CÁLCULO, BIOLOGÍA, FILOSOFÍA, así como EDUCACIÓN FÍSICA Y DE LA SALUD, ESTA ÚLTIMA COMO MATERIA DE APOYO, pues son las que se encuentran intimamente relacionadas con el tema, cada una desde su perspectiva específica. </a:t>
            </a:r>
          </a:p>
          <a:p>
            <a:pPr algn="just"/>
            <a:endParaRPr lang="es-MX" dirty="0"/>
          </a:p>
          <a:p>
            <a:pPr algn="just"/>
            <a:r>
              <a:rPr lang="es-MX" dirty="0"/>
              <a:t>Nuestro primer paso será definir DESDE LA MATERIA DE BIOLOGÍA los conceptos esenciales del tema desde la misma conceptualización de la genética Y SUS POSIBLES FORMAS DE MANIPULACIÓN EN EL MUNDO DEL DEPORTE CON LA FINALIDAD DE CREAR UN ATLETA IDEAL.</a:t>
            </a:r>
          </a:p>
          <a:p>
            <a:pPr algn="just"/>
            <a:endParaRPr lang="es-MX" dirty="0"/>
          </a:p>
          <a:p>
            <a:pPr algn="just"/>
            <a:endParaRPr lang="es-MX" dirty="0"/>
          </a:p>
        </p:txBody>
      </p:sp>
      <p:pic>
        <p:nvPicPr>
          <p:cNvPr id="4" name="Imagen 3">
            <a:extLst>
              <a:ext uri="{FF2B5EF4-FFF2-40B4-BE49-F238E27FC236}">
                <a16:creationId xmlns:a16="http://schemas.microsoft.com/office/drawing/2014/main" id="{4B6ADE7F-922A-457B-959C-62EBFC4B4E93}"/>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90379F2D-8739-47F8-8424-C4C671E4F5B1}"/>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2" name="Marcador de número de diapositiva 1">
            <a:extLst>
              <a:ext uri="{FF2B5EF4-FFF2-40B4-BE49-F238E27FC236}">
                <a16:creationId xmlns:a16="http://schemas.microsoft.com/office/drawing/2014/main" id="{573B9185-873D-4F0D-BF86-8560C8BCA20A}"/>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09966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DF8ADF6-ED12-437A-B2E6-899171324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1F9F851-8444-448D-8731-E4B48C327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01B8763-7870-4868-B9C5-1A0C26DE1E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864368D9-CFA5-4FA5-9827-E85ABB06A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 y="0"/>
            <a:ext cx="91428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8350641-A3AB-4935-B5AC-0EFDA33CC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E7D3773C-0CB1-714E-879A-A6B6EB5DD3FB}"/>
              </a:ext>
            </a:extLst>
          </p:cNvPr>
          <p:cNvSpPr>
            <a:spLocks noGrp="1"/>
          </p:cNvSpPr>
          <p:nvPr>
            <p:ph type="title"/>
          </p:nvPr>
        </p:nvSpPr>
        <p:spPr>
          <a:xfrm>
            <a:off x="342900" y="1058573"/>
            <a:ext cx="2744434" cy="2926080"/>
          </a:xfrm>
        </p:spPr>
        <p:txBody>
          <a:bodyPr vert="horz" lIns="91440" tIns="45720" rIns="91440" bIns="45720" rtlCol="0" anchor="b">
            <a:normAutofit/>
          </a:bodyPr>
          <a:lstStyle/>
          <a:p>
            <a:r>
              <a:rPr lang="en-US" sz="3600" dirty="0">
                <a:solidFill>
                  <a:srgbClr val="FFFFFF"/>
                </a:solidFill>
              </a:rPr>
              <a:t>EVIDENCIAS DE TRABAJO: CUADROS DE PUNNETT.</a:t>
            </a:r>
          </a:p>
        </p:txBody>
      </p:sp>
      <p:sp>
        <p:nvSpPr>
          <p:cNvPr id="23" name="Rectangle 22">
            <a:extLst>
              <a:ext uri="{FF2B5EF4-FFF2-40B4-BE49-F238E27FC236}">
                <a16:creationId xmlns:a16="http://schemas.microsoft.com/office/drawing/2014/main" id="{B3211B4A-7166-4DA0-B00F-39D9392BC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rgbClr val="AC5F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7BB160A6-D066-4784-8F8D-82317C56C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321732"/>
            <a:ext cx="2741225" cy="3674848"/>
          </a:xfrm>
          <a:prstGeom prst="rect">
            <a:avLst/>
          </a:prstGeom>
          <a:solidFill>
            <a:srgbClr val="FFFFFF"/>
          </a:solidFill>
          <a:ln w="63500">
            <a:solidFill>
              <a:srgbClr val="AC5F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71463EF3-A82C-A148-AAA3-ED61BC94BF64}"/>
              </a:ext>
            </a:extLst>
          </p:cNvPr>
          <p:cNvPicPr>
            <a:picLocks noChangeAspect="1"/>
          </p:cNvPicPr>
          <p:nvPr/>
        </p:nvPicPr>
        <p:blipFill>
          <a:blip r:embed="rId2"/>
          <a:stretch>
            <a:fillRect/>
          </a:stretch>
        </p:blipFill>
        <p:spPr>
          <a:xfrm>
            <a:off x="3846423" y="1241761"/>
            <a:ext cx="2496312" cy="1834789"/>
          </a:xfrm>
          <a:prstGeom prst="rect">
            <a:avLst/>
          </a:prstGeom>
        </p:spPr>
      </p:pic>
      <p:sp>
        <p:nvSpPr>
          <p:cNvPr id="27" name="Rectangle 26">
            <a:extLst>
              <a:ext uri="{FF2B5EF4-FFF2-40B4-BE49-F238E27FC236}">
                <a16:creationId xmlns:a16="http://schemas.microsoft.com/office/drawing/2014/main" id="{608DCF33-68FE-41F6-8FE6-5D78CD672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8716" y="321732"/>
            <a:ext cx="2301525" cy="2108201"/>
          </a:xfrm>
          <a:prstGeom prst="rect">
            <a:avLst/>
          </a:prstGeom>
          <a:solidFill>
            <a:srgbClr val="FFFFFF"/>
          </a:solidFill>
          <a:ln w="63500">
            <a:solidFill>
              <a:srgbClr val="AC5F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63935932-39BA-4F69-81FA-B16D58241661}"/>
              </a:ext>
            </a:extLst>
          </p:cNvPr>
          <p:cNvPicPr>
            <a:picLocks noChangeAspect="1"/>
          </p:cNvPicPr>
          <p:nvPr/>
        </p:nvPicPr>
        <p:blipFill rotWithShape="1">
          <a:blip r:embed="rId3"/>
          <a:srcRect l="24932" t="23641" r="26574" b="22906"/>
          <a:stretch/>
        </p:blipFill>
        <p:spPr>
          <a:xfrm>
            <a:off x="6720779" y="871333"/>
            <a:ext cx="2057399" cy="1009166"/>
          </a:xfrm>
          <a:prstGeom prst="rect">
            <a:avLst/>
          </a:prstGeom>
        </p:spPr>
      </p:pic>
      <p:sp>
        <p:nvSpPr>
          <p:cNvPr id="29" name="Rectangle 28">
            <a:extLst>
              <a:ext uri="{FF2B5EF4-FFF2-40B4-BE49-F238E27FC236}">
                <a16:creationId xmlns:a16="http://schemas.microsoft.com/office/drawing/2014/main" id="{9A138FA2-E3B7-4628-A42E-E12124B2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4157448"/>
            <a:ext cx="2741225" cy="2302337"/>
          </a:xfrm>
          <a:prstGeom prst="rect">
            <a:avLst/>
          </a:prstGeom>
          <a:solidFill>
            <a:srgbClr val="FFFFFF"/>
          </a:solidFill>
          <a:ln w="63500">
            <a:solidFill>
              <a:srgbClr val="AC5F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3659F313-5F12-4F84-8108-0FE344379975}"/>
              </a:ext>
            </a:extLst>
          </p:cNvPr>
          <p:cNvPicPr>
            <a:picLocks noChangeAspect="1"/>
          </p:cNvPicPr>
          <p:nvPr/>
        </p:nvPicPr>
        <p:blipFill>
          <a:blip r:embed="rId4"/>
          <a:stretch>
            <a:fillRect/>
          </a:stretch>
        </p:blipFill>
        <p:spPr>
          <a:xfrm>
            <a:off x="3853699" y="4987716"/>
            <a:ext cx="2485130" cy="638593"/>
          </a:xfrm>
          <a:prstGeom prst="rect">
            <a:avLst/>
          </a:prstGeom>
        </p:spPr>
      </p:pic>
      <p:sp>
        <p:nvSpPr>
          <p:cNvPr id="31" name="Rectangle 30">
            <a:extLst>
              <a:ext uri="{FF2B5EF4-FFF2-40B4-BE49-F238E27FC236}">
                <a16:creationId xmlns:a16="http://schemas.microsoft.com/office/drawing/2014/main" id="{B4497DB8-50D5-463A-A082-4502A2D31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8716" y="2617577"/>
            <a:ext cx="2301525" cy="3809118"/>
          </a:xfrm>
          <a:prstGeom prst="rect">
            <a:avLst/>
          </a:prstGeom>
          <a:solidFill>
            <a:srgbClr val="FFFFFF"/>
          </a:solidFill>
          <a:ln w="63500">
            <a:solidFill>
              <a:srgbClr val="AC5FD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4C8D0F96-2380-2E40-936A-E6C648DF90D4}"/>
              </a:ext>
            </a:extLst>
          </p:cNvPr>
          <p:cNvPicPr>
            <a:picLocks noGrp="1" noChangeAspect="1"/>
          </p:cNvPicPr>
          <p:nvPr>
            <p:ph idx="1"/>
          </p:nvPr>
        </p:nvPicPr>
        <p:blipFill>
          <a:blip r:embed="rId5"/>
          <a:stretch>
            <a:fillRect/>
          </a:stretch>
        </p:blipFill>
        <p:spPr>
          <a:xfrm>
            <a:off x="6720778" y="3760898"/>
            <a:ext cx="2057400" cy="1522476"/>
          </a:xfrm>
          <a:prstGeom prst="rect">
            <a:avLst/>
          </a:prstGeom>
        </p:spPr>
      </p:pic>
      <p:sp>
        <p:nvSpPr>
          <p:cNvPr id="3" name="Marcador de número de diapositiva 2">
            <a:extLst>
              <a:ext uri="{FF2B5EF4-FFF2-40B4-BE49-F238E27FC236}">
                <a16:creationId xmlns:a16="http://schemas.microsoft.com/office/drawing/2014/main" id="{94BB4B57-5392-45D6-9CCE-66341659DFF0}"/>
              </a:ext>
            </a:extLst>
          </p:cNvPr>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3242464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D447334-7A13-4AAB-B92F-9B3990794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0859B2-E631-44CD-80CE-0B9E3CAA7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n 6">
            <a:extLst>
              <a:ext uri="{FF2B5EF4-FFF2-40B4-BE49-F238E27FC236}">
                <a16:creationId xmlns:a16="http://schemas.microsoft.com/office/drawing/2014/main" id="{2A6F49B9-529A-A04D-A9A8-FC9308949C3A}"/>
              </a:ext>
            </a:extLst>
          </p:cNvPr>
          <p:cNvPicPr>
            <a:picLocks noChangeAspect="1"/>
          </p:cNvPicPr>
          <p:nvPr/>
        </p:nvPicPr>
        <p:blipFill>
          <a:blip r:embed="rId2"/>
          <a:stretch>
            <a:fillRect/>
          </a:stretch>
        </p:blipFill>
        <p:spPr>
          <a:xfrm>
            <a:off x="476592" y="1012603"/>
            <a:ext cx="3848740" cy="2857689"/>
          </a:xfrm>
          <a:prstGeom prst="rect">
            <a:avLst/>
          </a:prstGeom>
        </p:spPr>
      </p:pic>
      <p:sp>
        <p:nvSpPr>
          <p:cNvPr id="22" name="Rectangle 21">
            <a:extLst>
              <a:ext uri="{FF2B5EF4-FFF2-40B4-BE49-F238E27FC236}">
                <a16:creationId xmlns:a16="http://schemas.microsoft.com/office/drawing/2014/main" id="{6330B6DB-1B88-4062-A0B5-6360AA020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7997" y="886968"/>
            <a:ext cx="48006" cy="3108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2FDC2A4E-EB81-7F4C-AB5B-B0F66FEE00E2}"/>
              </a:ext>
            </a:extLst>
          </p:cNvPr>
          <p:cNvPicPr>
            <a:picLocks noGrp="1" noChangeAspect="1"/>
          </p:cNvPicPr>
          <p:nvPr>
            <p:ph idx="1"/>
          </p:nvPr>
        </p:nvPicPr>
        <p:blipFill>
          <a:blip r:embed="rId3"/>
          <a:stretch>
            <a:fillRect/>
          </a:stretch>
        </p:blipFill>
        <p:spPr>
          <a:xfrm>
            <a:off x="4818668" y="1011556"/>
            <a:ext cx="3838636" cy="2859783"/>
          </a:xfrm>
          <a:prstGeom prst="rect">
            <a:avLst/>
          </a:prstGeom>
        </p:spPr>
      </p:pic>
      <p:sp>
        <p:nvSpPr>
          <p:cNvPr id="24" name="Rectangle 23">
            <a:extLst>
              <a:ext uri="{FF2B5EF4-FFF2-40B4-BE49-F238E27FC236}">
                <a16:creationId xmlns:a16="http://schemas.microsoft.com/office/drawing/2014/main" id="{8E79B4B5-4912-4114-A02C-CE476EEE9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rgbClr val="AD60D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Imagen 12">
            <a:extLst>
              <a:ext uri="{FF2B5EF4-FFF2-40B4-BE49-F238E27FC236}">
                <a16:creationId xmlns:a16="http://schemas.microsoft.com/office/drawing/2014/main" id="{585533F4-0CD1-46E2-B057-FD63EB4E06C4}"/>
              </a:ext>
            </a:extLst>
          </p:cNvPr>
          <p:cNvPicPr>
            <a:picLocks noChangeAspect="1"/>
          </p:cNvPicPr>
          <p:nvPr/>
        </p:nvPicPr>
        <p:blipFill>
          <a:blip r:embed="rId4"/>
          <a:stretch>
            <a:fillRect/>
          </a:stretch>
        </p:blipFill>
        <p:spPr>
          <a:xfrm>
            <a:off x="5428307" y="5471927"/>
            <a:ext cx="3356043" cy="862389"/>
          </a:xfrm>
          <a:prstGeom prst="rect">
            <a:avLst/>
          </a:prstGeom>
        </p:spPr>
      </p:pic>
      <p:pic>
        <p:nvPicPr>
          <p:cNvPr id="15" name="Imagen 14">
            <a:extLst>
              <a:ext uri="{FF2B5EF4-FFF2-40B4-BE49-F238E27FC236}">
                <a16:creationId xmlns:a16="http://schemas.microsoft.com/office/drawing/2014/main" id="{0AB407F7-8C90-41A4-A2AB-CE182AD27D14}"/>
              </a:ext>
            </a:extLst>
          </p:cNvPr>
          <p:cNvPicPr>
            <a:picLocks noChangeAspect="1"/>
          </p:cNvPicPr>
          <p:nvPr/>
        </p:nvPicPr>
        <p:blipFill rotWithShape="1">
          <a:blip r:embed="rId5"/>
          <a:srcRect l="24932" t="23641" r="26574" b="22906"/>
          <a:stretch/>
        </p:blipFill>
        <p:spPr>
          <a:xfrm>
            <a:off x="211783" y="5471927"/>
            <a:ext cx="1387919" cy="680775"/>
          </a:xfrm>
          <a:prstGeom prst="rect">
            <a:avLst/>
          </a:prstGeom>
        </p:spPr>
      </p:pic>
      <p:sp>
        <p:nvSpPr>
          <p:cNvPr id="2" name="Marcador de número de diapositiva 1">
            <a:extLst>
              <a:ext uri="{FF2B5EF4-FFF2-40B4-BE49-F238E27FC236}">
                <a16:creationId xmlns:a16="http://schemas.microsoft.com/office/drawing/2014/main" id="{C8A6BA27-DAC5-48CC-A3E9-260ADD52E8DB}"/>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1084021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486A487-8290-DA47-BF60-AE88796219F2}"/>
              </a:ext>
            </a:extLst>
          </p:cNvPr>
          <p:cNvPicPr>
            <a:picLocks noGrp="1" noChangeAspect="1"/>
          </p:cNvPicPr>
          <p:nvPr>
            <p:ph idx="1"/>
          </p:nvPr>
        </p:nvPicPr>
        <p:blipFill>
          <a:blip r:embed="rId2"/>
          <a:stretch>
            <a:fillRect/>
          </a:stretch>
        </p:blipFill>
        <p:spPr>
          <a:xfrm>
            <a:off x="98589" y="1589545"/>
            <a:ext cx="4317134" cy="3219773"/>
          </a:xfrm>
        </p:spPr>
      </p:pic>
      <p:pic>
        <p:nvPicPr>
          <p:cNvPr id="7" name="Imagen 6">
            <a:extLst>
              <a:ext uri="{FF2B5EF4-FFF2-40B4-BE49-F238E27FC236}">
                <a16:creationId xmlns:a16="http://schemas.microsoft.com/office/drawing/2014/main" id="{7ECDE0FE-BE62-9144-8FE6-F3954290ADD8}"/>
              </a:ext>
            </a:extLst>
          </p:cNvPr>
          <p:cNvPicPr>
            <a:picLocks noChangeAspect="1"/>
          </p:cNvPicPr>
          <p:nvPr/>
        </p:nvPicPr>
        <p:blipFill>
          <a:blip r:embed="rId3"/>
          <a:stretch>
            <a:fillRect/>
          </a:stretch>
        </p:blipFill>
        <p:spPr>
          <a:xfrm>
            <a:off x="4683025" y="1589545"/>
            <a:ext cx="4357427" cy="3219773"/>
          </a:xfrm>
          <a:prstGeom prst="rect">
            <a:avLst/>
          </a:prstGeom>
        </p:spPr>
      </p:pic>
      <p:pic>
        <p:nvPicPr>
          <p:cNvPr id="6" name="Imagen 5">
            <a:extLst>
              <a:ext uri="{FF2B5EF4-FFF2-40B4-BE49-F238E27FC236}">
                <a16:creationId xmlns:a16="http://schemas.microsoft.com/office/drawing/2014/main" id="{7A8A9C53-FC52-4D5A-BDEA-8B5FCABD0811}"/>
              </a:ext>
            </a:extLst>
          </p:cNvPr>
          <p:cNvPicPr>
            <a:picLocks noChangeAspect="1"/>
          </p:cNvPicPr>
          <p:nvPr/>
        </p:nvPicPr>
        <p:blipFill>
          <a:blip r:embed="rId4"/>
          <a:stretch>
            <a:fillRect/>
          </a:stretch>
        </p:blipFill>
        <p:spPr>
          <a:xfrm>
            <a:off x="5787956" y="31273"/>
            <a:ext cx="3356043" cy="862389"/>
          </a:xfrm>
          <a:prstGeom prst="rect">
            <a:avLst/>
          </a:prstGeom>
        </p:spPr>
      </p:pic>
      <p:pic>
        <p:nvPicPr>
          <p:cNvPr id="8" name="Imagen 7">
            <a:extLst>
              <a:ext uri="{FF2B5EF4-FFF2-40B4-BE49-F238E27FC236}">
                <a16:creationId xmlns:a16="http://schemas.microsoft.com/office/drawing/2014/main" id="{D0BC85AA-8199-4886-AC93-77B52982747F}"/>
              </a:ext>
            </a:extLst>
          </p:cNvPr>
          <p:cNvPicPr>
            <a:picLocks noChangeAspect="1"/>
          </p:cNvPicPr>
          <p:nvPr/>
        </p:nvPicPr>
        <p:blipFill rotWithShape="1">
          <a:blip r:embed="rId5"/>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2F756F1F-8D8A-4969-9F35-AA24FFCA13DC}"/>
              </a:ext>
            </a:extLst>
          </p:cNvPr>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2809382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75172B0-6F57-1346-833C-BBDB59EC5484}"/>
              </a:ext>
            </a:extLst>
          </p:cNvPr>
          <p:cNvSpPr>
            <a:spLocks noGrp="1"/>
          </p:cNvSpPr>
          <p:nvPr>
            <p:ph type="title"/>
          </p:nvPr>
        </p:nvSpPr>
        <p:spPr>
          <a:xfrm>
            <a:off x="369277" y="605896"/>
            <a:ext cx="2313633" cy="5646208"/>
          </a:xfrm>
        </p:spPr>
        <p:txBody>
          <a:bodyPr anchor="ctr">
            <a:normAutofit/>
          </a:bodyPr>
          <a:lstStyle/>
          <a:p>
            <a:r>
              <a:rPr lang="es-MX" sz="3100">
                <a:solidFill>
                  <a:srgbClr val="FFFFFF"/>
                </a:solidFill>
              </a:rPr>
              <a:t>Conclusiones y utilidad de los resultados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D9C1C1A8-91E2-4644-AD4D-101D99D200A0}"/>
              </a:ext>
            </a:extLst>
          </p:cNvPr>
          <p:cNvSpPr>
            <a:spLocks noGrp="1"/>
          </p:cNvSpPr>
          <p:nvPr>
            <p:ph idx="1"/>
          </p:nvPr>
        </p:nvSpPr>
        <p:spPr>
          <a:xfrm>
            <a:off x="3556512" y="420130"/>
            <a:ext cx="5218211" cy="5831974"/>
          </a:xfrm>
        </p:spPr>
        <p:txBody>
          <a:bodyPr anchor="ctr">
            <a:normAutofit/>
          </a:bodyPr>
          <a:lstStyle/>
          <a:p>
            <a:endParaRPr lang="es-MX" sz="1700" dirty="0"/>
          </a:p>
          <a:p>
            <a:r>
              <a:rPr lang="es-MX" sz="1700" dirty="0"/>
              <a:t>1.¿Qué se espera de la actividad?</a:t>
            </a:r>
          </a:p>
          <a:p>
            <a:r>
              <a:rPr lang="es-MX" sz="1700" i="1" dirty="0"/>
              <a:t>El “atleta ideal” es un proyecto que permite a los alumnos establecer una conexión con la genética como herramienta de cambio en los sistemas biológicos y promueve la reflexión sobre el estado de bienestar que provee un cambio en el genoma de la especie humana. Por otro lado, la simulación acerca a los alumnos a las actividades a las que se dedican los investigadores de genoma y las controversias éticas a las que se enfrentan. (AGREGAR LECTURAS DE TEXTOS Y VIDEOS DE ACTUALIZACIÓN)</a:t>
            </a:r>
            <a:endParaRPr lang="es-MX" sz="1700" dirty="0"/>
          </a:p>
          <a:p>
            <a:r>
              <a:rPr lang="es-MX" sz="1700" dirty="0"/>
              <a:t>2.¿Se alcanzaron las expectativas de aprendizaje?</a:t>
            </a:r>
          </a:p>
          <a:p>
            <a:r>
              <a:rPr lang="es-MX" sz="1700" i="1" dirty="0"/>
              <a:t>Las expectativas se lograron de forma parcial, ya que a los alumnos les quedó claro el impacto que tiene la manipulación genética, sin embrago la tecnología con la cual se consigue dicha manipulación aún les parece irreal.</a:t>
            </a:r>
            <a:endParaRPr lang="es-MX" sz="1700" dirty="0"/>
          </a:p>
          <a:p>
            <a:r>
              <a:rPr lang="es-MX" sz="1700" dirty="0"/>
              <a:t>3.¿Cuáles son los inconvenientes que se presentaron durante la actividad y cómo se resolvieron?</a:t>
            </a:r>
          </a:p>
          <a:p>
            <a:endParaRPr lang="es-MX" sz="1700" dirty="0"/>
          </a:p>
        </p:txBody>
      </p:sp>
      <p:pic>
        <p:nvPicPr>
          <p:cNvPr id="9" name="Imagen 8">
            <a:extLst>
              <a:ext uri="{FF2B5EF4-FFF2-40B4-BE49-F238E27FC236}">
                <a16:creationId xmlns:a16="http://schemas.microsoft.com/office/drawing/2014/main" id="{281A2600-AEDE-4A4B-BD02-829FE7261CDC}"/>
              </a:ext>
            </a:extLst>
          </p:cNvPr>
          <p:cNvPicPr>
            <a:picLocks noChangeAspect="1"/>
          </p:cNvPicPr>
          <p:nvPr/>
        </p:nvPicPr>
        <p:blipFill>
          <a:blip r:embed="rId2"/>
          <a:stretch>
            <a:fillRect/>
          </a:stretch>
        </p:blipFill>
        <p:spPr>
          <a:xfrm>
            <a:off x="6411736" y="31273"/>
            <a:ext cx="2732263" cy="702099"/>
          </a:xfrm>
          <a:prstGeom prst="rect">
            <a:avLst/>
          </a:prstGeom>
        </p:spPr>
      </p:pic>
      <p:pic>
        <p:nvPicPr>
          <p:cNvPr id="11" name="Imagen 10">
            <a:extLst>
              <a:ext uri="{FF2B5EF4-FFF2-40B4-BE49-F238E27FC236}">
                <a16:creationId xmlns:a16="http://schemas.microsoft.com/office/drawing/2014/main" id="{63AC7428-0A56-42F4-9934-BDF43085CBB3}"/>
              </a:ext>
            </a:extLst>
          </p:cNvPr>
          <p:cNvPicPr>
            <a:picLocks noChangeAspect="1"/>
          </p:cNvPicPr>
          <p:nvPr/>
        </p:nvPicPr>
        <p:blipFill rotWithShape="1">
          <a:blip r:embed="rId3"/>
          <a:srcRect l="24932" t="23641" r="26574" b="22906"/>
          <a:stretch/>
        </p:blipFill>
        <p:spPr>
          <a:xfrm>
            <a:off x="829401" y="31273"/>
            <a:ext cx="1129950" cy="554241"/>
          </a:xfrm>
          <a:prstGeom prst="rect">
            <a:avLst/>
          </a:prstGeom>
        </p:spPr>
      </p:pic>
      <p:sp>
        <p:nvSpPr>
          <p:cNvPr id="4" name="Marcador de número de diapositiva 3">
            <a:extLst>
              <a:ext uri="{FF2B5EF4-FFF2-40B4-BE49-F238E27FC236}">
                <a16:creationId xmlns:a16="http://schemas.microsoft.com/office/drawing/2014/main" id="{3A9F63DC-7A7A-4391-8DD8-A220640CC473}"/>
              </a:ext>
            </a:extLst>
          </p:cNvPr>
          <p:cNvSpPr>
            <a:spLocks noGrp="1"/>
          </p:cNvSpPr>
          <p:nvPr>
            <p:ph type="sldNum" sz="quarter" idx="12"/>
          </p:nvPr>
        </p:nvSpPr>
        <p:spPr/>
        <p:txBody>
          <a:bodyPr/>
          <a:lstStyle/>
          <a:p>
            <a:fld id="{6D22F896-40B5-4ADD-8801-0D06FADFA095}" type="slidenum">
              <a:rPr lang="en-US" smtClean="0"/>
              <a:t>53</a:t>
            </a:fld>
            <a:endParaRPr lang="en-US" dirty="0"/>
          </a:p>
        </p:txBody>
      </p:sp>
      <p:sp>
        <p:nvSpPr>
          <p:cNvPr id="10" name="CuadroTexto 9">
            <a:extLst>
              <a:ext uri="{FF2B5EF4-FFF2-40B4-BE49-F238E27FC236}">
                <a16:creationId xmlns:a16="http://schemas.microsoft.com/office/drawing/2014/main" id="{4691504C-46FC-45B0-B489-E3DCA942641B}"/>
              </a:ext>
            </a:extLst>
          </p:cNvPr>
          <p:cNvSpPr txBox="1"/>
          <p:nvPr/>
        </p:nvSpPr>
        <p:spPr>
          <a:xfrm>
            <a:off x="594455" y="1967840"/>
            <a:ext cx="1841156" cy="615553"/>
          </a:xfrm>
          <a:prstGeom prst="rect">
            <a:avLst/>
          </a:prstGeom>
          <a:noFill/>
        </p:spPr>
        <p:txBody>
          <a:bodyPr wrap="square">
            <a:spAutoFit/>
          </a:bodyPr>
          <a:lstStyle/>
          <a:p>
            <a:pPr algn="just"/>
            <a:r>
              <a:rPr lang="es-MX" sz="1600" dirty="0"/>
              <a:t>                                                                 </a:t>
            </a:r>
            <a:r>
              <a:rPr lang="es-MX" sz="1800" dirty="0">
                <a:solidFill>
                  <a:schemeClr val="tx1"/>
                </a:solidFill>
              </a:rPr>
              <a:t>14.7, 14.8 y 14.9 </a:t>
            </a:r>
          </a:p>
        </p:txBody>
      </p:sp>
    </p:spTree>
    <p:extLst>
      <p:ext uri="{BB962C8B-B14F-4D97-AF65-F5344CB8AC3E}">
        <p14:creationId xmlns:p14="http://schemas.microsoft.com/office/powerpoint/2010/main" val="4074106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97A7C2-533B-B34F-937B-7228D2EAC75E}"/>
              </a:ext>
            </a:extLst>
          </p:cNvPr>
          <p:cNvSpPr>
            <a:spLocks noGrp="1"/>
          </p:cNvSpPr>
          <p:nvPr>
            <p:ph idx="1"/>
          </p:nvPr>
        </p:nvSpPr>
        <p:spPr>
          <a:xfrm>
            <a:off x="600948" y="1808386"/>
            <a:ext cx="7942104" cy="4684362"/>
          </a:xfrm>
        </p:spPr>
        <p:txBody>
          <a:bodyPr>
            <a:normAutofit lnSpcReduction="10000"/>
          </a:bodyPr>
          <a:lstStyle/>
          <a:p>
            <a:pPr algn="just"/>
            <a:r>
              <a:rPr lang="es-MX" i="1" dirty="0"/>
              <a:t>El involucramiento de los alumnos fue total, todos estuvieron muy colaborativos y emocionados del proyecto, el inconveniente obvio es que al no tener al atleta modificado genéticamente físicamente y usar un reemplazo entre el grupo de sus compañeros, la obtención de los datos quedó sesgada. Así mismo la reflexión sobre el impacto del mejoramiento genético dejó algunos detalles que esclarecer.</a:t>
            </a:r>
            <a:endParaRPr lang="es-MX" dirty="0"/>
          </a:p>
          <a:p>
            <a:pPr algn="just"/>
            <a:r>
              <a:rPr lang="es-MX" dirty="0"/>
              <a:t>4.¿Cuál es el resultados final y qué cambios se sugiere llevar a cabo?</a:t>
            </a:r>
          </a:p>
          <a:p>
            <a:pPr algn="just"/>
            <a:r>
              <a:rPr lang="es-MX" i="1" dirty="0"/>
              <a:t>El resultado final fue que los alumnos comprendieran cómo opera la genética en los humanos y las repercusiones que tiene la manipulación genética.</a:t>
            </a:r>
            <a:endParaRPr lang="es-MX" dirty="0"/>
          </a:p>
          <a:p>
            <a:pPr algn="just"/>
            <a:r>
              <a:rPr lang="es-MX" dirty="0"/>
              <a:t>5.¿De qué manera, el desarrollo de la actividad se sumó al trabajo interdisciplinario, con la finalidad de dar respuesta al objetivo del proyecto?</a:t>
            </a:r>
          </a:p>
          <a:p>
            <a:pPr algn="just"/>
            <a:r>
              <a:rPr lang="es-MX" i="1" dirty="0"/>
              <a:t>El tema de genética aportó conceptos relevantes al proyecto interdisciplinario ya que la manipulación genética fue el tema troncal para el desarrollo del proyecto.</a:t>
            </a:r>
            <a:endParaRPr lang="es-MX" dirty="0"/>
          </a:p>
          <a:p>
            <a:endParaRPr lang="es-MX" dirty="0"/>
          </a:p>
        </p:txBody>
      </p:sp>
      <p:pic>
        <p:nvPicPr>
          <p:cNvPr id="4" name="Imagen 3">
            <a:extLst>
              <a:ext uri="{FF2B5EF4-FFF2-40B4-BE49-F238E27FC236}">
                <a16:creationId xmlns:a16="http://schemas.microsoft.com/office/drawing/2014/main" id="{C268A73B-C113-4754-8C60-B0A7FFE7EB7A}"/>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C9BDF12D-69B9-4075-87B5-2985BD48C0B8}"/>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2F0DB212-A0F3-4A32-A587-81C9F0B66224}"/>
              </a:ext>
            </a:extLst>
          </p:cNvPr>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869608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A783A5D-F49D-0446-BA70-DA6BF9C9E7F5}"/>
              </a:ext>
            </a:extLst>
          </p:cNvPr>
          <p:cNvSpPr>
            <a:spLocks noGrp="1"/>
          </p:cNvSpPr>
          <p:nvPr>
            <p:ph idx="1"/>
          </p:nvPr>
        </p:nvSpPr>
        <p:spPr>
          <a:xfrm>
            <a:off x="1088685" y="1907650"/>
            <a:ext cx="6968411" cy="4370522"/>
          </a:xfrm>
        </p:spPr>
        <p:txBody>
          <a:bodyPr>
            <a:normAutofit lnSpcReduction="10000"/>
          </a:bodyPr>
          <a:lstStyle/>
          <a:p>
            <a:pPr marL="0" indent="0" algn="ctr">
              <a:buNone/>
            </a:pPr>
            <a:r>
              <a:rPr lang="es-MX" dirty="0"/>
              <a:t>C) ACTIVIDAD DE LA MATERIA DE CÁLCULO DIFERENCIAL E INTEGRAL PARA EL DESARROLLO DEL PROYECTO. </a:t>
            </a:r>
          </a:p>
          <a:p>
            <a:pPr marL="0" indent="0" algn="ctr">
              <a:buNone/>
            </a:pPr>
            <a:endParaRPr lang="es-MX" dirty="0"/>
          </a:p>
          <a:p>
            <a:pPr marL="0" indent="0" algn="ctr">
              <a:buNone/>
            </a:pPr>
            <a:r>
              <a:rPr lang="es-MX" dirty="0"/>
              <a:t>“¿MEDIR </a:t>
            </a:r>
            <a:r>
              <a:rPr lang="es-MX" b="1" dirty="0"/>
              <a:t>EL RENDIMIENTO DE UN ATLETA?”</a:t>
            </a:r>
            <a:endParaRPr lang="es-MX" dirty="0"/>
          </a:p>
          <a:p>
            <a:pPr marL="0" indent="0" algn="ctr">
              <a:buNone/>
            </a:pPr>
            <a:endParaRPr lang="es-MX" dirty="0"/>
          </a:p>
          <a:p>
            <a:pPr marL="0" indent="0" algn="ctr">
              <a:buNone/>
            </a:pPr>
            <a:r>
              <a:rPr lang="es-MX" dirty="0"/>
              <a:t>OBJETIVO: APLICAR ALGUNOS DE LOS CONCEPTOS BÁSICOS DE LA MATERIA (FUNCIÓN, LÍMITES, FUNCIÓN CUADRÁTICA) PARA GENERAR UN MODELO MATEMÁTICO QUE PERMITA MEDIR EL RENDIMIENTO DE UN ATLETA.</a:t>
            </a:r>
          </a:p>
          <a:p>
            <a:pPr marL="0" indent="0" algn="ctr">
              <a:buNone/>
            </a:pPr>
            <a:endParaRPr lang="es-MX" dirty="0"/>
          </a:p>
          <a:p>
            <a:pPr marL="0" indent="0" algn="ctr">
              <a:buNone/>
            </a:pPr>
            <a:r>
              <a:rPr lang="es-MX" dirty="0"/>
              <a:t>GRADO: 5º SEMESTRE CCH</a:t>
            </a:r>
          </a:p>
          <a:p>
            <a:pPr marL="0" indent="0" algn="ctr">
              <a:buNone/>
            </a:pPr>
            <a:r>
              <a:rPr lang="es-MX" dirty="0"/>
              <a:t>FECHA:  13 DE SEPTIEMBRE </a:t>
            </a:r>
          </a:p>
          <a:p>
            <a:endParaRPr lang="es-MX" dirty="0"/>
          </a:p>
        </p:txBody>
      </p:sp>
      <p:pic>
        <p:nvPicPr>
          <p:cNvPr id="4" name="Imagen 3">
            <a:extLst>
              <a:ext uri="{FF2B5EF4-FFF2-40B4-BE49-F238E27FC236}">
                <a16:creationId xmlns:a16="http://schemas.microsoft.com/office/drawing/2014/main" id="{BD81AEFD-A680-42B7-8922-33719D7B03B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0BE0C709-E782-49A1-AC1F-BD062FF02B13}"/>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77DD7205-8814-4D6E-B2AA-5A9A26BFE014}"/>
              </a:ext>
            </a:extLst>
          </p:cNvPr>
          <p:cNvSpPr>
            <a:spLocks noGrp="1"/>
          </p:cNvSpPr>
          <p:nvPr>
            <p:ph type="sldNum" sz="quarter" idx="12"/>
          </p:nvPr>
        </p:nvSpPr>
        <p:spPr/>
        <p:txBody>
          <a:bodyPr/>
          <a:lstStyle/>
          <a:p>
            <a:fld id="{6D22F896-40B5-4ADD-8801-0D06FADFA095}" type="slidenum">
              <a:rPr lang="en-US" smtClean="0"/>
              <a:t>55</a:t>
            </a:fld>
            <a:endParaRPr lang="en-US" dirty="0"/>
          </a:p>
        </p:txBody>
      </p:sp>
      <p:sp>
        <p:nvSpPr>
          <p:cNvPr id="6" name="CuadroTexto 5">
            <a:extLst>
              <a:ext uri="{FF2B5EF4-FFF2-40B4-BE49-F238E27FC236}">
                <a16:creationId xmlns:a16="http://schemas.microsoft.com/office/drawing/2014/main" id="{2DD85FBB-CC94-46CD-BB84-BFBE12EBD021}"/>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14.1 y 14.2 </a:t>
            </a:r>
          </a:p>
        </p:txBody>
      </p:sp>
      <p:sp>
        <p:nvSpPr>
          <p:cNvPr id="7" name="CuadroTexto 6">
            <a:extLst>
              <a:ext uri="{FF2B5EF4-FFF2-40B4-BE49-F238E27FC236}">
                <a16:creationId xmlns:a16="http://schemas.microsoft.com/office/drawing/2014/main" id="{97DEAC96-51F6-44DA-BA59-30DF8A331969}"/>
              </a:ext>
            </a:extLst>
          </p:cNvPr>
          <p:cNvSpPr txBox="1"/>
          <p:nvPr/>
        </p:nvSpPr>
        <p:spPr>
          <a:xfrm>
            <a:off x="3880022" y="1031631"/>
            <a:ext cx="2125361" cy="523220"/>
          </a:xfrm>
          <a:prstGeom prst="rect">
            <a:avLst/>
          </a:prstGeom>
          <a:noFill/>
        </p:spPr>
        <p:txBody>
          <a:bodyPr wrap="square" rtlCol="0">
            <a:spAutoFit/>
          </a:bodyPr>
          <a:lstStyle/>
          <a:p>
            <a:r>
              <a:rPr lang="es-MX" sz="2800" b="1" dirty="0"/>
              <a:t>Asignatura 3</a:t>
            </a:r>
          </a:p>
        </p:txBody>
      </p:sp>
    </p:spTree>
    <p:extLst>
      <p:ext uri="{BB962C8B-B14F-4D97-AF65-F5344CB8AC3E}">
        <p14:creationId xmlns:p14="http://schemas.microsoft.com/office/powerpoint/2010/main" val="4215492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933FD-9E4B-3743-A110-EC191DBB4B7F}"/>
              </a:ext>
            </a:extLst>
          </p:cNvPr>
          <p:cNvSpPr>
            <a:spLocks noGrp="1"/>
          </p:cNvSpPr>
          <p:nvPr>
            <p:ph type="title"/>
          </p:nvPr>
        </p:nvSpPr>
        <p:spPr>
          <a:xfrm>
            <a:off x="705626" y="1357071"/>
            <a:ext cx="6968411" cy="499820"/>
          </a:xfrm>
        </p:spPr>
        <p:txBody>
          <a:bodyPr>
            <a:noAutofit/>
          </a:bodyPr>
          <a:lstStyle/>
          <a:p>
            <a:r>
              <a:rPr lang="es-MX" sz="3600" dirty="0"/>
              <a:t>JUSTIFICACIÓN DE LA ACTIVIDAD</a:t>
            </a:r>
          </a:p>
        </p:txBody>
      </p:sp>
      <p:sp>
        <p:nvSpPr>
          <p:cNvPr id="3" name="Marcador de contenido 2">
            <a:extLst>
              <a:ext uri="{FF2B5EF4-FFF2-40B4-BE49-F238E27FC236}">
                <a16:creationId xmlns:a16="http://schemas.microsoft.com/office/drawing/2014/main" id="{68ACD4F2-6A36-BC40-A629-7690075AD015}"/>
              </a:ext>
            </a:extLst>
          </p:cNvPr>
          <p:cNvSpPr>
            <a:spLocks noGrp="1"/>
          </p:cNvSpPr>
          <p:nvPr>
            <p:ph idx="1"/>
          </p:nvPr>
        </p:nvSpPr>
        <p:spPr>
          <a:xfrm>
            <a:off x="409063" y="1922654"/>
            <a:ext cx="8512515" cy="4358899"/>
          </a:xfrm>
        </p:spPr>
        <p:txBody>
          <a:bodyPr>
            <a:normAutofit fontScale="92500" lnSpcReduction="10000"/>
          </a:bodyPr>
          <a:lstStyle/>
          <a:p>
            <a:pPr algn="just"/>
            <a:r>
              <a:rPr lang="es-MX" sz="1800" dirty="0"/>
              <a:t>El rendimiento de un deportista se puede ver afectado por diferentes factores, los cuales es de gran importancia conocerlos para así no entorpecer la práctica lo menos posible. </a:t>
            </a:r>
          </a:p>
          <a:p>
            <a:pPr algn="just"/>
            <a:r>
              <a:rPr lang="es-MX" sz="1800" dirty="0"/>
              <a:t>Es posible que un deportista pueda destacar sobre el resto en competencias de mediano alcance, o hasta incluso romper récords ya sean mundiales u olímpicos. </a:t>
            </a:r>
          </a:p>
          <a:p>
            <a:pPr algn="just"/>
            <a:r>
              <a:rPr lang="es-MX" sz="1800" dirty="0"/>
              <a:t>Los posibles factores que afectan el rendimiento de un deportista:</a:t>
            </a:r>
          </a:p>
          <a:p>
            <a:pPr algn="just"/>
            <a:r>
              <a:rPr lang="es-MX" sz="1800" dirty="0"/>
              <a:t>La alimentación </a:t>
            </a:r>
          </a:p>
          <a:p>
            <a:pPr algn="just"/>
            <a:r>
              <a:rPr lang="es-MX" sz="1800" dirty="0"/>
              <a:t>El estilo de vida  </a:t>
            </a:r>
          </a:p>
          <a:p>
            <a:pPr algn="just"/>
            <a:r>
              <a:rPr lang="es-MX" sz="1800" b="1" dirty="0"/>
              <a:t>La genética </a:t>
            </a:r>
          </a:p>
          <a:p>
            <a:pPr algn="just"/>
            <a:r>
              <a:rPr lang="es-MX" sz="1800" dirty="0"/>
              <a:t>El entorno </a:t>
            </a:r>
          </a:p>
          <a:p>
            <a:pPr algn="just"/>
            <a:r>
              <a:rPr lang="es-MX" sz="1800" dirty="0"/>
              <a:t>Los estímulos psicológicos </a:t>
            </a:r>
          </a:p>
          <a:p>
            <a:pPr algn="just"/>
            <a:r>
              <a:rPr lang="es-MX" sz="1800" dirty="0"/>
              <a:t>Las condiciones en el entrenamiento </a:t>
            </a:r>
          </a:p>
          <a:p>
            <a:pPr algn="just"/>
            <a:r>
              <a:rPr lang="es-MX" sz="1800" dirty="0"/>
              <a:t>La motivación personal, etc. </a:t>
            </a:r>
          </a:p>
          <a:p>
            <a:endParaRPr lang="es-MX" dirty="0"/>
          </a:p>
        </p:txBody>
      </p:sp>
      <p:pic>
        <p:nvPicPr>
          <p:cNvPr id="4" name="Imagen 3">
            <a:extLst>
              <a:ext uri="{FF2B5EF4-FFF2-40B4-BE49-F238E27FC236}">
                <a16:creationId xmlns:a16="http://schemas.microsoft.com/office/drawing/2014/main" id="{C3CD3346-ED7D-4597-AA47-C2FBAC1D719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4408D2FA-5ED2-4E81-9CA0-647AD1F6B24C}"/>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34416082-513D-4346-A7B8-E3123C3C9B8C}"/>
              </a:ext>
            </a:extLst>
          </p:cNvPr>
          <p:cNvSpPr>
            <a:spLocks noGrp="1"/>
          </p:cNvSpPr>
          <p:nvPr>
            <p:ph type="sldNum" sz="quarter" idx="12"/>
          </p:nvPr>
        </p:nvSpPr>
        <p:spPr/>
        <p:txBody>
          <a:bodyPr/>
          <a:lstStyle/>
          <a:p>
            <a:fld id="{6D22F896-40B5-4ADD-8801-0D06FADFA095}" type="slidenum">
              <a:rPr lang="en-US" smtClean="0"/>
              <a:t>56</a:t>
            </a:fld>
            <a:endParaRPr lang="en-US" dirty="0"/>
          </a:p>
        </p:txBody>
      </p:sp>
      <p:sp>
        <p:nvSpPr>
          <p:cNvPr id="7" name="CuadroTexto 6">
            <a:extLst>
              <a:ext uri="{FF2B5EF4-FFF2-40B4-BE49-F238E27FC236}">
                <a16:creationId xmlns:a16="http://schemas.microsoft.com/office/drawing/2014/main" id="{5122ABE6-968C-4D5C-BBCC-800956E4AEF6}"/>
              </a:ext>
            </a:extLst>
          </p:cNvPr>
          <p:cNvSpPr txBox="1"/>
          <p:nvPr/>
        </p:nvSpPr>
        <p:spPr>
          <a:xfrm>
            <a:off x="3788532" y="477884"/>
            <a:ext cx="1841156" cy="615553"/>
          </a:xfrm>
          <a:prstGeom prst="rect">
            <a:avLst/>
          </a:prstGeom>
          <a:noFill/>
        </p:spPr>
        <p:txBody>
          <a:bodyPr wrap="square">
            <a:spAutoFit/>
          </a:bodyPr>
          <a:lstStyle/>
          <a:p>
            <a:pPr algn="just"/>
            <a:r>
              <a:rPr lang="es-MX" sz="1600" dirty="0"/>
              <a:t>                                                                 </a:t>
            </a:r>
            <a:r>
              <a:rPr lang="es-MX" sz="1800" dirty="0">
                <a:solidFill>
                  <a:schemeClr val="tx1"/>
                </a:solidFill>
              </a:rPr>
              <a:t>14.1 y 14.2 </a:t>
            </a:r>
          </a:p>
        </p:txBody>
      </p:sp>
    </p:spTree>
    <p:extLst>
      <p:ext uri="{BB962C8B-B14F-4D97-AF65-F5344CB8AC3E}">
        <p14:creationId xmlns:p14="http://schemas.microsoft.com/office/powerpoint/2010/main" val="3397160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43F5C8-A42A-7048-88FF-12A63EFEAE4B}"/>
              </a:ext>
            </a:extLst>
          </p:cNvPr>
          <p:cNvSpPr>
            <a:spLocks noGrp="1"/>
          </p:cNvSpPr>
          <p:nvPr>
            <p:ph idx="1"/>
          </p:nvPr>
        </p:nvSpPr>
        <p:spPr>
          <a:xfrm>
            <a:off x="829193" y="1586300"/>
            <a:ext cx="8030602" cy="4591372"/>
          </a:xfrm>
        </p:spPr>
        <p:txBody>
          <a:bodyPr>
            <a:normAutofit/>
          </a:bodyPr>
          <a:lstStyle/>
          <a:p>
            <a:pPr algn="just"/>
            <a:endParaRPr lang="es-MX" dirty="0"/>
          </a:p>
          <a:p>
            <a:pPr algn="just"/>
            <a:r>
              <a:rPr lang="es-MX" sz="1800" dirty="0"/>
              <a:t>En ocasiones nos dicen que con el talento no basta para destacar en una competencia de alto nivel sin importar la disciplina. Si no se trabaja seriamente y planificando solo se obtendrá un triunfo pasajero. </a:t>
            </a:r>
          </a:p>
          <a:p>
            <a:pPr algn="just"/>
            <a:r>
              <a:rPr lang="es-MX" sz="1800" dirty="0"/>
              <a:t>Consideramos los resultados que se obtuvieron en el medio maratón de la ciudad de Mexico 2018, 21 kilómetros, la preparación en promedio es de los 3 meses, se espera que después de cumplir con dicho entrenamiento el cual es considerado como entrenamiento fuerte ya que ayudan a desarrollar resistencia, fuerza y velocidad, el rendimiento debe ser el óptimo para alcanzar un tiempo exitoso en la carrera. </a:t>
            </a:r>
          </a:p>
          <a:p>
            <a:pPr algn="just"/>
            <a:r>
              <a:rPr lang="es-MX" sz="1800" dirty="0"/>
              <a:t>Observamos la siguientes tabla, podemos ver los primeros 10 lugares con sus respectivos tiempos, los últimos 5 tiempos corresponden a lugares al azar. (Investigar entre profesores y alumnos si participan en maratones y que relaten su experiencia).</a:t>
            </a:r>
          </a:p>
          <a:p>
            <a:pPr algn="just"/>
            <a:endParaRPr lang="es-MX" dirty="0"/>
          </a:p>
          <a:p>
            <a:endParaRPr lang="es-MX" dirty="0"/>
          </a:p>
        </p:txBody>
      </p:sp>
      <p:pic>
        <p:nvPicPr>
          <p:cNvPr id="4" name="Imagen 3">
            <a:extLst>
              <a:ext uri="{FF2B5EF4-FFF2-40B4-BE49-F238E27FC236}">
                <a16:creationId xmlns:a16="http://schemas.microsoft.com/office/drawing/2014/main" id="{E5C89288-5B9E-4D8A-A407-F80A63EB4A74}"/>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B330553B-2A40-4ECC-87B0-77D5E6DBC5D1}"/>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17449B0F-049F-4B49-B4B2-DEEA43A19002}"/>
              </a:ext>
            </a:extLst>
          </p:cNvPr>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154963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BF11958-0C8F-EF44-A88C-89BD9A2F07B4}"/>
              </a:ext>
            </a:extLst>
          </p:cNvPr>
          <p:cNvPicPr>
            <a:picLocks noGrp="1" noChangeAspect="1"/>
          </p:cNvPicPr>
          <p:nvPr>
            <p:ph idx="1"/>
          </p:nvPr>
        </p:nvPicPr>
        <p:blipFill>
          <a:blip r:embed="rId2"/>
          <a:stretch>
            <a:fillRect/>
          </a:stretch>
        </p:blipFill>
        <p:spPr>
          <a:xfrm>
            <a:off x="1088685" y="1141039"/>
            <a:ext cx="6968411" cy="4631026"/>
          </a:xfrm>
        </p:spPr>
      </p:pic>
      <p:pic>
        <p:nvPicPr>
          <p:cNvPr id="4" name="Imagen 3">
            <a:extLst>
              <a:ext uri="{FF2B5EF4-FFF2-40B4-BE49-F238E27FC236}">
                <a16:creationId xmlns:a16="http://schemas.microsoft.com/office/drawing/2014/main" id="{8B8098F4-4EEC-4832-9942-10523FF304E7}"/>
              </a:ext>
            </a:extLst>
          </p:cNvPr>
          <p:cNvPicPr>
            <a:picLocks noChangeAspect="1"/>
          </p:cNvPicPr>
          <p:nvPr/>
        </p:nvPicPr>
        <p:blipFill>
          <a:blip r:embed="rId3"/>
          <a:stretch>
            <a:fillRect/>
          </a:stretch>
        </p:blipFill>
        <p:spPr>
          <a:xfrm>
            <a:off x="5787956" y="31273"/>
            <a:ext cx="3356043" cy="862389"/>
          </a:xfrm>
          <a:prstGeom prst="rect">
            <a:avLst/>
          </a:prstGeom>
        </p:spPr>
      </p:pic>
      <p:pic>
        <p:nvPicPr>
          <p:cNvPr id="6" name="Imagen 5">
            <a:extLst>
              <a:ext uri="{FF2B5EF4-FFF2-40B4-BE49-F238E27FC236}">
                <a16:creationId xmlns:a16="http://schemas.microsoft.com/office/drawing/2014/main" id="{D758156D-18F2-46FC-BB89-3007F8585BB6}"/>
              </a:ext>
            </a:extLst>
          </p:cNvPr>
          <p:cNvPicPr>
            <a:picLocks noChangeAspect="1"/>
          </p:cNvPicPr>
          <p:nvPr/>
        </p:nvPicPr>
        <p:blipFill rotWithShape="1">
          <a:blip r:embed="rId4"/>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F739AEA3-B357-40FD-9824-AC817C69A857}"/>
              </a:ext>
            </a:extLst>
          </p:cNvPr>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4066873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07A32C6-2A90-B143-B204-20E66FDC618D}"/>
              </a:ext>
            </a:extLst>
          </p:cNvPr>
          <p:cNvSpPr>
            <a:spLocks noGrp="1"/>
          </p:cNvSpPr>
          <p:nvPr>
            <p:ph idx="1"/>
          </p:nvPr>
        </p:nvSpPr>
        <p:spPr>
          <a:xfrm>
            <a:off x="798988" y="1847077"/>
            <a:ext cx="8209088" cy="4314825"/>
          </a:xfrm>
        </p:spPr>
        <p:txBody>
          <a:bodyPr>
            <a:normAutofit/>
          </a:bodyPr>
          <a:lstStyle/>
          <a:p>
            <a:pPr algn="just"/>
            <a:r>
              <a:rPr lang="es-MX" sz="1950" dirty="0"/>
              <a:t>De acuerdo a la tabla podemos observar que existe cierta relación entre el tiempo de entrenamiento o preparación con respecto al tiempo en el cual se logra el medio maratón (21 kilómetros). </a:t>
            </a:r>
          </a:p>
          <a:p>
            <a:pPr algn="just"/>
            <a:r>
              <a:rPr lang="es-MX" sz="1950" dirty="0"/>
              <a:t>La pregunta sería: ¿Cuál es el tiempo exacto de preparación para poder obtener un mejor resultado? (buscar más factores o variables como tipo de alimentación).</a:t>
            </a:r>
          </a:p>
          <a:p>
            <a:pPr algn="just"/>
            <a:r>
              <a:rPr lang="es-MX" sz="1950" dirty="0"/>
              <a:t>Sin duda es un pregunta difícil de contestar ya que como vimos anteriormente no sólo depende de la preparación sino que hay otros factores que pueden alterar de forma positiva o negativa los resultados que se obtienen, sin embargo, supondremos que las demás variables se mantienen constantes y analizaremos solamente el tiempo de preparación. </a:t>
            </a:r>
          </a:p>
          <a:p>
            <a:pPr marL="0" indent="0" algn="just">
              <a:buNone/>
            </a:pPr>
            <a:endParaRPr lang="es-MX" dirty="0"/>
          </a:p>
          <a:p>
            <a:pPr marL="0" indent="0" algn="just">
              <a:buNone/>
            </a:pPr>
            <a:endParaRPr lang="es-MX" dirty="0"/>
          </a:p>
          <a:p>
            <a:pPr algn="just"/>
            <a:endParaRPr lang="es-MX" dirty="0"/>
          </a:p>
        </p:txBody>
      </p:sp>
      <p:pic>
        <p:nvPicPr>
          <p:cNvPr id="4" name="Imagen 3">
            <a:extLst>
              <a:ext uri="{FF2B5EF4-FFF2-40B4-BE49-F238E27FC236}">
                <a16:creationId xmlns:a16="http://schemas.microsoft.com/office/drawing/2014/main" id="{519B27E0-75AC-492A-8FDC-15030D6848B8}"/>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4F781ACD-2D44-4648-8AAA-04C5FC131703}"/>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C0325074-34DE-4E32-A996-DFD2FE3C3CB3}"/>
              </a:ext>
            </a:extLst>
          </p:cNvPr>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129456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90F5AD-0F5B-DC4B-A4C5-6097A9EE2357}"/>
              </a:ext>
            </a:extLst>
          </p:cNvPr>
          <p:cNvSpPr>
            <a:spLocks noGrp="1"/>
          </p:cNvSpPr>
          <p:nvPr>
            <p:ph idx="1"/>
          </p:nvPr>
        </p:nvSpPr>
        <p:spPr>
          <a:xfrm>
            <a:off x="894132" y="1920862"/>
            <a:ext cx="6968411" cy="4417017"/>
          </a:xfrm>
        </p:spPr>
        <p:txBody>
          <a:bodyPr>
            <a:normAutofit fontScale="92500" lnSpcReduction="10000"/>
          </a:bodyPr>
          <a:lstStyle/>
          <a:p>
            <a:pPr algn="just"/>
            <a:r>
              <a:rPr lang="es-MX" cap="all" dirty="0"/>
              <a:t>Con este proyecto esperamos DESARROLAR </a:t>
            </a:r>
            <a:r>
              <a:rPr lang="es-MX" cap="all" dirty="0" err="1"/>
              <a:t>TAMBIéN</a:t>
            </a:r>
            <a:r>
              <a:rPr lang="es-MX" cap="all" dirty="0"/>
              <a:t>, mediante la aplicación de límites y funciones EN LA MATERIA DE CÁLCULO, ALGÚN TIPO DE modelo matemático que nos permita proyectar una medición, </a:t>
            </a:r>
            <a:r>
              <a:rPr lang="es-MX" i="1" cap="all" dirty="0"/>
              <a:t>de manera simulada</a:t>
            </a:r>
            <a:r>
              <a:rPr lang="es-MX" cap="all" dirty="0"/>
              <a:t>, de las posibles mejoras que podría tener en su desempeño físico y deportivo UN GRUPO DE ATLETAS, TOMANDO EN CONSIDERACIÓN DIVERSOS FACTORES, ENTRE ELLOS LA diversidad GENÉTICA.</a:t>
            </a:r>
          </a:p>
          <a:p>
            <a:pPr algn="just"/>
            <a:r>
              <a:rPr lang="es-MX" cap="all" dirty="0"/>
              <a:t>Por otro lado, dada la importancia de la bioética en nuestros días, buscaremos la conexión con este tema, desde la filosofía contemporánea, para cuestionar hasta dónde es posible y es legítimo recurrir, a este tipo de manipulaciones y  alteraciones biológicas, desde el punto de vista ético. Todo ello, nos llevará a la elaboración FINAL de un CÓDIGO DE ETICA (DECÁLOGO) QUE SE PUEDA COMPARTIR Y SOCIALIZAR CON NUESTROS ALUMNOS A TRAVÉS DE LOS PROFESORES DE EDUCACIÓN FÍSICA EN SUS CLASES. </a:t>
            </a:r>
            <a:endParaRPr lang="es-MX" sz="900" cap="all" dirty="0"/>
          </a:p>
          <a:p>
            <a:endParaRPr lang="es-MX" dirty="0"/>
          </a:p>
        </p:txBody>
      </p:sp>
      <p:pic>
        <p:nvPicPr>
          <p:cNvPr id="4" name="Imagen 3">
            <a:extLst>
              <a:ext uri="{FF2B5EF4-FFF2-40B4-BE49-F238E27FC236}">
                <a16:creationId xmlns:a16="http://schemas.microsoft.com/office/drawing/2014/main" id="{1B0E4B24-17C8-44B2-AAB0-27253FE307BE}"/>
              </a:ext>
            </a:extLst>
          </p:cNvPr>
          <p:cNvPicPr>
            <a:picLocks noChangeAspect="1"/>
          </p:cNvPicPr>
          <p:nvPr/>
        </p:nvPicPr>
        <p:blipFill>
          <a:blip r:embed="rId2"/>
          <a:stretch>
            <a:fillRect/>
          </a:stretch>
        </p:blipFill>
        <p:spPr>
          <a:xfrm>
            <a:off x="5449330" y="31273"/>
            <a:ext cx="3694670" cy="949404"/>
          </a:xfrm>
          <a:prstGeom prst="rect">
            <a:avLst/>
          </a:prstGeom>
        </p:spPr>
      </p:pic>
      <p:pic>
        <p:nvPicPr>
          <p:cNvPr id="5" name="Imagen 4">
            <a:extLst>
              <a:ext uri="{FF2B5EF4-FFF2-40B4-BE49-F238E27FC236}">
                <a16:creationId xmlns:a16="http://schemas.microsoft.com/office/drawing/2014/main" id="{DBD4EF5E-F062-41CE-88DB-FC9120E14965}"/>
              </a:ext>
            </a:extLst>
          </p:cNvPr>
          <p:cNvPicPr>
            <a:picLocks noChangeAspect="1"/>
          </p:cNvPicPr>
          <p:nvPr/>
        </p:nvPicPr>
        <p:blipFill rotWithShape="1">
          <a:blip r:embed="rId3"/>
          <a:srcRect l="24932" t="23641" r="26574" b="22906"/>
          <a:stretch/>
        </p:blipFill>
        <p:spPr>
          <a:xfrm>
            <a:off x="431390" y="31273"/>
            <a:ext cx="1527961" cy="749465"/>
          </a:xfrm>
          <a:prstGeom prst="rect">
            <a:avLst/>
          </a:prstGeom>
        </p:spPr>
      </p:pic>
      <p:sp>
        <p:nvSpPr>
          <p:cNvPr id="2" name="Marcador de número de diapositiva 1">
            <a:extLst>
              <a:ext uri="{FF2B5EF4-FFF2-40B4-BE49-F238E27FC236}">
                <a16:creationId xmlns:a16="http://schemas.microsoft.com/office/drawing/2014/main" id="{A3676E35-A36E-4F6C-AB02-775B4035E98D}"/>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924563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2B35AC-0E99-5C48-AA58-F1817FF78FC3}"/>
              </a:ext>
            </a:extLst>
          </p:cNvPr>
          <p:cNvSpPr>
            <a:spLocks noGrp="1"/>
          </p:cNvSpPr>
          <p:nvPr>
            <p:ph idx="1"/>
          </p:nvPr>
        </p:nvSpPr>
        <p:spPr>
          <a:xfrm>
            <a:off x="841550" y="1780233"/>
            <a:ext cx="6968411" cy="4343400"/>
          </a:xfrm>
        </p:spPr>
        <p:txBody>
          <a:bodyPr/>
          <a:lstStyle/>
          <a:p>
            <a:pPr algn="just"/>
            <a:r>
              <a:rPr lang="es-MX" dirty="0"/>
              <a:t>De acuerdo a la tabla anterior el mejor resultado fue de 3936 segundos con un tiempo de entrenamiento de 23 semanas (falta especificar tiempos diarios), podemos observar que cualquier otro tiempo de entrenamiento da un tiempo mayor.</a:t>
            </a:r>
          </a:p>
          <a:p>
            <a:pPr algn="just"/>
            <a:r>
              <a:rPr lang="es-MX" dirty="0"/>
              <a:t>Analicemos matemáticamente: sean 39356 y 23 nuestro vértice de nuestra gráfica. </a:t>
            </a:r>
          </a:p>
          <a:p>
            <a:pPr marL="0" indent="0" algn="just">
              <a:buNone/>
            </a:pPr>
            <a:r>
              <a:rPr lang="es-MX" dirty="0"/>
              <a:t>         h= 23</a:t>
            </a:r>
          </a:p>
          <a:p>
            <a:pPr marL="0" indent="0" algn="just">
              <a:buNone/>
            </a:pPr>
            <a:r>
              <a:rPr lang="es-MX" dirty="0"/>
              <a:t>         k=3936</a:t>
            </a:r>
          </a:p>
          <a:p>
            <a:pPr marL="0" indent="0" algn="just">
              <a:buNone/>
            </a:pPr>
            <a:r>
              <a:rPr lang="es-MX" dirty="0"/>
              <a:t>Sustituyendo en la función cuadrática: </a:t>
            </a:r>
          </a:p>
          <a:p>
            <a:pPr marL="0" indent="0" algn="just">
              <a:buNone/>
            </a:pPr>
            <a:endParaRPr lang="es-MX" dirty="0"/>
          </a:p>
          <a:p>
            <a:endParaRPr lang="es-MX" dirty="0"/>
          </a:p>
        </p:txBody>
      </p:sp>
      <p:pic>
        <p:nvPicPr>
          <p:cNvPr id="4" name="Picture 1" descr="page3image64368832">
            <a:extLst>
              <a:ext uri="{FF2B5EF4-FFF2-40B4-BE49-F238E27FC236}">
                <a16:creationId xmlns:a16="http://schemas.microsoft.com/office/drawing/2014/main" id="{A8EEB866-F364-6B41-B479-D94D990E7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434" y="3951933"/>
            <a:ext cx="2603491" cy="56291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4FB97DBD-BA56-4902-8496-860920C478E6}"/>
              </a:ext>
            </a:extLst>
          </p:cNvPr>
          <p:cNvPicPr>
            <a:picLocks noChangeAspect="1"/>
          </p:cNvPicPr>
          <p:nvPr/>
        </p:nvPicPr>
        <p:blipFill>
          <a:blip r:embed="rId3"/>
          <a:stretch>
            <a:fillRect/>
          </a:stretch>
        </p:blipFill>
        <p:spPr>
          <a:xfrm>
            <a:off x="5787956" y="31273"/>
            <a:ext cx="3356043" cy="862389"/>
          </a:xfrm>
          <a:prstGeom prst="rect">
            <a:avLst/>
          </a:prstGeom>
        </p:spPr>
      </p:pic>
      <p:pic>
        <p:nvPicPr>
          <p:cNvPr id="6" name="Imagen 5">
            <a:extLst>
              <a:ext uri="{FF2B5EF4-FFF2-40B4-BE49-F238E27FC236}">
                <a16:creationId xmlns:a16="http://schemas.microsoft.com/office/drawing/2014/main" id="{098E8810-0F45-41F2-8BEA-E132C40B0DE1}"/>
              </a:ext>
            </a:extLst>
          </p:cNvPr>
          <p:cNvPicPr>
            <a:picLocks noChangeAspect="1"/>
          </p:cNvPicPr>
          <p:nvPr/>
        </p:nvPicPr>
        <p:blipFill rotWithShape="1">
          <a:blip r:embed="rId4"/>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516A801A-F712-4112-ADCE-9BC1C369A622}"/>
              </a:ext>
            </a:extLst>
          </p:cNvPr>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23172823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9173A0D-4EE4-5B42-8B41-94DB0075563A}"/>
              </a:ext>
            </a:extLst>
          </p:cNvPr>
          <p:cNvSpPr>
            <a:spLocks noGrp="1"/>
          </p:cNvSpPr>
          <p:nvPr>
            <p:ph idx="1"/>
          </p:nvPr>
        </p:nvSpPr>
        <p:spPr>
          <a:xfrm>
            <a:off x="792122" y="1743590"/>
            <a:ext cx="7944105" cy="4152900"/>
          </a:xfrm>
        </p:spPr>
        <p:txBody>
          <a:bodyPr/>
          <a:lstStyle/>
          <a:p>
            <a:pPr marL="0" indent="0" algn="just">
              <a:buNone/>
            </a:pPr>
            <a:r>
              <a:rPr lang="es-MX" dirty="0"/>
              <a:t>Donde “x” representa el tiempo de preparación o entrenamiento y “y” representa el tiempo obtenido en el medio maratón. </a:t>
            </a:r>
          </a:p>
          <a:p>
            <a:pPr marL="0" indent="0">
              <a:buNone/>
            </a:pPr>
            <a:r>
              <a:rPr lang="es-MX" dirty="0"/>
              <a:t>x=tiempo de preparación en semanas </a:t>
            </a:r>
          </a:p>
          <a:p>
            <a:pPr marL="0" indent="0">
              <a:buNone/>
            </a:pPr>
            <a:r>
              <a:rPr lang="es-MX" dirty="0"/>
              <a:t>y=tiempo obtenido en el medio maratón en segundos </a:t>
            </a:r>
          </a:p>
          <a:p>
            <a:pPr marL="0" indent="0">
              <a:buNone/>
            </a:pPr>
            <a:endParaRPr lang="es-MX" dirty="0"/>
          </a:p>
          <a:p>
            <a:pPr marL="0" indent="0">
              <a:buNone/>
            </a:pPr>
            <a:endParaRPr lang="es-MX" dirty="0"/>
          </a:p>
          <a:p>
            <a:pPr marL="0" indent="0">
              <a:buNone/>
            </a:pPr>
            <a:endParaRPr lang="es-MX" dirty="0"/>
          </a:p>
          <a:p>
            <a:pPr marL="0" indent="0">
              <a:buNone/>
            </a:pPr>
            <a:r>
              <a:rPr lang="es-MX" dirty="0"/>
              <a:t>Resolviendo tenemos:</a:t>
            </a:r>
          </a:p>
          <a:p>
            <a:pPr marL="0" indent="0">
              <a:buNone/>
            </a:pPr>
            <a:endParaRPr lang="es-MX" dirty="0"/>
          </a:p>
        </p:txBody>
      </p:sp>
      <p:pic>
        <p:nvPicPr>
          <p:cNvPr id="7" name="Imagen 6">
            <a:extLst>
              <a:ext uri="{FF2B5EF4-FFF2-40B4-BE49-F238E27FC236}">
                <a16:creationId xmlns:a16="http://schemas.microsoft.com/office/drawing/2014/main" id="{6B5AAE38-5FE5-514F-8B06-8BF588B62651}"/>
              </a:ext>
            </a:extLst>
          </p:cNvPr>
          <p:cNvPicPr>
            <a:picLocks noChangeAspect="1"/>
          </p:cNvPicPr>
          <p:nvPr/>
        </p:nvPicPr>
        <p:blipFill>
          <a:blip r:embed="rId3"/>
          <a:stretch>
            <a:fillRect/>
          </a:stretch>
        </p:blipFill>
        <p:spPr>
          <a:xfrm>
            <a:off x="2714776" y="3657275"/>
            <a:ext cx="2628900" cy="756429"/>
          </a:xfrm>
          <a:prstGeom prst="rect">
            <a:avLst/>
          </a:prstGeom>
        </p:spPr>
      </p:pic>
      <p:pic>
        <p:nvPicPr>
          <p:cNvPr id="10" name="Picture 1" descr="page3image64368000">
            <a:extLst>
              <a:ext uri="{FF2B5EF4-FFF2-40B4-BE49-F238E27FC236}">
                <a16:creationId xmlns:a16="http://schemas.microsoft.com/office/drawing/2014/main" id="{BF6B237D-D223-C346-91AC-67C7F41E2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845" y="4704146"/>
            <a:ext cx="2530115" cy="1305511"/>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page3image46850800">
            <a:extLst>
              <a:ext uri="{FF2B5EF4-FFF2-40B4-BE49-F238E27FC236}">
                <a16:creationId xmlns:a16="http://schemas.microsoft.com/office/drawing/2014/main" id="{815CF285-6983-234A-8970-B73F954ED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832" y="3325033"/>
            <a:ext cx="1409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4AE184FA-5592-48B5-93D3-ECCE47DFAECC}"/>
              </a:ext>
            </a:extLst>
          </p:cNvPr>
          <p:cNvPicPr>
            <a:picLocks noChangeAspect="1"/>
          </p:cNvPicPr>
          <p:nvPr/>
        </p:nvPicPr>
        <p:blipFill>
          <a:blip r:embed="rId6"/>
          <a:stretch>
            <a:fillRect/>
          </a:stretch>
        </p:blipFill>
        <p:spPr>
          <a:xfrm>
            <a:off x="5787956" y="31273"/>
            <a:ext cx="3356043" cy="862389"/>
          </a:xfrm>
          <a:prstGeom prst="rect">
            <a:avLst/>
          </a:prstGeom>
        </p:spPr>
      </p:pic>
      <p:pic>
        <p:nvPicPr>
          <p:cNvPr id="9" name="Imagen 8">
            <a:extLst>
              <a:ext uri="{FF2B5EF4-FFF2-40B4-BE49-F238E27FC236}">
                <a16:creationId xmlns:a16="http://schemas.microsoft.com/office/drawing/2014/main" id="{BBA774C4-5F3D-4745-A930-952B7F3ACE05}"/>
              </a:ext>
            </a:extLst>
          </p:cNvPr>
          <p:cNvPicPr>
            <a:picLocks noChangeAspect="1"/>
          </p:cNvPicPr>
          <p:nvPr/>
        </p:nvPicPr>
        <p:blipFill rotWithShape="1">
          <a:blip r:embed="rId7"/>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FFBEF7AB-E734-438E-AE5C-3BE44C07B65D}"/>
              </a:ext>
            </a:extLst>
          </p:cNvPr>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2394353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A511DC-B458-C24C-9B73-A69A085A0275}"/>
              </a:ext>
            </a:extLst>
          </p:cNvPr>
          <p:cNvSpPr>
            <a:spLocks noGrp="1"/>
          </p:cNvSpPr>
          <p:nvPr>
            <p:ph idx="1"/>
          </p:nvPr>
        </p:nvSpPr>
        <p:spPr>
          <a:xfrm>
            <a:off x="1087794" y="1908861"/>
            <a:ext cx="6968411" cy="3937834"/>
          </a:xfrm>
        </p:spPr>
        <p:txBody>
          <a:bodyPr>
            <a:normAutofit lnSpcReduction="10000"/>
          </a:bodyPr>
          <a:lstStyle/>
          <a:p>
            <a:pPr marL="0" indent="0" algn="just">
              <a:buNone/>
            </a:pPr>
            <a:r>
              <a:rPr lang="es-MX" dirty="0"/>
              <a:t>Obtuvimos una función que nos determina el tiempo que se obtendrá en un medio maratón de acuerdo al tiempo de entrenamiento o preparación</a:t>
            </a:r>
            <a:br>
              <a:rPr lang="es-MX" dirty="0"/>
            </a:br>
            <a:r>
              <a:rPr lang="es-MX" dirty="0"/>
              <a:t>Optimizaremos la función utilizando calculo diferencial para verificar que en efecto lo obtenido en el maraton del 2018 en CDMX es un resultado esperado y no solo un resultado obtenido a la suerte. </a:t>
            </a:r>
          </a:p>
          <a:p>
            <a:pPr marL="0" indent="0" algn="just">
              <a:buNone/>
            </a:pPr>
            <a:r>
              <a:rPr lang="es-MX" dirty="0"/>
              <a:t>Optimización de la función. Derivamos la función: </a:t>
            </a:r>
          </a:p>
          <a:p>
            <a:pPr marL="0" indent="0" algn="just">
              <a:buNone/>
            </a:pPr>
            <a:endParaRPr lang="es-MX" dirty="0"/>
          </a:p>
          <a:p>
            <a:pPr marL="0" indent="0" algn="just">
              <a:buNone/>
            </a:pPr>
            <a:r>
              <a:rPr lang="es-MX" dirty="0"/>
              <a:t>Igualamos a cero para determinar el punto donde la pendiente es cero, despejamos para determinar nuestro punto crítico, un punto crítico es un posible máximo o un posible mínimo. </a:t>
            </a:r>
          </a:p>
          <a:p>
            <a:pPr marL="0" indent="0" algn="just">
              <a:buNone/>
            </a:pPr>
            <a:endParaRPr lang="es-MX" dirty="0"/>
          </a:p>
          <a:p>
            <a:pPr marL="0" indent="0" algn="just">
              <a:buNone/>
            </a:pPr>
            <a:endParaRPr lang="es-MX" dirty="0"/>
          </a:p>
          <a:p>
            <a:pPr algn="just"/>
            <a:endParaRPr lang="es-MX" dirty="0"/>
          </a:p>
        </p:txBody>
      </p:sp>
      <p:pic>
        <p:nvPicPr>
          <p:cNvPr id="4" name="Picture 1" descr="page4image64282544">
            <a:extLst>
              <a:ext uri="{FF2B5EF4-FFF2-40B4-BE49-F238E27FC236}">
                <a16:creationId xmlns:a16="http://schemas.microsoft.com/office/drawing/2014/main" id="{5DCB85B2-D843-D847-BAB9-DC9291741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181" y="4151886"/>
            <a:ext cx="1718800" cy="463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ge4image64275472">
            <a:extLst>
              <a:ext uri="{FF2B5EF4-FFF2-40B4-BE49-F238E27FC236}">
                <a16:creationId xmlns:a16="http://schemas.microsoft.com/office/drawing/2014/main" id="{45048255-8622-1248-99EC-0C48D3825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808" y="5614888"/>
            <a:ext cx="768230" cy="63763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B6A0E2BD-9295-4C60-8628-3C255394F83A}"/>
              </a:ext>
            </a:extLst>
          </p:cNvPr>
          <p:cNvPicPr>
            <a:picLocks noChangeAspect="1"/>
          </p:cNvPicPr>
          <p:nvPr/>
        </p:nvPicPr>
        <p:blipFill>
          <a:blip r:embed="rId5"/>
          <a:stretch>
            <a:fillRect/>
          </a:stretch>
        </p:blipFill>
        <p:spPr>
          <a:xfrm>
            <a:off x="5787956" y="31273"/>
            <a:ext cx="3356043" cy="862389"/>
          </a:xfrm>
          <a:prstGeom prst="rect">
            <a:avLst/>
          </a:prstGeom>
        </p:spPr>
      </p:pic>
      <p:pic>
        <p:nvPicPr>
          <p:cNvPr id="8" name="Imagen 7">
            <a:extLst>
              <a:ext uri="{FF2B5EF4-FFF2-40B4-BE49-F238E27FC236}">
                <a16:creationId xmlns:a16="http://schemas.microsoft.com/office/drawing/2014/main" id="{A1D84667-A829-4D2C-B6B2-A36A8577145E}"/>
              </a:ext>
            </a:extLst>
          </p:cNvPr>
          <p:cNvPicPr>
            <a:picLocks noChangeAspect="1"/>
          </p:cNvPicPr>
          <p:nvPr/>
        </p:nvPicPr>
        <p:blipFill rotWithShape="1">
          <a:blip r:embed="rId6"/>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789CD02F-BB04-44F8-9938-521B1EFEDB2A}"/>
              </a:ext>
            </a:extLst>
          </p:cNvPr>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3711047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46F029-053B-524C-8C53-7B6A1C65D75F}"/>
              </a:ext>
            </a:extLst>
          </p:cNvPr>
          <p:cNvSpPr>
            <a:spLocks noGrp="1"/>
          </p:cNvSpPr>
          <p:nvPr>
            <p:ph idx="1"/>
          </p:nvPr>
        </p:nvSpPr>
        <p:spPr>
          <a:xfrm>
            <a:off x="496779" y="1980428"/>
            <a:ext cx="8387729" cy="3819525"/>
          </a:xfrm>
        </p:spPr>
        <p:txBody>
          <a:bodyPr/>
          <a:lstStyle/>
          <a:p>
            <a:pPr marL="0" indent="0">
              <a:buNone/>
            </a:pPr>
            <a:r>
              <a:rPr lang="es-MX" dirty="0"/>
              <a:t>Nos quedo nuestro punto critico en x= 23 como era de esperarse, es decir entrenando 23 semanas obtendremos un mínimo tiempo en el medio maratón o un máximo tiempo, en este caso nos conviene que sea un mínimo tiempo. </a:t>
            </a:r>
          </a:p>
          <a:p>
            <a:pPr marL="0" indent="0">
              <a:buNone/>
            </a:pPr>
            <a:r>
              <a:rPr lang="es-MX" dirty="0"/>
              <a:t>Analizaremos utilizando el criterio de la segunda derivada:  </a:t>
            </a:r>
          </a:p>
          <a:p>
            <a:pPr marL="0" indent="0">
              <a:buNone/>
            </a:pPr>
            <a:endParaRPr lang="es-MX" dirty="0"/>
          </a:p>
          <a:p>
            <a:pPr marL="0" indent="0" algn="just">
              <a:buNone/>
            </a:pPr>
            <a:r>
              <a:rPr lang="es-MX" dirty="0"/>
              <a:t>Podemos observar que nos dio positiva la segunda derivada por lo tanto nos confirma que en el punto x=23 tenemos un mínimo </a:t>
            </a:r>
          </a:p>
          <a:p>
            <a:pPr marL="0" indent="0" algn="just">
              <a:buNone/>
            </a:pPr>
            <a:r>
              <a:rPr lang="es-MX" dirty="0"/>
              <a:t>Veamos la altura a la cual se encuentra el mínimo. Para esto sustituimos x=23 en la función original: </a:t>
            </a:r>
          </a:p>
          <a:p>
            <a:pPr marL="0" indent="0" algn="just">
              <a:buNone/>
            </a:pPr>
            <a:endParaRPr lang="es-MX" dirty="0"/>
          </a:p>
          <a:p>
            <a:pPr marL="0" indent="0">
              <a:buNone/>
            </a:pPr>
            <a:endParaRPr lang="es-MX" dirty="0"/>
          </a:p>
          <a:p>
            <a:endParaRPr lang="es-MX" dirty="0"/>
          </a:p>
          <a:p>
            <a:endParaRPr lang="es-MX" dirty="0"/>
          </a:p>
          <a:p>
            <a:endParaRPr lang="es-MX" dirty="0"/>
          </a:p>
        </p:txBody>
      </p:sp>
      <p:pic>
        <p:nvPicPr>
          <p:cNvPr id="7170" name="Picture 2" descr="page4image64281920">
            <a:extLst>
              <a:ext uri="{FF2B5EF4-FFF2-40B4-BE49-F238E27FC236}">
                <a16:creationId xmlns:a16="http://schemas.microsoft.com/office/drawing/2014/main" id="{EF38C113-8D6F-8544-B86A-AE69C8D98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890" y="3255916"/>
            <a:ext cx="889000" cy="477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page4image64280048">
            <a:extLst>
              <a:ext uri="{FF2B5EF4-FFF2-40B4-BE49-F238E27FC236}">
                <a16:creationId xmlns:a16="http://schemas.microsoft.com/office/drawing/2014/main" id="{E8D75CAA-8C73-834C-B184-44A20EA4F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089" y="5141698"/>
            <a:ext cx="3551822"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33942F17-ECAF-4B1F-8F37-2743EAF661DD}"/>
              </a:ext>
            </a:extLst>
          </p:cNvPr>
          <p:cNvPicPr>
            <a:picLocks noChangeAspect="1"/>
          </p:cNvPicPr>
          <p:nvPr/>
        </p:nvPicPr>
        <p:blipFill>
          <a:blip r:embed="rId4"/>
          <a:stretch>
            <a:fillRect/>
          </a:stretch>
        </p:blipFill>
        <p:spPr>
          <a:xfrm>
            <a:off x="5787956" y="31273"/>
            <a:ext cx="3356043" cy="862389"/>
          </a:xfrm>
          <a:prstGeom prst="rect">
            <a:avLst/>
          </a:prstGeom>
        </p:spPr>
      </p:pic>
      <p:pic>
        <p:nvPicPr>
          <p:cNvPr id="8" name="Imagen 7">
            <a:extLst>
              <a:ext uri="{FF2B5EF4-FFF2-40B4-BE49-F238E27FC236}">
                <a16:creationId xmlns:a16="http://schemas.microsoft.com/office/drawing/2014/main" id="{A88B5003-5C91-418A-87F7-7FF6F693A350}"/>
              </a:ext>
            </a:extLst>
          </p:cNvPr>
          <p:cNvPicPr>
            <a:picLocks noChangeAspect="1"/>
          </p:cNvPicPr>
          <p:nvPr/>
        </p:nvPicPr>
        <p:blipFill rotWithShape="1">
          <a:blip r:embed="rId5"/>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BA72693E-F0DE-46DE-A74A-1544A567B214}"/>
              </a:ext>
            </a:extLst>
          </p:cNvPr>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2338484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8F371E4-7DDD-4405-BB5B-63ED359CD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6A2E1F1-1FEA-4688-AB4C-A710C64EE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D105C6AF-18C9-0A42-BD05-1A261525B579}"/>
              </a:ext>
            </a:extLst>
          </p:cNvPr>
          <p:cNvSpPr>
            <a:spLocks noGrp="1"/>
          </p:cNvSpPr>
          <p:nvPr>
            <p:ph idx="1"/>
          </p:nvPr>
        </p:nvSpPr>
        <p:spPr>
          <a:xfrm>
            <a:off x="822959" y="2236304"/>
            <a:ext cx="4483453" cy="3652667"/>
          </a:xfrm>
        </p:spPr>
        <p:txBody>
          <a:bodyPr>
            <a:normAutofit/>
          </a:bodyPr>
          <a:lstStyle/>
          <a:p>
            <a:pPr marL="0" indent="0">
              <a:buNone/>
            </a:pPr>
            <a:r>
              <a:rPr lang="es-MX" sz="1500" dirty="0">
                <a:solidFill>
                  <a:srgbClr val="FFFFFF"/>
                </a:solidFill>
              </a:rPr>
              <a:t>Podemos observar que nos dio positiva la segunda derivada, por lo tanto nos confirma que en el punto x=23 tenemos un mínimo. </a:t>
            </a:r>
          </a:p>
          <a:p>
            <a:pPr marL="0" indent="0">
              <a:buNone/>
            </a:pPr>
            <a:r>
              <a:rPr lang="es-MX" sz="1500" dirty="0">
                <a:solidFill>
                  <a:srgbClr val="FFFFFF"/>
                </a:solidFill>
              </a:rPr>
              <a:t>Veamos la altura a la cual se encuentra el mínimo. Para esto sustituimos x=23 en la función original </a:t>
            </a:r>
          </a:p>
          <a:p>
            <a:pPr marL="0" indent="0">
              <a:buNone/>
            </a:pPr>
            <a:endParaRPr lang="es-MX" sz="1500" dirty="0">
              <a:solidFill>
                <a:srgbClr val="FFFFFF"/>
              </a:solidFill>
            </a:endParaRPr>
          </a:p>
          <a:p>
            <a:pPr marL="0" indent="0">
              <a:buNone/>
            </a:pPr>
            <a:endParaRPr lang="es-MX" sz="1500" dirty="0">
              <a:solidFill>
                <a:srgbClr val="FFFFFF"/>
              </a:solidFill>
            </a:endParaRPr>
          </a:p>
          <a:p>
            <a:pPr marL="0" indent="0">
              <a:buNone/>
            </a:pPr>
            <a:endParaRPr lang="es-MX" sz="1500" dirty="0">
              <a:solidFill>
                <a:srgbClr val="FFFFFF"/>
              </a:solidFill>
            </a:endParaRPr>
          </a:p>
          <a:p>
            <a:pPr marL="0" indent="0">
              <a:buNone/>
            </a:pPr>
            <a:r>
              <a:rPr lang="es-MX" sz="1500" dirty="0">
                <a:solidFill>
                  <a:srgbClr val="FFFFFF"/>
                </a:solidFill>
              </a:rPr>
              <a:t>Como podemos observar el resultado fue el deseado, 3936 segundos, que es el mejor tiempo en el medio maratón 2018 de CDMX.</a:t>
            </a:r>
          </a:p>
          <a:p>
            <a:pPr marL="0" indent="0">
              <a:buNone/>
            </a:pPr>
            <a:r>
              <a:rPr lang="es-MX" sz="1500" dirty="0">
                <a:solidFill>
                  <a:srgbClr val="FFFFFF"/>
                </a:solidFill>
              </a:rPr>
              <a:t>Se elabora la gráfica para observar mejor los resultados: </a:t>
            </a:r>
          </a:p>
          <a:p>
            <a:pPr marL="0" indent="0">
              <a:buNone/>
            </a:pPr>
            <a:endParaRPr lang="es-MX" sz="1500" dirty="0">
              <a:solidFill>
                <a:srgbClr val="FFFFFF"/>
              </a:solidFill>
            </a:endParaRPr>
          </a:p>
          <a:p>
            <a:endParaRPr lang="es-MX" sz="1500" dirty="0">
              <a:solidFill>
                <a:srgbClr val="FFFFFF"/>
              </a:solidFill>
            </a:endParaRPr>
          </a:p>
          <a:p>
            <a:endParaRPr lang="es-MX" sz="1500" dirty="0">
              <a:solidFill>
                <a:srgbClr val="FFFFFF"/>
              </a:solidFill>
            </a:endParaRPr>
          </a:p>
        </p:txBody>
      </p:sp>
      <p:sp>
        <p:nvSpPr>
          <p:cNvPr id="74" name="Rectangle 73">
            <a:extLst>
              <a:ext uri="{FF2B5EF4-FFF2-40B4-BE49-F238E27FC236}">
                <a16:creationId xmlns:a16="http://schemas.microsoft.com/office/drawing/2014/main" id="{A14FA181-2ED1-41E6-85D1-DC9F56E2D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93" name="Picture 1" descr="page4image64280048">
            <a:extLst>
              <a:ext uri="{FF2B5EF4-FFF2-40B4-BE49-F238E27FC236}">
                <a16:creationId xmlns:a16="http://schemas.microsoft.com/office/drawing/2014/main" id="{BD1D17DB-1893-E54C-A429-0923D0BA08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6590" y="3751217"/>
            <a:ext cx="2706970" cy="801108"/>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239B1607-402F-4FBC-8277-2E1F458BF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2361916"/>
            <a:ext cx="3481924" cy="64008"/>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37277E7B-3D76-4D16-AA0C-465860F2CFDF}"/>
              </a:ext>
            </a:extLst>
          </p:cNvPr>
          <p:cNvPicPr>
            <a:picLocks noChangeAspect="1"/>
          </p:cNvPicPr>
          <p:nvPr/>
        </p:nvPicPr>
        <p:blipFill>
          <a:blip r:embed="rId4"/>
          <a:stretch>
            <a:fillRect/>
          </a:stretch>
        </p:blipFill>
        <p:spPr>
          <a:xfrm>
            <a:off x="6063434" y="3081198"/>
            <a:ext cx="2706970" cy="695599"/>
          </a:xfrm>
          <a:prstGeom prst="rect">
            <a:avLst/>
          </a:prstGeom>
        </p:spPr>
      </p:pic>
      <p:sp>
        <p:nvSpPr>
          <p:cNvPr id="78" name="Rectangle 77">
            <a:extLst>
              <a:ext uri="{FF2B5EF4-FFF2-40B4-BE49-F238E27FC236}">
                <a16:creationId xmlns:a16="http://schemas.microsoft.com/office/drawing/2014/main" id="{F1CDDE4E-CE40-4783-A6B4-4BAEEECE0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4432072"/>
            <a:ext cx="3481924" cy="64008"/>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27B01639-6E97-438A-A7F7-D8168876844F}"/>
              </a:ext>
            </a:extLst>
          </p:cNvPr>
          <p:cNvPicPr>
            <a:picLocks noChangeAspect="1"/>
          </p:cNvPicPr>
          <p:nvPr/>
        </p:nvPicPr>
        <p:blipFill rotWithShape="1">
          <a:blip r:embed="rId5"/>
          <a:srcRect l="24932" t="23641" r="26574" b="22906"/>
          <a:stretch/>
        </p:blipFill>
        <p:spPr>
          <a:xfrm>
            <a:off x="6063434" y="4835263"/>
            <a:ext cx="2706970" cy="1327784"/>
          </a:xfrm>
          <a:prstGeom prst="rect">
            <a:avLst/>
          </a:prstGeom>
        </p:spPr>
      </p:pic>
      <p:sp>
        <p:nvSpPr>
          <p:cNvPr id="2" name="Marcador de número de diapositiva 1">
            <a:extLst>
              <a:ext uri="{FF2B5EF4-FFF2-40B4-BE49-F238E27FC236}">
                <a16:creationId xmlns:a16="http://schemas.microsoft.com/office/drawing/2014/main" id="{62E61D89-4AC2-47D8-9188-DB33795054BA}"/>
              </a:ext>
            </a:extLst>
          </p:cNvPr>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3303480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page5image64418192">
            <a:extLst>
              <a:ext uri="{FF2B5EF4-FFF2-40B4-BE49-F238E27FC236}">
                <a16:creationId xmlns:a16="http://schemas.microsoft.com/office/drawing/2014/main" id="{8FC309F1-7C29-1B4F-A330-30D7B90205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9351" y="2097514"/>
            <a:ext cx="5076094" cy="391055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67861356-C67E-4D22-8897-DA3227B7DB74}"/>
              </a:ext>
            </a:extLst>
          </p:cNvPr>
          <p:cNvPicPr>
            <a:picLocks noChangeAspect="1"/>
          </p:cNvPicPr>
          <p:nvPr/>
        </p:nvPicPr>
        <p:blipFill>
          <a:blip r:embed="rId3"/>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600B6C72-FF90-4432-834A-F71CE2CFBA73}"/>
              </a:ext>
            </a:extLst>
          </p:cNvPr>
          <p:cNvPicPr>
            <a:picLocks noChangeAspect="1"/>
          </p:cNvPicPr>
          <p:nvPr/>
        </p:nvPicPr>
        <p:blipFill rotWithShape="1">
          <a:blip r:embed="rId4"/>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775EC059-6C77-4858-AEBF-7DBF1EF35BD3}"/>
              </a:ext>
            </a:extLst>
          </p:cNvPr>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375294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9052DB-6E58-C24B-91EB-D3E861C8518C}"/>
              </a:ext>
            </a:extLst>
          </p:cNvPr>
          <p:cNvSpPr>
            <a:spLocks noGrp="1"/>
          </p:cNvSpPr>
          <p:nvPr>
            <p:ph idx="1"/>
          </p:nvPr>
        </p:nvSpPr>
        <p:spPr>
          <a:xfrm>
            <a:off x="322566" y="2020177"/>
            <a:ext cx="8524872" cy="4476750"/>
          </a:xfrm>
        </p:spPr>
        <p:txBody>
          <a:bodyPr>
            <a:normAutofit/>
          </a:bodyPr>
          <a:lstStyle/>
          <a:p>
            <a:pPr algn="just"/>
            <a:r>
              <a:rPr lang="es-MX" dirty="0"/>
              <a:t>En la gráfica podemos observar el punto mínimo qué coincide con lo obtenido en el medio maratón, es decir, si se tiene un preparación de 23 semanas se obtendrá un tiempo de 3936 segundos equivalente a 1:05:36 como tiempo mínimo. </a:t>
            </a:r>
          </a:p>
          <a:p>
            <a:pPr algn="just"/>
            <a:r>
              <a:rPr lang="es-MX" dirty="0"/>
              <a:t>Cabe mencionar que en este estudio se consideraron a las ademas variables constantes. </a:t>
            </a:r>
          </a:p>
          <a:p>
            <a:pPr algn="just"/>
            <a:r>
              <a:rPr lang="es-MX" dirty="0"/>
              <a:t>HIPOTESIS: la gráfica nos proporciona más información, nos dice que realizar menos semanas de preparación o más semanas de preparación el tiempo que se obtendrá será mayor al deseado. </a:t>
            </a:r>
          </a:p>
          <a:p>
            <a:pPr algn="just"/>
            <a:r>
              <a:rPr lang="es-MX" dirty="0"/>
              <a:t>¿Por qué sucede esto? </a:t>
            </a:r>
          </a:p>
          <a:p>
            <a:pPr algn="just"/>
            <a:r>
              <a:rPr lang="es-MX" dirty="0"/>
              <a:t>Se pensaría que entrenar más mejorará el tiempo, sin embargo los músculos pueden atrofiarse y eso no permitirá que tengas una mejor condición a la hora de estar corriendo el medio maratón. </a:t>
            </a:r>
          </a:p>
          <a:p>
            <a:pPr algn="just"/>
            <a:endParaRPr lang="es-MX" dirty="0"/>
          </a:p>
          <a:p>
            <a:endParaRPr lang="es-MX" dirty="0"/>
          </a:p>
        </p:txBody>
      </p:sp>
      <p:pic>
        <p:nvPicPr>
          <p:cNvPr id="4" name="Imagen 3">
            <a:extLst>
              <a:ext uri="{FF2B5EF4-FFF2-40B4-BE49-F238E27FC236}">
                <a16:creationId xmlns:a16="http://schemas.microsoft.com/office/drawing/2014/main" id="{CFDFDC3B-BB20-471E-9066-C6833FAF7E3F}"/>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B98D4A9A-6D83-45C7-8D07-9934239FD123}"/>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0F74EDD5-4A3E-4EC1-B78A-5D7072582553}"/>
              </a:ext>
            </a:extLst>
          </p:cNvPr>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2396663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01FA8A-D03F-3540-A08F-F6D11053C747}"/>
              </a:ext>
            </a:extLst>
          </p:cNvPr>
          <p:cNvSpPr>
            <a:spLocks noGrp="1"/>
          </p:cNvSpPr>
          <p:nvPr>
            <p:ph idx="1"/>
          </p:nvPr>
        </p:nvSpPr>
        <p:spPr>
          <a:xfrm>
            <a:off x="310209" y="2236627"/>
            <a:ext cx="8537229" cy="3984735"/>
          </a:xfrm>
        </p:spPr>
        <p:txBody>
          <a:bodyPr>
            <a:normAutofit/>
          </a:bodyPr>
          <a:lstStyle/>
          <a:p>
            <a:pPr algn="just"/>
            <a:r>
              <a:rPr lang="es-MX" dirty="0"/>
              <a:t>Se formaran equipos de 4 integrantes, dentro de los equipos se tendrán diferentes funciones, habrá un integrante que investigue, otro integrante que se encargue de redactar el documento, otro que se encargue de crear el modelo y el ultimo que analice los resultados. Cada uno debe tener esa responsabilidad sin embargo el trabajo será en equipo. </a:t>
            </a:r>
          </a:p>
          <a:p>
            <a:pPr algn="just"/>
            <a:r>
              <a:rPr lang="es-MX" dirty="0"/>
              <a:t>Lo primero que tendrán que investigar será lo que significa el rendimiento de un deportista, la idea exacta es que el alumno logre modelar como la preparación y dedicación en el deporte puede traer mejores resultados o un mejor rendimiento sin importar la disciplina. </a:t>
            </a:r>
          </a:p>
          <a:p>
            <a:pPr algn="just"/>
            <a:r>
              <a:rPr lang="es-MX" dirty="0"/>
              <a:t>En otras palabras compararán el tiempo de entrenamiento contra el rendimiento. Para poder hacer dicho análisis se les pedirá que se enfoque en una sola disciplina. </a:t>
            </a:r>
          </a:p>
          <a:p>
            <a:endParaRPr lang="es-MX" dirty="0"/>
          </a:p>
        </p:txBody>
      </p:sp>
      <p:pic>
        <p:nvPicPr>
          <p:cNvPr id="4" name="Imagen 3">
            <a:extLst>
              <a:ext uri="{FF2B5EF4-FFF2-40B4-BE49-F238E27FC236}">
                <a16:creationId xmlns:a16="http://schemas.microsoft.com/office/drawing/2014/main" id="{172E7EE7-8BBF-4363-B63A-FC60EA66E16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8FD3FA3D-8D8D-4C3E-AB8F-EE66BA368DC4}"/>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BCF81B81-C9A3-41C3-949C-591005B52D0B}"/>
              </a:ext>
            </a:extLst>
          </p:cNvPr>
          <p:cNvSpPr>
            <a:spLocks noGrp="1"/>
          </p:cNvSpPr>
          <p:nvPr>
            <p:ph type="sldNum" sz="quarter" idx="12"/>
          </p:nvPr>
        </p:nvSpPr>
        <p:spPr/>
        <p:txBody>
          <a:bodyPr/>
          <a:lstStyle/>
          <a:p>
            <a:fld id="{6D22F896-40B5-4ADD-8801-0D06FADFA095}" type="slidenum">
              <a:rPr lang="en-US" smtClean="0"/>
              <a:t>67</a:t>
            </a:fld>
            <a:endParaRPr lang="en-US" dirty="0"/>
          </a:p>
        </p:txBody>
      </p:sp>
      <p:sp>
        <p:nvSpPr>
          <p:cNvPr id="7" name="CuadroTexto 6">
            <a:extLst>
              <a:ext uri="{FF2B5EF4-FFF2-40B4-BE49-F238E27FC236}">
                <a16:creationId xmlns:a16="http://schemas.microsoft.com/office/drawing/2014/main" id="{B01E1FBD-3694-431D-B05A-97206266975B}"/>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14.5 </a:t>
            </a:r>
          </a:p>
        </p:txBody>
      </p:sp>
      <p:sp>
        <p:nvSpPr>
          <p:cNvPr id="8" name="CuadroTexto 7">
            <a:extLst>
              <a:ext uri="{FF2B5EF4-FFF2-40B4-BE49-F238E27FC236}">
                <a16:creationId xmlns:a16="http://schemas.microsoft.com/office/drawing/2014/main" id="{66A9EB35-CB0D-47BF-AC67-941CCCF133EC}"/>
              </a:ext>
            </a:extLst>
          </p:cNvPr>
          <p:cNvSpPr txBox="1"/>
          <p:nvPr/>
        </p:nvSpPr>
        <p:spPr>
          <a:xfrm>
            <a:off x="849288" y="1212727"/>
            <a:ext cx="6576056" cy="523220"/>
          </a:xfrm>
          <a:prstGeom prst="rect">
            <a:avLst/>
          </a:prstGeom>
          <a:noFill/>
        </p:spPr>
        <p:txBody>
          <a:bodyPr wrap="square" rtlCol="0">
            <a:spAutoFit/>
          </a:bodyPr>
          <a:lstStyle/>
          <a:p>
            <a:r>
              <a:rPr lang="es-MX" sz="2800" dirty="0"/>
              <a:t>Descripción del desarrollo de la actividad.</a:t>
            </a:r>
          </a:p>
        </p:txBody>
      </p:sp>
    </p:spTree>
    <p:extLst>
      <p:ext uri="{BB962C8B-B14F-4D97-AF65-F5344CB8AC3E}">
        <p14:creationId xmlns:p14="http://schemas.microsoft.com/office/powerpoint/2010/main" val="1260163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91ED45-0C41-0047-BF50-F33054EB4BC4}"/>
              </a:ext>
            </a:extLst>
          </p:cNvPr>
          <p:cNvSpPr>
            <a:spLocks noGrp="1"/>
          </p:cNvSpPr>
          <p:nvPr>
            <p:ph idx="1"/>
          </p:nvPr>
        </p:nvSpPr>
        <p:spPr>
          <a:xfrm>
            <a:off x="571432" y="1444559"/>
            <a:ext cx="8411930" cy="4528298"/>
          </a:xfrm>
        </p:spPr>
        <p:txBody>
          <a:bodyPr>
            <a:normAutofit/>
          </a:bodyPr>
          <a:lstStyle/>
          <a:p>
            <a:pPr algn="just"/>
            <a:endParaRPr lang="es-MX" dirty="0"/>
          </a:p>
          <a:p>
            <a:pPr algn="just"/>
            <a:r>
              <a:rPr lang="es-MX" dirty="0"/>
              <a:t>El equipo deberá modelar mediante una función cuadrática y analizar el máximo rendimiento utilizando como herramienta el calculo diferencial, el equipo también podrá utilizar </a:t>
            </a:r>
            <a:r>
              <a:rPr lang="es-MX" i="1" dirty="0"/>
              <a:t>Geogebra</a:t>
            </a:r>
            <a:r>
              <a:rPr lang="es-MX" dirty="0"/>
              <a:t> para poder modelar de mejor forma: </a:t>
            </a:r>
            <a:r>
              <a:rPr lang="es-MX" dirty="0">
                <a:hlinkClick r:id="rId2"/>
              </a:rPr>
              <a:t>www.geogebra.org</a:t>
            </a:r>
            <a:r>
              <a:rPr lang="es-MX" dirty="0"/>
              <a:t> </a:t>
            </a:r>
          </a:p>
          <a:p>
            <a:pPr algn="just"/>
            <a:r>
              <a:rPr lang="es-MX" dirty="0"/>
              <a:t>Los resultados obtenidos deberán estar justificados así como la gráfica deberá estar rotulada para una mejor explicación . </a:t>
            </a:r>
          </a:p>
          <a:p>
            <a:pPr algn="just"/>
            <a:r>
              <a:rPr lang="es-MX" dirty="0"/>
              <a:t>De tal manera que los equipos entregaran la gráfica que muestra el comportamiento del rendimiento contra el tiempo de entrenamiento y el procedimiento para optimizar dicho rendimiento, en función de las actividades interdisciplinarias que se han llevado a cabo en el proyecto. </a:t>
            </a:r>
          </a:p>
          <a:p>
            <a:pPr marL="0" indent="0" algn="ctr">
              <a:buNone/>
            </a:pPr>
            <a:r>
              <a:rPr lang="es-MX" b="1" dirty="0"/>
              <a:t>“Más alto, más fuerte, más rápido</a:t>
            </a:r>
            <a:r>
              <a:rPr lang="es-MX" dirty="0"/>
              <a:t>” </a:t>
            </a:r>
          </a:p>
          <a:p>
            <a:pPr marL="0" indent="0">
              <a:buNone/>
            </a:pPr>
            <a:endParaRPr lang="es-MX" dirty="0"/>
          </a:p>
        </p:txBody>
      </p:sp>
      <p:pic>
        <p:nvPicPr>
          <p:cNvPr id="4" name="Imagen 3">
            <a:extLst>
              <a:ext uri="{FF2B5EF4-FFF2-40B4-BE49-F238E27FC236}">
                <a16:creationId xmlns:a16="http://schemas.microsoft.com/office/drawing/2014/main" id="{F044EDC1-D1C6-40B4-89AB-8F0FF74AE8C2}"/>
              </a:ext>
            </a:extLst>
          </p:cNvPr>
          <p:cNvPicPr>
            <a:picLocks noChangeAspect="1"/>
          </p:cNvPicPr>
          <p:nvPr/>
        </p:nvPicPr>
        <p:blipFill>
          <a:blip r:embed="rId3"/>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2F4A02FD-B351-4FEE-AC64-733EBFD7ACD2}"/>
              </a:ext>
            </a:extLst>
          </p:cNvPr>
          <p:cNvPicPr>
            <a:picLocks noChangeAspect="1"/>
          </p:cNvPicPr>
          <p:nvPr/>
        </p:nvPicPr>
        <p:blipFill rotWithShape="1">
          <a:blip r:embed="rId4"/>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95BE3254-8ADB-4EAD-8D89-07A31B4AE2D7}"/>
              </a:ext>
            </a:extLst>
          </p:cNvPr>
          <p:cNvSpPr>
            <a:spLocks noGrp="1"/>
          </p:cNvSpPr>
          <p:nvPr>
            <p:ph type="sldNum" sz="quarter" idx="12"/>
          </p:nvPr>
        </p:nvSpPr>
        <p:spPr/>
        <p:txBody>
          <a:bodyPr/>
          <a:lstStyle/>
          <a:p>
            <a:fld id="{6D22F896-40B5-4ADD-8801-0D06FADFA095}" type="slidenum">
              <a:rPr lang="en-US" smtClean="0"/>
              <a:t>68</a:t>
            </a:fld>
            <a:endParaRPr lang="en-US" dirty="0"/>
          </a:p>
        </p:txBody>
      </p:sp>
      <p:sp>
        <p:nvSpPr>
          <p:cNvPr id="6" name="CuadroTexto 5">
            <a:extLst>
              <a:ext uri="{FF2B5EF4-FFF2-40B4-BE49-F238E27FC236}">
                <a16:creationId xmlns:a16="http://schemas.microsoft.com/office/drawing/2014/main" id="{4E8B0D56-A5C9-465D-97F1-352A5A448B2E}"/>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14.6 </a:t>
            </a:r>
          </a:p>
        </p:txBody>
      </p:sp>
      <p:sp>
        <p:nvSpPr>
          <p:cNvPr id="7" name="CuadroTexto 6">
            <a:extLst>
              <a:ext uri="{FF2B5EF4-FFF2-40B4-BE49-F238E27FC236}">
                <a16:creationId xmlns:a16="http://schemas.microsoft.com/office/drawing/2014/main" id="{B22D0E58-5492-42B8-BDD3-763C3B999AF7}"/>
              </a:ext>
            </a:extLst>
          </p:cNvPr>
          <p:cNvSpPr txBox="1"/>
          <p:nvPr/>
        </p:nvSpPr>
        <p:spPr>
          <a:xfrm>
            <a:off x="818707" y="1142243"/>
            <a:ext cx="6606637" cy="523220"/>
          </a:xfrm>
          <a:prstGeom prst="rect">
            <a:avLst/>
          </a:prstGeom>
          <a:noFill/>
        </p:spPr>
        <p:txBody>
          <a:bodyPr wrap="square" rtlCol="0">
            <a:spAutoFit/>
          </a:bodyPr>
          <a:lstStyle/>
          <a:p>
            <a:r>
              <a:rPr lang="es-MX" sz="2800" dirty="0"/>
              <a:t>Descripción del desarrollo de la actividad.</a:t>
            </a:r>
          </a:p>
        </p:txBody>
      </p:sp>
    </p:spTree>
    <p:extLst>
      <p:ext uri="{BB962C8B-B14F-4D97-AF65-F5344CB8AC3E}">
        <p14:creationId xmlns:p14="http://schemas.microsoft.com/office/powerpoint/2010/main" val="7124301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331D47-DE7A-4F51-9D59-FD68F3BDD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9DEDC60-6312-4214-B219-E46479D7E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D92A1B31-DB63-435D-93E6-9712CDFB20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BD447334-7A13-4AAB-B92F-9B3990794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0859B2-E631-44CD-80CE-0B9E3CAA7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F9399762-5AD7-DF42-828D-3C146A00014B}"/>
              </a:ext>
            </a:extLst>
          </p:cNvPr>
          <p:cNvSpPr>
            <a:spLocks noGrp="1"/>
          </p:cNvSpPr>
          <p:nvPr>
            <p:ph type="title"/>
          </p:nvPr>
        </p:nvSpPr>
        <p:spPr>
          <a:xfrm>
            <a:off x="798897" y="5120640"/>
            <a:ext cx="7543800" cy="822960"/>
          </a:xfrm>
        </p:spPr>
        <p:txBody>
          <a:bodyPr vert="horz" lIns="91440" tIns="45720" rIns="91440" bIns="45720" rtlCol="0" anchor="b">
            <a:normAutofit/>
          </a:bodyPr>
          <a:lstStyle/>
          <a:p>
            <a:r>
              <a:rPr lang="en-US" sz="3100" dirty="0">
                <a:solidFill>
                  <a:srgbClr val="FFFFFF"/>
                </a:solidFill>
              </a:rPr>
              <a:t>RÚBRICA O INSTRUMENTO DE EVALUACIÓN.</a:t>
            </a:r>
          </a:p>
        </p:txBody>
      </p:sp>
      <p:pic>
        <p:nvPicPr>
          <p:cNvPr id="7" name="Imagen 6">
            <a:extLst>
              <a:ext uri="{FF2B5EF4-FFF2-40B4-BE49-F238E27FC236}">
                <a16:creationId xmlns:a16="http://schemas.microsoft.com/office/drawing/2014/main" id="{19B3B407-5655-E34E-BD13-E9734AB10077}"/>
              </a:ext>
            </a:extLst>
          </p:cNvPr>
          <p:cNvPicPr>
            <a:picLocks noChangeAspect="1"/>
          </p:cNvPicPr>
          <p:nvPr/>
        </p:nvPicPr>
        <p:blipFill>
          <a:blip r:embed="rId2"/>
          <a:stretch>
            <a:fillRect/>
          </a:stretch>
        </p:blipFill>
        <p:spPr>
          <a:xfrm>
            <a:off x="476592" y="1657267"/>
            <a:ext cx="3848740" cy="1568361"/>
          </a:xfrm>
          <a:prstGeom prst="rect">
            <a:avLst/>
          </a:prstGeom>
        </p:spPr>
      </p:pic>
      <p:sp>
        <p:nvSpPr>
          <p:cNvPr id="22" name="Rectangle 21">
            <a:extLst>
              <a:ext uri="{FF2B5EF4-FFF2-40B4-BE49-F238E27FC236}">
                <a16:creationId xmlns:a16="http://schemas.microsoft.com/office/drawing/2014/main" id="{6330B6DB-1B88-4062-A0B5-6360AA020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7997" y="886968"/>
            <a:ext cx="48006" cy="3108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81A82395-2658-4B4E-8FB1-E3DA4FDC910B}"/>
              </a:ext>
            </a:extLst>
          </p:cNvPr>
          <p:cNvPicPr>
            <a:picLocks noGrp="1" noChangeAspect="1"/>
          </p:cNvPicPr>
          <p:nvPr>
            <p:ph idx="1"/>
          </p:nvPr>
        </p:nvPicPr>
        <p:blipFill>
          <a:blip r:embed="rId3"/>
          <a:stretch>
            <a:fillRect/>
          </a:stretch>
        </p:blipFill>
        <p:spPr>
          <a:xfrm>
            <a:off x="4818668" y="640080"/>
            <a:ext cx="3170407" cy="3602736"/>
          </a:xfrm>
          <a:prstGeom prst="rect">
            <a:avLst/>
          </a:prstGeom>
        </p:spPr>
      </p:pic>
      <p:sp>
        <p:nvSpPr>
          <p:cNvPr id="24" name="Rectangle 23">
            <a:extLst>
              <a:ext uri="{FF2B5EF4-FFF2-40B4-BE49-F238E27FC236}">
                <a16:creationId xmlns:a16="http://schemas.microsoft.com/office/drawing/2014/main" id="{8E79B4B5-4912-4114-A02C-CE476EEE9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Imagen 12">
            <a:extLst>
              <a:ext uri="{FF2B5EF4-FFF2-40B4-BE49-F238E27FC236}">
                <a16:creationId xmlns:a16="http://schemas.microsoft.com/office/drawing/2014/main" id="{F71670FB-CCD9-4A1E-964D-49FEFAF120D4}"/>
              </a:ext>
            </a:extLst>
          </p:cNvPr>
          <p:cNvPicPr>
            <a:picLocks noChangeAspect="1"/>
          </p:cNvPicPr>
          <p:nvPr/>
        </p:nvPicPr>
        <p:blipFill>
          <a:blip r:embed="rId4"/>
          <a:stretch>
            <a:fillRect/>
          </a:stretch>
        </p:blipFill>
        <p:spPr>
          <a:xfrm>
            <a:off x="7068065" y="31274"/>
            <a:ext cx="2075934" cy="533444"/>
          </a:xfrm>
          <a:prstGeom prst="rect">
            <a:avLst/>
          </a:prstGeom>
        </p:spPr>
      </p:pic>
      <p:pic>
        <p:nvPicPr>
          <p:cNvPr id="15" name="Imagen 14">
            <a:extLst>
              <a:ext uri="{FF2B5EF4-FFF2-40B4-BE49-F238E27FC236}">
                <a16:creationId xmlns:a16="http://schemas.microsoft.com/office/drawing/2014/main" id="{8E94F222-34DC-4E22-8501-8C0AFBAC8004}"/>
              </a:ext>
            </a:extLst>
          </p:cNvPr>
          <p:cNvPicPr>
            <a:picLocks noChangeAspect="1"/>
          </p:cNvPicPr>
          <p:nvPr/>
        </p:nvPicPr>
        <p:blipFill rotWithShape="1">
          <a:blip r:embed="rId5"/>
          <a:srcRect l="24932" t="23641" r="26574" b="22906"/>
          <a:stretch/>
        </p:blipFill>
        <p:spPr>
          <a:xfrm>
            <a:off x="896422" y="31273"/>
            <a:ext cx="1062929" cy="521367"/>
          </a:xfrm>
          <a:prstGeom prst="rect">
            <a:avLst/>
          </a:prstGeom>
        </p:spPr>
      </p:pic>
      <p:sp>
        <p:nvSpPr>
          <p:cNvPr id="3" name="Marcador de número de diapositiva 2">
            <a:extLst>
              <a:ext uri="{FF2B5EF4-FFF2-40B4-BE49-F238E27FC236}">
                <a16:creationId xmlns:a16="http://schemas.microsoft.com/office/drawing/2014/main" id="{AA827E88-2F1F-4F60-A2DE-F805E791DC7C}"/>
              </a:ext>
            </a:extLst>
          </p:cNvPr>
          <p:cNvSpPr>
            <a:spLocks noGrp="1"/>
          </p:cNvSpPr>
          <p:nvPr>
            <p:ph type="sldNum" sz="quarter" idx="12"/>
          </p:nvPr>
        </p:nvSpPr>
        <p:spPr/>
        <p:txBody>
          <a:bodyPr/>
          <a:lstStyle/>
          <a:p>
            <a:fld id="{6D22F896-40B5-4ADD-8801-0D06FADFA095}" type="slidenum">
              <a:rPr lang="en-US" smtClean="0"/>
              <a:t>69</a:t>
            </a:fld>
            <a:endParaRPr lang="en-US" dirty="0"/>
          </a:p>
        </p:txBody>
      </p:sp>
    </p:spTree>
    <p:extLst>
      <p:ext uri="{BB962C8B-B14F-4D97-AF65-F5344CB8AC3E}">
        <p14:creationId xmlns:p14="http://schemas.microsoft.com/office/powerpoint/2010/main" val="316872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8D3BA-0C01-3843-9D4B-C39757BD10FE}"/>
              </a:ext>
            </a:extLst>
          </p:cNvPr>
          <p:cNvSpPr>
            <a:spLocks noGrp="1"/>
          </p:cNvSpPr>
          <p:nvPr>
            <p:ph type="ctrTitle"/>
          </p:nvPr>
        </p:nvSpPr>
        <p:spPr>
          <a:xfrm>
            <a:off x="1407319" y="1371601"/>
            <a:ext cx="6593681" cy="717947"/>
          </a:xfrm>
        </p:spPr>
        <p:txBody>
          <a:bodyPr>
            <a:normAutofit fontScale="90000"/>
          </a:bodyPr>
          <a:lstStyle/>
          <a:p>
            <a:r>
              <a:rPr lang="es-MX" dirty="0"/>
              <a:t> </a:t>
            </a:r>
          </a:p>
        </p:txBody>
      </p:sp>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844731" y="1473308"/>
            <a:ext cx="7564632" cy="4040164"/>
          </a:xfrm>
        </p:spPr>
        <p:txBody>
          <a:bodyPr>
            <a:normAutofit/>
          </a:bodyPr>
          <a:lstStyle/>
          <a:p>
            <a:pPr algn="ctr"/>
            <a:r>
              <a:rPr lang="es-MX" sz="2100" dirty="0"/>
              <a:t>OBJETIVO GENERAL DEL PROYECTO: </a:t>
            </a:r>
          </a:p>
          <a:p>
            <a:endParaRPr lang="es-MX" sz="2100" dirty="0"/>
          </a:p>
          <a:p>
            <a:pPr algn="just"/>
            <a:r>
              <a:rPr lang="es-MX" sz="2100" dirty="0"/>
              <a:t>Analizar de manera integral, la obsesión social por un atleta ideal, tomando en cuenta los parámetros dados por las organizaciones internacionales del deporte, con el fin de incentivar la salud en el deporte en nuestra comunidad.</a:t>
            </a:r>
          </a:p>
        </p:txBody>
      </p:sp>
      <p:pic>
        <p:nvPicPr>
          <p:cNvPr id="4" name="Imagen 3">
            <a:extLst>
              <a:ext uri="{FF2B5EF4-FFF2-40B4-BE49-F238E27FC236}">
                <a16:creationId xmlns:a16="http://schemas.microsoft.com/office/drawing/2014/main" id="{22EC88CD-9220-4097-BD8C-8AC7DC1CF332}"/>
              </a:ext>
            </a:extLst>
          </p:cNvPr>
          <p:cNvPicPr>
            <a:picLocks noChangeAspect="1"/>
          </p:cNvPicPr>
          <p:nvPr/>
        </p:nvPicPr>
        <p:blipFill>
          <a:blip r:embed="rId2"/>
          <a:stretch>
            <a:fillRect/>
          </a:stretch>
        </p:blipFill>
        <p:spPr>
          <a:xfrm>
            <a:off x="4406212" y="31273"/>
            <a:ext cx="4737788" cy="1217450"/>
          </a:xfrm>
          <a:prstGeom prst="rect">
            <a:avLst/>
          </a:prstGeom>
        </p:spPr>
      </p:pic>
      <p:pic>
        <p:nvPicPr>
          <p:cNvPr id="5" name="Imagen 4">
            <a:extLst>
              <a:ext uri="{FF2B5EF4-FFF2-40B4-BE49-F238E27FC236}">
                <a16:creationId xmlns:a16="http://schemas.microsoft.com/office/drawing/2014/main" id="{5B5DCE89-8B33-4B99-869C-DFF2E8DC77D7}"/>
              </a:ext>
            </a:extLst>
          </p:cNvPr>
          <p:cNvPicPr>
            <a:picLocks noChangeAspect="1"/>
          </p:cNvPicPr>
          <p:nvPr/>
        </p:nvPicPr>
        <p:blipFill rotWithShape="1">
          <a:blip r:embed="rId3"/>
          <a:srcRect l="24932" t="23641" r="26574" b="22906"/>
          <a:stretch/>
        </p:blipFill>
        <p:spPr>
          <a:xfrm>
            <a:off x="0" y="31273"/>
            <a:ext cx="1959351" cy="961062"/>
          </a:xfrm>
          <a:prstGeom prst="rect">
            <a:avLst/>
          </a:prstGeom>
        </p:spPr>
      </p:pic>
      <p:sp>
        <p:nvSpPr>
          <p:cNvPr id="6" name="Marcador de número de diapositiva 5">
            <a:extLst>
              <a:ext uri="{FF2B5EF4-FFF2-40B4-BE49-F238E27FC236}">
                <a16:creationId xmlns:a16="http://schemas.microsoft.com/office/drawing/2014/main" id="{A3F738F6-7412-455F-BDA4-68EA97595CE5}"/>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8" name="CuadroTexto 7">
            <a:extLst>
              <a:ext uri="{FF2B5EF4-FFF2-40B4-BE49-F238E27FC236}">
                <a16:creationId xmlns:a16="http://schemas.microsoft.com/office/drawing/2014/main" id="{81A9ACF1-525C-4BF3-AA3E-5367CC597761}"/>
              </a:ext>
            </a:extLst>
          </p:cNvPr>
          <p:cNvSpPr txBox="1"/>
          <p:nvPr/>
        </p:nvSpPr>
        <p:spPr>
          <a:xfrm>
            <a:off x="2418159" y="1064057"/>
            <a:ext cx="4572000" cy="369332"/>
          </a:xfrm>
          <a:prstGeom prst="rect">
            <a:avLst/>
          </a:prstGeom>
          <a:noFill/>
        </p:spPr>
        <p:txBody>
          <a:bodyPr wrap="square">
            <a:spAutoFit/>
          </a:bodyPr>
          <a:lstStyle/>
          <a:p>
            <a:pPr algn="ctr"/>
            <a:r>
              <a:rPr lang="es-MX" dirty="0"/>
              <a:t>5</a:t>
            </a:r>
            <a:endParaRPr lang="es-MX" sz="1800" dirty="0"/>
          </a:p>
        </p:txBody>
      </p:sp>
    </p:spTree>
    <p:extLst>
      <p:ext uri="{BB962C8B-B14F-4D97-AF65-F5344CB8AC3E}">
        <p14:creationId xmlns:p14="http://schemas.microsoft.com/office/powerpoint/2010/main" val="3909435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852F2-7972-B647-B001-D04C1D70FAAF}"/>
              </a:ext>
            </a:extLst>
          </p:cNvPr>
          <p:cNvSpPr>
            <a:spLocks noGrp="1"/>
          </p:cNvSpPr>
          <p:nvPr>
            <p:ph type="title"/>
          </p:nvPr>
        </p:nvSpPr>
        <p:spPr>
          <a:xfrm>
            <a:off x="462773" y="857251"/>
            <a:ext cx="8480929" cy="883403"/>
          </a:xfrm>
        </p:spPr>
        <p:txBody>
          <a:bodyPr>
            <a:noAutofit/>
          </a:bodyPr>
          <a:lstStyle/>
          <a:p>
            <a:r>
              <a:rPr lang="es-MX" sz="3200" dirty="0"/>
              <a:t>Evidencias de trabajo (equipo 1) </a:t>
            </a:r>
          </a:p>
        </p:txBody>
      </p:sp>
      <p:pic>
        <p:nvPicPr>
          <p:cNvPr id="5" name="Marcador de contenido 4">
            <a:extLst>
              <a:ext uri="{FF2B5EF4-FFF2-40B4-BE49-F238E27FC236}">
                <a16:creationId xmlns:a16="http://schemas.microsoft.com/office/drawing/2014/main" id="{2AC03EBC-6D51-7842-A3AA-3FF37F112E18}"/>
              </a:ext>
            </a:extLst>
          </p:cNvPr>
          <p:cNvPicPr>
            <a:picLocks noGrp="1" noChangeAspect="1"/>
          </p:cNvPicPr>
          <p:nvPr>
            <p:ph idx="1"/>
          </p:nvPr>
        </p:nvPicPr>
        <p:blipFill>
          <a:blip r:embed="rId2"/>
          <a:stretch>
            <a:fillRect/>
          </a:stretch>
        </p:blipFill>
        <p:spPr>
          <a:xfrm>
            <a:off x="462773" y="2276353"/>
            <a:ext cx="2105564" cy="2587229"/>
          </a:xfrm>
        </p:spPr>
      </p:pic>
      <p:pic>
        <p:nvPicPr>
          <p:cNvPr id="7" name="Imagen 6">
            <a:extLst>
              <a:ext uri="{FF2B5EF4-FFF2-40B4-BE49-F238E27FC236}">
                <a16:creationId xmlns:a16="http://schemas.microsoft.com/office/drawing/2014/main" id="{D4A26FAA-155E-1A44-BE3B-2D5895A86D3D}"/>
              </a:ext>
            </a:extLst>
          </p:cNvPr>
          <p:cNvPicPr>
            <a:picLocks noChangeAspect="1"/>
          </p:cNvPicPr>
          <p:nvPr/>
        </p:nvPicPr>
        <p:blipFill>
          <a:blip r:embed="rId3"/>
          <a:stretch>
            <a:fillRect/>
          </a:stretch>
        </p:blipFill>
        <p:spPr>
          <a:xfrm>
            <a:off x="2989512" y="2137320"/>
            <a:ext cx="5768975" cy="3067205"/>
          </a:xfrm>
          <a:prstGeom prst="rect">
            <a:avLst/>
          </a:prstGeom>
        </p:spPr>
      </p:pic>
      <p:pic>
        <p:nvPicPr>
          <p:cNvPr id="9" name="Imagen 8">
            <a:extLst>
              <a:ext uri="{FF2B5EF4-FFF2-40B4-BE49-F238E27FC236}">
                <a16:creationId xmlns:a16="http://schemas.microsoft.com/office/drawing/2014/main" id="{EC2FB136-231E-490E-BEA6-9AAF2311DB0F}"/>
              </a:ext>
            </a:extLst>
          </p:cNvPr>
          <p:cNvPicPr>
            <a:picLocks noChangeAspect="1"/>
          </p:cNvPicPr>
          <p:nvPr/>
        </p:nvPicPr>
        <p:blipFill>
          <a:blip r:embed="rId4"/>
          <a:stretch>
            <a:fillRect/>
          </a:stretch>
        </p:blipFill>
        <p:spPr>
          <a:xfrm>
            <a:off x="7068065" y="31274"/>
            <a:ext cx="2075934" cy="533444"/>
          </a:xfrm>
          <a:prstGeom prst="rect">
            <a:avLst/>
          </a:prstGeom>
        </p:spPr>
      </p:pic>
      <p:pic>
        <p:nvPicPr>
          <p:cNvPr id="10" name="Imagen 9">
            <a:extLst>
              <a:ext uri="{FF2B5EF4-FFF2-40B4-BE49-F238E27FC236}">
                <a16:creationId xmlns:a16="http://schemas.microsoft.com/office/drawing/2014/main" id="{9869D235-94A5-4435-B250-589B6D7EF30D}"/>
              </a:ext>
            </a:extLst>
          </p:cNvPr>
          <p:cNvPicPr>
            <a:picLocks noChangeAspect="1"/>
          </p:cNvPicPr>
          <p:nvPr/>
        </p:nvPicPr>
        <p:blipFill rotWithShape="1">
          <a:blip r:embed="rId5"/>
          <a:srcRect l="24932" t="23641" r="26574" b="22906"/>
          <a:stretch/>
        </p:blipFill>
        <p:spPr>
          <a:xfrm>
            <a:off x="896422" y="31273"/>
            <a:ext cx="1062929" cy="521367"/>
          </a:xfrm>
          <a:prstGeom prst="rect">
            <a:avLst/>
          </a:prstGeom>
        </p:spPr>
      </p:pic>
      <p:sp>
        <p:nvSpPr>
          <p:cNvPr id="3" name="Marcador de número de diapositiva 2">
            <a:extLst>
              <a:ext uri="{FF2B5EF4-FFF2-40B4-BE49-F238E27FC236}">
                <a16:creationId xmlns:a16="http://schemas.microsoft.com/office/drawing/2014/main" id="{9ABF5F96-84A1-4A04-99BC-38B9A8D03E6A}"/>
              </a:ext>
            </a:extLst>
          </p:cNvPr>
          <p:cNvSpPr>
            <a:spLocks noGrp="1"/>
          </p:cNvSpPr>
          <p:nvPr>
            <p:ph type="sldNum" sz="quarter" idx="12"/>
          </p:nvPr>
        </p:nvSpPr>
        <p:spPr/>
        <p:txBody>
          <a:bodyPr/>
          <a:lstStyle/>
          <a:p>
            <a:fld id="{6D22F896-40B5-4ADD-8801-0D06FADFA095}" type="slidenum">
              <a:rPr lang="en-US" smtClean="0"/>
              <a:t>70</a:t>
            </a:fld>
            <a:endParaRPr lang="en-US" dirty="0"/>
          </a:p>
        </p:txBody>
      </p:sp>
    </p:spTree>
    <p:extLst>
      <p:ext uri="{BB962C8B-B14F-4D97-AF65-F5344CB8AC3E}">
        <p14:creationId xmlns:p14="http://schemas.microsoft.com/office/powerpoint/2010/main" val="1125157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CC5EB3-C824-AC4F-A899-528BB7533F1B}"/>
              </a:ext>
            </a:extLst>
          </p:cNvPr>
          <p:cNvSpPr>
            <a:spLocks noGrp="1"/>
          </p:cNvSpPr>
          <p:nvPr>
            <p:ph type="title"/>
          </p:nvPr>
        </p:nvSpPr>
        <p:spPr>
          <a:xfrm>
            <a:off x="389461" y="291956"/>
            <a:ext cx="7716571" cy="1072799"/>
          </a:xfrm>
        </p:spPr>
        <p:txBody>
          <a:bodyPr>
            <a:normAutofit fontScale="90000"/>
          </a:bodyPr>
          <a:lstStyle/>
          <a:p>
            <a:r>
              <a:rPr lang="es-MX" dirty="0"/>
              <a:t>Evidencias de trabajo (equipo 3). </a:t>
            </a:r>
          </a:p>
        </p:txBody>
      </p:sp>
      <p:pic>
        <p:nvPicPr>
          <p:cNvPr id="5" name="Marcador de contenido 4">
            <a:extLst>
              <a:ext uri="{FF2B5EF4-FFF2-40B4-BE49-F238E27FC236}">
                <a16:creationId xmlns:a16="http://schemas.microsoft.com/office/drawing/2014/main" id="{35D50561-AE7C-934F-8016-F93A49B2B62A}"/>
              </a:ext>
            </a:extLst>
          </p:cNvPr>
          <p:cNvPicPr>
            <a:picLocks noGrp="1" noChangeAspect="1"/>
          </p:cNvPicPr>
          <p:nvPr>
            <p:ph idx="1"/>
          </p:nvPr>
        </p:nvPicPr>
        <p:blipFill>
          <a:blip r:embed="rId3"/>
          <a:stretch>
            <a:fillRect/>
          </a:stretch>
        </p:blipFill>
        <p:spPr>
          <a:xfrm>
            <a:off x="142449" y="1414685"/>
            <a:ext cx="3844993" cy="3882628"/>
          </a:xfrm>
        </p:spPr>
      </p:pic>
      <p:pic>
        <p:nvPicPr>
          <p:cNvPr id="7" name="Imagen 6">
            <a:extLst>
              <a:ext uri="{FF2B5EF4-FFF2-40B4-BE49-F238E27FC236}">
                <a16:creationId xmlns:a16="http://schemas.microsoft.com/office/drawing/2014/main" id="{ED30A967-6E66-FF48-BE1E-BA31C6B43B24}"/>
              </a:ext>
            </a:extLst>
          </p:cNvPr>
          <p:cNvPicPr>
            <a:picLocks noChangeAspect="1"/>
          </p:cNvPicPr>
          <p:nvPr/>
        </p:nvPicPr>
        <p:blipFill>
          <a:blip r:embed="rId4"/>
          <a:stretch>
            <a:fillRect/>
          </a:stretch>
        </p:blipFill>
        <p:spPr>
          <a:xfrm>
            <a:off x="4111201" y="2009799"/>
            <a:ext cx="4951433" cy="2692400"/>
          </a:xfrm>
          <a:prstGeom prst="rect">
            <a:avLst/>
          </a:prstGeom>
        </p:spPr>
      </p:pic>
      <p:pic>
        <p:nvPicPr>
          <p:cNvPr id="6" name="Imagen 5">
            <a:extLst>
              <a:ext uri="{FF2B5EF4-FFF2-40B4-BE49-F238E27FC236}">
                <a16:creationId xmlns:a16="http://schemas.microsoft.com/office/drawing/2014/main" id="{146F9C42-CFC6-4844-9776-6E633F75DF0E}"/>
              </a:ext>
            </a:extLst>
          </p:cNvPr>
          <p:cNvPicPr>
            <a:picLocks noChangeAspect="1"/>
          </p:cNvPicPr>
          <p:nvPr/>
        </p:nvPicPr>
        <p:blipFill>
          <a:blip r:embed="rId5"/>
          <a:stretch>
            <a:fillRect/>
          </a:stretch>
        </p:blipFill>
        <p:spPr>
          <a:xfrm>
            <a:off x="7068065" y="31274"/>
            <a:ext cx="2075934" cy="533444"/>
          </a:xfrm>
          <a:prstGeom prst="rect">
            <a:avLst/>
          </a:prstGeom>
        </p:spPr>
      </p:pic>
      <p:pic>
        <p:nvPicPr>
          <p:cNvPr id="8" name="Imagen 7">
            <a:extLst>
              <a:ext uri="{FF2B5EF4-FFF2-40B4-BE49-F238E27FC236}">
                <a16:creationId xmlns:a16="http://schemas.microsoft.com/office/drawing/2014/main" id="{752A9899-11EE-4499-9303-AA06B841EBD9}"/>
              </a:ext>
            </a:extLst>
          </p:cNvPr>
          <p:cNvPicPr>
            <a:picLocks noChangeAspect="1"/>
          </p:cNvPicPr>
          <p:nvPr/>
        </p:nvPicPr>
        <p:blipFill rotWithShape="1">
          <a:blip r:embed="rId6"/>
          <a:srcRect l="24932" t="23641" r="26574" b="22906"/>
          <a:stretch/>
        </p:blipFill>
        <p:spPr>
          <a:xfrm>
            <a:off x="896422" y="31273"/>
            <a:ext cx="1062929" cy="521367"/>
          </a:xfrm>
          <a:prstGeom prst="rect">
            <a:avLst/>
          </a:prstGeom>
        </p:spPr>
      </p:pic>
      <p:sp>
        <p:nvSpPr>
          <p:cNvPr id="3" name="Marcador de número de diapositiva 2">
            <a:extLst>
              <a:ext uri="{FF2B5EF4-FFF2-40B4-BE49-F238E27FC236}">
                <a16:creationId xmlns:a16="http://schemas.microsoft.com/office/drawing/2014/main" id="{23D99A23-53EF-44FA-902A-6022C09E9968}"/>
              </a:ext>
            </a:extLst>
          </p:cNvPr>
          <p:cNvSpPr>
            <a:spLocks noGrp="1"/>
          </p:cNvSpPr>
          <p:nvPr>
            <p:ph type="sldNum" sz="quarter" idx="12"/>
          </p:nvPr>
        </p:nvSpPr>
        <p:spPr/>
        <p:txBody>
          <a:bodyPr/>
          <a:lstStyle/>
          <a:p>
            <a:fld id="{6D22F896-40B5-4ADD-8801-0D06FADFA095}" type="slidenum">
              <a:rPr lang="en-US" smtClean="0"/>
              <a:t>71</a:t>
            </a:fld>
            <a:endParaRPr lang="en-US" dirty="0"/>
          </a:p>
        </p:txBody>
      </p:sp>
    </p:spTree>
    <p:extLst>
      <p:ext uri="{BB962C8B-B14F-4D97-AF65-F5344CB8AC3E}">
        <p14:creationId xmlns:p14="http://schemas.microsoft.com/office/powerpoint/2010/main" val="3792472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96DFD-AB8A-3446-8DA5-2EBF3F8CDF47}"/>
              </a:ext>
            </a:extLst>
          </p:cNvPr>
          <p:cNvSpPr>
            <a:spLocks noGrp="1"/>
          </p:cNvSpPr>
          <p:nvPr>
            <p:ph type="title"/>
          </p:nvPr>
        </p:nvSpPr>
        <p:spPr>
          <a:xfrm>
            <a:off x="896422" y="1028701"/>
            <a:ext cx="7723464" cy="645458"/>
          </a:xfrm>
        </p:spPr>
        <p:txBody>
          <a:bodyPr>
            <a:noAutofit/>
          </a:bodyPr>
          <a:lstStyle/>
          <a:p>
            <a:r>
              <a:rPr lang="es-MX" sz="3600" dirty="0"/>
              <a:t>Conclusiones y utilidad de los resultados.  </a:t>
            </a:r>
          </a:p>
        </p:txBody>
      </p:sp>
      <p:sp>
        <p:nvSpPr>
          <p:cNvPr id="3" name="Marcador de contenido 2">
            <a:extLst>
              <a:ext uri="{FF2B5EF4-FFF2-40B4-BE49-F238E27FC236}">
                <a16:creationId xmlns:a16="http://schemas.microsoft.com/office/drawing/2014/main" id="{ED241E3F-0DC1-6144-88F7-08E7C71585D9}"/>
              </a:ext>
            </a:extLst>
          </p:cNvPr>
          <p:cNvSpPr>
            <a:spLocks noGrp="1"/>
          </p:cNvSpPr>
          <p:nvPr>
            <p:ph idx="1"/>
          </p:nvPr>
        </p:nvSpPr>
        <p:spPr>
          <a:xfrm>
            <a:off x="896422" y="1950539"/>
            <a:ext cx="7877927" cy="4104715"/>
          </a:xfrm>
        </p:spPr>
        <p:txBody>
          <a:bodyPr>
            <a:normAutofit/>
          </a:bodyPr>
          <a:lstStyle/>
          <a:p>
            <a:pPr algn="just"/>
            <a:r>
              <a:rPr lang="es-MX" sz="1800" dirty="0"/>
              <a:t>Los resultados en esta materia nos arrojan varias consideraciones interesantes: </a:t>
            </a:r>
          </a:p>
          <a:p>
            <a:pPr algn="just"/>
            <a:r>
              <a:rPr lang="es-MX" sz="1800" dirty="0"/>
              <a:t>Los alumnos pudieron percatarse de que los instrumentos de cálculo aprendidos en clase y utilizados en esta actividad (función y función cuadrática), son útiles para las mediciones del rendimiento físico de un deportista, en este caso, en la disciplina específica del atletismo, donde los corredores pueden mejorar sus tiempos </a:t>
            </a:r>
            <a:r>
              <a:rPr lang="es-MX" sz="1800" i="1" dirty="0"/>
              <a:t>en función </a:t>
            </a:r>
            <a:r>
              <a:rPr lang="es-MX" sz="1800" dirty="0"/>
              <a:t>de su entrenamiento, es decir, su preparación y dedicación previas. Sin embargo, el problema se vuelve mucho más complejo en la medida en que se quisieran considerar otros factores, como aquellos que se mencionan en la planeación de la actividad, esto es,  la alimentación, el estilo de vida, los estímulos psicológicos y , más en especial, la constitución genética de cada atleta, que puede ser inmensamente variable.  Existen hoy en día procedimientos muy sofisticados para hacer algunas de estas mediciones pero cada variable en sí misma representa un reto para el cálculo matemático. </a:t>
            </a:r>
          </a:p>
        </p:txBody>
      </p:sp>
      <p:pic>
        <p:nvPicPr>
          <p:cNvPr id="4" name="Imagen 3">
            <a:extLst>
              <a:ext uri="{FF2B5EF4-FFF2-40B4-BE49-F238E27FC236}">
                <a16:creationId xmlns:a16="http://schemas.microsoft.com/office/drawing/2014/main" id="{9279A70F-687A-4B2A-85B2-B53BA27C8367}"/>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B0DEB2F7-EA74-4C82-8054-30CF3EC10B5D}"/>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6" name="Marcador de número de diapositiva 5">
            <a:extLst>
              <a:ext uri="{FF2B5EF4-FFF2-40B4-BE49-F238E27FC236}">
                <a16:creationId xmlns:a16="http://schemas.microsoft.com/office/drawing/2014/main" id="{5A417CFD-600E-49AA-9FBE-8880A991FEAE}"/>
              </a:ext>
            </a:extLst>
          </p:cNvPr>
          <p:cNvSpPr>
            <a:spLocks noGrp="1"/>
          </p:cNvSpPr>
          <p:nvPr>
            <p:ph type="sldNum" sz="quarter" idx="12"/>
          </p:nvPr>
        </p:nvSpPr>
        <p:spPr/>
        <p:txBody>
          <a:bodyPr/>
          <a:lstStyle/>
          <a:p>
            <a:fld id="{6D22F896-40B5-4ADD-8801-0D06FADFA095}" type="slidenum">
              <a:rPr lang="en-US" smtClean="0"/>
              <a:t>72</a:t>
            </a:fld>
            <a:endParaRPr lang="en-US" dirty="0"/>
          </a:p>
        </p:txBody>
      </p:sp>
      <p:sp>
        <p:nvSpPr>
          <p:cNvPr id="7" name="CuadroTexto 6">
            <a:extLst>
              <a:ext uri="{FF2B5EF4-FFF2-40B4-BE49-F238E27FC236}">
                <a16:creationId xmlns:a16="http://schemas.microsoft.com/office/drawing/2014/main" id="{A1FCADCD-3C83-4700-9DB5-A40296D4EA74}"/>
              </a:ext>
            </a:extLst>
          </p:cNvPr>
          <p:cNvSpPr txBox="1"/>
          <p:nvPr/>
        </p:nvSpPr>
        <p:spPr>
          <a:xfrm>
            <a:off x="4104413" y="175552"/>
            <a:ext cx="1841156" cy="615553"/>
          </a:xfrm>
          <a:prstGeom prst="rect">
            <a:avLst/>
          </a:prstGeom>
          <a:noFill/>
        </p:spPr>
        <p:txBody>
          <a:bodyPr wrap="square">
            <a:spAutoFit/>
          </a:bodyPr>
          <a:lstStyle/>
          <a:p>
            <a:pPr algn="just"/>
            <a:r>
              <a:rPr lang="es-MX" sz="1600" dirty="0"/>
              <a:t>                                                                 </a:t>
            </a:r>
            <a:r>
              <a:rPr lang="es-MX" sz="1800" dirty="0">
                <a:solidFill>
                  <a:schemeClr val="tx1"/>
                </a:solidFill>
              </a:rPr>
              <a:t>14.5 -14.9</a:t>
            </a:r>
          </a:p>
        </p:txBody>
      </p:sp>
    </p:spTree>
    <p:extLst>
      <p:ext uri="{BB962C8B-B14F-4D97-AF65-F5344CB8AC3E}">
        <p14:creationId xmlns:p14="http://schemas.microsoft.com/office/powerpoint/2010/main" val="2733901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0D0C79-7CDA-6541-99FF-0947ACF4707E}"/>
              </a:ext>
            </a:extLst>
          </p:cNvPr>
          <p:cNvSpPr>
            <a:spLocks noGrp="1"/>
          </p:cNvSpPr>
          <p:nvPr>
            <p:ph idx="1"/>
          </p:nvPr>
        </p:nvSpPr>
        <p:spPr>
          <a:xfrm>
            <a:off x="923315" y="1922429"/>
            <a:ext cx="7646753" cy="4145519"/>
          </a:xfrm>
        </p:spPr>
        <p:txBody>
          <a:bodyPr>
            <a:normAutofit/>
          </a:bodyPr>
          <a:lstStyle/>
          <a:p>
            <a:pPr marL="0" indent="0" algn="just">
              <a:buNone/>
            </a:pPr>
            <a:r>
              <a:rPr lang="es-MX" sz="1800" dirty="0"/>
              <a:t>Por otro lado, si bien es cierto que prepararse condiciona mejores resultados, también es cierto que se debe hacer de la mejor manera, en el rendimiento de un deportista no sólo entra la preparación sino también factores externos como lo psicológico, un deportista debe prepararse no sólo enfocándose en lo físico sino también en lo psicológico y emocional. Es por eso que existen deportistas que caen en ingerir sustancias prohibidas u otros tipos de manipulación biológica, incluso genética, para buscar obtener resultados mejores sin importar poner en riesgo su propia vida. </a:t>
            </a:r>
          </a:p>
          <a:p>
            <a:pPr marL="0" indent="0" algn="just">
              <a:buNone/>
            </a:pPr>
            <a:r>
              <a:rPr lang="es-MX" sz="1800" dirty="0"/>
              <a:t>El trabajo realizado nos ayuda a poder entender que todo comportamiento o cambio podemos modelarlo mediante funciones matemáticas y analizarlo mediante el cálculo diferencial, y que en esa medida las materias relacionadas no son ajenas sino contribuyen en el estudio y entendimiento de un mismo tema: la búsqueda de un atleta ideal.</a:t>
            </a:r>
          </a:p>
          <a:p>
            <a:endParaRPr lang="es-MX" sz="1800" dirty="0"/>
          </a:p>
        </p:txBody>
      </p:sp>
      <p:pic>
        <p:nvPicPr>
          <p:cNvPr id="4" name="Imagen 3">
            <a:extLst>
              <a:ext uri="{FF2B5EF4-FFF2-40B4-BE49-F238E27FC236}">
                <a16:creationId xmlns:a16="http://schemas.microsoft.com/office/drawing/2014/main" id="{145BDA0C-A9C5-4EED-ACAA-348EB193F3CD}"/>
              </a:ext>
            </a:extLst>
          </p:cNvPr>
          <p:cNvPicPr>
            <a:picLocks noChangeAspect="1"/>
          </p:cNvPicPr>
          <p:nvPr/>
        </p:nvPicPr>
        <p:blipFill>
          <a:blip r:embed="rId2"/>
          <a:stretch>
            <a:fillRect/>
          </a:stretch>
        </p:blipFill>
        <p:spPr>
          <a:xfrm>
            <a:off x="6980516" y="449564"/>
            <a:ext cx="2075934" cy="533444"/>
          </a:xfrm>
          <a:prstGeom prst="rect">
            <a:avLst/>
          </a:prstGeom>
        </p:spPr>
      </p:pic>
      <p:pic>
        <p:nvPicPr>
          <p:cNvPr id="5" name="Imagen 4">
            <a:extLst>
              <a:ext uri="{FF2B5EF4-FFF2-40B4-BE49-F238E27FC236}">
                <a16:creationId xmlns:a16="http://schemas.microsoft.com/office/drawing/2014/main" id="{487F5BEC-5C51-439A-B588-FB602754C809}"/>
              </a:ext>
            </a:extLst>
          </p:cNvPr>
          <p:cNvPicPr>
            <a:picLocks noChangeAspect="1"/>
          </p:cNvPicPr>
          <p:nvPr/>
        </p:nvPicPr>
        <p:blipFill rotWithShape="1">
          <a:blip r:embed="rId3"/>
          <a:srcRect l="24932" t="23641" r="26574" b="22906"/>
          <a:stretch/>
        </p:blipFill>
        <p:spPr>
          <a:xfrm>
            <a:off x="808873" y="449563"/>
            <a:ext cx="1062929" cy="521367"/>
          </a:xfrm>
          <a:prstGeom prst="rect">
            <a:avLst/>
          </a:prstGeom>
        </p:spPr>
      </p:pic>
      <p:sp>
        <p:nvSpPr>
          <p:cNvPr id="2" name="Marcador de número de diapositiva 1">
            <a:extLst>
              <a:ext uri="{FF2B5EF4-FFF2-40B4-BE49-F238E27FC236}">
                <a16:creationId xmlns:a16="http://schemas.microsoft.com/office/drawing/2014/main" id="{97CE8580-01E8-4E0E-B733-A3E7FAC4EBB7}"/>
              </a:ext>
            </a:extLst>
          </p:cNvPr>
          <p:cNvSpPr>
            <a:spLocks noGrp="1"/>
          </p:cNvSpPr>
          <p:nvPr>
            <p:ph type="sldNum" sz="quarter" idx="12"/>
          </p:nvPr>
        </p:nvSpPr>
        <p:spPr/>
        <p:txBody>
          <a:bodyPr/>
          <a:lstStyle/>
          <a:p>
            <a:fld id="{6D22F896-40B5-4ADD-8801-0D06FADFA095}" type="slidenum">
              <a:rPr lang="en-US" smtClean="0"/>
              <a:t>73</a:t>
            </a:fld>
            <a:endParaRPr lang="en-US" dirty="0"/>
          </a:p>
        </p:txBody>
      </p:sp>
    </p:spTree>
    <p:extLst>
      <p:ext uri="{BB962C8B-B14F-4D97-AF65-F5344CB8AC3E}">
        <p14:creationId xmlns:p14="http://schemas.microsoft.com/office/powerpoint/2010/main" val="3665603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A783A5D-F49D-0446-BA70-DA6BF9C9E7F5}"/>
              </a:ext>
            </a:extLst>
          </p:cNvPr>
          <p:cNvSpPr>
            <a:spLocks noGrp="1"/>
          </p:cNvSpPr>
          <p:nvPr>
            <p:ph idx="1"/>
          </p:nvPr>
        </p:nvSpPr>
        <p:spPr>
          <a:xfrm>
            <a:off x="1088685" y="1907650"/>
            <a:ext cx="6968411" cy="4370522"/>
          </a:xfrm>
        </p:spPr>
        <p:txBody>
          <a:bodyPr>
            <a:normAutofit/>
          </a:bodyPr>
          <a:lstStyle/>
          <a:p>
            <a:pPr marL="0" indent="0" algn="ctr">
              <a:buNone/>
            </a:pPr>
            <a:r>
              <a:rPr lang="es-MX" dirty="0"/>
              <a:t>C) ACTIVIDAD DE LA MATERIA DE EDUCACIÓN FÍSICA PARA EL DESARROLLO DEL PROYECTO </a:t>
            </a:r>
          </a:p>
          <a:p>
            <a:pPr marL="0" indent="0" algn="ctr">
              <a:buNone/>
            </a:pPr>
            <a:endParaRPr lang="es-MX" dirty="0"/>
          </a:p>
          <a:p>
            <a:pPr marL="0" indent="0" algn="ctr">
              <a:buNone/>
            </a:pPr>
            <a:r>
              <a:rPr lang="es-MX" dirty="0"/>
              <a:t>“¿MEDIR </a:t>
            </a:r>
            <a:r>
              <a:rPr lang="es-MX" b="1" dirty="0"/>
              <a:t>EL RENDIMIENTO DE UN ATLETA?”</a:t>
            </a:r>
            <a:endParaRPr lang="es-MX" dirty="0"/>
          </a:p>
          <a:p>
            <a:pPr marL="0" indent="0" algn="ctr">
              <a:buNone/>
            </a:pPr>
            <a:endParaRPr lang="es-MX" dirty="0"/>
          </a:p>
          <a:p>
            <a:pPr marL="0" indent="0" algn="ctr">
              <a:buNone/>
            </a:pPr>
            <a:r>
              <a:rPr lang="es-MX" dirty="0"/>
              <a:t>OBJETIVO: Medir el impacto de los decálogos creados como producto interdisciplinar.</a:t>
            </a:r>
          </a:p>
          <a:p>
            <a:pPr marL="0" indent="0" algn="ctr">
              <a:buNone/>
            </a:pPr>
            <a:r>
              <a:rPr lang="es-MX" dirty="0"/>
              <a:t>GRADO: 5º SEMESTRE CCH</a:t>
            </a:r>
          </a:p>
          <a:p>
            <a:pPr marL="0" indent="0" algn="ctr">
              <a:buNone/>
            </a:pPr>
            <a:r>
              <a:rPr lang="es-MX" dirty="0"/>
              <a:t>FECHA:  13 (y subsecuentes días del proyecto) DE SEPTIEMBRE </a:t>
            </a:r>
          </a:p>
          <a:p>
            <a:endParaRPr lang="es-MX" dirty="0"/>
          </a:p>
        </p:txBody>
      </p:sp>
      <p:pic>
        <p:nvPicPr>
          <p:cNvPr id="4" name="Imagen 3">
            <a:extLst>
              <a:ext uri="{FF2B5EF4-FFF2-40B4-BE49-F238E27FC236}">
                <a16:creationId xmlns:a16="http://schemas.microsoft.com/office/drawing/2014/main" id="{BD81AEFD-A680-42B7-8922-33719D7B03B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0BE0C709-E782-49A1-AC1F-BD062FF02B13}"/>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77DD7205-8814-4D6E-B2AA-5A9A26BFE014}"/>
              </a:ext>
            </a:extLst>
          </p:cNvPr>
          <p:cNvSpPr>
            <a:spLocks noGrp="1"/>
          </p:cNvSpPr>
          <p:nvPr>
            <p:ph type="sldNum" sz="quarter" idx="12"/>
          </p:nvPr>
        </p:nvSpPr>
        <p:spPr/>
        <p:txBody>
          <a:bodyPr/>
          <a:lstStyle/>
          <a:p>
            <a:fld id="{6D22F896-40B5-4ADD-8801-0D06FADFA095}" type="slidenum">
              <a:rPr lang="en-US" smtClean="0"/>
              <a:t>74</a:t>
            </a:fld>
            <a:endParaRPr lang="en-US" dirty="0"/>
          </a:p>
        </p:txBody>
      </p:sp>
      <p:sp>
        <p:nvSpPr>
          <p:cNvPr id="6" name="CuadroTexto 5">
            <a:extLst>
              <a:ext uri="{FF2B5EF4-FFF2-40B4-BE49-F238E27FC236}">
                <a16:creationId xmlns:a16="http://schemas.microsoft.com/office/drawing/2014/main" id="{2DD85FBB-CC94-46CD-BB84-BFBE12EBD021}"/>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14.1 y 14.2 </a:t>
            </a:r>
          </a:p>
        </p:txBody>
      </p:sp>
      <p:sp>
        <p:nvSpPr>
          <p:cNvPr id="7" name="CuadroTexto 6">
            <a:extLst>
              <a:ext uri="{FF2B5EF4-FFF2-40B4-BE49-F238E27FC236}">
                <a16:creationId xmlns:a16="http://schemas.microsoft.com/office/drawing/2014/main" id="{97DEAC96-51F6-44DA-BA59-30DF8A331969}"/>
              </a:ext>
            </a:extLst>
          </p:cNvPr>
          <p:cNvSpPr txBox="1"/>
          <p:nvPr/>
        </p:nvSpPr>
        <p:spPr>
          <a:xfrm>
            <a:off x="3880022" y="1031631"/>
            <a:ext cx="2125361" cy="523220"/>
          </a:xfrm>
          <a:prstGeom prst="rect">
            <a:avLst/>
          </a:prstGeom>
          <a:noFill/>
        </p:spPr>
        <p:txBody>
          <a:bodyPr wrap="square" rtlCol="0">
            <a:spAutoFit/>
          </a:bodyPr>
          <a:lstStyle/>
          <a:p>
            <a:r>
              <a:rPr lang="es-MX" sz="2800" b="1" dirty="0"/>
              <a:t>Asignatura 4</a:t>
            </a:r>
          </a:p>
        </p:txBody>
      </p:sp>
    </p:spTree>
    <p:extLst>
      <p:ext uri="{BB962C8B-B14F-4D97-AF65-F5344CB8AC3E}">
        <p14:creationId xmlns:p14="http://schemas.microsoft.com/office/powerpoint/2010/main" val="2194977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AA8F3-07D0-6A4E-9689-D93AB68D697B}"/>
              </a:ext>
            </a:extLst>
          </p:cNvPr>
          <p:cNvSpPr>
            <a:spLocks noGrp="1"/>
          </p:cNvSpPr>
          <p:nvPr>
            <p:ph type="title"/>
          </p:nvPr>
        </p:nvSpPr>
        <p:spPr>
          <a:xfrm>
            <a:off x="948942" y="1209753"/>
            <a:ext cx="6968411" cy="523068"/>
          </a:xfrm>
        </p:spPr>
        <p:txBody>
          <a:bodyPr>
            <a:noAutofit/>
          </a:bodyPr>
          <a:lstStyle/>
          <a:p>
            <a:r>
              <a:rPr lang="es-MX" sz="2800" dirty="0"/>
              <a:t>JUSTIFICACIÓN DE LA ACTIVIDAD. </a:t>
            </a:r>
          </a:p>
        </p:txBody>
      </p:sp>
      <p:sp>
        <p:nvSpPr>
          <p:cNvPr id="3" name="Marcador de contenido 2">
            <a:extLst>
              <a:ext uri="{FF2B5EF4-FFF2-40B4-BE49-F238E27FC236}">
                <a16:creationId xmlns:a16="http://schemas.microsoft.com/office/drawing/2014/main" id="{A2FE155A-FDEA-A844-8F40-6482C2D47078}"/>
              </a:ext>
            </a:extLst>
          </p:cNvPr>
          <p:cNvSpPr>
            <a:spLocks noGrp="1"/>
          </p:cNvSpPr>
          <p:nvPr>
            <p:ph idx="1"/>
          </p:nvPr>
        </p:nvSpPr>
        <p:spPr>
          <a:xfrm>
            <a:off x="743155" y="2025785"/>
            <a:ext cx="7666208" cy="2806430"/>
          </a:xfrm>
        </p:spPr>
        <p:txBody>
          <a:bodyPr>
            <a:noAutofit/>
          </a:bodyPr>
          <a:lstStyle/>
          <a:p>
            <a:pPr algn="just"/>
            <a:r>
              <a:rPr lang="es-MX" sz="1725" dirty="0"/>
              <a:t>Una vez contextualizado el problema de la manipulación genética en busca de un atleta ideal en el ámbito del deporte, desde la perspectiva de las tres áreas de conocimiento involucradas, (Biología, Matemáticas y Filosofía), podemos encaminarnos a través de la ética filosófica a la elaboración del producto final del proyecto, esto es, un código ético para el el tema de la manipulación genética en el deporte, con 10 principios básicos, que se aplique en las asignaturas de </a:t>
            </a:r>
            <a:r>
              <a:rPr lang="es-MX" sz="1725" i="1" dirty="0"/>
              <a:t>Educación Física y de la Salud </a:t>
            </a:r>
            <a:r>
              <a:rPr lang="es-MX" sz="1725" dirty="0"/>
              <a:t>que se imparten dentro de nuestro colegio. Todo ello, con el fin de que el alumno valore las implicaciones que tiene la búsqueda del atleta ideal. </a:t>
            </a:r>
          </a:p>
        </p:txBody>
      </p:sp>
      <p:pic>
        <p:nvPicPr>
          <p:cNvPr id="4" name="Imagen 3">
            <a:extLst>
              <a:ext uri="{FF2B5EF4-FFF2-40B4-BE49-F238E27FC236}">
                <a16:creationId xmlns:a16="http://schemas.microsoft.com/office/drawing/2014/main" id="{B42696A5-DAD4-4F9E-9248-CAF8D9CC6039}"/>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AC2CE7B2-7F54-42CC-88A4-A83F61E81D2E}"/>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1928C8A8-B424-4C02-B501-C2D9F533CD00}"/>
              </a:ext>
            </a:extLst>
          </p:cNvPr>
          <p:cNvSpPr>
            <a:spLocks noGrp="1"/>
          </p:cNvSpPr>
          <p:nvPr>
            <p:ph type="sldNum" sz="quarter" idx="12"/>
          </p:nvPr>
        </p:nvSpPr>
        <p:spPr/>
        <p:txBody>
          <a:bodyPr/>
          <a:lstStyle/>
          <a:p>
            <a:fld id="{6D22F896-40B5-4ADD-8801-0D06FADFA095}" type="slidenum">
              <a:rPr lang="en-US" smtClean="0"/>
              <a:t>75</a:t>
            </a:fld>
            <a:endParaRPr lang="en-US" dirty="0"/>
          </a:p>
        </p:txBody>
      </p:sp>
      <p:sp>
        <p:nvSpPr>
          <p:cNvPr id="7" name="CuadroTexto 6">
            <a:extLst>
              <a:ext uri="{FF2B5EF4-FFF2-40B4-BE49-F238E27FC236}">
                <a16:creationId xmlns:a16="http://schemas.microsoft.com/office/drawing/2014/main" id="{DD5B70D2-E89E-46A2-93D0-85BE28D2AD6C}"/>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14.3 </a:t>
            </a:r>
          </a:p>
        </p:txBody>
      </p:sp>
    </p:spTree>
    <p:extLst>
      <p:ext uri="{BB962C8B-B14F-4D97-AF65-F5344CB8AC3E}">
        <p14:creationId xmlns:p14="http://schemas.microsoft.com/office/powerpoint/2010/main" val="33112966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4158DAF-4037-9B47-8C9E-578C8DEA14C3}"/>
              </a:ext>
            </a:extLst>
          </p:cNvPr>
          <p:cNvSpPr>
            <a:spLocks noGrp="1"/>
          </p:cNvSpPr>
          <p:nvPr>
            <p:ph idx="1"/>
          </p:nvPr>
        </p:nvSpPr>
        <p:spPr>
          <a:xfrm>
            <a:off x="767672" y="2089942"/>
            <a:ext cx="7792668" cy="3719593"/>
          </a:xfrm>
        </p:spPr>
        <p:txBody>
          <a:bodyPr>
            <a:noAutofit/>
          </a:bodyPr>
          <a:lstStyle/>
          <a:p>
            <a:pPr algn="just"/>
            <a:r>
              <a:rPr lang="es-MX" sz="1800" dirty="0"/>
              <a:t>Una vez elaborados los decálogos con 10 principios éticos para la manipulación genética, aplicables en el mundo del deporte y específicamente en el contexto de nuestra institución, Colegio Hebreo Maguen David.  Se discuten sobre la importancia que tienen, así como la participación de Educación Física, y los problemas que conlleva el practicar deporte de alto rendimiento sin responsabilidad, o sin la instrucción necesaria.</a:t>
            </a:r>
          </a:p>
          <a:p>
            <a:pPr algn="just"/>
            <a:endParaRPr lang="es-MX" sz="1800" dirty="0"/>
          </a:p>
          <a:p>
            <a:pPr algn="just"/>
            <a:endParaRPr lang="es-MX" sz="1800" dirty="0"/>
          </a:p>
          <a:p>
            <a:pPr algn="just"/>
            <a:endParaRPr lang="es-MX" sz="1800" dirty="0"/>
          </a:p>
          <a:p>
            <a:pPr algn="just"/>
            <a:endParaRPr lang="es-MX" sz="1800" dirty="0"/>
          </a:p>
        </p:txBody>
      </p:sp>
      <p:pic>
        <p:nvPicPr>
          <p:cNvPr id="4" name="Imagen 3">
            <a:extLst>
              <a:ext uri="{FF2B5EF4-FFF2-40B4-BE49-F238E27FC236}">
                <a16:creationId xmlns:a16="http://schemas.microsoft.com/office/drawing/2014/main" id="{43C02AA3-EF72-48D5-B806-770A09FA39F4}"/>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E6F4C1F4-AE62-47A9-9688-65F85468AB27}"/>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6" name="Marcador de número de diapositiva 5">
            <a:extLst>
              <a:ext uri="{FF2B5EF4-FFF2-40B4-BE49-F238E27FC236}">
                <a16:creationId xmlns:a16="http://schemas.microsoft.com/office/drawing/2014/main" id="{FA06D5A4-CCA9-4A55-97D4-9F2FACDA4781}"/>
              </a:ext>
            </a:extLst>
          </p:cNvPr>
          <p:cNvSpPr>
            <a:spLocks noGrp="1"/>
          </p:cNvSpPr>
          <p:nvPr>
            <p:ph type="sldNum" sz="quarter" idx="12"/>
          </p:nvPr>
        </p:nvSpPr>
        <p:spPr/>
        <p:txBody>
          <a:bodyPr/>
          <a:lstStyle/>
          <a:p>
            <a:fld id="{6D22F896-40B5-4ADD-8801-0D06FADFA095}" type="slidenum">
              <a:rPr lang="en-US" smtClean="0"/>
              <a:t>76</a:t>
            </a:fld>
            <a:endParaRPr lang="en-US" dirty="0"/>
          </a:p>
        </p:txBody>
      </p:sp>
      <p:sp>
        <p:nvSpPr>
          <p:cNvPr id="7" name="CuadroTexto 6">
            <a:extLst>
              <a:ext uri="{FF2B5EF4-FFF2-40B4-BE49-F238E27FC236}">
                <a16:creationId xmlns:a16="http://schemas.microsoft.com/office/drawing/2014/main" id="{A54E85AF-17DC-4B2D-97D1-488ED5D7C99F}"/>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14.4 </a:t>
            </a:r>
          </a:p>
        </p:txBody>
      </p:sp>
      <p:sp>
        <p:nvSpPr>
          <p:cNvPr id="8" name="CuadroTexto 7">
            <a:extLst>
              <a:ext uri="{FF2B5EF4-FFF2-40B4-BE49-F238E27FC236}">
                <a16:creationId xmlns:a16="http://schemas.microsoft.com/office/drawing/2014/main" id="{3906AA8B-E90C-4E00-BF9B-791B8645E178}"/>
              </a:ext>
            </a:extLst>
          </p:cNvPr>
          <p:cNvSpPr txBox="1"/>
          <p:nvPr/>
        </p:nvSpPr>
        <p:spPr>
          <a:xfrm>
            <a:off x="820548" y="1309852"/>
            <a:ext cx="6189851" cy="523220"/>
          </a:xfrm>
          <a:prstGeom prst="rect">
            <a:avLst/>
          </a:prstGeom>
          <a:noFill/>
        </p:spPr>
        <p:txBody>
          <a:bodyPr wrap="square">
            <a:spAutoFit/>
          </a:bodyPr>
          <a:lstStyle/>
          <a:p>
            <a:pPr algn="just"/>
            <a:r>
              <a:rPr lang="es-MX" sz="2800" spc="-50" dirty="0">
                <a:solidFill>
                  <a:schemeClr val="tx1">
                    <a:lumMod val="75000"/>
                    <a:lumOff val="25000"/>
                  </a:schemeClr>
                </a:solidFill>
                <a:latin typeface="+mj-lt"/>
                <a:ea typeface="+mj-ea"/>
                <a:cs typeface="+mj-cs"/>
              </a:rPr>
              <a:t>Descripción de apertura de la actividad.</a:t>
            </a:r>
          </a:p>
        </p:txBody>
      </p:sp>
    </p:spTree>
    <p:extLst>
      <p:ext uri="{BB962C8B-B14F-4D97-AF65-F5344CB8AC3E}">
        <p14:creationId xmlns:p14="http://schemas.microsoft.com/office/powerpoint/2010/main" val="731677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D0B741-F8E9-B64D-BBAC-8685EDA1E454}"/>
              </a:ext>
            </a:extLst>
          </p:cNvPr>
          <p:cNvSpPr>
            <a:spLocks noGrp="1"/>
          </p:cNvSpPr>
          <p:nvPr>
            <p:ph idx="1"/>
          </p:nvPr>
        </p:nvSpPr>
        <p:spPr/>
        <p:txBody>
          <a:bodyPr>
            <a:normAutofit/>
          </a:bodyPr>
          <a:lstStyle/>
          <a:p>
            <a:pPr algn="just"/>
            <a:r>
              <a:rPr lang="es-MX" sz="2000" dirty="0"/>
              <a:t>Educación Física lo incluirá en los espacios donde los alumnos utilizan para hacer deporte. Para ello, se imprimen los decálogos en tamaño póster.</a:t>
            </a:r>
          </a:p>
          <a:p>
            <a:pPr algn="just"/>
            <a:r>
              <a:rPr lang="es-MX" sz="2000" dirty="0"/>
              <a:t>Los alumnos en esta sección, enlistan los lugares más adecuados para darlos a conocer y las sugerencias para que sean de mayor impacto.</a:t>
            </a:r>
          </a:p>
          <a:p>
            <a:endParaRPr lang="es-MX" dirty="0"/>
          </a:p>
        </p:txBody>
      </p:sp>
      <p:pic>
        <p:nvPicPr>
          <p:cNvPr id="4" name="Imagen 3">
            <a:extLst>
              <a:ext uri="{FF2B5EF4-FFF2-40B4-BE49-F238E27FC236}">
                <a16:creationId xmlns:a16="http://schemas.microsoft.com/office/drawing/2014/main" id="{851D1574-0208-446A-9B5C-86B8B28FEE96}"/>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5C6AA188-4A1E-4F50-A108-C7EDDDC04136}"/>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FE382EA6-938E-4F26-82A0-1DE0F275D978}"/>
              </a:ext>
            </a:extLst>
          </p:cNvPr>
          <p:cNvSpPr>
            <a:spLocks noGrp="1"/>
          </p:cNvSpPr>
          <p:nvPr>
            <p:ph type="sldNum" sz="quarter" idx="12"/>
          </p:nvPr>
        </p:nvSpPr>
        <p:spPr/>
        <p:txBody>
          <a:bodyPr/>
          <a:lstStyle/>
          <a:p>
            <a:fld id="{6D22F896-40B5-4ADD-8801-0D06FADFA095}" type="slidenum">
              <a:rPr lang="en-US" smtClean="0"/>
              <a:t>77</a:t>
            </a:fld>
            <a:endParaRPr lang="en-US" dirty="0"/>
          </a:p>
        </p:txBody>
      </p:sp>
      <p:sp>
        <p:nvSpPr>
          <p:cNvPr id="6" name="CuadroTexto 5">
            <a:extLst>
              <a:ext uri="{FF2B5EF4-FFF2-40B4-BE49-F238E27FC236}">
                <a16:creationId xmlns:a16="http://schemas.microsoft.com/office/drawing/2014/main" id="{B8600D08-9C52-484C-84A0-26AC821D52C7}"/>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14.5 </a:t>
            </a:r>
          </a:p>
        </p:txBody>
      </p:sp>
      <p:sp>
        <p:nvSpPr>
          <p:cNvPr id="7" name="CuadroTexto 6">
            <a:extLst>
              <a:ext uri="{FF2B5EF4-FFF2-40B4-BE49-F238E27FC236}">
                <a16:creationId xmlns:a16="http://schemas.microsoft.com/office/drawing/2014/main" id="{533BD517-E353-4551-97B2-7403708F4082}"/>
              </a:ext>
            </a:extLst>
          </p:cNvPr>
          <p:cNvSpPr txBox="1"/>
          <p:nvPr/>
        </p:nvSpPr>
        <p:spPr>
          <a:xfrm>
            <a:off x="863796" y="1255042"/>
            <a:ext cx="6364317" cy="523220"/>
          </a:xfrm>
          <a:prstGeom prst="rect">
            <a:avLst/>
          </a:prstGeom>
          <a:noFill/>
        </p:spPr>
        <p:txBody>
          <a:bodyPr wrap="square">
            <a:spAutoFit/>
          </a:bodyPr>
          <a:lstStyle/>
          <a:p>
            <a:pPr algn="just"/>
            <a:r>
              <a:rPr lang="es-MX" sz="2800" spc="-50" dirty="0">
                <a:solidFill>
                  <a:schemeClr val="tx1">
                    <a:lumMod val="75000"/>
                    <a:lumOff val="25000"/>
                  </a:schemeClr>
                </a:solidFill>
                <a:latin typeface="+mj-lt"/>
                <a:ea typeface="+mj-ea"/>
                <a:cs typeface="+mj-cs"/>
              </a:rPr>
              <a:t>Descripción del desarrollo de la actividad.</a:t>
            </a:r>
          </a:p>
        </p:txBody>
      </p:sp>
    </p:spTree>
    <p:extLst>
      <p:ext uri="{BB962C8B-B14F-4D97-AF65-F5344CB8AC3E}">
        <p14:creationId xmlns:p14="http://schemas.microsoft.com/office/powerpoint/2010/main" val="545175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5000A5-F74E-5F49-B725-4A0DF4DF3E13}"/>
              </a:ext>
            </a:extLst>
          </p:cNvPr>
          <p:cNvSpPr>
            <a:spLocks noGrp="1"/>
          </p:cNvSpPr>
          <p:nvPr>
            <p:ph idx="1"/>
          </p:nvPr>
        </p:nvSpPr>
        <p:spPr>
          <a:xfrm>
            <a:off x="855221" y="1948809"/>
            <a:ext cx="7782941" cy="3952068"/>
          </a:xfrm>
        </p:spPr>
        <p:txBody>
          <a:bodyPr>
            <a:normAutofit/>
          </a:bodyPr>
          <a:lstStyle/>
          <a:p>
            <a:r>
              <a:rPr lang="es-MX" sz="1800" dirty="0"/>
              <a:t>En plenaria, todos los equipos comparten su opinión de cómo se puede llegar a los acuerdos necesarios sobre el uso de los decálogos. </a:t>
            </a:r>
          </a:p>
          <a:p>
            <a:r>
              <a:rPr lang="es-MX" sz="1800" dirty="0"/>
              <a:t>Finalmente, en plenaria, se acuerda y redacta. </a:t>
            </a:r>
          </a:p>
          <a:p>
            <a:pPr algn="just"/>
            <a:r>
              <a:rPr lang="es-MX" sz="1800" dirty="0"/>
              <a:t>El secretario general, subirá la redacción de los acuerdos en Classroom.  El formato será libre. </a:t>
            </a:r>
          </a:p>
          <a:p>
            <a:pPr algn="just"/>
            <a:r>
              <a:rPr lang="es-MX" sz="1800" dirty="0"/>
              <a:t>Se buscará una reunión con la Dirección del Colegio,  para saber el debido proceso, para compartir las sugerencias derivadas de la actividad, para con la publicación de los decálogos en el colegio. </a:t>
            </a:r>
          </a:p>
          <a:p>
            <a:pPr algn="just"/>
            <a:endParaRPr lang="es-MX" sz="1800" dirty="0"/>
          </a:p>
          <a:p>
            <a:endParaRPr lang="es-MX" dirty="0"/>
          </a:p>
        </p:txBody>
      </p:sp>
      <p:pic>
        <p:nvPicPr>
          <p:cNvPr id="4" name="Imagen 3">
            <a:extLst>
              <a:ext uri="{FF2B5EF4-FFF2-40B4-BE49-F238E27FC236}">
                <a16:creationId xmlns:a16="http://schemas.microsoft.com/office/drawing/2014/main" id="{9BA7BAED-AC83-47AC-B4CA-01B0CA33651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7709F53B-4E90-4FFB-B0B9-0ED99BFFA615}"/>
              </a:ext>
            </a:extLst>
          </p:cNvPr>
          <p:cNvPicPr>
            <a:picLocks noChangeAspect="1"/>
          </p:cNvPicPr>
          <p:nvPr/>
        </p:nvPicPr>
        <p:blipFill rotWithShape="1">
          <a:blip r:embed="rId3"/>
          <a:srcRect l="24932" t="23641" r="26574" b="22906"/>
          <a:stretch/>
        </p:blipFill>
        <p:spPr>
          <a:xfrm>
            <a:off x="571432" y="31273"/>
            <a:ext cx="1387919" cy="680775"/>
          </a:xfrm>
          <a:prstGeom prst="rect">
            <a:avLst/>
          </a:prstGeom>
        </p:spPr>
      </p:pic>
      <p:sp>
        <p:nvSpPr>
          <p:cNvPr id="2" name="Marcador de número de diapositiva 1">
            <a:extLst>
              <a:ext uri="{FF2B5EF4-FFF2-40B4-BE49-F238E27FC236}">
                <a16:creationId xmlns:a16="http://schemas.microsoft.com/office/drawing/2014/main" id="{6D0D3FF4-77D8-45FF-AFEF-BD560A430110}"/>
              </a:ext>
            </a:extLst>
          </p:cNvPr>
          <p:cNvSpPr>
            <a:spLocks noGrp="1"/>
          </p:cNvSpPr>
          <p:nvPr>
            <p:ph type="sldNum" sz="quarter" idx="12"/>
          </p:nvPr>
        </p:nvSpPr>
        <p:spPr/>
        <p:txBody>
          <a:bodyPr/>
          <a:lstStyle/>
          <a:p>
            <a:fld id="{6D22F896-40B5-4ADD-8801-0D06FADFA095}" type="slidenum">
              <a:rPr lang="en-US" smtClean="0"/>
              <a:t>78</a:t>
            </a:fld>
            <a:endParaRPr lang="en-US" dirty="0"/>
          </a:p>
        </p:txBody>
      </p:sp>
      <p:sp>
        <p:nvSpPr>
          <p:cNvPr id="6" name="CuadroTexto 5">
            <a:extLst>
              <a:ext uri="{FF2B5EF4-FFF2-40B4-BE49-F238E27FC236}">
                <a16:creationId xmlns:a16="http://schemas.microsoft.com/office/drawing/2014/main" id="{BBB5CD20-B912-4AEE-B446-93B475FDB890}"/>
              </a:ext>
            </a:extLst>
          </p:cNvPr>
          <p:cNvSpPr txBox="1"/>
          <p:nvPr/>
        </p:nvSpPr>
        <p:spPr>
          <a:xfrm>
            <a:off x="863797" y="1255042"/>
            <a:ext cx="6224980" cy="523220"/>
          </a:xfrm>
          <a:prstGeom prst="rect">
            <a:avLst/>
          </a:prstGeom>
          <a:noFill/>
        </p:spPr>
        <p:txBody>
          <a:bodyPr wrap="square">
            <a:spAutoFit/>
          </a:bodyPr>
          <a:lstStyle/>
          <a:p>
            <a:pPr algn="just"/>
            <a:r>
              <a:rPr lang="es-MX" sz="2800" spc="-50" dirty="0">
                <a:solidFill>
                  <a:schemeClr val="tx1">
                    <a:lumMod val="75000"/>
                    <a:lumOff val="25000"/>
                  </a:schemeClr>
                </a:solidFill>
                <a:latin typeface="+mj-lt"/>
                <a:ea typeface="+mj-ea"/>
                <a:cs typeface="+mj-cs"/>
              </a:rPr>
              <a:t>Descripción del cierre de la actividad.</a:t>
            </a:r>
          </a:p>
        </p:txBody>
      </p:sp>
      <p:sp>
        <p:nvSpPr>
          <p:cNvPr id="7" name="CuadroTexto 6">
            <a:extLst>
              <a:ext uri="{FF2B5EF4-FFF2-40B4-BE49-F238E27FC236}">
                <a16:creationId xmlns:a16="http://schemas.microsoft.com/office/drawing/2014/main" id="{EBDF4C8D-0942-4B42-8A66-D40EB680BF76}"/>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14.6 </a:t>
            </a:r>
          </a:p>
        </p:txBody>
      </p:sp>
    </p:spTree>
    <p:extLst>
      <p:ext uri="{BB962C8B-B14F-4D97-AF65-F5344CB8AC3E}">
        <p14:creationId xmlns:p14="http://schemas.microsoft.com/office/powerpoint/2010/main" val="26236629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3F5D1-992F-4442-A571-133D9EC4DD23}"/>
              </a:ext>
            </a:extLst>
          </p:cNvPr>
          <p:cNvSpPr>
            <a:spLocks noGrp="1"/>
          </p:cNvSpPr>
          <p:nvPr>
            <p:ph type="title"/>
          </p:nvPr>
        </p:nvSpPr>
        <p:spPr/>
        <p:txBody>
          <a:bodyPr/>
          <a:lstStyle/>
          <a:p>
            <a:r>
              <a:rPr lang="es-MX" dirty="0"/>
              <a:t>Acuerdos.</a:t>
            </a:r>
          </a:p>
        </p:txBody>
      </p:sp>
      <p:sp>
        <p:nvSpPr>
          <p:cNvPr id="3" name="Marcador de contenido 2">
            <a:extLst>
              <a:ext uri="{FF2B5EF4-FFF2-40B4-BE49-F238E27FC236}">
                <a16:creationId xmlns:a16="http://schemas.microsoft.com/office/drawing/2014/main" id="{2FEAC108-C90A-40DA-8E09-4C75904557A2}"/>
              </a:ext>
            </a:extLst>
          </p:cNvPr>
          <p:cNvSpPr>
            <a:spLocks noGrp="1"/>
          </p:cNvSpPr>
          <p:nvPr>
            <p:ph idx="1"/>
          </p:nvPr>
        </p:nvSpPr>
        <p:spPr/>
        <p:txBody>
          <a:bodyPr>
            <a:normAutofit fontScale="92500" lnSpcReduction="10000"/>
          </a:bodyPr>
          <a:lstStyle/>
          <a:p>
            <a:pPr algn="just"/>
            <a:r>
              <a:rPr lang="es-MX" dirty="0"/>
              <a:t>Como resultado de la actividad, los alumnos determinaron que los espacios más adecuados son:</a:t>
            </a:r>
          </a:p>
          <a:p>
            <a:pPr algn="just"/>
            <a:r>
              <a:rPr lang="es-MX" dirty="0"/>
              <a:t>1. El estadio cerrado</a:t>
            </a:r>
          </a:p>
          <a:p>
            <a:pPr algn="just"/>
            <a:r>
              <a:rPr lang="es-MX" dirty="0"/>
              <a:t>2. Las canchas de fútbol</a:t>
            </a:r>
          </a:p>
          <a:p>
            <a:pPr algn="just"/>
            <a:r>
              <a:rPr lang="es-MX" dirty="0"/>
              <a:t>3.Biblioteca</a:t>
            </a:r>
          </a:p>
          <a:p>
            <a:pPr algn="just"/>
            <a:r>
              <a:rPr lang="es-MX" dirty="0"/>
              <a:t>4.Las gradas</a:t>
            </a:r>
          </a:p>
          <a:p>
            <a:pPr algn="just"/>
            <a:r>
              <a:rPr lang="es-MX" dirty="0"/>
              <a:t>La estrategia para aumentar el impacto, es que al inicio de cualquier evento deportivo, inicio de periodo de clases de Educación física, se les de a conocer a los alumno, y se haga un ment.com, para hacer un poco interactivo su entendimiento y reflexión. En ese www.menti.com, se puede preguntar sobre ¿Por qué son importantes los decálogos presentados? ¿Cómo ha cambiado tu pensamiento con respecto al deporte?</a:t>
            </a:r>
          </a:p>
          <a:p>
            <a:pPr algn="just"/>
            <a:endParaRPr lang="es-MX" dirty="0"/>
          </a:p>
        </p:txBody>
      </p:sp>
      <p:sp>
        <p:nvSpPr>
          <p:cNvPr id="4" name="Marcador de número de diapositiva 3">
            <a:extLst>
              <a:ext uri="{FF2B5EF4-FFF2-40B4-BE49-F238E27FC236}">
                <a16:creationId xmlns:a16="http://schemas.microsoft.com/office/drawing/2014/main" id="{616DB6FF-FAAA-4182-A823-F64F416931A3}"/>
              </a:ext>
            </a:extLst>
          </p:cNvPr>
          <p:cNvSpPr>
            <a:spLocks noGrp="1"/>
          </p:cNvSpPr>
          <p:nvPr>
            <p:ph type="sldNum" sz="quarter" idx="12"/>
          </p:nvPr>
        </p:nvSpPr>
        <p:spPr/>
        <p:txBody>
          <a:bodyPr/>
          <a:lstStyle/>
          <a:p>
            <a:fld id="{6D22F896-40B5-4ADD-8801-0D06FADFA095}" type="slidenum">
              <a:rPr lang="en-US" smtClean="0"/>
              <a:t>79</a:t>
            </a:fld>
            <a:endParaRPr lang="en-US" dirty="0"/>
          </a:p>
        </p:txBody>
      </p:sp>
    </p:spTree>
    <p:extLst>
      <p:ext uri="{BB962C8B-B14F-4D97-AF65-F5344CB8AC3E}">
        <p14:creationId xmlns:p14="http://schemas.microsoft.com/office/powerpoint/2010/main" val="148013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D8070E5-8175-FB4C-858E-74D56B6481F8}"/>
              </a:ext>
            </a:extLst>
          </p:cNvPr>
          <p:cNvSpPr>
            <a:spLocks noGrp="1"/>
          </p:cNvSpPr>
          <p:nvPr>
            <p:ph type="subTitle" idx="1"/>
          </p:nvPr>
        </p:nvSpPr>
        <p:spPr>
          <a:xfrm>
            <a:off x="1275159" y="1050533"/>
            <a:ext cx="6593681" cy="4050389"/>
          </a:xfrm>
        </p:spPr>
        <p:txBody>
          <a:bodyPr>
            <a:normAutofit fontScale="25000" lnSpcReduction="20000"/>
          </a:bodyPr>
          <a:lstStyle/>
          <a:p>
            <a:pPr algn="just"/>
            <a:r>
              <a:rPr lang="es-MX" sz="6000" dirty="0"/>
              <a:t>7) OBJETIVO O PROPÓSITOS A ALCANzar, DE CADA ASIGNATURA INVOLUCRADA.</a:t>
            </a:r>
          </a:p>
          <a:p>
            <a:pPr marL="257175" indent="-257175" algn="just">
              <a:buAutoNum type="arabicParenR"/>
            </a:pPr>
            <a:r>
              <a:rPr lang="es-MX" sz="6000" i="1" dirty="0"/>
              <a:t>BIOLOGÍA</a:t>
            </a:r>
            <a:r>
              <a:rPr lang="es-MX" sz="6000" dirty="0"/>
              <a:t>: identificar los conceptos básicos de la biología y la genética, involucrados en los casos de manipulación GENÉTICA en el deporte.</a:t>
            </a:r>
          </a:p>
          <a:p>
            <a:pPr marL="257175" indent="-257175" algn="just">
              <a:buAutoNum type="arabicParenR"/>
            </a:pPr>
            <a:r>
              <a:rPr lang="es-MX" sz="6000" i="1" dirty="0"/>
              <a:t>CÁLCULO</a:t>
            </a:r>
            <a:r>
              <a:rPr lang="es-MX" sz="6000" dirty="0"/>
              <a:t>: Aplicar los conceptos de límite y funciones, para la construcción simulada de un modelo matemático Que permita medir el rendimiento físico de los atletas.   </a:t>
            </a:r>
          </a:p>
          <a:p>
            <a:pPr marL="257175" indent="-257175" algn="just">
              <a:buAutoNum type="arabicParenR"/>
            </a:pPr>
            <a:r>
              <a:rPr lang="es-MX" sz="6000" i="1" dirty="0"/>
              <a:t>FILOSOFÍA</a:t>
            </a:r>
            <a:r>
              <a:rPr lang="es-MX" sz="6000" dirty="0"/>
              <a:t>: Valorar críticamente las implicaciones éticas de la manipulación GENÉTICA en los atletas, con el fin de elaborar por escrito, un código de ética para el deporte que incluya 10 principios básicos. </a:t>
            </a:r>
          </a:p>
          <a:p>
            <a:pPr marL="257175" indent="-257175" algn="just">
              <a:buFont typeface="Arial" panose="020B0604020202020204" pitchFamily="34" charset="0"/>
              <a:buAutoNum type="arabicParenR"/>
            </a:pPr>
            <a:r>
              <a:rPr lang="es-MX" sz="6000" i="1" dirty="0"/>
              <a:t>EDUCACIÓN FÍSICA Y DE LA SALUD</a:t>
            </a:r>
            <a:r>
              <a:rPr lang="es-MX" sz="6000" dirty="0"/>
              <a:t>: PRESENTAR Y socializar, ENTRE LOS ALUMNOS DEL COLEGIO EL CÓDIGO DE ÉTICA. </a:t>
            </a:r>
          </a:p>
          <a:p>
            <a:pPr marL="257175" indent="-257175" algn="just">
              <a:buAutoNum type="arabicParenR"/>
            </a:pPr>
            <a:endParaRPr lang="es-MX" sz="5400" dirty="0"/>
          </a:p>
        </p:txBody>
      </p:sp>
      <p:pic>
        <p:nvPicPr>
          <p:cNvPr id="4" name="Imagen 3">
            <a:extLst>
              <a:ext uri="{FF2B5EF4-FFF2-40B4-BE49-F238E27FC236}">
                <a16:creationId xmlns:a16="http://schemas.microsoft.com/office/drawing/2014/main" id="{06B0F4BA-0C6E-4159-B30B-6D5EF154EA9D}"/>
              </a:ext>
            </a:extLst>
          </p:cNvPr>
          <p:cNvPicPr>
            <a:picLocks noChangeAspect="1"/>
          </p:cNvPicPr>
          <p:nvPr/>
        </p:nvPicPr>
        <p:blipFill>
          <a:blip r:embed="rId2"/>
          <a:stretch>
            <a:fillRect/>
          </a:stretch>
        </p:blipFill>
        <p:spPr>
          <a:xfrm>
            <a:off x="5177480" y="31273"/>
            <a:ext cx="3966519" cy="1019260"/>
          </a:xfrm>
          <a:prstGeom prst="rect">
            <a:avLst/>
          </a:prstGeom>
        </p:spPr>
      </p:pic>
      <p:pic>
        <p:nvPicPr>
          <p:cNvPr id="5" name="Imagen 4">
            <a:extLst>
              <a:ext uri="{FF2B5EF4-FFF2-40B4-BE49-F238E27FC236}">
                <a16:creationId xmlns:a16="http://schemas.microsoft.com/office/drawing/2014/main" id="{DD51F0D4-28E6-4E75-8A4F-36189599D2A8}"/>
              </a:ext>
            </a:extLst>
          </p:cNvPr>
          <p:cNvPicPr>
            <a:picLocks noChangeAspect="1"/>
          </p:cNvPicPr>
          <p:nvPr/>
        </p:nvPicPr>
        <p:blipFill rotWithShape="1">
          <a:blip r:embed="rId3"/>
          <a:srcRect l="24932" t="23641" r="26574" b="22906"/>
          <a:stretch/>
        </p:blipFill>
        <p:spPr>
          <a:xfrm>
            <a:off x="318965" y="31273"/>
            <a:ext cx="1640386" cy="804610"/>
          </a:xfrm>
          <a:prstGeom prst="rect">
            <a:avLst/>
          </a:prstGeom>
        </p:spPr>
      </p:pic>
      <p:sp>
        <p:nvSpPr>
          <p:cNvPr id="2" name="Marcador de número de diapositiva 1">
            <a:extLst>
              <a:ext uri="{FF2B5EF4-FFF2-40B4-BE49-F238E27FC236}">
                <a16:creationId xmlns:a16="http://schemas.microsoft.com/office/drawing/2014/main" id="{E9D7554A-3678-4626-84DB-0460E3026FD3}"/>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7" name="CuadroTexto 6">
            <a:extLst>
              <a:ext uri="{FF2B5EF4-FFF2-40B4-BE49-F238E27FC236}">
                <a16:creationId xmlns:a16="http://schemas.microsoft.com/office/drawing/2014/main" id="{2C5FC1BF-FEF2-4689-AF37-76FAFFE2EF8A}"/>
              </a:ext>
            </a:extLst>
          </p:cNvPr>
          <p:cNvSpPr txBox="1"/>
          <p:nvPr/>
        </p:nvSpPr>
        <p:spPr>
          <a:xfrm>
            <a:off x="1959351" y="573876"/>
            <a:ext cx="4572000" cy="369332"/>
          </a:xfrm>
          <a:prstGeom prst="rect">
            <a:avLst/>
          </a:prstGeom>
          <a:noFill/>
        </p:spPr>
        <p:txBody>
          <a:bodyPr wrap="square">
            <a:spAutoFit/>
          </a:bodyPr>
          <a:lstStyle/>
          <a:p>
            <a:pPr algn="ctr"/>
            <a:r>
              <a:rPr lang="es-MX" sz="1800" dirty="0"/>
              <a:t>6</a:t>
            </a:r>
          </a:p>
        </p:txBody>
      </p:sp>
    </p:spTree>
    <p:extLst>
      <p:ext uri="{BB962C8B-B14F-4D97-AF65-F5344CB8AC3E}">
        <p14:creationId xmlns:p14="http://schemas.microsoft.com/office/powerpoint/2010/main" val="4606255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EB8B5-AFF6-8346-9903-A0E19D3D08B1}"/>
              </a:ext>
            </a:extLst>
          </p:cNvPr>
          <p:cNvSpPr>
            <a:spLocks noGrp="1"/>
          </p:cNvSpPr>
          <p:nvPr>
            <p:ph type="title"/>
          </p:nvPr>
        </p:nvSpPr>
        <p:spPr>
          <a:xfrm>
            <a:off x="890177" y="1196992"/>
            <a:ext cx="5849249" cy="564254"/>
          </a:xfrm>
        </p:spPr>
        <p:txBody>
          <a:bodyPr>
            <a:normAutofit/>
          </a:bodyPr>
          <a:lstStyle/>
          <a:p>
            <a:r>
              <a:rPr lang="es-MX" sz="2800" dirty="0"/>
              <a:t>Conclusiones y utilidad de los resultados </a:t>
            </a:r>
          </a:p>
        </p:txBody>
      </p:sp>
      <p:sp>
        <p:nvSpPr>
          <p:cNvPr id="3" name="Marcador de contenido 2">
            <a:extLst>
              <a:ext uri="{FF2B5EF4-FFF2-40B4-BE49-F238E27FC236}">
                <a16:creationId xmlns:a16="http://schemas.microsoft.com/office/drawing/2014/main" id="{83468CAA-7BBC-EC40-957B-BE62B0FE54B3}"/>
              </a:ext>
            </a:extLst>
          </p:cNvPr>
          <p:cNvSpPr>
            <a:spLocks noGrp="1"/>
          </p:cNvSpPr>
          <p:nvPr>
            <p:ph idx="1"/>
          </p:nvPr>
        </p:nvSpPr>
        <p:spPr>
          <a:xfrm>
            <a:off x="571433" y="1856891"/>
            <a:ext cx="7945550" cy="3521990"/>
          </a:xfrm>
        </p:spPr>
        <p:txBody>
          <a:bodyPr>
            <a:normAutofit/>
          </a:bodyPr>
          <a:lstStyle/>
          <a:p>
            <a:pPr marL="0" indent="0">
              <a:buNone/>
            </a:pPr>
            <a:endParaRPr lang="es-MX" dirty="0"/>
          </a:p>
          <a:p>
            <a:pPr algn="just"/>
            <a:r>
              <a:rPr lang="es-MX" sz="1800" dirty="0"/>
              <a:t>Los acuerdos a los que llegaron los alumnos, fueron muy beneficiosos, pues cerraron el ciclo de utilidad dentro del colegio, y abundaron en argumentos para presentarlos a las autoridades, así como potencio el interés en los decálogos.</a:t>
            </a:r>
          </a:p>
          <a:p>
            <a:pPr algn="just"/>
            <a:r>
              <a:rPr lang="es-MX" sz="1800" dirty="0"/>
              <a:t>En un inicio, no se contempló que se llegaran a estos acuerdos sencillos, pero al incluirlos, permitió que Educación Física los adoptara y trabajará con los alumnos.</a:t>
            </a:r>
          </a:p>
          <a:p>
            <a:pPr algn="just"/>
            <a:r>
              <a:rPr lang="es-MX" sz="1800" dirty="0"/>
              <a:t>Se tomo la decisión de retomar el  proyecto, una vez que concluya la pandemia.</a:t>
            </a:r>
          </a:p>
          <a:p>
            <a:pPr marL="0" indent="0">
              <a:buNone/>
            </a:pPr>
            <a:endParaRPr lang="es-MX" dirty="0"/>
          </a:p>
        </p:txBody>
      </p:sp>
      <p:pic>
        <p:nvPicPr>
          <p:cNvPr id="4" name="Imagen 3">
            <a:extLst>
              <a:ext uri="{FF2B5EF4-FFF2-40B4-BE49-F238E27FC236}">
                <a16:creationId xmlns:a16="http://schemas.microsoft.com/office/drawing/2014/main" id="{ABB8AF41-72E2-452D-902D-43B18725F98B}"/>
              </a:ext>
            </a:extLst>
          </p:cNvPr>
          <p:cNvPicPr>
            <a:picLocks noChangeAspect="1"/>
          </p:cNvPicPr>
          <p:nvPr/>
        </p:nvPicPr>
        <p:blipFill>
          <a:blip r:embed="rId2"/>
          <a:stretch>
            <a:fillRect/>
          </a:stretch>
        </p:blipFill>
        <p:spPr>
          <a:xfrm>
            <a:off x="5787956" y="31273"/>
            <a:ext cx="3356043" cy="862389"/>
          </a:xfrm>
          <a:prstGeom prst="rect">
            <a:avLst/>
          </a:prstGeom>
        </p:spPr>
      </p:pic>
      <p:pic>
        <p:nvPicPr>
          <p:cNvPr id="5" name="Imagen 4">
            <a:extLst>
              <a:ext uri="{FF2B5EF4-FFF2-40B4-BE49-F238E27FC236}">
                <a16:creationId xmlns:a16="http://schemas.microsoft.com/office/drawing/2014/main" id="{B8F5ED4B-6BF7-4967-8391-E61CE2ADEA85}"/>
              </a:ext>
            </a:extLst>
          </p:cNvPr>
          <p:cNvPicPr>
            <a:picLocks noChangeAspect="1"/>
          </p:cNvPicPr>
          <p:nvPr/>
        </p:nvPicPr>
        <p:blipFill rotWithShape="1">
          <a:blip r:embed="rId3"/>
          <a:srcRect l="24932" t="23641" r="26574" b="22906"/>
          <a:stretch/>
        </p:blipFill>
        <p:spPr>
          <a:xfrm>
            <a:off x="571433" y="31274"/>
            <a:ext cx="1150364" cy="564254"/>
          </a:xfrm>
          <a:prstGeom prst="rect">
            <a:avLst/>
          </a:prstGeom>
        </p:spPr>
      </p:pic>
      <p:sp>
        <p:nvSpPr>
          <p:cNvPr id="6" name="Marcador de número de diapositiva 5">
            <a:extLst>
              <a:ext uri="{FF2B5EF4-FFF2-40B4-BE49-F238E27FC236}">
                <a16:creationId xmlns:a16="http://schemas.microsoft.com/office/drawing/2014/main" id="{DE9E9968-8B79-456B-9833-F1205DFC996B}"/>
              </a:ext>
            </a:extLst>
          </p:cNvPr>
          <p:cNvSpPr>
            <a:spLocks noGrp="1"/>
          </p:cNvSpPr>
          <p:nvPr>
            <p:ph type="sldNum" sz="quarter" idx="12"/>
          </p:nvPr>
        </p:nvSpPr>
        <p:spPr/>
        <p:txBody>
          <a:bodyPr/>
          <a:lstStyle/>
          <a:p>
            <a:fld id="{6D22F896-40B5-4ADD-8801-0D06FADFA095}" type="slidenum">
              <a:rPr lang="en-US" smtClean="0"/>
              <a:t>80</a:t>
            </a:fld>
            <a:endParaRPr lang="en-US" dirty="0"/>
          </a:p>
        </p:txBody>
      </p:sp>
      <p:sp>
        <p:nvSpPr>
          <p:cNvPr id="7" name="CuadroTexto 6">
            <a:extLst>
              <a:ext uri="{FF2B5EF4-FFF2-40B4-BE49-F238E27FC236}">
                <a16:creationId xmlns:a16="http://schemas.microsoft.com/office/drawing/2014/main" id="{8A0905FB-6FCF-4DB4-B108-E32D4822F169}"/>
              </a:ext>
            </a:extLst>
          </p:cNvPr>
          <p:cNvSpPr txBox="1"/>
          <p:nvPr/>
        </p:nvSpPr>
        <p:spPr>
          <a:xfrm>
            <a:off x="3229322" y="845272"/>
            <a:ext cx="1634248" cy="400110"/>
          </a:xfrm>
          <a:prstGeom prst="rect">
            <a:avLst/>
          </a:prstGeom>
          <a:noFill/>
        </p:spPr>
        <p:txBody>
          <a:bodyPr wrap="square">
            <a:spAutoFit/>
          </a:bodyPr>
          <a:lstStyle/>
          <a:p>
            <a:pPr algn="just"/>
            <a:r>
              <a:rPr lang="es-MX" sz="2000" dirty="0"/>
              <a:t>14.7-14.9</a:t>
            </a:r>
            <a:endParaRPr lang="es-MX" sz="2000" dirty="0">
              <a:solidFill>
                <a:schemeClr val="tx1"/>
              </a:solidFill>
            </a:endParaRPr>
          </a:p>
        </p:txBody>
      </p:sp>
    </p:spTree>
    <p:extLst>
      <p:ext uri="{BB962C8B-B14F-4D97-AF65-F5344CB8AC3E}">
        <p14:creationId xmlns:p14="http://schemas.microsoft.com/office/powerpoint/2010/main" val="1302765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5C921E-8E4D-9E4F-9EEE-43EBCDAF3E54}"/>
              </a:ext>
            </a:extLst>
          </p:cNvPr>
          <p:cNvSpPr>
            <a:spLocks noGrp="1"/>
          </p:cNvSpPr>
          <p:nvPr>
            <p:ph type="title"/>
          </p:nvPr>
        </p:nvSpPr>
        <p:spPr>
          <a:xfrm>
            <a:off x="420131" y="948019"/>
            <a:ext cx="8377880" cy="705970"/>
          </a:xfrm>
        </p:spPr>
        <p:txBody>
          <a:bodyPr>
            <a:noAutofit/>
          </a:bodyPr>
          <a:lstStyle/>
          <a:p>
            <a:r>
              <a:rPr lang="es-MX" sz="2800" dirty="0"/>
              <a:t>Una actividad interdisciplinaria  de cierre del proyecto.  </a:t>
            </a:r>
          </a:p>
        </p:txBody>
      </p:sp>
      <p:sp>
        <p:nvSpPr>
          <p:cNvPr id="3" name="Marcador de contenido 2">
            <a:extLst>
              <a:ext uri="{FF2B5EF4-FFF2-40B4-BE49-F238E27FC236}">
                <a16:creationId xmlns:a16="http://schemas.microsoft.com/office/drawing/2014/main" id="{B2C9ECBC-E1A3-6C48-A103-8426D95B80A8}"/>
              </a:ext>
            </a:extLst>
          </p:cNvPr>
          <p:cNvSpPr>
            <a:spLocks noGrp="1"/>
          </p:cNvSpPr>
          <p:nvPr>
            <p:ph idx="1"/>
          </p:nvPr>
        </p:nvSpPr>
        <p:spPr>
          <a:xfrm>
            <a:off x="1088685" y="1653989"/>
            <a:ext cx="6968411" cy="3671047"/>
          </a:xfrm>
        </p:spPr>
        <p:txBody>
          <a:bodyPr>
            <a:normAutofit/>
          </a:bodyPr>
          <a:lstStyle/>
          <a:p>
            <a:pPr marL="0" indent="0" algn="ctr">
              <a:buNone/>
            </a:pPr>
            <a:endParaRPr lang="es-MX" dirty="0"/>
          </a:p>
          <a:p>
            <a:pPr marL="0" indent="0" algn="ctr">
              <a:buNone/>
            </a:pPr>
            <a:r>
              <a:rPr lang="es-MX" sz="1800" dirty="0"/>
              <a:t>“REFLEXIÓN SOBRE EL PROYECTO”</a:t>
            </a:r>
          </a:p>
          <a:p>
            <a:pPr marL="0" indent="0" algn="ctr">
              <a:buNone/>
            </a:pPr>
            <a:endParaRPr lang="es-MX" sz="1800" dirty="0"/>
          </a:p>
          <a:p>
            <a:pPr marL="0" indent="0" algn="ctr">
              <a:buNone/>
            </a:pPr>
            <a:r>
              <a:rPr lang="es-MX" sz="1800" dirty="0"/>
              <a:t>OBJETIVO: HACER UNA REFLEXIÓN GRUPAL ENTRE MAESTROS Y ALUMNOS PARTICIPANTES SOBRE LOS ALCANCES Y LÍMITES DEL PROYECTO. </a:t>
            </a:r>
          </a:p>
          <a:p>
            <a:pPr marL="0" indent="0" algn="ctr">
              <a:buNone/>
            </a:pPr>
            <a:endParaRPr lang="es-MX" sz="1800" dirty="0"/>
          </a:p>
          <a:p>
            <a:pPr marL="0" indent="0" algn="ctr">
              <a:buNone/>
            </a:pPr>
            <a:r>
              <a:rPr lang="es-MX" sz="1800" dirty="0"/>
              <a:t>GRADO: 5º SEMESTRE CCH</a:t>
            </a:r>
          </a:p>
          <a:p>
            <a:pPr marL="0" indent="0" algn="ctr">
              <a:buNone/>
            </a:pPr>
            <a:r>
              <a:rPr lang="es-MX" sz="1800" dirty="0"/>
              <a:t>FECHA:  17 DE SEPTIEMBRE </a:t>
            </a:r>
          </a:p>
          <a:p>
            <a:endParaRPr lang="es-MX" dirty="0"/>
          </a:p>
        </p:txBody>
      </p:sp>
      <p:pic>
        <p:nvPicPr>
          <p:cNvPr id="4" name="Imagen 3">
            <a:extLst>
              <a:ext uri="{FF2B5EF4-FFF2-40B4-BE49-F238E27FC236}">
                <a16:creationId xmlns:a16="http://schemas.microsoft.com/office/drawing/2014/main" id="{910DC2B1-0C5F-42E0-BF99-22092B6F47CE}"/>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703AD482-F714-4B2F-9204-F8863997E0D0}"/>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6" name="Marcador de número de diapositiva 5">
            <a:extLst>
              <a:ext uri="{FF2B5EF4-FFF2-40B4-BE49-F238E27FC236}">
                <a16:creationId xmlns:a16="http://schemas.microsoft.com/office/drawing/2014/main" id="{0DF6CF85-30B0-4A7D-8951-A99BC2898CBA}"/>
              </a:ext>
            </a:extLst>
          </p:cNvPr>
          <p:cNvSpPr>
            <a:spLocks noGrp="1"/>
          </p:cNvSpPr>
          <p:nvPr>
            <p:ph type="sldNum" sz="quarter" idx="12"/>
          </p:nvPr>
        </p:nvSpPr>
        <p:spPr/>
        <p:txBody>
          <a:bodyPr/>
          <a:lstStyle/>
          <a:p>
            <a:fld id="{6D22F896-40B5-4ADD-8801-0D06FADFA095}" type="slidenum">
              <a:rPr lang="en-US" smtClean="0"/>
              <a:t>81</a:t>
            </a:fld>
            <a:endParaRPr lang="en-US" dirty="0"/>
          </a:p>
        </p:txBody>
      </p:sp>
      <p:sp>
        <p:nvSpPr>
          <p:cNvPr id="11" name="CuadroTexto 10">
            <a:extLst>
              <a:ext uri="{FF2B5EF4-FFF2-40B4-BE49-F238E27FC236}">
                <a16:creationId xmlns:a16="http://schemas.microsoft.com/office/drawing/2014/main" id="{62985745-8A57-4DFD-A10C-DCE35B3015D4}"/>
              </a:ext>
            </a:extLst>
          </p:cNvPr>
          <p:cNvSpPr txBox="1"/>
          <p:nvPr/>
        </p:nvSpPr>
        <p:spPr>
          <a:xfrm>
            <a:off x="4153989" y="314320"/>
            <a:ext cx="751643" cy="615553"/>
          </a:xfrm>
          <a:prstGeom prst="rect">
            <a:avLst/>
          </a:prstGeom>
          <a:noFill/>
        </p:spPr>
        <p:txBody>
          <a:bodyPr wrap="square">
            <a:spAutoFit/>
          </a:bodyPr>
          <a:lstStyle/>
          <a:p>
            <a:pPr algn="just"/>
            <a:r>
              <a:rPr lang="es-MX" sz="1600" dirty="0"/>
              <a:t>                                                                 </a:t>
            </a:r>
            <a:r>
              <a:rPr lang="es-MX" sz="1800" dirty="0">
                <a:solidFill>
                  <a:schemeClr val="tx1"/>
                </a:solidFill>
              </a:rPr>
              <a:t>15.1 </a:t>
            </a:r>
          </a:p>
        </p:txBody>
      </p:sp>
    </p:spTree>
    <p:extLst>
      <p:ext uri="{BB962C8B-B14F-4D97-AF65-F5344CB8AC3E}">
        <p14:creationId xmlns:p14="http://schemas.microsoft.com/office/powerpoint/2010/main" val="12106002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9658B-A6F2-954F-ACF3-C37E5A2223B5}"/>
              </a:ext>
            </a:extLst>
          </p:cNvPr>
          <p:cNvSpPr>
            <a:spLocks noGrp="1"/>
          </p:cNvSpPr>
          <p:nvPr>
            <p:ph type="title"/>
          </p:nvPr>
        </p:nvSpPr>
        <p:spPr>
          <a:xfrm>
            <a:off x="800100" y="1105624"/>
            <a:ext cx="7543800" cy="1450757"/>
          </a:xfrm>
        </p:spPr>
        <p:txBody>
          <a:bodyPr>
            <a:normAutofit/>
          </a:bodyPr>
          <a:lstStyle/>
          <a:p>
            <a:r>
              <a:rPr lang="es-MX" sz="3200" dirty="0"/>
              <a:t>Temas o conceptos clave: </a:t>
            </a:r>
            <a:br>
              <a:rPr lang="es-MX" sz="3200" dirty="0"/>
            </a:br>
            <a:r>
              <a:rPr lang="es-MX" sz="1400" dirty="0"/>
              <a:t>(5 DE CADA ASIGNATURA)</a:t>
            </a:r>
          </a:p>
        </p:txBody>
      </p:sp>
      <p:sp>
        <p:nvSpPr>
          <p:cNvPr id="3" name="Marcador de contenido 2">
            <a:extLst>
              <a:ext uri="{FF2B5EF4-FFF2-40B4-BE49-F238E27FC236}">
                <a16:creationId xmlns:a16="http://schemas.microsoft.com/office/drawing/2014/main" id="{4D372C17-903B-E041-AE26-5E4AC68A0069}"/>
              </a:ext>
            </a:extLst>
          </p:cNvPr>
          <p:cNvSpPr>
            <a:spLocks noGrp="1"/>
          </p:cNvSpPr>
          <p:nvPr>
            <p:ph idx="1"/>
          </p:nvPr>
        </p:nvSpPr>
        <p:spPr>
          <a:xfrm>
            <a:off x="800100" y="2717191"/>
            <a:ext cx="8093087" cy="3047542"/>
          </a:xfrm>
        </p:spPr>
        <p:txBody>
          <a:bodyPr>
            <a:normAutofit/>
          </a:bodyPr>
          <a:lstStyle/>
          <a:p>
            <a:pPr marL="0" indent="0">
              <a:buNone/>
            </a:pPr>
            <a:r>
              <a:rPr lang="es-MX" dirty="0"/>
              <a:t>BIOLOGÍA: GEN, GENÉTICA, MODIFICACIÓN GENÉTICA, INGENIERÍA GENÉTICA Y BIOTECNOLOGÍA. </a:t>
            </a:r>
          </a:p>
          <a:p>
            <a:pPr marL="0" indent="0">
              <a:buNone/>
            </a:pPr>
            <a:endParaRPr lang="es-MX" dirty="0"/>
          </a:p>
          <a:p>
            <a:pPr marL="0" indent="0">
              <a:buNone/>
            </a:pPr>
            <a:r>
              <a:rPr lang="es-MX" dirty="0"/>
              <a:t>CÁLCULO: CÁLCULO, MEDICIÓN, FUNCIÓN, FUNCIÓN CUADRÁTICA Y LÍMITE. </a:t>
            </a:r>
          </a:p>
          <a:p>
            <a:pPr marL="0" indent="0">
              <a:buNone/>
            </a:pPr>
            <a:endParaRPr lang="es-MX" dirty="0"/>
          </a:p>
          <a:p>
            <a:pPr marL="0" indent="0">
              <a:buNone/>
            </a:pPr>
            <a:r>
              <a:rPr lang="es-MX" dirty="0"/>
              <a:t>FILOSOFÍA: NATURALEZA HUMANA, ÉTICA, BIOÉTICA, RESPONSABILIDAD Y LIBERTAD. </a:t>
            </a:r>
          </a:p>
          <a:p>
            <a:pPr marL="0" indent="0">
              <a:buNone/>
            </a:pPr>
            <a:endParaRPr lang="es-MX" dirty="0"/>
          </a:p>
        </p:txBody>
      </p:sp>
      <p:pic>
        <p:nvPicPr>
          <p:cNvPr id="4" name="Imagen 3">
            <a:extLst>
              <a:ext uri="{FF2B5EF4-FFF2-40B4-BE49-F238E27FC236}">
                <a16:creationId xmlns:a16="http://schemas.microsoft.com/office/drawing/2014/main" id="{A1A0D29F-957B-4F62-AC74-05A3A7673E02}"/>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03D0831B-CE5C-48B1-B80C-7079C984997A}"/>
              </a:ext>
            </a:extLst>
          </p:cNvPr>
          <p:cNvPicPr>
            <a:picLocks noChangeAspect="1"/>
          </p:cNvPicPr>
          <p:nvPr/>
        </p:nvPicPr>
        <p:blipFill rotWithShape="1">
          <a:blip r:embed="rId3"/>
          <a:srcRect l="24932" t="23641" r="26574" b="22906"/>
          <a:stretch/>
        </p:blipFill>
        <p:spPr>
          <a:xfrm>
            <a:off x="45721" y="43352"/>
            <a:ext cx="858951" cy="421316"/>
          </a:xfrm>
          <a:prstGeom prst="rect">
            <a:avLst/>
          </a:prstGeom>
        </p:spPr>
      </p:pic>
      <p:sp>
        <p:nvSpPr>
          <p:cNvPr id="6" name="Marcador de número de diapositiva 5">
            <a:extLst>
              <a:ext uri="{FF2B5EF4-FFF2-40B4-BE49-F238E27FC236}">
                <a16:creationId xmlns:a16="http://schemas.microsoft.com/office/drawing/2014/main" id="{22427E85-A047-4F26-A706-68B39DCE008A}"/>
              </a:ext>
            </a:extLst>
          </p:cNvPr>
          <p:cNvSpPr>
            <a:spLocks noGrp="1"/>
          </p:cNvSpPr>
          <p:nvPr>
            <p:ph type="sldNum" sz="quarter" idx="12"/>
          </p:nvPr>
        </p:nvSpPr>
        <p:spPr/>
        <p:txBody>
          <a:bodyPr/>
          <a:lstStyle/>
          <a:p>
            <a:fld id="{6D22F896-40B5-4ADD-8801-0D06FADFA095}" type="slidenum">
              <a:rPr lang="en-US" smtClean="0"/>
              <a:t>82</a:t>
            </a:fld>
            <a:endParaRPr lang="en-US" dirty="0"/>
          </a:p>
        </p:txBody>
      </p:sp>
      <p:sp>
        <p:nvSpPr>
          <p:cNvPr id="8" name="CuadroTexto 7">
            <a:extLst>
              <a:ext uri="{FF2B5EF4-FFF2-40B4-BE49-F238E27FC236}">
                <a16:creationId xmlns:a16="http://schemas.microsoft.com/office/drawing/2014/main" id="{B18C6FA4-151C-4ACF-A5EA-4B9EAAD604B4}"/>
              </a:ext>
            </a:extLst>
          </p:cNvPr>
          <p:cNvSpPr txBox="1"/>
          <p:nvPr/>
        </p:nvSpPr>
        <p:spPr>
          <a:xfrm>
            <a:off x="4250724" y="1202335"/>
            <a:ext cx="877330" cy="369332"/>
          </a:xfrm>
          <a:prstGeom prst="rect">
            <a:avLst/>
          </a:prstGeom>
          <a:noFill/>
        </p:spPr>
        <p:txBody>
          <a:bodyPr wrap="square">
            <a:spAutoFit/>
          </a:bodyPr>
          <a:lstStyle/>
          <a:p>
            <a:pPr algn="just"/>
            <a:r>
              <a:rPr lang="es-MX" sz="1800" dirty="0"/>
              <a:t>15.2</a:t>
            </a:r>
          </a:p>
        </p:txBody>
      </p:sp>
    </p:spTree>
    <p:extLst>
      <p:ext uri="{BB962C8B-B14F-4D97-AF65-F5344CB8AC3E}">
        <p14:creationId xmlns:p14="http://schemas.microsoft.com/office/powerpoint/2010/main" val="11695261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8B7DE-C9B7-6B4B-92E4-FE783EC4284B}"/>
              </a:ext>
            </a:extLst>
          </p:cNvPr>
          <p:cNvSpPr>
            <a:spLocks noGrp="1"/>
          </p:cNvSpPr>
          <p:nvPr>
            <p:ph type="title"/>
          </p:nvPr>
        </p:nvSpPr>
        <p:spPr>
          <a:xfrm>
            <a:off x="1088685" y="1144681"/>
            <a:ext cx="6968411" cy="574861"/>
          </a:xfrm>
        </p:spPr>
        <p:txBody>
          <a:bodyPr>
            <a:normAutofit/>
          </a:bodyPr>
          <a:lstStyle/>
          <a:p>
            <a:r>
              <a:rPr lang="es-MX" sz="3000" dirty="0"/>
              <a:t>JUSTIFICACIÓN DE LA ACTIVIDAD. </a:t>
            </a:r>
          </a:p>
        </p:txBody>
      </p:sp>
      <p:sp>
        <p:nvSpPr>
          <p:cNvPr id="3" name="Marcador de contenido 2">
            <a:extLst>
              <a:ext uri="{FF2B5EF4-FFF2-40B4-BE49-F238E27FC236}">
                <a16:creationId xmlns:a16="http://schemas.microsoft.com/office/drawing/2014/main" id="{B0776233-BD17-F443-8BA7-D9AD29F97A92}"/>
              </a:ext>
            </a:extLst>
          </p:cNvPr>
          <p:cNvSpPr>
            <a:spLocks noGrp="1"/>
          </p:cNvSpPr>
          <p:nvPr>
            <p:ph idx="1"/>
          </p:nvPr>
        </p:nvSpPr>
        <p:spPr>
          <a:xfrm>
            <a:off x="711195" y="1906120"/>
            <a:ext cx="8049746" cy="4094629"/>
          </a:xfrm>
        </p:spPr>
        <p:txBody>
          <a:bodyPr>
            <a:normAutofit/>
          </a:bodyPr>
          <a:lstStyle/>
          <a:p>
            <a:pPr algn="just"/>
            <a:r>
              <a:rPr lang="es-MX" dirty="0"/>
              <a:t>Una vez realizadas las actividades de desarrollo del proyecto, resulta necesario hacer una reflexión grupal de en qué medida fueron logrados los objetivos incialmente planteados, en relación con: </a:t>
            </a:r>
          </a:p>
          <a:p>
            <a:pPr algn="just"/>
            <a:r>
              <a:rPr lang="es-MX" dirty="0"/>
              <a:t>1) hacer conciencia sobre el tema de la manipulación biológica y genética en el deporte actual. </a:t>
            </a:r>
          </a:p>
          <a:p>
            <a:pPr algn="just"/>
            <a:r>
              <a:rPr lang="es-MX" dirty="0"/>
              <a:t>2) la realización de un producto final consistente en UN CÓDIGO DE ÉTICA PARA LA MANIPULACIÓN GENÉTICA EN EL DEPORTE, que pueda ser utilizado dentro del colegio.</a:t>
            </a:r>
          </a:p>
          <a:p>
            <a:pPr algn="just"/>
            <a:r>
              <a:rPr lang="es-MX" dirty="0"/>
              <a:t>3) la posibilidad de identificar los puntos de convergencia, CONEXIONES y relaciones interdisciplinarias entre las tres áreas de conocimiento involucradas en este proyecto, partiendo de su objetivo interdisciplinario: FILOSOFÍA, BIOLOGÍA Y CÁLCULO. </a:t>
            </a:r>
          </a:p>
        </p:txBody>
      </p:sp>
      <p:pic>
        <p:nvPicPr>
          <p:cNvPr id="4" name="Imagen 3">
            <a:extLst>
              <a:ext uri="{FF2B5EF4-FFF2-40B4-BE49-F238E27FC236}">
                <a16:creationId xmlns:a16="http://schemas.microsoft.com/office/drawing/2014/main" id="{367A23DC-9A90-4456-92FF-64B30E7B5DEB}"/>
              </a:ext>
            </a:extLst>
          </p:cNvPr>
          <p:cNvPicPr>
            <a:picLocks noChangeAspect="1"/>
          </p:cNvPicPr>
          <p:nvPr/>
        </p:nvPicPr>
        <p:blipFill>
          <a:blip r:embed="rId2"/>
          <a:stretch>
            <a:fillRect/>
          </a:stretch>
        </p:blipFill>
        <p:spPr>
          <a:xfrm>
            <a:off x="6351374" y="204268"/>
            <a:ext cx="2075934" cy="533444"/>
          </a:xfrm>
          <a:prstGeom prst="rect">
            <a:avLst/>
          </a:prstGeom>
        </p:spPr>
      </p:pic>
      <p:pic>
        <p:nvPicPr>
          <p:cNvPr id="5" name="Imagen 4">
            <a:extLst>
              <a:ext uri="{FF2B5EF4-FFF2-40B4-BE49-F238E27FC236}">
                <a16:creationId xmlns:a16="http://schemas.microsoft.com/office/drawing/2014/main" id="{5888E2B5-2525-4553-8F90-42412A7A496B}"/>
              </a:ext>
            </a:extLst>
          </p:cNvPr>
          <p:cNvPicPr>
            <a:picLocks noChangeAspect="1"/>
          </p:cNvPicPr>
          <p:nvPr/>
        </p:nvPicPr>
        <p:blipFill rotWithShape="1">
          <a:blip r:embed="rId3"/>
          <a:srcRect l="24932" t="23641" r="26574" b="22906"/>
          <a:stretch/>
        </p:blipFill>
        <p:spPr>
          <a:xfrm>
            <a:off x="179731" y="204267"/>
            <a:ext cx="1062929" cy="521367"/>
          </a:xfrm>
          <a:prstGeom prst="rect">
            <a:avLst/>
          </a:prstGeom>
        </p:spPr>
      </p:pic>
      <p:sp>
        <p:nvSpPr>
          <p:cNvPr id="6" name="Marcador de número de diapositiva 5">
            <a:extLst>
              <a:ext uri="{FF2B5EF4-FFF2-40B4-BE49-F238E27FC236}">
                <a16:creationId xmlns:a16="http://schemas.microsoft.com/office/drawing/2014/main" id="{47BA8C11-73F5-4ADA-9338-AE02664A3AC1}"/>
              </a:ext>
            </a:extLst>
          </p:cNvPr>
          <p:cNvSpPr>
            <a:spLocks noGrp="1"/>
          </p:cNvSpPr>
          <p:nvPr>
            <p:ph type="sldNum" sz="quarter" idx="12"/>
          </p:nvPr>
        </p:nvSpPr>
        <p:spPr/>
        <p:txBody>
          <a:bodyPr/>
          <a:lstStyle/>
          <a:p>
            <a:fld id="{6D22F896-40B5-4ADD-8801-0D06FADFA095}" type="slidenum">
              <a:rPr lang="en-US" smtClean="0"/>
              <a:t>83</a:t>
            </a:fld>
            <a:endParaRPr lang="en-US" dirty="0"/>
          </a:p>
        </p:txBody>
      </p:sp>
      <p:sp>
        <p:nvSpPr>
          <p:cNvPr id="7" name="CuadroTexto 6">
            <a:extLst>
              <a:ext uri="{FF2B5EF4-FFF2-40B4-BE49-F238E27FC236}">
                <a16:creationId xmlns:a16="http://schemas.microsoft.com/office/drawing/2014/main" id="{9E350328-CB1F-48D1-90A8-A7CB8A80A694}"/>
              </a:ext>
            </a:extLst>
          </p:cNvPr>
          <p:cNvSpPr txBox="1"/>
          <p:nvPr/>
        </p:nvSpPr>
        <p:spPr>
          <a:xfrm>
            <a:off x="4133335" y="828506"/>
            <a:ext cx="877330" cy="369332"/>
          </a:xfrm>
          <a:prstGeom prst="rect">
            <a:avLst/>
          </a:prstGeom>
          <a:noFill/>
        </p:spPr>
        <p:txBody>
          <a:bodyPr wrap="square">
            <a:spAutoFit/>
          </a:bodyPr>
          <a:lstStyle/>
          <a:p>
            <a:pPr algn="just"/>
            <a:r>
              <a:rPr lang="es-MX" sz="1800" dirty="0"/>
              <a:t>15.3</a:t>
            </a:r>
          </a:p>
        </p:txBody>
      </p:sp>
    </p:spTree>
    <p:extLst>
      <p:ext uri="{BB962C8B-B14F-4D97-AF65-F5344CB8AC3E}">
        <p14:creationId xmlns:p14="http://schemas.microsoft.com/office/powerpoint/2010/main" val="17783284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94DAFD1-2DC5-4EA4-9E2E-C76D94D581EA}"/>
              </a:ext>
            </a:extLst>
          </p:cNvPr>
          <p:cNvPicPr>
            <a:picLocks noChangeAspect="1"/>
          </p:cNvPicPr>
          <p:nvPr/>
        </p:nvPicPr>
        <p:blipFill>
          <a:blip r:embed="rId2"/>
          <a:stretch>
            <a:fillRect/>
          </a:stretch>
        </p:blipFill>
        <p:spPr>
          <a:xfrm>
            <a:off x="7068065" y="153215"/>
            <a:ext cx="2075934" cy="533444"/>
          </a:xfrm>
          <a:prstGeom prst="rect">
            <a:avLst/>
          </a:prstGeom>
        </p:spPr>
      </p:pic>
      <p:pic>
        <p:nvPicPr>
          <p:cNvPr id="5" name="Imagen 4">
            <a:extLst>
              <a:ext uri="{FF2B5EF4-FFF2-40B4-BE49-F238E27FC236}">
                <a16:creationId xmlns:a16="http://schemas.microsoft.com/office/drawing/2014/main" id="{26617937-01A2-48A9-9CF8-65DB641D0258}"/>
              </a:ext>
            </a:extLst>
          </p:cNvPr>
          <p:cNvPicPr>
            <a:picLocks noChangeAspect="1"/>
          </p:cNvPicPr>
          <p:nvPr/>
        </p:nvPicPr>
        <p:blipFill rotWithShape="1">
          <a:blip r:embed="rId3"/>
          <a:srcRect l="24932" t="23641" r="26574" b="22906"/>
          <a:stretch/>
        </p:blipFill>
        <p:spPr>
          <a:xfrm>
            <a:off x="767409" y="419937"/>
            <a:ext cx="1062929" cy="521367"/>
          </a:xfrm>
          <a:prstGeom prst="rect">
            <a:avLst/>
          </a:prstGeom>
        </p:spPr>
      </p:pic>
      <p:sp>
        <p:nvSpPr>
          <p:cNvPr id="6" name="Marcador de número de diapositiva 5">
            <a:extLst>
              <a:ext uri="{FF2B5EF4-FFF2-40B4-BE49-F238E27FC236}">
                <a16:creationId xmlns:a16="http://schemas.microsoft.com/office/drawing/2014/main" id="{E5D165D8-76EC-4A19-ACCA-BF0C90C6D191}"/>
              </a:ext>
            </a:extLst>
          </p:cNvPr>
          <p:cNvSpPr>
            <a:spLocks noGrp="1"/>
          </p:cNvSpPr>
          <p:nvPr>
            <p:ph type="sldNum" sz="quarter" idx="12"/>
          </p:nvPr>
        </p:nvSpPr>
        <p:spPr/>
        <p:txBody>
          <a:bodyPr/>
          <a:lstStyle/>
          <a:p>
            <a:fld id="{6D22F896-40B5-4ADD-8801-0D06FADFA095}" type="slidenum">
              <a:rPr lang="en-US" smtClean="0"/>
              <a:t>84</a:t>
            </a:fld>
            <a:endParaRPr lang="en-US" dirty="0"/>
          </a:p>
        </p:txBody>
      </p:sp>
      <p:sp>
        <p:nvSpPr>
          <p:cNvPr id="7" name="CuadroTexto 6">
            <a:extLst>
              <a:ext uri="{FF2B5EF4-FFF2-40B4-BE49-F238E27FC236}">
                <a16:creationId xmlns:a16="http://schemas.microsoft.com/office/drawing/2014/main" id="{D7E00E71-73B7-49DA-BBD0-AA98C4235F4A}"/>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15.4 </a:t>
            </a:r>
          </a:p>
        </p:txBody>
      </p:sp>
      <p:sp>
        <p:nvSpPr>
          <p:cNvPr id="8" name="CuadroTexto 7">
            <a:extLst>
              <a:ext uri="{FF2B5EF4-FFF2-40B4-BE49-F238E27FC236}">
                <a16:creationId xmlns:a16="http://schemas.microsoft.com/office/drawing/2014/main" id="{2A1AC997-FA92-4965-AB3A-E13EA69E24EF}"/>
              </a:ext>
            </a:extLst>
          </p:cNvPr>
          <p:cNvSpPr txBox="1"/>
          <p:nvPr/>
        </p:nvSpPr>
        <p:spPr>
          <a:xfrm>
            <a:off x="662907" y="1207030"/>
            <a:ext cx="6657935" cy="553998"/>
          </a:xfrm>
          <a:prstGeom prst="rect">
            <a:avLst/>
          </a:prstGeom>
          <a:noFill/>
        </p:spPr>
        <p:txBody>
          <a:bodyPr wrap="square" rtlCol="0">
            <a:spAutoFit/>
          </a:bodyPr>
          <a:lstStyle/>
          <a:p>
            <a:r>
              <a:rPr lang="es-MX" sz="3000" spc="-50" dirty="0">
                <a:solidFill>
                  <a:schemeClr val="tx1">
                    <a:lumMod val="75000"/>
                    <a:lumOff val="25000"/>
                  </a:schemeClr>
                </a:solidFill>
                <a:latin typeface="+mj-lt"/>
                <a:ea typeface="+mj-ea"/>
                <a:cs typeface="+mj-cs"/>
              </a:rPr>
              <a:t>Descripción de la apertura de la actividad.</a:t>
            </a:r>
          </a:p>
        </p:txBody>
      </p:sp>
      <p:sp>
        <p:nvSpPr>
          <p:cNvPr id="12" name="Marcador de contenido 11">
            <a:extLst>
              <a:ext uri="{FF2B5EF4-FFF2-40B4-BE49-F238E27FC236}">
                <a16:creationId xmlns:a16="http://schemas.microsoft.com/office/drawing/2014/main" id="{F3097060-0585-4C9D-8A8C-31B2780ED332}"/>
              </a:ext>
            </a:extLst>
          </p:cNvPr>
          <p:cNvSpPr>
            <a:spLocks noGrp="1"/>
          </p:cNvSpPr>
          <p:nvPr>
            <p:ph idx="1"/>
          </p:nvPr>
        </p:nvSpPr>
        <p:spPr>
          <a:xfrm>
            <a:off x="767409" y="2358539"/>
            <a:ext cx="7543801" cy="1070461"/>
          </a:xfrm>
        </p:spPr>
        <p:txBody>
          <a:bodyPr>
            <a:noAutofit/>
          </a:bodyPr>
          <a:lstStyle/>
          <a:p>
            <a:r>
              <a:rPr lang="es-MX" sz="2400" dirty="0"/>
              <a:t>Se utilizará el diagrama de conceptos que se presenta en la lámina 7, para que los alumnos observen los vínculos y conexiones, ya con todo lo que han trabajado. </a:t>
            </a:r>
          </a:p>
          <a:p>
            <a:endParaRPr lang="es-MX" sz="2400" dirty="0"/>
          </a:p>
          <a:p>
            <a:r>
              <a:rPr lang="es-MX" sz="2400" dirty="0"/>
              <a:t>Se realiza una mesa redonda, para verbalizar los hallazgos y coincidencias con lo que había pensado inicialmente y lo que observa.</a:t>
            </a:r>
          </a:p>
        </p:txBody>
      </p:sp>
    </p:spTree>
    <p:extLst>
      <p:ext uri="{BB962C8B-B14F-4D97-AF65-F5344CB8AC3E}">
        <p14:creationId xmlns:p14="http://schemas.microsoft.com/office/powerpoint/2010/main" val="2852684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348BE99-00FA-41FA-938D-A9B6EB09638B}"/>
              </a:ext>
            </a:extLst>
          </p:cNvPr>
          <p:cNvSpPr>
            <a:spLocks noGrp="1"/>
          </p:cNvSpPr>
          <p:nvPr>
            <p:ph type="sldNum" sz="quarter" idx="12"/>
          </p:nvPr>
        </p:nvSpPr>
        <p:spPr/>
        <p:txBody>
          <a:bodyPr/>
          <a:lstStyle/>
          <a:p>
            <a:fld id="{6D22F896-40B5-4ADD-8801-0D06FADFA095}" type="slidenum">
              <a:rPr lang="en-US" smtClean="0"/>
              <a:t>85</a:t>
            </a:fld>
            <a:endParaRPr lang="en-US" dirty="0"/>
          </a:p>
        </p:txBody>
      </p:sp>
      <p:sp>
        <p:nvSpPr>
          <p:cNvPr id="4" name="Marcador de contenido 2">
            <a:extLst>
              <a:ext uri="{FF2B5EF4-FFF2-40B4-BE49-F238E27FC236}">
                <a16:creationId xmlns:a16="http://schemas.microsoft.com/office/drawing/2014/main" id="{85992096-390C-4BB3-A100-F234D7409484}"/>
              </a:ext>
            </a:extLst>
          </p:cNvPr>
          <p:cNvSpPr txBox="1">
            <a:spLocks/>
          </p:cNvSpPr>
          <p:nvPr/>
        </p:nvSpPr>
        <p:spPr>
          <a:xfrm>
            <a:off x="488737" y="1803663"/>
            <a:ext cx="8166526" cy="422573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MX" dirty="0"/>
          </a:p>
          <a:p>
            <a:pPr algn="just"/>
            <a:r>
              <a:rPr lang="es-MX" dirty="0"/>
              <a:t>En equipos de 4 personas los maestros y alumnos llevarán a cabo una reflexión cimentada en todo el proceso que se ha llevado a cabo en cada una de las sesiones. Para ello, contestarán los siguientes reactivos y subirán sus respuesta a </a:t>
            </a:r>
            <a:r>
              <a:rPr lang="es-MX" dirty="0" err="1"/>
              <a:t>Classroom</a:t>
            </a:r>
            <a:r>
              <a:rPr lang="es-MX" dirty="0"/>
              <a:t> para que puedan ser compartidas por todos los miembros del grupo. Cada maestro se integrará en cada uno de los equipos. </a:t>
            </a:r>
          </a:p>
          <a:p>
            <a:pPr algn="just"/>
            <a:r>
              <a:rPr lang="es-MX" dirty="0"/>
              <a:t> 1) ¿Cuál es el impacto del decálogo propuesto sobre la comunidad del colegio </a:t>
            </a:r>
            <a:r>
              <a:rPr lang="es-MX" dirty="0" err="1"/>
              <a:t>Maguen</a:t>
            </a:r>
            <a:r>
              <a:rPr lang="es-MX" dirty="0"/>
              <a:t> David? </a:t>
            </a:r>
          </a:p>
          <a:p>
            <a:pPr algn="just"/>
            <a:r>
              <a:rPr lang="es-MX" dirty="0"/>
              <a:t>2) Proponer cómo difundirán el decálogo y cómo medirán el impacto de éste sobre la comunidad de su colegio. Puede ser mediante el número de </a:t>
            </a:r>
            <a:r>
              <a:rPr lang="es-MX" dirty="0" err="1"/>
              <a:t>likes</a:t>
            </a:r>
            <a:r>
              <a:rPr lang="es-MX" dirty="0"/>
              <a:t> en redes sociales, si es que eligieron ese medio, entre otros. </a:t>
            </a:r>
          </a:p>
        </p:txBody>
      </p:sp>
      <p:sp>
        <p:nvSpPr>
          <p:cNvPr id="5" name="CuadroTexto 4">
            <a:extLst>
              <a:ext uri="{FF2B5EF4-FFF2-40B4-BE49-F238E27FC236}">
                <a16:creationId xmlns:a16="http://schemas.microsoft.com/office/drawing/2014/main" id="{D9102D58-6E16-45BF-96A0-8FD3574E88A5}"/>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15.5 </a:t>
            </a:r>
          </a:p>
        </p:txBody>
      </p:sp>
      <p:sp>
        <p:nvSpPr>
          <p:cNvPr id="6" name="CuadroTexto 5">
            <a:extLst>
              <a:ext uri="{FF2B5EF4-FFF2-40B4-BE49-F238E27FC236}">
                <a16:creationId xmlns:a16="http://schemas.microsoft.com/office/drawing/2014/main" id="{D63FA876-03B7-4869-97C3-9CA7D4A19B67}"/>
              </a:ext>
            </a:extLst>
          </p:cNvPr>
          <p:cNvSpPr txBox="1"/>
          <p:nvPr/>
        </p:nvSpPr>
        <p:spPr>
          <a:xfrm>
            <a:off x="767409" y="1207030"/>
            <a:ext cx="6657935" cy="523220"/>
          </a:xfrm>
          <a:prstGeom prst="rect">
            <a:avLst/>
          </a:prstGeom>
          <a:noFill/>
        </p:spPr>
        <p:txBody>
          <a:bodyPr wrap="square" rtlCol="0">
            <a:spAutoFit/>
          </a:bodyPr>
          <a:lstStyle/>
          <a:p>
            <a:r>
              <a:rPr lang="es-MX" sz="2800" dirty="0"/>
              <a:t>Descripción del desarrollo de la actividad.</a:t>
            </a:r>
          </a:p>
        </p:txBody>
      </p:sp>
    </p:spTree>
    <p:extLst>
      <p:ext uri="{BB962C8B-B14F-4D97-AF65-F5344CB8AC3E}">
        <p14:creationId xmlns:p14="http://schemas.microsoft.com/office/powerpoint/2010/main" val="1323507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D168815-9D23-42E2-8716-6D872F1EE7E5}"/>
              </a:ext>
            </a:extLst>
          </p:cNvPr>
          <p:cNvSpPr>
            <a:spLocks noGrp="1"/>
          </p:cNvSpPr>
          <p:nvPr>
            <p:ph type="sldNum" sz="quarter" idx="12"/>
          </p:nvPr>
        </p:nvSpPr>
        <p:spPr/>
        <p:txBody>
          <a:bodyPr/>
          <a:lstStyle/>
          <a:p>
            <a:fld id="{6D22F896-40B5-4ADD-8801-0D06FADFA095}" type="slidenum">
              <a:rPr lang="en-US" smtClean="0"/>
              <a:t>86</a:t>
            </a:fld>
            <a:endParaRPr lang="en-US" dirty="0"/>
          </a:p>
        </p:txBody>
      </p:sp>
      <p:sp>
        <p:nvSpPr>
          <p:cNvPr id="5" name="CuadroTexto 4">
            <a:extLst>
              <a:ext uri="{FF2B5EF4-FFF2-40B4-BE49-F238E27FC236}">
                <a16:creationId xmlns:a16="http://schemas.microsoft.com/office/drawing/2014/main" id="{54DD2431-4199-4632-A608-EF0D1D9B161F}"/>
              </a:ext>
            </a:extLst>
          </p:cNvPr>
          <p:cNvSpPr txBox="1"/>
          <p:nvPr/>
        </p:nvSpPr>
        <p:spPr>
          <a:xfrm>
            <a:off x="529487" y="2803604"/>
            <a:ext cx="8130746" cy="1754326"/>
          </a:xfrm>
          <a:prstGeom prst="rect">
            <a:avLst/>
          </a:prstGeom>
          <a:noFill/>
        </p:spPr>
        <p:txBody>
          <a:bodyPr wrap="square">
            <a:spAutoFit/>
          </a:bodyPr>
          <a:lstStyle/>
          <a:p>
            <a:pPr algn="just"/>
            <a:r>
              <a:rPr lang="es-MX" dirty="0"/>
              <a:t>3) ¿Qué aprendizajes significativos se adquirieron durante el proceso de este proyecto? </a:t>
            </a:r>
          </a:p>
          <a:p>
            <a:pPr algn="just"/>
            <a:r>
              <a:rPr lang="es-MX" dirty="0"/>
              <a:t>4) ¿De qué manera se interrelacionan el nombre, objetivo, proceso, producto y reflexiones del proyecto interdisciplinario? </a:t>
            </a:r>
          </a:p>
          <a:p>
            <a:pPr algn="just"/>
            <a:r>
              <a:rPr lang="es-MX" dirty="0"/>
              <a:t>5) ¿Qué otras actividades propones dentro del colegio para potencializar el impacto de este decálogo?</a:t>
            </a:r>
          </a:p>
        </p:txBody>
      </p:sp>
      <p:sp>
        <p:nvSpPr>
          <p:cNvPr id="6" name="CuadroTexto 5">
            <a:extLst>
              <a:ext uri="{FF2B5EF4-FFF2-40B4-BE49-F238E27FC236}">
                <a16:creationId xmlns:a16="http://schemas.microsoft.com/office/drawing/2014/main" id="{32EC5CD9-696A-4941-B55C-484296EB9439}"/>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15.6</a:t>
            </a:r>
          </a:p>
        </p:txBody>
      </p:sp>
      <p:sp>
        <p:nvSpPr>
          <p:cNvPr id="7" name="CuadroTexto 6">
            <a:extLst>
              <a:ext uri="{FF2B5EF4-FFF2-40B4-BE49-F238E27FC236}">
                <a16:creationId xmlns:a16="http://schemas.microsoft.com/office/drawing/2014/main" id="{DEF74C35-98AE-4790-97E9-B34F6B28A179}"/>
              </a:ext>
            </a:extLst>
          </p:cNvPr>
          <p:cNvSpPr txBox="1"/>
          <p:nvPr/>
        </p:nvSpPr>
        <p:spPr>
          <a:xfrm>
            <a:off x="767409" y="1207030"/>
            <a:ext cx="6153665" cy="553998"/>
          </a:xfrm>
          <a:prstGeom prst="rect">
            <a:avLst/>
          </a:prstGeom>
          <a:noFill/>
        </p:spPr>
        <p:txBody>
          <a:bodyPr wrap="square" rtlCol="0">
            <a:spAutoFit/>
          </a:bodyPr>
          <a:lstStyle/>
          <a:p>
            <a:r>
              <a:rPr lang="es-MX" sz="3000" spc="-50" dirty="0">
                <a:solidFill>
                  <a:schemeClr val="tx1">
                    <a:lumMod val="75000"/>
                    <a:lumOff val="25000"/>
                  </a:schemeClr>
                </a:solidFill>
                <a:latin typeface="+mj-lt"/>
                <a:ea typeface="+mj-ea"/>
                <a:cs typeface="+mj-cs"/>
              </a:rPr>
              <a:t>Descripción del cierre de la actividad.</a:t>
            </a:r>
          </a:p>
        </p:txBody>
      </p:sp>
      <p:sp>
        <p:nvSpPr>
          <p:cNvPr id="8" name="CuadroTexto 7">
            <a:extLst>
              <a:ext uri="{FF2B5EF4-FFF2-40B4-BE49-F238E27FC236}">
                <a16:creationId xmlns:a16="http://schemas.microsoft.com/office/drawing/2014/main" id="{049BE8CB-182F-4349-BB5F-658518BC1DC0}"/>
              </a:ext>
            </a:extLst>
          </p:cNvPr>
          <p:cNvSpPr txBox="1"/>
          <p:nvPr/>
        </p:nvSpPr>
        <p:spPr>
          <a:xfrm>
            <a:off x="529487" y="1977081"/>
            <a:ext cx="8130746" cy="646331"/>
          </a:xfrm>
          <a:prstGeom prst="rect">
            <a:avLst/>
          </a:prstGeom>
          <a:noFill/>
        </p:spPr>
        <p:txBody>
          <a:bodyPr wrap="square" rtlCol="0">
            <a:spAutoFit/>
          </a:bodyPr>
          <a:lstStyle/>
          <a:p>
            <a:r>
              <a:rPr lang="es-MX" dirty="0"/>
              <a:t>Se contestan las siguientes preguntas, a modo de cierre y enriquecer las reflexiones por equipo.</a:t>
            </a:r>
          </a:p>
        </p:txBody>
      </p:sp>
    </p:spTree>
    <p:extLst>
      <p:ext uri="{BB962C8B-B14F-4D97-AF65-F5344CB8AC3E}">
        <p14:creationId xmlns:p14="http://schemas.microsoft.com/office/powerpoint/2010/main" val="8822800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FF559-CB99-2745-AAE3-5413E8FF5F3A}"/>
              </a:ext>
            </a:extLst>
          </p:cNvPr>
          <p:cNvSpPr>
            <a:spLocks noGrp="1"/>
          </p:cNvSpPr>
          <p:nvPr>
            <p:ph type="title"/>
          </p:nvPr>
        </p:nvSpPr>
        <p:spPr>
          <a:xfrm>
            <a:off x="1088685" y="1018615"/>
            <a:ext cx="7628595" cy="786653"/>
          </a:xfrm>
        </p:spPr>
        <p:txBody>
          <a:bodyPr>
            <a:normAutofit fontScale="90000"/>
          </a:bodyPr>
          <a:lstStyle/>
          <a:p>
            <a:r>
              <a:rPr lang="es-MX" dirty="0"/>
              <a:t>Reflexión final sobre el proyecto.</a:t>
            </a:r>
          </a:p>
        </p:txBody>
      </p:sp>
      <p:pic>
        <p:nvPicPr>
          <p:cNvPr id="5" name="Imagen 4">
            <a:extLst>
              <a:ext uri="{FF2B5EF4-FFF2-40B4-BE49-F238E27FC236}">
                <a16:creationId xmlns:a16="http://schemas.microsoft.com/office/drawing/2014/main" id="{81F566C2-FDF1-4D4E-8FFE-70D0053FCE3F}"/>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6" name="Imagen 5">
            <a:extLst>
              <a:ext uri="{FF2B5EF4-FFF2-40B4-BE49-F238E27FC236}">
                <a16:creationId xmlns:a16="http://schemas.microsoft.com/office/drawing/2014/main" id="{9CC045B1-B0B8-417E-A082-BBA4CDCDD76C}"/>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3" name="Marcador de número de diapositiva 2">
            <a:extLst>
              <a:ext uri="{FF2B5EF4-FFF2-40B4-BE49-F238E27FC236}">
                <a16:creationId xmlns:a16="http://schemas.microsoft.com/office/drawing/2014/main" id="{95662888-936A-4D2B-8020-3EA2BD51AB24}"/>
              </a:ext>
            </a:extLst>
          </p:cNvPr>
          <p:cNvSpPr>
            <a:spLocks noGrp="1"/>
          </p:cNvSpPr>
          <p:nvPr>
            <p:ph type="sldNum" sz="quarter" idx="12"/>
          </p:nvPr>
        </p:nvSpPr>
        <p:spPr/>
        <p:txBody>
          <a:bodyPr/>
          <a:lstStyle/>
          <a:p>
            <a:fld id="{6D22F896-40B5-4ADD-8801-0D06FADFA095}" type="slidenum">
              <a:rPr lang="en-US" smtClean="0"/>
              <a:t>87</a:t>
            </a:fld>
            <a:endParaRPr lang="en-US" dirty="0"/>
          </a:p>
        </p:txBody>
      </p:sp>
      <p:sp>
        <p:nvSpPr>
          <p:cNvPr id="9" name="Marcador de contenido 8">
            <a:extLst>
              <a:ext uri="{FF2B5EF4-FFF2-40B4-BE49-F238E27FC236}">
                <a16:creationId xmlns:a16="http://schemas.microsoft.com/office/drawing/2014/main" id="{7641DA74-E631-4A66-98E2-4E7493CAA3F4}"/>
              </a:ext>
            </a:extLst>
          </p:cNvPr>
          <p:cNvSpPr>
            <a:spLocks noGrp="1"/>
          </p:cNvSpPr>
          <p:nvPr>
            <p:ph idx="1"/>
          </p:nvPr>
        </p:nvSpPr>
        <p:spPr>
          <a:xfrm>
            <a:off x="800099" y="1937303"/>
            <a:ext cx="7751718" cy="4023360"/>
          </a:xfrm>
        </p:spPr>
        <p:txBody>
          <a:bodyPr>
            <a:normAutofit/>
          </a:bodyPr>
          <a:lstStyle/>
          <a:p>
            <a:pPr algn="just"/>
            <a:r>
              <a:rPr lang="es-MX" sz="1600" dirty="0"/>
              <a:t>1.El impacto social puede ser que todos respeten este decálogo, y así poder ser mejores personas en la comunidad. En el caso del impacto deportivo, puede ser que podamos hacer mayores actividades deportivas en la escuela. En cuanto a lo ético filosófico, puede ser el que hagamos un ambiente de convivencia mejor entre gente que practiquemos deportes.</a:t>
            </a:r>
          </a:p>
          <a:p>
            <a:pPr algn="just"/>
            <a:r>
              <a:rPr lang="es-MX" sz="1600" dirty="0"/>
              <a:t>2. Podemos difundir el decálogo de manera en que la escuela ponga una foto atractiva con el decálogo en las televisiones escolares.</a:t>
            </a:r>
          </a:p>
          <a:p>
            <a:pPr algn="just"/>
            <a:r>
              <a:rPr lang="es-MX" sz="1600" dirty="0"/>
              <a:t>3.Aprendimos a trabajar en equipo, y a saber administrar nuestros tiempos para organizarnos.</a:t>
            </a:r>
          </a:p>
          <a:p>
            <a:pPr algn="just"/>
            <a:r>
              <a:rPr lang="es-MX" sz="1600" dirty="0"/>
              <a:t>4. El decálogo se relaciona con el bienestar, ya que nos aporta aspectos éticos en el deporte escolar.</a:t>
            </a:r>
          </a:p>
          <a:p>
            <a:pPr algn="just"/>
            <a:endParaRPr lang="es-MX" sz="1600" dirty="0"/>
          </a:p>
        </p:txBody>
      </p:sp>
    </p:spTree>
    <p:extLst>
      <p:ext uri="{BB962C8B-B14F-4D97-AF65-F5344CB8AC3E}">
        <p14:creationId xmlns:p14="http://schemas.microsoft.com/office/powerpoint/2010/main" val="17067216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8D46EC-ADD2-42A7-A5CB-CE8CFE8E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E212D1-0455-4271-8586-76DF50F6B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rgbClr val="254C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9329980E-F990-9242-A43C-486AC07F4BA6}"/>
              </a:ext>
            </a:extLst>
          </p:cNvPr>
          <p:cNvSpPr>
            <a:spLocks noGrp="1"/>
          </p:cNvSpPr>
          <p:nvPr>
            <p:ph type="title"/>
          </p:nvPr>
        </p:nvSpPr>
        <p:spPr>
          <a:xfrm>
            <a:off x="822960" y="516835"/>
            <a:ext cx="4483452" cy="1666501"/>
          </a:xfrm>
        </p:spPr>
        <p:txBody>
          <a:bodyPr>
            <a:normAutofit/>
          </a:bodyPr>
          <a:lstStyle/>
          <a:p>
            <a:r>
              <a:rPr lang="es-MX" sz="3500">
                <a:solidFill>
                  <a:srgbClr val="FFFFFF"/>
                </a:solidFill>
              </a:rPr>
              <a:t>Conclusiones y utilidad de los resultados </a:t>
            </a:r>
          </a:p>
        </p:txBody>
      </p:sp>
      <p:sp>
        <p:nvSpPr>
          <p:cNvPr id="3" name="Marcador de contenido 2">
            <a:extLst>
              <a:ext uri="{FF2B5EF4-FFF2-40B4-BE49-F238E27FC236}">
                <a16:creationId xmlns:a16="http://schemas.microsoft.com/office/drawing/2014/main" id="{756F688D-0399-A542-9328-4FDCBB32D93D}"/>
              </a:ext>
            </a:extLst>
          </p:cNvPr>
          <p:cNvSpPr>
            <a:spLocks noGrp="1"/>
          </p:cNvSpPr>
          <p:nvPr>
            <p:ph idx="1"/>
          </p:nvPr>
        </p:nvSpPr>
        <p:spPr>
          <a:xfrm>
            <a:off x="822959" y="2236304"/>
            <a:ext cx="4483453" cy="3652667"/>
          </a:xfrm>
        </p:spPr>
        <p:txBody>
          <a:bodyPr>
            <a:normAutofit/>
          </a:bodyPr>
          <a:lstStyle/>
          <a:p>
            <a:pPr algn="just"/>
            <a:endParaRPr lang="es-MX" sz="1600" dirty="0">
              <a:solidFill>
                <a:srgbClr val="FFFFFF"/>
              </a:solidFill>
            </a:endParaRPr>
          </a:p>
          <a:p>
            <a:pPr algn="just"/>
            <a:r>
              <a:rPr lang="es-MX" sz="1600" dirty="0">
                <a:solidFill>
                  <a:srgbClr val="FFFFFF"/>
                </a:solidFill>
              </a:rPr>
              <a:t>Los resultados fueron en general positivos ya que los alumnos se interesaron en el tema, pudieron detectar la INTERDISCIPLINARIEDAD entre las tres áreas de conocimiento involucradas para lograr su producto final, es decir, el Código o Decálogo de ética.</a:t>
            </a:r>
          </a:p>
          <a:p>
            <a:pPr algn="just"/>
            <a:endParaRPr lang="es-MX" sz="1600" dirty="0">
              <a:solidFill>
                <a:srgbClr val="FFFFFF"/>
              </a:solidFill>
            </a:endParaRPr>
          </a:p>
          <a:p>
            <a:pPr algn="just"/>
            <a:r>
              <a:rPr lang="es-MX" sz="1600" dirty="0">
                <a:solidFill>
                  <a:srgbClr val="FFFFFF"/>
                </a:solidFill>
              </a:rPr>
              <a:t>Sin embargo, desde un punto de vista crítico podemos encontrar las siguientes áreas de oportunidad para mejorar el proyecto: </a:t>
            </a:r>
          </a:p>
          <a:p>
            <a:pPr marL="0" indent="0" algn="just">
              <a:buNone/>
            </a:pPr>
            <a:endParaRPr lang="es-MX" sz="1600" dirty="0">
              <a:solidFill>
                <a:srgbClr val="FFFFFF"/>
              </a:solidFill>
            </a:endParaRPr>
          </a:p>
        </p:txBody>
      </p:sp>
      <p:sp>
        <p:nvSpPr>
          <p:cNvPr id="14" name="Rectangle 13">
            <a:extLst>
              <a:ext uri="{FF2B5EF4-FFF2-40B4-BE49-F238E27FC236}">
                <a16:creationId xmlns:a16="http://schemas.microsoft.com/office/drawing/2014/main" id="{586F79BD-DC66-4E4D-BA63-C07DA8BA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agen 3">
            <a:extLst>
              <a:ext uri="{FF2B5EF4-FFF2-40B4-BE49-F238E27FC236}">
                <a16:creationId xmlns:a16="http://schemas.microsoft.com/office/drawing/2014/main" id="{ED91EDE6-9EFB-4696-8D22-9D5F658FFF80}"/>
              </a:ext>
            </a:extLst>
          </p:cNvPr>
          <p:cNvPicPr>
            <a:picLocks noChangeAspect="1"/>
          </p:cNvPicPr>
          <p:nvPr/>
        </p:nvPicPr>
        <p:blipFill>
          <a:blip r:embed="rId2"/>
          <a:stretch>
            <a:fillRect/>
          </a:stretch>
        </p:blipFill>
        <p:spPr>
          <a:xfrm>
            <a:off x="6063434" y="1432148"/>
            <a:ext cx="2706970" cy="695599"/>
          </a:xfrm>
          <a:prstGeom prst="rect">
            <a:avLst/>
          </a:prstGeom>
        </p:spPr>
      </p:pic>
      <p:sp>
        <p:nvSpPr>
          <p:cNvPr id="16" name="Rectangle 15">
            <a:extLst>
              <a:ext uri="{FF2B5EF4-FFF2-40B4-BE49-F238E27FC236}">
                <a16:creationId xmlns:a16="http://schemas.microsoft.com/office/drawing/2014/main" id="{10C17DCC-97C2-4023-B5FB-FDEF5A37A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3396996"/>
            <a:ext cx="3481924" cy="64008"/>
          </a:xfrm>
          <a:prstGeom prst="rect">
            <a:avLst/>
          </a:prstGeom>
          <a:solidFill>
            <a:srgbClr val="085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681F6BAC-34A3-400B-9999-BE357C853357}"/>
              </a:ext>
            </a:extLst>
          </p:cNvPr>
          <p:cNvPicPr>
            <a:picLocks noChangeAspect="1"/>
          </p:cNvPicPr>
          <p:nvPr/>
        </p:nvPicPr>
        <p:blipFill rotWithShape="1">
          <a:blip r:embed="rId3"/>
          <a:srcRect l="24932" t="23641" r="26574" b="22906"/>
          <a:stretch/>
        </p:blipFill>
        <p:spPr>
          <a:xfrm>
            <a:off x="6063434" y="4414159"/>
            <a:ext cx="2706970" cy="1327784"/>
          </a:xfrm>
          <a:prstGeom prst="rect">
            <a:avLst/>
          </a:prstGeom>
        </p:spPr>
      </p:pic>
      <p:sp>
        <p:nvSpPr>
          <p:cNvPr id="6" name="Marcador de número de diapositiva 5">
            <a:extLst>
              <a:ext uri="{FF2B5EF4-FFF2-40B4-BE49-F238E27FC236}">
                <a16:creationId xmlns:a16="http://schemas.microsoft.com/office/drawing/2014/main" id="{2C56E5CC-77BA-4D2A-9462-920C94E97779}"/>
              </a:ext>
            </a:extLst>
          </p:cNvPr>
          <p:cNvSpPr>
            <a:spLocks noGrp="1"/>
          </p:cNvSpPr>
          <p:nvPr>
            <p:ph type="sldNum" sz="quarter" idx="12"/>
          </p:nvPr>
        </p:nvSpPr>
        <p:spPr/>
        <p:txBody>
          <a:bodyPr/>
          <a:lstStyle/>
          <a:p>
            <a:fld id="{6D22F896-40B5-4ADD-8801-0D06FADFA095}" type="slidenum">
              <a:rPr lang="en-US" smtClean="0"/>
              <a:t>88</a:t>
            </a:fld>
            <a:endParaRPr lang="en-US" dirty="0"/>
          </a:p>
        </p:txBody>
      </p:sp>
      <p:sp>
        <p:nvSpPr>
          <p:cNvPr id="15" name="CuadroTexto 14">
            <a:extLst>
              <a:ext uri="{FF2B5EF4-FFF2-40B4-BE49-F238E27FC236}">
                <a16:creationId xmlns:a16="http://schemas.microsoft.com/office/drawing/2014/main" id="{5205B59E-1B41-448C-86BD-D3CAD78CC84E}"/>
              </a:ext>
            </a:extLst>
          </p:cNvPr>
          <p:cNvSpPr txBox="1"/>
          <p:nvPr/>
        </p:nvSpPr>
        <p:spPr>
          <a:xfrm>
            <a:off x="1816444" y="371234"/>
            <a:ext cx="1791730" cy="615553"/>
          </a:xfrm>
          <a:prstGeom prst="rect">
            <a:avLst/>
          </a:prstGeom>
          <a:noFill/>
        </p:spPr>
        <p:txBody>
          <a:bodyPr wrap="square">
            <a:spAutoFit/>
          </a:bodyPr>
          <a:lstStyle/>
          <a:p>
            <a:pPr algn="just"/>
            <a:r>
              <a:rPr lang="es-MX" sz="1600" dirty="0"/>
              <a:t>                                                                 </a:t>
            </a:r>
            <a:r>
              <a:rPr lang="es-MX" sz="1800" dirty="0">
                <a:solidFill>
                  <a:schemeClr val="tx1"/>
                </a:solidFill>
              </a:rPr>
              <a:t>15.5-15.9 </a:t>
            </a:r>
          </a:p>
        </p:txBody>
      </p:sp>
    </p:spTree>
    <p:extLst>
      <p:ext uri="{BB962C8B-B14F-4D97-AF65-F5344CB8AC3E}">
        <p14:creationId xmlns:p14="http://schemas.microsoft.com/office/powerpoint/2010/main" val="36771315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E2EA621-894B-A849-8D35-3D85F28CDEDD}"/>
              </a:ext>
            </a:extLst>
          </p:cNvPr>
          <p:cNvSpPr>
            <a:spLocks noGrp="1"/>
          </p:cNvSpPr>
          <p:nvPr>
            <p:ph idx="1"/>
          </p:nvPr>
        </p:nvSpPr>
        <p:spPr>
          <a:xfrm>
            <a:off x="896422" y="1552789"/>
            <a:ext cx="7852162" cy="5416658"/>
          </a:xfrm>
        </p:spPr>
        <p:txBody>
          <a:bodyPr>
            <a:normAutofit/>
          </a:bodyPr>
          <a:lstStyle/>
          <a:p>
            <a:pPr algn="just"/>
            <a:endParaRPr lang="es-MX" dirty="0"/>
          </a:p>
          <a:p>
            <a:pPr algn="just"/>
            <a:r>
              <a:rPr lang="es-MX" sz="1800" dirty="0"/>
              <a:t>Las tres materias resultan pertinentes para el tema, desde cada una de sus perspectivas específicas, pero las conexiones entre las tres no siempre resultan tan claras. Para ello, será necesario elaborar preguntas interdisciplinarias que sirvan de guía para la visualización de esas interrelaciones complementarias entre conceptos y temas.</a:t>
            </a:r>
          </a:p>
          <a:p>
            <a:pPr algn="just"/>
            <a:r>
              <a:rPr lang="es-MX" sz="1800" dirty="0"/>
              <a:t>En el caso de la conexión entre matemáticas y biología, queda comprendido el sentido instrumental y de utilidad que cumple el cálculo diferencial e integral en relación con las mediciones biológicas, por ejemplo, para la cuantificación del rendimiento físico de lo atletas, aunque el problema es muy complejo pues se comprobó que deben contemplarse muchas variables (dentro y fuera de la biología, incluyendo la carga genética, pero también otros factores), para realizar esas mediciones de la forma más rigurosa y exacta posible</a:t>
            </a:r>
            <a:r>
              <a:rPr lang="es-MX" dirty="0"/>
              <a:t>. </a:t>
            </a:r>
            <a:endParaRPr lang="es-MX" dirty="0">
              <a:solidFill>
                <a:srgbClr val="FF0000"/>
              </a:solidFill>
            </a:endParaRPr>
          </a:p>
        </p:txBody>
      </p:sp>
      <p:pic>
        <p:nvPicPr>
          <p:cNvPr id="4" name="Imagen 3">
            <a:extLst>
              <a:ext uri="{FF2B5EF4-FFF2-40B4-BE49-F238E27FC236}">
                <a16:creationId xmlns:a16="http://schemas.microsoft.com/office/drawing/2014/main" id="{A6A21089-2716-4D7E-9C49-899758543D2F}"/>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D2D6D200-1C8D-4C6B-8FD8-B52E518AFA0C}"/>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2" name="Marcador de número de diapositiva 1">
            <a:extLst>
              <a:ext uri="{FF2B5EF4-FFF2-40B4-BE49-F238E27FC236}">
                <a16:creationId xmlns:a16="http://schemas.microsoft.com/office/drawing/2014/main" id="{A7BC14B1-DB92-4EE8-9A6A-670FB203B3D2}"/>
              </a:ext>
            </a:extLst>
          </p:cNvPr>
          <p:cNvSpPr>
            <a:spLocks noGrp="1"/>
          </p:cNvSpPr>
          <p:nvPr>
            <p:ph type="sldNum" sz="quarter" idx="12"/>
          </p:nvPr>
        </p:nvSpPr>
        <p:spPr/>
        <p:txBody>
          <a:bodyPr/>
          <a:lstStyle/>
          <a:p>
            <a:fld id="{6D22F896-40B5-4ADD-8801-0D06FADFA095}" type="slidenum">
              <a:rPr lang="en-US" smtClean="0"/>
              <a:t>89</a:t>
            </a:fld>
            <a:endParaRPr lang="en-US" dirty="0"/>
          </a:p>
        </p:txBody>
      </p:sp>
    </p:spTree>
    <p:extLst>
      <p:ext uri="{BB962C8B-B14F-4D97-AF65-F5344CB8AC3E}">
        <p14:creationId xmlns:p14="http://schemas.microsoft.com/office/powerpoint/2010/main" val="12098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Diagrama&#10;&#10;Descripción generada automáticamente">
            <a:extLst>
              <a:ext uri="{FF2B5EF4-FFF2-40B4-BE49-F238E27FC236}">
                <a16:creationId xmlns:a16="http://schemas.microsoft.com/office/drawing/2014/main" id="{EB28B8AF-E4E0-4487-9DF0-736C0EE5A0F0}"/>
              </a:ext>
            </a:extLst>
          </p:cNvPr>
          <p:cNvPicPr>
            <a:picLocks noChangeAspect="1"/>
          </p:cNvPicPr>
          <p:nvPr/>
        </p:nvPicPr>
        <p:blipFill rotWithShape="1">
          <a:blip r:embed="rId2"/>
          <a:srcRect l="3911" t="2809" r="2513" b="4712"/>
          <a:stretch/>
        </p:blipFill>
        <p:spPr>
          <a:xfrm>
            <a:off x="1737" y="84432"/>
            <a:ext cx="9153830" cy="6083889"/>
          </a:xfrm>
          <a:prstGeom prst="rect">
            <a:avLst/>
          </a:prstGeom>
        </p:spPr>
      </p:pic>
      <p:sp>
        <p:nvSpPr>
          <p:cNvPr id="2" name="Marcador de número de diapositiva 1">
            <a:extLst>
              <a:ext uri="{FF2B5EF4-FFF2-40B4-BE49-F238E27FC236}">
                <a16:creationId xmlns:a16="http://schemas.microsoft.com/office/drawing/2014/main" id="{F6EF524D-9497-4E6A-A9CE-FF21406D41D2}"/>
              </a:ext>
            </a:extLst>
          </p:cNvPr>
          <p:cNvSpPr>
            <a:spLocks noGrp="1"/>
          </p:cNvSpPr>
          <p:nvPr>
            <p:ph type="sldNum" sz="quarter" idx="12"/>
          </p:nvPr>
        </p:nvSpPr>
        <p:spPr>
          <a:xfrm>
            <a:off x="7425343" y="6459785"/>
            <a:ext cx="984019" cy="365125"/>
          </a:xfrm>
        </p:spPr>
        <p:txBody>
          <a:bodyPr>
            <a:normAutofit/>
          </a:bodyPr>
          <a:lstStyle/>
          <a:p>
            <a:pPr>
              <a:spcAft>
                <a:spcPts val="600"/>
              </a:spcAft>
            </a:pPr>
            <a:fld id="{6D22F896-40B5-4ADD-8801-0D06FADFA095}" type="slidenum">
              <a:rPr lang="en-US" smtClean="0"/>
              <a:pPr>
                <a:spcAft>
                  <a:spcPts val="600"/>
                </a:spcAft>
              </a:pPr>
              <a:t>9</a:t>
            </a:fld>
            <a:endParaRPr lang="en-US"/>
          </a:p>
        </p:txBody>
      </p:sp>
      <p:cxnSp>
        <p:nvCxnSpPr>
          <p:cNvPr id="7" name="Conector recto de flecha 6">
            <a:extLst>
              <a:ext uri="{FF2B5EF4-FFF2-40B4-BE49-F238E27FC236}">
                <a16:creationId xmlns:a16="http://schemas.microsoft.com/office/drawing/2014/main" id="{5363E70F-9E5E-49F4-91B3-23CDBCA47E3A}"/>
              </a:ext>
            </a:extLst>
          </p:cNvPr>
          <p:cNvCxnSpPr>
            <a:cxnSpLocks/>
          </p:cNvCxnSpPr>
          <p:nvPr/>
        </p:nvCxnSpPr>
        <p:spPr>
          <a:xfrm flipV="1">
            <a:off x="1226648" y="2873830"/>
            <a:ext cx="6558815" cy="142190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1" name="Conector recto de flecha 10">
            <a:extLst>
              <a:ext uri="{FF2B5EF4-FFF2-40B4-BE49-F238E27FC236}">
                <a16:creationId xmlns:a16="http://schemas.microsoft.com/office/drawing/2014/main" id="{0B4FA84A-AE92-4ABB-AAEC-397DA9274B9F}"/>
              </a:ext>
            </a:extLst>
          </p:cNvPr>
          <p:cNvCxnSpPr>
            <a:cxnSpLocks/>
          </p:cNvCxnSpPr>
          <p:nvPr/>
        </p:nvCxnSpPr>
        <p:spPr>
          <a:xfrm flipV="1">
            <a:off x="1297577" y="2734491"/>
            <a:ext cx="6487886" cy="168511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3" name="Conector recto de flecha 12">
            <a:extLst>
              <a:ext uri="{FF2B5EF4-FFF2-40B4-BE49-F238E27FC236}">
                <a16:creationId xmlns:a16="http://schemas.microsoft.com/office/drawing/2014/main" id="{5811327B-B3E3-4448-9D1D-444739AEAB3C}"/>
              </a:ext>
            </a:extLst>
          </p:cNvPr>
          <p:cNvCxnSpPr>
            <a:cxnSpLocks/>
          </p:cNvCxnSpPr>
          <p:nvPr/>
        </p:nvCxnSpPr>
        <p:spPr>
          <a:xfrm flipV="1">
            <a:off x="1153886" y="2447109"/>
            <a:ext cx="6631577" cy="208471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5" name="Conector recto de flecha 14">
            <a:extLst>
              <a:ext uri="{FF2B5EF4-FFF2-40B4-BE49-F238E27FC236}">
                <a16:creationId xmlns:a16="http://schemas.microsoft.com/office/drawing/2014/main" id="{0154884F-DA18-4607-A9F3-439001261724}"/>
              </a:ext>
            </a:extLst>
          </p:cNvPr>
          <p:cNvCxnSpPr>
            <a:cxnSpLocks/>
          </p:cNvCxnSpPr>
          <p:nvPr/>
        </p:nvCxnSpPr>
        <p:spPr>
          <a:xfrm flipV="1">
            <a:off x="1195251" y="1925582"/>
            <a:ext cx="6381206" cy="271846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7" name="Conector recto de flecha 16">
            <a:extLst>
              <a:ext uri="{FF2B5EF4-FFF2-40B4-BE49-F238E27FC236}">
                <a16:creationId xmlns:a16="http://schemas.microsoft.com/office/drawing/2014/main" id="{A9171586-A7A9-4431-AE24-49152A769B78}"/>
              </a:ext>
            </a:extLst>
          </p:cNvPr>
          <p:cNvCxnSpPr>
            <a:cxnSpLocks/>
          </p:cNvCxnSpPr>
          <p:nvPr/>
        </p:nvCxnSpPr>
        <p:spPr>
          <a:xfrm flipV="1">
            <a:off x="1111431" y="1660956"/>
            <a:ext cx="6805921" cy="313093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9" name="Conector recto de flecha 18">
            <a:extLst>
              <a:ext uri="{FF2B5EF4-FFF2-40B4-BE49-F238E27FC236}">
                <a16:creationId xmlns:a16="http://schemas.microsoft.com/office/drawing/2014/main" id="{CBFB14C4-5D4A-4290-A4C0-7AA3F42D7AD6}"/>
              </a:ext>
            </a:extLst>
          </p:cNvPr>
          <p:cNvCxnSpPr>
            <a:cxnSpLocks/>
          </p:cNvCxnSpPr>
          <p:nvPr/>
        </p:nvCxnSpPr>
        <p:spPr>
          <a:xfrm flipV="1">
            <a:off x="1165688" y="2294708"/>
            <a:ext cx="6741695" cy="262841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1" name="Conector recto de flecha 20">
            <a:extLst>
              <a:ext uri="{FF2B5EF4-FFF2-40B4-BE49-F238E27FC236}">
                <a16:creationId xmlns:a16="http://schemas.microsoft.com/office/drawing/2014/main" id="{49006DD1-EB82-4B57-AE55-133EE9C58607}"/>
              </a:ext>
            </a:extLst>
          </p:cNvPr>
          <p:cNvCxnSpPr>
            <a:cxnSpLocks/>
          </p:cNvCxnSpPr>
          <p:nvPr/>
        </p:nvCxnSpPr>
        <p:spPr>
          <a:xfrm flipV="1">
            <a:off x="1195251" y="3126377"/>
            <a:ext cx="6311538" cy="193014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3" name="Conector recto de flecha 22">
            <a:extLst>
              <a:ext uri="{FF2B5EF4-FFF2-40B4-BE49-F238E27FC236}">
                <a16:creationId xmlns:a16="http://schemas.microsoft.com/office/drawing/2014/main" id="{5CE19FFE-B372-42A0-9DE9-CAA4872A4C7A}"/>
              </a:ext>
            </a:extLst>
          </p:cNvPr>
          <p:cNvCxnSpPr>
            <a:cxnSpLocks/>
          </p:cNvCxnSpPr>
          <p:nvPr/>
        </p:nvCxnSpPr>
        <p:spPr>
          <a:xfrm flipV="1">
            <a:off x="1195251" y="3004457"/>
            <a:ext cx="6477000" cy="248412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6" name="Conector recto de flecha 25">
            <a:extLst>
              <a:ext uri="{FF2B5EF4-FFF2-40B4-BE49-F238E27FC236}">
                <a16:creationId xmlns:a16="http://schemas.microsoft.com/office/drawing/2014/main" id="{968167BB-08AA-4E24-8A27-8E48505C9C5D}"/>
              </a:ext>
            </a:extLst>
          </p:cNvPr>
          <p:cNvCxnSpPr>
            <a:cxnSpLocks/>
          </p:cNvCxnSpPr>
          <p:nvPr/>
        </p:nvCxnSpPr>
        <p:spPr>
          <a:xfrm flipV="1">
            <a:off x="1279071" y="1009093"/>
            <a:ext cx="4752653" cy="3179123"/>
          </a:xfrm>
          <a:prstGeom prst="straightConnector1">
            <a:avLst/>
          </a:prstGeom>
          <a:ln>
            <a:solidFill>
              <a:schemeClr val="accent1">
                <a:lumMod val="75000"/>
              </a:schemeClr>
            </a:solidFill>
            <a:tailEnd type="triangle"/>
          </a:ln>
        </p:spPr>
        <p:style>
          <a:lnRef idx="2">
            <a:schemeClr val="accent5"/>
          </a:lnRef>
          <a:fillRef idx="0">
            <a:schemeClr val="accent5"/>
          </a:fillRef>
          <a:effectRef idx="1">
            <a:schemeClr val="accent5"/>
          </a:effectRef>
          <a:fontRef idx="minor">
            <a:schemeClr val="tx1"/>
          </a:fontRef>
        </p:style>
      </p:cxnSp>
      <p:cxnSp>
        <p:nvCxnSpPr>
          <p:cNvPr id="28" name="Conector recto de flecha 27">
            <a:extLst>
              <a:ext uri="{FF2B5EF4-FFF2-40B4-BE49-F238E27FC236}">
                <a16:creationId xmlns:a16="http://schemas.microsoft.com/office/drawing/2014/main" id="{60FEF169-45E3-4F21-8B7A-54584FC3C304}"/>
              </a:ext>
            </a:extLst>
          </p:cNvPr>
          <p:cNvCxnSpPr>
            <a:cxnSpLocks/>
          </p:cNvCxnSpPr>
          <p:nvPr/>
        </p:nvCxnSpPr>
        <p:spPr>
          <a:xfrm flipV="1">
            <a:off x="1425137" y="2852056"/>
            <a:ext cx="6253646" cy="33644"/>
          </a:xfrm>
          <a:prstGeom prst="straightConnector1">
            <a:avLst/>
          </a:prstGeom>
          <a:ln>
            <a:solidFill>
              <a:srgbClr val="C00000"/>
            </a:solidFill>
            <a:tailEnd type="triangle"/>
          </a:ln>
        </p:spPr>
        <p:style>
          <a:lnRef idx="2">
            <a:schemeClr val="accent5"/>
          </a:lnRef>
          <a:fillRef idx="0">
            <a:schemeClr val="accent5"/>
          </a:fillRef>
          <a:effectRef idx="1">
            <a:schemeClr val="accent5"/>
          </a:effectRef>
          <a:fontRef idx="minor">
            <a:schemeClr val="tx1"/>
          </a:fontRef>
        </p:style>
      </p:cxnSp>
      <p:cxnSp>
        <p:nvCxnSpPr>
          <p:cNvPr id="30" name="Conector recto de flecha 29">
            <a:extLst>
              <a:ext uri="{FF2B5EF4-FFF2-40B4-BE49-F238E27FC236}">
                <a16:creationId xmlns:a16="http://schemas.microsoft.com/office/drawing/2014/main" id="{FC9E4F51-D25E-48FA-9F43-0DF3EE9AD899}"/>
              </a:ext>
            </a:extLst>
          </p:cNvPr>
          <p:cNvCxnSpPr>
            <a:cxnSpLocks/>
          </p:cNvCxnSpPr>
          <p:nvPr/>
        </p:nvCxnSpPr>
        <p:spPr>
          <a:xfrm>
            <a:off x="1567390" y="2089927"/>
            <a:ext cx="6253646" cy="34045"/>
          </a:xfrm>
          <a:prstGeom prst="straightConnector1">
            <a:avLst/>
          </a:prstGeom>
          <a:ln>
            <a:solidFill>
              <a:srgbClr val="C00000"/>
            </a:solidFill>
            <a:tailEnd type="triangle"/>
          </a:ln>
        </p:spPr>
        <p:style>
          <a:lnRef idx="2">
            <a:schemeClr val="accent5"/>
          </a:lnRef>
          <a:fillRef idx="0">
            <a:schemeClr val="accent5"/>
          </a:fillRef>
          <a:effectRef idx="1">
            <a:schemeClr val="accent5"/>
          </a:effectRef>
          <a:fontRef idx="minor">
            <a:schemeClr val="tx1"/>
          </a:fontRef>
        </p:style>
      </p:cxnSp>
      <p:cxnSp>
        <p:nvCxnSpPr>
          <p:cNvPr id="32" name="Conector recto de flecha 31">
            <a:extLst>
              <a:ext uri="{FF2B5EF4-FFF2-40B4-BE49-F238E27FC236}">
                <a16:creationId xmlns:a16="http://schemas.microsoft.com/office/drawing/2014/main" id="{A70FBB32-DC08-4D05-AE28-7B9907E8A099}"/>
              </a:ext>
            </a:extLst>
          </p:cNvPr>
          <p:cNvCxnSpPr>
            <a:cxnSpLocks/>
          </p:cNvCxnSpPr>
          <p:nvPr/>
        </p:nvCxnSpPr>
        <p:spPr>
          <a:xfrm flipV="1">
            <a:off x="1460575" y="1365190"/>
            <a:ext cx="3973574" cy="818553"/>
          </a:xfrm>
          <a:prstGeom prst="straightConnector1">
            <a:avLst/>
          </a:prstGeom>
          <a:ln>
            <a:solidFill>
              <a:srgbClr val="7030A0"/>
            </a:solidFill>
            <a:tailEnd type="triangle"/>
          </a:ln>
        </p:spPr>
        <p:style>
          <a:lnRef idx="2">
            <a:schemeClr val="accent5"/>
          </a:lnRef>
          <a:fillRef idx="0">
            <a:schemeClr val="accent5"/>
          </a:fillRef>
          <a:effectRef idx="1">
            <a:schemeClr val="accent5"/>
          </a:effectRef>
          <a:fontRef idx="minor">
            <a:schemeClr val="tx1"/>
          </a:fontRef>
        </p:style>
      </p:cxnSp>
      <p:cxnSp>
        <p:nvCxnSpPr>
          <p:cNvPr id="35" name="Conector recto de flecha 34">
            <a:extLst>
              <a:ext uri="{FF2B5EF4-FFF2-40B4-BE49-F238E27FC236}">
                <a16:creationId xmlns:a16="http://schemas.microsoft.com/office/drawing/2014/main" id="{2B18E272-DE06-49EA-9F3B-F58532306A8F}"/>
              </a:ext>
            </a:extLst>
          </p:cNvPr>
          <p:cNvCxnSpPr>
            <a:cxnSpLocks/>
          </p:cNvCxnSpPr>
          <p:nvPr/>
        </p:nvCxnSpPr>
        <p:spPr>
          <a:xfrm flipV="1">
            <a:off x="1299123" y="1628216"/>
            <a:ext cx="6608260" cy="673030"/>
          </a:xfrm>
          <a:prstGeom prst="straightConnector1">
            <a:avLst/>
          </a:prstGeom>
          <a:ln>
            <a:solidFill>
              <a:srgbClr val="C00000"/>
            </a:solidFill>
            <a:tailEnd type="triangle"/>
          </a:ln>
        </p:spPr>
        <p:style>
          <a:lnRef idx="2">
            <a:schemeClr val="accent5"/>
          </a:lnRef>
          <a:fillRef idx="0">
            <a:schemeClr val="accent5"/>
          </a:fillRef>
          <a:effectRef idx="1">
            <a:schemeClr val="accent5"/>
          </a:effectRef>
          <a:fontRef idx="minor">
            <a:schemeClr val="tx1"/>
          </a:fontRef>
        </p:style>
      </p:cxnSp>
      <p:cxnSp>
        <p:nvCxnSpPr>
          <p:cNvPr id="37" name="Conector recto de flecha 36">
            <a:extLst>
              <a:ext uri="{FF2B5EF4-FFF2-40B4-BE49-F238E27FC236}">
                <a16:creationId xmlns:a16="http://schemas.microsoft.com/office/drawing/2014/main" id="{F69459DB-0F2F-40FC-B939-14DDC9B1455A}"/>
              </a:ext>
            </a:extLst>
          </p:cNvPr>
          <p:cNvCxnSpPr>
            <a:cxnSpLocks/>
          </p:cNvCxnSpPr>
          <p:nvPr/>
        </p:nvCxnSpPr>
        <p:spPr>
          <a:xfrm>
            <a:off x="1188719" y="5269369"/>
            <a:ext cx="6152607" cy="275492"/>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40" name="Conector recto de flecha 39">
            <a:extLst>
              <a:ext uri="{FF2B5EF4-FFF2-40B4-BE49-F238E27FC236}">
                <a16:creationId xmlns:a16="http://schemas.microsoft.com/office/drawing/2014/main" id="{7A7EB80F-660F-4434-B981-E701502C6E36}"/>
              </a:ext>
            </a:extLst>
          </p:cNvPr>
          <p:cNvCxnSpPr>
            <a:cxnSpLocks/>
          </p:cNvCxnSpPr>
          <p:nvPr/>
        </p:nvCxnSpPr>
        <p:spPr>
          <a:xfrm>
            <a:off x="1165688" y="4716989"/>
            <a:ext cx="6341101" cy="1070230"/>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42" name="Conector recto de flecha 41">
            <a:extLst>
              <a:ext uri="{FF2B5EF4-FFF2-40B4-BE49-F238E27FC236}">
                <a16:creationId xmlns:a16="http://schemas.microsoft.com/office/drawing/2014/main" id="{9612F618-F63B-4D6A-AF32-1307E4DD11BC}"/>
              </a:ext>
            </a:extLst>
          </p:cNvPr>
          <p:cNvCxnSpPr>
            <a:cxnSpLocks/>
          </p:cNvCxnSpPr>
          <p:nvPr/>
        </p:nvCxnSpPr>
        <p:spPr>
          <a:xfrm flipV="1">
            <a:off x="1174397" y="4740798"/>
            <a:ext cx="6001466" cy="267116"/>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44" name="Conector recto de flecha 43">
            <a:extLst>
              <a:ext uri="{FF2B5EF4-FFF2-40B4-BE49-F238E27FC236}">
                <a16:creationId xmlns:a16="http://schemas.microsoft.com/office/drawing/2014/main" id="{14B16BF5-027B-4986-A34C-234A1FFE36EE}"/>
              </a:ext>
            </a:extLst>
          </p:cNvPr>
          <p:cNvCxnSpPr>
            <a:cxnSpLocks/>
          </p:cNvCxnSpPr>
          <p:nvPr/>
        </p:nvCxnSpPr>
        <p:spPr>
          <a:xfrm flipV="1">
            <a:off x="1212668" y="5342045"/>
            <a:ext cx="6294121" cy="153060"/>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46" name="Conector recto de flecha 45">
            <a:extLst>
              <a:ext uri="{FF2B5EF4-FFF2-40B4-BE49-F238E27FC236}">
                <a16:creationId xmlns:a16="http://schemas.microsoft.com/office/drawing/2014/main" id="{26D654D5-2FB7-413E-AD22-4BA36918D934}"/>
              </a:ext>
            </a:extLst>
          </p:cNvPr>
          <p:cNvCxnSpPr>
            <a:cxnSpLocks/>
          </p:cNvCxnSpPr>
          <p:nvPr/>
        </p:nvCxnSpPr>
        <p:spPr>
          <a:xfrm>
            <a:off x="1134291" y="4836557"/>
            <a:ext cx="6341101" cy="639606"/>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48" name="Conector recto de flecha 47">
            <a:extLst>
              <a:ext uri="{FF2B5EF4-FFF2-40B4-BE49-F238E27FC236}">
                <a16:creationId xmlns:a16="http://schemas.microsoft.com/office/drawing/2014/main" id="{FD553CB2-FF2E-43A3-868D-2EEF2C6CD834}"/>
              </a:ext>
            </a:extLst>
          </p:cNvPr>
          <p:cNvCxnSpPr>
            <a:cxnSpLocks/>
          </p:cNvCxnSpPr>
          <p:nvPr/>
        </p:nvCxnSpPr>
        <p:spPr>
          <a:xfrm>
            <a:off x="1299123" y="4323480"/>
            <a:ext cx="6361154" cy="820537"/>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51" name="Conector recto de flecha 50">
            <a:extLst>
              <a:ext uri="{FF2B5EF4-FFF2-40B4-BE49-F238E27FC236}">
                <a16:creationId xmlns:a16="http://schemas.microsoft.com/office/drawing/2014/main" id="{75192319-3B41-4E18-8C74-148DEFCAC406}"/>
              </a:ext>
            </a:extLst>
          </p:cNvPr>
          <p:cNvCxnSpPr>
            <a:cxnSpLocks/>
          </p:cNvCxnSpPr>
          <p:nvPr/>
        </p:nvCxnSpPr>
        <p:spPr>
          <a:xfrm flipV="1">
            <a:off x="1151708" y="4864832"/>
            <a:ext cx="6024155" cy="156375"/>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53" name="Conector recto de flecha 52">
            <a:extLst>
              <a:ext uri="{FF2B5EF4-FFF2-40B4-BE49-F238E27FC236}">
                <a16:creationId xmlns:a16="http://schemas.microsoft.com/office/drawing/2014/main" id="{D7EEE613-565D-4908-A811-80EB2870EC6D}"/>
              </a:ext>
            </a:extLst>
          </p:cNvPr>
          <p:cNvCxnSpPr>
            <a:cxnSpLocks/>
          </p:cNvCxnSpPr>
          <p:nvPr/>
        </p:nvCxnSpPr>
        <p:spPr>
          <a:xfrm>
            <a:off x="1297577" y="1762219"/>
            <a:ext cx="6609806" cy="2943913"/>
          </a:xfrm>
          <a:prstGeom prst="straightConnector1">
            <a:avLst/>
          </a:prstGeom>
          <a:ln>
            <a:solidFill>
              <a:schemeClr val="accent2"/>
            </a:solidFill>
            <a:tailEnd type="triangle"/>
          </a:ln>
        </p:spPr>
        <p:style>
          <a:lnRef idx="2">
            <a:schemeClr val="accent5"/>
          </a:lnRef>
          <a:fillRef idx="0">
            <a:schemeClr val="accent5"/>
          </a:fillRef>
          <a:effectRef idx="1">
            <a:schemeClr val="accent5"/>
          </a:effectRef>
          <a:fontRef idx="minor">
            <a:schemeClr val="tx1"/>
          </a:fontRef>
        </p:style>
      </p:cxnSp>
      <p:cxnSp>
        <p:nvCxnSpPr>
          <p:cNvPr id="55" name="Conector recto de flecha 54">
            <a:extLst>
              <a:ext uri="{FF2B5EF4-FFF2-40B4-BE49-F238E27FC236}">
                <a16:creationId xmlns:a16="http://schemas.microsoft.com/office/drawing/2014/main" id="{75553B01-F811-4777-9534-A2096FE432A1}"/>
              </a:ext>
            </a:extLst>
          </p:cNvPr>
          <p:cNvCxnSpPr>
            <a:cxnSpLocks/>
          </p:cNvCxnSpPr>
          <p:nvPr/>
        </p:nvCxnSpPr>
        <p:spPr>
          <a:xfrm>
            <a:off x="1581522" y="2036265"/>
            <a:ext cx="5925267" cy="3215839"/>
          </a:xfrm>
          <a:prstGeom prst="straightConnector1">
            <a:avLst/>
          </a:prstGeom>
          <a:ln>
            <a:solidFill>
              <a:schemeClr val="accent2"/>
            </a:solidFill>
            <a:tailEnd type="triangle"/>
          </a:ln>
        </p:spPr>
        <p:style>
          <a:lnRef idx="2">
            <a:schemeClr val="accent5"/>
          </a:lnRef>
          <a:fillRef idx="0">
            <a:schemeClr val="accent5"/>
          </a:fillRef>
          <a:effectRef idx="1">
            <a:schemeClr val="accent5"/>
          </a:effectRef>
          <a:fontRef idx="minor">
            <a:schemeClr val="tx1"/>
          </a:fontRef>
        </p:style>
      </p:cxnSp>
      <p:cxnSp>
        <p:nvCxnSpPr>
          <p:cNvPr id="57" name="Conector recto de flecha 56">
            <a:extLst>
              <a:ext uri="{FF2B5EF4-FFF2-40B4-BE49-F238E27FC236}">
                <a16:creationId xmlns:a16="http://schemas.microsoft.com/office/drawing/2014/main" id="{F4378B4D-27BD-4852-B7DD-DE8F6BBDCC2F}"/>
              </a:ext>
            </a:extLst>
          </p:cNvPr>
          <p:cNvCxnSpPr>
            <a:cxnSpLocks/>
          </p:cNvCxnSpPr>
          <p:nvPr/>
        </p:nvCxnSpPr>
        <p:spPr>
          <a:xfrm>
            <a:off x="1299123" y="2318996"/>
            <a:ext cx="6197123" cy="3352122"/>
          </a:xfrm>
          <a:prstGeom prst="straightConnector1">
            <a:avLst/>
          </a:prstGeom>
          <a:ln>
            <a:solidFill>
              <a:schemeClr val="accent2"/>
            </a:solidFill>
            <a:tailEnd type="triangle"/>
          </a:ln>
        </p:spPr>
        <p:style>
          <a:lnRef idx="2">
            <a:schemeClr val="accent5"/>
          </a:lnRef>
          <a:fillRef idx="0">
            <a:schemeClr val="accent5"/>
          </a:fillRef>
          <a:effectRef idx="1">
            <a:schemeClr val="accent5"/>
          </a:effectRef>
          <a:fontRef idx="minor">
            <a:schemeClr val="tx1"/>
          </a:fontRef>
        </p:style>
      </p:cxnSp>
      <p:cxnSp>
        <p:nvCxnSpPr>
          <p:cNvPr id="60" name="Conector recto de flecha 59">
            <a:extLst>
              <a:ext uri="{FF2B5EF4-FFF2-40B4-BE49-F238E27FC236}">
                <a16:creationId xmlns:a16="http://schemas.microsoft.com/office/drawing/2014/main" id="{48DF9048-AB49-4B54-A649-319FBD5DB856}"/>
              </a:ext>
            </a:extLst>
          </p:cNvPr>
          <p:cNvCxnSpPr>
            <a:cxnSpLocks/>
          </p:cNvCxnSpPr>
          <p:nvPr/>
        </p:nvCxnSpPr>
        <p:spPr>
          <a:xfrm>
            <a:off x="1327083" y="2734491"/>
            <a:ext cx="6454026" cy="2809077"/>
          </a:xfrm>
          <a:prstGeom prst="straightConnector1">
            <a:avLst/>
          </a:prstGeom>
          <a:ln>
            <a:solidFill>
              <a:schemeClr val="accent2"/>
            </a:solidFill>
            <a:tailEnd type="triangle"/>
          </a:ln>
        </p:spPr>
        <p:style>
          <a:lnRef idx="2">
            <a:schemeClr val="accent5"/>
          </a:lnRef>
          <a:fillRef idx="0">
            <a:schemeClr val="accent5"/>
          </a:fillRef>
          <a:effectRef idx="1">
            <a:schemeClr val="accent5"/>
          </a:effectRef>
          <a:fontRef idx="minor">
            <a:schemeClr val="tx1"/>
          </a:fontRef>
        </p:style>
      </p:cxnSp>
      <p:cxnSp>
        <p:nvCxnSpPr>
          <p:cNvPr id="63" name="Conector recto de flecha 62">
            <a:extLst>
              <a:ext uri="{FF2B5EF4-FFF2-40B4-BE49-F238E27FC236}">
                <a16:creationId xmlns:a16="http://schemas.microsoft.com/office/drawing/2014/main" id="{B5990008-9D8F-4C76-89A6-D25736618E7C}"/>
              </a:ext>
            </a:extLst>
          </p:cNvPr>
          <p:cNvCxnSpPr>
            <a:cxnSpLocks/>
          </p:cNvCxnSpPr>
          <p:nvPr/>
        </p:nvCxnSpPr>
        <p:spPr>
          <a:xfrm>
            <a:off x="1380305" y="1888492"/>
            <a:ext cx="6554464" cy="3475986"/>
          </a:xfrm>
          <a:prstGeom prst="straightConnector1">
            <a:avLst/>
          </a:prstGeom>
          <a:ln>
            <a:solidFill>
              <a:schemeClr val="accent2"/>
            </a:solidFill>
            <a:tailEnd type="triangle"/>
          </a:ln>
        </p:spPr>
        <p:style>
          <a:lnRef idx="2">
            <a:schemeClr val="accent5"/>
          </a:lnRef>
          <a:fillRef idx="0">
            <a:schemeClr val="accent5"/>
          </a:fillRef>
          <a:effectRef idx="1">
            <a:schemeClr val="accent5"/>
          </a:effectRef>
          <a:fontRef idx="minor">
            <a:schemeClr val="tx1"/>
          </a:fontRef>
        </p:style>
      </p:cxnSp>
      <p:cxnSp>
        <p:nvCxnSpPr>
          <p:cNvPr id="66" name="Conector recto de flecha 65">
            <a:extLst>
              <a:ext uri="{FF2B5EF4-FFF2-40B4-BE49-F238E27FC236}">
                <a16:creationId xmlns:a16="http://schemas.microsoft.com/office/drawing/2014/main" id="{53532FBA-0E7E-494B-B766-E037D8642114}"/>
              </a:ext>
            </a:extLst>
          </p:cNvPr>
          <p:cNvCxnSpPr>
            <a:cxnSpLocks/>
          </p:cNvCxnSpPr>
          <p:nvPr/>
        </p:nvCxnSpPr>
        <p:spPr>
          <a:xfrm>
            <a:off x="1483723" y="2981418"/>
            <a:ext cx="5898969" cy="2016178"/>
          </a:xfrm>
          <a:prstGeom prst="straightConnector1">
            <a:avLst/>
          </a:prstGeom>
          <a:ln>
            <a:solidFill>
              <a:schemeClr val="accent2"/>
            </a:solidFill>
            <a:tailEnd type="triangle"/>
          </a:ln>
        </p:spPr>
        <p:style>
          <a:lnRef idx="2">
            <a:schemeClr val="accent5"/>
          </a:lnRef>
          <a:fillRef idx="0">
            <a:schemeClr val="accent5"/>
          </a:fillRef>
          <a:effectRef idx="1">
            <a:schemeClr val="accent5"/>
          </a:effectRef>
          <a:fontRef idx="minor">
            <a:schemeClr val="tx1"/>
          </a:fontRef>
        </p:style>
      </p:cxnSp>
      <p:cxnSp>
        <p:nvCxnSpPr>
          <p:cNvPr id="68" name="Conector recto de flecha 67">
            <a:extLst>
              <a:ext uri="{FF2B5EF4-FFF2-40B4-BE49-F238E27FC236}">
                <a16:creationId xmlns:a16="http://schemas.microsoft.com/office/drawing/2014/main" id="{7AE011B6-9E46-484C-ACF1-CB1D807E1296}"/>
              </a:ext>
            </a:extLst>
          </p:cNvPr>
          <p:cNvCxnSpPr>
            <a:cxnSpLocks/>
          </p:cNvCxnSpPr>
          <p:nvPr/>
        </p:nvCxnSpPr>
        <p:spPr>
          <a:xfrm flipV="1">
            <a:off x="1134291" y="1229886"/>
            <a:ext cx="4648200" cy="396236"/>
          </a:xfrm>
          <a:prstGeom prst="straightConnector1">
            <a:avLst/>
          </a:prstGeom>
          <a:ln>
            <a:solidFill>
              <a:srgbClr val="7030A0"/>
            </a:solidFill>
            <a:tailEnd type="triangle"/>
          </a:ln>
        </p:spPr>
        <p:style>
          <a:lnRef idx="2">
            <a:schemeClr val="accent5"/>
          </a:lnRef>
          <a:fillRef idx="0">
            <a:schemeClr val="accent5"/>
          </a:fillRef>
          <a:effectRef idx="1">
            <a:schemeClr val="accent5"/>
          </a:effectRef>
          <a:fontRef idx="minor">
            <a:schemeClr val="tx1"/>
          </a:fontRef>
        </p:style>
      </p:cxnSp>
      <p:cxnSp>
        <p:nvCxnSpPr>
          <p:cNvPr id="71" name="Conector recto de flecha 70">
            <a:extLst>
              <a:ext uri="{FF2B5EF4-FFF2-40B4-BE49-F238E27FC236}">
                <a16:creationId xmlns:a16="http://schemas.microsoft.com/office/drawing/2014/main" id="{0C791368-A9FE-4350-90D6-9B4A6727A484}"/>
              </a:ext>
            </a:extLst>
          </p:cNvPr>
          <p:cNvCxnSpPr>
            <a:cxnSpLocks/>
          </p:cNvCxnSpPr>
          <p:nvPr/>
        </p:nvCxnSpPr>
        <p:spPr>
          <a:xfrm flipV="1">
            <a:off x="1320437" y="972390"/>
            <a:ext cx="4462054" cy="1023921"/>
          </a:xfrm>
          <a:prstGeom prst="straightConnector1">
            <a:avLst/>
          </a:prstGeom>
          <a:ln>
            <a:solidFill>
              <a:srgbClr val="7030A0"/>
            </a:solidFill>
            <a:tailEnd type="triangle"/>
          </a:ln>
        </p:spPr>
        <p:style>
          <a:lnRef idx="2">
            <a:schemeClr val="accent5"/>
          </a:lnRef>
          <a:fillRef idx="0">
            <a:schemeClr val="accent5"/>
          </a:fillRef>
          <a:effectRef idx="1">
            <a:schemeClr val="accent5"/>
          </a:effectRef>
          <a:fontRef idx="minor">
            <a:schemeClr val="tx1"/>
          </a:fontRef>
        </p:style>
      </p:cxnSp>
      <p:cxnSp>
        <p:nvCxnSpPr>
          <p:cNvPr id="73" name="Conector recto de flecha 72">
            <a:extLst>
              <a:ext uri="{FF2B5EF4-FFF2-40B4-BE49-F238E27FC236}">
                <a16:creationId xmlns:a16="http://schemas.microsoft.com/office/drawing/2014/main" id="{118CFF8F-125D-4DC1-99B8-FB7AD8FB9DB7}"/>
              </a:ext>
            </a:extLst>
          </p:cNvPr>
          <p:cNvCxnSpPr>
            <a:cxnSpLocks/>
          </p:cNvCxnSpPr>
          <p:nvPr/>
        </p:nvCxnSpPr>
        <p:spPr>
          <a:xfrm flipV="1">
            <a:off x="1320437" y="1514057"/>
            <a:ext cx="4532743" cy="1186871"/>
          </a:xfrm>
          <a:prstGeom prst="straightConnector1">
            <a:avLst/>
          </a:prstGeom>
          <a:ln>
            <a:solidFill>
              <a:srgbClr val="7030A0"/>
            </a:solidFill>
            <a:tailEnd type="triangle"/>
          </a:ln>
        </p:spPr>
        <p:style>
          <a:lnRef idx="2">
            <a:schemeClr val="accent5"/>
          </a:lnRef>
          <a:fillRef idx="0">
            <a:schemeClr val="accent5"/>
          </a:fillRef>
          <a:effectRef idx="1">
            <a:schemeClr val="accent5"/>
          </a:effectRef>
          <a:fontRef idx="minor">
            <a:schemeClr val="tx1"/>
          </a:fontRef>
        </p:style>
      </p:cxnSp>
      <p:cxnSp>
        <p:nvCxnSpPr>
          <p:cNvPr id="76" name="Conector recto de flecha 75">
            <a:extLst>
              <a:ext uri="{FF2B5EF4-FFF2-40B4-BE49-F238E27FC236}">
                <a16:creationId xmlns:a16="http://schemas.microsoft.com/office/drawing/2014/main" id="{8574E954-06C8-4078-8FE1-641B48226D29}"/>
              </a:ext>
            </a:extLst>
          </p:cNvPr>
          <p:cNvCxnSpPr>
            <a:cxnSpLocks/>
          </p:cNvCxnSpPr>
          <p:nvPr/>
        </p:nvCxnSpPr>
        <p:spPr>
          <a:xfrm flipV="1">
            <a:off x="1577272" y="1088036"/>
            <a:ext cx="4197617" cy="2131063"/>
          </a:xfrm>
          <a:prstGeom prst="straightConnector1">
            <a:avLst/>
          </a:prstGeom>
          <a:ln>
            <a:solidFill>
              <a:srgbClr val="7030A0"/>
            </a:solidFill>
            <a:tailEnd type="triangle"/>
          </a:ln>
        </p:spPr>
        <p:style>
          <a:lnRef idx="2">
            <a:schemeClr val="accent5"/>
          </a:lnRef>
          <a:fillRef idx="0">
            <a:schemeClr val="accent5"/>
          </a:fillRef>
          <a:effectRef idx="1">
            <a:schemeClr val="accent5"/>
          </a:effectRef>
          <a:fontRef idx="minor">
            <a:schemeClr val="tx1"/>
          </a:fontRef>
        </p:style>
      </p:cxnSp>
      <p:cxnSp>
        <p:nvCxnSpPr>
          <p:cNvPr id="80" name="Conector recto de flecha 79">
            <a:extLst>
              <a:ext uri="{FF2B5EF4-FFF2-40B4-BE49-F238E27FC236}">
                <a16:creationId xmlns:a16="http://schemas.microsoft.com/office/drawing/2014/main" id="{6E891E44-6A20-4D60-8219-2D060F2C432D}"/>
              </a:ext>
            </a:extLst>
          </p:cNvPr>
          <p:cNvCxnSpPr>
            <a:cxnSpLocks/>
          </p:cNvCxnSpPr>
          <p:nvPr/>
        </p:nvCxnSpPr>
        <p:spPr>
          <a:xfrm flipV="1">
            <a:off x="1143343" y="1121539"/>
            <a:ext cx="4986180" cy="3479350"/>
          </a:xfrm>
          <a:prstGeom prst="straightConnector1">
            <a:avLst/>
          </a:prstGeom>
          <a:ln>
            <a:solidFill>
              <a:schemeClr val="accent1">
                <a:lumMod val="75000"/>
              </a:schemeClr>
            </a:solidFill>
            <a:tailEnd type="triangle"/>
          </a:ln>
        </p:spPr>
        <p:style>
          <a:lnRef idx="2">
            <a:schemeClr val="accent5"/>
          </a:lnRef>
          <a:fillRef idx="0">
            <a:schemeClr val="accent5"/>
          </a:fillRef>
          <a:effectRef idx="1">
            <a:schemeClr val="accent5"/>
          </a:effectRef>
          <a:fontRef idx="minor">
            <a:schemeClr val="tx1"/>
          </a:fontRef>
        </p:style>
      </p:cxnSp>
      <p:cxnSp>
        <p:nvCxnSpPr>
          <p:cNvPr id="82" name="Conector recto de flecha 81">
            <a:extLst>
              <a:ext uri="{FF2B5EF4-FFF2-40B4-BE49-F238E27FC236}">
                <a16:creationId xmlns:a16="http://schemas.microsoft.com/office/drawing/2014/main" id="{AAF43931-D04C-4B33-8BA4-F7E7DD91249B}"/>
              </a:ext>
            </a:extLst>
          </p:cNvPr>
          <p:cNvCxnSpPr>
            <a:cxnSpLocks/>
          </p:cNvCxnSpPr>
          <p:nvPr/>
        </p:nvCxnSpPr>
        <p:spPr>
          <a:xfrm flipV="1">
            <a:off x="1213751" y="1555277"/>
            <a:ext cx="4809271" cy="3839085"/>
          </a:xfrm>
          <a:prstGeom prst="straightConnector1">
            <a:avLst/>
          </a:prstGeom>
          <a:ln>
            <a:solidFill>
              <a:schemeClr val="accent1">
                <a:lumMod val="75000"/>
              </a:schemeClr>
            </a:solidFill>
            <a:tailEnd type="triangle"/>
          </a:ln>
        </p:spPr>
        <p:style>
          <a:lnRef idx="2">
            <a:schemeClr val="accent5"/>
          </a:lnRef>
          <a:fillRef idx="0">
            <a:schemeClr val="accent5"/>
          </a:fillRef>
          <a:effectRef idx="1">
            <a:schemeClr val="accent5"/>
          </a:effectRef>
          <a:fontRef idx="minor">
            <a:schemeClr val="tx1"/>
          </a:fontRef>
        </p:style>
      </p:cxnSp>
      <p:cxnSp>
        <p:nvCxnSpPr>
          <p:cNvPr id="85" name="Conector recto de flecha 84">
            <a:extLst>
              <a:ext uri="{FF2B5EF4-FFF2-40B4-BE49-F238E27FC236}">
                <a16:creationId xmlns:a16="http://schemas.microsoft.com/office/drawing/2014/main" id="{E7C64BA8-B617-4CD6-97DB-37353D2D690F}"/>
              </a:ext>
            </a:extLst>
          </p:cNvPr>
          <p:cNvCxnSpPr>
            <a:cxnSpLocks/>
          </p:cNvCxnSpPr>
          <p:nvPr/>
        </p:nvCxnSpPr>
        <p:spPr>
          <a:xfrm flipV="1">
            <a:off x="1220282" y="1798033"/>
            <a:ext cx="6465026" cy="636523"/>
          </a:xfrm>
          <a:prstGeom prst="straightConnector1">
            <a:avLst/>
          </a:prstGeom>
          <a:ln>
            <a:solidFill>
              <a:srgbClr val="C00000"/>
            </a:solidFill>
            <a:tailEnd type="triangle"/>
          </a:ln>
        </p:spPr>
        <p:style>
          <a:lnRef idx="2">
            <a:schemeClr val="accent5"/>
          </a:lnRef>
          <a:fillRef idx="0">
            <a:schemeClr val="accent5"/>
          </a:fillRef>
          <a:effectRef idx="1">
            <a:schemeClr val="accent5"/>
          </a:effectRef>
          <a:fontRef idx="minor">
            <a:schemeClr val="tx1"/>
          </a:fontRef>
        </p:style>
      </p:cxnSp>
      <p:cxnSp>
        <p:nvCxnSpPr>
          <p:cNvPr id="88" name="Conector recto de flecha 87">
            <a:extLst>
              <a:ext uri="{FF2B5EF4-FFF2-40B4-BE49-F238E27FC236}">
                <a16:creationId xmlns:a16="http://schemas.microsoft.com/office/drawing/2014/main" id="{DBDC58D6-B96C-4E2E-A182-4EC2B1BE14BE}"/>
              </a:ext>
            </a:extLst>
          </p:cNvPr>
          <p:cNvCxnSpPr>
            <a:cxnSpLocks/>
          </p:cNvCxnSpPr>
          <p:nvPr/>
        </p:nvCxnSpPr>
        <p:spPr>
          <a:xfrm flipV="1">
            <a:off x="1338655" y="1470755"/>
            <a:ext cx="6223823" cy="1113619"/>
          </a:xfrm>
          <a:prstGeom prst="straightConnector1">
            <a:avLst/>
          </a:prstGeom>
          <a:ln>
            <a:solidFill>
              <a:srgbClr val="C00000"/>
            </a:solidFill>
            <a:tailEnd type="triangle"/>
          </a:ln>
        </p:spPr>
        <p:style>
          <a:lnRef idx="2">
            <a:schemeClr val="accent5"/>
          </a:lnRef>
          <a:fillRef idx="0">
            <a:schemeClr val="accent5"/>
          </a:fillRef>
          <a:effectRef idx="1">
            <a:schemeClr val="accent5"/>
          </a:effectRef>
          <a:fontRef idx="minor">
            <a:schemeClr val="tx1"/>
          </a:fontRef>
        </p:style>
      </p:cxnSp>
      <p:cxnSp>
        <p:nvCxnSpPr>
          <p:cNvPr id="91" name="Conector recto de flecha 90">
            <a:extLst>
              <a:ext uri="{FF2B5EF4-FFF2-40B4-BE49-F238E27FC236}">
                <a16:creationId xmlns:a16="http://schemas.microsoft.com/office/drawing/2014/main" id="{840D3A9D-5027-4563-8274-C425479F50CD}"/>
              </a:ext>
            </a:extLst>
          </p:cNvPr>
          <p:cNvCxnSpPr/>
          <p:nvPr/>
        </p:nvCxnSpPr>
        <p:spPr>
          <a:xfrm>
            <a:off x="6296297" y="1229886"/>
            <a:ext cx="1638472" cy="4022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Conector recto de flecha 91">
            <a:extLst>
              <a:ext uri="{FF2B5EF4-FFF2-40B4-BE49-F238E27FC236}">
                <a16:creationId xmlns:a16="http://schemas.microsoft.com/office/drawing/2014/main" id="{959BAB8C-8477-4414-9E78-6307577B5C72}"/>
              </a:ext>
            </a:extLst>
          </p:cNvPr>
          <p:cNvCxnSpPr>
            <a:cxnSpLocks/>
          </p:cNvCxnSpPr>
          <p:nvPr/>
        </p:nvCxnSpPr>
        <p:spPr>
          <a:xfrm>
            <a:off x="6334231" y="1102525"/>
            <a:ext cx="1548044" cy="45322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Conector recto de flecha 95">
            <a:extLst>
              <a:ext uri="{FF2B5EF4-FFF2-40B4-BE49-F238E27FC236}">
                <a16:creationId xmlns:a16="http://schemas.microsoft.com/office/drawing/2014/main" id="{86D5724B-4B58-4C4D-9548-932DDD1253AE}"/>
              </a:ext>
            </a:extLst>
          </p:cNvPr>
          <p:cNvCxnSpPr>
            <a:cxnSpLocks/>
          </p:cNvCxnSpPr>
          <p:nvPr/>
        </p:nvCxnSpPr>
        <p:spPr>
          <a:xfrm flipH="1">
            <a:off x="8017787" y="1723368"/>
            <a:ext cx="368552" cy="3010380"/>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cxnSp>
        <p:nvCxnSpPr>
          <p:cNvPr id="98" name="Conector recto de flecha 97">
            <a:extLst>
              <a:ext uri="{FF2B5EF4-FFF2-40B4-BE49-F238E27FC236}">
                <a16:creationId xmlns:a16="http://schemas.microsoft.com/office/drawing/2014/main" id="{38B42ABB-6A11-4840-B3A4-398724A3E1B2}"/>
              </a:ext>
            </a:extLst>
          </p:cNvPr>
          <p:cNvCxnSpPr>
            <a:cxnSpLocks/>
          </p:cNvCxnSpPr>
          <p:nvPr/>
        </p:nvCxnSpPr>
        <p:spPr>
          <a:xfrm>
            <a:off x="8085531" y="1950904"/>
            <a:ext cx="339176" cy="2895995"/>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cxnSp>
        <p:nvCxnSpPr>
          <p:cNvPr id="100" name="Conector recto de flecha 99">
            <a:extLst>
              <a:ext uri="{FF2B5EF4-FFF2-40B4-BE49-F238E27FC236}">
                <a16:creationId xmlns:a16="http://schemas.microsoft.com/office/drawing/2014/main" id="{EC35DB7C-4F83-4DDE-98B6-E3E897579D3C}"/>
              </a:ext>
            </a:extLst>
          </p:cNvPr>
          <p:cNvCxnSpPr>
            <a:cxnSpLocks/>
          </p:cNvCxnSpPr>
          <p:nvPr/>
        </p:nvCxnSpPr>
        <p:spPr>
          <a:xfrm>
            <a:off x="7895136" y="2191170"/>
            <a:ext cx="70157" cy="2892188"/>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cxnSp>
        <p:nvCxnSpPr>
          <p:cNvPr id="103" name="Conector recto de flecha 102">
            <a:extLst>
              <a:ext uri="{FF2B5EF4-FFF2-40B4-BE49-F238E27FC236}">
                <a16:creationId xmlns:a16="http://schemas.microsoft.com/office/drawing/2014/main" id="{1CA3058E-1E5A-431E-BDF9-C81108DA2F3A}"/>
              </a:ext>
            </a:extLst>
          </p:cNvPr>
          <p:cNvCxnSpPr>
            <a:cxnSpLocks/>
          </p:cNvCxnSpPr>
          <p:nvPr/>
        </p:nvCxnSpPr>
        <p:spPr>
          <a:xfrm flipH="1">
            <a:off x="7863906" y="2700928"/>
            <a:ext cx="146895" cy="3159941"/>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cxnSp>
        <p:nvCxnSpPr>
          <p:cNvPr id="106" name="Conector recto de flecha 105">
            <a:extLst>
              <a:ext uri="{FF2B5EF4-FFF2-40B4-BE49-F238E27FC236}">
                <a16:creationId xmlns:a16="http://schemas.microsoft.com/office/drawing/2014/main" id="{B05E4583-3D2E-419F-826A-A7558FFA4E75}"/>
              </a:ext>
            </a:extLst>
          </p:cNvPr>
          <p:cNvCxnSpPr>
            <a:cxnSpLocks/>
          </p:cNvCxnSpPr>
          <p:nvPr/>
        </p:nvCxnSpPr>
        <p:spPr>
          <a:xfrm flipH="1" flipV="1">
            <a:off x="6246221" y="1491670"/>
            <a:ext cx="1648915" cy="727658"/>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08" name="Conector recto de flecha 107">
            <a:extLst>
              <a:ext uri="{FF2B5EF4-FFF2-40B4-BE49-F238E27FC236}">
                <a16:creationId xmlns:a16="http://schemas.microsoft.com/office/drawing/2014/main" id="{3D2B54E6-9F47-46EA-B386-9EBCAC599D0C}"/>
              </a:ext>
            </a:extLst>
          </p:cNvPr>
          <p:cNvCxnSpPr>
            <a:cxnSpLocks/>
          </p:cNvCxnSpPr>
          <p:nvPr/>
        </p:nvCxnSpPr>
        <p:spPr>
          <a:xfrm>
            <a:off x="6333571" y="1113697"/>
            <a:ext cx="1646653" cy="166168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10" name="Conector recto de flecha 109">
            <a:extLst>
              <a:ext uri="{FF2B5EF4-FFF2-40B4-BE49-F238E27FC236}">
                <a16:creationId xmlns:a16="http://schemas.microsoft.com/office/drawing/2014/main" id="{B0C50424-725C-42E5-9D66-3C30AAF103CE}"/>
              </a:ext>
            </a:extLst>
          </p:cNvPr>
          <p:cNvCxnSpPr>
            <a:cxnSpLocks/>
          </p:cNvCxnSpPr>
          <p:nvPr/>
        </p:nvCxnSpPr>
        <p:spPr>
          <a:xfrm flipH="1" flipV="1">
            <a:off x="6279857" y="1229886"/>
            <a:ext cx="1466426" cy="189835"/>
          </a:xfrm>
          <a:prstGeom prst="straightConnector1">
            <a:avLst/>
          </a:prstGeom>
          <a:ln>
            <a:solidFill>
              <a:srgbClr val="7030A0"/>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8" name="Conector recto de flecha 117">
            <a:extLst>
              <a:ext uri="{FF2B5EF4-FFF2-40B4-BE49-F238E27FC236}">
                <a16:creationId xmlns:a16="http://schemas.microsoft.com/office/drawing/2014/main" id="{943AD249-2951-4FCA-A2E6-04E12E861259}"/>
              </a:ext>
            </a:extLst>
          </p:cNvPr>
          <p:cNvCxnSpPr>
            <a:cxnSpLocks/>
          </p:cNvCxnSpPr>
          <p:nvPr/>
        </p:nvCxnSpPr>
        <p:spPr>
          <a:xfrm flipH="1">
            <a:off x="720891" y="2852056"/>
            <a:ext cx="358059" cy="1336160"/>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121" name="Conector recto de flecha 120">
            <a:extLst>
              <a:ext uri="{FF2B5EF4-FFF2-40B4-BE49-F238E27FC236}">
                <a16:creationId xmlns:a16="http://schemas.microsoft.com/office/drawing/2014/main" id="{F671902D-3176-4DB9-A4EF-8755D1A0047B}"/>
              </a:ext>
            </a:extLst>
          </p:cNvPr>
          <p:cNvCxnSpPr>
            <a:cxnSpLocks/>
          </p:cNvCxnSpPr>
          <p:nvPr/>
        </p:nvCxnSpPr>
        <p:spPr>
          <a:xfrm flipH="1">
            <a:off x="664832" y="2700928"/>
            <a:ext cx="78079" cy="2551176"/>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123" name="Conector recto de flecha 122">
            <a:extLst>
              <a:ext uri="{FF2B5EF4-FFF2-40B4-BE49-F238E27FC236}">
                <a16:creationId xmlns:a16="http://schemas.microsoft.com/office/drawing/2014/main" id="{1D5D7724-A3D7-44E3-9290-FE4407FB67CF}"/>
              </a:ext>
            </a:extLst>
          </p:cNvPr>
          <p:cNvCxnSpPr>
            <a:cxnSpLocks/>
          </p:cNvCxnSpPr>
          <p:nvPr/>
        </p:nvCxnSpPr>
        <p:spPr>
          <a:xfrm flipH="1">
            <a:off x="1053809" y="2465260"/>
            <a:ext cx="77897" cy="1958028"/>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134" name="Conector recto de flecha 133">
            <a:extLst>
              <a:ext uri="{FF2B5EF4-FFF2-40B4-BE49-F238E27FC236}">
                <a16:creationId xmlns:a16="http://schemas.microsoft.com/office/drawing/2014/main" id="{3C1E3FC9-667A-4F68-A24D-6C530C377DAB}"/>
              </a:ext>
            </a:extLst>
          </p:cNvPr>
          <p:cNvCxnSpPr>
            <a:cxnSpLocks/>
          </p:cNvCxnSpPr>
          <p:nvPr/>
        </p:nvCxnSpPr>
        <p:spPr>
          <a:xfrm>
            <a:off x="669470" y="2170142"/>
            <a:ext cx="9975" cy="1622552"/>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136" name="Conector recto de flecha 135">
            <a:extLst>
              <a:ext uri="{FF2B5EF4-FFF2-40B4-BE49-F238E27FC236}">
                <a16:creationId xmlns:a16="http://schemas.microsoft.com/office/drawing/2014/main" id="{82B7942F-E979-4CE4-9C1D-9715C6C05A34}"/>
              </a:ext>
            </a:extLst>
          </p:cNvPr>
          <p:cNvCxnSpPr>
            <a:cxnSpLocks/>
          </p:cNvCxnSpPr>
          <p:nvPr/>
        </p:nvCxnSpPr>
        <p:spPr>
          <a:xfrm>
            <a:off x="790258" y="2331888"/>
            <a:ext cx="86622" cy="2751470"/>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138" name="Conector recto de flecha 137">
            <a:extLst>
              <a:ext uri="{FF2B5EF4-FFF2-40B4-BE49-F238E27FC236}">
                <a16:creationId xmlns:a16="http://schemas.microsoft.com/office/drawing/2014/main" id="{D3A85989-0C21-42CE-9D4F-D80CE0CEDC7C}"/>
              </a:ext>
            </a:extLst>
          </p:cNvPr>
          <p:cNvCxnSpPr>
            <a:cxnSpLocks/>
          </p:cNvCxnSpPr>
          <p:nvPr/>
        </p:nvCxnSpPr>
        <p:spPr>
          <a:xfrm>
            <a:off x="904230" y="1897631"/>
            <a:ext cx="86274" cy="3466847"/>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140" name="Conector recto de flecha 139">
            <a:extLst>
              <a:ext uri="{FF2B5EF4-FFF2-40B4-BE49-F238E27FC236}">
                <a16:creationId xmlns:a16="http://schemas.microsoft.com/office/drawing/2014/main" id="{888931AD-A31D-424D-9D84-050ACD160417}"/>
              </a:ext>
            </a:extLst>
          </p:cNvPr>
          <p:cNvCxnSpPr>
            <a:cxnSpLocks/>
          </p:cNvCxnSpPr>
          <p:nvPr/>
        </p:nvCxnSpPr>
        <p:spPr>
          <a:xfrm flipH="1">
            <a:off x="817291" y="2470153"/>
            <a:ext cx="243486" cy="3073415"/>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sp>
        <p:nvSpPr>
          <p:cNvPr id="56" name="CuadroTexto 55">
            <a:extLst>
              <a:ext uri="{FF2B5EF4-FFF2-40B4-BE49-F238E27FC236}">
                <a16:creationId xmlns:a16="http://schemas.microsoft.com/office/drawing/2014/main" id="{64E962C3-C2F6-403C-A2C2-2A27AEB3AF4D}"/>
              </a:ext>
            </a:extLst>
          </p:cNvPr>
          <p:cNvSpPr txBox="1"/>
          <p:nvPr/>
        </p:nvSpPr>
        <p:spPr>
          <a:xfrm>
            <a:off x="2162134" y="34777"/>
            <a:ext cx="4576864" cy="369332"/>
          </a:xfrm>
          <a:prstGeom prst="rect">
            <a:avLst/>
          </a:prstGeom>
          <a:noFill/>
        </p:spPr>
        <p:txBody>
          <a:bodyPr wrap="square">
            <a:spAutoFit/>
          </a:bodyPr>
          <a:lstStyle/>
          <a:p>
            <a:pPr algn="ctr"/>
            <a:r>
              <a:rPr lang="es-MX" dirty="0"/>
              <a:t>7</a:t>
            </a:r>
            <a:endParaRPr lang="es-MX" sz="1800" dirty="0"/>
          </a:p>
        </p:txBody>
      </p:sp>
      <p:sp>
        <p:nvSpPr>
          <p:cNvPr id="58" name="CuadroTexto 57">
            <a:extLst>
              <a:ext uri="{FF2B5EF4-FFF2-40B4-BE49-F238E27FC236}">
                <a16:creationId xmlns:a16="http://schemas.microsoft.com/office/drawing/2014/main" id="{6608F9E5-7BC7-4FAE-8E2C-C5B192A0D902}"/>
              </a:ext>
            </a:extLst>
          </p:cNvPr>
          <p:cNvSpPr txBox="1"/>
          <p:nvPr/>
        </p:nvSpPr>
        <p:spPr>
          <a:xfrm>
            <a:off x="1875353" y="6347631"/>
            <a:ext cx="4576864" cy="523220"/>
          </a:xfrm>
          <a:prstGeom prst="rect">
            <a:avLst/>
          </a:prstGeom>
          <a:noFill/>
        </p:spPr>
        <p:txBody>
          <a:bodyPr wrap="square">
            <a:spAutoFit/>
          </a:bodyPr>
          <a:lstStyle/>
          <a:p>
            <a:pPr algn="ctr"/>
            <a:r>
              <a:rPr lang="es-MX" sz="2800" b="1" dirty="0"/>
              <a:t>Organizador gráfico</a:t>
            </a:r>
          </a:p>
        </p:txBody>
      </p:sp>
    </p:spTree>
    <p:extLst>
      <p:ext uri="{BB962C8B-B14F-4D97-AF65-F5344CB8AC3E}">
        <p14:creationId xmlns:p14="http://schemas.microsoft.com/office/powerpoint/2010/main" val="12420351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C3155E-6798-BF47-BFA8-8BA86FBEC7A4}"/>
              </a:ext>
            </a:extLst>
          </p:cNvPr>
          <p:cNvSpPr>
            <a:spLocks noGrp="1"/>
          </p:cNvSpPr>
          <p:nvPr>
            <p:ph idx="1"/>
          </p:nvPr>
        </p:nvSpPr>
        <p:spPr>
          <a:xfrm>
            <a:off x="896422" y="1898778"/>
            <a:ext cx="7765664" cy="4498383"/>
          </a:xfrm>
        </p:spPr>
        <p:txBody>
          <a:bodyPr>
            <a:normAutofit/>
          </a:bodyPr>
          <a:lstStyle/>
          <a:p>
            <a:pPr algn="just"/>
            <a:endParaRPr lang="es-MX" sz="1800" dirty="0"/>
          </a:p>
          <a:p>
            <a:pPr algn="just"/>
            <a:r>
              <a:rPr lang="es-MX" sz="1800" dirty="0"/>
              <a:t>En lo que corresponde a la conexión entre biología y filosofía se identifica la importancia de los cuestionamientos ético-filosóficos en el ámbito de la bioética y especificamente en el caso de la manipulación genética de los atletas en el deporte tras la búsqueda de un atleta ideal. En ese sentido, y remitiédonos a los conceptos clave de las materias, los alumnos fueron capaces de cuestionarse sobre el concepto filosófico de “naturaleza humana” y, de cara a este tema, indagar sobre los límites de la relación entre libertad y responsabilidad frente a la toma de decisiones en el ámbito de la manipulación genética. </a:t>
            </a:r>
            <a:endParaRPr lang="es-MX" sz="1800" dirty="0">
              <a:solidFill>
                <a:srgbClr val="FF0000"/>
              </a:solidFill>
            </a:endParaRPr>
          </a:p>
          <a:p>
            <a:endParaRPr lang="es-MX" dirty="0"/>
          </a:p>
        </p:txBody>
      </p:sp>
      <p:pic>
        <p:nvPicPr>
          <p:cNvPr id="4" name="Imagen 3">
            <a:extLst>
              <a:ext uri="{FF2B5EF4-FFF2-40B4-BE49-F238E27FC236}">
                <a16:creationId xmlns:a16="http://schemas.microsoft.com/office/drawing/2014/main" id="{8A7DAF2E-CA61-47D0-BA3A-5254DE8A5344}"/>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3EF53C05-D829-4972-91B3-5B99970FCE4F}"/>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2" name="Marcador de número de diapositiva 1">
            <a:extLst>
              <a:ext uri="{FF2B5EF4-FFF2-40B4-BE49-F238E27FC236}">
                <a16:creationId xmlns:a16="http://schemas.microsoft.com/office/drawing/2014/main" id="{D994B740-1C9E-4F7E-B424-B5EED16A311A}"/>
              </a:ext>
            </a:extLst>
          </p:cNvPr>
          <p:cNvSpPr>
            <a:spLocks noGrp="1"/>
          </p:cNvSpPr>
          <p:nvPr>
            <p:ph type="sldNum" sz="quarter" idx="12"/>
          </p:nvPr>
        </p:nvSpPr>
        <p:spPr/>
        <p:txBody>
          <a:bodyPr/>
          <a:lstStyle/>
          <a:p>
            <a:fld id="{6D22F896-40B5-4ADD-8801-0D06FADFA095}" type="slidenum">
              <a:rPr lang="en-US" smtClean="0"/>
              <a:t>90</a:t>
            </a:fld>
            <a:endParaRPr lang="en-US" dirty="0"/>
          </a:p>
        </p:txBody>
      </p:sp>
    </p:spTree>
    <p:extLst>
      <p:ext uri="{BB962C8B-B14F-4D97-AF65-F5344CB8AC3E}">
        <p14:creationId xmlns:p14="http://schemas.microsoft.com/office/powerpoint/2010/main" val="15945188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F9603-3C5E-7C46-A5AA-273BA92F7471}"/>
              </a:ext>
            </a:extLst>
          </p:cNvPr>
          <p:cNvSpPr>
            <a:spLocks noGrp="1"/>
          </p:cNvSpPr>
          <p:nvPr>
            <p:ph type="title"/>
          </p:nvPr>
        </p:nvSpPr>
        <p:spPr>
          <a:xfrm>
            <a:off x="1088685" y="857251"/>
            <a:ext cx="6968411" cy="705970"/>
          </a:xfrm>
        </p:spPr>
        <p:txBody>
          <a:bodyPr>
            <a:normAutofit fontScale="90000"/>
          </a:bodyPr>
          <a:lstStyle/>
          <a:p>
            <a:r>
              <a:rPr lang="es-MX" dirty="0"/>
              <a:t>Evaluación. </a:t>
            </a:r>
          </a:p>
        </p:txBody>
      </p:sp>
      <p:sp>
        <p:nvSpPr>
          <p:cNvPr id="3" name="Marcador de contenido 2">
            <a:extLst>
              <a:ext uri="{FF2B5EF4-FFF2-40B4-BE49-F238E27FC236}">
                <a16:creationId xmlns:a16="http://schemas.microsoft.com/office/drawing/2014/main" id="{FF94342D-B207-1A40-BB02-FE5F8C2B33EE}"/>
              </a:ext>
            </a:extLst>
          </p:cNvPr>
          <p:cNvSpPr>
            <a:spLocks noGrp="1"/>
          </p:cNvSpPr>
          <p:nvPr>
            <p:ph idx="1"/>
          </p:nvPr>
        </p:nvSpPr>
        <p:spPr>
          <a:xfrm>
            <a:off x="656198" y="2161160"/>
            <a:ext cx="7981175" cy="4145057"/>
          </a:xfrm>
        </p:spPr>
        <p:txBody>
          <a:bodyPr>
            <a:normAutofit fontScale="32500" lnSpcReduction="20000"/>
          </a:bodyPr>
          <a:lstStyle/>
          <a:p>
            <a:pPr algn="just"/>
            <a:r>
              <a:rPr lang="es-MX" sz="4650" dirty="0"/>
              <a:t>Los resultados fueron en general positivos como se mostró en la última actividad interdisciplinaria, apartado número 12, que consistió precisamente en una reflexión y evaluación (a través de un cuestionario, del que se mostraron ejemplos), aplicada a todos los integrantes del proyecto. De hecho, en ese mismo apartado se presentaron las conclusiones y la utilidad de los resultados para la toma de decisiones. </a:t>
            </a:r>
          </a:p>
          <a:p>
            <a:pPr algn="just"/>
            <a:r>
              <a:rPr lang="es-MX" sz="4650" dirty="0"/>
              <a:t>Sin embargo, en este apartado específico sobre la evaluación final del proyecto en general, nos gustaría puntualizar algunas otras conclusiones: </a:t>
            </a:r>
          </a:p>
          <a:p>
            <a:pPr algn="just"/>
            <a:r>
              <a:rPr lang="es-MX" sz="4650" dirty="0"/>
              <a:t>1) Aunque es obvia la importancia de la materia de </a:t>
            </a:r>
            <a:r>
              <a:rPr lang="es-MX" sz="4650" b="1" i="1" dirty="0"/>
              <a:t>Educación Física y de la Salud </a:t>
            </a:r>
            <a:r>
              <a:rPr lang="es-MX" sz="4650" dirty="0"/>
              <a:t>en este proyecto, su función fue de materia “auxiliar o de apoyo”. Sin embargo, consideramos que debería tomar un papel protagónico dentro del mismo proyecto,al igual que las otras materias involucradas y no reducir su participación a la mera difusión y socialización del producto final, sino integrarse con alguna actividad más sustancial, ya sea de reflexión o incluso de carácter físico y práctico.</a:t>
            </a:r>
          </a:p>
          <a:p>
            <a:pPr algn="just"/>
            <a:r>
              <a:rPr lang="es-MX" sz="4650" dirty="0"/>
              <a:t>2)  En el caso de la materia de biología, el profesor apunta que este proyecto le permitió profundizar en temas de “genética” e “ingeniería genética” que ya se habían abordado en el curso del ciclo anterior Biología II, a través de ejercicios prácticos interdisciplinarios sobre un problema crucial para los jóvenes de hoy en día.</a:t>
            </a:r>
          </a:p>
          <a:p>
            <a:pPr algn="just"/>
            <a:r>
              <a:rPr lang="es-MX" sz="4650" dirty="0"/>
              <a:t>3) En lo que respecta a la materia de Cálculo, el maestro resalta que el proyecto resultó de mucha utilidad para los alumnos pues les dio la posibilidad de aplicar y descubir la misma utilidad de los contenidos estudiados en este ciclo, especialmente el concepto de “función” y “función cuadrática”, a través de un caso real y concreto.</a:t>
            </a:r>
          </a:p>
        </p:txBody>
      </p:sp>
      <p:sp>
        <p:nvSpPr>
          <p:cNvPr id="4" name="Marcador de número de diapositiva 3">
            <a:extLst>
              <a:ext uri="{FF2B5EF4-FFF2-40B4-BE49-F238E27FC236}">
                <a16:creationId xmlns:a16="http://schemas.microsoft.com/office/drawing/2014/main" id="{240FDF27-BE70-4F90-BB21-374012BA2613}"/>
              </a:ext>
            </a:extLst>
          </p:cNvPr>
          <p:cNvSpPr>
            <a:spLocks noGrp="1"/>
          </p:cNvSpPr>
          <p:nvPr>
            <p:ph type="sldNum" sz="quarter" idx="12"/>
          </p:nvPr>
        </p:nvSpPr>
        <p:spPr/>
        <p:txBody>
          <a:bodyPr/>
          <a:lstStyle/>
          <a:p>
            <a:fld id="{6D22F896-40B5-4ADD-8801-0D06FADFA095}" type="slidenum">
              <a:rPr lang="en-US" smtClean="0"/>
              <a:t>91</a:t>
            </a:fld>
            <a:endParaRPr lang="en-US" dirty="0"/>
          </a:p>
        </p:txBody>
      </p:sp>
      <p:sp>
        <p:nvSpPr>
          <p:cNvPr id="5" name="CuadroTexto 4">
            <a:extLst>
              <a:ext uri="{FF2B5EF4-FFF2-40B4-BE49-F238E27FC236}">
                <a16:creationId xmlns:a16="http://schemas.microsoft.com/office/drawing/2014/main" id="{20919A80-DC4B-4D8E-9E11-DEF0EDDF4A1D}"/>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16 </a:t>
            </a:r>
          </a:p>
        </p:txBody>
      </p:sp>
    </p:spTree>
    <p:extLst>
      <p:ext uri="{BB962C8B-B14F-4D97-AF65-F5344CB8AC3E}">
        <p14:creationId xmlns:p14="http://schemas.microsoft.com/office/powerpoint/2010/main" val="15463496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D64E22-4C1D-F84B-9D9A-E5B08D133F06}"/>
              </a:ext>
            </a:extLst>
          </p:cNvPr>
          <p:cNvSpPr>
            <a:spLocks noGrp="1"/>
          </p:cNvSpPr>
          <p:nvPr>
            <p:ph idx="1"/>
          </p:nvPr>
        </p:nvSpPr>
        <p:spPr>
          <a:xfrm>
            <a:off x="878620" y="1907576"/>
            <a:ext cx="6968411" cy="4619063"/>
          </a:xfrm>
        </p:spPr>
        <p:txBody>
          <a:bodyPr>
            <a:normAutofit fontScale="85000" lnSpcReduction="20000"/>
          </a:bodyPr>
          <a:lstStyle/>
          <a:p>
            <a:pPr algn="just"/>
            <a:r>
              <a:rPr lang="es-MX" dirty="0"/>
              <a:t>4) En referencia a la materia de filosofía, el titular de la materia refiere que este proyecto se convirtió en un espacio de reflexión ética-filosófica sobre un tema central de la bio-ética para que los alumnos pudieran ejercitar los elementos de juicio “moral” vistos en clase, aplicándolos al análisis de un caso particular de relevencia actual y mundial. </a:t>
            </a:r>
          </a:p>
          <a:p>
            <a:pPr algn="just"/>
            <a:r>
              <a:rPr lang="es-MX" dirty="0"/>
              <a:t>5) Aunque la materia de Cálculo, por su mismo caractér de “ciencia de medición”, fue la única que presentó una rúbrica específica para la asignación en número de una calificación de su actividad, queda abierta la pregunta si no hubiera sido necesario hacer  lo mismo en el caso de las otras dos asignaturas, donde la evaluación de los trabajos no tuvo un resultado directamente numérico, o, en todo caso, elaborar instrumentos de evaluación específicos y de carácter cualitativo para las respectivas actividades.</a:t>
            </a:r>
          </a:p>
          <a:p>
            <a:pPr algn="just"/>
            <a:r>
              <a:rPr lang="es-MX" dirty="0"/>
              <a:t>6) El hecho de trabajar de manera interdisciplinaria siempre fue un reto, especialmente por el esfuerzo de colaborar e interactuar en equipo, buscando siempre el equilibrio entre las tres materias-eje, pues en muchos momentos resulta difícil para los alumnos mantener ese equilibrio imparcial, ya que tienden a darle más peso o importancia a alguna de las materias; sea por enfocarse esencialmente a la elaboración del producto final que quizá no las integra por igual o por sus propios intereses e inquietudes personales. Para ell o los maestros siempre estuvimos trabajando colaborativamente sin perder de vista que dependemos unos de otros en un proyecto de esta índole.</a:t>
            </a:r>
          </a:p>
          <a:p>
            <a:endParaRPr lang="es-MX" dirty="0"/>
          </a:p>
        </p:txBody>
      </p:sp>
      <p:pic>
        <p:nvPicPr>
          <p:cNvPr id="4" name="Imagen 3">
            <a:extLst>
              <a:ext uri="{FF2B5EF4-FFF2-40B4-BE49-F238E27FC236}">
                <a16:creationId xmlns:a16="http://schemas.microsoft.com/office/drawing/2014/main" id="{A36D9AD5-B97C-4AE7-95DD-6C68B9E53B6E}"/>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C5920F45-37AD-4681-945A-3A2A1583E24C}"/>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2" name="Marcador de número de diapositiva 1">
            <a:extLst>
              <a:ext uri="{FF2B5EF4-FFF2-40B4-BE49-F238E27FC236}">
                <a16:creationId xmlns:a16="http://schemas.microsoft.com/office/drawing/2014/main" id="{6EB924A6-2908-4048-BA1E-8DF42AD3759D}"/>
              </a:ext>
            </a:extLst>
          </p:cNvPr>
          <p:cNvSpPr>
            <a:spLocks noGrp="1"/>
          </p:cNvSpPr>
          <p:nvPr>
            <p:ph type="sldNum" sz="quarter" idx="12"/>
          </p:nvPr>
        </p:nvSpPr>
        <p:spPr/>
        <p:txBody>
          <a:bodyPr/>
          <a:lstStyle/>
          <a:p>
            <a:fld id="{6D22F896-40B5-4ADD-8801-0D06FADFA095}" type="slidenum">
              <a:rPr lang="en-US" smtClean="0"/>
              <a:t>92</a:t>
            </a:fld>
            <a:endParaRPr lang="en-US" dirty="0"/>
          </a:p>
        </p:txBody>
      </p:sp>
    </p:spTree>
    <p:extLst>
      <p:ext uri="{BB962C8B-B14F-4D97-AF65-F5344CB8AC3E}">
        <p14:creationId xmlns:p14="http://schemas.microsoft.com/office/powerpoint/2010/main" val="23891981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F94342D-B207-1A40-BB02-FE5F8C2B33EE}"/>
              </a:ext>
            </a:extLst>
          </p:cNvPr>
          <p:cNvSpPr>
            <a:spLocks noGrp="1"/>
          </p:cNvSpPr>
          <p:nvPr>
            <p:ph idx="1"/>
          </p:nvPr>
        </p:nvSpPr>
        <p:spPr>
          <a:xfrm>
            <a:off x="717158" y="1917320"/>
            <a:ext cx="7981175" cy="4145057"/>
          </a:xfrm>
        </p:spPr>
        <p:txBody>
          <a:bodyPr>
            <a:normAutofit/>
          </a:bodyPr>
          <a:lstStyle/>
          <a:p>
            <a:pPr algn="just"/>
            <a:r>
              <a:rPr lang="es-MX" sz="1700" dirty="0"/>
              <a:t>7.Facilitó el trabajo, en el momento que desde la materia de Lectura y análisis de textos, participaba en las instrucciones que se les daba a los alumnos para crear los diferentes productos, así como en la investigación, por se un materia de apoyo importante, y de gran impacto.</a:t>
            </a:r>
          </a:p>
        </p:txBody>
      </p:sp>
      <p:sp>
        <p:nvSpPr>
          <p:cNvPr id="4" name="Marcador de número de diapositiva 3">
            <a:extLst>
              <a:ext uri="{FF2B5EF4-FFF2-40B4-BE49-F238E27FC236}">
                <a16:creationId xmlns:a16="http://schemas.microsoft.com/office/drawing/2014/main" id="{240FDF27-BE70-4F90-BB21-374012BA2613}"/>
              </a:ext>
            </a:extLst>
          </p:cNvPr>
          <p:cNvSpPr>
            <a:spLocks noGrp="1"/>
          </p:cNvSpPr>
          <p:nvPr>
            <p:ph type="sldNum" sz="quarter" idx="12"/>
          </p:nvPr>
        </p:nvSpPr>
        <p:spPr/>
        <p:txBody>
          <a:bodyPr/>
          <a:lstStyle/>
          <a:p>
            <a:fld id="{6D22F896-40B5-4ADD-8801-0D06FADFA095}" type="slidenum">
              <a:rPr lang="en-US" smtClean="0"/>
              <a:t>93</a:t>
            </a:fld>
            <a:endParaRPr lang="en-US" dirty="0"/>
          </a:p>
        </p:txBody>
      </p:sp>
    </p:spTree>
    <p:extLst>
      <p:ext uri="{BB962C8B-B14F-4D97-AF65-F5344CB8AC3E}">
        <p14:creationId xmlns:p14="http://schemas.microsoft.com/office/powerpoint/2010/main" val="9849442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87F42-C8BB-7D4C-B64B-0DE8EC4B3A01}"/>
              </a:ext>
            </a:extLst>
          </p:cNvPr>
          <p:cNvSpPr>
            <a:spLocks noGrp="1"/>
          </p:cNvSpPr>
          <p:nvPr>
            <p:ph type="title"/>
          </p:nvPr>
        </p:nvSpPr>
        <p:spPr>
          <a:xfrm>
            <a:off x="775535" y="1247775"/>
            <a:ext cx="6968411" cy="628649"/>
          </a:xfrm>
        </p:spPr>
        <p:txBody>
          <a:bodyPr>
            <a:normAutofit fontScale="90000"/>
          </a:bodyPr>
          <a:lstStyle/>
          <a:p>
            <a:r>
              <a:rPr lang="es-MX" dirty="0"/>
              <a:t>LISTA DE CAMBIOS. </a:t>
            </a:r>
          </a:p>
        </p:txBody>
      </p:sp>
      <p:sp>
        <p:nvSpPr>
          <p:cNvPr id="3" name="Marcador de contenido 2">
            <a:extLst>
              <a:ext uri="{FF2B5EF4-FFF2-40B4-BE49-F238E27FC236}">
                <a16:creationId xmlns:a16="http://schemas.microsoft.com/office/drawing/2014/main" id="{E1DEB66B-8743-6A45-B9CB-0F9AA9936A70}"/>
              </a:ext>
            </a:extLst>
          </p:cNvPr>
          <p:cNvSpPr>
            <a:spLocks noGrp="1"/>
          </p:cNvSpPr>
          <p:nvPr>
            <p:ph idx="1"/>
          </p:nvPr>
        </p:nvSpPr>
        <p:spPr>
          <a:xfrm>
            <a:off x="896422" y="2261543"/>
            <a:ext cx="7666810" cy="3705225"/>
          </a:xfrm>
        </p:spPr>
        <p:txBody>
          <a:bodyPr>
            <a:normAutofit fontScale="85000" lnSpcReduction="10000"/>
          </a:bodyPr>
          <a:lstStyle/>
          <a:p>
            <a:pPr algn="just"/>
            <a:r>
              <a:rPr lang="es-MX" dirty="0"/>
              <a:t>En un principio el objetivo se planteó demasiado ambicioso y por ello fue acotado, delimitado y por lo tanto replanteado, especialmente porque se consideraba la concientización como acción primordial, que, por un lado, es muy difícil de alcanzar en tan poco tiempo y a través de tan pocas actividades y, por otro lado, se trata de un propósito muy difícil de medir con objetividad y precisión.</a:t>
            </a:r>
          </a:p>
          <a:p>
            <a:pPr algn="just"/>
            <a:endParaRPr lang="es-MX" dirty="0"/>
          </a:p>
          <a:p>
            <a:pPr algn="just"/>
            <a:r>
              <a:rPr lang="es-MX" dirty="0">
                <a:solidFill>
                  <a:srgbClr val="FF0000"/>
                </a:solidFill>
              </a:rPr>
              <a:t>PROPUESTA PARA FUTURA IMPLEMENTACIÓN</a:t>
            </a:r>
          </a:p>
          <a:p>
            <a:pPr algn="just"/>
            <a:r>
              <a:rPr lang="es-MX" dirty="0"/>
              <a:t>Darle más peso a la materia de </a:t>
            </a:r>
            <a:r>
              <a:rPr lang="es-MX" i="1" dirty="0"/>
              <a:t>Educación Física y de la salud</a:t>
            </a:r>
            <a:r>
              <a:rPr lang="es-MX" dirty="0"/>
              <a:t> dentro del proyecto.</a:t>
            </a:r>
          </a:p>
          <a:p>
            <a:pPr algn="just"/>
            <a:r>
              <a:rPr lang="es-MX" dirty="0"/>
              <a:t>Generar  rúbricas o instrumentos de evaluación específicos para las actividades que incluyan la “autoevaluación” y la “co-evaluación”. </a:t>
            </a:r>
          </a:p>
          <a:p>
            <a:pPr algn="just"/>
            <a:r>
              <a:rPr lang="es-MX" dirty="0"/>
              <a:t>Redefinir el producto final del proyecto para que involucre por igual o de manera más equilibrada a las tres materias–eje del  proyecto. </a:t>
            </a:r>
          </a:p>
          <a:p>
            <a:endParaRPr lang="es-MX" dirty="0"/>
          </a:p>
        </p:txBody>
      </p:sp>
      <p:pic>
        <p:nvPicPr>
          <p:cNvPr id="4" name="Imagen 3">
            <a:extLst>
              <a:ext uri="{FF2B5EF4-FFF2-40B4-BE49-F238E27FC236}">
                <a16:creationId xmlns:a16="http://schemas.microsoft.com/office/drawing/2014/main" id="{4154DEAB-5211-4E01-B2BB-43AE7DFA8E0E}"/>
              </a:ext>
            </a:extLst>
          </p:cNvPr>
          <p:cNvPicPr>
            <a:picLocks noChangeAspect="1"/>
          </p:cNvPicPr>
          <p:nvPr/>
        </p:nvPicPr>
        <p:blipFill>
          <a:blip r:embed="rId2"/>
          <a:stretch>
            <a:fillRect/>
          </a:stretch>
        </p:blipFill>
        <p:spPr>
          <a:xfrm>
            <a:off x="7068065" y="31274"/>
            <a:ext cx="2075934" cy="533444"/>
          </a:xfrm>
          <a:prstGeom prst="rect">
            <a:avLst/>
          </a:prstGeom>
        </p:spPr>
      </p:pic>
      <p:pic>
        <p:nvPicPr>
          <p:cNvPr id="5" name="Imagen 4">
            <a:extLst>
              <a:ext uri="{FF2B5EF4-FFF2-40B4-BE49-F238E27FC236}">
                <a16:creationId xmlns:a16="http://schemas.microsoft.com/office/drawing/2014/main" id="{2F517C76-818F-4F9E-9F5F-D4365F7CAD81}"/>
              </a:ext>
            </a:extLst>
          </p:cNvPr>
          <p:cNvPicPr>
            <a:picLocks noChangeAspect="1"/>
          </p:cNvPicPr>
          <p:nvPr/>
        </p:nvPicPr>
        <p:blipFill rotWithShape="1">
          <a:blip r:embed="rId3"/>
          <a:srcRect l="24932" t="23641" r="26574" b="22906"/>
          <a:stretch/>
        </p:blipFill>
        <p:spPr>
          <a:xfrm>
            <a:off x="896422" y="31273"/>
            <a:ext cx="1062929" cy="521367"/>
          </a:xfrm>
          <a:prstGeom prst="rect">
            <a:avLst/>
          </a:prstGeom>
        </p:spPr>
      </p:pic>
      <p:sp>
        <p:nvSpPr>
          <p:cNvPr id="6" name="Marcador de número de diapositiva 5">
            <a:extLst>
              <a:ext uri="{FF2B5EF4-FFF2-40B4-BE49-F238E27FC236}">
                <a16:creationId xmlns:a16="http://schemas.microsoft.com/office/drawing/2014/main" id="{6D1D7777-E141-4391-90C3-54163D6DC047}"/>
              </a:ext>
            </a:extLst>
          </p:cNvPr>
          <p:cNvSpPr>
            <a:spLocks noGrp="1"/>
          </p:cNvSpPr>
          <p:nvPr>
            <p:ph type="sldNum" sz="quarter" idx="12"/>
          </p:nvPr>
        </p:nvSpPr>
        <p:spPr/>
        <p:txBody>
          <a:bodyPr/>
          <a:lstStyle/>
          <a:p>
            <a:fld id="{6D22F896-40B5-4ADD-8801-0D06FADFA095}" type="slidenum">
              <a:rPr lang="en-US" smtClean="0"/>
              <a:t>94</a:t>
            </a:fld>
            <a:endParaRPr lang="en-US" dirty="0"/>
          </a:p>
        </p:txBody>
      </p:sp>
      <p:sp>
        <p:nvSpPr>
          <p:cNvPr id="7" name="CuadroTexto 6">
            <a:extLst>
              <a:ext uri="{FF2B5EF4-FFF2-40B4-BE49-F238E27FC236}">
                <a16:creationId xmlns:a16="http://schemas.microsoft.com/office/drawing/2014/main" id="{02ADA9CF-5803-4CF9-B63C-70322DDF1F1E}"/>
              </a:ext>
            </a:extLst>
          </p:cNvPr>
          <p:cNvSpPr txBox="1"/>
          <p:nvPr/>
        </p:nvSpPr>
        <p:spPr>
          <a:xfrm>
            <a:off x="4399006" y="314320"/>
            <a:ext cx="1841156" cy="615553"/>
          </a:xfrm>
          <a:prstGeom prst="rect">
            <a:avLst/>
          </a:prstGeom>
          <a:noFill/>
        </p:spPr>
        <p:txBody>
          <a:bodyPr wrap="square">
            <a:spAutoFit/>
          </a:bodyPr>
          <a:lstStyle/>
          <a:p>
            <a:pPr algn="just"/>
            <a:r>
              <a:rPr lang="es-MX" sz="1600" dirty="0"/>
              <a:t>                                                                 </a:t>
            </a:r>
            <a:r>
              <a:rPr lang="es-MX" sz="1800" dirty="0">
                <a:solidFill>
                  <a:schemeClr val="tx1"/>
                </a:solidFill>
              </a:rPr>
              <a:t>17</a:t>
            </a:r>
          </a:p>
        </p:txBody>
      </p:sp>
    </p:spTree>
    <p:extLst>
      <p:ext uri="{BB962C8B-B14F-4D97-AF65-F5344CB8AC3E}">
        <p14:creationId xmlns:p14="http://schemas.microsoft.com/office/powerpoint/2010/main" val="2979059633"/>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8924</Words>
  <Application>Microsoft Macintosh PowerPoint</Application>
  <PresentationFormat>Presentación en pantalla (4:3)</PresentationFormat>
  <Paragraphs>573</Paragraphs>
  <Slides>94</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94</vt:i4>
      </vt:variant>
    </vt:vector>
  </HeadingPairs>
  <TitlesOfParts>
    <vt:vector size="98" baseType="lpstr">
      <vt:lpstr>Arial</vt:lpstr>
      <vt:lpstr>Calibri</vt:lpstr>
      <vt:lpstr>Calibri Light</vt:lpstr>
      <vt:lpstr>Retrospección</vt:lpstr>
      <vt:lpstr>1   COLEGIO HEBREO MAGUEN DAVID   5º SEMESTRE CCH</vt:lpstr>
      <vt:lpstr> </vt:lpstr>
      <vt:lpstr>Presentación de PowerPoint</vt:lpstr>
      <vt:lpstr>Introducción   </vt:lpstr>
      <vt:lpstr>Presentación de PowerPoint</vt:lpstr>
      <vt:lpstr>Presentación de PowerPoint</vt:lpstr>
      <vt:lpstr> </vt:lpstr>
      <vt:lpstr>Presentación de PowerPoint</vt:lpstr>
      <vt:lpstr>Presentación de PowerPoint</vt:lpstr>
      <vt:lpstr>Vienen en cada una de las actividades, hechas por asignatura.</vt:lpstr>
      <vt:lpstr>Presentación de PowerPoint</vt:lpstr>
      <vt:lpstr> </vt:lpstr>
      <vt:lpstr>Presentación de PowerPoint</vt:lpstr>
      <vt:lpstr>Descripción del producto final interdisciplinario.</vt:lpstr>
      <vt:lpstr>  </vt:lpstr>
      <vt:lpstr>Justificación de la actividad. </vt:lpstr>
      <vt:lpstr>Temas o conceptos clave:  (5 DE CADA ASIGNATURA)</vt:lpstr>
      <vt:lpstr>Presentación de PowerPoint</vt:lpstr>
      <vt:lpstr>Pasos:</vt:lpstr>
      <vt:lpstr>Ejemplos de reflexiones. </vt:lpstr>
      <vt:lpstr>Conclusiones y utilidad de los resultados.</vt:lpstr>
      <vt:lpstr>Presentación de PowerPoint</vt:lpstr>
      <vt:lpstr>Presentación de PowerPoint</vt:lpstr>
      <vt:lpstr>Justificación de la actividad.</vt:lpstr>
      <vt:lpstr>Descripción de apertura.</vt:lpstr>
      <vt:lpstr>Presentación de PowerPoint</vt:lpstr>
      <vt:lpstr>Ejemplos de cartel.  </vt:lpstr>
      <vt:lpstr>Otros ejemplos. </vt:lpstr>
      <vt:lpstr>Ejemplos. </vt:lpstr>
      <vt:lpstr>Conclusiones y utilidad de los resultados:</vt:lpstr>
      <vt:lpstr>Presentación de PowerPoint</vt:lpstr>
      <vt:lpstr>Asignaturas participantes y fuentes de apoyo.</vt:lpstr>
      <vt:lpstr>Justificación de la actividad. </vt:lpstr>
      <vt:lpstr>Descripción de la apertura de la actividad.</vt:lpstr>
      <vt:lpstr> </vt:lpstr>
      <vt:lpstr>EVIDENCIAS O EJEMPLOS DE REPORTES DE LECTURA.  </vt:lpstr>
      <vt:lpstr>Conclusiones y utilidad de los resultados. </vt:lpstr>
      <vt:lpstr>Presentación de PowerPoint</vt:lpstr>
      <vt:lpstr>JUSTIFICACIÓN DE LA ACTIVIDAD. </vt:lpstr>
      <vt:lpstr>Presentación de PowerPoint</vt:lpstr>
      <vt:lpstr>Presentación de PowerPoint</vt:lpstr>
      <vt:lpstr>Presentación de PowerPoint</vt:lpstr>
      <vt:lpstr>Ejemplos de decálogos: </vt:lpstr>
      <vt:lpstr>Conclusiones y utilidad de los resultados. </vt:lpstr>
      <vt:lpstr>Presentación de PowerPoint</vt:lpstr>
      <vt:lpstr>JUSTIFICACIÓN DE LA ACTIVIDAD. </vt:lpstr>
      <vt:lpstr>Presentación de PowerPoint</vt:lpstr>
      <vt:lpstr>Presentación de PowerPoint</vt:lpstr>
      <vt:lpstr>Evidencias de trabajo.  </vt:lpstr>
      <vt:lpstr>EVIDENCIAS DE TRABAJO: CUADROS DE PUNNETT.</vt:lpstr>
      <vt:lpstr>Presentación de PowerPoint</vt:lpstr>
      <vt:lpstr>Presentación de PowerPoint</vt:lpstr>
      <vt:lpstr>Conclusiones y utilidad de los resultados</vt:lpstr>
      <vt:lpstr>Presentación de PowerPoint</vt:lpstr>
      <vt:lpstr>Presentación de PowerPoint</vt:lpstr>
      <vt:lpstr>JUSTIFICACIÓN DE LA ACTIVIDAD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RÚBRICA O INSTRUMENTO DE EVALUACIÓN.</vt:lpstr>
      <vt:lpstr>Evidencias de trabajo (equipo 1) </vt:lpstr>
      <vt:lpstr>Evidencias de trabajo (equipo 3). </vt:lpstr>
      <vt:lpstr>Conclusiones y utilidad de los resultados.  </vt:lpstr>
      <vt:lpstr>Presentación de PowerPoint</vt:lpstr>
      <vt:lpstr>Presentación de PowerPoint</vt:lpstr>
      <vt:lpstr>JUSTIFICACIÓN DE LA ACTIVIDAD. </vt:lpstr>
      <vt:lpstr>Presentación de PowerPoint</vt:lpstr>
      <vt:lpstr>Presentación de PowerPoint</vt:lpstr>
      <vt:lpstr>Presentación de PowerPoint</vt:lpstr>
      <vt:lpstr>Acuerdos.</vt:lpstr>
      <vt:lpstr>Conclusiones y utilidad de los resultados </vt:lpstr>
      <vt:lpstr>Una actividad interdisciplinaria  de cierre del proyecto.  </vt:lpstr>
      <vt:lpstr>Temas o conceptos clave:  (5 DE CADA ASIGNATURA)</vt:lpstr>
      <vt:lpstr>JUSTIFICACIÓN DE LA ACTIVIDAD. </vt:lpstr>
      <vt:lpstr>Presentación de PowerPoint</vt:lpstr>
      <vt:lpstr>Presentación de PowerPoint</vt:lpstr>
      <vt:lpstr>Presentación de PowerPoint</vt:lpstr>
      <vt:lpstr>Reflexión final sobre el proyecto.</vt:lpstr>
      <vt:lpstr>Conclusiones y utilidad de los resultados </vt:lpstr>
      <vt:lpstr>Presentación de PowerPoint</vt:lpstr>
      <vt:lpstr>Presentación de PowerPoint</vt:lpstr>
      <vt:lpstr>Evaluación. </vt:lpstr>
      <vt:lpstr>Presentación de PowerPoint</vt:lpstr>
      <vt:lpstr>Presentación de PowerPoint</vt:lpstr>
      <vt:lpstr>LISTA DE CAMBIOS.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COLEGIO HEBREO MAGUEN DAVID  EQUIPO 1 5º SEMESTRE CCH</dc:title>
  <dc:creator>P M</dc:creator>
  <cp:lastModifiedBy>Microsoft Office User</cp:lastModifiedBy>
  <cp:revision>46</cp:revision>
  <dcterms:created xsi:type="dcterms:W3CDTF">2021-01-19T04:53:59Z</dcterms:created>
  <dcterms:modified xsi:type="dcterms:W3CDTF">2024-04-17T19:05:49Z</dcterms:modified>
</cp:coreProperties>
</file>