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9" r:id="rId3"/>
    <p:sldId id="260" r:id="rId4"/>
    <p:sldId id="261" r:id="rId5"/>
    <p:sldId id="321" r:id="rId6"/>
    <p:sldId id="323" r:id="rId7"/>
    <p:sldId id="262" r:id="rId8"/>
    <p:sldId id="263" r:id="rId9"/>
    <p:sldId id="264" r:id="rId10"/>
    <p:sldId id="265" r:id="rId11"/>
    <p:sldId id="324" r:id="rId12"/>
    <p:sldId id="266" r:id="rId13"/>
    <p:sldId id="267" r:id="rId14"/>
    <p:sldId id="325" r:id="rId15"/>
    <p:sldId id="268" r:id="rId16"/>
    <p:sldId id="326" r:id="rId17"/>
    <p:sldId id="270" r:id="rId18"/>
    <p:sldId id="322" r:id="rId19"/>
    <p:sldId id="327" r:id="rId20"/>
    <p:sldId id="271" r:id="rId21"/>
    <p:sldId id="272" r:id="rId22"/>
    <p:sldId id="328" r:id="rId23"/>
    <p:sldId id="274" r:id="rId24"/>
    <p:sldId id="329" r:id="rId25"/>
    <p:sldId id="275" r:id="rId26"/>
    <p:sldId id="330" r:id="rId27"/>
    <p:sldId id="273" r:id="rId28"/>
    <p:sldId id="276" r:id="rId29"/>
    <p:sldId id="277" r:id="rId30"/>
    <p:sldId id="278" r:id="rId31"/>
    <p:sldId id="279" r:id="rId32"/>
    <p:sldId id="280" r:id="rId33"/>
    <p:sldId id="281" r:id="rId34"/>
    <p:sldId id="282" r:id="rId35"/>
    <p:sldId id="292" r:id="rId36"/>
    <p:sldId id="293" r:id="rId37"/>
    <p:sldId id="332" r:id="rId38"/>
    <p:sldId id="287" r:id="rId39"/>
    <p:sldId id="283" r:id="rId40"/>
    <p:sldId id="285" r:id="rId41"/>
    <p:sldId id="288" r:id="rId42"/>
    <p:sldId id="289" r:id="rId43"/>
    <p:sldId id="333" r:id="rId44"/>
    <p:sldId id="284" r:id="rId45"/>
    <p:sldId id="286" r:id="rId46"/>
    <p:sldId id="294" r:id="rId47"/>
    <p:sldId id="313" r:id="rId48"/>
    <p:sldId id="295" r:id="rId49"/>
    <p:sldId id="314" r:id="rId50"/>
    <p:sldId id="315" r:id="rId51"/>
    <p:sldId id="316" r:id="rId52"/>
    <p:sldId id="317" r:id="rId53"/>
    <p:sldId id="318" r:id="rId54"/>
    <p:sldId id="319" r:id="rId55"/>
    <p:sldId id="296" r:id="rId56"/>
    <p:sldId id="335" r:id="rId57"/>
    <p:sldId id="336" r:id="rId58"/>
    <p:sldId id="297" r:id="rId59"/>
    <p:sldId id="298" r:id="rId60"/>
    <p:sldId id="299" r:id="rId61"/>
    <p:sldId id="307" r:id="rId62"/>
    <p:sldId id="301" r:id="rId63"/>
    <p:sldId id="308" r:id="rId64"/>
    <p:sldId id="309" r:id="rId65"/>
    <p:sldId id="310" r:id="rId66"/>
    <p:sldId id="302" r:id="rId67"/>
    <p:sldId id="334" r:id="rId68"/>
    <p:sldId id="303" r:id="rId69"/>
    <p:sldId id="304" r:id="rId70"/>
    <p:sldId id="305" r:id="rId71"/>
    <p:sldId id="311" r:id="rId72"/>
    <p:sldId id="312" r:id="rId73"/>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7005"/>
    <a:srgbClr val="159B18"/>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4" d="100"/>
          <a:sy n="84" d="100"/>
        </p:scale>
        <p:origin x="-1560" y="-13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Título"/>
          <p:cNvSpPr>
            <a:spLocks noGrp="1"/>
          </p:cNvSpPr>
          <p:nvPr>
            <p:ph type="ctrTitle"/>
          </p:nvPr>
        </p:nvSpPr>
        <p:spPr>
          <a:xfrm>
            <a:off x="381000" y="4853411"/>
            <a:ext cx="8458200" cy="1222375"/>
          </a:xfrm>
        </p:spPr>
        <p:txBody>
          <a:bodyPr anchor="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16" name="15 Marcador de fecha"/>
          <p:cNvSpPr>
            <a:spLocks noGrp="1"/>
          </p:cNvSpPr>
          <p:nvPr>
            <p:ph type="dt" sz="half" idx="10"/>
          </p:nvPr>
        </p:nvSpPr>
        <p:spPr/>
        <p:txBody>
          <a:bodyPr/>
          <a:lstStyle/>
          <a:p>
            <a:fld id="{5BBC0420-DE4E-477C-8B54-8AC86209DF47}" type="datetimeFigureOut">
              <a:rPr lang="es-MX" smtClean="0"/>
              <a:t>25/05/2023</a:t>
            </a:fld>
            <a:endParaRPr lang="es-MX"/>
          </a:p>
        </p:txBody>
      </p:sp>
      <p:sp>
        <p:nvSpPr>
          <p:cNvPr id="2" name="1 Marcador de pie de página"/>
          <p:cNvSpPr>
            <a:spLocks noGrp="1"/>
          </p:cNvSpPr>
          <p:nvPr>
            <p:ph type="ftr" sz="quarter" idx="11"/>
          </p:nvPr>
        </p:nvSpPr>
        <p:spPr/>
        <p:txBody>
          <a:bodyPr/>
          <a:lstStyle/>
          <a:p>
            <a:endParaRPr lang="es-MX"/>
          </a:p>
        </p:txBody>
      </p:sp>
      <p:sp>
        <p:nvSpPr>
          <p:cNvPr id="15" name="14 Marcador de número de diapositiva"/>
          <p:cNvSpPr>
            <a:spLocks noGrp="1"/>
          </p:cNvSpPr>
          <p:nvPr>
            <p:ph type="sldNum" sz="quarter" idx="12"/>
          </p:nvPr>
        </p:nvSpPr>
        <p:spPr>
          <a:xfrm>
            <a:off x="8229600" y="6473952"/>
            <a:ext cx="758952" cy="246888"/>
          </a:xfrm>
        </p:spPr>
        <p:txBody>
          <a:bodyPr/>
          <a:lstStyle/>
          <a:p>
            <a:fld id="{7AF9FF22-658A-4CF2-BC91-0E6E5D5E0803}" type="slidenum">
              <a:rPr lang="es-MX" smtClean="0"/>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BBC0420-DE4E-477C-8B54-8AC86209DF47}" type="datetimeFigureOut">
              <a:rPr lang="es-MX" smtClean="0"/>
              <a:t>25/05/2023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AF9FF22-658A-4CF2-BC91-0E6E5D5E0803}"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549276"/>
            <a:ext cx="18288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549276"/>
            <a:ext cx="62484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BBC0420-DE4E-477C-8B54-8AC86209DF47}" type="datetimeFigureOut">
              <a:rPr lang="es-MX" smtClean="0"/>
              <a:t>25/05/2023</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AF9FF22-658A-4CF2-BC91-0E6E5D5E0803}"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27" name="26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5BBC0420-DE4E-477C-8B54-8AC86209DF47}" type="datetimeFigureOut">
              <a:rPr lang="es-MX" smtClean="0"/>
              <a:t>25/05/2023</a:t>
            </a:fld>
            <a:endParaRPr lang="es-MX"/>
          </a:p>
        </p:txBody>
      </p:sp>
      <p:sp>
        <p:nvSpPr>
          <p:cNvPr id="19" name="18 Marcador de pie de página"/>
          <p:cNvSpPr>
            <a:spLocks noGrp="1"/>
          </p:cNvSpPr>
          <p:nvPr>
            <p:ph type="ftr" sz="quarter" idx="11"/>
          </p:nvPr>
        </p:nvSpPr>
        <p:spPr>
          <a:xfrm>
            <a:off x="3581400" y="76200"/>
            <a:ext cx="2895600" cy="288925"/>
          </a:xfrm>
        </p:spPr>
        <p:txBody>
          <a:bodyPr/>
          <a:lstStyle/>
          <a:p>
            <a:endParaRPr lang="es-MX"/>
          </a:p>
        </p:txBody>
      </p:sp>
      <p:sp>
        <p:nvSpPr>
          <p:cNvPr id="16" name="15 Marcador de número de diapositiva"/>
          <p:cNvSpPr>
            <a:spLocks noGrp="1"/>
          </p:cNvSpPr>
          <p:nvPr>
            <p:ph type="sldNum" sz="quarter" idx="12"/>
          </p:nvPr>
        </p:nvSpPr>
        <p:spPr>
          <a:xfrm>
            <a:off x="8229600" y="6473952"/>
            <a:ext cx="758952" cy="246888"/>
          </a:xfrm>
        </p:spPr>
        <p:txBody>
          <a:bodyPr/>
          <a:lstStyle/>
          <a:p>
            <a:fld id="{7AF9FF22-658A-4CF2-BC91-0E6E5D5E0803}" type="slidenum">
              <a:rPr lang="es-MX" smtClean="0"/>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texto"/>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9" name="18 Marcador de fecha"/>
          <p:cNvSpPr>
            <a:spLocks noGrp="1"/>
          </p:cNvSpPr>
          <p:nvPr>
            <p:ph type="dt" sz="half" idx="10"/>
          </p:nvPr>
        </p:nvSpPr>
        <p:spPr/>
        <p:txBody>
          <a:bodyPr/>
          <a:lstStyle/>
          <a:p>
            <a:fld id="{5BBC0420-DE4E-477C-8B54-8AC86209DF47}" type="datetimeFigureOut">
              <a:rPr lang="es-MX" smtClean="0"/>
              <a:t>25/05/2023</a:t>
            </a:fld>
            <a:endParaRPr lang="es-MX"/>
          </a:p>
        </p:txBody>
      </p:sp>
      <p:sp>
        <p:nvSpPr>
          <p:cNvPr id="11" name="10 Marcador de pie de página"/>
          <p:cNvSpPr>
            <a:spLocks noGrp="1"/>
          </p:cNvSpPr>
          <p:nvPr>
            <p:ph type="ftr" sz="quarter" idx="11"/>
          </p:nvPr>
        </p:nvSpPr>
        <p:spPr/>
        <p:txBody>
          <a:bodyPr/>
          <a:lstStyle/>
          <a:p>
            <a:endParaRPr lang="es-MX"/>
          </a:p>
        </p:txBody>
      </p:sp>
      <p:sp>
        <p:nvSpPr>
          <p:cNvPr id="16" name="15 Marcador de número de diapositiva"/>
          <p:cNvSpPr>
            <a:spLocks noGrp="1"/>
          </p:cNvSpPr>
          <p:nvPr>
            <p:ph type="sldNum" sz="quarter" idx="12"/>
          </p:nvPr>
        </p:nvSpPr>
        <p:spPr/>
        <p:txBody>
          <a:bodyPr/>
          <a:lstStyle/>
          <a:p>
            <a:fld id="{7AF9FF22-658A-4CF2-BC91-0E6E5D5E0803}" type="slidenum">
              <a:rPr lang="es-MX" smtClean="0"/>
              <a:t>‹Nº›</a:t>
            </a:fld>
            <a:endParaRPr lang="es-MX"/>
          </a:p>
        </p:txBody>
      </p:sp>
      <p:sp>
        <p:nvSpPr>
          <p:cNvPr id="8" name="7 Título"/>
          <p:cNvSpPr>
            <a:spLocks noGrp="1"/>
          </p:cNvSpPr>
          <p:nvPr>
            <p:ph type="title"/>
          </p:nvPr>
        </p:nvSpPr>
        <p:spPr>
          <a:xfrm>
            <a:off x="180475" y="2947085"/>
            <a:ext cx="8686800" cy="1184825"/>
          </a:xfrm>
        </p:spPr>
        <p:txBody>
          <a:bodyPr rtlCol="0" anchor="t"/>
          <a:lstStyle>
            <a:lvl1pPr algn="r">
              <a:defRPr/>
            </a:lvl1pPr>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4" name="13 Marcador de contenido"/>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0"/>
          </p:nvPr>
        </p:nvSpPr>
        <p:spPr/>
        <p:txBody>
          <a:bodyPr/>
          <a:lstStyle/>
          <a:p>
            <a:fld id="{5BBC0420-DE4E-477C-8B54-8AC86209DF47}" type="datetimeFigureOut">
              <a:rPr lang="es-MX" smtClean="0"/>
              <a:t>25/05/2023</a:t>
            </a:fld>
            <a:endParaRPr lang="es-MX"/>
          </a:p>
        </p:txBody>
      </p:sp>
      <p:sp>
        <p:nvSpPr>
          <p:cNvPr id="10" name="9 Marcador de pie de página"/>
          <p:cNvSpPr>
            <a:spLocks noGrp="1"/>
          </p:cNvSpPr>
          <p:nvPr>
            <p:ph type="ftr" sz="quarter" idx="11"/>
          </p:nvPr>
        </p:nvSpPr>
        <p:spPr/>
        <p:txBody>
          <a:bodyPr/>
          <a:lstStyle/>
          <a:p>
            <a:endParaRPr lang="es-MX"/>
          </a:p>
        </p:txBody>
      </p:sp>
      <p:sp>
        <p:nvSpPr>
          <p:cNvPr id="31" name="30 Marcador de número de diapositiva"/>
          <p:cNvSpPr>
            <a:spLocks noGrp="1"/>
          </p:cNvSpPr>
          <p:nvPr>
            <p:ph type="sldNum" sz="quarter" idx="12"/>
          </p:nvPr>
        </p:nvSpPr>
        <p:spPr/>
        <p:txBody>
          <a:bodyPr/>
          <a:lstStyle/>
          <a:p>
            <a:fld id="{7AF9FF22-658A-4CF2-BC91-0E6E5D5E0803}" type="slidenum">
              <a:rPr lang="es-MX" smtClean="0"/>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9" name="28 Título"/>
          <p:cNvSpPr>
            <a:spLocks noGrp="1"/>
          </p:cNvSpPr>
          <p:nvPr>
            <p:ph type="title"/>
          </p:nvPr>
        </p:nvSpPr>
        <p:spPr>
          <a:xfrm>
            <a:off x="304800" y="5410200"/>
            <a:ext cx="8610600" cy="882650"/>
          </a:xfrm>
        </p:spPr>
        <p:txBody>
          <a:bodyPr anchor="ctr"/>
          <a:lstStyle>
            <a:lvl1pPr>
              <a:defRPr/>
            </a:lvl1p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25" name="24 Marcador de texto"/>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8" name="27 Marcador de contenido"/>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0"/>
          </p:nvPr>
        </p:nvSpPr>
        <p:spPr/>
        <p:txBody>
          <a:bodyPr/>
          <a:lstStyle/>
          <a:p>
            <a:fld id="{5BBC0420-DE4E-477C-8B54-8AC86209DF47}" type="datetimeFigureOut">
              <a:rPr lang="es-MX" smtClean="0"/>
              <a:t>25/05/2023</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a:xfrm>
            <a:off x="8229600" y="6477000"/>
            <a:ext cx="762000" cy="246888"/>
          </a:xfrm>
        </p:spPr>
        <p:txBody>
          <a:bodyPr/>
          <a:lstStyle/>
          <a:p>
            <a:fld id="{7AF9FF22-658A-4CF2-BC91-0E6E5D5E0803}" type="slidenum">
              <a:rPr lang="es-MX" smtClean="0"/>
              <a:t>‹Nº›</a:t>
            </a:fld>
            <a:endParaRPr lang="es-MX"/>
          </a:p>
        </p:txBody>
      </p:sp>
      <p:sp>
        <p:nvSpPr>
          <p:cNvPr id="11" name="10 Conector recto"/>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5BBC0420-DE4E-477C-8B54-8AC86209DF47}" type="datetimeFigureOut">
              <a:rPr lang="es-MX" smtClean="0"/>
              <a:t>25/05/2023</a:t>
            </a:fld>
            <a:endParaRPr lang="es-MX"/>
          </a:p>
        </p:txBody>
      </p:sp>
      <p:sp>
        <p:nvSpPr>
          <p:cNvPr id="21" name="20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AF9FF22-658A-4CF2-BC91-0E6E5D5E0803}" type="slidenum">
              <a:rPr lang="es-MX" smtClean="0"/>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5BBC0420-DE4E-477C-8B54-8AC86209DF47}" type="datetimeFigureOut">
              <a:rPr lang="es-MX" smtClean="0"/>
              <a:t>25/05/2023</a:t>
            </a:fld>
            <a:endParaRPr lang="es-MX"/>
          </a:p>
        </p:txBody>
      </p:sp>
      <p:sp>
        <p:nvSpPr>
          <p:cNvPr id="24" name="23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7AF9FF22-658A-4CF2-BC91-0E6E5D5E0803}"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7 Conector recto"/>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Título"/>
          <p:cNvSpPr>
            <a:spLocks noGrp="1"/>
          </p:cNvSpPr>
          <p:nvPr>
            <p:ph type="title"/>
          </p:nvPr>
        </p:nvSpPr>
        <p:spPr>
          <a:xfrm>
            <a:off x="457200" y="5486400"/>
            <a:ext cx="8458200" cy="520700"/>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14" name="13 Marcador de contenido"/>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5BBC0420-DE4E-477C-8B54-8AC86209DF47}" type="datetimeFigureOut">
              <a:rPr lang="es-MX" smtClean="0"/>
              <a:t>25/05/2023</a:t>
            </a:fld>
            <a:endParaRPr lang="es-MX"/>
          </a:p>
        </p:txBody>
      </p:sp>
      <p:sp>
        <p:nvSpPr>
          <p:cNvPr id="29" name="28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7AF9FF22-658A-4CF2-BC91-0E6E5D5E0803}" type="slidenum">
              <a:rPr lang="es-MX" smtClean="0"/>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s-ES" smtClean="0"/>
              <a:t>Haga clic en el icono para agregar una imagen</a:t>
            </a:r>
            <a:endParaRPr kumimoji="0" lang="en-US" dirty="0"/>
          </a:p>
        </p:txBody>
      </p:sp>
      <p:sp>
        <p:nvSpPr>
          <p:cNvPr id="7" name="6 Marcador de fecha"/>
          <p:cNvSpPr>
            <a:spLocks noGrp="1"/>
          </p:cNvSpPr>
          <p:nvPr>
            <p:ph type="dt" sz="half" idx="10"/>
          </p:nvPr>
        </p:nvSpPr>
        <p:spPr/>
        <p:txBody>
          <a:bodyPr/>
          <a:lstStyle/>
          <a:p>
            <a:fld id="{5BBC0420-DE4E-477C-8B54-8AC86209DF47}" type="datetimeFigureOut">
              <a:rPr lang="es-MX" smtClean="0"/>
              <a:t>25/05/2023</a:t>
            </a:fld>
            <a:endParaRPr lang="es-MX"/>
          </a:p>
        </p:txBody>
      </p:sp>
      <p:sp>
        <p:nvSpPr>
          <p:cNvPr id="5" name="4 Marcador de pie de página"/>
          <p:cNvSpPr>
            <a:spLocks noGrp="1"/>
          </p:cNvSpPr>
          <p:nvPr>
            <p:ph type="ftr" sz="quarter" idx="11"/>
          </p:nvPr>
        </p:nvSpPr>
        <p:spPr/>
        <p:txBody>
          <a:bodyPr/>
          <a:lstStyle/>
          <a:p>
            <a:endParaRPr lang="es-MX"/>
          </a:p>
        </p:txBody>
      </p:sp>
      <p:sp>
        <p:nvSpPr>
          <p:cNvPr id="31" name="30 Marcador de número de diapositiva"/>
          <p:cNvSpPr>
            <a:spLocks noGrp="1"/>
          </p:cNvSpPr>
          <p:nvPr>
            <p:ph type="sldNum" sz="quarter" idx="12"/>
          </p:nvPr>
        </p:nvSpPr>
        <p:spPr/>
        <p:txBody>
          <a:bodyPr/>
          <a:lstStyle/>
          <a:p>
            <a:fld id="{7AF9FF22-658A-4CF2-BC91-0E6E5D5E0803}" type="slidenum">
              <a:rPr lang="es-MX" smtClean="0"/>
              <a:t>‹Nº›</a:t>
            </a:fld>
            <a:endParaRPr lang="es-MX"/>
          </a:p>
        </p:txBody>
      </p:sp>
      <p:sp>
        <p:nvSpPr>
          <p:cNvPr id="17" name="16 Título"/>
          <p:cNvSpPr>
            <a:spLocks noGrp="1"/>
          </p:cNvSpPr>
          <p:nvPr>
            <p:ph type="title"/>
          </p:nvPr>
        </p:nvSpPr>
        <p:spPr>
          <a:xfrm>
            <a:off x="381000" y="4993760"/>
            <a:ext cx="5867400" cy="522288"/>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arcador de texto"/>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1" name="10 Marcador de fecha"/>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BBC0420-DE4E-477C-8B54-8AC86209DF47}" type="datetimeFigureOut">
              <a:rPr lang="es-MX" smtClean="0"/>
              <a:t>25/05/2023</a:t>
            </a:fld>
            <a:endParaRPr lang="es-MX"/>
          </a:p>
        </p:txBody>
      </p:sp>
      <p:sp>
        <p:nvSpPr>
          <p:cNvPr id="28" name="27 Marcador de pie de página"/>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s-MX"/>
          </a:p>
        </p:txBody>
      </p:sp>
      <p:sp>
        <p:nvSpPr>
          <p:cNvPr id="5" name="4 Marcador de número de diapositiva"/>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AF9FF22-658A-4CF2-BC91-0E6E5D5E0803}" type="slidenum">
              <a:rPr lang="es-MX" smtClean="0"/>
              <a:t>‹Nº›</a:t>
            </a:fld>
            <a:endParaRPr lang="es-MX"/>
          </a:p>
        </p:txBody>
      </p:sp>
      <p:sp>
        <p:nvSpPr>
          <p:cNvPr id="10" name="9 Marcador de título"/>
          <p:cNvSpPr>
            <a:spLocks noGrp="1"/>
          </p:cNvSpPr>
          <p:nvPr>
            <p:ph type="title"/>
          </p:nvPr>
        </p:nvSpPr>
        <p:spPr>
          <a:xfrm>
            <a:off x="304800" y="457200"/>
            <a:ext cx="8686800" cy="8382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9" name="8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3.emf"/><Relationship Id="rId4" Type="http://schemas.openxmlformats.org/officeDocument/2006/relationships/package" Target="../embeddings/Microsoft_Word_Document1.docx"/></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41" y="310595"/>
            <a:ext cx="8665684" cy="6487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090167" y="2564904"/>
            <a:ext cx="4802313" cy="258532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endParaRPr lang="es-MX" b="1" dirty="0" smtClean="0">
              <a:solidFill>
                <a:schemeClr val="tx1">
                  <a:lumMod val="85000"/>
                  <a:lumOff val="15000"/>
                </a:schemeClr>
              </a:solidFill>
              <a:latin typeface="Franklin Gothic Book" panose="020B0503020102020204" pitchFamily="34" charset="0"/>
            </a:endParaRPr>
          </a:p>
          <a:p>
            <a:r>
              <a:rPr lang="es-MX" b="1" dirty="0" smtClean="0">
                <a:solidFill>
                  <a:schemeClr val="tx1">
                    <a:lumMod val="85000"/>
                    <a:lumOff val="15000"/>
                  </a:schemeClr>
                </a:solidFill>
                <a:latin typeface="Franklin Gothic Book" panose="020B0503020102020204" pitchFamily="34" charset="0"/>
              </a:rPr>
              <a:t>Angélica </a:t>
            </a:r>
            <a:r>
              <a:rPr lang="es-MX" b="1" dirty="0">
                <a:solidFill>
                  <a:schemeClr val="tx1">
                    <a:lumMod val="85000"/>
                    <a:lumOff val="15000"/>
                  </a:schemeClr>
                </a:solidFill>
                <a:latin typeface="Franklin Gothic Book" panose="020B0503020102020204" pitchFamily="34" charset="0"/>
              </a:rPr>
              <a:t>Rivera Adán             </a:t>
            </a:r>
            <a:r>
              <a:rPr lang="es-MX" b="1" dirty="0" smtClean="0">
                <a:solidFill>
                  <a:schemeClr val="tx1">
                    <a:lumMod val="85000"/>
                    <a:lumOff val="15000"/>
                  </a:schemeClr>
                </a:solidFill>
                <a:latin typeface="Franklin Gothic Book" panose="020B0503020102020204" pitchFamily="34" charset="0"/>
              </a:rPr>
              <a:t>      </a:t>
            </a:r>
            <a:r>
              <a:rPr lang="es-MX" b="1" dirty="0">
                <a:solidFill>
                  <a:schemeClr val="tx1">
                    <a:lumMod val="85000"/>
                    <a:lumOff val="15000"/>
                  </a:schemeClr>
                </a:solidFill>
                <a:latin typeface="Franklin Gothic Book" panose="020B0503020102020204" pitchFamily="34" charset="0"/>
              </a:rPr>
              <a:t>Biología </a:t>
            </a:r>
          </a:p>
          <a:p>
            <a:r>
              <a:rPr lang="es-MX" b="1" dirty="0">
                <a:solidFill>
                  <a:schemeClr val="tx1">
                    <a:lumMod val="85000"/>
                    <a:lumOff val="15000"/>
                  </a:schemeClr>
                </a:solidFill>
                <a:latin typeface="Franklin Gothic Book" panose="020B0503020102020204" pitchFamily="34" charset="0"/>
              </a:rPr>
              <a:t>                       </a:t>
            </a:r>
          </a:p>
          <a:p>
            <a:r>
              <a:rPr lang="es-MX" b="1" dirty="0" smtClean="0">
                <a:solidFill>
                  <a:schemeClr val="tx1">
                    <a:lumMod val="85000"/>
                    <a:lumOff val="15000"/>
                  </a:schemeClr>
                </a:solidFill>
                <a:latin typeface="Franklin Gothic Book" panose="020B0503020102020204" pitchFamily="34" charset="0"/>
              </a:rPr>
              <a:t>Marcela Flores Medina              Historia </a:t>
            </a:r>
            <a:r>
              <a:rPr lang="es-MX" b="1" dirty="0">
                <a:solidFill>
                  <a:schemeClr val="tx1">
                    <a:lumMod val="85000"/>
                    <a:lumOff val="15000"/>
                  </a:schemeClr>
                </a:solidFill>
                <a:latin typeface="Franklin Gothic Book" panose="020B0503020102020204" pitchFamily="34" charset="0"/>
              </a:rPr>
              <a:t>del </a:t>
            </a:r>
            <a:r>
              <a:rPr lang="es-MX" b="1" dirty="0" smtClean="0">
                <a:solidFill>
                  <a:schemeClr val="tx1">
                    <a:lumMod val="85000"/>
                    <a:lumOff val="15000"/>
                  </a:schemeClr>
                </a:solidFill>
                <a:latin typeface="Franklin Gothic Book" panose="020B0503020102020204" pitchFamily="34" charset="0"/>
              </a:rPr>
              <a:t>Arte</a:t>
            </a:r>
          </a:p>
          <a:p>
            <a:endParaRPr lang="es-MX" b="1" dirty="0">
              <a:solidFill>
                <a:schemeClr val="tx1">
                  <a:lumMod val="85000"/>
                  <a:lumOff val="15000"/>
                </a:schemeClr>
              </a:solidFill>
              <a:latin typeface="Franklin Gothic Book" panose="020B0503020102020204" pitchFamily="34" charset="0"/>
            </a:endParaRPr>
          </a:p>
          <a:p>
            <a:r>
              <a:rPr lang="es-MX" b="1" dirty="0">
                <a:solidFill>
                  <a:schemeClr val="tx1">
                    <a:lumMod val="85000"/>
                    <a:lumOff val="15000"/>
                  </a:schemeClr>
                </a:solidFill>
                <a:latin typeface="Franklin Gothic Book" panose="020B0503020102020204" pitchFamily="34" charset="0"/>
              </a:rPr>
              <a:t> Elsa Magaña Valencia            </a:t>
            </a:r>
            <a:r>
              <a:rPr lang="es-MX" b="1" dirty="0" smtClean="0">
                <a:solidFill>
                  <a:schemeClr val="tx1">
                    <a:lumMod val="85000"/>
                    <a:lumOff val="15000"/>
                  </a:schemeClr>
                </a:solidFill>
                <a:latin typeface="Franklin Gothic Book" panose="020B0503020102020204" pitchFamily="34" charset="0"/>
              </a:rPr>
              <a:t>   Laboratorista</a:t>
            </a:r>
          </a:p>
          <a:p>
            <a:endParaRPr lang="es-MX" b="1" dirty="0">
              <a:solidFill>
                <a:schemeClr val="tx1">
                  <a:lumMod val="85000"/>
                  <a:lumOff val="15000"/>
                </a:schemeClr>
              </a:solidFill>
              <a:latin typeface="Franklin Gothic Book" panose="020B0503020102020204" pitchFamily="34" charset="0"/>
            </a:endParaRPr>
          </a:p>
          <a:p>
            <a:endParaRPr lang="es-MX" b="1" dirty="0" smtClean="0">
              <a:solidFill>
                <a:schemeClr val="tx1">
                  <a:lumMod val="85000"/>
                  <a:lumOff val="15000"/>
                </a:schemeClr>
              </a:solidFill>
              <a:latin typeface="Franklin Gothic Book" panose="020B0503020102020204" pitchFamily="34" charset="0"/>
            </a:endParaRPr>
          </a:p>
          <a:p>
            <a:r>
              <a:rPr lang="es-MX" b="1" dirty="0">
                <a:solidFill>
                  <a:schemeClr val="tx1">
                    <a:lumMod val="85000"/>
                    <a:lumOff val="15000"/>
                  </a:schemeClr>
                </a:solidFill>
                <a:latin typeface="Franklin Gothic Book" panose="020B0503020102020204" pitchFamily="34" charset="0"/>
              </a:rPr>
              <a:t> </a:t>
            </a:r>
            <a:r>
              <a:rPr lang="es-MX" b="1" dirty="0" smtClean="0">
                <a:solidFill>
                  <a:schemeClr val="tx1">
                    <a:lumMod val="85000"/>
                    <a:lumOff val="15000"/>
                  </a:schemeClr>
                </a:solidFill>
                <a:latin typeface="Franklin Gothic Book" panose="020B0503020102020204" pitchFamily="34" charset="0"/>
              </a:rPr>
              <a:t>                                                    </a:t>
            </a:r>
            <a:endParaRPr lang="es-MX" b="1" dirty="0">
              <a:solidFill>
                <a:schemeClr val="tx1">
                  <a:lumMod val="85000"/>
                  <a:lumOff val="15000"/>
                </a:schemeClr>
              </a:solidFill>
              <a:latin typeface="Franklin Gothic Book" panose="020B0503020102020204" pitchFamily="34" charset="0"/>
            </a:endParaRPr>
          </a:p>
        </p:txBody>
      </p:sp>
      <p:sp>
        <p:nvSpPr>
          <p:cNvPr id="2" name="1 CuadroTexto"/>
          <p:cNvSpPr txBox="1"/>
          <p:nvPr/>
        </p:nvSpPr>
        <p:spPr>
          <a:xfrm>
            <a:off x="5292080" y="836712"/>
            <a:ext cx="2736304" cy="584775"/>
          </a:xfrm>
          <a:prstGeom prst="rect">
            <a:avLst/>
          </a:prstGeom>
          <a:noFill/>
        </p:spPr>
        <p:txBody>
          <a:bodyPr wrap="square" rtlCol="0">
            <a:spAutoFit/>
          </a:bodyPr>
          <a:lstStyle/>
          <a:p>
            <a:r>
              <a:rPr lang="es-MX" sz="32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EQUIPO 2</a:t>
            </a:r>
            <a:endParaRPr lang="es-MX" sz="3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2162717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 xmlns:a16="http://schemas.microsoft.com/office/drawing/2014/main" id="{4F6016C4-0D99-4D99-B209-965487FDB2B8}"/>
              </a:ext>
            </a:extLst>
          </p:cNvPr>
          <p:cNvGraphicFramePr>
            <a:graphicFrameLocks noGrp="1"/>
          </p:cNvGraphicFramePr>
          <p:nvPr>
            <p:extLst>
              <p:ext uri="{D42A27DB-BD31-4B8C-83A1-F6EECF244321}">
                <p14:modId xmlns:p14="http://schemas.microsoft.com/office/powerpoint/2010/main" val="1054875672"/>
              </p:ext>
            </p:extLst>
          </p:nvPr>
        </p:nvGraphicFramePr>
        <p:xfrm>
          <a:off x="256076" y="1340768"/>
          <a:ext cx="8636404" cy="5040560"/>
        </p:xfrm>
        <a:graphic>
          <a:graphicData uri="http://schemas.openxmlformats.org/drawingml/2006/table">
            <a:tbl>
              <a:tblPr>
                <a:tableStyleId>{775DCB02-9BB8-47FD-8907-85C794F793BA}</a:tableStyleId>
              </a:tblPr>
              <a:tblGrid>
                <a:gridCol w="1435604">
                  <a:extLst>
                    <a:ext uri="{9D8B030D-6E8A-4147-A177-3AD203B41FA5}">
                      <a16:colId xmlns="" xmlns:a16="http://schemas.microsoft.com/office/drawing/2014/main" val="3287504976"/>
                    </a:ext>
                  </a:extLst>
                </a:gridCol>
                <a:gridCol w="7200800">
                  <a:extLst>
                    <a:ext uri="{9D8B030D-6E8A-4147-A177-3AD203B41FA5}">
                      <a16:colId xmlns="" xmlns:a16="http://schemas.microsoft.com/office/drawing/2014/main" val="582904713"/>
                    </a:ext>
                  </a:extLst>
                </a:gridCol>
              </a:tblGrid>
              <a:tr h="2738136">
                <a:tc>
                  <a:txBody>
                    <a:bodyPr/>
                    <a:lstStyle/>
                    <a:p>
                      <a:pPr algn="just">
                        <a:lnSpc>
                          <a:spcPct val="115000"/>
                        </a:lnSpc>
                        <a:spcAft>
                          <a:spcPts val="0"/>
                        </a:spcAft>
                      </a:pPr>
                      <a:r>
                        <a:rPr lang="es-ES" sz="1200" dirty="0">
                          <a:effectLst/>
                        </a:rPr>
                        <a:t>4. ¿Cuáles son </a:t>
                      </a:r>
                      <a:r>
                        <a:rPr lang="es-ES" sz="1200" dirty="0" smtClean="0">
                          <a:effectLst/>
                        </a:rPr>
                        <a:t>las</a:t>
                      </a:r>
                      <a:endParaRPr lang="es-MX" sz="1200" dirty="0" smtClean="0">
                        <a:effectLst/>
                      </a:endParaRPr>
                    </a:p>
                    <a:p>
                      <a:pPr algn="just">
                        <a:lnSpc>
                          <a:spcPct val="115000"/>
                        </a:lnSpc>
                        <a:spcAft>
                          <a:spcPts val="0"/>
                        </a:spcAft>
                      </a:pPr>
                      <a:r>
                        <a:rPr lang="es-ES" sz="1200" dirty="0" smtClean="0">
                          <a:effectLst/>
                        </a:rPr>
                        <a:t>     acciones de  </a:t>
                      </a:r>
                      <a:endParaRPr lang="es-MX" sz="1200" dirty="0" smtClean="0">
                        <a:effectLst/>
                      </a:endParaRPr>
                    </a:p>
                    <a:p>
                      <a:pPr algn="just">
                        <a:lnSpc>
                          <a:spcPct val="115000"/>
                        </a:lnSpc>
                        <a:spcAft>
                          <a:spcPts val="0"/>
                        </a:spcAft>
                      </a:pPr>
                      <a:r>
                        <a:rPr lang="es-ES" sz="1200" dirty="0" smtClean="0">
                          <a:effectLst/>
                        </a:rPr>
                        <a:t>     </a:t>
                      </a:r>
                      <a:r>
                        <a:rPr lang="es-ES" sz="1200" dirty="0">
                          <a:effectLst/>
                        </a:rPr>
                        <a:t>planeación y   acompañamiento </a:t>
                      </a:r>
                      <a:endParaRPr lang="es-MX" sz="1200" dirty="0">
                        <a:effectLst/>
                      </a:endParaRPr>
                    </a:p>
                    <a:p>
                      <a:pPr algn="just">
                        <a:lnSpc>
                          <a:spcPct val="115000"/>
                        </a:lnSpc>
                        <a:spcAft>
                          <a:spcPts val="0"/>
                        </a:spcAft>
                      </a:pPr>
                      <a:r>
                        <a:rPr lang="es-ES" sz="1200" dirty="0">
                          <a:effectLst/>
                        </a:rPr>
                        <a:t>  </a:t>
                      </a:r>
                      <a:r>
                        <a:rPr lang="es-ES" sz="1200" dirty="0" smtClean="0">
                          <a:effectLst/>
                        </a:rPr>
                        <a:t>  más importantes </a:t>
                      </a:r>
                      <a:endParaRPr lang="es-MX" sz="1200" dirty="0">
                        <a:effectLst/>
                      </a:endParaRPr>
                    </a:p>
                    <a:p>
                      <a:pPr algn="just">
                        <a:lnSpc>
                          <a:spcPct val="115000"/>
                        </a:lnSpc>
                        <a:spcAft>
                          <a:spcPts val="0"/>
                        </a:spcAft>
                      </a:pPr>
                      <a:r>
                        <a:rPr lang="es-ES" sz="1200" dirty="0">
                          <a:effectLst/>
                        </a:rPr>
                        <a:t>    del  profesor, </a:t>
                      </a:r>
                      <a:r>
                        <a:rPr lang="es-ES" sz="1200" dirty="0" smtClean="0">
                          <a:effectLst/>
                        </a:rPr>
                        <a:t>en</a:t>
                      </a:r>
                      <a:endParaRPr lang="es-MX" sz="1200" dirty="0" smtClean="0">
                        <a:effectLst/>
                      </a:endParaRPr>
                    </a:p>
                    <a:p>
                      <a:pPr algn="just">
                        <a:lnSpc>
                          <a:spcPct val="115000"/>
                        </a:lnSpc>
                        <a:spcAft>
                          <a:spcPts val="0"/>
                        </a:spcAft>
                      </a:pPr>
                      <a:r>
                        <a:rPr lang="es-ES" sz="1200" dirty="0" smtClean="0">
                          <a:effectLst/>
                        </a:rPr>
                        <a:t>    éste tipo de</a:t>
                      </a:r>
                      <a:endParaRPr lang="es-MX" sz="1200" dirty="0" smtClean="0">
                        <a:effectLst/>
                      </a:endParaRPr>
                    </a:p>
                    <a:p>
                      <a:pPr algn="just">
                        <a:lnSpc>
                          <a:spcPct val="115000"/>
                        </a:lnSpc>
                        <a:spcAft>
                          <a:spcPts val="0"/>
                        </a:spcAft>
                      </a:pPr>
                      <a:r>
                        <a:rPr lang="es-ES" sz="1200" dirty="0" smtClean="0">
                          <a:effectLst/>
                        </a:rPr>
                        <a:t>     trabajo?</a:t>
                      </a:r>
                      <a:endParaRPr lang="es-MX" sz="1200" dirty="0" smtClean="0">
                        <a:effectLst/>
                      </a:endParaRPr>
                    </a:p>
                    <a:p>
                      <a:pPr algn="just">
                        <a:lnSpc>
                          <a:spcPct val="115000"/>
                        </a:lnSpc>
                        <a:spcAft>
                          <a:spcPts val="0"/>
                        </a:spcAft>
                      </a:pPr>
                      <a:r>
                        <a:rPr lang="es-ES" sz="1200" dirty="0">
                          <a:effectLst/>
                        </a:rPr>
                        <a:t> </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tc>
                <a:tc>
                  <a:txBody>
                    <a:bodyPr/>
                    <a:lstStyle/>
                    <a:p>
                      <a:pPr algn="just">
                        <a:lnSpc>
                          <a:spcPct val="115000"/>
                        </a:lnSpc>
                        <a:spcAft>
                          <a:spcPts val="0"/>
                        </a:spcAft>
                      </a:pPr>
                      <a:r>
                        <a:rPr lang="es-ES" sz="1200" dirty="0">
                          <a:effectLst/>
                        </a:rPr>
                        <a:t>-La planificación de actividades o trabajos con claridad al realizar.</a:t>
                      </a:r>
                      <a:endParaRPr lang="es-MX" sz="1200" dirty="0">
                        <a:effectLst/>
                      </a:endParaRPr>
                    </a:p>
                    <a:p>
                      <a:pPr algn="just">
                        <a:lnSpc>
                          <a:spcPct val="115000"/>
                        </a:lnSpc>
                        <a:spcAft>
                          <a:spcPts val="0"/>
                        </a:spcAft>
                      </a:pPr>
                      <a:r>
                        <a:rPr lang="es-ES" sz="1200" dirty="0">
                          <a:effectLst/>
                        </a:rPr>
                        <a:t>-Delimitar tareas, participación de cada miembro del equipo.</a:t>
                      </a:r>
                      <a:endParaRPr lang="es-MX" sz="1200" dirty="0">
                        <a:effectLst/>
                      </a:endParaRPr>
                    </a:p>
                    <a:p>
                      <a:pPr algn="just">
                        <a:lnSpc>
                          <a:spcPct val="115000"/>
                        </a:lnSpc>
                        <a:spcAft>
                          <a:spcPts val="0"/>
                        </a:spcAft>
                      </a:pPr>
                      <a:r>
                        <a:rPr lang="es-ES" sz="1200" dirty="0">
                          <a:effectLst/>
                        </a:rPr>
                        <a:t>-Delegación de responsabilidades.</a:t>
                      </a:r>
                      <a:endParaRPr lang="es-MX" sz="1200" dirty="0">
                        <a:effectLst/>
                      </a:endParaRPr>
                    </a:p>
                    <a:p>
                      <a:pPr algn="just">
                        <a:lnSpc>
                          <a:spcPct val="115000"/>
                        </a:lnSpc>
                        <a:spcAft>
                          <a:spcPts val="0"/>
                        </a:spcAft>
                      </a:pPr>
                      <a:r>
                        <a:rPr lang="es-ES" sz="1200" dirty="0">
                          <a:effectLst/>
                        </a:rPr>
                        <a:t>-El rol de cada integrante como secretario, presidente, etc. Para alcanzar los fines comunes</a:t>
                      </a:r>
                      <a:endParaRPr lang="es-MX" sz="1200" dirty="0">
                        <a:effectLst/>
                      </a:endParaRPr>
                    </a:p>
                    <a:p>
                      <a:pPr algn="just">
                        <a:lnSpc>
                          <a:spcPct val="115000"/>
                        </a:lnSpc>
                        <a:spcAft>
                          <a:spcPts val="0"/>
                        </a:spcAft>
                      </a:pPr>
                      <a:r>
                        <a:rPr lang="es-ES" sz="1200" dirty="0">
                          <a:effectLst/>
                        </a:rPr>
                        <a:t>-Evaluación: individual, por equipo y del profesor.</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 xmlns:a16="http://schemas.microsoft.com/office/drawing/2014/main" val="2055692668"/>
                  </a:ext>
                </a:extLst>
              </a:tr>
              <a:tr h="2302424">
                <a:tc>
                  <a:txBody>
                    <a:bodyPr/>
                    <a:lstStyle/>
                    <a:p>
                      <a:pPr>
                        <a:lnSpc>
                          <a:spcPct val="115000"/>
                        </a:lnSpc>
                        <a:spcAft>
                          <a:spcPts val="0"/>
                        </a:spcAft>
                      </a:pPr>
                      <a:r>
                        <a:rPr lang="es-ES" sz="1200" dirty="0">
                          <a:effectLst/>
                        </a:rPr>
                        <a:t>5. ¿De qué</a:t>
                      </a:r>
                      <a:endParaRPr lang="es-MX" sz="1200" dirty="0">
                        <a:effectLst/>
                      </a:endParaRPr>
                    </a:p>
                    <a:p>
                      <a:pPr>
                        <a:lnSpc>
                          <a:spcPct val="115000"/>
                        </a:lnSpc>
                        <a:spcAft>
                          <a:spcPts val="0"/>
                        </a:spcAft>
                      </a:pPr>
                      <a:r>
                        <a:rPr lang="es-ES" sz="1200" dirty="0">
                          <a:effectLst/>
                        </a:rPr>
                        <a:t>    manera</a:t>
                      </a:r>
                      <a:endParaRPr lang="es-MX" sz="1200" dirty="0">
                        <a:effectLst/>
                      </a:endParaRPr>
                    </a:p>
                    <a:p>
                      <a:pPr>
                        <a:lnSpc>
                          <a:spcPct val="115000"/>
                        </a:lnSpc>
                        <a:spcAft>
                          <a:spcPts val="0"/>
                        </a:spcAft>
                      </a:pPr>
                      <a:r>
                        <a:rPr lang="es-ES" sz="1200" dirty="0">
                          <a:effectLst/>
                        </a:rPr>
                        <a:t>    se  vinculan  el</a:t>
                      </a:r>
                      <a:endParaRPr lang="es-MX" sz="1200" dirty="0">
                        <a:effectLst/>
                      </a:endParaRPr>
                    </a:p>
                    <a:p>
                      <a:pPr>
                        <a:lnSpc>
                          <a:spcPct val="115000"/>
                        </a:lnSpc>
                        <a:spcAft>
                          <a:spcPts val="0"/>
                        </a:spcAft>
                      </a:pPr>
                      <a:r>
                        <a:rPr lang="es-ES" sz="1200" dirty="0">
                          <a:effectLst/>
                        </a:rPr>
                        <a:t>    trabajo</a:t>
                      </a:r>
                      <a:endParaRPr lang="es-MX" sz="1200" dirty="0">
                        <a:effectLst/>
                      </a:endParaRPr>
                    </a:p>
                    <a:p>
                      <a:pPr>
                        <a:lnSpc>
                          <a:spcPct val="115000"/>
                        </a:lnSpc>
                        <a:spcAft>
                          <a:spcPts val="0"/>
                        </a:spcAft>
                      </a:pPr>
                      <a:r>
                        <a:rPr lang="es-ES" sz="1200" dirty="0">
                          <a:effectLst/>
                        </a:rPr>
                        <a:t>   </a:t>
                      </a:r>
                      <a:r>
                        <a:rPr lang="es-ES" sz="1200" dirty="0" smtClean="0">
                          <a:effectLst/>
                        </a:rPr>
                        <a:t>interdisciplinario</a:t>
                      </a:r>
                      <a:r>
                        <a:rPr lang="es-ES" sz="1200" dirty="0">
                          <a:effectLst/>
                        </a:rPr>
                        <a:t>, </a:t>
                      </a:r>
                      <a:endParaRPr lang="es-MX" sz="1200" dirty="0">
                        <a:effectLst/>
                      </a:endParaRPr>
                    </a:p>
                    <a:p>
                      <a:pPr>
                        <a:lnSpc>
                          <a:spcPct val="115000"/>
                        </a:lnSpc>
                        <a:spcAft>
                          <a:spcPts val="0"/>
                        </a:spcAft>
                      </a:pPr>
                      <a:r>
                        <a:rPr lang="es-ES" sz="1200" dirty="0">
                          <a:effectLst/>
                        </a:rPr>
                        <a:t>    y el aprendizaje</a:t>
                      </a:r>
                      <a:endParaRPr lang="es-MX" sz="1200" dirty="0">
                        <a:effectLst/>
                      </a:endParaRPr>
                    </a:p>
                    <a:p>
                      <a:pPr>
                        <a:lnSpc>
                          <a:spcPct val="115000"/>
                        </a:lnSpc>
                        <a:spcAft>
                          <a:spcPts val="0"/>
                        </a:spcAft>
                      </a:pPr>
                      <a:r>
                        <a:rPr lang="es-ES" sz="1200" dirty="0">
                          <a:effectLst/>
                        </a:rPr>
                        <a:t>    cooperativo?</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tc>
                <a:tc>
                  <a:txBody>
                    <a:bodyPr/>
                    <a:lstStyle/>
                    <a:p>
                      <a:pPr algn="just">
                        <a:lnSpc>
                          <a:spcPct val="115000"/>
                        </a:lnSpc>
                        <a:spcAft>
                          <a:spcPts val="0"/>
                        </a:spcAft>
                      </a:pPr>
                      <a:r>
                        <a:rPr lang="es-ES" sz="1200" dirty="0">
                          <a:effectLst/>
                        </a:rPr>
                        <a:t>El trabajo interdisciplinario permite el abordaje integral del problema y tener una visión más amplia y completa del mismo, lo cual aumenta la posibilidad de encontrar la solución de manera más eficiente.  En el trabajo colaborativo se hace referencia no solo a los procesos intencionales de un grupo para alcanzar objetivos específicos, sino también a las herramientas diseñadas para dar soporte y facilitar el trabajo. Basándose en la creencia de que el aprendizaje y dicha actividad se incrementa cuando se desarrollan destrezas cooperativas para aprender y solucionar los problemas y acciones laborales en las cuales nos vemos inmersos. Mediante el trabajo colaborativo se desarrollan roles que se relacionan, complementan y a pesar de ser diferentes se apoyan en la persecución de una meta común, produciendo algo que nunca podrían hacerlo por sí solos.</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 xmlns:a16="http://schemas.microsoft.com/office/drawing/2014/main" val="1868623863"/>
                  </a:ext>
                </a:extLst>
              </a:tr>
            </a:tbl>
          </a:graphicData>
        </a:graphic>
      </p:graphicFrame>
      <p:sp>
        <p:nvSpPr>
          <p:cNvPr id="3" name="2 CuadroTexto"/>
          <p:cNvSpPr txBox="1"/>
          <p:nvPr/>
        </p:nvSpPr>
        <p:spPr>
          <a:xfrm>
            <a:off x="8316416" y="116632"/>
            <a:ext cx="576064"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5 a</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00976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628"/>
            <a:ext cx="8856984" cy="664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23528" y="1386354"/>
            <a:ext cx="6336704" cy="523220"/>
          </a:xfrm>
          <a:prstGeom prst="rect">
            <a:avLst/>
          </a:prstGeom>
          <a:noFill/>
        </p:spPr>
        <p:txBody>
          <a:bodyPr wrap="square" rtlCol="0">
            <a:spAutoFit/>
          </a:bodyPr>
          <a:lstStyle/>
          <a:p>
            <a:r>
              <a:rPr lang="es-MX" sz="2800" b="1" dirty="0">
                <a:solidFill>
                  <a:srgbClr val="AB7005"/>
                </a:solidFill>
                <a:latin typeface="Open Sans"/>
              </a:rPr>
              <a:t>Producto 3</a:t>
            </a:r>
            <a:r>
              <a:rPr lang="es-MX" sz="2800" b="1" dirty="0">
                <a:solidFill>
                  <a:srgbClr val="159B18"/>
                </a:solidFill>
                <a:latin typeface="Open Sans"/>
              </a:rPr>
              <a:t>.</a:t>
            </a:r>
            <a:r>
              <a:rPr lang="es-MX" sz="2800" dirty="0">
                <a:solidFill>
                  <a:srgbClr val="585858"/>
                </a:solidFill>
                <a:latin typeface="Open Sans"/>
              </a:rPr>
              <a:t> Fotografías de la sesión </a:t>
            </a:r>
            <a:endParaRPr lang="es-MX" sz="2800" dirty="0"/>
          </a:p>
        </p:txBody>
      </p:sp>
    </p:spTree>
    <p:extLst>
      <p:ext uri="{BB962C8B-B14F-4D97-AF65-F5344CB8AC3E}">
        <p14:creationId xmlns:p14="http://schemas.microsoft.com/office/powerpoint/2010/main" val="3732978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a:extLst>
              <a:ext uri="{FF2B5EF4-FFF2-40B4-BE49-F238E27FC236}">
                <a16:creationId xmlns="" xmlns:a16="http://schemas.microsoft.com/office/drawing/2014/main" id="{4296078C-9CF9-48BB-9118-286E3438F835}"/>
              </a:ext>
            </a:extLst>
          </p:cNvPr>
          <p:cNvSpPr/>
          <p:nvPr/>
        </p:nvSpPr>
        <p:spPr>
          <a:xfrm>
            <a:off x="899592" y="620688"/>
            <a:ext cx="4392488" cy="369332"/>
          </a:xfrm>
          <a:prstGeom prst="rect">
            <a:avLst/>
          </a:prstGeom>
        </p:spPr>
        <p:txBody>
          <a:bodyPr wrap="square">
            <a:spAutoFit/>
          </a:bodyPr>
          <a:lstStyle/>
          <a:p>
            <a:r>
              <a:rPr lang="es-MX" b="1" dirty="0">
                <a:solidFill>
                  <a:srgbClr val="FC0D1B"/>
                </a:solidFill>
                <a:latin typeface="Open Sans"/>
              </a:rPr>
              <a:t>Producto 3.</a:t>
            </a:r>
            <a:r>
              <a:rPr lang="es-MX" dirty="0">
                <a:solidFill>
                  <a:srgbClr val="585858"/>
                </a:solidFill>
                <a:latin typeface="Open Sans"/>
              </a:rPr>
              <a:t> </a:t>
            </a:r>
            <a:r>
              <a:rPr lang="es-MX" dirty="0" smtClean="0">
                <a:solidFill>
                  <a:srgbClr val="585858"/>
                </a:solidFill>
                <a:latin typeface="Open Sans"/>
              </a:rPr>
              <a:t>Fotografías de la sesión </a:t>
            </a:r>
            <a:endParaRPr lang="es-MX" dirty="0"/>
          </a:p>
        </p:txBody>
      </p:sp>
      <p:pic>
        <p:nvPicPr>
          <p:cNvPr id="3" name="Picture 5" descr="\\Client\E$\DSCN35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253011"/>
            <a:ext cx="2785600" cy="2932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Client\E$\DSCN35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3140968"/>
            <a:ext cx="2431473" cy="32419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lient\E$\DSCN35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1253011"/>
            <a:ext cx="4469081" cy="2677885"/>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8316416" y="116632"/>
            <a:ext cx="576064"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5 a</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12547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lient\E$\DSCN34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548680"/>
            <a:ext cx="3675415" cy="24700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ent\E$\DSCN34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980728"/>
            <a:ext cx="4003964" cy="2808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lient\E$\DSCN347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071" y="3212976"/>
            <a:ext cx="334488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lient\E$\DSCN346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3178303"/>
            <a:ext cx="3439886" cy="2727408"/>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8316416" y="116632"/>
            <a:ext cx="576064"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5 a</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995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628"/>
            <a:ext cx="8856984" cy="664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307416" y="1697540"/>
            <a:ext cx="7762061" cy="523220"/>
          </a:xfrm>
          <a:prstGeom prst="rect">
            <a:avLst/>
          </a:prstGeom>
        </p:spPr>
        <p:txBody>
          <a:bodyPr wrap="none">
            <a:spAutoFit/>
          </a:bodyPr>
          <a:lstStyle/>
          <a:p>
            <a:r>
              <a:rPr lang="es-MX" sz="2800" b="1" dirty="0">
                <a:solidFill>
                  <a:srgbClr val="AB7005"/>
                </a:solidFill>
                <a:latin typeface="Open Sans"/>
              </a:rPr>
              <a:t>Producto </a:t>
            </a:r>
            <a:r>
              <a:rPr lang="es-MX" sz="2800" b="1" dirty="0" smtClean="0">
                <a:solidFill>
                  <a:srgbClr val="AB7005"/>
                </a:solidFill>
                <a:latin typeface="Open Sans"/>
              </a:rPr>
              <a:t>2.</a:t>
            </a:r>
            <a:r>
              <a:rPr lang="es-MX" sz="2800" dirty="0">
                <a:solidFill>
                  <a:srgbClr val="585858"/>
                </a:solidFill>
                <a:latin typeface="Open Sans"/>
              </a:rPr>
              <a:t> </a:t>
            </a:r>
            <a:r>
              <a:rPr lang="es-MX" sz="2800" dirty="0" smtClean="0">
                <a:solidFill>
                  <a:srgbClr val="585858"/>
                </a:solidFill>
                <a:latin typeface="Open Sans"/>
              </a:rPr>
              <a:t>Fotografía del organizador gráfico </a:t>
            </a:r>
            <a:endParaRPr lang="es-MX" sz="2800" dirty="0"/>
          </a:p>
        </p:txBody>
      </p:sp>
    </p:spTree>
    <p:extLst>
      <p:ext uri="{BB962C8B-B14F-4D97-AF65-F5344CB8AC3E}">
        <p14:creationId xmlns:p14="http://schemas.microsoft.com/office/powerpoint/2010/main" val="31932058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476672"/>
            <a:ext cx="5044971" cy="369332"/>
          </a:xfrm>
          <a:prstGeom prst="rect">
            <a:avLst/>
          </a:prstGeom>
        </p:spPr>
        <p:txBody>
          <a:bodyPr wrap="none">
            <a:spAutoFit/>
          </a:bodyPr>
          <a:lstStyle/>
          <a:p>
            <a:r>
              <a:rPr lang="es-MX" b="1" dirty="0">
                <a:solidFill>
                  <a:srgbClr val="FC0D1B"/>
                </a:solidFill>
                <a:latin typeface="Open Sans"/>
              </a:rPr>
              <a:t>Producto </a:t>
            </a:r>
            <a:r>
              <a:rPr lang="es-MX" b="1" dirty="0" smtClean="0">
                <a:solidFill>
                  <a:srgbClr val="FC0D1B"/>
                </a:solidFill>
                <a:latin typeface="Open Sans"/>
              </a:rPr>
              <a:t>2.</a:t>
            </a:r>
            <a:r>
              <a:rPr lang="es-MX" dirty="0">
                <a:solidFill>
                  <a:srgbClr val="585858"/>
                </a:solidFill>
                <a:latin typeface="Open Sans"/>
              </a:rPr>
              <a:t> </a:t>
            </a:r>
            <a:r>
              <a:rPr lang="es-MX" dirty="0" smtClean="0">
                <a:solidFill>
                  <a:srgbClr val="585858"/>
                </a:solidFill>
                <a:latin typeface="Open Sans"/>
              </a:rPr>
              <a:t>Fotografía del organizador gráfico </a:t>
            </a:r>
            <a:endParaRPr lang="es-MX" dirty="0"/>
          </a:p>
        </p:txBody>
      </p:sp>
      <p:sp>
        <p:nvSpPr>
          <p:cNvPr id="3" name="2 CuadroTexto"/>
          <p:cNvSpPr txBox="1"/>
          <p:nvPr/>
        </p:nvSpPr>
        <p:spPr>
          <a:xfrm>
            <a:off x="8316416" y="116632"/>
            <a:ext cx="576064"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5 b</a:t>
            </a:r>
            <a:endParaRPr lang="es-MX" sz="1200" dirty="0">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109098"/>
            <a:ext cx="5033876"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54904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628"/>
            <a:ext cx="8856984" cy="664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539552" y="1844824"/>
            <a:ext cx="6537495" cy="523220"/>
          </a:xfrm>
          <a:prstGeom prst="rect">
            <a:avLst/>
          </a:prstGeom>
        </p:spPr>
        <p:txBody>
          <a:bodyPr wrap="none">
            <a:spAutoFit/>
          </a:bodyPr>
          <a:lstStyle/>
          <a:p>
            <a:r>
              <a:rPr lang="es-ES" sz="2800" b="1" dirty="0"/>
              <a:t>Introducción y/o justificación del proyecto</a:t>
            </a:r>
            <a:r>
              <a:rPr lang="es-ES" b="1" dirty="0"/>
              <a:t>.</a:t>
            </a:r>
            <a:endParaRPr lang="es-MX" dirty="0"/>
          </a:p>
        </p:txBody>
      </p:sp>
    </p:spTree>
    <p:extLst>
      <p:ext uri="{BB962C8B-B14F-4D97-AF65-F5344CB8AC3E}">
        <p14:creationId xmlns:p14="http://schemas.microsoft.com/office/powerpoint/2010/main" val="16647752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316416" y="116632"/>
            <a:ext cx="576064"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5 c</a:t>
            </a:r>
            <a:endParaRPr lang="es-MX" sz="1200" dirty="0">
              <a:latin typeface="Arial" panose="020B0604020202020204" pitchFamily="34" charset="0"/>
              <a:cs typeface="Arial" panose="020B0604020202020204" pitchFamily="34" charset="0"/>
            </a:endParaRPr>
          </a:p>
        </p:txBody>
      </p:sp>
      <p:sp>
        <p:nvSpPr>
          <p:cNvPr id="3" name="2 Rectángulo"/>
          <p:cNvSpPr/>
          <p:nvPr/>
        </p:nvSpPr>
        <p:spPr>
          <a:xfrm>
            <a:off x="763671" y="255466"/>
            <a:ext cx="8640960" cy="646331"/>
          </a:xfrm>
          <a:prstGeom prst="rect">
            <a:avLst/>
          </a:prstGeom>
        </p:spPr>
        <p:txBody>
          <a:bodyPr wrap="square">
            <a:spAutoFit/>
          </a:bodyPr>
          <a:lstStyle/>
          <a:p>
            <a:pPr lvl="0"/>
            <a:endParaRPr lang="es-MX" dirty="0"/>
          </a:p>
          <a:p>
            <a:r>
              <a:rPr lang="es-ES" b="1" dirty="0"/>
              <a:t>      </a:t>
            </a:r>
            <a:r>
              <a:rPr lang="es-ES" b="1" dirty="0" smtClean="0"/>
              <a:t>Introducción </a:t>
            </a:r>
            <a:r>
              <a:rPr lang="es-ES" b="1" dirty="0"/>
              <a:t>y/o justificación del proyecto.</a:t>
            </a:r>
            <a:endParaRPr lang="es-MX" dirty="0"/>
          </a:p>
        </p:txBody>
      </p:sp>
      <p:graphicFrame>
        <p:nvGraphicFramePr>
          <p:cNvPr id="5" name="4 Tabla"/>
          <p:cNvGraphicFramePr>
            <a:graphicFrameLocks noGrp="1"/>
          </p:cNvGraphicFramePr>
          <p:nvPr>
            <p:extLst>
              <p:ext uri="{D42A27DB-BD31-4B8C-83A1-F6EECF244321}">
                <p14:modId xmlns:p14="http://schemas.microsoft.com/office/powerpoint/2010/main" val="2834005113"/>
              </p:ext>
            </p:extLst>
          </p:nvPr>
        </p:nvGraphicFramePr>
        <p:xfrm>
          <a:off x="189692" y="1361232"/>
          <a:ext cx="8686800" cy="5462881"/>
        </p:xfrm>
        <a:graphic>
          <a:graphicData uri="http://schemas.openxmlformats.org/drawingml/2006/table">
            <a:tbl>
              <a:tblPr/>
              <a:tblGrid>
                <a:gridCol w="8686800"/>
              </a:tblGrid>
              <a:tr h="3781641">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algn="just">
                        <a:lnSpc>
                          <a:spcPct val="115000"/>
                        </a:lnSpc>
                        <a:spcAft>
                          <a:spcPts val="0"/>
                        </a:spcAft>
                      </a:pPr>
                      <a:r>
                        <a:rPr lang="es-ES" sz="1800" b="1" dirty="0" smtClean="0">
                          <a:solidFill>
                            <a:srgbClr val="000000"/>
                          </a:solidFill>
                          <a:effectLst/>
                          <a:latin typeface="Arial"/>
                          <a:ea typeface="Times New Roman"/>
                        </a:rPr>
                        <a:t>El término maíz con lleva un contexto cultural y nutricional. El</a:t>
                      </a:r>
                      <a:r>
                        <a:rPr lang="es-ES" sz="1800" b="1" baseline="0" dirty="0" smtClean="0">
                          <a:solidFill>
                            <a:srgbClr val="000000"/>
                          </a:solidFill>
                          <a:effectLst/>
                          <a:latin typeface="Arial"/>
                          <a:ea typeface="Times New Roman"/>
                        </a:rPr>
                        <a:t> maíz</a:t>
                      </a:r>
                      <a:r>
                        <a:rPr lang="es-ES" sz="1800" b="1" dirty="0" smtClean="0">
                          <a:solidFill>
                            <a:srgbClr val="000000"/>
                          </a:solidFill>
                          <a:effectLst/>
                          <a:latin typeface="Arial"/>
                          <a:ea typeface="Times New Roman"/>
                        </a:rPr>
                        <a:t> más antiguo en nuestro país ha sido localizado en Tehuacán, Puebla, con una </a:t>
                      </a:r>
                      <a:r>
                        <a:rPr lang="es-ES" sz="1800" b="1" dirty="0">
                          <a:solidFill>
                            <a:srgbClr val="000000"/>
                          </a:solidFill>
                          <a:effectLst/>
                          <a:latin typeface="Arial"/>
                          <a:ea typeface="Times New Roman"/>
                        </a:rPr>
                        <a:t>antigüedad de </a:t>
                      </a:r>
                      <a:r>
                        <a:rPr lang="es-ES" sz="1800" b="1" dirty="0" smtClean="0">
                          <a:solidFill>
                            <a:srgbClr val="000000"/>
                          </a:solidFill>
                          <a:effectLst/>
                          <a:latin typeface="Arial"/>
                          <a:ea typeface="Times New Roman"/>
                        </a:rPr>
                        <a:t>3000 años  </a:t>
                      </a:r>
                      <a:r>
                        <a:rPr lang="es-ES" sz="1800" b="1" dirty="0" err="1" smtClean="0">
                          <a:solidFill>
                            <a:srgbClr val="000000"/>
                          </a:solidFill>
                          <a:effectLst/>
                          <a:latin typeface="Arial"/>
                          <a:ea typeface="Times New Roman"/>
                        </a:rPr>
                        <a:t>a.c.En</a:t>
                      </a:r>
                      <a:r>
                        <a:rPr lang="es-ES" sz="1800" b="1" dirty="0" smtClean="0">
                          <a:solidFill>
                            <a:srgbClr val="000000"/>
                          </a:solidFill>
                          <a:effectLst/>
                          <a:latin typeface="Arial"/>
                          <a:ea typeface="Times New Roman"/>
                        </a:rPr>
                        <a:t> </a:t>
                      </a:r>
                      <a:r>
                        <a:rPr lang="es-ES" sz="1800" b="1" dirty="0">
                          <a:solidFill>
                            <a:srgbClr val="000000"/>
                          </a:solidFill>
                          <a:effectLst/>
                          <a:latin typeface="Arial"/>
                          <a:ea typeface="Times New Roman"/>
                        </a:rPr>
                        <a:t>la época prehispánica, fue tal su importancia en la dieta, que se considera </a:t>
                      </a:r>
                      <a:r>
                        <a:rPr lang="es-ES" sz="1800" b="1" dirty="0" smtClean="0">
                          <a:solidFill>
                            <a:srgbClr val="000000"/>
                          </a:solidFill>
                          <a:effectLst/>
                          <a:latin typeface="Arial"/>
                          <a:ea typeface="Times New Roman"/>
                        </a:rPr>
                        <a:t> </a:t>
                      </a:r>
                      <a:r>
                        <a:rPr lang="es-ES" sz="1800" b="1" dirty="0">
                          <a:solidFill>
                            <a:srgbClr val="000000"/>
                          </a:solidFill>
                          <a:effectLst/>
                          <a:latin typeface="Arial"/>
                          <a:ea typeface="Times New Roman"/>
                        </a:rPr>
                        <a:t>uno de los factores que propiciaron el tránsito de sociedades nómadas de cazadores-recolectores a otras </a:t>
                      </a:r>
                      <a:r>
                        <a:rPr lang="es-ES" sz="1800" b="1" dirty="0" smtClean="0">
                          <a:solidFill>
                            <a:srgbClr val="000000"/>
                          </a:solidFill>
                          <a:effectLst/>
                          <a:latin typeface="Arial"/>
                          <a:ea typeface="Times New Roman"/>
                        </a:rPr>
                        <a:t>de</a:t>
                      </a:r>
                      <a:r>
                        <a:rPr lang="es-ES" sz="1800" b="1" baseline="0" dirty="0" smtClean="0">
                          <a:solidFill>
                            <a:srgbClr val="000000"/>
                          </a:solidFill>
                          <a:effectLst/>
                          <a:latin typeface="Arial"/>
                          <a:ea typeface="Times New Roman"/>
                        </a:rPr>
                        <a:t> </a:t>
                      </a:r>
                      <a:r>
                        <a:rPr lang="es-ES" sz="1800" b="1" dirty="0" smtClean="0">
                          <a:solidFill>
                            <a:srgbClr val="000000"/>
                          </a:solidFill>
                          <a:effectLst/>
                          <a:latin typeface="Arial"/>
                          <a:ea typeface="Times New Roman"/>
                        </a:rPr>
                        <a:t>agricultores sedentarios.</a:t>
                      </a:r>
                    </a:p>
                    <a:p>
                      <a:pPr marL="0" marR="0" indent="0" algn="just" defTabSz="914400" rtl="0" eaLnBrk="1" fontAlgn="auto" latinLnBrk="0" hangingPunct="1">
                        <a:lnSpc>
                          <a:spcPct val="115000"/>
                        </a:lnSpc>
                        <a:spcBef>
                          <a:spcPts val="0"/>
                        </a:spcBef>
                        <a:spcAft>
                          <a:spcPts val="0"/>
                        </a:spcAft>
                        <a:buClrTx/>
                        <a:buSzTx/>
                        <a:buFontTx/>
                        <a:buNone/>
                        <a:tabLst/>
                        <a:defRPr/>
                      </a:pPr>
                      <a:r>
                        <a:rPr lang="es-ES" sz="1800" b="1" dirty="0" smtClean="0">
                          <a:solidFill>
                            <a:srgbClr val="000000"/>
                          </a:solidFill>
                          <a:effectLst/>
                          <a:latin typeface="Arial"/>
                          <a:ea typeface="Times New Roman"/>
                        </a:rPr>
                        <a:t>El </a:t>
                      </a:r>
                      <a:r>
                        <a:rPr lang="es-ES" sz="1800" b="1" dirty="0">
                          <a:solidFill>
                            <a:srgbClr val="000000"/>
                          </a:solidFill>
                          <a:effectLst/>
                          <a:latin typeface="Arial"/>
                          <a:ea typeface="Times New Roman"/>
                        </a:rPr>
                        <a:t>lugar que el maíz ocupó en las culturas prehispánicas no sólo fue de alimentación, está inmerso en diversos ámbitos, por ejemplo: concepciones cosmológicas; ritmo de cultivo y cosecha; vida ritual; características económicas, políticas y sociales; además determinaba los momentos de guerra y </a:t>
                      </a:r>
                      <a:r>
                        <a:rPr lang="es-ES" sz="1800" b="1" dirty="0" smtClean="0">
                          <a:solidFill>
                            <a:srgbClr val="000000"/>
                          </a:solidFill>
                          <a:effectLst/>
                          <a:latin typeface="Arial"/>
                          <a:ea typeface="Times New Roman"/>
                        </a:rPr>
                        <a:t>construcción;</a:t>
                      </a:r>
                      <a:r>
                        <a:rPr lang="es-ES" sz="1800" b="1" baseline="0" dirty="0" smtClean="0">
                          <a:solidFill>
                            <a:srgbClr val="000000"/>
                          </a:solidFill>
                          <a:effectLst/>
                          <a:latin typeface="Arial"/>
                          <a:ea typeface="Times New Roman"/>
                        </a:rPr>
                        <a:t> así</a:t>
                      </a:r>
                      <a:r>
                        <a:rPr lang="es-ES" sz="1800" b="1" dirty="0" smtClean="0">
                          <a:solidFill>
                            <a:srgbClr val="000000"/>
                          </a:solidFill>
                          <a:effectLst/>
                          <a:latin typeface="Arial"/>
                          <a:ea typeface="Times New Roman"/>
                        </a:rPr>
                        <a:t> como fuente de inspiración de artistas plásticos.</a:t>
                      </a:r>
                      <a:r>
                        <a:rPr lang="es-ES" b="1" dirty="0" smtClean="0">
                          <a:latin typeface="Arial"/>
                          <a:ea typeface="Arial"/>
                        </a:rPr>
                        <a:t> Durante más de 300 generaciones se ha cultivado 59 variedades nativas de maíz en México, en la actualidad algunos  de estos maíces nativos están pasando a maíces transgénicos mediante la tecnología del ADN recombinante desde los años 80. </a:t>
                      </a:r>
                      <a:endParaRPr lang="es-MX" b="1" dirty="0" smtClean="0">
                        <a:latin typeface="Arial"/>
                        <a:ea typeface="Arial"/>
                      </a:endParaRPr>
                    </a:p>
                    <a:p>
                      <a:pPr algn="just">
                        <a:lnSpc>
                          <a:spcPct val="115000"/>
                        </a:lnSpc>
                        <a:spcAft>
                          <a:spcPts val="0"/>
                        </a:spcAft>
                      </a:pPr>
                      <a:endParaRPr lang="es-ES" sz="1800" b="1" dirty="0" smtClean="0">
                        <a:solidFill>
                          <a:srgbClr val="000000"/>
                        </a:solidFill>
                        <a:effectLst/>
                        <a:latin typeface="Arial"/>
                        <a:ea typeface="Times New Roman"/>
                      </a:endParaRPr>
                    </a:p>
                    <a:p>
                      <a:pPr algn="just">
                        <a:lnSpc>
                          <a:spcPct val="115000"/>
                        </a:lnSpc>
                        <a:spcAft>
                          <a:spcPts val="0"/>
                        </a:spcAft>
                      </a:pPr>
                      <a:endParaRPr lang="es-ES" sz="1800" b="1" dirty="0" smtClean="0">
                        <a:solidFill>
                          <a:srgbClr val="000000"/>
                        </a:solidFill>
                        <a:effectLst/>
                        <a:latin typeface="Arial"/>
                        <a:ea typeface="Times New Roman"/>
                      </a:endParaRPr>
                    </a:p>
                  </a:txBody>
                  <a:tcPr marL="63361" marR="63361" marT="63361" marB="63361">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5059365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1052736"/>
            <a:ext cx="8136904" cy="4870564"/>
          </a:xfrm>
          <a:prstGeom prst="rect">
            <a:avLst/>
          </a:prstGeom>
        </p:spPr>
        <p:txBody>
          <a:bodyPr wrap="square">
            <a:spAutoFit/>
          </a:bodyPr>
          <a:lstStyle/>
          <a:p>
            <a:pPr>
              <a:lnSpc>
                <a:spcPct val="115000"/>
              </a:lnSpc>
            </a:pPr>
            <a:r>
              <a:rPr lang="es-ES" b="1" dirty="0">
                <a:latin typeface="Arial"/>
                <a:ea typeface="Arial"/>
              </a:rPr>
              <a:t>Durante más de 300 generaciones se ha cultivado 59 variedades nativas de maíz en México, en la actualidad algunos  de estos maíces nativos están pasando a maíces transgénicos mediante la tecnología del ADN recombinante desde los años 80. </a:t>
            </a:r>
            <a:endParaRPr lang="es-MX" b="1" dirty="0">
              <a:latin typeface="Arial"/>
              <a:ea typeface="Arial"/>
            </a:endParaRPr>
          </a:p>
          <a:p>
            <a:pPr algn="just">
              <a:lnSpc>
                <a:spcPct val="115000"/>
              </a:lnSpc>
              <a:spcAft>
                <a:spcPts val="0"/>
              </a:spcAft>
            </a:pPr>
            <a:r>
              <a:rPr lang="es-ES" b="1" dirty="0">
                <a:solidFill>
                  <a:srgbClr val="000000"/>
                </a:solidFill>
                <a:latin typeface="Arial"/>
                <a:ea typeface="Arial"/>
              </a:rPr>
              <a:t>Los maíces transgénicos han sido modificados genéticamente para resistir plagas y tolerar un herbicida llamado glifosato, que recientemente la Organización Mundial de la Salud clasificó como probable cancerígeno. </a:t>
            </a:r>
            <a:endParaRPr lang="es-MX" b="1" dirty="0">
              <a:solidFill>
                <a:srgbClr val="000000"/>
              </a:solidFill>
              <a:latin typeface="Arial"/>
              <a:ea typeface="Arial"/>
            </a:endParaRPr>
          </a:p>
          <a:p>
            <a:pPr algn="just">
              <a:lnSpc>
                <a:spcPct val="115000"/>
              </a:lnSpc>
              <a:spcAft>
                <a:spcPts val="0"/>
              </a:spcAft>
            </a:pPr>
            <a:r>
              <a:rPr lang="es-ES" b="1" dirty="0">
                <a:solidFill>
                  <a:srgbClr val="000000"/>
                </a:solidFill>
                <a:latin typeface="Arial"/>
                <a:ea typeface="Arial"/>
              </a:rPr>
              <a:t>Pero</a:t>
            </a:r>
            <a:r>
              <a:rPr lang="es-ES" b="1" dirty="0">
                <a:solidFill>
                  <a:srgbClr val="545454"/>
                </a:solidFill>
                <a:latin typeface="Arial"/>
                <a:ea typeface="Arial"/>
              </a:rPr>
              <a:t> </a:t>
            </a:r>
            <a:r>
              <a:rPr lang="es-ES" b="1" spc="-10" dirty="0">
                <a:solidFill>
                  <a:srgbClr val="47545C"/>
                </a:solidFill>
                <a:latin typeface="Arial"/>
                <a:ea typeface="Arial"/>
              </a:rPr>
              <a:t>¿</a:t>
            </a:r>
            <a:r>
              <a:rPr lang="es-ES" b="1" dirty="0">
                <a:solidFill>
                  <a:srgbClr val="131419"/>
                </a:solidFill>
                <a:latin typeface="Arial"/>
                <a:ea typeface="Arial"/>
              </a:rPr>
              <a:t>Qué son los transgénicos y por qué el milenario linaje del maíz corre graves peligros frente a su adulteración genética? ¿Qué posibles riesgos representa para el ambiente ecológico de la alteración genética de los cultivos y especies emparentadas? </a:t>
            </a:r>
            <a:r>
              <a:rPr lang="es-ES" b="1" dirty="0">
                <a:solidFill>
                  <a:srgbClr val="000000"/>
                </a:solidFill>
                <a:latin typeface="Arial"/>
                <a:ea typeface="Arial"/>
              </a:rPr>
              <a:t>¿Cuáles fueron las representaciones graficas del maíz? ¿Dónde y cómo se representa como Dios, alimento, arte? ¿Cuál es su representación gráfica como transgénico?</a:t>
            </a:r>
            <a:endParaRPr lang="es-MX" b="1" dirty="0">
              <a:solidFill>
                <a:srgbClr val="000000"/>
              </a:solidFill>
              <a:latin typeface="Arial"/>
              <a:ea typeface="Arial"/>
            </a:endParaRPr>
          </a:p>
        </p:txBody>
      </p:sp>
      <p:sp>
        <p:nvSpPr>
          <p:cNvPr id="3" name="2 Rectángulo"/>
          <p:cNvSpPr/>
          <p:nvPr/>
        </p:nvSpPr>
        <p:spPr>
          <a:xfrm>
            <a:off x="8358226" y="188640"/>
            <a:ext cx="38985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c</a:t>
            </a:r>
          </a:p>
        </p:txBody>
      </p:sp>
    </p:spTree>
    <p:extLst>
      <p:ext uri="{BB962C8B-B14F-4D97-AF65-F5344CB8AC3E}">
        <p14:creationId xmlns:p14="http://schemas.microsoft.com/office/powerpoint/2010/main" val="11054449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628"/>
            <a:ext cx="8856984" cy="664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126091" y="2106434"/>
            <a:ext cx="8416735" cy="523220"/>
          </a:xfrm>
          <a:prstGeom prst="rect">
            <a:avLst/>
          </a:prstGeom>
        </p:spPr>
        <p:txBody>
          <a:bodyPr wrap="square">
            <a:spAutoFit/>
          </a:bodyPr>
          <a:lstStyle/>
          <a:p>
            <a:pPr lvl="0">
              <a:defRPr/>
            </a:pPr>
            <a:r>
              <a:rPr lang="es-ES" sz="2800" b="1" kern="0" dirty="0">
                <a:solidFill>
                  <a:srgbClr val="0070C0"/>
                </a:solidFill>
              </a:rPr>
              <a:t>Objetivo  general  </a:t>
            </a:r>
            <a:r>
              <a:rPr lang="es-ES" sz="2800" b="1" kern="0" dirty="0" smtClean="0">
                <a:solidFill>
                  <a:srgbClr val="0070C0"/>
                </a:solidFill>
              </a:rPr>
              <a:t>y particular de cada asignatura</a:t>
            </a:r>
            <a:endParaRPr lang="es-MX" sz="2800" kern="0" dirty="0">
              <a:solidFill>
                <a:sysClr val="windowText" lastClr="000000"/>
              </a:solidFill>
            </a:endParaRPr>
          </a:p>
        </p:txBody>
      </p:sp>
    </p:spTree>
    <p:extLst>
      <p:ext uri="{BB962C8B-B14F-4D97-AF65-F5344CB8AC3E}">
        <p14:creationId xmlns:p14="http://schemas.microsoft.com/office/powerpoint/2010/main" val="11244833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628"/>
            <a:ext cx="8856984" cy="664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488864" y="1052736"/>
            <a:ext cx="7395504" cy="4862870"/>
          </a:xfrm>
          <a:prstGeom prst="rect">
            <a:avLst/>
          </a:prstGeom>
          <a:noFill/>
        </p:spPr>
        <p:txBody>
          <a:bodyPr wrap="square" rtlCol="0">
            <a:spAutoFit/>
          </a:bodyPr>
          <a:lstStyle/>
          <a:p>
            <a:r>
              <a:rPr lang="es-MX" sz="2800" dirty="0" smtClean="0">
                <a:latin typeface="Verdana" panose="020B0604030504040204" pitchFamily="34" charset="0"/>
                <a:ea typeface="Verdana" panose="020B0604030504040204" pitchFamily="34" charset="0"/>
                <a:cs typeface="Verdana" panose="020B0604030504040204" pitchFamily="34" charset="0"/>
              </a:rPr>
              <a:t>PLANEACIÓN DEL PROYECTO</a:t>
            </a:r>
          </a:p>
          <a:p>
            <a:endParaRPr lang="es-MX" sz="2800" dirty="0"/>
          </a:p>
          <a:p>
            <a:r>
              <a:rPr lang="es-MX" sz="2800" dirty="0" smtClean="0"/>
              <a:t>   </a:t>
            </a:r>
          </a:p>
          <a:p>
            <a:endParaRPr lang="es-MX" sz="2800" dirty="0"/>
          </a:p>
          <a:p>
            <a:r>
              <a:rPr lang="es-MX" sz="2400" dirty="0"/>
              <a:t>C</a:t>
            </a:r>
            <a:r>
              <a:rPr lang="es-MX" sz="2400" dirty="0" smtClean="0"/>
              <a:t>iclo escolar: 2018-2019</a:t>
            </a:r>
          </a:p>
          <a:p>
            <a:r>
              <a:rPr lang="es-MX" sz="2400" dirty="0" smtClean="0"/>
              <a:t>Fecha de </a:t>
            </a:r>
            <a:r>
              <a:rPr lang="es-MX" sz="2400" dirty="0"/>
              <a:t>i</a:t>
            </a:r>
            <a:r>
              <a:rPr lang="es-MX" sz="2400" dirty="0" smtClean="0"/>
              <a:t>nicio: </a:t>
            </a:r>
            <a:r>
              <a:rPr lang="es-MX" sz="2400" dirty="0" smtClean="0"/>
              <a:t>2 </a:t>
            </a:r>
            <a:r>
              <a:rPr lang="es-MX" sz="2400" dirty="0" smtClean="0"/>
              <a:t>de </a:t>
            </a:r>
            <a:r>
              <a:rPr lang="es-MX" sz="2400" dirty="0" smtClean="0"/>
              <a:t>octubre</a:t>
            </a:r>
            <a:r>
              <a:rPr lang="es-MX" sz="2400" dirty="0" smtClean="0"/>
              <a:t> 2018</a:t>
            </a:r>
            <a:endParaRPr lang="es-MX" sz="2400" dirty="0"/>
          </a:p>
          <a:p>
            <a:r>
              <a:rPr lang="es-MX" sz="2400" dirty="0" smtClean="0"/>
              <a:t>Fecha de término: 4 de </a:t>
            </a:r>
            <a:r>
              <a:rPr lang="es-MX" sz="2400" dirty="0" smtClean="0"/>
              <a:t>diciembre 2018</a:t>
            </a:r>
            <a:endParaRPr lang="es-MX" sz="2400" dirty="0" smtClean="0"/>
          </a:p>
          <a:p>
            <a:endParaRPr lang="es-MX" sz="2400" dirty="0"/>
          </a:p>
          <a:p>
            <a:r>
              <a:rPr lang="es-MX" sz="2400" dirty="0">
                <a:latin typeface="Franklin Gothic Book" panose="020B0503020102020204" pitchFamily="34" charset="0"/>
              </a:rPr>
              <a:t>Grado escolar:  tercer grado de preparatoria.</a:t>
            </a:r>
          </a:p>
          <a:p>
            <a:endParaRPr lang="es-MX" sz="2400" dirty="0" smtClean="0"/>
          </a:p>
          <a:p>
            <a:endParaRPr lang="es-MX" dirty="0"/>
          </a:p>
          <a:p>
            <a:endParaRPr lang="es-MX" dirty="0" smtClean="0"/>
          </a:p>
          <a:p>
            <a:endParaRPr lang="es-MX" dirty="0"/>
          </a:p>
        </p:txBody>
      </p:sp>
    </p:spTree>
    <p:extLst>
      <p:ext uri="{BB962C8B-B14F-4D97-AF65-F5344CB8AC3E}">
        <p14:creationId xmlns:p14="http://schemas.microsoft.com/office/powerpoint/2010/main" val="12089427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753330"/>
            <a:ext cx="8064896" cy="80021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1"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smtClean="0">
                <a:ln>
                  <a:noFill/>
                </a:ln>
                <a:solidFill>
                  <a:srgbClr val="0070C0"/>
                </a:solidFill>
                <a:effectLst/>
                <a:uLnTx/>
                <a:uFillTx/>
              </a:rPr>
              <a:t>Objetivo  general  del  proyecto</a:t>
            </a:r>
            <a:r>
              <a:rPr kumimoji="0" lang="es-ES" sz="1800" b="1" i="0" u="none" strike="noStrike" kern="0" cap="none" spc="0" normalizeH="0" baseline="0" noProof="0" dirty="0" smtClean="0">
                <a:ln>
                  <a:noFill/>
                </a:ln>
                <a:solidFill>
                  <a:sysClr val="windowText" lastClr="000000"/>
                </a:solidFill>
                <a:effectLst/>
                <a:uLnTx/>
                <a:uFillTx/>
              </a:rPr>
              <a:t>:</a:t>
            </a:r>
            <a:endParaRPr kumimoji="0" lang="es-MX" sz="1800" b="0" i="0" u="none" strike="noStrike" kern="0" cap="none" spc="0" normalizeH="0" baseline="0" noProof="0" dirty="0">
              <a:ln>
                <a:noFill/>
              </a:ln>
              <a:solidFill>
                <a:sysClr val="windowText" lastClr="000000"/>
              </a:solidFill>
              <a:effectLst/>
              <a:uLnTx/>
              <a:uFillTx/>
            </a:endParaRPr>
          </a:p>
        </p:txBody>
      </p:sp>
      <p:graphicFrame>
        <p:nvGraphicFramePr>
          <p:cNvPr id="3" name="2 Tabla"/>
          <p:cNvGraphicFramePr>
            <a:graphicFrameLocks noGrp="1"/>
          </p:cNvGraphicFramePr>
          <p:nvPr>
            <p:extLst>
              <p:ext uri="{D42A27DB-BD31-4B8C-83A1-F6EECF244321}">
                <p14:modId xmlns:p14="http://schemas.microsoft.com/office/powerpoint/2010/main" val="1894206713"/>
              </p:ext>
            </p:extLst>
          </p:nvPr>
        </p:nvGraphicFramePr>
        <p:xfrm>
          <a:off x="275129" y="1844824"/>
          <a:ext cx="8686800" cy="4332962"/>
        </p:xfrm>
        <a:graphic>
          <a:graphicData uri="http://schemas.openxmlformats.org/drawingml/2006/table">
            <a:tbl>
              <a:tblPr/>
              <a:tblGrid>
                <a:gridCol w="8686800"/>
              </a:tblGrid>
              <a:tr h="1106030">
                <a:tc>
                  <a:txBody>
                    <a:bodyPr/>
                    <a:lstStyle>
                      <a:lvl1pPr marL="0" algn="l" defTabSz="914400" rtl="0" eaLnBrk="1" latinLnBrk="0" hangingPunct="1">
                        <a:defRPr sz="1800" kern="1200">
                          <a:solidFill>
                            <a:schemeClr val="tx1"/>
                          </a:solidFill>
                          <a:latin typeface="Franklin Gothic Book"/>
                        </a:defRPr>
                      </a:lvl1pPr>
                      <a:lvl2pPr marL="457200" algn="l" defTabSz="914400" rtl="0" eaLnBrk="1" latinLnBrk="0" hangingPunct="1">
                        <a:defRPr sz="1800" kern="1200">
                          <a:solidFill>
                            <a:schemeClr val="tx1"/>
                          </a:solidFill>
                          <a:latin typeface="Franklin Gothic Book"/>
                        </a:defRPr>
                      </a:lvl2pPr>
                      <a:lvl3pPr marL="914400" algn="l" defTabSz="914400" rtl="0" eaLnBrk="1" latinLnBrk="0" hangingPunct="1">
                        <a:defRPr sz="1800" kern="1200">
                          <a:solidFill>
                            <a:schemeClr val="tx1"/>
                          </a:solidFill>
                          <a:latin typeface="Franklin Gothic Book"/>
                        </a:defRPr>
                      </a:lvl3pPr>
                      <a:lvl4pPr marL="1371600" algn="l" defTabSz="914400" rtl="0" eaLnBrk="1" latinLnBrk="0" hangingPunct="1">
                        <a:defRPr sz="1800" kern="1200">
                          <a:solidFill>
                            <a:schemeClr val="tx1"/>
                          </a:solidFill>
                          <a:latin typeface="Franklin Gothic Book"/>
                        </a:defRPr>
                      </a:lvl4pPr>
                      <a:lvl5pPr marL="1828800" algn="l" defTabSz="914400" rtl="0" eaLnBrk="1" latinLnBrk="0" hangingPunct="1">
                        <a:defRPr sz="1800" kern="1200">
                          <a:solidFill>
                            <a:schemeClr val="tx1"/>
                          </a:solidFill>
                          <a:latin typeface="Franklin Gothic Book"/>
                        </a:defRPr>
                      </a:lvl5pPr>
                      <a:lvl6pPr marL="2286000" algn="l" defTabSz="914400" rtl="0" eaLnBrk="1" latinLnBrk="0" hangingPunct="1">
                        <a:defRPr sz="1800" kern="1200">
                          <a:solidFill>
                            <a:schemeClr val="tx1"/>
                          </a:solidFill>
                          <a:latin typeface="Franklin Gothic Book"/>
                        </a:defRPr>
                      </a:lvl6pPr>
                      <a:lvl7pPr marL="2743200" algn="l" defTabSz="914400" rtl="0" eaLnBrk="1" latinLnBrk="0" hangingPunct="1">
                        <a:defRPr sz="1800" kern="1200">
                          <a:solidFill>
                            <a:schemeClr val="tx1"/>
                          </a:solidFill>
                          <a:latin typeface="Franklin Gothic Book"/>
                        </a:defRPr>
                      </a:lvl7pPr>
                      <a:lvl8pPr marL="3200400" algn="l" defTabSz="914400" rtl="0" eaLnBrk="1" latinLnBrk="0" hangingPunct="1">
                        <a:defRPr sz="1800" kern="1200">
                          <a:solidFill>
                            <a:schemeClr val="tx1"/>
                          </a:solidFill>
                          <a:latin typeface="Franklin Gothic Book"/>
                        </a:defRPr>
                      </a:lvl8pPr>
                      <a:lvl9pPr marL="3657600" algn="l" defTabSz="914400" rtl="0" eaLnBrk="1" latinLnBrk="0" hangingPunct="1">
                        <a:defRPr sz="1800" kern="1200">
                          <a:solidFill>
                            <a:schemeClr val="tx1"/>
                          </a:solidFill>
                          <a:latin typeface="Franklin Gothic Book"/>
                        </a:defRPr>
                      </a:lvl9pPr>
                    </a:lstStyle>
                    <a:p>
                      <a:pPr marL="342900" indent="-342900">
                        <a:lnSpc>
                          <a:spcPct val="115000"/>
                        </a:lnSpc>
                        <a:spcAft>
                          <a:spcPts val="0"/>
                        </a:spcAft>
                        <a:buFont typeface="Arial" panose="020B0604020202020204" pitchFamily="34" charset="0"/>
                        <a:buChar char="•"/>
                      </a:pPr>
                      <a:r>
                        <a:rPr lang="es-ES" sz="2400" dirty="0">
                          <a:solidFill>
                            <a:srgbClr val="131419"/>
                          </a:solidFill>
                          <a:effectLst/>
                          <a:latin typeface="Arial"/>
                          <a:ea typeface="Arial"/>
                        </a:rPr>
                        <a:t>Describir histórica y gráficamente el papel </a:t>
                      </a:r>
                      <a:r>
                        <a:rPr lang="es-ES" sz="2400" dirty="0" smtClean="0">
                          <a:solidFill>
                            <a:srgbClr val="131419"/>
                          </a:solidFill>
                          <a:effectLst/>
                          <a:latin typeface="Arial"/>
                          <a:ea typeface="Arial"/>
                        </a:rPr>
                        <a:t>del</a:t>
                      </a:r>
                      <a:r>
                        <a:rPr lang="es-ES" sz="2400" baseline="0" dirty="0" smtClean="0">
                          <a:solidFill>
                            <a:srgbClr val="131419"/>
                          </a:solidFill>
                          <a:effectLst/>
                          <a:latin typeface="Arial"/>
                          <a:ea typeface="Arial"/>
                        </a:rPr>
                        <a:t> </a:t>
                      </a:r>
                      <a:r>
                        <a:rPr lang="es-ES" sz="2400" dirty="0" smtClean="0">
                          <a:solidFill>
                            <a:srgbClr val="131419"/>
                          </a:solidFill>
                          <a:effectLst/>
                          <a:latin typeface="Arial"/>
                          <a:ea typeface="Arial"/>
                        </a:rPr>
                        <a:t>maíz </a:t>
                      </a:r>
                      <a:r>
                        <a:rPr lang="es-ES" sz="2400" dirty="0">
                          <a:solidFill>
                            <a:srgbClr val="131419"/>
                          </a:solidFill>
                          <a:effectLst/>
                          <a:latin typeface="Arial"/>
                          <a:ea typeface="Arial"/>
                        </a:rPr>
                        <a:t>en la cultura desde épocas </a:t>
                      </a:r>
                      <a:r>
                        <a:rPr lang="es-ES" sz="2400" dirty="0" smtClean="0">
                          <a:solidFill>
                            <a:srgbClr val="131419"/>
                          </a:solidFill>
                          <a:effectLst/>
                          <a:latin typeface="Arial"/>
                          <a:ea typeface="Arial"/>
                        </a:rPr>
                        <a:t>prehispánicas hasta la actualidad</a:t>
                      </a:r>
                      <a:r>
                        <a:rPr lang="es-ES" sz="2400" baseline="0" dirty="0" smtClean="0">
                          <a:solidFill>
                            <a:srgbClr val="131419"/>
                          </a:solidFill>
                          <a:effectLst/>
                          <a:latin typeface="Arial"/>
                          <a:ea typeface="Arial"/>
                        </a:rPr>
                        <a:t> y en sus </a:t>
                      </a:r>
                      <a:r>
                        <a:rPr lang="es-ES" sz="2400" dirty="0" smtClean="0">
                          <a:solidFill>
                            <a:srgbClr val="131419"/>
                          </a:solidFill>
                          <a:effectLst/>
                          <a:latin typeface="Arial"/>
                          <a:ea typeface="Arial"/>
                        </a:rPr>
                        <a:t>diferentes </a:t>
                      </a:r>
                      <a:r>
                        <a:rPr lang="es-ES" sz="2400" dirty="0">
                          <a:solidFill>
                            <a:srgbClr val="131419"/>
                          </a:solidFill>
                          <a:effectLst/>
                          <a:latin typeface="Arial"/>
                          <a:ea typeface="Arial"/>
                        </a:rPr>
                        <a:t>manifestaciones </a:t>
                      </a:r>
                      <a:r>
                        <a:rPr lang="es-ES" sz="2400" dirty="0" smtClean="0">
                          <a:solidFill>
                            <a:srgbClr val="131419"/>
                          </a:solidFill>
                          <a:effectLst/>
                          <a:latin typeface="Arial"/>
                          <a:ea typeface="Arial"/>
                        </a:rPr>
                        <a:t>artísticas.</a:t>
                      </a:r>
                    </a:p>
                    <a:p>
                      <a:pPr marL="342900" indent="-342900">
                        <a:lnSpc>
                          <a:spcPct val="115000"/>
                        </a:lnSpc>
                        <a:spcAft>
                          <a:spcPts val="0"/>
                        </a:spcAft>
                        <a:buFont typeface="Arial" panose="020B0604020202020204" pitchFamily="34" charset="0"/>
                        <a:buChar char="•"/>
                      </a:pPr>
                      <a:endParaRPr lang="es-MX" sz="2400" dirty="0">
                        <a:solidFill>
                          <a:srgbClr val="000000"/>
                        </a:solidFill>
                        <a:effectLst/>
                        <a:latin typeface="Arial"/>
                        <a:ea typeface="Arial"/>
                      </a:endParaRPr>
                    </a:p>
                    <a:p>
                      <a:pPr marL="342900" indent="-342900">
                        <a:lnSpc>
                          <a:spcPct val="115000"/>
                        </a:lnSpc>
                        <a:spcAft>
                          <a:spcPts val="0"/>
                        </a:spcAft>
                        <a:buFont typeface="Arial" panose="020B0604020202020204" pitchFamily="34" charset="0"/>
                        <a:buChar char="•"/>
                      </a:pPr>
                      <a:r>
                        <a:rPr lang="es-ES" sz="2400" dirty="0">
                          <a:solidFill>
                            <a:srgbClr val="131419"/>
                          </a:solidFill>
                          <a:effectLst/>
                          <a:latin typeface="Arial"/>
                          <a:ea typeface="Arial"/>
                        </a:rPr>
                        <a:t>Explicar teórica y </a:t>
                      </a:r>
                      <a:r>
                        <a:rPr lang="es-ES" sz="2400" dirty="0" smtClean="0">
                          <a:solidFill>
                            <a:srgbClr val="131419"/>
                          </a:solidFill>
                          <a:effectLst/>
                          <a:latin typeface="Arial"/>
                          <a:ea typeface="Arial"/>
                        </a:rPr>
                        <a:t>experimentalmente </a:t>
                      </a:r>
                      <a:r>
                        <a:rPr lang="es-ES" sz="2400" dirty="0">
                          <a:solidFill>
                            <a:srgbClr val="131419"/>
                          </a:solidFill>
                          <a:effectLst/>
                          <a:latin typeface="Arial"/>
                          <a:ea typeface="Arial"/>
                        </a:rPr>
                        <a:t>por qué el milenario linaje del maíz corre graves peligros frente a su adulteración genética, los posibles riesgos que representa para el ambiente y su  alimentación, a través de la indagación y análisis de información.</a:t>
                      </a:r>
                      <a:endParaRPr lang="es-MX" sz="2400" dirty="0">
                        <a:solidFill>
                          <a:srgbClr val="000000"/>
                        </a:solidFill>
                        <a:effectLst/>
                        <a:latin typeface="Arial"/>
                        <a:ea typeface="Arial"/>
                      </a:endParaRPr>
                    </a:p>
                    <a:p>
                      <a:pPr>
                        <a:lnSpc>
                          <a:spcPct val="115000"/>
                        </a:lnSpc>
                        <a:spcAft>
                          <a:spcPts val="0"/>
                        </a:spcAft>
                      </a:pPr>
                      <a:r>
                        <a:rPr lang="es-ES" sz="2400" dirty="0">
                          <a:solidFill>
                            <a:srgbClr val="000000"/>
                          </a:solidFill>
                          <a:effectLst/>
                          <a:latin typeface="Arial"/>
                          <a:ea typeface="Arial"/>
                        </a:rPr>
                        <a:t> </a:t>
                      </a:r>
                      <a:endParaRPr lang="es-MX" sz="2400" dirty="0">
                        <a:solidFill>
                          <a:srgbClr val="000000"/>
                        </a:solidFill>
                        <a:effectLst/>
                        <a:latin typeface="Arial"/>
                        <a:ea typeface="Arial"/>
                      </a:endParaRPr>
                    </a:p>
                  </a:txBody>
                  <a:tcPr marL="63361" marR="63361" marT="63361" marB="63361">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3 Rectángulo"/>
          <p:cNvSpPr/>
          <p:nvPr/>
        </p:nvSpPr>
        <p:spPr>
          <a:xfrm>
            <a:off x="8456662" y="116632"/>
            <a:ext cx="397866" cy="276999"/>
          </a:xfrm>
          <a:prstGeom prst="rect">
            <a:avLst/>
          </a:prstGeom>
        </p:spPr>
        <p:txBody>
          <a:bodyPr wrap="none">
            <a:spAutoFit/>
          </a:bodyPr>
          <a:lstStyle/>
          <a:p>
            <a:r>
              <a:rPr lang="es-MX" sz="1200" dirty="0" smtClean="0">
                <a:latin typeface="Arial" panose="020B0604020202020204" pitchFamily="34" charset="0"/>
                <a:cs typeface="Arial" panose="020B0604020202020204" pitchFamily="34" charset="0"/>
              </a:rPr>
              <a:t>5 d</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467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92694"/>
            <a:ext cx="8937260" cy="538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8456662" y="116632"/>
            <a:ext cx="397866" cy="276999"/>
          </a:xfrm>
          <a:prstGeom prst="rect">
            <a:avLst/>
          </a:prstGeom>
        </p:spPr>
        <p:txBody>
          <a:bodyPr wrap="none">
            <a:spAutoFit/>
          </a:bodyPr>
          <a:lstStyle/>
          <a:p>
            <a:r>
              <a:rPr lang="es-MX" sz="1200" dirty="0" smtClean="0">
                <a:latin typeface="Arial" panose="020B0604020202020204" pitchFamily="34" charset="0"/>
                <a:cs typeface="Arial" panose="020B0604020202020204" pitchFamily="34" charset="0"/>
              </a:rPr>
              <a:t>5 d</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54446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628"/>
            <a:ext cx="8856984" cy="664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776076" y="2060848"/>
            <a:ext cx="3727302" cy="523220"/>
          </a:xfrm>
          <a:prstGeom prst="rect">
            <a:avLst/>
          </a:prstGeom>
        </p:spPr>
        <p:txBody>
          <a:bodyPr wrap="none">
            <a:spAutoFit/>
          </a:bodyPr>
          <a:lstStyle/>
          <a:p>
            <a:r>
              <a:rPr lang="es-ES" sz="2800" b="1" kern="0" dirty="0">
                <a:solidFill>
                  <a:srgbClr val="0070C0"/>
                </a:solidFill>
              </a:rPr>
              <a:t>Preguntas generadoras</a:t>
            </a:r>
            <a:endParaRPr lang="es-MX" sz="2800" dirty="0"/>
          </a:p>
        </p:txBody>
      </p:sp>
    </p:spTree>
    <p:extLst>
      <p:ext uri="{BB962C8B-B14F-4D97-AF65-F5344CB8AC3E}">
        <p14:creationId xmlns:p14="http://schemas.microsoft.com/office/powerpoint/2010/main" val="34697671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64578" y="872266"/>
            <a:ext cx="4343526"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smtClean="0">
                <a:ln>
                  <a:noFill/>
                </a:ln>
                <a:solidFill>
                  <a:srgbClr val="0070C0"/>
                </a:solidFill>
                <a:effectLst/>
                <a:uLnTx/>
                <a:uFillTx/>
              </a:rPr>
              <a:t> Preguntas generadoras</a:t>
            </a:r>
            <a:endParaRPr kumimoji="0" lang="es-MX" sz="2800" b="0" i="0" u="none" strike="noStrike" kern="0" cap="none" spc="0" normalizeH="0" baseline="0" noProof="0" dirty="0">
              <a:ln>
                <a:noFill/>
              </a:ln>
              <a:solidFill>
                <a:srgbClr val="0070C0"/>
              </a:solidFill>
              <a:effectLst/>
              <a:uLnTx/>
              <a:uFillTx/>
            </a:endParaRPr>
          </a:p>
        </p:txBody>
      </p:sp>
      <p:sp>
        <p:nvSpPr>
          <p:cNvPr id="3" name="2 Rectángulo"/>
          <p:cNvSpPr/>
          <p:nvPr/>
        </p:nvSpPr>
        <p:spPr>
          <a:xfrm>
            <a:off x="755576" y="1905326"/>
            <a:ext cx="6624736" cy="4062651"/>
          </a:xfrm>
          <a:prstGeom prst="rect">
            <a:avLst/>
          </a:prstGeom>
          <a:ln>
            <a:solidFill>
              <a:schemeClr val="bg1">
                <a:lumMod val="50000"/>
              </a:scheme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smtClean="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a:t>
            </a:r>
            <a:r>
              <a:rPr kumimoji="0" lang="es-ES"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Qué papel </a:t>
            </a:r>
            <a:r>
              <a:rPr lang="es-ES" sz="2400" kern="0" dirty="0" smtClean="0">
                <a:solidFill>
                  <a:sysClr val="windowText" lastClr="000000"/>
                </a:solidFill>
                <a:latin typeface="Arial" panose="020B0604020202020204" pitchFamily="34" charset="0"/>
                <a:cs typeface="Arial" panose="020B0604020202020204" pitchFamily="34" charset="0"/>
              </a:rPr>
              <a:t>tuvo</a:t>
            </a:r>
            <a:r>
              <a:rPr kumimoji="0" lang="es-ES" sz="24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 </a:t>
            </a:r>
            <a:r>
              <a:rPr kumimoji="0" lang="es-ES"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el maíz en la época </a:t>
            </a:r>
            <a:r>
              <a:rPr kumimoji="0" lang="es-ES" sz="24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prehispánica</a:t>
            </a:r>
            <a:r>
              <a:rPr kumimoji="0" lang="es-ES" sz="2400" b="0" i="0" u="none" strike="noStrike" kern="0" cap="none" spc="0" normalizeH="0" noProof="0" dirty="0" smtClean="0">
                <a:ln>
                  <a:noFill/>
                </a:ln>
                <a:solidFill>
                  <a:sysClr val="windowText" lastClr="000000"/>
                </a:solidFill>
                <a:effectLst/>
                <a:uLnTx/>
                <a:uFillTx/>
                <a:latin typeface="Arial" panose="020B0604020202020204" pitchFamily="34" charset="0"/>
                <a:cs typeface="Arial" panose="020B0604020202020204" pitchFamily="34" charset="0"/>
              </a:rPr>
              <a:t> en el arte</a:t>
            </a:r>
            <a:r>
              <a:rPr kumimoji="0" lang="es-ES" sz="24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4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a:t>
            </a:r>
            <a:r>
              <a:rPr kumimoji="0" lang="es-ES"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Por qué algunos productos alimenticios de consumo diario especifican “ NO MAÍZ TRANSGÉNICO</a:t>
            </a:r>
            <a:r>
              <a:rPr kumimoji="0" lang="es-ES" sz="24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 qué </a:t>
            </a:r>
            <a:r>
              <a:rPr kumimoji="0" lang="es-ES"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implica </a:t>
            </a:r>
            <a:r>
              <a:rPr kumimoji="0" lang="es-ES" sz="24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sí </a:t>
            </a:r>
            <a:r>
              <a:rPr kumimoji="0" lang="es-ES"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el producto se elabora a base de </a:t>
            </a:r>
            <a:r>
              <a:rPr kumimoji="0" lang="es-ES" sz="24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maíz </a:t>
            </a:r>
            <a:r>
              <a:rPr lang="es-ES" sz="2400" kern="0" dirty="0" smtClean="0">
                <a:solidFill>
                  <a:sysClr val="windowText" lastClr="000000"/>
                </a:solidFill>
                <a:latin typeface="Arial" panose="020B0604020202020204" pitchFamily="34" charset="0"/>
                <a:cs typeface="Arial" panose="020B0604020202020204" pitchFamily="34" charset="0"/>
              </a:rPr>
              <a:t>genéticamente modificado</a:t>
            </a:r>
            <a:r>
              <a:rPr kumimoji="0" lang="es-ES" sz="24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a:t>
            </a:r>
            <a:endParaRPr kumimoji="0" lang="es-MX"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 </a:t>
            </a:r>
            <a:endParaRPr kumimoji="0" lang="es-MX" sz="2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 name="3 Rectángulo"/>
          <p:cNvSpPr/>
          <p:nvPr/>
        </p:nvSpPr>
        <p:spPr>
          <a:xfrm>
            <a:off x="8388424" y="188640"/>
            <a:ext cx="505267" cy="369332"/>
          </a:xfrm>
          <a:prstGeom prst="rect">
            <a:avLst/>
          </a:prstGeom>
        </p:spPr>
        <p:txBody>
          <a:bodyPr wrap="none">
            <a:spAutoFit/>
          </a:bodyPr>
          <a:lstStyle/>
          <a:p>
            <a:r>
              <a:rPr lang="es-MX" dirty="0">
                <a:latin typeface="Arial" panose="020B0604020202020204" pitchFamily="34" charset="0"/>
                <a:cs typeface="Arial" panose="020B0604020202020204" pitchFamily="34" charset="0"/>
              </a:rPr>
              <a:t>5 </a:t>
            </a:r>
            <a:r>
              <a:rPr lang="es-MX" dirty="0" smtClean="0">
                <a:latin typeface="Arial" panose="020B0604020202020204" pitchFamily="34" charset="0"/>
                <a:cs typeface="Arial" panose="020B0604020202020204" pitchFamily="34" charset="0"/>
              </a:rPr>
              <a:t>e</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0482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628"/>
            <a:ext cx="8856984" cy="664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67544" y="1916832"/>
            <a:ext cx="5096267" cy="523220"/>
          </a:xfrm>
          <a:prstGeom prst="rect">
            <a:avLst/>
          </a:prstGeom>
        </p:spPr>
        <p:txBody>
          <a:bodyPr wrap="none">
            <a:spAutoFit/>
          </a:bodyPr>
          <a:lstStyle/>
          <a:p>
            <a:pPr lvl="0">
              <a:defRPr/>
            </a:pPr>
            <a:r>
              <a:rPr lang="es-ES" sz="2800" b="1" kern="0" dirty="0">
                <a:solidFill>
                  <a:srgbClr val="00B0F0"/>
                </a:solidFill>
              </a:rPr>
              <a:t>Contenidos/Temas</a:t>
            </a:r>
            <a:r>
              <a:rPr lang="es-MX" sz="2800" kern="0" dirty="0">
                <a:solidFill>
                  <a:srgbClr val="00B0F0"/>
                </a:solidFill>
              </a:rPr>
              <a:t> </a:t>
            </a:r>
            <a:r>
              <a:rPr lang="es-ES" sz="2800" b="1" kern="0" dirty="0">
                <a:solidFill>
                  <a:srgbClr val="00B0F0"/>
                </a:solidFill>
              </a:rPr>
              <a:t>Involucrados</a:t>
            </a:r>
            <a:endParaRPr lang="es-MX" sz="2800" kern="0" dirty="0">
              <a:solidFill>
                <a:srgbClr val="00B0F0"/>
              </a:solidFill>
            </a:endParaRPr>
          </a:p>
        </p:txBody>
      </p:sp>
    </p:spTree>
    <p:extLst>
      <p:ext uri="{BB962C8B-B14F-4D97-AF65-F5344CB8AC3E}">
        <p14:creationId xmlns:p14="http://schemas.microsoft.com/office/powerpoint/2010/main" val="17213758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7624" y="2226046"/>
            <a:ext cx="3384376" cy="3139321"/>
          </a:xfrm>
          <a:prstGeom prst="rect">
            <a:avLst/>
          </a:prstGeom>
          <a:ln/>
        </p:spPr>
        <p:style>
          <a:lnRef idx="1">
            <a:schemeClr val="accent6"/>
          </a:lnRef>
          <a:fillRef idx="1002">
            <a:schemeClr val="lt2"/>
          </a:fillRef>
          <a:effectRef idx="1">
            <a:schemeClr val="accent6"/>
          </a:effectRef>
          <a:fontRef idx="minor">
            <a:schemeClr val="dk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smtClean="0">
                <a:ln>
                  <a:noFill/>
                </a:ln>
                <a:solidFill>
                  <a:sysClr val="windowText" lastClr="000000"/>
                </a:solidFill>
                <a:effectLst/>
                <a:uLnTx/>
                <a:uFillTx/>
              </a:rPr>
              <a:t>  BIOLOGÍA/LABORATORIO</a:t>
            </a: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sysClr val="windowText" lastClr="000000"/>
                </a:solidFill>
                <a:effectLst/>
                <a:uLnTx/>
                <a:uFillTx/>
              </a:rPr>
              <a:t>-Genética </a:t>
            </a:r>
            <a:r>
              <a:rPr kumimoji="0" lang="es-ES" sz="1800" b="0" i="0" u="none" strike="noStrike" kern="0" cap="none" spc="0" normalizeH="0" baseline="0" noProof="0" dirty="0" smtClean="0">
                <a:ln>
                  <a:noFill/>
                </a:ln>
                <a:solidFill>
                  <a:sysClr val="windowText" lastClr="000000"/>
                </a:solidFill>
                <a:effectLst/>
                <a:uLnTx/>
                <a:uFillTx/>
              </a:rPr>
              <a:t>molecular</a:t>
            </a:r>
            <a:endParaRPr kumimoji="0" lang="es-E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sysClr val="windowText" lastClr="000000"/>
                </a:solidFill>
                <a:effectLst/>
                <a:uLnTx/>
                <a:uFillTx/>
              </a:rPr>
              <a:t>-Equilibrio </a:t>
            </a:r>
            <a:r>
              <a:rPr kumimoji="0" lang="es-ES" sz="1800" b="0" i="0" u="none" strike="noStrike" kern="0" cap="none" spc="0" normalizeH="0" baseline="0" noProof="0" dirty="0" smtClean="0">
                <a:ln>
                  <a:noFill/>
                </a:ln>
                <a:solidFill>
                  <a:sysClr val="windowText" lastClr="000000"/>
                </a:solidFill>
                <a:effectLst/>
                <a:uLnTx/>
                <a:uFillTx/>
              </a:rPr>
              <a:t>ecológico</a:t>
            </a: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sysClr val="windowText" lastClr="000000"/>
                </a:solidFill>
                <a:effectLst/>
                <a:uLnTx/>
                <a:uFillTx/>
              </a:rPr>
              <a:t>-</a:t>
            </a:r>
            <a:r>
              <a:rPr kumimoji="0" lang="es-ES" sz="1800" b="0" i="0" u="none" strike="noStrike" kern="0" cap="none" spc="0" normalizeH="0" baseline="0" noProof="0" dirty="0" smtClean="0">
                <a:ln>
                  <a:noFill/>
                </a:ln>
                <a:solidFill>
                  <a:sysClr val="windowText" lastClr="000000"/>
                </a:solidFill>
                <a:effectLst/>
                <a:uLnTx/>
                <a:uFillTx/>
              </a:rPr>
              <a:t>Sucesión</a:t>
            </a: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smtClean="0">
                <a:ln>
                  <a:noFill/>
                </a:ln>
                <a:solidFill>
                  <a:sysClr val="windowText" lastClr="000000"/>
                </a:solidFill>
                <a:effectLst/>
                <a:uLnTx/>
                <a:uFillTx/>
              </a:rPr>
              <a:t>-</a:t>
            </a:r>
            <a:r>
              <a:rPr kumimoji="0" lang="es-ES" sz="1800" b="0" i="0" u="none" strike="noStrike" kern="0" cap="none" spc="0" normalizeH="0" baseline="0" noProof="0" dirty="0">
                <a:ln>
                  <a:noFill/>
                </a:ln>
                <a:solidFill>
                  <a:sysClr val="windowText" lastClr="000000"/>
                </a:solidFill>
                <a:effectLst/>
                <a:uLnTx/>
                <a:uFillTx/>
              </a:rPr>
              <a:t>La agricultura y la importancia de los cultivos en la alimentación.</a:t>
            </a:r>
            <a:endParaRPr kumimoji="0" lang="es-MX" sz="1800" b="0" i="0" u="none" strike="noStrike" kern="0" cap="none" spc="0" normalizeH="0" baseline="0" noProof="0" dirty="0">
              <a:ln>
                <a:noFill/>
              </a:ln>
              <a:solidFill>
                <a:sysClr val="windowText" lastClr="000000"/>
              </a:solidFill>
              <a:effectLst/>
              <a:uLnTx/>
              <a:uFillTx/>
            </a:endParaRPr>
          </a:p>
        </p:txBody>
      </p:sp>
      <p:sp>
        <p:nvSpPr>
          <p:cNvPr id="3" name="2 Rectángulo"/>
          <p:cNvSpPr/>
          <p:nvPr/>
        </p:nvSpPr>
        <p:spPr>
          <a:xfrm>
            <a:off x="5292080" y="2213956"/>
            <a:ext cx="3528392" cy="3139321"/>
          </a:xfrm>
          <a:prstGeom prst="rect">
            <a:avLst/>
          </a:prstGeom>
          <a:ln/>
        </p:spPr>
        <p:style>
          <a:lnRef idx="1">
            <a:schemeClr val="accent6"/>
          </a:lnRef>
          <a:fillRef idx="1002">
            <a:schemeClr val="lt2"/>
          </a:fillRef>
          <a:effectRef idx="1">
            <a:schemeClr val="accent6"/>
          </a:effectRef>
          <a:fontRef idx="minor">
            <a:schemeClr val="dk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smtClean="0">
                <a:ln>
                  <a:noFill/>
                </a:ln>
                <a:solidFill>
                  <a:sysClr val="windowText" lastClr="000000"/>
                </a:solidFill>
                <a:effectLst/>
                <a:uLnTx/>
                <a:uFillTx/>
              </a:rPr>
              <a:t>HISTORIA DEL ARTE</a:t>
            </a:r>
          </a:p>
          <a:p>
            <a:pPr marL="0" marR="0" lvl="0" indent="0"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smtClean="0">
                <a:ln>
                  <a:noFill/>
                </a:ln>
                <a:solidFill>
                  <a:sysClr val="windowText" lastClr="000000"/>
                </a:solidFill>
                <a:effectLst/>
                <a:uLnTx/>
                <a:uFillTx/>
              </a:rPr>
              <a:t>-Arte </a:t>
            </a:r>
            <a:r>
              <a:rPr kumimoji="0" lang="es-ES_tradnl" sz="1800" b="0" i="0" u="none" strike="noStrike" kern="0" cap="none" spc="0" normalizeH="0" baseline="0" noProof="0" dirty="0">
                <a:ln>
                  <a:noFill/>
                </a:ln>
                <a:solidFill>
                  <a:sysClr val="windowText" lastClr="000000"/>
                </a:solidFill>
                <a:effectLst/>
                <a:uLnTx/>
                <a:uFillTx/>
              </a:rPr>
              <a:t>en Mesoamérica. (Olmecas,</a:t>
            </a:r>
            <a:endParaRPr kumimoji="0" lang="es-MX"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a:ln>
                  <a:noFill/>
                </a:ln>
                <a:solidFill>
                  <a:sysClr val="windowText" lastClr="000000"/>
                </a:solidFill>
                <a:effectLst/>
                <a:uLnTx/>
                <a:uFillTx/>
              </a:rPr>
              <a:t>teotihuacanos, mayas, aztecas</a:t>
            </a:r>
            <a:r>
              <a:rPr kumimoji="0" lang="es-ES_tradnl" sz="1800" b="0" i="0" u="none" strike="noStrike" kern="0" cap="none" spc="0" normalizeH="0" baseline="0" noProof="0" dirty="0" smtClean="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smtClean="0">
                <a:ln>
                  <a:noFill/>
                </a:ln>
                <a:solidFill>
                  <a:sysClr val="windowText" lastClr="000000"/>
                </a:solidFill>
                <a:effectLst/>
                <a:uLnTx/>
                <a:uFillTx/>
              </a:rPr>
              <a:t>-Marco </a:t>
            </a:r>
            <a:r>
              <a:rPr kumimoji="0" lang="es-ES_tradnl" sz="1800" b="0" i="0" u="none" strike="noStrike" kern="0" cap="none" spc="0" normalizeH="0" baseline="0" noProof="0" dirty="0">
                <a:ln>
                  <a:noFill/>
                </a:ln>
                <a:solidFill>
                  <a:sysClr val="windowText" lastClr="000000"/>
                </a:solidFill>
                <a:effectLst/>
                <a:uLnTx/>
                <a:uFillTx/>
              </a:rPr>
              <a:t>histórico-cultural</a:t>
            </a:r>
            <a:r>
              <a:rPr kumimoji="0" lang="es-ES_tradnl" sz="1800" b="0" i="0" u="none" strike="noStrike" kern="0" cap="none" spc="0" normalizeH="0" baseline="0" noProof="0" dirty="0" smtClean="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smtClean="0">
                <a:ln>
                  <a:noFill/>
                </a:ln>
                <a:solidFill>
                  <a:sysClr val="windowText" lastClr="000000"/>
                </a:solidFill>
                <a:effectLst/>
                <a:uLnTx/>
                <a:uFillTx/>
              </a:rPr>
              <a:t>-Arquitectura</a:t>
            </a:r>
            <a:r>
              <a:rPr kumimoji="0" lang="es-ES_tradnl" sz="1800" b="0" i="0" u="none" strike="noStrike" kern="0" cap="none" spc="0" normalizeH="0" baseline="0" noProof="0" dirty="0">
                <a:ln>
                  <a:noFill/>
                </a:ln>
                <a:solidFill>
                  <a:sysClr val="windowText" lastClr="000000"/>
                </a:solidFill>
                <a:effectLst/>
                <a:uLnTx/>
                <a:uFillTx/>
              </a:rPr>
              <a:t>, pintura, escultura.</a:t>
            </a:r>
            <a:endParaRPr kumimoji="0" lang="es-MX"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smtClean="0">
                <a:ln>
                  <a:noFill/>
                </a:ln>
                <a:solidFill>
                  <a:sysClr val="windowText" lastClr="000000"/>
                </a:solidFill>
                <a:effectLst/>
                <a:uLnTx/>
                <a:uFillTx/>
              </a:rPr>
              <a:t>- </a:t>
            </a:r>
            <a:r>
              <a:rPr kumimoji="0" lang="es-ES_tradnl" sz="1800" b="0" i="0" u="none" strike="noStrike" kern="0" cap="none" spc="0" normalizeH="0" baseline="0" noProof="0" dirty="0">
                <a:ln>
                  <a:noFill/>
                </a:ln>
                <a:solidFill>
                  <a:sysClr val="windowText" lastClr="000000"/>
                </a:solidFill>
                <a:effectLst/>
                <a:uLnTx/>
                <a:uFillTx/>
              </a:rPr>
              <a:t>La Escuela mexicana de pintura.</a:t>
            </a:r>
            <a:endParaRPr kumimoji="0" lang="es-MX"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800" b="0" i="0" u="none" strike="noStrike" kern="0" cap="none" spc="0" normalizeH="0" baseline="0" noProof="0" dirty="0">
                <a:ln>
                  <a:noFill/>
                </a:ln>
                <a:solidFill>
                  <a:sysClr val="windowText" lastClr="000000"/>
                </a:solidFill>
                <a:effectLst/>
                <a:uLnTx/>
                <a:uFillTx/>
              </a:rPr>
              <a:t>Obra mural y de caballete.</a:t>
            </a:r>
            <a:endParaRPr kumimoji="0" lang="es-MX" sz="1800" b="0" i="0" u="none" strike="noStrike" kern="0" cap="none" spc="0" normalizeH="0" baseline="0" noProof="0" dirty="0">
              <a:ln>
                <a:noFill/>
              </a:ln>
              <a:solidFill>
                <a:sysClr val="windowText" lastClr="000000"/>
              </a:solidFill>
              <a:effectLst/>
              <a:uLnTx/>
              <a:uFillTx/>
            </a:endParaRPr>
          </a:p>
        </p:txBody>
      </p:sp>
      <p:sp>
        <p:nvSpPr>
          <p:cNvPr id="4" name="3 Rectángulo"/>
          <p:cNvSpPr/>
          <p:nvPr/>
        </p:nvSpPr>
        <p:spPr>
          <a:xfrm>
            <a:off x="946626" y="1082314"/>
            <a:ext cx="6433686"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smtClean="0">
                <a:ln>
                  <a:noFill/>
                </a:ln>
                <a:solidFill>
                  <a:srgbClr val="00B0F0"/>
                </a:solidFill>
                <a:effectLst/>
                <a:uLnTx/>
                <a:uFillTx/>
              </a:rPr>
              <a:t>Contenidos/Temas</a:t>
            </a:r>
            <a:r>
              <a:rPr kumimoji="0" lang="es-MX" sz="2800" b="0" i="0" u="none" strike="noStrike" kern="0" cap="none" spc="0" normalizeH="0" baseline="0" noProof="0" dirty="0" smtClean="0">
                <a:ln>
                  <a:noFill/>
                </a:ln>
                <a:solidFill>
                  <a:srgbClr val="00B0F0"/>
                </a:solidFill>
                <a:effectLst/>
                <a:uLnTx/>
                <a:uFillTx/>
              </a:rPr>
              <a:t> </a:t>
            </a:r>
            <a:r>
              <a:rPr kumimoji="0" lang="es-ES" sz="2800" b="1" i="0" u="none" strike="noStrike" kern="0" cap="none" spc="0" normalizeH="0" baseline="0" noProof="0" dirty="0" smtClean="0">
                <a:ln>
                  <a:noFill/>
                </a:ln>
                <a:solidFill>
                  <a:srgbClr val="00B0F0"/>
                </a:solidFill>
                <a:effectLst/>
                <a:uLnTx/>
                <a:uFillTx/>
              </a:rPr>
              <a:t>Involucrados</a:t>
            </a:r>
            <a:endParaRPr kumimoji="0" lang="es-MX" sz="2800" b="0" i="0" u="none" strike="noStrike" kern="0" cap="none" spc="0" normalizeH="0" baseline="0" noProof="0" dirty="0">
              <a:ln>
                <a:noFill/>
              </a:ln>
              <a:solidFill>
                <a:srgbClr val="00B0F0"/>
              </a:solidFill>
              <a:effectLst/>
              <a:uLnTx/>
              <a:uFillTx/>
            </a:endParaRPr>
          </a:p>
        </p:txBody>
      </p:sp>
      <p:sp>
        <p:nvSpPr>
          <p:cNvPr id="5" name="4 Rectángulo"/>
          <p:cNvSpPr/>
          <p:nvPr/>
        </p:nvSpPr>
        <p:spPr>
          <a:xfrm>
            <a:off x="8432224" y="188640"/>
            <a:ext cx="388248" cy="369332"/>
          </a:xfrm>
          <a:prstGeom prst="rect">
            <a:avLst/>
          </a:prstGeom>
        </p:spPr>
        <p:txBody>
          <a:bodyPr wrap="none">
            <a:spAutoFit/>
          </a:bodyPr>
          <a:lstStyle/>
          <a:p>
            <a:r>
              <a:rPr lang="es-MX" dirty="0"/>
              <a:t>5f</a:t>
            </a:r>
          </a:p>
        </p:txBody>
      </p:sp>
    </p:spTree>
    <p:extLst>
      <p:ext uri="{BB962C8B-B14F-4D97-AF65-F5344CB8AC3E}">
        <p14:creationId xmlns:p14="http://schemas.microsoft.com/office/powerpoint/2010/main" val="38709433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628"/>
            <a:ext cx="8856984" cy="664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79565" y="2062762"/>
            <a:ext cx="7419289" cy="954107"/>
          </a:xfrm>
          <a:prstGeom prst="rect">
            <a:avLst/>
          </a:prstGeom>
          <a:noFill/>
        </p:spPr>
        <p:txBody>
          <a:bodyPr wrap="square" rtlCol="0">
            <a:spAutoFit/>
          </a:bodyPr>
          <a:lstStyle/>
          <a:p>
            <a:r>
              <a:rPr lang="es-MX" sz="2800" dirty="0" smtClean="0">
                <a:solidFill>
                  <a:srgbClr val="0070C0"/>
                </a:solidFill>
              </a:rPr>
              <a:t>PLANEACIÓN, SEGUIMIENTO Y EVALUACIÓN</a:t>
            </a:r>
          </a:p>
          <a:p>
            <a:r>
              <a:rPr lang="es-MX" sz="2800" dirty="0">
                <a:solidFill>
                  <a:srgbClr val="0070C0"/>
                </a:solidFill>
              </a:rPr>
              <a:t> </a:t>
            </a:r>
            <a:r>
              <a:rPr lang="es-MX" sz="2800" dirty="0" smtClean="0">
                <a:solidFill>
                  <a:srgbClr val="0070C0"/>
                </a:solidFill>
              </a:rPr>
              <a:t>                      (FORMATOS)</a:t>
            </a:r>
            <a:endParaRPr lang="es-MX" sz="2800" dirty="0">
              <a:solidFill>
                <a:srgbClr val="0070C0"/>
              </a:solidFill>
            </a:endParaRPr>
          </a:p>
        </p:txBody>
      </p:sp>
    </p:spTree>
    <p:extLst>
      <p:ext uri="{BB962C8B-B14F-4D97-AF65-F5344CB8AC3E}">
        <p14:creationId xmlns:p14="http://schemas.microsoft.com/office/powerpoint/2010/main" val="32983978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95635" y="404664"/>
            <a:ext cx="6552728" cy="461665"/>
          </a:xfrm>
          <a:prstGeom prst="rect">
            <a:avLst/>
          </a:prstGeom>
          <a:noFill/>
        </p:spPr>
        <p:txBody>
          <a:bodyPr wrap="square" rtlCol="0">
            <a:spAutoFit/>
          </a:bodyPr>
          <a:lstStyle/>
          <a:p>
            <a:pPr algn="ctr"/>
            <a:r>
              <a:rPr lang="es-MX" sz="2400" dirty="0" smtClean="0">
                <a:solidFill>
                  <a:srgbClr val="0070C0"/>
                </a:solidFill>
              </a:rPr>
              <a:t>PLANEACIÓN GENERAL</a:t>
            </a:r>
            <a:endParaRPr lang="es-MX" sz="2400" dirty="0">
              <a:solidFill>
                <a:srgbClr val="0070C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437" y="908720"/>
            <a:ext cx="7731125" cy="565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8519448" y="35332"/>
            <a:ext cx="433132" cy="369332"/>
          </a:xfrm>
          <a:prstGeom prst="rect">
            <a:avLst/>
          </a:prstGeom>
        </p:spPr>
        <p:txBody>
          <a:bodyPr wrap="none">
            <a:spAutoFit/>
          </a:bodyPr>
          <a:lstStyle/>
          <a:p>
            <a:r>
              <a:rPr lang="es-MX" dirty="0"/>
              <a:t>5g</a:t>
            </a:r>
          </a:p>
        </p:txBody>
      </p:sp>
    </p:spTree>
    <p:extLst>
      <p:ext uri="{BB962C8B-B14F-4D97-AF65-F5344CB8AC3E}">
        <p14:creationId xmlns:p14="http://schemas.microsoft.com/office/powerpoint/2010/main" val="4278917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3" y="609600"/>
            <a:ext cx="8766175" cy="564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8519448" y="35332"/>
            <a:ext cx="433132" cy="369332"/>
          </a:xfrm>
          <a:prstGeom prst="rect">
            <a:avLst/>
          </a:prstGeom>
        </p:spPr>
        <p:txBody>
          <a:bodyPr wrap="none">
            <a:spAutoFit/>
          </a:bodyPr>
          <a:lstStyle/>
          <a:p>
            <a:r>
              <a:rPr lang="es-MX" dirty="0"/>
              <a:t>5g</a:t>
            </a:r>
          </a:p>
        </p:txBody>
      </p:sp>
    </p:spTree>
    <p:extLst>
      <p:ext uri="{BB962C8B-B14F-4D97-AF65-F5344CB8AC3E}">
        <p14:creationId xmlns:p14="http://schemas.microsoft.com/office/powerpoint/2010/main" val="23159124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525" y="539750"/>
            <a:ext cx="7346950" cy="578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8519448" y="35332"/>
            <a:ext cx="433132" cy="369332"/>
          </a:xfrm>
          <a:prstGeom prst="rect">
            <a:avLst/>
          </a:prstGeom>
        </p:spPr>
        <p:txBody>
          <a:bodyPr wrap="none">
            <a:spAutoFit/>
          </a:bodyPr>
          <a:lstStyle/>
          <a:p>
            <a:r>
              <a:rPr lang="es-MX" dirty="0"/>
              <a:t>5g</a:t>
            </a:r>
          </a:p>
        </p:txBody>
      </p:sp>
    </p:spTree>
    <p:extLst>
      <p:ext uri="{BB962C8B-B14F-4D97-AF65-F5344CB8AC3E}">
        <p14:creationId xmlns:p14="http://schemas.microsoft.com/office/powerpoint/2010/main" val="11658125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87" y="8876"/>
            <a:ext cx="8982154" cy="6732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66487" y="2757272"/>
            <a:ext cx="8982154" cy="1477328"/>
          </a:xfrm>
          <a:prstGeom prst="rect">
            <a:avLst/>
          </a:prstGeom>
          <a:noFill/>
        </p:spPr>
        <p:txBody>
          <a:bodyPr wrap="square" rtlCol="0">
            <a:spAutoFit/>
          </a:bodyPr>
          <a:lstStyle/>
          <a:p>
            <a:endParaRPr lang="es-MX" dirty="0"/>
          </a:p>
          <a:p>
            <a:r>
              <a:rPr lang="es-MX" sz="3600" b="1" dirty="0" smtClean="0"/>
              <a:t>“Confiesa maíz desde lo prehispánico hasta lo  transgénico</a:t>
            </a:r>
            <a:r>
              <a:rPr lang="es-MX" b="1" dirty="0" smtClean="0"/>
              <a:t>”</a:t>
            </a:r>
            <a:endParaRPr lang="es-MX" b="1" dirty="0"/>
          </a:p>
        </p:txBody>
      </p:sp>
    </p:spTree>
    <p:extLst>
      <p:ext uri="{BB962C8B-B14F-4D97-AF65-F5344CB8AC3E}">
        <p14:creationId xmlns:p14="http://schemas.microsoft.com/office/powerpoint/2010/main" val="944512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5" y="596900"/>
            <a:ext cx="7321550" cy="567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8519448" y="35332"/>
            <a:ext cx="433132" cy="369332"/>
          </a:xfrm>
          <a:prstGeom prst="rect">
            <a:avLst/>
          </a:prstGeom>
        </p:spPr>
        <p:txBody>
          <a:bodyPr wrap="none">
            <a:spAutoFit/>
          </a:bodyPr>
          <a:lstStyle/>
          <a:p>
            <a:r>
              <a:rPr lang="es-MX" dirty="0"/>
              <a:t>5g</a:t>
            </a:r>
          </a:p>
        </p:txBody>
      </p:sp>
    </p:spTree>
    <p:extLst>
      <p:ext uri="{BB962C8B-B14F-4D97-AF65-F5344CB8AC3E}">
        <p14:creationId xmlns:p14="http://schemas.microsoft.com/office/powerpoint/2010/main" val="23833931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584200"/>
            <a:ext cx="7437437" cy="569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8519448" y="35332"/>
            <a:ext cx="433132" cy="369332"/>
          </a:xfrm>
          <a:prstGeom prst="rect">
            <a:avLst/>
          </a:prstGeom>
        </p:spPr>
        <p:txBody>
          <a:bodyPr wrap="none">
            <a:spAutoFit/>
          </a:bodyPr>
          <a:lstStyle/>
          <a:p>
            <a:r>
              <a:rPr lang="es-MX" dirty="0"/>
              <a:t>5g</a:t>
            </a:r>
          </a:p>
        </p:txBody>
      </p:sp>
    </p:spTree>
    <p:extLst>
      <p:ext uri="{BB962C8B-B14F-4D97-AF65-F5344CB8AC3E}">
        <p14:creationId xmlns:p14="http://schemas.microsoft.com/office/powerpoint/2010/main" val="42461566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676275"/>
            <a:ext cx="7175500" cy="551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8519448" y="35332"/>
            <a:ext cx="433132" cy="369332"/>
          </a:xfrm>
          <a:prstGeom prst="rect">
            <a:avLst/>
          </a:prstGeom>
        </p:spPr>
        <p:txBody>
          <a:bodyPr wrap="none">
            <a:spAutoFit/>
          </a:bodyPr>
          <a:lstStyle/>
          <a:p>
            <a:r>
              <a:rPr lang="es-MX" dirty="0"/>
              <a:t>5g</a:t>
            </a:r>
          </a:p>
        </p:txBody>
      </p:sp>
    </p:spTree>
    <p:extLst>
      <p:ext uri="{BB962C8B-B14F-4D97-AF65-F5344CB8AC3E}">
        <p14:creationId xmlns:p14="http://schemas.microsoft.com/office/powerpoint/2010/main" val="6603874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1295400"/>
            <a:ext cx="8699500" cy="427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8519448" y="35332"/>
            <a:ext cx="433132" cy="369332"/>
          </a:xfrm>
          <a:prstGeom prst="rect">
            <a:avLst/>
          </a:prstGeom>
        </p:spPr>
        <p:txBody>
          <a:bodyPr wrap="none">
            <a:spAutoFit/>
          </a:bodyPr>
          <a:lstStyle/>
          <a:p>
            <a:r>
              <a:rPr lang="es-MX" dirty="0"/>
              <a:t>5g</a:t>
            </a:r>
          </a:p>
        </p:txBody>
      </p:sp>
    </p:spTree>
    <p:extLst>
      <p:ext uri="{BB962C8B-B14F-4D97-AF65-F5344CB8AC3E}">
        <p14:creationId xmlns:p14="http://schemas.microsoft.com/office/powerpoint/2010/main" val="31067688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630021" y="569209"/>
            <a:ext cx="3235886" cy="523220"/>
          </a:xfrm>
          <a:prstGeom prst="rect">
            <a:avLst/>
          </a:prstGeom>
          <a:noFill/>
        </p:spPr>
        <p:txBody>
          <a:bodyPr wrap="none" rtlCol="0">
            <a:spAutoFit/>
          </a:bodyPr>
          <a:lstStyle/>
          <a:p>
            <a:r>
              <a:rPr lang="es-MX" sz="2800" dirty="0" smtClean="0">
                <a:solidFill>
                  <a:srgbClr val="0070C0"/>
                </a:solidFill>
              </a:rPr>
              <a:t>PLANEACIÓN DIARIA</a:t>
            </a:r>
            <a:endParaRPr lang="es-MX" sz="2800" dirty="0">
              <a:solidFill>
                <a:srgbClr val="0070C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73956"/>
            <a:ext cx="7416824" cy="564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8519448" y="35332"/>
            <a:ext cx="349776" cy="276999"/>
          </a:xfrm>
          <a:prstGeom prst="rect">
            <a:avLst/>
          </a:prstGeom>
        </p:spPr>
        <p:txBody>
          <a:bodyPr wrap="none">
            <a:spAutoFit/>
          </a:bodyPr>
          <a:lstStyle/>
          <a:p>
            <a:r>
              <a:rPr lang="es-MX" sz="1200" dirty="0"/>
              <a:t>5g</a:t>
            </a:r>
          </a:p>
        </p:txBody>
      </p:sp>
    </p:spTree>
    <p:extLst>
      <p:ext uri="{BB962C8B-B14F-4D97-AF65-F5344CB8AC3E}">
        <p14:creationId xmlns:p14="http://schemas.microsoft.com/office/powerpoint/2010/main" val="25753234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47922" y="1556792"/>
            <a:ext cx="4344157" cy="3139321"/>
          </a:xfrm>
          <a:prstGeom prst="rect">
            <a:avLst/>
          </a:prstGeom>
          <a:noFill/>
        </p:spPr>
        <p:txBody>
          <a:bodyPr wrap="square" rtlCol="0">
            <a:spAutoFit/>
          </a:bodyPr>
          <a:lstStyle/>
          <a:p>
            <a:r>
              <a:rPr lang="es-MX" dirty="0" smtClean="0"/>
              <a:t>SEGUIMIENTO: </a:t>
            </a:r>
          </a:p>
          <a:p>
            <a:endParaRPr lang="es-MX" dirty="0"/>
          </a:p>
          <a:p>
            <a:pPr marL="285750" indent="-285750">
              <a:buFont typeface="Wingdings" panose="05000000000000000000" pitchFamily="2" charset="2"/>
              <a:buChar char="Ø"/>
            </a:pPr>
            <a:r>
              <a:rPr lang="es-MX" dirty="0" smtClean="0"/>
              <a:t>Evaluación formativa</a:t>
            </a:r>
          </a:p>
          <a:p>
            <a:pPr marL="285750" indent="-285750">
              <a:buFont typeface="Wingdings" panose="05000000000000000000" pitchFamily="2" charset="2"/>
              <a:buChar char="§"/>
            </a:pPr>
            <a:endParaRPr lang="es-MX" dirty="0"/>
          </a:p>
          <a:p>
            <a:r>
              <a:rPr lang="es-MX" dirty="0" smtClean="0"/>
              <a:t>EVALUACIÓN:</a:t>
            </a:r>
          </a:p>
          <a:p>
            <a:endParaRPr lang="es-MX" dirty="0"/>
          </a:p>
          <a:p>
            <a:pPr marL="285750" indent="-285750">
              <a:buFont typeface="Wingdings" panose="05000000000000000000" pitchFamily="2" charset="2"/>
              <a:buChar char="Ø"/>
            </a:pPr>
            <a:r>
              <a:rPr lang="es-MX" dirty="0" smtClean="0"/>
              <a:t> Diagnóstica, formativa y sumativa</a:t>
            </a:r>
          </a:p>
          <a:p>
            <a:pPr marL="285750" indent="-285750">
              <a:buFont typeface="Wingdings" panose="05000000000000000000" pitchFamily="2" charset="2"/>
              <a:buChar char="§"/>
            </a:pPr>
            <a:endParaRPr lang="es-MX" dirty="0"/>
          </a:p>
          <a:p>
            <a:r>
              <a:rPr lang="es-MX" dirty="0" smtClean="0"/>
              <a:t>AUTOEVALUACIÓN Y COEVALUACIÓN:</a:t>
            </a:r>
          </a:p>
          <a:p>
            <a:endParaRPr lang="es-MX" dirty="0"/>
          </a:p>
          <a:p>
            <a:pPr marL="285750" indent="-285750">
              <a:buFont typeface="Wingdings" panose="05000000000000000000" pitchFamily="2" charset="2"/>
              <a:buChar char="Ø"/>
            </a:pPr>
            <a:r>
              <a:rPr lang="es-ES" dirty="0"/>
              <a:t>Heteroevoluación y coevaluación</a:t>
            </a:r>
            <a:endParaRPr lang="es-MX" dirty="0"/>
          </a:p>
        </p:txBody>
      </p:sp>
      <p:sp>
        <p:nvSpPr>
          <p:cNvPr id="4" name="3 CuadroTexto"/>
          <p:cNvSpPr txBox="1"/>
          <p:nvPr/>
        </p:nvSpPr>
        <p:spPr>
          <a:xfrm>
            <a:off x="1187624" y="589330"/>
            <a:ext cx="6712287" cy="523220"/>
          </a:xfrm>
          <a:prstGeom prst="rect">
            <a:avLst/>
          </a:prstGeom>
          <a:noFill/>
        </p:spPr>
        <p:txBody>
          <a:bodyPr wrap="none" rtlCol="0">
            <a:spAutoFit/>
          </a:bodyPr>
          <a:lstStyle/>
          <a:p>
            <a:r>
              <a:rPr lang="es-MX" sz="2800" dirty="0" smtClean="0">
                <a:solidFill>
                  <a:srgbClr val="0070C0"/>
                </a:solidFill>
              </a:rPr>
              <a:t>PLANEACIÓN, SEGUIMIENTO Y EVALUACIÓN</a:t>
            </a:r>
            <a:endParaRPr lang="es-MX" sz="2800" dirty="0">
              <a:solidFill>
                <a:srgbClr val="0070C0"/>
              </a:solidFill>
            </a:endParaRPr>
          </a:p>
        </p:txBody>
      </p:sp>
      <p:sp>
        <p:nvSpPr>
          <p:cNvPr id="3" name="2 Rectángulo"/>
          <p:cNvSpPr/>
          <p:nvPr/>
        </p:nvSpPr>
        <p:spPr>
          <a:xfrm>
            <a:off x="8554616" y="219998"/>
            <a:ext cx="354584"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5g</a:t>
            </a:r>
          </a:p>
        </p:txBody>
      </p:sp>
    </p:spTree>
    <p:extLst>
      <p:ext uri="{BB962C8B-B14F-4D97-AF65-F5344CB8AC3E}">
        <p14:creationId xmlns:p14="http://schemas.microsoft.com/office/powerpoint/2010/main" val="41501749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506604"/>
            <a:ext cx="5544616" cy="954107"/>
          </a:xfrm>
          <a:prstGeom prst="rect">
            <a:avLst/>
          </a:prstGeom>
        </p:spPr>
        <p:txBody>
          <a:bodyPr wrap="square">
            <a:spAutoFit/>
          </a:bodyPr>
          <a:lstStyle/>
          <a:p>
            <a:r>
              <a:rPr lang="es-MX" sz="2800" dirty="0" smtClean="0">
                <a:solidFill>
                  <a:srgbClr val="0070C0"/>
                </a:solidFill>
              </a:rPr>
              <a:t>DESCRIPCIÓN DE EVALUACIÓN:</a:t>
            </a:r>
            <a:br>
              <a:rPr lang="es-MX" sz="2800" dirty="0" smtClean="0">
                <a:solidFill>
                  <a:srgbClr val="0070C0"/>
                </a:solidFill>
              </a:rPr>
            </a:br>
            <a:endParaRPr lang="es-MX" sz="2800" dirty="0">
              <a:solidFill>
                <a:srgbClr val="0070C0"/>
              </a:solidFill>
            </a:endParaRPr>
          </a:p>
        </p:txBody>
      </p:sp>
      <p:sp>
        <p:nvSpPr>
          <p:cNvPr id="3" name="2 Marcador de contenido"/>
          <p:cNvSpPr txBox="1">
            <a:spLocks/>
          </p:cNvSpPr>
          <p:nvPr/>
        </p:nvSpPr>
        <p:spPr>
          <a:xfrm>
            <a:off x="187057" y="1486667"/>
            <a:ext cx="8561407" cy="3526510"/>
          </a:xfrm>
          <a:prstGeom prst="rect">
            <a:avLst/>
          </a:prstGeom>
        </p:spPr>
        <p:txBody>
          <a:bodyPr>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Font typeface="Wingdings 2"/>
              <a:buNone/>
            </a:pPr>
            <a:r>
              <a:rPr lang="es-ES" sz="2600" dirty="0" smtClean="0"/>
              <a:t>Evaluación por medio de Rúbricas de:</a:t>
            </a:r>
          </a:p>
          <a:p>
            <a:pPr marL="0" indent="0">
              <a:buFont typeface="Wingdings 2"/>
              <a:buNone/>
            </a:pPr>
            <a:endParaRPr lang="es-MX" sz="2600" dirty="0" smtClean="0"/>
          </a:p>
          <a:p>
            <a:r>
              <a:rPr lang="es-ES" sz="2600" dirty="0" smtClean="0"/>
              <a:t>-Lluvia de ideas</a:t>
            </a:r>
            <a:endParaRPr lang="es-MX" sz="2600" dirty="0" smtClean="0"/>
          </a:p>
          <a:p>
            <a:r>
              <a:rPr lang="es-ES" sz="2600" dirty="0" smtClean="0"/>
              <a:t>-Presentación oral</a:t>
            </a:r>
            <a:endParaRPr lang="es-MX" sz="2600" dirty="0" smtClean="0"/>
          </a:p>
          <a:p>
            <a:r>
              <a:rPr lang="es-ES" sz="2600" dirty="0" smtClean="0"/>
              <a:t>-Mapa conceptual</a:t>
            </a:r>
            <a:endParaRPr lang="es-MX" sz="2600" dirty="0" smtClean="0"/>
          </a:p>
          <a:p>
            <a:r>
              <a:rPr lang="es-ES" sz="2600" dirty="0" smtClean="0"/>
              <a:t>-Línea del tiempo</a:t>
            </a:r>
            <a:endParaRPr lang="es-MX" sz="2600" dirty="0" smtClean="0"/>
          </a:p>
          <a:p>
            <a:r>
              <a:rPr lang="es-ES" sz="2600" dirty="0" smtClean="0"/>
              <a:t>-Resumen</a:t>
            </a:r>
            <a:endParaRPr lang="es-MX" sz="2600" dirty="0" smtClean="0"/>
          </a:p>
          <a:p>
            <a:pPr marL="0" indent="0">
              <a:buFont typeface="Wingdings 2"/>
              <a:buNone/>
            </a:pPr>
            <a:endParaRPr lang="es-MX" dirty="0"/>
          </a:p>
        </p:txBody>
      </p:sp>
      <p:sp>
        <p:nvSpPr>
          <p:cNvPr id="5" name="3 Marcador de contenido"/>
          <p:cNvSpPr txBox="1">
            <a:spLocks/>
          </p:cNvSpPr>
          <p:nvPr/>
        </p:nvSpPr>
        <p:spPr>
          <a:xfrm>
            <a:off x="4248223" y="2420888"/>
            <a:ext cx="4176464" cy="3752193"/>
          </a:xfrm>
          <a:prstGeom prst="rect">
            <a:avLst/>
          </a:prstGeom>
        </p:spPr>
        <p:txBody>
          <a:bodyPr>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r>
              <a:rPr lang="es-ES" dirty="0" smtClean="0"/>
              <a:t>-</a:t>
            </a:r>
            <a:r>
              <a:rPr lang="es-ES" sz="2600" dirty="0" smtClean="0"/>
              <a:t>Debate</a:t>
            </a:r>
            <a:endParaRPr lang="es-MX" sz="2600" dirty="0" smtClean="0"/>
          </a:p>
          <a:p>
            <a:r>
              <a:rPr lang="es-ES" sz="2600" dirty="0" smtClean="0"/>
              <a:t>-El portafolio de evidencias</a:t>
            </a:r>
            <a:endParaRPr lang="es-MX" sz="2600" dirty="0" smtClean="0"/>
          </a:p>
          <a:p>
            <a:r>
              <a:rPr lang="es-ES" sz="2600" dirty="0" smtClean="0"/>
              <a:t>-Presentación electrónica</a:t>
            </a:r>
            <a:endParaRPr lang="es-MX" sz="2600" dirty="0" smtClean="0"/>
          </a:p>
          <a:p>
            <a:r>
              <a:rPr lang="es-ES" sz="2600" dirty="0" smtClean="0"/>
              <a:t>-Laboratorio</a:t>
            </a:r>
            <a:endParaRPr lang="es-MX" sz="2600" dirty="0" smtClean="0"/>
          </a:p>
          <a:p>
            <a:r>
              <a:rPr lang="es-ES" sz="2600" dirty="0" smtClean="0"/>
              <a:t>-Representación artística</a:t>
            </a:r>
            <a:endParaRPr lang="es-MX" sz="2600" dirty="0" smtClean="0"/>
          </a:p>
          <a:p>
            <a:endParaRPr lang="es-MX" dirty="0"/>
          </a:p>
        </p:txBody>
      </p:sp>
      <p:sp>
        <p:nvSpPr>
          <p:cNvPr id="4" name="3 Rectángulo"/>
          <p:cNvSpPr/>
          <p:nvPr/>
        </p:nvSpPr>
        <p:spPr>
          <a:xfrm>
            <a:off x="8511635" y="143121"/>
            <a:ext cx="354584"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5g</a:t>
            </a:r>
          </a:p>
        </p:txBody>
      </p:sp>
    </p:spTree>
    <p:extLst>
      <p:ext uri="{BB962C8B-B14F-4D97-AF65-F5344CB8AC3E}">
        <p14:creationId xmlns:p14="http://schemas.microsoft.com/office/powerpoint/2010/main" val="23326711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629"/>
            <a:ext cx="8856984" cy="664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89626" y="1977234"/>
            <a:ext cx="7661179" cy="523220"/>
          </a:xfrm>
          <a:prstGeom prst="rect">
            <a:avLst/>
          </a:prstGeom>
          <a:noFill/>
        </p:spPr>
        <p:txBody>
          <a:bodyPr wrap="square" rtlCol="0">
            <a:spAutoFit/>
          </a:bodyPr>
          <a:lstStyle/>
          <a:p>
            <a:r>
              <a:rPr lang="es-MX" sz="2800" dirty="0" smtClean="0">
                <a:solidFill>
                  <a:srgbClr val="0070C0"/>
                </a:solidFill>
                <a:latin typeface="Arial" pitchFamily="34" charset="0"/>
                <a:cs typeface="Arial" pitchFamily="34" charset="0"/>
              </a:rPr>
              <a:t>Reflexión Grupo Interdisciplinario y de zona</a:t>
            </a:r>
            <a:endParaRPr lang="es-MX" sz="28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42332042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9552" y="324538"/>
            <a:ext cx="6408712" cy="523220"/>
          </a:xfrm>
          <a:prstGeom prst="rect">
            <a:avLst/>
          </a:prstGeom>
          <a:noFill/>
        </p:spPr>
        <p:txBody>
          <a:bodyPr wrap="square" rtlCol="0">
            <a:spAutoFit/>
          </a:bodyPr>
          <a:lstStyle/>
          <a:p>
            <a:r>
              <a:rPr lang="es-MX" sz="2800" dirty="0" smtClean="0">
                <a:solidFill>
                  <a:srgbClr val="0070C0"/>
                </a:solidFill>
                <a:latin typeface="Arial" pitchFamily="34" charset="0"/>
                <a:cs typeface="Arial" pitchFamily="34" charset="0"/>
              </a:rPr>
              <a:t>Reflexión Grupo Interdisciplinario</a:t>
            </a:r>
            <a:endParaRPr lang="es-MX" sz="2800" dirty="0">
              <a:solidFill>
                <a:srgbClr val="0070C0"/>
              </a:solidFill>
              <a:latin typeface="Arial" pitchFamily="34" charset="0"/>
              <a:cs typeface="Arial" pitchFamily="34" charset="0"/>
            </a:endParaRPr>
          </a:p>
        </p:txBody>
      </p:sp>
      <p:graphicFrame>
        <p:nvGraphicFramePr>
          <p:cNvPr id="3" name="2 Objeto"/>
          <p:cNvGraphicFramePr>
            <a:graphicFrameLocks noChangeAspect="1"/>
          </p:cNvGraphicFramePr>
          <p:nvPr>
            <p:extLst>
              <p:ext uri="{D42A27DB-BD31-4B8C-83A1-F6EECF244321}">
                <p14:modId xmlns:p14="http://schemas.microsoft.com/office/powerpoint/2010/main" val="3234185199"/>
              </p:ext>
            </p:extLst>
          </p:nvPr>
        </p:nvGraphicFramePr>
        <p:xfrm>
          <a:off x="251520" y="1484784"/>
          <a:ext cx="8562975" cy="4826000"/>
        </p:xfrm>
        <a:graphic>
          <a:graphicData uri="http://schemas.openxmlformats.org/presentationml/2006/ole">
            <mc:AlternateContent xmlns:mc="http://schemas.openxmlformats.org/markup-compatibility/2006">
              <mc:Choice xmlns:v="urn:schemas-microsoft-com:vml" Requires="v">
                <p:oleObj spid="_x0000_s10289" name="Documento" r:id="rId4" imgW="8563987" imgH="4825350" progId="Word.Document.12">
                  <p:embed/>
                </p:oleObj>
              </mc:Choice>
              <mc:Fallback>
                <p:oleObj name="Documento" r:id="rId4" imgW="8563987" imgH="4825350" progId="Word.Document.12">
                  <p:embed/>
                  <p:pic>
                    <p:nvPicPr>
                      <p:cNvPr id="0" name="1 Obj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484784"/>
                        <a:ext cx="8562975"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3 Rectángulo"/>
          <p:cNvSpPr/>
          <p:nvPr/>
        </p:nvSpPr>
        <p:spPr>
          <a:xfrm>
            <a:off x="8460432" y="139872"/>
            <a:ext cx="502061" cy="369332"/>
          </a:xfrm>
          <a:prstGeom prst="rect">
            <a:avLst/>
          </a:prstGeom>
        </p:spPr>
        <p:txBody>
          <a:bodyPr wrap="none">
            <a:spAutoFit/>
          </a:bodyPr>
          <a:lstStyle/>
          <a:p>
            <a:r>
              <a:rPr lang="es-MX" dirty="0" smtClean="0"/>
              <a:t>5 h</a:t>
            </a:r>
            <a:endParaRPr lang="es-MX" dirty="0"/>
          </a:p>
        </p:txBody>
      </p:sp>
    </p:spTree>
    <p:extLst>
      <p:ext uri="{BB962C8B-B14F-4D97-AF65-F5344CB8AC3E}">
        <p14:creationId xmlns:p14="http://schemas.microsoft.com/office/powerpoint/2010/main" val="40866847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2153234736"/>
              </p:ext>
            </p:extLst>
          </p:nvPr>
        </p:nvGraphicFramePr>
        <p:xfrm>
          <a:off x="251520" y="1484784"/>
          <a:ext cx="8596958" cy="2595319"/>
        </p:xfrm>
        <a:graphic>
          <a:graphicData uri="http://schemas.openxmlformats.org/drawingml/2006/table">
            <a:tbl>
              <a:tblPr firstRow="1" firstCol="1" bandRow="1">
                <a:tableStyleId>{0E3FDE45-AF77-4B5C-9715-49D594BDF05E}</a:tableStyleId>
              </a:tblPr>
              <a:tblGrid>
                <a:gridCol w="2481124"/>
                <a:gridCol w="6115834"/>
              </a:tblGrid>
              <a:tr h="2595319">
                <a:tc>
                  <a:txBody>
                    <a:bodyPr/>
                    <a:lstStyle/>
                    <a:p>
                      <a:pPr algn="l">
                        <a:lnSpc>
                          <a:spcPct val="115000"/>
                        </a:lnSpc>
                        <a:spcAft>
                          <a:spcPts val="0"/>
                        </a:spcAft>
                      </a:pPr>
                      <a:r>
                        <a:rPr lang="es-MX" sz="2400" dirty="0">
                          <a:effectLst/>
                          <a:latin typeface="Arial" pitchFamily="34" charset="0"/>
                          <a:cs typeface="Arial" pitchFamily="34" charset="0"/>
                        </a:rPr>
                        <a:t> </a:t>
                      </a:r>
                      <a:endParaRPr lang="es-MX" sz="1100" dirty="0">
                        <a:effectLst/>
                        <a:latin typeface="Arial" pitchFamily="34" charset="0"/>
                        <a:cs typeface="Arial" pitchFamily="34" charset="0"/>
                      </a:endParaRPr>
                    </a:p>
                    <a:p>
                      <a:pPr algn="l">
                        <a:lnSpc>
                          <a:spcPct val="115000"/>
                        </a:lnSpc>
                        <a:spcAft>
                          <a:spcPts val="0"/>
                        </a:spcAft>
                      </a:pPr>
                      <a:r>
                        <a:rPr lang="es-MX" sz="2400" dirty="0">
                          <a:effectLst/>
                          <a:latin typeface="Arial" pitchFamily="34" charset="0"/>
                          <a:cs typeface="Arial" pitchFamily="34" charset="0"/>
                        </a:rPr>
                        <a:t> </a:t>
                      </a:r>
                      <a:endParaRPr lang="es-MX" sz="1100" dirty="0">
                        <a:effectLst/>
                        <a:latin typeface="Arial" pitchFamily="34" charset="0"/>
                        <a:cs typeface="Arial" pitchFamily="34" charset="0"/>
                      </a:endParaRPr>
                    </a:p>
                    <a:p>
                      <a:pPr algn="l">
                        <a:lnSpc>
                          <a:spcPct val="115000"/>
                        </a:lnSpc>
                        <a:spcAft>
                          <a:spcPts val="0"/>
                        </a:spcAft>
                      </a:pPr>
                      <a:r>
                        <a:rPr lang="es-MX" sz="2400" dirty="0">
                          <a:effectLst/>
                          <a:latin typeface="Arial Narrow" pitchFamily="34" charset="0"/>
                          <a:cs typeface="Arial" pitchFamily="34" charset="0"/>
                        </a:rPr>
                        <a:t>SOLUCIONES</a:t>
                      </a:r>
                      <a:endParaRPr lang="es-MX" sz="1100" dirty="0">
                        <a:effectLst/>
                        <a:latin typeface="Arial Narrow" pitchFamily="34" charset="0"/>
                        <a:cs typeface="Arial" pitchFamily="34" charset="0"/>
                      </a:endParaRPr>
                    </a:p>
                    <a:p>
                      <a:pPr algn="l">
                        <a:lnSpc>
                          <a:spcPct val="115000"/>
                        </a:lnSpc>
                        <a:spcAft>
                          <a:spcPts val="0"/>
                        </a:spcAft>
                      </a:pPr>
                      <a:r>
                        <a:rPr lang="es-MX" sz="2400" dirty="0">
                          <a:effectLst/>
                          <a:latin typeface="Arial" pitchFamily="34" charset="0"/>
                          <a:cs typeface="Arial" pitchFamily="34" charset="0"/>
                        </a:rPr>
                        <a:t> </a:t>
                      </a:r>
                      <a:endParaRPr lang="es-MX" sz="1100" dirty="0">
                        <a:solidFill>
                          <a:schemeClr val="tx1"/>
                        </a:solidFill>
                        <a:effectLst/>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342900" lvl="0" indent="-342900" algn="l">
                        <a:lnSpc>
                          <a:spcPct val="115000"/>
                        </a:lnSpc>
                        <a:spcAft>
                          <a:spcPts val="0"/>
                        </a:spcAft>
                        <a:buFont typeface="+mj-lt"/>
                        <a:buAutoNum type="alphaLcParenR"/>
                      </a:pPr>
                      <a:r>
                        <a:rPr lang="es-MX" sz="1200" dirty="0">
                          <a:effectLst/>
                          <a:latin typeface="Arial Narrow" pitchFamily="34" charset="0"/>
                          <a:cs typeface="Arial" pitchFamily="34" charset="0"/>
                        </a:rPr>
                        <a:t>Retomar el concepto de trabajo colaborativo y aprovechar el libre acceso que tienen todos los profesores para consultar cada una de las pestañas disponibles en el </a:t>
                      </a:r>
                      <a:r>
                        <a:rPr lang="es-MX" sz="1200" dirty="0" err="1">
                          <a:effectLst/>
                          <a:latin typeface="Arial Narrow" pitchFamily="34" charset="0"/>
                          <a:cs typeface="Arial" pitchFamily="34" charset="0"/>
                        </a:rPr>
                        <a:t>micrositio</a:t>
                      </a:r>
                      <a:r>
                        <a:rPr lang="es-MX" sz="1200" dirty="0">
                          <a:effectLst/>
                          <a:latin typeface="Arial Narrow" pitchFamily="34" charset="0"/>
                          <a:cs typeface="Arial" pitchFamily="34" charset="0"/>
                        </a:rPr>
                        <a:t> de CONEXIONES para </a:t>
                      </a:r>
                      <a:r>
                        <a:rPr lang="es-MX" sz="1200" dirty="0" err="1">
                          <a:effectLst/>
                          <a:latin typeface="Arial Narrow" pitchFamily="34" charset="0"/>
                          <a:cs typeface="Arial" pitchFamily="34" charset="0"/>
                        </a:rPr>
                        <a:t>autogestionar</a:t>
                      </a:r>
                      <a:r>
                        <a:rPr lang="es-MX" sz="1200" dirty="0">
                          <a:effectLst/>
                          <a:latin typeface="Arial Narrow" pitchFamily="34" charset="0"/>
                          <a:cs typeface="Arial" pitchFamily="34" charset="0"/>
                        </a:rPr>
                        <a:t> el proyecto y alcanzar la autonomía que se busca promover en los alumnos.</a:t>
                      </a:r>
                      <a:endParaRPr lang="es-MX" sz="1100" dirty="0">
                        <a:effectLst/>
                        <a:latin typeface="Arial Narrow" pitchFamily="34" charset="0"/>
                        <a:cs typeface="Arial" pitchFamily="34" charset="0"/>
                      </a:endParaRPr>
                    </a:p>
                    <a:p>
                      <a:pPr marL="342900" lvl="0" indent="-342900" algn="l">
                        <a:lnSpc>
                          <a:spcPct val="115000"/>
                        </a:lnSpc>
                        <a:spcAft>
                          <a:spcPts val="0"/>
                        </a:spcAft>
                        <a:buFont typeface="+mj-lt"/>
                        <a:buAutoNum type="alphaLcParenR"/>
                      </a:pPr>
                      <a:r>
                        <a:rPr lang="es-MX" sz="1200" dirty="0">
                          <a:effectLst/>
                          <a:latin typeface="Arial Narrow" pitchFamily="34" charset="0"/>
                          <a:cs typeface="Arial" pitchFamily="34" charset="0"/>
                        </a:rPr>
                        <a:t>Colocar mayor número de ejemplos de Experiencias Exitosas y verificar (por parte de la DGIRE) la capacidad de acceso a las mismas.</a:t>
                      </a:r>
                      <a:endParaRPr lang="es-MX" sz="1100" dirty="0">
                        <a:effectLst/>
                        <a:latin typeface="Arial Narrow" pitchFamily="34" charset="0"/>
                        <a:cs typeface="Arial" pitchFamily="34" charset="0"/>
                      </a:endParaRPr>
                    </a:p>
                    <a:p>
                      <a:pPr marL="342900" lvl="0" indent="-342900" algn="l">
                        <a:lnSpc>
                          <a:spcPct val="115000"/>
                        </a:lnSpc>
                        <a:spcAft>
                          <a:spcPts val="0"/>
                        </a:spcAft>
                        <a:buFont typeface="+mj-lt"/>
                        <a:buAutoNum type="alphaLcParenR"/>
                      </a:pPr>
                      <a:r>
                        <a:rPr lang="es-MX" sz="1200" dirty="0">
                          <a:effectLst/>
                          <a:latin typeface="Arial Narrow" pitchFamily="34" charset="0"/>
                          <a:cs typeface="Arial" pitchFamily="34" charset="0"/>
                        </a:rPr>
                        <a:t>Proponemos que la DGIRE permita autonomía a cada colegio para establecer sólo uno o dos proyectos por ciclo escolar, permitiendo mejores condiciones de horarios y con la debida remuneración en función de las actividades realizadas.</a:t>
                      </a:r>
                      <a:endParaRPr lang="es-MX" sz="1100" dirty="0">
                        <a:effectLst/>
                        <a:latin typeface="Arial Narrow" pitchFamily="34" charset="0"/>
                        <a:cs typeface="Arial" pitchFamily="34" charset="0"/>
                      </a:endParaRPr>
                    </a:p>
                    <a:p>
                      <a:pPr marL="342900" lvl="0" indent="-342900" algn="l">
                        <a:lnSpc>
                          <a:spcPct val="115000"/>
                        </a:lnSpc>
                        <a:spcAft>
                          <a:spcPts val="0"/>
                        </a:spcAft>
                        <a:buFont typeface="+mj-lt"/>
                        <a:buAutoNum type="alphaLcParenR"/>
                      </a:pPr>
                      <a:r>
                        <a:rPr lang="es-MX" sz="1200" dirty="0">
                          <a:effectLst/>
                          <a:latin typeface="Arial Narrow" pitchFamily="34" charset="0"/>
                          <a:cs typeface="Arial" pitchFamily="34" charset="0"/>
                        </a:rPr>
                        <a:t>Simplificación de formatos, reducir los rubros. Establecer una metodología adecuada omitiendo información innecesaria.</a:t>
                      </a:r>
                      <a:endParaRPr lang="es-MX" sz="1100" dirty="0">
                        <a:solidFill>
                          <a:schemeClr val="tx1"/>
                        </a:solidFill>
                        <a:effectLst/>
                        <a:latin typeface="Arial Narrow"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bl>
          </a:graphicData>
        </a:graphic>
      </p:graphicFrame>
      <p:sp>
        <p:nvSpPr>
          <p:cNvPr id="3" name="2 Rectángulo"/>
          <p:cNvSpPr/>
          <p:nvPr/>
        </p:nvSpPr>
        <p:spPr>
          <a:xfrm>
            <a:off x="8460432" y="116632"/>
            <a:ext cx="502061" cy="369332"/>
          </a:xfrm>
          <a:prstGeom prst="rect">
            <a:avLst/>
          </a:prstGeom>
        </p:spPr>
        <p:txBody>
          <a:bodyPr wrap="none">
            <a:spAutoFit/>
          </a:bodyPr>
          <a:lstStyle/>
          <a:p>
            <a:r>
              <a:rPr lang="es-MX" dirty="0" smtClean="0"/>
              <a:t>5 h</a:t>
            </a:r>
            <a:endParaRPr lang="es-MX" dirty="0"/>
          </a:p>
        </p:txBody>
      </p:sp>
    </p:spTree>
    <p:extLst>
      <p:ext uri="{BB962C8B-B14F-4D97-AF65-F5344CB8AC3E}">
        <p14:creationId xmlns:p14="http://schemas.microsoft.com/office/powerpoint/2010/main" val="33442944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16" y="377825"/>
            <a:ext cx="8645525"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569782" y="476672"/>
            <a:ext cx="4125745" cy="369332"/>
          </a:xfrm>
          <a:prstGeom prst="rect">
            <a:avLst/>
          </a:prstGeom>
        </p:spPr>
        <p:txBody>
          <a:bodyPr wrap="none">
            <a:spAutoFit/>
          </a:bodyPr>
          <a:lstStyle/>
          <a:p>
            <a:r>
              <a:rPr lang="es-MX" dirty="0"/>
              <a:t>ÍNDICE DE APARTADOS DEL </a:t>
            </a:r>
            <a:r>
              <a:rPr lang="es-MX" dirty="0" smtClean="0"/>
              <a:t>PORTAFOLIO</a:t>
            </a:r>
            <a:endParaRPr lang="es-MX" dirty="0"/>
          </a:p>
        </p:txBody>
      </p:sp>
      <p:sp>
        <p:nvSpPr>
          <p:cNvPr id="2" name="1 CuadroTexto"/>
          <p:cNvSpPr txBox="1"/>
          <p:nvPr/>
        </p:nvSpPr>
        <p:spPr>
          <a:xfrm>
            <a:off x="136316" y="1412776"/>
            <a:ext cx="8856984" cy="4801314"/>
          </a:xfrm>
          <a:prstGeom prst="rect">
            <a:avLst/>
          </a:prstGeom>
          <a:noFill/>
        </p:spPr>
        <p:txBody>
          <a:bodyPr wrap="square" rtlCol="0">
            <a:spAutoFit/>
          </a:bodyPr>
          <a:lstStyle/>
          <a:p>
            <a:pPr algn="just">
              <a:lnSpc>
                <a:spcPct val="150000"/>
              </a:lnSpc>
            </a:pPr>
            <a:r>
              <a:rPr lang="es-MX" dirty="0" smtClean="0"/>
              <a:t>5ª. Producto 1. C.C.I.A.C conclusiones generales (interdisciplinariedad) …………………..6</a:t>
            </a:r>
          </a:p>
          <a:p>
            <a:pPr algn="just">
              <a:lnSpc>
                <a:spcPct val="150000"/>
              </a:lnSpc>
            </a:pPr>
            <a:r>
              <a:rPr lang="es-MX" dirty="0" smtClean="0"/>
              <a:t>5ª. Producto 3. Fotografía de la sesión…………………………………………………………………….11</a:t>
            </a:r>
          </a:p>
          <a:p>
            <a:pPr algn="just">
              <a:lnSpc>
                <a:spcPct val="150000"/>
              </a:lnSpc>
            </a:pPr>
            <a:r>
              <a:rPr lang="es-MX" dirty="0" smtClean="0"/>
              <a:t>5b. Producto 2. </a:t>
            </a:r>
            <a:r>
              <a:rPr lang="es-MX" dirty="0"/>
              <a:t>Fotografía </a:t>
            </a:r>
            <a:r>
              <a:rPr lang="es-MX" dirty="0" smtClean="0"/>
              <a:t>del </a:t>
            </a:r>
            <a:r>
              <a:rPr lang="es-MX" dirty="0"/>
              <a:t>organizador </a:t>
            </a:r>
            <a:r>
              <a:rPr lang="es-MX" dirty="0" smtClean="0"/>
              <a:t>gráfico………………………………………………… .14</a:t>
            </a:r>
          </a:p>
          <a:p>
            <a:pPr algn="just">
              <a:lnSpc>
                <a:spcPct val="150000"/>
              </a:lnSpc>
            </a:pPr>
            <a:r>
              <a:rPr lang="es-MX" dirty="0" smtClean="0"/>
              <a:t>5c. Introducción o justificación del proyecto……………………………………………………………16</a:t>
            </a:r>
          </a:p>
          <a:p>
            <a:pPr algn="just">
              <a:lnSpc>
                <a:spcPct val="150000"/>
              </a:lnSpc>
            </a:pPr>
            <a:r>
              <a:rPr lang="es-MX" dirty="0" smtClean="0"/>
              <a:t>5d. Objetivo general del proyecto……………………………………………………………………………19</a:t>
            </a:r>
          </a:p>
          <a:p>
            <a:pPr algn="just">
              <a:lnSpc>
                <a:spcPct val="150000"/>
              </a:lnSpc>
            </a:pPr>
            <a:r>
              <a:rPr lang="es-MX" dirty="0"/>
              <a:t>5d. </a:t>
            </a:r>
            <a:r>
              <a:rPr lang="es-MX" dirty="0" smtClean="0"/>
              <a:t>Objetivo de </a:t>
            </a:r>
            <a:r>
              <a:rPr lang="es-MX" dirty="0"/>
              <a:t>cada asignatura </a:t>
            </a:r>
            <a:r>
              <a:rPr lang="es-MX" dirty="0" smtClean="0"/>
              <a:t>involucrada…………………………………………………………..20</a:t>
            </a:r>
          </a:p>
          <a:p>
            <a:pPr algn="just">
              <a:lnSpc>
                <a:spcPct val="150000"/>
              </a:lnSpc>
            </a:pPr>
            <a:r>
              <a:rPr lang="es-MX" dirty="0" smtClean="0"/>
              <a:t>5e. Pregunta/s generadora/s………………………………………………………………………….........22</a:t>
            </a:r>
          </a:p>
          <a:p>
            <a:pPr algn="just">
              <a:lnSpc>
                <a:spcPct val="150000"/>
              </a:lnSpc>
            </a:pPr>
            <a:r>
              <a:rPr lang="es-MX" dirty="0" smtClean="0"/>
              <a:t>5f. Contenido. Temas y productos propuestos…………………………………………………………24</a:t>
            </a:r>
          </a:p>
          <a:p>
            <a:pPr algn="just">
              <a:lnSpc>
                <a:spcPct val="150000"/>
              </a:lnSpc>
            </a:pPr>
            <a:r>
              <a:rPr lang="es-MX" dirty="0" smtClean="0"/>
              <a:t>5g. Planeación general, planeación día a día, seguimiento, y evaluación…………………26</a:t>
            </a:r>
          </a:p>
          <a:p>
            <a:pPr algn="just">
              <a:lnSpc>
                <a:spcPct val="150000"/>
              </a:lnSpc>
            </a:pPr>
            <a:r>
              <a:rPr lang="es-MX" dirty="0" smtClean="0"/>
              <a:t>5h. Reflexión. Grupo interdisciplinario y reunión de zona…………………………………………37    </a:t>
            </a:r>
          </a:p>
          <a:p>
            <a:endParaRPr lang="es-MX" dirty="0" smtClean="0"/>
          </a:p>
          <a:p>
            <a:endParaRPr lang="es-MX" dirty="0" smtClean="0"/>
          </a:p>
        </p:txBody>
      </p:sp>
    </p:spTree>
    <p:extLst>
      <p:ext uri="{BB962C8B-B14F-4D97-AF65-F5344CB8AC3E}">
        <p14:creationId xmlns:p14="http://schemas.microsoft.com/office/powerpoint/2010/main" val="17193172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332656"/>
            <a:ext cx="4752528" cy="523220"/>
          </a:xfrm>
          <a:prstGeom prst="rect">
            <a:avLst/>
          </a:prstGeom>
          <a:noFill/>
        </p:spPr>
        <p:txBody>
          <a:bodyPr wrap="square" rtlCol="0">
            <a:spAutoFit/>
          </a:bodyPr>
          <a:lstStyle/>
          <a:p>
            <a:r>
              <a:rPr lang="es-MX" sz="2800" dirty="0" smtClean="0">
                <a:solidFill>
                  <a:srgbClr val="0070C0"/>
                </a:solidFill>
              </a:rPr>
              <a:t>REFLEXIÓN DE ZONA</a:t>
            </a:r>
            <a:endParaRPr lang="es-MX" sz="2800" dirty="0">
              <a:solidFill>
                <a:srgbClr val="0070C0"/>
              </a:solidFill>
            </a:endParaRPr>
          </a:p>
        </p:txBody>
      </p:sp>
      <p:sp>
        <p:nvSpPr>
          <p:cNvPr id="3" name="2 Rectángulo"/>
          <p:cNvSpPr/>
          <p:nvPr/>
        </p:nvSpPr>
        <p:spPr>
          <a:xfrm>
            <a:off x="8316416" y="147990"/>
            <a:ext cx="502061" cy="369332"/>
          </a:xfrm>
          <a:prstGeom prst="rect">
            <a:avLst/>
          </a:prstGeom>
        </p:spPr>
        <p:txBody>
          <a:bodyPr wrap="none">
            <a:spAutoFit/>
          </a:bodyPr>
          <a:lstStyle/>
          <a:p>
            <a:r>
              <a:rPr lang="es-MX" dirty="0"/>
              <a:t>5 h</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6" y="1420299"/>
            <a:ext cx="8967787" cy="51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3651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8" y="954088"/>
            <a:ext cx="8986837"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8388424" y="116632"/>
            <a:ext cx="502061" cy="369332"/>
          </a:xfrm>
          <a:prstGeom prst="rect">
            <a:avLst/>
          </a:prstGeom>
        </p:spPr>
        <p:txBody>
          <a:bodyPr wrap="none">
            <a:spAutoFit/>
          </a:bodyPr>
          <a:lstStyle/>
          <a:p>
            <a:r>
              <a:rPr lang="es-MX" dirty="0"/>
              <a:t>5 h</a:t>
            </a:r>
          </a:p>
        </p:txBody>
      </p:sp>
    </p:spTree>
    <p:extLst>
      <p:ext uri="{BB962C8B-B14F-4D97-AF65-F5344CB8AC3E}">
        <p14:creationId xmlns:p14="http://schemas.microsoft.com/office/powerpoint/2010/main" val="26366275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609"/>
            <a:ext cx="8991600" cy="485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8316416" y="116632"/>
            <a:ext cx="502061" cy="369332"/>
          </a:xfrm>
          <a:prstGeom prst="rect">
            <a:avLst/>
          </a:prstGeom>
        </p:spPr>
        <p:txBody>
          <a:bodyPr wrap="none">
            <a:spAutoFit/>
          </a:bodyPr>
          <a:lstStyle/>
          <a:p>
            <a:r>
              <a:rPr lang="es-MX" dirty="0"/>
              <a:t>5 h</a:t>
            </a:r>
          </a:p>
        </p:txBody>
      </p:sp>
    </p:spTree>
    <p:extLst>
      <p:ext uri="{BB962C8B-B14F-4D97-AF65-F5344CB8AC3E}">
        <p14:creationId xmlns:p14="http://schemas.microsoft.com/office/powerpoint/2010/main" val="4832833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628"/>
            <a:ext cx="8856984" cy="664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23528" y="1669450"/>
            <a:ext cx="4608512" cy="523220"/>
          </a:xfrm>
          <a:prstGeom prst="rect">
            <a:avLst/>
          </a:prstGeom>
          <a:noFill/>
        </p:spPr>
        <p:txBody>
          <a:bodyPr wrap="square" rtlCol="0">
            <a:spAutoFit/>
          </a:bodyPr>
          <a:lstStyle/>
          <a:p>
            <a:r>
              <a:rPr lang="es-MX" sz="2800" dirty="0" smtClean="0">
                <a:solidFill>
                  <a:srgbClr val="0070C0"/>
                </a:solidFill>
              </a:rPr>
              <a:t>PRODUCTOS</a:t>
            </a:r>
            <a:endParaRPr lang="es-MX" sz="2800" dirty="0">
              <a:solidFill>
                <a:srgbClr val="0070C0"/>
              </a:solidFill>
            </a:endParaRPr>
          </a:p>
        </p:txBody>
      </p:sp>
    </p:spTree>
    <p:extLst>
      <p:ext uri="{BB962C8B-B14F-4D97-AF65-F5344CB8AC3E}">
        <p14:creationId xmlns:p14="http://schemas.microsoft.com/office/powerpoint/2010/main" val="53892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8460432" y="45147"/>
            <a:ext cx="429926" cy="369332"/>
          </a:xfrm>
          <a:prstGeom prst="rect">
            <a:avLst/>
          </a:prstGeom>
        </p:spPr>
        <p:txBody>
          <a:bodyPr wrap="none">
            <a:spAutoFit/>
          </a:bodyPr>
          <a:lstStyle/>
          <a:p>
            <a:r>
              <a:rPr lang="es-MX" dirty="0"/>
              <a:t>5 </a:t>
            </a:r>
            <a:r>
              <a:rPr lang="es-MX" dirty="0" smtClean="0"/>
              <a:t>i</a:t>
            </a:r>
            <a:endParaRPr lang="es-MX"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767" y="904691"/>
            <a:ext cx="8417628" cy="5933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23528" y="289919"/>
            <a:ext cx="7776864" cy="523220"/>
          </a:xfrm>
          <a:prstGeom prst="rect">
            <a:avLst/>
          </a:prstGeom>
        </p:spPr>
        <p:txBody>
          <a:bodyPr wrap="square">
            <a:spAutoFit/>
          </a:bodyPr>
          <a:lstStyle/>
          <a:p>
            <a:r>
              <a:rPr lang="es-MX" sz="2800" dirty="0" smtClean="0">
                <a:solidFill>
                  <a:srgbClr val="0070C0"/>
                </a:solidFill>
              </a:rPr>
              <a:t>4. ORGANIZADOR </a:t>
            </a:r>
            <a:r>
              <a:rPr lang="es-MX" sz="2800" dirty="0">
                <a:solidFill>
                  <a:srgbClr val="0070C0"/>
                </a:solidFill>
              </a:rPr>
              <a:t>GRÁFICO: Preguntas esenciales</a:t>
            </a:r>
          </a:p>
        </p:txBody>
      </p:sp>
    </p:spTree>
    <p:extLst>
      <p:ext uri="{BB962C8B-B14F-4D97-AF65-F5344CB8AC3E}">
        <p14:creationId xmlns:p14="http://schemas.microsoft.com/office/powerpoint/2010/main" val="24336858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8388424" y="35332"/>
            <a:ext cx="429926" cy="369332"/>
          </a:xfrm>
          <a:prstGeom prst="rect">
            <a:avLst/>
          </a:prstGeom>
        </p:spPr>
        <p:txBody>
          <a:bodyPr wrap="none">
            <a:spAutoFit/>
          </a:bodyPr>
          <a:lstStyle/>
          <a:p>
            <a:r>
              <a:rPr lang="es-MX" dirty="0"/>
              <a:t>5 </a:t>
            </a:r>
            <a:r>
              <a:rPr lang="es-MX" dirty="0" smtClean="0"/>
              <a:t>i</a:t>
            </a:r>
            <a:endParaRPr lang="es-MX" dirty="0"/>
          </a:p>
        </p:txBody>
      </p:sp>
      <p:sp>
        <p:nvSpPr>
          <p:cNvPr id="4" name="3 CuadroTexto"/>
          <p:cNvSpPr txBox="1"/>
          <p:nvPr/>
        </p:nvSpPr>
        <p:spPr>
          <a:xfrm>
            <a:off x="395536" y="548680"/>
            <a:ext cx="7920880" cy="523220"/>
          </a:xfrm>
          <a:prstGeom prst="rect">
            <a:avLst/>
          </a:prstGeom>
          <a:noFill/>
        </p:spPr>
        <p:txBody>
          <a:bodyPr wrap="square" rtlCol="0">
            <a:spAutoFit/>
          </a:bodyPr>
          <a:lstStyle/>
          <a:p>
            <a:r>
              <a:rPr lang="es-MX" sz="2800" dirty="0" smtClean="0">
                <a:solidFill>
                  <a:srgbClr val="0070C0"/>
                </a:solidFill>
              </a:rPr>
              <a:t>5. ORGANIZADOR GRÁFICO: Proceso de indagación</a:t>
            </a:r>
            <a:endParaRPr lang="es-MX" sz="2800" dirty="0">
              <a:solidFill>
                <a:srgbClr val="0070C0"/>
              </a:solidFill>
            </a:endParaRPr>
          </a:p>
        </p:txBody>
      </p:sp>
      <p:pic>
        <p:nvPicPr>
          <p:cNvPr id="1126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492910"/>
            <a:ext cx="5256584" cy="5365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23275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99592" y="404664"/>
            <a:ext cx="5184576" cy="369332"/>
          </a:xfrm>
          <a:prstGeom prst="rect">
            <a:avLst/>
          </a:prstGeom>
          <a:noFill/>
        </p:spPr>
        <p:txBody>
          <a:bodyPr wrap="square" rtlCol="0">
            <a:spAutoFit/>
          </a:bodyPr>
          <a:lstStyle/>
          <a:p>
            <a:r>
              <a:rPr lang="es-MX" dirty="0" smtClean="0"/>
              <a:t> 6 .e) A.M.E GENERAL</a:t>
            </a:r>
            <a:endParaRPr lang="es-MX"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360363"/>
            <a:ext cx="8278813" cy="592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8303292" y="28141"/>
            <a:ext cx="429926" cy="369332"/>
          </a:xfrm>
          <a:prstGeom prst="rect">
            <a:avLst/>
          </a:prstGeom>
        </p:spPr>
        <p:txBody>
          <a:bodyPr wrap="none">
            <a:spAutoFit/>
          </a:bodyPr>
          <a:lstStyle/>
          <a:p>
            <a:r>
              <a:rPr lang="es-MX" dirty="0"/>
              <a:t>5 </a:t>
            </a:r>
            <a:r>
              <a:rPr lang="es-MX" dirty="0" smtClean="0"/>
              <a:t>i</a:t>
            </a:r>
            <a:endParaRPr lang="es-MX" dirty="0"/>
          </a:p>
        </p:txBody>
      </p:sp>
    </p:spTree>
    <p:extLst>
      <p:ext uri="{BB962C8B-B14F-4D97-AF65-F5344CB8AC3E}">
        <p14:creationId xmlns:p14="http://schemas.microsoft.com/office/powerpoint/2010/main" val="11270789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3" y="373063"/>
            <a:ext cx="7851775" cy="590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8476702" y="13546"/>
            <a:ext cx="429926" cy="369332"/>
          </a:xfrm>
          <a:prstGeom prst="rect">
            <a:avLst/>
          </a:prstGeom>
        </p:spPr>
        <p:txBody>
          <a:bodyPr wrap="none">
            <a:spAutoFit/>
          </a:bodyPr>
          <a:lstStyle/>
          <a:p>
            <a:r>
              <a:rPr lang="es-MX" dirty="0"/>
              <a:t>5 </a:t>
            </a:r>
            <a:r>
              <a:rPr lang="es-MX" dirty="0" smtClean="0"/>
              <a:t>i</a:t>
            </a:r>
            <a:endParaRPr lang="es-MX" dirty="0"/>
          </a:p>
        </p:txBody>
      </p:sp>
    </p:spTree>
    <p:extLst>
      <p:ext uri="{BB962C8B-B14F-4D97-AF65-F5344CB8AC3E}">
        <p14:creationId xmlns:p14="http://schemas.microsoft.com/office/powerpoint/2010/main" val="15543276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332656"/>
            <a:ext cx="3816424" cy="369332"/>
          </a:xfrm>
          <a:prstGeom prst="rect">
            <a:avLst/>
          </a:prstGeom>
          <a:noFill/>
        </p:spPr>
        <p:txBody>
          <a:bodyPr wrap="square" rtlCol="0">
            <a:spAutoFit/>
          </a:bodyPr>
          <a:lstStyle/>
          <a:p>
            <a:r>
              <a:rPr lang="es-MX" dirty="0" smtClean="0"/>
              <a:t>7. g) E.I.P. RESUMEN</a:t>
            </a:r>
            <a:endParaRPr lang="es-MX" dirty="0"/>
          </a:p>
        </p:txBody>
      </p:sp>
      <p:pic>
        <p:nvPicPr>
          <p:cNvPr id="13314" name="Picture 2" descr="F:\CONEXIONES-DGIRE-17-18\4a. REUNIÓN\E.I.P. RESUMENES\E.I.P-RESÚMEN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398" y="77004"/>
            <a:ext cx="8303203" cy="6780995"/>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467543" y="77004"/>
            <a:ext cx="2808313" cy="369332"/>
          </a:xfrm>
          <a:prstGeom prst="rect">
            <a:avLst/>
          </a:prstGeom>
          <a:noFill/>
        </p:spPr>
        <p:txBody>
          <a:bodyPr wrap="square" rtlCol="0">
            <a:spAutoFit/>
          </a:bodyPr>
          <a:lstStyle/>
          <a:p>
            <a:r>
              <a:rPr lang="es-MX" sz="1400" dirty="0" smtClean="0">
                <a:solidFill>
                  <a:srgbClr val="FF0000"/>
                </a:solidFill>
                <a:latin typeface="Open Sans"/>
              </a:rPr>
              <a:t>Producto 7. g</a:t>
            </a:r>
            <a:r>
              <a:rPr lang="es-MX" dirty="0" smtClean="0">
                <a:solidFill>
                  <a:srgbClr val="FF0000"/>
                </a:solidFill>
              </a:rPr>
              <a:t>)</a:t>
            </a:r>
            <a:r>
              <a:rPr lang="es-MX" dirty="0" smtClean="0"/>
              <a:t> </a:t>
            </a:r>
            <a:r>
              <a:rPr lang="es-MX" sz="1400" dirty="0" smtClean="0">
                <a:solidFill>
                  <a:srgbClr val="0070C0"/>
                </a:solidFill>
                <a:latin typeface="Open Sans"/>
              </a:rPr>
              <a:t>E.I.P. Resumen</a:t>
            </a:r>
            <a:endParaRPr lang="es-MX" sz="1400" dirty="0">
              <a:solidFill>
                <a:srgbClr val="0070C0"/>
              </a:solidFill>
              <a:latin typeface="Open Sans"/>
            </a:endParaRPr>
          </a:p>
        </p:txBody>
      </p:sp>
      <p:sp>
        <p:nvSpPr>
          <p:cNvPr id="4" name="3 Rectángulo"/>
          <p:cNvSpPr/>
          <p:nvPr/>
        </p:nvSpPr>
        <p:spPr>
          <a:xfrm>
            <a:off x="8646893" y="123170"/>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24792685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CONEXIONES-DGIRE-17-18\4a. REUNIÓN\E.I.P. RESUMENES\E.I.P.RESUME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17245"/>
            <a:ext cx="8388424" cy="6251647"/>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654941" y="133734"/>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38144613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33" y="65417"/>
            <a:ext cx="8645525"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13232" y="76243"/>
            <a:ext cx="8645525" cy="7432804"/>
          </a:xfrm>
          <a:prstGeom prst="rect">
            <a:avLst/>
          </a:prstGeom>
          <a:noFill/>
        </p:spPr>
        <p:txBody>
          <a:bodyPr wrap="square" rtlCol="0">
            <a:spAutoFit/>
          </a:bodyPr>
          <a:lstStyle/>
          <a:p>
            <a:pPr>
              <a:lnSpc>
                <a:spcPct val="150000"/>
              </a:lnSpc>
            </a:pPr>
            <a:endParaRPr lang="es-MX" dirty="0" smtClean="0"/>
          </a:p>
          <a:p>
            <a:pPr algn="just">
              <a:lnSpc>
                <a:spcPct val="150000"/>
              </a:lnSpc>
            </a:pPr>
            <a:r>
              <a:rPr lang="es-MX" dirty="0" smtClean="0"/>
              <a:t>5i. Productos:</a:t>
            </a:r>
          </a:p>
          <a:p>
            <a:pPr algn="just">
              <a:lnSpc>
                <a:spcPct val="150000"/>
              </a:lnSpc>
            </a:pPr>
            <a:r>
              <a:rPr lang="es-MX" dirty="0" smtClean="0"/>
              <a:t>     4.Organizador gráfico de preguntas esenciales……………………………………………………44</a:t>
            </a:r>
          </a:p>
          <a:p>
            <a:pPr algn="just">
              <a:lnSpc>
                <a:spcPct val="150000"/>
              </a:lnSpc>
            </a:pPr>
            <a:r>
              <a:rPr lang="es-MX" dirty="0"/>
              <a:t> </a:t>
            </a:r>
            <a:r>
              <a:rPr lang="es-MX" dirty="0" smtClean="0"/>
              <a:t>    5. Organizador gráfico</a:t>
            </a:r>
            <a:r>
              <a:rPr lang="es-MX" dirty="0"/>
              <a:t> proceso de </a:t>
            </a:r>
            <a:r>
              <a:rPr lang="es-MX" dirty="0" smtClean="0"/>
              <a:t>indagación…………………………………………………….45</a:t>
            </a:r>
          </a:p>
          <a:p>
            <a:pPr algn="just">
              <a:lnSpc>
                <a:spcPct val="150000"/>
              </a:lnSpc>
            </a:pPr>
            <a:r>
              <a:rPr lang="es-MX" dirty="0" smtClean="0"/>
              <a:t>     6. e) Análisis de mesa de expertos A.M.E general……………………………………………….46</a:t>
            </a:r>
          </a:p>
          <a:p>
            <a:pPr algn="just">
              <a:lnSpc>
                <a:spcPct val="150000"/>
              </a:lnSpc>
            </a:pPr>
            <a:r>
              <a:rPr lang="es-MX" dirty="0" smtClean="0"/>
              <a:t>     7. g) E.I.P. Resumen……………………………………………………………………………………………48</a:t>
            </a:r>
          </a:p>
          <a:p>
            <a:pPr algn="just">
              <a:lnSpc>
                <a:spcPct val="150000"/>
              </a:lnSpc>
            </a:pPr>
            <a:r>
              <a:rPr lang="es-MX" dirty="0" smtClean="0"/>
              <a:t>     8. h) E.I.P Elaboración de proyecto……………………………………………………………………..55</a:t>
            </a:r>
          </a:p>
          <a:p>
            <a:pPr algn="just">
              <a:lnSpc>
                <a:spcPct val="150000"/>
              </a:lnSpc>
            </a:pPr>
            <a:r>
              <a:rPr lang="es-MX" dirty="0" smtClean="0"/>
              <a:t>     9. Fotografías de la sesión 2ª R.T……………………………………………………………………….58</a:t>
            </a:r>
          </a:p>
          <a:p>
            <a:pPr algn="just">
              <a:lnSpc>
                <a:spcPct val="150000"/>
              </a:lnSpc>
            </a:pPr>
            <a:r>
              <a:rPr lang="es-MX" dirty="0" smtClean="0"/>
              <a:t>   10. Evaluación. Tipos, herramientas y de aprendizaje…………………………………………..59</a:t>
            </a:r>
          </a:p>
          <a:p>
            <a:pPr algn="just">
              <a:lnSpc>
                <a:spcPct val="150000"/>
              </a:lnSpc>
            </a:pPr>
            <a:r>
              <a:rPr lang="es-MX" dirty="0" smtClean="0"/>
              <a:t>   11. Evaluación. Formatos…………………………………………………………………………………….62</a:t>
            </a:r>
          </a:p>
          <a:p>
            <a:pPr algn="just">
              <a:lnSpc>
                <a:spcPct val="150000"/>
              </a:lnSpc>
            </a:pPr>
            <a:r>
              <a:rPr lang="es-MX" dirty="0" smtClean="0"/>
              <a:t>   12. Evaluación. Formatos. Grupo heterogéneo……………………………………………………..66</a:t>
            </a:r>
          </a:p>
          <a:p>
            <a:pPr algn="just">
              <a:lnSpc>
                <a:spcPct val="150000"/>
              </a:lnSpc>
            </a:pPr>
            <a:r>
              <a:rPr lang="es-MX" dirty="0" smtClean="0"/>
              <a:t>   13. Lista de pasos para realizar una infografía digital…………………………………………..68</a:t>
            </a:r>
          </a:p>
          <a:p>
            <a:pPr algn="just">
              <a:lnSpc>
                <a:spcPct val="150000"/>
              </a:lnSpc>
            </a:pPr>
            <a:r>
              <a:rPr lang="es-MX" dirty="0" smtClean="0"/>
              <a:t>   14. Infografía………………………………………………………………………………………………………69</a:t>
            </a:r>
          </a:p>
          <a:p>
            <a:pPr algn="just">
              <a:lnSpc>
                <a:spcPct val="150000"/>
              </a:lnSpc>
            </a:pPr>
            <a:r>
              <a:rPr lang="es-MX" dirty="0" smtClean="0"/>
              <a:t>   15. Reflexiones personales………………………………………………………………………………….70</a:t>
            </a:r>
          </a:p>
          <a:p>
            <a:pPr>
              <a:lnSpc>
                <a:spcPct val="150000"/>
              </a:lnSpc>
            </a:pPr>
            <a:endParaRPr lang="es-MX" dirty="0" smtClean="0"/>
          </a:p>
          <a:p>
            <a:pPr>
              <a:lnSpc>
                <a:spcPct val="150000"/>
              </a:lnSpc>
            </a:pPr>
            <a:endParaRPr lang="es-MX" dirty="0" smtClean="0"/>
          </a:p>
          <a:p>
            <a:pPr>
              <a:lnSpc>
                <a:spcPct val="150000"/>
              </a:lnSpc>
            </a:pPr>
            <a:endParaRPr lang="es-MX" dirty="0" smtClean="0"/>
          </a:p>
          <a:p>
            <a:endParaRPr lang="es-MX" dirty="0" smtClean="0"/>
          </a:p>
        </p:txBody>
      </p:sp>
    </p:spTree>
    <p:extLst>
      <p:ext uri="{BB962C8B-B14F-4D97-AF65-F5344CB8AC3E}">
        <p14:creationId xmlns:p14="http://schemas.microsoft.com/office/powerpoint/2010/main" val="3621347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CONEXIONES-DGIRE-17-18\4a. REUNIÓN\E.I.P. RESUMENES\E.I.P-RESUMEN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37256"/>
            <a:ext cx="8415811" cy="658348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595323" y="137256"/>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6497501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CONEXIONES-DGIRE-17-18\4a. REUNIÓN\E.I.P. RESUMENES\E.I.P.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869" y="260648"/>
            <a:ext cx="8508377" cy="6415046"/>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673900" y="122148"/>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37704706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CONEXIONES-DGIRE-17-18\4a. REUNIÓN\E.I.P. RESUMENES\E.I.P.RESUMEN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37543"/>
            <a:ext cx="8280920" cy="6438904"/>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698614" y="99043"/>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37756708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CONEXIONES-DGIRE-17-18\4a. REUNIÓN\E.I.P. RESUMENES\E.I.P-RESUMEN 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99147"/>
            <a:ext cx="8676456" cy="6365924"/>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663075" y="122148"/>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28169208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CONEXIONES-DGIRE-17-18\4a. REUNIÓN\E.I.P. RESUMENES\E.I.P-RESUMEN-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02" y="0"/>
            <a:ext cx="905539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8657795" y="116632"/>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7205452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332656"/>
            <a:ext cx="5422959" cy="954107"/>
          </a:xfrm>
          <a:prstGeom prst="rect">
            <a:avLst/>
          </a:prstGeom>
          <a:noFill/>
        </p:spPr>
        <p:txBody>
          <a:bodyPr wrap="none" rtlCol="0">
            <a:spAutoFit/>
          </a:bodyPr>
          <a:lstStyle/>
          <a:p>
            <a:endParaRPr lang="es-MX" sz="2800" dirty="0" smtClean="0">
              <a:solidFill>
                <a:srgbClr val="0070C0"/>
              </a:solidFill>
            </a:endParaRPr>
          </a:p>
          <a:p>
            <a:r>
              <a:rPr lang="es-MX" sz="2800" dirty="0" smtClean="0">
                <a:solidFill>
                  <a:srgbClr val="0070C0"/>
                </a:solidFill>
              </a:rPr>
              <a:t>8. h) E.I.P Elaboración del proyecto</a:t>
            </a:r>
            <a:endParaRPr lang="es-MX" sz="2800" dirty="0">
              <a:solidFill>
                <a:srgbClr val="0070C0"/>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4078047158"/>
              </p:ext>
            </p:extLst>
          </p:nvPr>
        </p:nvGraphicFramePr>
        <p:xfrm>
          <a:off x="755576" y="1700808"/>
          <a:ext cx="6840759" cy="3816424"/>
        </p:xfrm>
        <a:graphic>
          <a:graphicData uri="http://schemas.openxmlformats.org/drawingml/2006/table">
            <a:tbl>
              <a:tblPr firstRow="1" firstCol="1" bandRow="1">
                <a:tableStyleId>{5C22544A-7EE6-4342-B048-85BDC9FD1C3A}</a:tableStyleId>
              </a:tblPr>
              <a:tblGrid>
                <a:gridCol w="1918369"/>
                <a:gridCol w="2268825"/>
                <a:gridCol w="2653565"/>
              </a:tblGrid>
              <a:tr h="954106">
                <a:tc>
                  <a:txBody>
                    <a:bodyPr/>
                    <a:lstStyle/>
                    <a:p>
                      <a:pPr>
                        <a:lnSpc>
                          <a:spcPct val="115000"/>
                        </a:lnSpc>
                        <a:spcAft>
                          <a:spcPts val="0"/>
                        </a:spcAft>
                      </a:pPr>
                      <a:r>
                        <a:rPr lang="es-MX" sz="1600" dirty="0">
                          <a:effectLst/>
                        </a:rPr>
                        <a:t> Materia</a:t>
                      </a:r>
                      <a:endParaRPr lang="es-MX" sz="1600" dirty="0">
                        <a:solidFill>
                          <a:srgbClr val="943634"/>
                        </a:solidFill>
                        <a:effectLst/>
                        <a:latin typeface="Calibri"/>
                        <a:ea typeface="Calibri"/>
                        <a:cs typeface="Times New Roman"/>
                      </a:endParaRPr>
                    </a:p>
                  </a:txBody>
                  <a:tcPr marL="68580" marR="68580" marT="0" marB="0"/>
                </a:tc>
                <a:tc>
                  <a:txBody>
                    <a:bodyPr/>
                    <a:lstStyle/>
                    <a:p>
                      <a:pPr marL="50800">
                        <a:lnSpc>
                          <a:spcPct val="115000"/>
                        </a:lnSpc>
                        <a:spcAft>
                          <a:spcPts val="0"/>
                        </a:spcAft>
                      </a:pPr>
                      <a:r>
                        <a:rPr lang="es-MX" sz="1600" dirty="0">
                          <a:effectLst/>
                        </a:rPr>
                        <a:t>Horas de trabajo disciplinario</a:t>
                      </a:r>
                      <a:endParaRPr lang="es-MX" sz="1600" dirty="0">
                        <a:solidFill>
                          <a:srgbClr val="943634"/>
                        </a:solidFill>
                        <a:effectLst/>
                        <a:latin typeface="Calibri"/>
                        <a:ea typeface="Calibri"/>
                        <a:cs typeface="Times New Roman"/>
                      </a:endParaRPr>
                    </a:p>
                  </a:txBody>
                  <a:tcPr marL="68580" marR="68580" marT="0" marB="0"/>
                </a:tc>
                <a:tc>
                  <a:txBody>
                    <a:bodyPr/>
                    <a:lstStyle/>
                    <a:p>
                      <a:pPr>
                        <a:lnSpc>
                          <a:spcPct val="115000"/>
                        </a:lnSpc>
                        <a:spcAft>
                          <a:spcPts val="0"/>
                        </a:spcAft>
                      </a:pPr>
                      <a:r>
                        <a:rPr lang="es-MX" sz="1600" dirty="0">
                          <a:effectLst/>
                        </a:rPr>
                        <a:t>                   Horas de trabajo </a:t>
                      </a:r>
                    </a:p>
                    <a:p>
                      <a:pPr>
                        <a:lnSpc>
                          <a:spcPct val="115000"/>
                        </a:lnSpc>
                        <a:spcAft>
                          <a:spcPts val="0"/>
                        </a:spcAft>
                      </a:pPr>
                      <a:r>
                        <a:rPr lang="es-MX" sz="1600" dirty="0">
                          <a:effectLst/>
                        </a:rPr>
                        <a:t>                   interdisciplinario</a:t>
                      </a:r>
                      <a:endParaRPr lang="es-MX" sz="1600" dirty="0">
                        <a:solidFill>
                          <a:srgbClr val="943634"/>
                        </a:solidFill>
                        <a:effectLst/>
                        <a:latin typeface="Calibri"/>
                        <a:ea typeface="Calibri"/>
                        <a:cs typeface="Times New Roman"/>
                      </a:endParaRPr>
                    </a:p>
                  </a:txBody>
                  <a:tcPr marL="68580" marR="68580" marT="0" marB="0"/>
                </a:tc>
              </a:tr>
              <a:tr h="954106">
                <a:tc>
                  <a:txBody>
                    <a:bodyPr/>
                    <a:lstStyle/>
                    <a:p>
                      <a:pPr>
                        <a:lnSpc>
                          <a:spcPct val="115000"/>
                        </a:lnSpc>
                        <a:spcAft>
                          <a:spcPts val="0"/>
                        </a:spcAft>
                      </a:pPr>
                      <a:r>
                        <a:rPr lang="es-MX" sz="1600" dirty="0">
                          <a:effectLst/>
                        </a:rPr>
                        <a:t>-Biología V</a:t>
                      </a:r>
                    </a:p>
                    <a:p>
                      <a:pPr>
                        <a:lnSpc>
                          <a:spcPct val="115000"/>
                        </a:lnSpc>
                        <a:spcAft>
                          <a:spcPts val="0"/>
                        </a:spcAft>
                      </a:pPr>
                      <a:r>
                        <a:rPr lang="es-MX" sz="1600" dirty="0">
                          <a:effectLst/>
                        </a:rPr>
                        <a:t> </a:t>
                      </a:r>
                      <a:endParaRPr lang="es-MX" sz="1600" dirty="0">
                        <a:solidFill>
                          <a:srgbClr val="943634"/>
                        </a:solidFill>
                        <a:effectLst/>
                        <a:latin typeface="Calibri"/>
                        <a:ea typeface="Calibri"/>
                        <a:cs typeface="Times New Roman"/>
                      </a:endParaRPr>
                    </a:p>
                  </a:txBody>
                  <a:tcPr marL="68580" marR="68580" marT="0" marB="0"/>
                </a:tc>
                <a:tc>
                  <a:txBody>
                    <a:bodyPr/>
                    <a:lstStyle/>
                    <a:p>
                      <a:pPr>
                        <a:lnSpc>
                          <a:spcPct val="115000"/>
                        </a:lnSpc>
                        <a:spcAft>
                          <a:spcPts val="0"/>
                        </a:spcAft>
                      </a:pPr>
                      <a:r>
                        <a:rPr lang="es-MX" sz="1600" dirty="0">
                          <a:effectLst/>
                        </a:rPr>
                        <a:t>           10</a:t>
                      </a:r>
                    </a:p>
                    <a:p>
                      <a:pPr algn="ctr">
                        <a:lnSpc>
                          <a:spcPct val="115000"/>
                        </a:lnSpc>
                        <a:spcAft>
                          <a:spcPts val="0"/>
                        </a:spcAft>
                      </a:pPr>
                      <a:r>
                        <a:rPr lang="es-MX" sz="1600" dirty="0">
                          <a:effectLst/>
                        </a:rPr>
                        <a:t> </a:t>
                      </a:r>
                      <a:endParaRPr lang="es-MX" sz="1600" dirty="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8</a:t>
                      </a:r>
                      <a:endParaRPr lang="es-MX" sz="1600">
                        <a:solidFill>
                          <a:srgbClr val="943634"/>
                        </a:solidFill>
                        <a:effectLst/>
                        <a:latin typeface="Calibri"/>
                        <a:ea typeface="Calibri"/>
                        <a:cs typeface="Times New Roman"/>
                      </a:endParaRPr>
                    </a:p>
                  </a:txBody>
                  <a:tcPr marL="68580" marR="68580" marT="0" marB="0"/>
                </a:tc>
              </a:tr>
              <a:tr h="954106">
                <a:tc>
                  <a:txBody>
                    <a:bodyPr/>
                    <a:lstStyle/>
                    <a:p>
                      <a:pPr>
                        <a:lnSpc>
                          <a:spcPct val="115000"/>
                        </a:lnSpc>
                        <a:spcAft>
                          <a:spcPts val="0"/>
                        </a:spcAft>
                      </a:pPr>
                      <a:r>
                        <a:rPr lang="es-MX" sz="1600" dirty="0">
                          <a:effectLst/>
                        </a:rPr>
                        <a:t>-Historia de Arte</a:t>
                      </a:r>
                    </a:p>
                    <a:p>
                      <a:pPr>
                        <a:lnSpc>
                          <a:spcPct val="115000"/>
                        </a:lnSpc>
                        <a:spcAft>
                          <a:spcPts val="0"/>
                        </a:spcAft>
                      </a:pPr>
                      <a:r>
                        <a:rPr lang="es-MX" sz="1600" dirty="0">
                          <a:effectLst/>
                        </a:rPr>
                        <a:t> </a:t>
                      </a:r>
                      <a:endParaRPr lang="es-MX" sz="1600" dirty="0">
                        <a:solidFill>
                          <a:srgbClr val="943634"/>
                        </a:solidFill>
                        <a:effectLst/>
                        <a:latin typeface="Calibri"/>
                        <a:ea typeface="Calibri"/>
                        <a:cs typeface="Times New Roman"/>
                      </a:endParaRPr>
                    </a:p>
                  </a:txBody>
                  <a:tcPr marL="68580" marR="68580" marT="0" marB="0"/>
                </a:tc>
                <a:tc>
                  <a:txBody>
                    <a:bodyPr/>
                    <a:lstStyle/>
                    <a:p>
                      <a:pPr>
                        <a:lnSpc>
                          <a:spcPct val="115000"/>
                        </a:lnSpc>
                        <a:spcAft>
                          <a:spcPts val="0"/>
                        </a:spcAft>
                      </a:pPr>
                      <a:r>
                        <a:rPr lang="es-MX" sz="1600" dirty="0">
                          <a:effectLst/>
                        </a:rPr>
                        <a:t>          10</a:t>
                      </a:r>
                    </a:p>
                    <a:p>
                      <a:pPr algn="ctr">
                        <a:lnSpc>
                          <a:spcPct val="115000"/>
                        </a:lnSpc>
                        <a:spcAft>
                          <a:spcPts val="0"/>
                        </a:spcAft>
                      </a:pPr>
                      <a:r>
                        <a:rPr lang="es-MX" sz="1600" dirty="0">
                          <a:effectLst/>
                        </a:rPr>
                        <a:t> </a:t>
                      </a:r>
                      <a:endParaRPr lang="es-MX" sz="1600" dirty="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a:effectLst/>
                        </a:rPr>
                        <a:t>8</a:t>
                      </a:r>
                      <a:endParaRPr lang="es-MX" sz="1600">
                        <a:solidFill>
                          <a:srgbClr val="943634"/>
                        </a:solidFill>
                        <a:effectLst/>
                        <a:latin typeface="Calibri"/>
                        <a:ea typeface="Calibri"/>
                        <a:cs typeface="Times New Roman"/>
                      </a:endParaRPr>
                    </a:p>
                  </a:txBody>
                  <a:tcPr marL="68580" marR="68580" marT="0" marB="0"/>
                </a:tc>
              </a:tr>
              <a:tr h="954106">
                <a:tc>
                  <a:txBody>
                    <a:bodyPr/>
                    <a:lstStyle/>
                    <a:p>
                      <a:pPr>
                        <a:lnSpc>
                          <a:spcPct val="115000"/>
                        </a:lnSpc>
                        <a:spcAft>
                          <a:spcPts val="0"/>
                        </a:spcAft>
                      </a:pPr>
                      <a:r>
                        <a:rPr lang="es-MX" sz="1600" dirty="0">
                          <a:effectLst/>
                        </a:rPr>
                        <a:t>-Laboratorio</a:t>
                      </a:r>
                    </a:p>
                    <a:p>
                      <a:pPr>
                        <a:lnSpc>
                          <a:spcPct val="115000"/>
                        </a:lnSpc>
                        <a:spcAft>
                          <a:spcPts val="0"/>
                        </a:spcAft>
                      </a:pPr>
                      <a:r>
                        <a:rPr lang="es-MX" sz="1600" dirty="0">
                          <a:effectLst/>
                        </a:rPr>
                        <a:t> </a:t>
                      </a:r>
                      <a:endParaRPr lang="es-MX" sz="1600" dirty="0">
                        <a:solidFill>
                          <a:srgbClr val="943634"/>
                        </a:solidFill>
                        <a:effectLst/>
                        <a:latin typeface="Calibri"/>
                        <a:ea typeface="Calibri"/>
                        <a:cs typeface="Times New Roman"/>
                      </a:endParaRPr>
                    </a:p>
                  </a:txBody>
                  <a:tcPr marL="68580" marR="68580" marT="0" marB="0"/>
                </a:tc>
                <a:tc>
                  <a:txBody>
                    <a:bodyPr/>
                    <a:lstStyle/>
                    <a:p>
                      <a:pPr>
                        <a:lnSpc>
                          <a:spcPct val="115000"/>
                        </a:lnSpc>
                        <a:spcAft>
                          <a:spcPts val="0"/>
                        </a:spcAft>
                      </a:pPr>
                      <a:r>
                        <a:rPr lang="es-MX" sz="1600" dirty="0">
                          <a:effectLst/>
                        </a:rPr>
                        <a:t>          4</a:t>
                      </a:r>
                      <a:endParaRPr lang="es-MX" sz="1600" dirty="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600" dirty="0">
                          <a:effectLst/>
                        </a:rPr>
                        <a:t>4</a:t>
                      </a:r>
                      <a:endParaRPr lang="es-MX" sz="1600" dirty="0">
                        <a:solidFill>
                          <a:srgbClr val="943634"/>
                        </a:solidFill>
                        <a:effectLst/>
                        <a:latin typeface="Calibri"/>
                        <a:ea typeface="Calibri"/>
                        <a:cs typeface="Times New Roman"/>
                      </a:endParaRPr>
                    </a:p>
                  </a:txBody>
                  <a:tcPr marL="68580" marR="68580" marT="0" marB="0"/>
                </a:tc>
              </a:tr>
            </a:tbl>
          </a:graphicData>
        </a:graphic>
      </p:graphicFrame>
      <p:sp>
        <p:nvSpPr>
          <p:cNvPr id="4" name="3 Rectángulo"/>
          <p:cNvSpPr/>
          <p:nvPr/>
        </p:nvSpPr>
        <p:spPr>
          <a:xfrm>
            <a:off x="8620468" y="194156"/>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32017930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476672"/>
            <a:ext cx="7259295" cy="523220"/>
          </a:xfrm>
          <a:prstGeom prst="rect">
            <a:avLst/>
          </a:prstGeom>
        </p:spPr>
        <p:txBody>
          <a:bodyPr wrap="none">
            <a:spAutoFit/>
          </a:bodyPr>
          <a:lstStyle/>
          <a:p>
            <a:r>
              <a:rPr lang="es-MX" sz="2800" dirty="0">
                <a:solidFill>
                  <a:srgbClr val="0070C0"/>
                </a:solidFill>
              </a:rPr>
              <a:t>8. h) E.I.P </a:t>
            </a:r>
            <a:r>
              <a:rPr lang="es-MX" sz="2800" dirty="0" smtClean="0">
                <a:solidFill>
                  <a:srgbClr val="0070C0"/>
                </a:solidFill>
              </a:rPr>
              <a:t>Presentación </a:t>
            </a:r>
            <a:r>
              <a:rPr lang="es-MX" sz="2800" dirty="0">
                <a:solidFill>
                  <a:srgbClr val="0070C0"/>
                </a:solidFill>
              </a:rPr>
              <a:t>del </a:t>
            </a:r>
            <a:r>
              <a:rPr lang="es-MX" sz="2800" dirty="0" smtClean="0">
                <a:solidFill>
                  <a:srgbClr val="0070C0"/>
                </a:solidFill>
              </a:rPr>
              <a:t>proyecto (producto)</a:t>
            </a:r>
            <a:endParaRPr lang="es-MX" sz="2800" dirty="0">
              <a:solidFill>
                <a:srgbClr val="0070C0"/>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4292166322"/>
              </p:ext>
            </p:extLst>
          </p:nvPr>
        </p:nvGraphicFramePr>
        <p:xfrm>
          <a:off x="611560" y="1196751"/>
          <a:ext cx="7992888" cy="3108924"/>
        </p:xfrm>
        <a:graphic>
          <a:graphicData uri="http://schemas.openxmlformats.org/drawingml/2006/table">
            <a:tbl>
              <a:tblPr firstRow="1" bandRow="1">
                <a:tableStyleId>{3B4B98B0-60AC-42C2-AFA5-B58CD77FA1E5}</a:tableStyleId>
              </a:tblPr>
              <a:tblGrid>
                <a:gridCol w="3996444"/>
                <a:gridCol w="3996444"/>
              </a:tblGrid>
              <a:tr h="411474">
                <a:tc>
                  <a:txBody>
                    <a:bodyPr/>
                    <a:lstStyle/>
                    <a:p>
                      <a:pPr marL="285750" indent="-285750">
                        <a:buFont typeface="Wingdings" panose="05000000000000000000" pitchFamily="2" charset="2"/>
                        <a:buChar char="Ø"/>
                      </a:pPr>
                      <a:r>
                        <a:rPr lang="es-MX" b="0" dirty="0" smtClean="0"/>
                        <a:t>Roles individuales</a:t>
                      </a:r>
                    </a:p>
                  </a:txBody>
                  <a:tcPr/>
                </a:tc>
                <a:tc>
                  <a:txBody>
                    <a:bodyPr/>
                    <a:lstStyle/>
                    <a:p>
                      <a:pPr marL="285750" indent="-285750">
                        <a:buFont typeface="Wingdings" panose="05000000000000000000" pitchFamily="2" charset="2"/>
                        <a:buChar char="Ø"/>
                      </a:pPr>
                      <a:r>
                        <a:rPr lang="es-MX" b="0" dirty="0" smtClean="0"/>
                        <a:t>Ensayo</a:t>
                      </a:r>
                      <a:endParaRPr lang="es-MX" b="0" dirty="0"/>
                    </a:p>
                  </a:txBody>
                  <a:tcPr/>
                </a:tc>
              </a:tr>
              <a:tr h="411474">
                <a:tc>
                  <a:txBody>
                    <a:bodyPr/>
                    <a:lstStyle/>
                    <a:p>
                      <a:pPr marL="285750" indent="-285750">
                        <a:buFont typeface="Wingdings" panose="05000000000000000000" pitchFamily="2" charset="2"/>
                        <a:buChar char="Ø"/>
                      </a:pPr>
                      <a:r>
                        <a:rPr lang="es-MX" dirty="0" smtClean="0"/>
                        <a:t>Integración de equipos</a:t>
                      </a:r>
                    </a:p>
                  </a:txBody>
                  <a:tcPr/>
                </a:tc>
                <a:tc>
                  <a:txBody>
                    <a:bodyPr/>
                    <a:lstStyle/>
                    <a:p>
                      <a:pPr marL="285750" indent="-285750">
                        <a:buFont typeface="Wingdings" panose="05000000000000000000" pitchFamily="2" charset="2"/>
                        <a:buChar char="Ø"/>
                      </a:pPr>
                      <a:r>
                        <a:rPr lang="es-MX" dirty="0" smtClean="0"/>
                        <a:t>Exposición</a:t>
                      </a:r>
                      <a:endParaRPr lang="es-MX" dirty="0"/>
                    </a:p>
                  </a:txBody>
                  <a:tcPr/>
                </a:tc>
              </a:tr>
              <a:tr h="411474">
                <a:tc>
                  <a:txBody>
                    <a:bodyPr/>
                    <a:lstStyle/>
                    <a:p>
                      <a:pPr marL="285750" indent="-285750">
                        <a:buFont typeface="Wingdings" panose="05000000000000000000" pitchFamily="2" charset="2"/>
                        <a:buChar char="Ø"/>
                      </a:pPr>
                      <a:r>
                        <a:rPr lang="es-MX" dirty="0" smtClean="0"/>
                        <a:t>Investigaciones</a:t>
                      </a:r>
                      <a:endParaRPr lang="es-MX" dirty="0"/>
                    </a:p>
                  </a:txBody>
                  <a:tcPr/>
                </a:tc>
                <a:tc>
                  <a:txBody>
                    <a:bodyPr/>
                    <a:lstStyle/>
                    <a:p>
                      <a:pPr marL="285750" indent="-285750">
                        <a:buFont typeface="Wingdings" panose="05000000000000000000" pitchFamily="2" charset="2"/>
                        <a:buChar char="Ø"/>
                      </a:pPr>
                      <a:r>
                        <a:rPr lang="es-MX" dirty="0" smtClean="0"/>
                        <a:t>Entrega impresa</a:t>
                      </a:r>
                      <a:endParaRPr lang="es-MX" dirty="0"/>
                    </a:p>
                  </a:txBody>
                  <a:tcPr/>
                </a:tc>
              </a:tr>
              <a:tr h="411474">
                <a:tc>
                  <a:txBody>
                    <a:bodyPr/>
                    <a:lstStyle/>
                    <a:p>
                      <a:pPr marL="285750" indent="-285750">
                        <a:buFont typeface="Wingdings" panose="05000000000000000000" pitchFamily="2" charset="2"/>
                        <a:buChar char="Ø"/>
                      </a:pPr>
                      <a:r>
                        <a:rPr lang="es-MX" dirty="0" smtClean="0"/>
                        <a:t>Análisis</a:t>
                      </a:r>
                      <a:endParaRPr lang="es-MX" dirty="0"/>
                    </a:p>
                  </a:txBody>
                  <a:tcPr/>
                </a:tc>
                <a:tc>
                  <a:txBody>
                    <a:bodyPr/>
                    <a:lstStyle/>
                    <a:p>
                      <a:pPr marL="285750" indent="-285750">
                        <a:buFont typeface="Wingdings" panose="05000000000000000000" pitchFamily="2" charset="2"/>
                        <a:buChar char="Ø"/>
                      </a:pPr>
                      <a:r>
                        <a:rPr lang="es-MX" dirty="0" smtClean="0"/>
                        <a:t>Entrega en USB</a:t>
                      </a:r>
                      <a:endParaRPr lang="es-MX" dirty="0"/>
                    </a:p>
                  </a:txBody>
                  <a:tcPr/>
                </a:tc>
              </a:tr>
              <a:tr h="411474">
                <a:tc>
                  <a:txBody>
                    <a:bodyPr/>
                    <a:lstStyle/>
                    <a:p>
                      <a:pPr marL="285750" indent="-285750">
                        <a:buFont typeface="Wingdings" panose="05000000000000000000" pitchFamily="2" charset="2"/>
                        <a:buChar char="Ø"/>
                      </a:pPr>
                      <a:r>
                        <a:rPr lang="es-MX" dirty="0" smtClean="0"/>
                        <a:t>Experimentos</a:t>
                      </a:r>
                      <a:endParaRPr lang="es-MX" dirty="0"/>
                    </a:p>
                  </a:txBody>
                  <a:tcPr/>
                </a:tc>
                <a:tc>
                  <a:txBody>
                    <a:bodyPr/>
                    <a:lstStyle/>
                    <a:p>
                      <a:pPr marL="285750" indent="-285750">
                        <a:buFont typeface="Wingdings" panose="05000000000000000000" pitchFamily="2" charset="2"/>
                        <a:buChar char="Ø"/>
                      </a:pPr>
                      <a:r>
                        <a:rPr lang="es-MX" dirty="0" smtClean="0"/>
                        <a:t>Video todo el desarrollo de la  Investigación</a:t>
                      </a:r>
                      <a:endParaRPr lang="es-MX" dirty="0"/>
                    </a:p>
                  </a:txBody>
                  <a:tcPr/>
                </a:tc>
              </a:tr>
              <a:tr h="411474">
                <a:tc>
                  <a:txBody>
                    <a:bodyPr/>
                    <a:lstStyle/>
                    <a:p>
                      <a:pPr marL="285750" indent="-285750">
                        <a:buFont typeface="Wingdings" panose="05000000000000000000" pitchFamily="2" charset="2"/>
                        <a:buChar char="Ø"/>
                      </a:pPr>
                      <a:r>
                        <a:rPr lang="es-MX" dirty="0" smtClean="0"/>
                        <a:t>Representaciones gráficas</a:t>
                      </a:r>
                      <a:endParaRPr lang="es-MX" dirty="0"/>
                    </a:p>
                  </a:txBody>
                  <a:tcPr/>
                </a:tc>
                <a:tc>
                  <a:txBody>
                    <a:bodyPr/>
                    <a:lstStyle/>
                    <a:p>
                      <a:pPr marL="285750" indent="-285750">
                        <a:buFont typeface="Wingdings" panose="05000000000000000000" pitchFamily="2" charset="2"/>
                        <a:buChar char="Ø"/>
                      </a:pPr>
                      <a:endParaRPr lang="es-MX" dirty="0"/>
                    </a:p>
                  </a:txBody>
                  <a:tcPr/>
                </a:tc>
              </a:tr>
              <a:tr h="411474">
                <a:tc>
                  <a:txBody>
                    <a:bodyPr/>
                    <a:lstStyle/>
                    <a:p>
                      <a:pPr marL="285750" indent="-285750">
                        <a:buFont typeface="Wingdings" panose="05000000000000000000" pitchFamily="2" charset="2"/>
                        <a:buChar char="Ø"/>
                      </a:pPr>
                      <a:r>
                        <a:rPr lang="es-MX" dirty="0" smtClean="0"/>
                        <a:t>Mesa redonda</a:t>
                      </a:r>
                      <a:endParaRPr lang="es-MX" dirty="0"/>
                    </a:p>
                  </a:txBody>
                  <a:tcPr/>
                </a:tc>
                <a:tc>
                  <a:txBody>
                    <a:bodyPr/>
                    <a:lstStyle/>
                    <a:p>
                      <a:pPr marL="285750" indent="-285750">
                        <a:buFont typeface="Wingdings" panose="05000000000000000000" pitchFamily="2" charset="2"/>
                        <a:buChar char="Ø"/>
                      </a:pPr>
                      <a:endParaRPr lang="es-MX" dirty="0"/>
                    </a:p>
                  </a:txBody>
                  <a:tcPr/>
                </a:tc>
              </a:tr>
            </a:tbl>
          </a:graphicData>
        </a:graphic>
      </p:graphicFrame>
      <p:sp>
        <p:nvSpPr>
          <p:cNvPr id="3" name="2 Rectángulo"/>
          <p:cNvSpPr/>
          <p:nvPr/>
        </p:nvSpPr>
        <p:spPr>
          <a:xfrm>
            <a:off x="8571038" y="188640"/>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15794247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332656"/>
            <a:ext cx="7488832" cy="523220"/>
          </a:xfrm>
          <a:prstGeom prst="rect">
            <a:avLst/>
          </a:prstGeom>
        </p:spPr>
        <p:txBody>
          <a:bodyPr wrap="square">
            <a:spAutoFit/>
          </a:bodyPr>
          <a:lstStyle/>
          <a:p>
            <a:r>
              <a:rPr lang="es-MX" sz="2800" dirty="0">
                <a:solidFill>
                  <a:srgbClr val="0070C0"/>
                </a:solidFill>
              </a:rPr>
              <a:t>8. </a:t>
            </a:r>
            <a:r>
              <a:rPr lang="es-MX" sz="2800" dirty="0" smtClean="0">
                <a:solidFill>
                  <a:srgbClr val="0070C0"/>
                </a:solidFill>
              </a:rPr>
              <a:t>h) E.I.P. Evaluación del proyecto</a:t>
            </a:r>
            <a:endParaRPr lang="es-MX" sz="2800" dirty="0">
              <a:solidFill>
                <a:srgbClr val="0070C0"/>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3859216132"/>
              </p:ext>
            </p:extLst>
          </p:nvPr>
        </p:nvGraphicFramePr>
        <p:xfrm>
          <a:off x="395535" y="855876"/>
          <a:ext cx="8352930" cy="5983254"/>
        </p:xfrm>
        <a:graphic>
          <a:graphicData uri="http://schemas.openxmlformats.org/drawingml/2006/table">
            <a:tbl>
              <a:tblPr firstRow="1" bandRow="1">
                <a:tableStyleId>{5C22544A-7EE6-4342-B048-85BDC9FD1C3A}</a:tableStyleId>
              </a:tblPr>
              <a:tblGrid>
                <a:gridCol w="2784310"/>
                <a:gridCol w="2784310"/>
                <a:gridCol w="2784310"/>
              </a:tblGrid>
              <a:tr h="374934">
                <a:tc>
                  <a:txBody>
                    <a:bodyPr/>
                    <a:lstStyle/>
                    <a:p>
                      <a:r>
                        <a:rPr lang="es-MX" dirty="0" smtClean="0"/>
                        <a:t>1. Aspectos</a:t>
                      </a:r>
                      <a:r>
                        <a:rPr lang="es-MX" baseline="0" dirty="0" smtClean="0"/>
                        <a:t> que se evaluarán</a:t>
                      </a:r>
                      <a:endParaRPr lang="es-MX" dirty="0"/>
                    </a:p>
                  </a:txBody>
                  <a:tcPr/>
                </a:tc>
                <a:tc>
                  <a:txBody>
                    <a:bodyPr/>
                    <a:lstStyle/>
                    <a:p>
                      <a:r>
                        <a:rPr lang="es-MX" dirty="0" smtClean="0"/>
                        <a:t>Criterios </a:t>
                      </a:r>
                      <a:r>
                        <a:rPr lang="es-MX" baseline="0" dirty="0" smtClean="0"/>
                        <a:t> para evaluar cada aspecto</a:t>
                      </a:r>
                      <a:endParaRPr lang="es-MX" dirty="0"/>
                    </a:p>
                  </a:txBody>
                  <a:tcPr/>
                </a:tc>
                <a:tc>
                  <a:txBody>
                    <a:bodyPr/>
                    <a:lstStyle/>
                    <a:p>
                      <a:r>
                        <a:rPr lang="es-MX" dirty="0" smtClean="0"/>
                        <a:t>Herramientas e instrumentos de evaluación</a:t>
                      </a:r>
                      <a:endParaRPr lang="es-MX" dirty="0"/>
                    </a:p>
                  </a:txBody>
                  <a:tcPr/>
                </a:tc>
              </a:tr>
              <a:tr h="374934">
                <a:tc>
                  <a:txBody>
                    <a:bodyPr/>
                    <a:lstStyle/>
                    <a:p>
                      <a:pPr marL="285750" indent="-285750">
                        <a:buFont typeface="Wingdings" panose="05000000000000000000" pitchFamily="2" charset="2"/>
                        <a:buChar char="§"/>
                      </a:pPr>
                      <a:r>
                        <a:rPr lang="es-MX" sz="1600" dirty="0" smtClean="0"/>
                        <a:t>Se crea un nivel de rúbricas por disciplina</a:t>
                      </a:r>
                      <a:endParaRPr lang="es-MX" sz="1600" dirty="0"/>
                    </a:p>
                  </a:txBody>
                  <a:tcPr/>
                </a:tc>
                <a:tc>
                  <a:txBody>
                    <a:bodyPr/>
                    <a:lstStyle/>
                    <a:p>
                      <a:pPr marL="285750" indent="-285750">
                        <a:buFont typeface="Wingdings" panose="05000000000000000000" pitchFamily="2" charset="2"/>
                        <a:buChar char="§"/>
                      </a:pPr>
                      <a:r>
                        <a:rPr lang="es-MX" sz="1600" dirty="0" smtClean="0"/>
                        <a:t>Disciplinario</a:t>
                      </a:r>
                      <a:endParaRPr lang="es-MX" sz="1600" dirty="0"/>
                    </a:p>
                  </a:txBody>
                  <a:tcPr/>
                </a:tc>
                <a:tc>
                  <a:txBody>
                    <a:bodyPr/>
                    <a:lstStyle/>
                    <a:p>
                      <a:pPr marL="285750" indent="-285750">
                        <a:buFont typeface="Wingdings" panose="05000000000000000000" pitchFamily="2" charset="2"/>
                        <a:buChar char="§"/>
                      </a:pPr>
                      <a:r>
                        <a:rPr lang="es-MX" sz="1600" dirty="0" smtClean="0"/>
                        <a:t>Exposición</a:t>
                      </a:r>
                      <a:endParaRPr lang="es-MX" sz="1600" dirty="0"/>
                    </a:p>
                  </a:txBody>
                  <a:tcPr/>
                </a:tc>
              </a:tr>
              <a:tr h="374934">
                <a:tc>
                  <a:txBody>
                    <a:bodyPr/>
                    <a:lstStyle/>
                    <a:p>
                      <a:pPr marL="285750" indent="-285750">
                        <a:buFont typeface="Wingdings" panose="05000000000000000000" pitchFamily="2" charset="2"/>
                        <a:buChar char="§"/>
                      </a:pPr>
                      <a:r>
                        <a:rPr lang="es-MX" sz="1600" dirty="0" smtClean="0"/>
                        <a:t>Se crea un nivel de rúbricas por desarrollo interdisciplinario</a:t>
                      </a:r>
                      <a:endParaRPr lang="es-MX" sz="1600" dirty="0"/>
                    </a:p>
                  </a:txBody>
                  <a:tcPr/>
                </a:tc>
                <a:tc>
                  <a:txBody>
                    <a:bodyPr/>
                    <a:lstStyle/>
                    <a:p>
                      <a:pPr marL="285750" indent="-285750">
                        <a:buFont typeface="Wingdings" panose="05000000000000000000" pitchFamily="2" charset="2"/>
                        <a:buChar char="§"/>
                      </a:pPr>
                      <a:r>
                        <a:rPr lang="es-MX" sz="1600" dirty="0" smtClean="0"/>
                        <a:t>Investigación</a:t>
                      </a:r>
                      <a:endParaRPr lang="es-MX" sz="1600" dirty="0"/>
                    </a:p>
                  </a:txBody>
                  <a:tcPr/>
                </a:tc>
                <a:tc>
                  <a:txBody>
                    <a:bodyPr/>
                    <a:lstStyle/>
                    <a:p>
                      <a:pPr marL="285750" indent="-285750">
                        <a:buFont typeface="Wingdings" panose="05000000000000000000" pitchFamily="2" charset="2"/>
                        <a:buChar char="§"/>
                      </a:pPr>
                      <a:r>
                        <a:rPr lang="es-MX" sz="1600" dirty="0" smtClean="0"/>
                        <a:t>Retroalimentación</a:t>
                      </a:r>
                      <a:endParaRPr lang="es-MX" sz="1600" dirty="0"/>
                    </a:p>
                  </a:txBody>
                  <a:tcPr/>
                </a:tc>
              </a:tr>
              <a:tr h="374934">
                <a:tc>
                  <a:txBody>
                    <a:bodyPr/>
                    <a:lstStyle/>
                    <a:p>
                      <a:pPr marL="285750" indent="-285750">
                        <a:buFont typeface="Wingdings" panose="05000000000000000000" pitchFamily="2" charset="2"/>
                        <a:buChar char="§"/>
                      </a:pPr>
                      <a:r>
                        <a:rPr lang="es-MX" sz="1600" dirty="0" smtClean="0"/>
                        <a:t>Se crea un nivel de rúbricas para verificar logros de objetivos</a:t>
                      </a:r>
                      <a:endParaRPr lang="es-MX" sz="1600" dirty="0"/>
                    </a:p>
                  </a:txBody>
                  <a:tcPr/>
                </a:tc>
                <a:tc>
                  <a:txBody>
                    <a:bodyPr/>
                    <a:lstStyle/>
                    <a:p>
                      <a:pPr marL="285750" indent="-285750">
                        <a:buFont typeface="Wingdings" panose="05000000000000000000" pitchFamily="2" charset="2"/>
                        <a:buChar char="§"/>
                      </a:pPr>
                      <a:r>
                        <a:rPr lang="es-MX" sz="1600" dirty="0" smtClean="0"/>
                        <a:t>Alcances</a:t>
                      </a:r>
                      <a:endParaRPr lang="es-MX" sz="1600" dirty="0"/>
                    </a:p>
                  </a:txBody>
                  <a:tcPr/>
                </a:tc>
                <a:tc>
                  <a:txBody>
                    <a:bodyPr/>
                    <a:lstStyle/>
                    <a:p>
                      <a:pPr marL="285750" indent="-285750">
                        <a:buFont typeface="Wingdings" panose="05000000000000000000" pitchFamily="2" charset="2"/>
                        <a:buChar char="§"/>
                      </a:pPr>
                      <a:r>
                        <a:rPr lang="es-MX" sz="1600" dirty="0" smtClean="0"/>
                        <a:t>Formato de reflexión</a:t>
                      </a:r>
                      <a:endParaRPr lang="es-MX" sz="1600" dirty="0"/>
                    </a:p>
                  </a:txBody>
                  <a:tcPr/>
                </a:tc>
              </a:tr>
              <a:tr h="374934">
                <a:tc>
                  <a:txBody>
                    <a:bodyPr/>
                    <a:lstStyle/>
                    <a:p>
                      <a:pPr marL="285750" indent="-285750">
                        <a:buFont typeface="Wingdings" panose="05000000000000000000" pitchFamily="2" charset="2"/>
                        <a:buChar char="§"/>
                      </a:pPr>
                      <a:endParaRPr lang="es-MX" sz="1600" dirty="0"/>
                    </a:p>
                  </a:txBody>
                  <a:tcPr/>
                </a:tc>
                <a:tc>
                  <a:txBody>
                    <a:bodyPr/>
                    <a:lstStyle/>
                    <a:p>
                      <a:pPr marL="285750" indent="-285750">
                        <a:buFont typeface="Wingdings" panose="05000000000000000000" pitchFamily="2" charset="2"/>
                        <a:buChar char="§"/>
                      </a:pPr>
                      <a:r>
                        <a:rPr lang="es-MX" sz="1600" dirty="0" smtClean="0"/>
                        <a:t>Reflexión</a:t>
                      </a:r>
                      <a:endParaRPr lang="es-MX" sz="1600" dirty="0"/>
                    </a:p>
                  </a:txBody>
                  <a:tcPr/>
                </a:tc>
                <a:tc>
                  <a:txBody>
                    <a:bodyPr/>
                    <a:lstStyle/>
                    <a:p>
                      <a:pPr marL="285750" indent="-285750">
                        <a:buFont typeface="Wingdings" panose="05000000000000000000" pitchFamily="2" charset="2"/>
                        <a:buChar char="§"/>
                      </a:pPr>
                      <a:r>
                        <a:rPr lang="es-MX" sz="1600" dirty="0" smtClean="0"/>
                        <a:t>Investigaciones impresa</a:t>
                      </a:r>
                      <a:r>
                        <a:rPr lang="es-MX" sz="1600" baseline="0" dirty="0" smtClean="0"/>
                        <a:t> final</a:t>
                      </a:r>
                      <a:endParaRPr lang="es-MX" sz="1600" dirty="0"/>
                    </a:p>
                  </a:txBody>
                  <a:tcPr/>
                </a:tc>
              </a:tr>
              <a:tr h="374934">
                <a:tc>
                  <a:txBody>
                    <a:bodyPr/>
                    <a:lstStyle/>
                    <a:p>
                      <a:endParaRPr lang="es-MX" sz="1600"/>
                    </a:p>
                  </a:txBody>
                  <a:tcPr/>
                </a:tc>
                <a:tc>
                  <a:txBody>
                    <a:bodyPr/>
                    <a:lstStyle/>
                    <a:p>
                      <a:pPr marL="285750" indent="-285750">
                        <a:buFont typeface="Wingdings" panose="05000000000000000000" pitchFamily="2" charset="2"/>
                        <a:buChar char="§"/>
                      </a:pPr>
                      <a:r>
                        <a:rPr lang="es-MX" sz="1600" dirty="0" smtClean="0"/>
                        <a:t>Comunicación</a:t>
                      </a:r>
                      <a:endParaRPr lang="es-MX" sz="1600" dirty="0"/>
                    </a:p>
                  </a:txBody>
                  <a:tcPr/>
                </a:tc>
                <a:tc>
                  <a:txBody>
                    <a:bodyPr/>
                    <a:lstStyle/>
                    <a:p>
                      <a:pPr marL="285750" indent="-285750">
                        <a:buFont typeface="Wingdings" panose="05000000000000000000" pitchFamily="2" charset="2"/>
                        <a:buChar char="§"/>
                      </a:pPr>
                      <a:r>
                        <a:rPr lang="es-MX" sz="1600" dirty="0" smtClean="0"/>
                        <a:t>Investigación en UB final</a:t>
                      </a:r>
                      <a:endParaRPr lang="es-MX" sz="1600" dirty="0"/>
                    </a:p>
                  </a:txBody>
                  <a:tcPr/>
                </a:tc>
              </a:tr>
              <a:tr h="374934">
                <a:tc>
                  <a:txBody>
                    <a:bodyPr/>
                    <a:lstStyle/>
                    <a:p>
                      <a:endParaRPr lang="es-MX" sz="1600"/>
                    </a:p>
                  </a:txBody>
                  <a:tcPr/>
                </a:tc>
                <a:tc>
                  <a:txBody>
                    <a:bodyPr/>
                    <a:lstStyle/>
                    <a:p>
                      <a:pPr marL="285750" indent="-285750">
                        <a:buFont typeface="Wingdings" panose="05000000000000000000" pitchFamily="2" charset="2"/>
                        <a:buChar char="§"/>
                      </a:pPr>
                      <a:r>
                        <a:rPr lang="es-MX" sz="1600" dirty="0" smtClean="0"/>
                        <a:t>Síntesis</a:t>
                      </a:r>
                      <a:endParaRPr lang="es-MX" sz="1600" dirty="0"/>
                    </a:p>
                  </a:txBody>
                  <a:tcPr/>
                </a:tc>
                <a:tc>
                  <a:txBody>
                    <a:bodyPr/>
                    <a:lstStyle/>
                    <a:p>
                      <a:pPr marL="285750" indent="-285750">
                        <a:buFont typeface="Wingdings" panose="05000000000000000000" pitchFamily="2" charset="2"/>
                        <a:buChar char="§"/>
                      </a:pPr>
                      <a:r>
                        <a:rPr lang="es-MX" sz="1600" dirty="0" smtClean="0"/>
                        <a:t>Video de todo el desarrollo y cada actividad realizada durante la disciplina y en la interdisciplinariedad</a:t>
                      </a:r>
                      <a:endParaRPr lang="es-MX" sz="1600" dirty="0"/>
                    </a:p>
                  </a:txBody>
                  <a:tcPr/>
                </a:tc>
              </a:tr>
              <a:tr h="374934">
                <a:tc>
                  <a:txBody>
                    <a:bodyPr/>
                    <a:lstStyle/>
                    <a:p>
                      <a:endParaRPr lang="es-MX" sz="1600"/>
                    </a:p>
                  </a:txBody>
                  <a:tcPr/>
                </a:tc>
                <a:tc>
                  <a:txBody>
                    <a:bodyPr/>
                    <a:lstStyle/>
                    <a:p>
                      <a:pPr marL="285750" indent="-285750">
                        <a:buFont typeface="Wingdings" panose="05000000000000000000" pitchFamily="2" charset="2"/>
                        <a:buChar char="§"/>
                      </a:pPr>
                      <a:r>
                        <a:rPr lang="es-MX" sz="1600" dirty="0" smtClean="0"/>
                        <a:t>Conclusiones</a:t>
                      </a:r>
                    </a:p>
                    <a:p>
                      <a:pPr marL="285750" indent="-285750">
                        <a:buFont typeface="Wingdings" panose="05000000000000000000" pitchFamily="2" charset="2"/>
                        <a:buChar char="§"/>
                      </a:pPr>
                      <a:endParaRPr lang="es-MX" sz="1600" dirty="0" smtClean="0"/>
                    </a:p>
                    <a:p>
                      <a:pPr marL="285750" indent="-285750">
                        <a:buFont typeface="Wingdings" panose="05000000000000000000" pitchFamily="2" charset="2"/>
                        <a:buChar char="§"/>
                      </a:pPr>
                      <a:r>
                        <a:rPr lang="es-MX" sz="1600" dirty="0" smtClean="0"/>
                        <a:t>Logro de objetivos</a:t>
                      </a:r>
                      <a:endParaRPr lang="es-MX" sz="1600" dirty="0"/>
                    </a:p>
                  </a:txBody>
                  <a:tcPr/>
                </a:tc>
                <a:tc>
                  <a:txBody>
                    <a:bodyPr/>
                    <a:lstStyle/>
                    <a:p>
                      <a:pPr marL="285750" indent="-285750">
                        <a:buFont typeface="Wingdings" panose="05000000000000000000" pitchFamily="2" charset="2"/>
                        <a:buChar char="§"/>
                      </a:pPr>
                      <a:r>
                        <a:rPr lang="es-MX" sz="1600" dirty="0" smtClean="0"/>
                        <a:t>Obtención de conclusiones reflexivas y con conciencia en el alumno</a:t>
                      </a:r>
                      <a:endParaRPr lang="es-MX" sz="1600" dirty="0"/>
                    </a:p>
                  </a:txBody>
                  <a:tcPr/>
                </a:tc>
              </a:tr>
            </a:tbl>
          </a:graphicData>
        </a:graphic>
      </p:graphicFrame>
    </p:spTree>
    <p:extLst>
      <p:ext uri="{BB962C8B-B14F-4D97-AF65-F5344CB8AC3E}">
        <p14:creationId xmlns:p14="http://schemas.microsoft.com/office/powerpoint/2010/main" val="10542306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404664"/>
            <a:ext cx="6283964" cy="523220"/>
          </a:xfrm>
          <a:prstGeom prst="rect">
            <a:avLst/>
          </a:prstGeom>
          <a:noFill/>
        </p:spPr>
        <p:txBody>
          <a:bodyPr wrap="none" rtlCol="0">
            <a:spAutoFit/>
          </a:bodyPr>
          <a:lstStyle/>
          <a:p>
            <a:r>
              <a:rPr lang="es-MX" sz="2800" dirty="0" smtClean="0">
                <a:solidFill>
                  <a:srgbClr val="0070C0"/>
                </a:solidFill>
              </a:rPr>
              <a:t>9. FOTOGRAFÍAS DE LA 2DA. SESIÓN R.T</a:t>
            </a:r>
            <a:endParaRPr lang="es-MX" sz="2800" dirty="0">
              <a:solidFill>
                <a:srgbClr val="0070C0"/>
              </a:solidFill>
            </a:endParaRPr>
          </a:p>
        </p:txBody>
      </p:sp>
      <p:pic>
        <p:nvPicPr>
          <p:cNvPr id="13314" name="Picture 2" descr="F:\CONEXIONES-DGIRE-17-18\2DA.REUNIÓN\Fotos 2da.reunión\IMG-20180109-WA0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3" y="1412776"/>
            <a:ext cx="3600400" cy="2021763"/>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F:\CONEXIONES-DGIRE-17-18\2DA.REUNIÓN\Fotos 2da.reunión\IMG-20180207-WA0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2423657"/>
            <a:ext cx="4016896" cy="301267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F:\CONEXIONES-DGIRE-17-18\2DA.REUNIÓN\Fotos 2da.reunión\IMG-20180109-WA00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417" y="4221088"/>
            <a:ext cx="3794940" cy="2137619"/>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8532440" y="62333"/>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25003166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1560" y="476672"/>
            <a:ext cx="6049156" cy="369332"/>
          </a:xfrm>
          <a:prstGeom prst="rect">
            <a:avLst/>
          </a:prstGeom>
          <a:noFill/>
        </p:spPr>
        <p:txBody>
          <a:bodyPr wrap="none" rtlCol="0">
            <a:spAutoFit/>
          </a:bodyPr>
          <a:lstStyle/>
          <a:p>
            <a:r>
              <a:rPr lang="es-MX" dirty="0" smtClean="0">
                <a:solidFill>
                  <a:srgbClr val="0070C0"/>
                </a:solidFill>
              </a:rPr>
              <a:t>10. EVALUACIÓN. TIPOS, HERRAMIENTAS Y DE APRENDIZAJE</a:t>
            </a:r>
            <a:endParaRPr lang="es-MX" dirty="0">
              <a:solidFill>
                <a:srgbClr val="0070C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33475"/>
            <a:ext cx="7572375" cy="572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8620468" y="127306"/>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3454822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628"/>
            <a:ext cx="8856984" cy="664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129995" y="1772816"/>
            <a:ext cx="7344816" cy="369332"/>
          </a:xfrm>
          <a:prstGeom prst="rect">
            <a:avLst/>
          </a:prstGeom>
        </p:spPr>
        <p:txBody>
          <a:bodyPr wrap="square">
            <a:spAutoFit/>
          </a:bodyPr>
          <a:lstStyle/>
          <a:p>
            <a:pPr eaLnBrk="0" fontAlgn="base" hangingPunct="0">
              <a:spcBef>
                <a:spcPct val="0"/>
              </a:spcBef>
              <a:spcAft>
                <a:spcPct val="0"/>
              </a:spcAft>
            </a:pPr>
            <a:r>
              <a:rPr lang="es-MX" dirty="0">
                <a:solidFill>
                  <a:srgbClr val="AB7005"/>
                </a:solidFill>
                <a:latin typeface="Open Sans"/>
              </a:rPr>
              <a:t>Producto 1.</a:t>
            </a:r>
            <a:r>
              <a:rPr lang="es-MX" dirty="0">
                <a:solidFill>
                  <a:srgbClr val="585858"/>
                </a:solidFill>
                <a:latin typeface="Open Sans"/>
              </a:rPr>
              <a:t> C.A.I.A.C. </a:t>
            </a:r>
            <a:r>
              <a:rPr lang="es-ES" altLang="es-MX" dirty="0">
                <a:latin typeface="Open Sans"/>
                <a:ea typeface="Century Gothic" panose="020B0502020202020204" pitchFamily="34" charset="0"/>
                <a:cs typeface="Century Gothic" panose="020B0502020202020204" pitchFamily="34" charset="0"/>
              </a:rPr>
              <a:t>CONCLUSIONES GENERALES</a:t>
            </a:r>
            <a:endParaRPr lang="es-MX" altLang="es-MX" dirty="0">
              <a:latin typeface="Open Sans"/>
            </a:endParaRPr>
          </a:p>
        </p:txBody>
      </p:sp>
    </p:spTree>
    <p:extLst>
      <p:ext uri="{BB962C8B-B14F-4D97-AF65-F5344CB8AC3E}">
        <p14:creationId xmlns:p14="http://schemas.microsoft.com/office/powerpoint/2010/main" val="24376978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9199" y="8074"/>
            <a:ext cx="6696744" cy="6681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8532440" y="214998"/>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24562464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89" t="20897" r="19682" b="6250"/>
          <a:stretch/>
        </p:blipFill>
        <p:spPr bwMode="auto">
          <a:xfrm>
            <a:off x="409487" y="908720"/>
            <a:ext cx="8325025" cy="576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8520351" y="116632"/>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33968042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476672"/>
            <a:ext cx="4811958" cy="369332"/>
          </a:xfrm>
          <a:prstGeom prst="rect">
            <a:avLst/>
          </a:prstGeom>
          <a:noFill/>
        </p:spPr>
        <p:txBody>
          <a:bodyPr wrap="none" rtlCol="0">
            <a:spAutoFit/>
          </a:bodyPr>
          <a:lstStyle/>
          <a:p>
            <a:r>
              <a:rPr lang="es-MX" dirty="0" smtClean="0">
                <a:solidFill>
                  <a:srgbClr val="0070C0"/>
                </a:solidFill>
              </a:rPr>
              <a:t>11. EVALUACIÓN. FORMATOS. PRERREQUISITOS</a:t>
            </a:r>
            <a:endParaRPr lang="es-MX" dirty="0">
              <a:solidFill>
                <a:srgbClr val="0070C0"/>
              </a:solidFill>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95" y="1309712"/>
            <a:ext cx="4427205" cy="2876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2943" y="1309711"/>
            <a:ext cx="4531057" cy="323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8561709" y="199673"/>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22440840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64" y="957264"/>
            <a:ext cx="8820472" cy="4259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8553914" y="116632"/>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2899221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12509"/>
            <a:ext cx="7761287" cy="56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8532440" y="174223"/>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19289493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9" y="418661"/>
            <a:ext cx="7128792" cy="619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8532440" y="76330"/>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22297589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11560" y="476672"/>
            <a:ext cx="5241115" cy="369332"/>
          </a:xfrm>
          <a:prstGeom prst="rect">
            <a:avLst/>
          </a:prstGeom>
          <a:noFill/>
        </p:spPr>
        <p:txBody>
          <a:bodyPr wrap="none" rtlCol="0">
            <a:spAutoFit/>
          </a:bodyPr>
          <a:lstStyle/>
          <a:p>
            <a:r>
              <a:rPr lang="es-MX" dirty="0" smtClean="0">
                <a:solidFill>
                  <a:srgbClr val="0070C0"/>
                </a:solidFill>
              </a:rPr>
              <a:t>12. EVALUACIÓN.FORMATOS.GRUPO HETEROGÉNEO</a:t>
            </a:r>
            <a:endParaRPr lang="es-MX" dirty="0">
              <a:solidFill>
                <a:srgbClr val="0070C0"/>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879475"/>
            <a:ext cx="8815387"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8614039" y="107340"/>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15822410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3" y="765175"/>
            <a:ext cx="7761287" cy="56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8531324" y="188640"/>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8150626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1560" y="332656"/>
            <a:ext cx="7160422" cy="461665"/>
          </a:xfrm>
          <a:prstGeom prst="rect">
            <a:avLst/>
          </a:prstGeom>
          <a:noFill/>
        </p:spPr>
        <p:txBody>
          <a:bodyPr wrap="none" rtlCol="0">
            <a:spAutoFit/>
          </a:bodyPr>
          <a:lstStyle/>
          <a:p>
            <a:r>
              <a:rPr lang="es-MX" sz="2400" dirty="0" smtClean="0">
                <a:solidFill>
                  <a:srgbClr val="0070C0"/>
                </a:solidFill>
              </a:rPr>
              <a:t>13. LISTA DE PASOS PARA REALIZAR UNA INFOGRAFÍA</a:t>
            </a:r>
            <a:endParaRPr lang="es-MX" sz="2400" dirty="0">
              <a:solidFill>
                <a:srgbClr val="0070C0"/>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36712"/>
            <a:ext cx="8280920" cy="5733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8543522" y="147990"/>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35914938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528" y="691443"/>
            <a:ext cx="2610651" cy="523220"/>
          </a:xfrm>
          <a:prstGeom prst="rect">
            <a:avLst/>
          </a:prstGeom>
          <a:noFill/>
        </p:spPr>
        <p:txBody>
          <a:bodyPr wrap="none" rtlCol="0">
            <a:spAutoFit/>
          </a:bodyPr>
          <a:lstStyle/>
          <a:p>
            <a:r>
              <a:rPr lang="es-MX" sz="2800" dirty="0" smtClean="0">
                <a:solidFill>
                  <a:srgbClr val="0070C0"/>
                </a:solidFill>
              </a:rPr>
              <a:t>14. INFOGRAFÍA</a:t>
            </a:r>
            <a:endParaRPr lang="es-MX" sz="2800" dirty="0">
              <a:solidFill>
                <a:srgbClr val="0070C0"/>
              </a:solidFill>
            </a:endParaRP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561975"/>
            <a:ext cx="4467225" cy="57340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2 Rectángulo"/>
          <p:cNvSpPr/>
          <p:nvPr/>
        </p:nvSpPr>
        <p:spPr>
          <a:xfrm>
            <a:off x="8532440" y="192643"/>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2710914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B9139CC-03F3-4A30-9A08-2502A493291D}"/>
              </a:ext>
            </a:extLst>
          </p:cNvPr>
          <p:cNvSpPr>
            <a:spLocks noChangeArrowheads="1"/>
          </p:cNvSpPr>
          <p:nvPr/>
        </p:nvSpPr>
        <p:spPr bwMode="auto">
          <a:xfrm>
            <a:off x="251520" y="974604"/>
            <a:ext cx="897243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s-MX" sz="1000" b="1" dirty="0">
                <a:solidFill>
                  <a:srgbClr val="FC0D1B"/>
                </a:solidFill>
                <a:latin typeface="Open Sans"/>
              </a:rPr>
              <a:t>Producto 1.</a:t>
            </a:r>
            <a:r>
              <a:rPr lang="es-MX" sz="1000" b="1" dirty="0">
                <a:solidFill>
                  <a:srgbClr val="585858"/>
                </a:solidFill>
                <a:latin typeface="Open Sans"/>
              </a:rPr>
              <a:t> C.A.I.A.C. </a:t>
            </a:r>
            <a:r>
              <a:rPr lang="es-ES" altLang="es-MX" sz="1000" b="1" dirty="0">
                <a:latin typeface="Arial" panose="020B0604020202020204" pitchFamily="34" charset="0"/>
                <a:ea typeface="Century Gothic" panose="020B0502020202020204" pitchFamily="34" charset="0"/>
                <a:cs typeface="Century Gothic" panose="020B0502020202020204" pitchFamily="34" charset="0"/>
              </a:rPr>
              <a:t>CONCLUSIONES GENERALES</a:t>
            </a:r>
            <a:endParaRPr lang="es-MX" altLang="es-MX" sz="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altLang="es-MX" sz="1000" b="1" dirty="0">
              <a:latin typeface="Arial" panose="020B0604020202020204" pitchFamily="34" charset="0"/>
              <a:ea typeface="Century Gothic" panose="020B0502020202020204" pitchFamily="34" charset="0"/>
              <a:cs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000" b="1" i="0" u="none" strike="noStrike" cap="none" normalizeH="0" baseline="0" dirty="0">
                <a:ln>
                  <a:noFill/>
                </a:ln>
                <a:effectLst/>
                <a:latin typeface="Arial" panose="020B0604020202020204" pitchFamily="34" charset="0"/>
                <a:ea typeface="Century Gothic" panose="020B0502020202020204" pitchFamily="34" charset="0"/>
                <a:cs typeface="Century Gothic" panose="020B0502020202020204" pitchFamily="34" charset="0"/>
              </a:rPr>
              <a:t>CUADRO DE ANÁLISIS DE LA INTERDISCIPLINARIEDAD y   EL APRENDIZAJE COOPERATIVO</a:t>
            </a:r>
            <a:endParaRPr kumimoji="0" lang="es-MX" altLang="es-MX" sz="8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000" b="1" i="0" u="none" strike="noStrike" cap="none" normalizeH="0" baseline="0" dirty="0">
                <a:ln>
                  <a:noFill/>
                </a:ln>
                <a:effectLst/>
                <a:latin typeface="Arial" panose="020B0604020202020204" pitchFamily="34" charset="0"/>
                <a:ea typeface="Century Gothic" panose="020B0502020202020204" pitchFamily="34" charset="0"/>
                <a:cs typeface="Century Gothic" panose="020B0502020202020204" pitchFamily="34" charset="0"/>
              </a:rPr>
              <a:t> </a:t>
            </a:r>
            <a:endParaRPr kumimoji="0" lang="es-MX" altLang="es-MX" sz="8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000" b="1" i="0" u="none" strike="noStrike" cap="none" normalizeH="0" baseline="0" dirty="0">
                <a:ln>
                  <a:noFill/>
                </a:ln>
                <a:solidFill>
                  <a:srgbClr val="0B85B9"/>
                </a:solidFill>
                <a:effectLst/>
                <a:latin typeface="Arial" panose="020B0604020202020204" pitchFamily="34" charset="0"/>
                <a:ea typeface="Century Gothic" panose="020B0502020202020204" pitchFamily="34" charset="0"/>
                <a:cs typeface="Century Gothic" panose="020B0502020202020204" pitchFamily="34" charset="0"/>
              </a:rPr>
              <a:t> </a:t>
            </a:r>
            <a:endParaRPr kumimoji="0" lang="es-MX" altLang="es-MX" sz="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a 2">
            <a:extLst>
              <a:ext uri="{FF2B5EF4-FFF2-40B4-BE49-F238E27FC236}">
                <a16:creationId xmlns="" xmlns:a16="http://schemas.microsoft.com/office/drawing/2014/main" id="{8422DC1B-3E5F-428A-99F0-54303C20209C}"/>
              </a:ext>
            </a:extLst>
          </p:cNvPr>
          <p:cNvGraphicFramePr>
            <a:graphicFrameLocks noGrp="1"/>
          </p:cNvGraphicFramePr>
          <p:nvPr>
            <p:extLst>
              <p:ext uri="{D42A27DB-BD31-4B8C-83A1-F6EECF244321}">
                <p14:modId xmlns:p14="http://schemas.microsoft.com/office/powerpoint/2010/main" val="1803338465"/>
              </p:ext>
            </p:extLst>
          </p:nvPr>
        </p:nvGraphicFramePr>
        <p:xfrm>
          <a:off x="189099" y="2062960"/>
          <a:ext cx="8847397" cy="3382264"/>
        </p:xfrm>
        <a:graphic>
          <a:graphicData uri="http://schemas.openxmlformats.org/drawingml/2006/table">
            <a:tbl>
              <a:tblPr>
                <a:tableStyleId>{775DCB02-9BB8-47FD-8907-85C794F793BA}</a:tableStyleId>
              </a:tblPr>
              <a:tblGrid>
                <a:gridCol w="1301982">
                  <a:extLst>
                    <a:ext uri="{9D8B030D-6E8A-4147-A177-3AD203B41FA5}">
                      <a16:colId xmlns="" xmlns:a16="http://schemas.microsoft.com/office/drawing/2014/main" val="3761788624"/>
                    </a:ext>
                  </a:extLst>
                </a:gridCol>
                <a:gridCol w="7545415">
                  <a:extLst>
                    <a:ext uri="{9D8B030D-6E8A-4147-A177-3AD203B41FA5}">
                      <a16:colId xmlns="" xmlns:a16="http://schemas.microsoft.com/office/drawing/2014/main" val="4114553457"/>
                    </a:ext>
                  </a:extLst>
                </a:gridCol>
              </a:tblGrid>
              <a:tr h="364669">
                <a:tc gridSpan="2">
                  <a:txBody>
                    <a:bodyPr/>
                    <a:lstStyle/>
                    <a:p>
                      <a:pPr algn="ctr">
                        <a:lnSpc>
                          <a:spcPct val="115000"/>
                        </a:lnSpc>
                        <a:spcAft>
                          <a:spcPts val="0"/>
                        </a:spcAft>
                      </a:pPr>
                      <a:r>
                        <a:rPr lang="es-ES" sz="1400" dirty="0">
                          <a:effectLst/>
                        </a:rPr>
                        <a:t>La Interdisciplinariedad</a:t>
                      </a:r>
                      <a:endParaRPr lang="es-MX" sz="1400" b="1" dirty="0">
                        <a:solidFill>
                          <a:srgbClr val="000000"/>
                        </a:solidFill>
                        <a:effectLst/>
                        <a:latin typeface="Arial" panose="020B0604020202020204" pitchFamily="34" charset="0"/>
                        <a:ea typeface="Arial" panose="020B0604020202020204" pitchFamily="34" charset="0"/>
                      </a:endParaRPr>
                    </a:p>
                  </a:txBody>
                  <a:tcPr marL="63500" marR="63500" marT="63500" marB="63500"/>
                </a:tc>
                <a:tc hMerge="1">
                  <a:txBody>
                    <a:bodyPr/>
                    <a:lstStyle/>
                    <a:p>
                      <a:endParaRPr lang="es-MX"/>
                    </a:p>
                  </a:txBody>
                  <a:tcPr/>
                </a:tc>
                <a:extLst>
                  <a:ext uri="{0D108BD9-81ED-4DB2-BD59-A6C34878D82A}">
                    <a16:rowId xmlns="" xmlns:a16="http://schemas.microsoft.com/office/drawing/2014/main" val="4238384552"/>
                  </a:ext>
                </a:extLst>
              </a:tr>
              <a:tr h="776601">
                <a:tc>
                  <a:txBody>
                    <a:bodyPr/>
                    <a:lstStyle/>
                    <a:p>
                      <a:pPr>
                        <a:lnSpc>
                          <a:spcPct val="115000"/>
                        </a:lnSpc>
                        <a:spcAft>
                          <a:spcPts val="0"/>
                        </a:spcAft>
                      </a:pPr>
                      <a:r>
                        <a:rPr lang="es-ES" sz="1000" dirty="0">
                          <a:effectLst/>
                        </a:rPr>
                        <a:t>1</a:t>
                      </a:r>
                      <a:r>
                        <a:rPr lang="es-ES" sz="1200" dirty="0">
                          <a:effectLst/>
                        </a:rPr>
                        <a:t>. ¿Qué es?</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tc>
                <a:tc>
                  <a:txBody>
                    <a:bodyPr/>
                    <a:lstStyle/>
                    <a:p>
                      <a:pPr>
                        <a:lnSpc>
                          <a:spcPct val="115000"/>
                        </a:lnSpc>
                        <a:spcAft>
                          <a:spcPts val="0"/>
                        </a:spcAft>
                      </a:pPr>
                      <a:endParaRPr lang="es-ES" sz="1400" dirty="0">
                        <a:effectLst/>
                      </a:endParaRPr>
                    </a:p>
                    <a:p>
                      <a:pPr>
                        <a:lnSpc>
                          <a:spcPct val="115000"/>
                        </a:lnSpc>
                        <a:spcAft>
                          <a:spcPts val="0"/>
                        </a:spcAft>
                      </a:pPr>
                      <a:r>
                        <a:rPr lang="es-ES" sz="1200" dirty="0">
                          <a:effectLst/>
                        </a:rPr>
                        <a:t>Trabajo de un tema o situación desde el punto de vista de disciplinas diferentes, medio de integración del aprendizaje,</a:t>
                      </a:r>
                      <a:endParaRPr lang="es-MX" sz="1200" b="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 xmlns:a16="http://schemas.microsoft.com/office/drawing/2014/main" val="3964706174"/>
                  </a:ext>
                </a:extLst>
              </a:tr>
              <a:tr h="982567">
                <a:tc>
                  <a:txBody>
                    <a:bodyPr/>
                    <a:lstStyle/>
                    <a:p>
                      <a:pPr>
                        <a:lnSpc>
                          <a:spcPct val="115000"/>
                        </a:lnSpc>
                        <a:spcAft>
                          <a:spcPts val="0"/>
                        </a:spcAft>
                      </a:pPr>
                      <a:r>
                        <a:rPr lang="es-ES" sz="1000" dirty="0">
                          <a:effectLst/>
                        </a:rPr>
                        <a:t>2</a:t>
                      </a:r>
                      <a:r>
                        <a:rPr lang="es-ES" sz="1400" dirty="0">
                          <a:effectLst/>
                        </a:rPr>
                        <a:t>. </a:t>
                      </a:r>
                      <a:r>
                        <a:rPr lang="es-ES" sz="1200" dirty="0">
                          <a:effectLst/>
                        </a:rPr>
                        <a:t>¿Qué</a:t>
                      </a:r>
                      <a:endParaRPr lang="es-MX" sz="1200" dirty="0">
                        <a:effectLst/>
                      </a:endParaRPr>
                    </a:p>
                    <a:p>
                      <a:pPr>
                        <a:lnSpc>
                          <a:spcPct val="115000"/>
                        </a:lnSpc>
                        <a:spcAft>
                          <a:spcPts val="0"/>
                        </a:spcAft>
                      </a:pPr>
                      <a:r>
                        <a:rPr lang="es-ES" sz="1200" dirty="0">
                          <a:effectLst/>
                        </a:rPr>
                        <a:t>    características </a:t>
                      </a:r>
                      <a:endParaRPr lang="es-MX" sz="1200" dirty="0">
                        <a:effectLst/>
                      </a:endParaRPr>
                    </a:p>
                    <a:p>
                      <a:pPr>
                        <a:lnSpc>
                          <a:spcPct val="115000"/>
                        </a:lnSpc>
                        <a:spcAft>
                          <a:spcPts val="0"/>
                        </a:spcAft>
                      </a:pPr>
                      <a:r>
                        <a:rPr lang="es-ES" sz="1200" dirty="0">
                          <a:effectLst/>
                        </a:rPr>
                        <a:t>    tiene ?</a:t>
                      </a:r>
                      <a:endParaRPr lang="es-MX" sz="1200" b="0" dirty="0">
                        <a:solidFill>
                          <a:srgbClr val="000000"/>
                        </a:solidFill>
                        <a:effectLst/>
                        <a:latin typeface="+mn-lt"/>
                        <a:ea typeface="Arial" panose="020B0604020202020204" pitchFamily="34" charset="0"/>
                        <a:cs typeface="Arial" panose="020B0604020202020204" pitchFamily="34" charset="0"/>
                      </a:endParaRPr>
                    </a:p>
                  </a:txBody>
                  <a:tcPr marL="63500" marR="63500" marT="63500" marB="63500" anchor="ctr"/>
                </a:tc>
                <a:tc>
                  <a:txBody>
                    <a:bodyPr/>
                    <a:lstStyle/>
                    <a:p>
                      <a:pPr>
                        <a:lnSpc>
                          <a:spcPct val="115000"/>
                        </a:lnSpc>
                        <a:spcAft>
                          <a:spcPts val="0"/>
                        </a:spcAft>
                      </a:pPr>
                      <a:r>
                        <a:rPr lang="es-ES" sz="1200" dirty="0">
                          <a:effectLst/>
                        </a:rPr>
                        <a:t>Trabajo en equipo, colaboración y participación.</a:t>
                      </a:r>
                      <a:endParaRPr lang="es-MX" sz="1200" dirty="0">
                        <a:effectLst/>
                      </a:endParaRPr>
                    </a:p>
                    <a:p>
                      <a:pPr>
                        <a:lnSpc>
                          <a:spcPct val="115000"/>
                        </a:lnSpc>
                        <a:spcAft>
                          <a:spcPts val="0"/>
                        </a:spcAft>
                      </a:pPr>
                      <a:r>
                        <a:rPr lang="es-ES" sz="1200" dirty="0">
                          <a:effectLst/>
                        </a:rPr>
                        <a:t>Planeación del cronograma de actividades previo, durante el desarrollo y el cierre.</a:t>
                      </a:r>
                    </a:p>
                    <a:p>
                      <a:pPr>
                        <a:lnSpc>
                          <a:spcPct val="115000"/>
                        </a:lnSpc>
                        <a:spcAft>
                          <a:spcPts val="0"/>
                        </a:spcAft>
                      </a:pPr>
                      <a:r>
                        <a:rPr lang="es-ES" sz="1200" dirty="0">
                          <a:effectLst/>
                        </a:rPr>
                        <a:t>Genera propuestas de trabajo.</a:t>
                      </a:r>
                      <a:endParaRPr lang="es-MX" sz="1200" dirty="0">
                        <a:effectLst/>
                      </a:endParaRPr>
                    </a:p>
                    <a:p>
                      <a:pPr>
                        <a:lnSpc>
                          <a:spcPct val="115000"/>
                        </a:lnSpc>
                        <a:spcAft>
                          <a:spcPts val="0"/>
                        </a:spcAft>
                      </a:pPr>
                      <a:r>
                        <a:rPr lang="es-ES" sz="1400" dirty="0">
                          <a:effectLst/>
                        </a:rPr>
                        <a:t> </a:t>
                      </a:r>
                      <a:endParaRPr lang="es-MX" sz="1400" b="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 xmlns:a16="http://schemas.microsoft.com/office/drawing/2014/main" val="2484915293"/>
                  </a:ext>
                </a:extLst>
              </a:tr>
              <a:tr h="1188532">
                <a:tc>
                  <a:txBody>
                    <a:bodyPr/>
                    <a:lstStyle/>
                    <a:p>
                      <a:pPr>
                        <a:lnSpc>
                          <a:spcPct val="115000"/>
                        </a:lnSpc>
                        <a:spcAft>
                          <a:spcPts val="0"/>
                        </a:spcAft>
                      </a:pPr>
                      <a:r>
                        <a:rPr lang="es-ES" sz="1000" dirty="0">
                          <a:effectLst/>
                        </a:rPr>
                        <a:t>3</a:t>
                      </a:r>
                      <a:r>
                        <a:rPr lang="es-ES" sz="1200" dirty="0">
                          <a:effectLst/>
                        </a:rPr>
                        <a:t>. ¿Por qué es </a:t>
                      </a:r>
                      <a:endParaRPr lang="es-MX" sz="1200" dirty="0">
                        <a:effectLst/>
                      </a:endParaRPr>
                    </a:p>
                    <a:p>
                      <a:pPr>
                        <a:lnSpc>
                          <a:spcPct val="115000"/>
                        </a:lnSpc>
                        <a:spcAft>
                          <a:spcPts val="0"/>
                        </a:spcAft>
                      </a:pPr>
                      <a:r>
                        <a:rPr lang="es-ES" sz="1200" dirty="0">
                          <a:effectLst/>
                        </a:rPr>
                        <a:t>    importante en </a:t>
                      </a:r>
                      <a:endParaRPr lang="es-ES" sz="1200" dirty="0" smtClean="0">
                        <a:effectLst/>
                      </a:endParaRPr>
                    </a:p>
                    <a:p>
                      <a:pPr>
                        <a:lnSpc>
                          <a:spcPct val="115000"/>
                        </a:lnSpc>
                        <a:spcAft>
                          <a:spcPts val="0"/>
                        </a:spcAft>
                      </a:pPr>
                      <a:r>
                        <a:rPr lang="es-ES" sz="1200" dirty="0" smtClean="0">
                          <a:effectLst/>
                        </a:rPr>
                        <a:t>la educación</a:t>
                      </a:r>
                      <a:r>
                        <a:rPr lang="es-ES" sz="1200" dirty="0">
                          <a:effectLst/>
                        </a:rPr>
                        <a:t>?</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tc>
                <a:tc>
                  <a:txBody>
                    <a:bodyPr/>
                    <a:lstStyle/>
                    <a:p>
                      <a:pPr>
                        <a:lnSpc>
                          <a:spcPct val="115000"/>
                        </a:lnSpc>
                        <a:spcAft>
                          <a:spcPts val="0"/>
                        </a:spcAft>
                      </a:pPr>
                      <a:r>
                        <a:rPr lang="es-ES" sz="1400" dirty="0">
                          <a:effectLst/>
                        </a:rPr>
                        <a:t> </a:t>
                      </a:r>
                      <a:r>
                        <a:rPr lang="es-ES" sz="1200" dirty="0">
                          <a:effectLst/>
                        </a:rPr>
                        <a:t>-Amplía la visión de los alumnos.</a:t>
                      </a:r>
                      <a:endParaRPr lang="es-MX" sz="1200" dirty="0">
                        <a:effectLst/>
                      </a:endParaRPr>
                    </a:p>
                    <a:p>
                      <a:pPr>
                        <a:lnSpc>
                          <a:spcPct val="115000"/>
                        </a:lnSpc>
                        <a:spcAft>
                          <a:spcPts val="0"/>
                        </a:spcAft>
                      </a:pPr>
                      <a:r>
                        <a:rPr lang="es-ES" sz="1200" dirty="0">
                          <a:effectLst/>
                        </a:rPr>
                        <a:t>-Aprenden a resolver  problemas</a:t>
                      </a:r>
                      <a:endParaRPr lang="es-MX" sz="1200" dirty="0">
                        <a:effectLst/>
                      </a:endParaRPr>
                    </a:p>
                    <a:p>
                      <a:pPr>
                        <a:lnSpc>
                          <a:spcPct val="115000"/>
                        </a:lnSpc>
                        <a:spcAft>
                          <a:spcPts val="0"/>
                        </a:spcAft>
                      </a:pPr>
                      <a:r>
                        <a:rPr lang="es-ES" sz="1200" dirty="0">
                          <a:effectLst/>
                        </a:rPr>
                        <a:t>-Aprenden a trabajar en equipo</a:t>
                      </a:r>
                      <a:endParaRPr lang="es-MX" sz="1200" dirty="0">
                        <a:effectLst/>
                      </a:endParaRPr>
                    </a:p>
                    <a:p>
                      <a:pPr>
                        <a:lnSpc>
                          <a:spcPct val="115000"/>
                        </a:lnSpc>
                        <a:spcAft>
                          <a:spcPts val="0"/>
                        </a:spcAft>
                      </a:pPr>
                      <a:r>
                        <a:rPr lang="es-ES" sz="1200" dirty="0">
                          <a:effectLst/>
                        </a:rPr>
                        <a:t>-Se dan cuenta de sus capacidades reconociendo sus aciertos de él y de los otro</a:t>
                      </a:r>
                      <a:endParaRPr lang="es-MX" sz="1200" dirty="0">
                        <a:effectLst/>
                      </a:endParaRPr>
                    </a:p>
                    <a:p>
                      <a:pPr>
                        <a:lnSpc>
                          <a:spcPct val="115000"/>
                        </a:lnSpc>
                        <a:spcAft>
                          <a:spcPts val="0"/>
                        </a:spcAft>
                      </a:pPr>
                      <a:r>
                        <a:rPr lang="es-ES" sz="1200" dirty="0">
                          <a:effectLst/>
                        </a:rPr>
                        <a:t>-Construyen su propio conocimiento</a:t>
                      </a:r>
                      <a:endParaRPr lang="es-MX" sz="1200" b="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 xmlns:a16="http://schemas.microsoft.com/office/drawing/2014/main" val="1172559529"/>
                  </a:ext>
                </a:extLst>
              </a:tr>
            </a:tbl>
          </a:graphicData>
        </a:graphic>
      </p:graphicFrame>
      <p:sp>
        <p:nvSpPr>
          <p:cNvPr id="4" name="3 CuadroTexto"/>
          <p:cNvSpPr txBox="1"/>
          <p:nvPr/>
        </p:nvSpPr>
        <p:spPr>
          <a:xfrm>
            <a:off x="8316416" y="116632"/>
            <a:ext cx="576064"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5 a</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77142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1560" y="548680"/>
            <a:ext cx="4296689" cy="369332"/>
          </a:xfrm>
          <a:prstGeom prst="rect">
            <a:avLst/>
          </a:prstGeom>
          <a:noFill/>
        </p:spPr>
        <p:txBody>
          <a:bodyPr wrap="none" rtlCol="0">
            <a:spAutoFit/>
          </a:bodyPr>
          <a:lstStyle/>
          <a:p>
            <a:r>
              <a:rPr lang="es-MX" dirty="0" smtClean="0">
                <a:solidFill>
                  <a:srgbClr val="FF0000"/>
                </a:solidFill>
              </a:rPr>
              <a:t>Producto 15.  </a:t>
            </a:r>
            <a:r>
              <a:rPr lang="es-MX" dirty="0" smtClean="0"/>
              <a:t>REFLEXIONES PERSONALES</a:t>
            </a:r>
            <a:endParaRPr lang="es-MX"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4" y="904222"/>
            <a:ext cx="8673165" cy="458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8532440" y="179348"/>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23120260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 y="-4598"/>
            <a:ext cx="8600116" cy="5308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8601202" y="116632"/>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6553630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620688"/>
            <a:ext cx="7416824" cy="5355312"/>
          </a:xfrm>
          <a:prstGeom prst="rect">
            <a:avLst/>
          </a:prstGeom>
          <a:noFill/>
        </p:spPr>
        <p:txBody>
          <a:bodyPr wrap="square" rtlCol="0">
            <a:spAutoFit/>
          </a:bodyPr>
          <a:lstStyle/>
          <a:p>
            <a:r>
              <a:rPr lang="es-MX" dirty="0" smtClean="0"/>
              <a:t>REFLEXIÓN: </a:t>
            </a:r>
          </a:p>
          <a:p>
            <a:endParaRPr lang="es-MX" dirty="0" smtClean="0"/>
          </a:p>
          <a:p>
            <a:pPr algn="just"/>
            <a:r>
              <a:rPr lang="es-MX" dirty="0" smtClean="0"/>
              <a:t>Fue un poco difícil integrarse como equipo, porque no había esa confianza entre los integrantes, principalmente no se sabía de la responsabilidad que tenía cada uno de los profesores para trabajar  éste tipo de proyectos.</a:t>
            </a:r>
          </a:p>
          <a:p>
            <a:pPr algn="just"/>
            <a:endParaRPr lang="es-MX" dirty="0"/>
          </a:p>
          <a:p>
            <a:pPr algn="just"/>
            <a:r>
              <a:rPr lang="es-MX" dirty="0" smtClean="0"/>
              <a:t>Otra dificultad fue la decisión de elegir el tema de acuerdo a las asignaturas, cual sería la mejor opción para que se integrara cada una de las asignaturas.</a:t>
            </a:r>
          </a:p>
          <a:p>
            <a:pPr algn="just"/>
            <a:r>
              <a:rPr lang="es-MX" dirty="0" smtClean="0"/>
              <a:t>Pero la confianza y el entusiasmo que se mostro por cada uno de los profesores fue posible que se diera esta integración; además de su conocimiento y experiencia en su materia. </a:t>
            </a:r>
          </a:p>
          <a:p>
            <a:pPr algn="just"/>
            <a:endParaRPr lang="es-MX" dirty="0"/>
          </a:p>
          <a:p>
            <a:pPr algn="just"/>
            <a:r>
              <a:rPr lang="es-MX" dirty="0" smtClean="0"/>
              <a:t>El trabajar en equipo es enriquecedor, hay varias formas de pensar, que dan lugar a nuevas ideas de interpretar la realidad.</a:t>
            </a:r>
          </a:p>
          <a:p>
            <a:pPr algn="just"/>
            <a:endParaRPr lang="es-MX" dirty="0"/>
          </a:p>
          <a:p>
            <a:pPr algn="just"/>
            <a:r>
              <a:rPr lang="es-MX" dirty="0" smtClean="0"/>
              <a:t>Elsa Magaña Valencia</a:t>
            </a:r>
          </a:p>
          <a:p>
            <a:pPr algn="just"/>
            <a:endParaRPr lang="es-MX" dirty="0"/>
          </a:p>
          <a:p>
            <a:endParaRPr lang="es-MX" dirty="0"/>
          </a:p>
        </p:txBody>
      </p:sp>
      <p:sp>
        <p:nvSpPr>
          <p:cNvPr id="3" name="2 Rectángulo"/>
          <p:cNvSpPr/>
          <p:nvPr/>
        </p:nvSpPr>
        <p:spPr>
          <a:xfrm>
            <a:off x="8532440" y="116632"/>
            <a:ext cx="346570" cy="276999"/>
          </a:xfrm>
          <a:prstGeom prst="rect">
            <a:avLst/>
          </a:prstGeom>
        </p:spPr>
        <p:txBody>
          <a:bodyPr wrap="none">
            <a:spAutoFit/>
          </a:bodyPr>
          <a:lstStyle/>
          <a:p>
            <a:r>
              <a:rPr lang="es-MX" sz="1200" dirty="0">
                <a:latin typeface="Arial" panose="020B0604020202020204" pitchFamily="34" charset="0"/>
                <a:cs typeface="Arial" panose="020B0604020202020204" pitchFamily="34" charset="0"/>
              </a:rPr>
              <a:t>5 i</a:t>
            </a:r>
          </a:p>
        </p:txBody>
      </p:sp>
    </p:spTree>
    <p:extLst>
      <p:ext uri="{BB962C8B-B14F-4D97-AF65-F5344CB8AC3E}">
        <p14:creationId xmlns:p14="http://schemas.microsoft.com/office/powerpoint/2010/main" val="1228080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 xmlns:a16="http://schemas.microsoft.com/office/drawing/2014/main" id="{E7DA68D5-644E-40AC-92C7-8CDE392DF8D8}"/>
              </a:ext>
            </a:extLst>
          </p:cNvPr>
          <p:cNvGraphicFramePr>
            <a:graphicFrameLocks noGrp="1"/>
          </p:cNvGraphicFramePr>
          <p:nvPr>
            <p:extLst>
              <p:ext uri="{D42A27DB-BD31-4B8C-83A1-F6EECF244321}">
                <p14:modId xmlns:p14="http://schemas.microsoft.com/office/powerpoint/2010/main" val="30938808"/>
              </p:ext>
            </p:extLst>
          </p:nvPr>
        </p:nvGraphicFramePr>
        <p:xfrm>
          <a:off x="230282" y="1268760"/>
          <a:ext cx="8590190" cy="4988622"/>
        </p:xfrm>
        <a:graphic>
          <a:graphicData uri="http://schemas.openxmlformats.org/drawingml/2006/table">
            <a:tbl>
              <a:tblPr>
                <a:tableStyleId>{775DCB02-9BB8-47FD-8907-85C794F793BA}</a:tableStyleId>
              </a:tblPr>
              <a:tblGrid>
                <a:gridCol w="1556092">
                  <a:extLst>
                    <a:ext uri="{9D8B030D-6E8A-4147-A177-3AD203B41FA5}">
                      <a16:colId xmlns="" xmlns:a16="http://schemas.microsoft.com/office/drawing/2014/main" val="368226756"/>
                    </a:ext>
                  </a:extLst>
                </a:gridCol>
                <a:gridCol w="7034098">
                  <a:extLst>
                    <a:ext uri="{9D8B030D-6E8A-4147-A177-3AD203B41FA5}">
                      <a16:colId xmlns="" xmlns:a16="http://schemas.microsoft.com/office/drawing/2014/main" val="1846190899"/>
                    </a:ext>
                  </a:extLst>
                </a:gridCol>
              </a:tblGrid>
              <a:tr h="1145587">
                <a:tc>
                  <a:txBody>
                    <a:bodyPr/>
                    <a:lstStyle/>
                    <a:p>
                      <a:pPr>
                        <a:lnSpc>
                          <a:spcPct val="115000"/>
                        </a:lnSpc>
                        <a:spcAft>
                          <a:spcPts val="0"/>
                        </a:spcAft>
                      </a:pPr>
                      <a:r>
                        <a:rPr lang="es-ES" sz="1200" dirty="0">
                          <a:effectLst/>
                        </a:rPr>
                        <a:t>4. ¿Cómo motivar </a:t>
                      </a:r>
                      <a:endParaRPr lang="es-MX" sz="1200" dirty="0">
                        <a:effectLst/>
                      </a:endParaRPr>
                    </a:p>
                    <a:p>
                      <a:pPr>
                        <a:lnSpc>
                          <a:spcPct val="115000"/>
                        </a:lnSpc>
                        <a:spcAft>
                          <a:spcPts val="0"/>
                        </a:spcAft>
                      </a:pPr>
                      <a:r>
                        <a:rPr lang="es-ES" sz="1200" dirty="0">
                          <a:effectLst/>
                        </a:rPr>
                        <a:t>    a los alumnos</a:t>
                      </a:r>
                      <a:endParaRPr lang="es-MX" sz="1200" dirty="0">
                        <a:effectLst/>
                      </a:endParaRPr>
                    </a:p>
                    <a:p>
                      <a:pPr>
                        <a:lnSpc>
                          <a:spcPct val="115000"/>
                        </a:lnSpc>
                        <a:spcAft>
                          <a:spcPts val="0"/>
                        </a:spcAft>
                      </a:pPr>
                      <a:r>
                        <a:rPr lang="es-ES" sz="1200" dirty="0">
                          <a:effectLst/>
                        </a:rPr>
                        <a:t>    para el trabajo </a:t>
                      </a:r>
                      <a:endParaRPr lang="es-MX" sz="1200" dirty="0">
                        <a:effectLst/>
                      </a:endParaRPr>
                    </a:p>
                    <a:p>
                      <a:pPr>
                        <a:lnSpc>
                          <a:spcPct val="115000"/>
                        </a:lnSpc>
                        <a:spcAft>
                          <a:spcPts val="0"/>
                        </a:spcAft>
                      </a:pPr>
                      <a:r>
                        <a:rPr lang="es-ES" sz="1200" dirty="0">
                          <a:effectLst/>
                        </a:rPr>
                        <a:t>interdisciplinario?</a:t>
                      </a:r>
                      <a:endParaRPr lang="es-MX" sz="1200" dirty="0">
                        <a:effectLst/>
                      </a:endParaRPr>
                    </a:p>
                    <a:p>
                      <a:pPr>
                        <a:lnSpc>
                          <a:spcPct val="115000"/>
                        </a:lnSpc>
                        <a:spcAft>
                          <a:spcPts val="0"/>
                        </a:spcAft>
                      </a:pPr>
                      <a:r>
                        <a:rPr lang="es-ES" sz="1200" dirty="0">
                          <a:effectLst/>
                        </a:rPr>
                        <a:t> </a:t>
                      </a:r>
                      <a:endParaRPr lang="es-MX" sz="1200" dirty="0">
                        <a:solidFill>
                          <a:srgbClr val="000000"/>
                        </a:solidFill>
                        <a:effectLst/>
                        <a:latin typeface="Arial" panose="020B0604020202020204" pitchFamily="34" charset="0"/>
                        <a:ea typeface="Arial" panose="020B0604020202020204" pitchFamily="34" charset="0"/>
                      </a:endParaRPr>
                    </a:p>
                  </a:txBody>
                  <a:tcPr marL="60293" marR="60293" marT="60293" marB="60293" anchor="ctr"/>
                </a:tc>
                <a:tc>
                  <a:txBody>
                    <a:bodyPr/>
                    <a:lstStyle/>
                    <a:p>
                      <a:pPr>
                        <a:lnSpc>
                          <a:spcPct val="115000"/>
                        </a:lnSpc>
                        <a:spcAft>
                          <a:spcPts val="0"/>
                        </a:spcAft>
                      </a:pPr>
                      <a:r>
                        <a:rPr lang="es-ES" sz="1200" dirty="0" smtClean="0">
                          <a:effectLst/>
                        </a:rPr>
                        <a:t>-Despertar el interés haciendo que participe de su propio aprendizaje</a:t>
                      </a:r>
                    </a:p>
                    <a:p>
                      <a:pPr>
                        <a:lnSpc>
                          <a:spcPct val="115000"/>
                        </a:lnSpc>
                        <a:spcAft>
                          <a:spcPts val="0"/>
                        </a:spcAft>
                      </a:pPr>
                      <a:r>
                        <a:rPr lang="es-ES" sz="1200" dirty="0" smtClean="0">
                          <a:effectLst/>
                        </a:rPr>
                        <a:t>-</a:t>
                      </a:r>
                      <a:r>
                        <a:rPr lang="es-ES" sz="1200" dirty="0">
                          <a:effectLst/>
                        </a:rPr>
                        <a:t>A través del análisis de casos cotidianos y que el descubra las ventajas de este trabajo</a:t>
                      </a:r>
                    </a:p>
                    <a:p>
                      <a:pPr>
                        <a:lnSpc>
                          <a:spcPct val="115000"/>
                        </a:lnSpc>
                        <a:spcAft>
                          <a:spcPts val="0"/>
                        </a:spcAft>
                      </a:pPr>
                      <a:r>
                        <a:rPr lang="es-ES" sz="1200" dirty="0">
                          <a:effectLst/>
                        </a:rPr>
                        <a:t>-Permitir una libre elección de las situaciones o problemas de aprendizaje-</a:t>
                      </a:r>
                    </a:p>
                    <a:p>
                      <a:pPr>
                        <a:lnSpc>
                          <a:spcPct val="115000"/>
                        </a:lnSpc>
                        <a:spcAft>
                          <a:spcPts val="0"/>
                        </a:spcAft>
                      </a:pPr>
                      <a:r>
                        <a:rPr lang="es-ES" sz="1200" dirty="0">
                          <a:effectLst/>
                        </a:rPr>
                        <a:t>-Integrar los equipos considerando las habilidades, actitudes de cada integrante. </a:t>
                      </a:r>
                      <a:endParaRPr lang="es-MX" sz="1200" b="0" dirty="0">
                        <a:solidFill>
                          <a:srgbClr val="000000"/>
                        </a:solidFill>
                        <a:effectLst/>
                        <a:latin typeface="+mn-lt"/>
                        <a:ea typeface="Arial" panose="020B0604020202020204" pitchFamily="34" charset="0"/>
                      </a:endParaRPr>
                    </a:p>
                  </a:txBody>
                  <a:tcPr marL="60293" marR="60293" marT="60293" marB="60293"/>
                </a:tc>
                <a:extLst>
                  <a:ext uri="{0D108BD9-81ED-4DB2-BD59-A6C34878D82A}">
                    <a16:rowId xmlns="" xmlns:a16="http://schemas.microsoft.com/office/drawing/2014/main" val="3934664767"/>
                  </a:ext>
                </a:extLst>
              </a:tr>
              <a:tr h="1967774">
                <a:tc>
                  <a:txBody>
                    <a:bodyPr/>
                    <a:lstStyle/>
                    <a:p>
                      <a:pPr>
                        <a:lnSpc>
                          <a:spcPct val="115000"/>
                        </a:lnSpc>
                        <a:spcAft>
                          <a:spcPts val="0"/>
                        </a:spcAft>
                      </a:pPr>
                      <a:r>
                        <a:rPr lang="es-ES" sz="1200" dirty="0">
                          <a:effectLst/>
                        </a:rPr>
                        <a:t>5. ¿Cuáles son los</a:t>
                      </a:r>
                      <a:endParaRPr lang="es-MX" sz="1200" dirty="0">
                        <a:effectLst/>
                      </a:endParaRPr>
                    </a:p>
                    <a:p>
                      <a:pPr>
                        <a:lnSpc>
                          <a:spcPct val="115000"/>
                        </a:lnSpc>
                        <a:spcAft>
                          <a:spcPts val="0"/>
                        </a:spcAft>
                      </a:pPr>
                      <a:r>
                        <a:rPr lang="es-ES" sz="1200" dirty="0">
                          <a:effectLst/>
                        </a:rPr>
                        <a:t>    prerrequisitos </a:t>
                      </a:r>
                      <a:endParaRPr lang="es-MX" sz="1200" dirty="0">
                        <a:effectLst/>
                      </a:endParaRPr>
                    </a:p>
                    <a:p>
                      <a:pPr>
                        <a:lnSpc>
                          <a:spcPct val="115000"/>
                        </a:lnSpc>
                        <a:spcAft>
                          <a:spcPts val="0"/>
                        </a:spcAft>
                      </a:pPr>
                      <a:r>
                        <a:rPr lang="es-ES" sz="1200" dirty="0">
                          <a:effectLst/>
                        </a:rPr>
                        <a:t>    materiales,</a:t>
                      </a:r>
                      <a:endParaRPr lang="es-MX" sz="1200" dirty="0">
                        <a:effectLst/>
                      </a:endParaRPr>
                    </a:p>
                    <a:p>
                      <a:pPr>
                        <a:lnSpc>
                          <a:spcPct val="115000"/>
                        </a:lnSpc>
                        <a:spcAft>
                          <a:spcPts val="0"/>
                        </a:spcAft>
                      </a:pPr>
                      <a:r>
                        <a:rPr lang="es-ES" sz="1200" dirty="0">
                          <a:effectLst/>
                        </a:rPr>
                        <a:t>   organizacionales </a:t>
                      </a:r>
                      <a:endParaRPr lang="es-MX" sz="1200" dirty="0">
                        <a:effectLst/>
                      </a:endParaRPr>
                    </a:p>
                    <a:p>
                      <a:pPr>
                        <a:lnSpc>
                          <a:spcPct val="115000"/>
                        </a:lnSpc>
                        <a:spcAft>
                          <a:spcPts val="0"/>
                        </a:spcAft>
                      </a:pPr>
                      <a:r>
                        <a:rPr lang="es-ES" sz="1200" dirty="0">
                          <a:effectLst/>
                        </a:rPr>
                        <a:t>   y personales </a:t>
                      </a:r>
                      <a:endParaRPr lang="es-MX" sz="1200" dirty="0">
                        <a:effectLst/>
                      </a:endParaRPr>
                    </a:p>
                    <a:p>
                      <a:pPr>
                        <a:lnSpc>
                          <a:spcPct val="115000"/>
                        </a:lnSpc>
                        <a:spcAft>
                          <a:spcPts val="0"/>
                        </a:spcAft>
                      </a:pPr>
                      <a:r>
                        <a:rPr lang="es-ES" sz="1200" dirty="0">
                          <a:effectLst/>
                        </a:rPr>
                        <a:t>   para la</a:t>
                      </a:r>
                      <a:endParaRPr lang="es-MX" sz="1200" dirty="0">
                        <a:effectLst/>
                      </a:endParaRPr>
                    </a:p>
                    <a:p>
                      <a:pPr>
                        <a:lnSpc>
                          <a:spcPct val="115000"/>
                        </a:lnSpc>
                        <a:spcAft>
                          <a:spcPts val="0"/>
                        </a:spcAft>
                      </a:pPr>
                      <a:r>
                        <a:rPr lang="es-ES" sz="1200" dirty="0">
                          <a:effectLst/>
                        </a:rPr>
                        <a:t>   planeación del </a:t>
                      </a:r>
                      <a:endParaRPr lang="es-MX" sz="1200" dirty="0">
                        <a:effectLst/>
                      </a:endParaRPr>
                    </a:p>
                    <a:p>
                      <a:pPr>
                        <a:lnSpc>
                          <a:spcPct val="115000"/>
                        </a:lnSpc>
                        <a:spcAft>
                          <a:spcPts val="0"/>
                        </a:spcAft>
                      </a:pPr>
                      <a:r>
                        <a:rPr lang="es-ES" sz="1200" dirty="0">
                          <a:effectLst/>
                        </a:rPr>
                        <a:t>   trabajo           interdisciplinario?</a:t>
                      </a:r>
                      <a:endParaRPr lang="es-MX" sz="1200" dirty="0">
                        <a:solidFill>
                          <a:srgbClr val="000000"/>
                        </a:solidFill>
                        <a:effectLst/>
                        <a:latin typeface="Arial" panose="020B0604020202020204" pitchFamily="34" charset="0"/>
                        <a:ea typeface="Arial" panose="020B0604020202020204" pitchFamily="34" charset="0"/>
                      </a:endParaRPr>
                    </a:p>
                  </a:txBody>
                  <a:tcPr marL="60293" marR="60293" marT="60293" marB="60293" anchor="ctr"/>
                </a:tc>
                <a:tc>
                  <a:txBody>
                    <a:bodyPr/>
                    <a:lstStyle/>
                    <a:p>
                      <a:pPr>
                        <a:lnSpc>
                          <a:spcPct val="115000"/>
                        </a:lnSpc>
                        <a:spcAft>
                          <a:spcPts val="0"/>
                        </a:spcAft>
                      </a:pPr>
                      <a:r>
                        <a:rPr lang="es-ES" sz="900" dirty="0">
                          <a:effectLst/>
                        </a:rPr>
                        <a:t>-</a:t>
                      </a:r>
                      <a:r>
                        <a:rPr lang="es-ES" sz="1200" dirty="0">
                          <a:effectLst/>
                        </a:rPr>
                        <a:t>Espacio.</a:t>
                      </a:r>
                    </a:p>
                    <a:p>
                      <a:pPr>
                        <a:lnSpc>
                          <a:spcPct val="115000"/>
                        </a:lnSpc>
                        <a:spcAft>
                          <a:spcPts val="0"/>
                        </a:spcAft>
                      </a:pPr>
                      <a:r>
                        <a:rPr lang="es-ES" sz="1200" dirty="0">
                          <a:effectLst/>
                        </a:rPr>
                        <a:t>-Materiales disponibles como laboratorio, biblioteca, </a:t>
                      </a:r>
                      <a:r>
                        <a:rPr lang="es-ES" sz="1200" dirty="0" err="1">
                          <a:effectLst/>
                        </a:rPr>
                        <a:t>etc</a:t>
                      </a:r>
                      <a:endParaRPr lang="es-MX" sz="1200" dirty="0">
                        <a:effectLst/>
                      </a:endParaRPr>
                    </a:p>
                    <a:p>
                      <a:pPr>
                        <a:lnSpc>
                          <a:spcPct val="115000"/>
                        </a:lnSpc>
                        <a:spcAft>
                          <a:spcPts val="0"/>
                        </a:spcAft>
                      </a:pPr>
                      <a:r>
                        <a:rPr lang="es-ES" sz="1200" dirty="0">
                          <a:effectLst/>
                        </a:rPr>
                        <a:t>-Mobiliario adecuado para el desarrollo</a:t>
                      </a:r>
                      <a:endParaRPr lang="es-MX" sz="1200" dirty="0">
                        <a:effectLst/>
                      </a:endParaRPr>
                    </a:p>
                    <a:p>
                      <a:pPr>
                        <a:lnSpc>
                          <a:spcPct val="115000"/>
                        </a:lnSpc>
                        <a:spcAft>
                          <a:spcPts val="0"/>
                        </a:spcAft>
                      </a:pPr>
                      <a:r>
                        <a:rPr lang="es-ES" sz="1200" dirty="0">
                          <a:effectLst/>
                        </a:rPr>
                        <a:t>-Disposición para la planeación y el trabajo en equipo.</a:t>
                      </a:r>
                    </a:p>
                    <a:p>
                      <a:pPr>
                        <a:lnSpc>
                          <a:spcPct val="115000"/>
                        </a:lnSpc>
                        <a:spcAft>
                          <a:spcPts val="0"/>
                        </a:spcAft>
                      </a:pPr>
                      <a:r>
                        <a:rPr lang="es-ES" sz="1200" dirty="0">
                          <a:effectLst/>
                        </a:rPr>
                        <a:t>-Considerar las habilidades, actitudes y saberes de cada integrante</a:t>
                      </a:r>
                      <a:r>
                        <a:rPr lang="es-ES" sz="900" dirty="0">
                          <a:effectLst/>
                        </a:rPr>
                        <a:t>.</a:t>
                      </a:r>
                      <a:endParaRPr lang="es-MX" sz="1000" dirty="0">
                        <a:solidFill>
                          <a:srgbClr val="000000"/>
                        </a:solidFill>
                        <a:effectLst/>
                        <a:latin typeface="Arial" panose="020B0604020202020204" pitchFamily="34" charset="0"/>
                        <a:ea typeface="Arial" panose="020B0604020202020204" pitchFamily="34" charset="0"/>
                      </a:endParaRPr>
                    </a:p>
                  </a:txBody>
                  <a:tcPr marL="60293" marR="60293" marT="60293" marB="60293"/>
                </a:tc>
                <a:extLst>
                  <a:ext uri="{0D108BD9-81ED-4DB2-BD59-A6C34878D82A}">
                    <a16:rowId xmlns="" xmlns:a16="http://schemas.microsoft.com/office/drawing/2014/main" val="1318943993"/>
                  </a:ext>
                </a:extLst>
              </a:tr>
              <a:tr h="1351134">
                <a:tc>
                  <a:txBody>
                    <a:bodyPr/>
                    <a:lstStyle/>
                    <a:p>
                      <a:pPr>
                        <a:lnSpc>
                          <a:spcPct val="115000"/>
                        </a:lnSpc>
                        <a:spcAft>
                          <a:spcPts val="0"/>
                        </a:spcAft>
                      </a:pPr>
                      <a:r>
                        <a:rPr lang="es-ES" sz="1200" dirty="0">
                          <a:effectLst/>
                        </a:rPr>
                        <a:t>6. ¿Qué papel </a:t>
                      </a:r>
                      <a:endParaRPr lang="es-MX" sz="1200" dirty="0">
                        <a:effectLst/>
                      </a:endParaRPr>
                    </a:p>
                    <a:p>
                      <a:pPr>
                        <a:lnSpc>
                          <a:spcPct val="115000"/>
                        </a:lnSpc>
                        <a:spcAft>
                          <a:spcPts val="0"/>
                        </a:spcAft>
                      </a:pPr>
                      <a:r>
                        <a:rPr lang="es-ES" sz="1200" dirty="0">
                          <a:effectLst/>
                        </a:rPr>
                        <a:t>     juega la </a:t>
                      </a:r>
                      <a:endParaRPr lang="es-MX" sz="1200" dirty="0">
                        <a:effectLst/>
                      </a:endParaRPr>
                    </a:p>
                    <a:p>
                      <a:pPr>
                        <a:lnSpc>
                          <a:spcPct val="115000"/>
                        </a:lnSpc>
                        <a:spcAft>
                          <a:spcPts val="0"/>
                        </a:spcAft>
                      </a:pPr>
                      <a:r>
                        <a:rPr lang="es-ES" sz="1200" dirty="0">
                          <a:effectLst/>
                        </a:rPr>
                        <a:t>     planeación en</a:t>
                      </a:r>
                      <a:endParaRPr lang="es-MX" sz="1200" dirty="0">
                        <a:effectLst/>
                      </a:endParaRPr>
                    </a:p>
                    <a:p>
                      <a:pPr>
                        <a:lnSpc>
                          <a:spcPct val="115000"/>
                        </a:lnSpc>
                        <a:spcAft>
                          <a:spcPts val="0"/>
                        </a:spcAft>
                      </a:pPr>
                      <a:r>
                        <a:rPr lang="es-ES" sz="1200" dirty="0">
                          <a:effectLst/>
                        </a:rPr>
                        <a:t>     el trabajo</a:t>
                      </a:r>
                      <a:endParaRPr lang="es-MX" sz="1200" dirty="0">
                        <a:effectLst/>
                      </a:endParaRPr>
                    </a:p>
                    <a:p>
                      <a:pPr>
                        <a:lnSpc>
                          <a:spcPct val="115000"/>
                        </a:lnSpc>
                        <a:spcAft>
                          <a:spcPts val="0"/>
                        </a:spcAft>
                      </a:pPr>
                      <a:r>
                        <a:rPr lang="es-ES" sz="1200" dirty="0">
                          <a:effectLst/>
                        </a:rPr>
                        <a:t>     interdisciplinario</a:t>
                      </a:r>
                      <a:endParaRPr lang="es-MX" sz="1200" dirty="0">
                        <a:effectLst/>
                      </a:endParaRPr>
                    </a:p>
                    <a:p>
                      <a:pPr>
                        <a:lnSpc>
                          <a:spcPct val="115000"/>
                        </a:lnSpc>
                        <a:spcAft>
                          <a:spcPts val="0"/>
                        </a:spcAft>
                      </a:pPr>
                      <a:r>
                        <a:rPr lang="es-ES" sz="1200" dirty="0">
                          <a:effectLst/>
                        </a:rPr>
                        <a:t>     y qué </a:t>
                      </a:r>
                      <a:endParaRPr lang="es-MX" sz="1200" dirty="0">
                        <a:effectLst/>
                      </a:endParaRPr>
                    </a:p>
                    <a:p>
                      <a:pPr>
                        <a:lnSpc>
                          <a:spcPct val="115000"/>
                        </a:lnSpc>
                        <a:spcAft>
                          <a:spcPts val="0"/>
                        </a:spcAft>
                      </a:pPr>
                      <a:r>
                        <a:rPr lang="es-ES" sz="1200" dirty="0">
                          <a:effectLst/>
                        </a:rPr>
                        <a:t>     características</a:t>
                      </a:r>
                      <a:endParaRPr lang="es-MX" sz="1200" dirty="0">
                        <a:effectLst/>
                      </a:endParaRPr>
                    </a:p>
                    <a:p>
                      <a:pPr>
                        <a:lnSpc>
                          <a:spcPct val="115000"/>
                        </a:lnSpc>
                        <a:spcAft>
                          <a:spcPts val="0"/>
                        </a:spcAft>
                      </a:pPr>
                      <a:r>
                        <a:rPr lang="es-ES" sz="1200" dirty="0">
                          <a:effectLst/>
                        </a:rPr>
                        <a:t>     debe tener? </a:t>
                      </a:r>
                      <a:endParaRPr lang="es-MX" sz="1200" dirty="0">
                        <a:solidFill>
                          <a:srgbClr val="000000"/>
                        </a:solidFill>
                        <a:effectLst/>
                        <a:latin typeface="Arial" panose="020B0604020202020204" pitchFamily="34" charset="0"/>
                        <a:ea typeface="Arial" panose="020B0604020202020204" pitchFamily="34" charset="0"/>
                      </a:endParaRPr>
                    </a:p>
                  </a:txBody>
                  <a:tcPr marL="60293" marR="60293" marT="60293" marB="60293" anchor="ctr"/>
                </a:tc>
                <a:tc>
                  <a:txBody>
                    <a:bodyPr/>
                    <a:lstStyle/>
                    <a:p>
                      <a:pPr>
                        <a:lnSpc>
                          <a:spcPct val="115000"/>
                        </a:lnSpc>
                        <a:spcAft>
                          <a:spcPts val="0"/>
                        </a:spcAft>
                      </a:pPr>
                      <a:r>
                        <a:rPr lang="es-ES" sz="900" dirty="0">
                          <a:effectLst/>
                        </a:rPr>
                        <a:t>-</a:t>
                      </a:r>
                      <a:r>
                        <a:rPr lang="es-ES" sz="1200" dirty="0">
                          <a:effectLst/>
                        </a:rPr>
                        <a:t>Indispensable para tener la planeación</a:t>
                      </a:r>
                      <a:endParaRPr lang="es-MX" sz="1200" dirty="0">
                        <a:effectLst/>
                      </a:endParaRPr>
                    </a:p>
                    <a:p>
                      <a:pPr>
                        <a:lnSpc>
                          <a:spcPct val="115000"/>
                        </a:lnSpc>
                        <a:spcAft>
                          <a:spcPts val="0"/>
                        </a:spcAft>
                      </a:pPr>
                      <a:r>
                        <a:rPr lang="es-ES" sz="1200" dirty="0">
                          <a:effectLst/>
                        </a:rPr>
                        <a:t>-Debe estar estructurada, ordenada y con objetivos específicos</a:t>
                      </a:r>
                      <a:endParaRPr lang="es-MX" sz="1200" dirty="0">
                        <a:solidFill>
                          <a:srgbClr val="000000"/>
                        </a:solidFill>
                        <a:effectLst/>
                        <a:latin typeface="+mn-lt"/>
                        <a:ea typeface="Arial" panose="020B0604020202020204" pitchFamily="34" charset="0"/>
                      </a:endParaRPr>
                    </a:p>
                  </a:txBody>
                  <a:tcPr marL="60293" marR="60293" marT="60293" marB="60293"/>
                </a:tc>
                <a:extLst>
                  <a:ext uri="{0D108BD9-81ED-4DB2-BD59-A6C34878D82A}">
                    <a16:rowId xmlns="" xmlns:a16="http://schemas.microsoft.com/office/drawing/2014/main" val="1685748844"/>
                  </a:ext>
                </a:extLst>
              </a:tr>
            </a:tbl>
          </a:graphicData>
        </a:graphic>
      </p:graphicFrame>
      <p:sp>
        <p:nvSpPr>
          <p:cNvPr id="4" name="3 CuadroTexto"/>
          <p:cNvSpPr txBox="1"/>
          <p:nvPr/>
        </p:nvSpPr>
        <p:spPr>
          <a:xfrm>
            <a:off x="8316416" y="116632"/>
            <a:ext cx="576064"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5 a</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2309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a:extLst>
              <a:ext uri="{FF2B5EF4-FFF2-40B4-BE49-F238E27FC236}">
                <a16:creationId xmlns="" xmlns:a16="http://schemas.microsoft.com/office/drawing/2014/main" id="{21FA259D-6077-41AE-AE10-3813D4BE71A1}"/>
              </a:ext>
            </a:extLst>
          </p:cNvPr>
          <p:cNvSpPr/>
          <p:nvPr/>
        </p:nvSpPr>
        <p:spPr>
          <a:xfrm>
            <a:off x="611560" y="836712"/>
            <a:ext cx="3248005" cy="369332"/>
          </a:xfrm>
          <a:prstGeom prst="rect">
            <a:avLst/>
          </a:prstGeom>
        </p:spPr>
        <p:txBody>
          <a:bodyPr wrap="none">
            <a:spAutoFit/>
          </a:bodyPr>
          <a:lstStyle/>
          <a:p>
            <a:r>
              <a:rPr lang="es-ES" b="1" dirty="0">
                <a:latin typeface="Century Gothic" panose="020B0502020202020204" pitchFamily="34" charset="0"/>
                <a:ea typeface="Century Gothic" panose="020B0502020202020204" pitchFamily="34" charset="0"/>
                <a:cs typeface="Century Gothic" panose="020B0502020202020204" pitchFamily="34" charset="0"/>
              </a:rPr>
              <a:t>El Aprendizaje Cooperativo</a:t>
            </a:r>
            <a:endParaRPr lang="es-MX" dirty="0"/>
          </a:p>
        </p:txBody>
      </p:sp>
      <p:graphicFrame>
        <p:nvGraphicFramePr>
          <p:cNvPr id="3" name="Tabla 3">
            <a:extLst>
              <a:ext uri="{FF2B5EF4-FFF2-40B4-BE49-F238E27FC236}">
                <a16:creationId xmlns="" xmlns:a16="http://schemas.microsoft.com/office/drawing/2014/main" id="{DF9C74C8-CE40-4A57-9162-A621C0C3F418}"/>
              </a:ext>
            </a:extLst>
          </p:cNvPr>
          <p:cNvGraphicFramePr>
            <a:graphicFrameLocks noGrp="1"/>
          </p:cNvGraphicFramePr>
          <p:nvPr>
            <p:extLst>
              <p:ext uri="{D42A27DB-BD31-4B8C-83A1-F6EECF244321}">
                <p14:modId xmlns:p14="http://schemas.microsoft.com/office/powerpoint/2010/main" val="1327783355"/>
              </p:ext>
            </p:extLst>
          </p:nvPr>
        </p:nvGraphicFramePr>
        <p:xfrm>
          <a:off x="107504" y="1772816"/>
          <a:ext cx="8856984" cy="3425952"/>
        </p:xfrm>
        <a:graphic>
          <a:graphicData uri="http://schemas.openxmlformats.org/drawingml/2006/table">
            <a:tbl>
              <a:tblPr>
                <a:tableStyleId>{775DCB02-9BB8-47FD-8907-85C794F793BA}</a:tableStyleId>
              </a:tblPr>
              <a:tblGrid>
                <a:gridCol w="1346532">
                  <a:extLst>
                    <a:ext uri="{9D8B030D-6E8A-4147-A177-3AD203B41FA5}">
                      <a16:colId xmlns="" xmlns:a16="http://schemas.microsoft.com/office/drawing/2014/main" val="3284747066"/>
                    </a:ext>
                  </a:extLst>
                </a:gridCol>
                <a:gridCol w="7510452">
                  <a:extLst>
                    <a:ext uri="{9D8B030D-6E8A-4147-A177-3AD203B41FA5}">
                      <a16:colId xmlns="" xmlns:a16="http://schemas.microsoft.com/office/drawing/2014/main" val="1178711385"/>
                    </a:ext>
                  </a:extLst>
                </a:gridCol>
              </a:tblGrid>
              <a:tr h="915796">
                <a:tc>
                  <a:txBody>
                    <a:bodyPr/>
                    <a:lstStyle/>
                    <a:p>
                      <a:pPr>
                        <a:lnSpc>
                          <a:spcPct val="115000"/>
                        </a:lnSpc>
                        <a:spcAft>
                          <a:spcPts val="0"/>
                        </a:spcAft>
                      </a:pPr>
                      <a:r>
                        <a:rPr lang="es-ES" sz="1000" dirty="0">
                          <a:effectLst/>
                        </a:rPr>
                        <a:t>1. ¿Qué es?</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tc>
                <a:tc>
                  <a:txBody>
                    <a:bodyPr/>
                    <a:lstStyle/>
                    <a:p>
                      <a:pPr>
                        <a:lnSpc>
                          <a:spcPct val="115000"/>
                        </a:lnSpc>
                        <a:spcAft>
                          <a:spcPts val="0"/>
                        </a:spcAft>
                      </a:pPr>
                      <a:r>
                        <a:rPr lang="es-ES" sz="1200" kern="1200" dirty="0">
                          <a:effectLst/>
                        </a:rPr>
                        <a:t>Es un proceso en equipo en el cual los integrantes se apoyan y confían unos en otros. Se organizan las actividades para realizar las tareas de manera colectiva.</a:t>
                      </a:r>
                      <a:endParaRPr lang="es-ES" sz="1200" dirty="0">
                        <a:effectLst/>
                      </a:endParaRPr>
                    </a:p>
                    <a:p>
                      <a:pPr>
                        <a:lnSpc>
                          <a:spcPct val="115000"/>
                        </a:lnSpc>
                        <a:spcAft>
                          <a:spcPts val="0"/>
                        </a:spcAft>
                      </a:pPr>
                      <a:r>
                        <a:rPr lang="es-ES" sz="1200" dirty="0">
                          <a:effectLst/>
                        </a:rPr>
                        <a:t>Trabajo de un tema o situación de aprendizaje por equipo con el propósito de optimizar el aprendizaje y el manejo de situaciones,.   Donde el rol y la colaboración de todos los integrantes es el éxito para el aprendizaje.</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 xmlns:a16="http://schemas.microsoft.com/office/drawing/2014/main" val="2525420593"/>
                  </a:ext>
                </a:extLst>
              </a:tr>
              <a:tr h="1512552">
                <a:tc>
                  <a:txBody>
                    <a:bodyPr/>
                    <a:lstStyle/>
                    <a:p>
                      <a:pPr>
                        <a:lnSpc>
                          <a:spcPct val="115000"/>
                        </a:lnSpc>
                        <a:spcAft>
                          <a:spcPts val="0"/>
                        </a:spcAft>
                      </a:pPr>
                      <a:r>
                        <a:rPr lang="es-ES" sz="1000" dirty="0">
                          <a:effectLst/>
                        </a:rPr>
                        <a:t>2. ¿Qué</a:t>
                      </a:r>
                      <a:endParaRPr lang="es-MX" sz="1100" dirty="0">
                        <a:effectLst/>
                      </a:endParaRPr>
                    </a:p>
                    <a:p>
                      <a:pPr>
                        <a:lnSpc>
                          <a:spcPct val="115000"/>
                        </a:lnSpc>
                        <a:spcAft>
                          <a:spcPts val="0"/>
                        </a:spcAft>
                      </a:pPr>
                      <a:r>
                        <a:rPr lang="es-ES" sz="1000" dirty="0">
                          <a:effectLst/>
                        </a:rPr>
                        <a:t>    características </a:t>
                      </a:r>
                      <a:endParaRPr lang="es-MX" sz="1100" dirty="0">
                        <a:effectLst/>
                      </a:endParaRPr>
                    </a:p>
                    <a:p>
                      <a:pPr>
                        <a:lnSpc>
                          <a:spcPct val="115000"/>
                        </a:lnSpc>
                        <a:spcAft>
                          <a:spcPts val="0"/>
                        </a:spcAft>
                      </a:pPr>
                      <a:r>
                        <a:rPr lang="es-ES" sz="1000" dirty="0">
                          <a:effectLst/>
                        </a:rPr>
                        <a:t>    tiene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tc>
                <a:tc>
                  <a:txBody>
                    <a:bodyPr/>
                    <a:lstStyle/>
                    <a:p>
                      <a:pPr>
                        <a:lnSpc>
                          <a:spcPct val="115000"/>
                        </a:lnSpc>
                        <a:spcAft>
                          <a:spcPts val="0"/>
                        </a:spcAft>
                      </a:pPr>
                      <a:r>
                        <a:rPr lang="es-ES" sz="1200" kern="1200" dirty="0">
                          <a:effectLst/>
                        </a:rPr>
                        <a:t>La formación de grupos para aprender a cooperar, no solo con fines de socialización también de adquisición y consolidación de conocimientos.</a:t>
                      </a:r>
                      <a:endParaRPr lang="es-ES" sz="1200" dirty="0">
                        <a:effectLst/>
                      </a:endParaRPr>
                    </a:p>
                    <a:p>
                      <a:pPr>
                        <a:lnSpc>
                          <a:spcPct val="115000"/>
                        </a:lnSpc>
                        <a:spcAft>
                          <a:spcPts val="0"/>
                        </a:spcAft>
                      </a:pPr>
                      <a:r>
                        <a:rPr lang="es-ES" sz="1200" dirty="0">
                          <a:effectLst/>
                        </a:rPr>
                        <a:t>Planeación del cronograma de actividades previo, durante el desarrollo y el cierre.</a:t>
                      </a:r>
                      <a:endParaRPr lang="es-MX" sz="1200" dirty="0">
                        <a:effectLst/>
                      </a:endParaRPr>
                    </a:p>
                    <a:p>
                      <a:pPr>
                        <a:lnSpc>
                          <a:spcPct val="115000"/>
                        </a:lnSpc>
                        <a:spcAft>
                          <a:spcPts val="0"/>
                        </a:spcAft>
                      </a:pPr>
                      <a:r>
                        <a:rPr lang="es-ES" sz="1200" dirty="0">
                          <a:effectLst/>
                        </a:rPr>
                        <a:t>Genera propuestas de trabajo.</a:t>
                      </a:r>
                    </a:p>
                    <a:p>
                      <a:pPr>
                        <a:lnSpc>
                          <a:spcPct val="115000"/>
                        </a:lnSpc>
                        <a:spcAft>
                          <a:spcPts val="0"/>
                        </a:spcAft>
                      </a:pPr>
                      <a:r>
                        <a:rPr lang="es-ES" sz="1200" dirty="0">
                          <a:effectLst/>
                        </a:rPr>
                        <a:t>Responsabilidad de cada integrante ,el intercambio  de habilidades , actitudes</a:t>
                      </a:r>
                    </a:p>
                    <a:p>
                      <a:pPr>
                        <a:lnSpc>
                          <a:spcPct val="115000"/>
                        </a:lnSpc>
                        <a:spcAft>
                          <a:spcPts val="0"/>
                        </a:spcAft>
                      </a:pPr>
                      <a:r>
                        <a:rPr lang="es-ES" sz="1200" dirty="0">
                          <a:effectLst/>
                        </a:rPr>
                        <a:t> valores .</a:t>
                      </a:r>
                      <a:endParaRPr lang="es-MX" sz="1200" dirty="0">
                        <a:effectLst/>
                      </a:endParaRPr>
                    </a:p>
                    <a:p>
                      <a:pPr>
                        <a:lnSpc>
                          <a:spcPct val="115000"/>
                        </a:lnSpc>
                        <a:spcAft>
                          <a:spcPts val="0"/>
                        </a:spcAft>
                      </a:pPr>
                      <a:r>
                        <a:rPr lang="es-ES" sz="1200" dirty="0">
                          <a:effectLst/>
                        </a:rPr>
                        <a:t> </a:t>
                      </a:r>
                      <a:endParaRPr lang="es-MX" sz="12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 xmlns:a16="http://schemas.microsoft.com/office/drawing/2014/main" val="2460210943"/>
                  </a:ext>
                </a:extLst>
              </a:tr>
              <a:tr h="812012">
                <a:tc>
                  <a:txBody>
                    <a:bodyPr/>
                    <a:lstStyle/>
                    <a:p>
                      <a:pPr>
                        <a:lnSpc>
                          <a:spcPct val="115000"/>
                        </a:lnSpc>
                        <a:spcAft>
                          <a:spcPts val="0"/>
                        </a:spcAft>
                      </a:pPr>
                      <a:r>
                        <a:rPr lang="es-ES" sz="1000" dirty="0">
                          <a:effectLst/>
                        </a:rPr>
                        <a:t>3. ¿Por qué es </a:t>
                      </a:r>
                      <a:endParaRPr lang="es-MX" sz="1100" dirty="0">
                        <a:effectLst/>
                      </a:endParaRPr>
                    </a:p>
                    <a:p>
                      <a:pPr>
                        <a:lnSpc>
                          <a:spcPct val="115000"/>
                        </a:lnSpc>
                        <a:spcAft>
                          <a:spcPts val="0"/>
                        </a:spcAft>
                      </a:pPr>
                      <a:r>
                        <a:rPr lang="es-ES" sz="1000" dirty="0">
                          <a:effectLst/>
                        </a:rPr>
                        <a:t>    importante en la </a:t>
                      </a:r>
                      <a:endParaRPr lang="es-MX" sz="1100" dirty="0">
                        <a:effectLst/>
                      </a:endParaRPr>
                    </a:p>
                    <a:p>
                      <a:pPr>
                        <a:lnSpc>
                          <a:spcPct val="115000"/>
                        </a:lnSpc>
                        <a:spcAft>
                          <a:spcPts val="0"/>
                        </a:spcAft>
                      </a:pPr>
                      <a:r>
                        <a:rPr lang="es-ES" sz="1000" dirty="0">
                          <a:effectLst/>
                        </a:rPr>
                        <a:t>    educación?</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tc>
                <a:tc>
                  <a:txBody>
                    <a:bodyPr/>
                    <a:lstStyle/>
                    <a:p>
                      <a:r>
                        <a:rPr lang="es-ES" sz="1200" dirty="0">
                          <a:effectLst/>
                        </a:rPr>
                        <a:t> </a:t>
                      </a:r>
                      <a:r>
                        <a:rPr lang="es-ES" sz="1200" kern="1200" dirty="0">
                          <a:effectLst/>
                        </a:rPr>
                        <a:t>Las tareas se basan en la serie de actividades de carácter colectivo.</a:t>
                      </a:r>
                      <a:endParaRPr lang="es-MX" sz="1200" kern="1200" dirty="0">
                        <a:effectLst/>
                      </a:endParaRPr>
                    </a:p>
                    <a:p>
                      <a:r>
                        <a:rPr lang="es-ES" sz="1200" kern="1200" dirty="0">
                          <a:effectLst/>
                        </a:rPr>
                        <a:t>Cada alumno debe tener la oportunidad de afirmar su identidad.</a:t>
                      </a:r>
                      <a:endParaRPr lang="es-MX" sz="1200" kern="1200" dirty="0">
                        <a:effectLst/>
                      </a:endParaRPr>
                    </a:p>
                    <a:p>
                      <a:r>
                        <a:rPr lang="es-ES" sz="1200" kern="1200" dirty="0">
                          <a:effectLst/>
                        </a:rPr>
                        <a:t>Permite la toma de decisiones.</a:t>
                      </a:r>
                      <a:endParaRPr lang="es-MX" sz="1200" kern="1200" dirty="0">
                        <a:effectLst/>
                      </a:endParaRPr>
                    </a:p>
                    <a:p>
                      <a:r>
                        <a:rPr lang="es-ES" sz="1200" kern="1200" dirty="0">
                          <a:effectLst/>
                        </a:rPr>
                        <a:t>Facilita la comunicación intercultural posibilitando la ruptura de estereotipos</a:t>
                      </a:r>
                      <a:endParaRPr lang="es-MX" sz="1200" dirty="0">
                        <a:solidFill>
                          <a:srgbClr val="000000"/>
                        </a:solidFill>
                        <a:effectLst/>
                        <a:latin typeface="+mn-lt"/>
                        <a:ea typeface="Arial" panose="020B0604020202020204" pitchFamily="34" charset="0"/>
                      </a:endParaRPr>
                    </a:p>
                  </a:txBody>
                  <a:tcPr marL="63500" marR="63500" marT="63500" marB="63500"/>
                </a:tc>
                <a:extLst>
                  <a:ext uri="{0D108BD9-81ED-4DB2-BD59-A6C34878D82A}">
                    <a16:rowId xmlns="" xmlns:a16="http://schemas.microsoft.com/office/drawing/2014/main" val="1243197133"/>
                  </a:ext>
                </a:extLst>
              </a:tr>
            </a:tbl>
          </a:graphicData>
        </a:graphic>
      </p:graphicFrame>
      <p:sp>
        <p:nvSpPr>
          <p:cNvPr id="4" name="3 CuadroTexto"/>
          <p:cNvSpPr txBox="1"/>
          <p:nvPr/>
        </p:nvSpPr>
        <p:spPr>
          <a:xfrm>
            <a:off x="8316416" y="116632"/>
            <a:ext cx="576064"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5 a</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5213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jes">
  <a:themeElements>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1389</TotalTime>
  <Words>2085</Words>
  <Application>Microsoft Office PowerPoint</Application>
  <PresentationFormat>Presentación en pantalla (4:3)</PresentationFormat>
  <Paragraphs>372</Paragraphs>
  <Slides>72</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72</vt:i4>
      </vt:variant>
    </vt:vector>
  </HeadingPairs>
  <TitlesOfParts>
    <vt:vector size="74" baseType="lpstr">
      <vt:lpstr>Viajes</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SZCATE01</dc:creator>
  <cp:lastModifiedBy>ULTIMATE</cp:lastModifiedBy>
  <cp:revision>103</cp:revision>
  <dcterms:created xsi:type="dcterms:W3CDTF">2018-06-12T15:39:54Z</dcterms:created>
  <dcterms:modified xsi:type="dcterms:W3CDTF">2023-05-26T01:49:31Z</dcterms:modified>
</cp:coreProperties>
</file>