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98" r:id="rId11"/>
    <p:sldId id="296" r:id="rId12"/>
    <p:sldId id="297" r:id="rId13"/>
    <p:sldId id="266" r:id="rId14"/>
    <p:sldId id="267" r:id="rId15"/>
    <p:sldId id="268" r:id="rId16"/>
    <p:sldId id="269" r:id="rId17"/>
    <p:sldId id="270" r:id="rId18"/>
    <p:sldId id="271" r:id="rId19"/>
    <p:sldId id="299" r:id="rId20"/>
    <p:sldId id="300" r:id="rId21"/>
    <p:sldId id="274" r:id="rId22"/>
    <p:sldId id="275" r:id="rId23"/>
    <p:sldId id="295" r:id="rId24"/>
    <p:sldId id="301" r:id="rId25"/>
    <p:sldId id="302" r:id="rId26"/>
    <p:sldId id="277" r:id="rId27"/>
    <p:sldId id="278" r:id="rId28"/>
    <p:sldId id="279" r:id="rId29"/>
    <p:sldId id="309" r:id="rId30"/>
    <p:sldId id="310" r:id="rId31"/>
    <p:sldId id="281" r:id="rId32"/>
    <p:sldId id="282" r:id="rId33"/>
    <p:sldId id="305" r:id="rId34"/>
    <p:sldId id="306" r:id="rId35"/>
    <p:sldId id="284" r:id="rId36"/>
    <p:sldId id="285" r:id="rId37"/>
    <p:sldId id="286" r:id="rId38"/>
    <p:sldId id="287" r:id="rId39"/>
    <p:sldId id="303" r:id="rId40"/>
    <p:sldId id="304" r:id="rId41"/>
    <p:sldId id="289" r:id="rId42"/>
    <p:sldId id="307" r:id="rId43"/>
    <p:sldId id="308" r:id="rId44"/>
    <p:sldId id="291" r:id="rId45"/>
    <p:sldId id="292" r:id="rId46"/>
    <p:sldId id="293" r:id="rId47"/>
    <p:sldId id="294"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HeryPNyaz6bXom8Ztk0ZEDQiv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A85F19-DB08-4365-97CE-50DC5B912EAA}">
  <a:tblStyle styleId="{FAA85F19-DB08-4365-97CE-50DC5B912E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63A22E3-25D1-4F4F-9797-295999505C5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b60ff0c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b60ff0c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b60ff0c6c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b60ff0c6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b60ff0c6c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b60ff0c6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b60ff0c6c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b60ff0c6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b60ff0c6c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b60ff0c6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b60ff0c6c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b60ff0c6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b60ff0c6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b60ff0c6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b60ff0c6c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b60ff0c6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b60ff0c6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b60ff0c6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b60ff0c6c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b60ff0c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7d0e3c92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7d0e3c92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b60ff0c6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b60ff0c6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b60ff0c6c_0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b60ff0c6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b6c07e11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b6c07e11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b6c07e11a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db6c07e11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b6c07e11a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b6c07e11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7d0e3c924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d7d0e3c92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7d0e3c92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7d0e3c92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b6c07e11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db6c07e11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b6c07e11a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b6c07e11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b60ff0c6c_0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db60ff0c6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7d0e3c92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d7d0e3c924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1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19"/>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 name="Google Shape;39;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3"/>
        <p:cNvGrpSpPr/>
        <p:nvPr/>
      </p:nvGrpSpPr>
      <p:grpSpPr>
        <a:xfrm>
          <a:off x="0" y="0"/>
          <a:ext cx="0" cy="0"/>
          <a:chOff x="0" y="0"/>
          <a:chExt cx="0" cy="0"/>
        </a:xfrm>
      </p:grpSpPr>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 name="Google Shape;4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4"/>
        <p:cNvGrpSpPr/>
        <p:nvPr/>
      </p:nvGrpSpPr>
      <p:grpSpPr>
        <a:xfrm>
          <a:off x="0" y="0"/>
          <a:ext cx="0" cy="0"/>
          <a:chOff x="0" y="0"/>
          <a:chExt cx="0" cy="0"/>
        </a:xfrm>
      </p:grpSpPr>
      <p:sp>
        <p:nvSpPr>
          <p:cNvPr id="75" name="Google Shape;75;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81nSCLsXFdnG2KtvO8Nrq7gC5IgGMnRy/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drive.google.com/file/d/1bpXqHslsUhQd1zd8OU4PnGU3GHH1vJke/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file/d/1tQpRoz0KAgcDuHXHtp93w5fZ05Vst6KX/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http://drive.google.com/file/d/1LG4G_Y3mnyZndf0GjIkRaFj4-IXDC_QO/vie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0IO1kN0V8IGgAo7SNTbReaARUFL8cFl5/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hyperlink" Target="http://drive.google.com/file/d/1lIySqmfxBu-V64NjAGNSGZHKHkVa5rnU/view"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drive.google.com/file/d/1e--utyiu6WHkIEXayOcdjJkBVBiNiUJB/view?usp=sharin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hyperlink" Target="http://drive.google.com/file/d/1YqlInoABKfXSARfquUR-PFNPkij3MGco/view"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file/d/1ryMmGuevmb_JrukNUZMttqWG5Qe6dl_f/view?usp=sharin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hyperlink" Target="http://drive.google.com/file/d/1Ctdt1gPNY-uHKKZssWqz-DwyIbHGl9oo/view"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drive.google.com/file/d/19coXRIawS550afFqzv6prBN_VvyIL0Vh/view?usp=sharin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hyperlink" Target="http://drive.google.com/file/d/18P9kTncTrRVL2eFhPoqlf19jnz7q1I6_/view"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INSTITUTO FRAY JUAN DE ZUMÁRRAGA</a:t>
            </a:r>
            <a:endParaRPr/>
          </a:p>
        </p:txBody>
      </p:sp>
      <p:pic>
        <p:nvPicPr>
          <p:cNvPr id="85" name="Google Shape;85;p1"/>
          <p:cNvPicPr preferRelativeResize="0">
            <a:picLocks noGrp="1"/>
          </p:cNvPicPr>
          <p:nvPr>
            <p:ph type="body" idx="1"/>
          </p:nvPr>
        </p:nvPicPr>
        <p:blipFill rotWithShape="1">
          <a:blip r:embed="rId3">
            <a:alphaModFix/>
          </a:blip>
          <a:srcRect/>
          <a:stretch/>
        </p:blipFill>
        <p:spPr>
          <a:xfrm>
            <a:off x="3919537" y="1825625"/>
            <a:ext cx="4352925" cy="43513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A3D1592-50DF-407C-B9C0-2F2711655E00}"/>
              </a:ext>
            </a:extLst>
          </p:cNvPr>
          <p:cNvSpPr/>
          <p:nvPr/>
        </p:nvSpPr>
        <p:spPr>
          <a:xfrm>
            <a:off x="723331" y="3198168"/>
            <a:ext cx="11664615" cy="707886"/>
          </a:xfrm>
          <a:prstGeom prst="rect">
            <a:avLst/>
          </a:prstGeom>
        </p:spPr>
        <p:txBody>
          <a:bodyPr wrap="square">
            <a:spAutoFit/>
          </a:bodyPr>
          <a:lstStyle/>
          <a:p>
            <a:pPr algn="ctr"/>
            <a:r>
              <a:rPr lang="en-US" sz="4000" b="1" dirty="0">
                <a:latin typeface="Calibri"/>
                <a:ea typeface="Calibri"/>
                <a:cs typeface="Calibri"/>
                <a:sym typeface="Calibri"/>
              </a:rPr>
              <a:t>10. ESTRUCTURA INICIAL DE PLANEACIÓN</a:t>
            </a:r>
            <a:endParaRPr lang="es-MX" sz="4000" dirty="0"/>
          </a:p>
        </p:txBody>
      </p:sp>
    </p:spTree>
    <p:extLst>
      <p:ext uri="{BB962C8B-B14F-4D97-AF65-F5344CB8AC3E}">
        <p14:creationId xmlns:p14="http://schemas.microsoft.com/office/powerpoint/2010/main" val="146892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10B9DC-B4D8-4A81-A37B-F5D673831C22}"/>
              </a:ext>
            </a:extLst>
          </p:cNvPr>
          <p:cNvPicPr>
            <a:picLocks noChangeAspect="1"/>
          </p:cNvPicPr>
          <p:nvPr/>
        </p:nvPicPr>
        <p:blipFill rotWithShape="1">
          <a:blip r:embed="rId2"/>
          <a:srcRect l="26866" t="31434" r="29925" b="4655"/>
          <a:stretch/>
        </p:blipFill>
        <p:spPr>
          <a:xfrm>
            <a:off x="2090382" y="600501"/>
            <a:ext cx="8011236" cy="6096836"/>
          </a:xfrm>
          <a:prstGeom prst="rect">
            <a:avLst/>
          </a:prstGeom>
        </p:spPr>
      </p:pic>
    </p:spTree>
    <p:extLst>
      <p:ext uri="{BB962C8B-B14F-4D97-AF65-F5344CB8AC3E}">
        <p14:creationId xmlns:p14="http://schemas.microsoft.com/office/powerpoint/2010/main" val="270551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93216E-C737-4D94-9AB2-9B72DE2A1109}"/>
              </a:ext>
            </a:extLst>
          </p:cNvPr>
          <p:cNvPicPr>
            <a:picLocks noChangeAspect="1"/>
          </p:cNvPicPr>
          <p:nvPr/>
        </p:nvPicPr>
        <p:blipFill rotWithShape="1">
          <a:blip r:embed="rId2"/>
          <a:srcRect l="27426" t="27253" r="30821" b="4057"/>
          <a:stretch/>
        </p:blipFill>
        <p:spPr>
          <a:xfrm>
            <a:off x="2402007" y="279496"/>
            <a:ext cx="6892118" cy="6374748"/>
          </a:xfrm>
          <a:prstGeom prst="rect">
            <a:avLst/>
          </a:prstGeom>
        </p:spPr>
      </p:pic>
    </p:spTree>
    <p:extLst>
      <p:ext uri="{BB962C8B-B14F-4D97-AF65-F5344CB8AC3E}">
        <p14:creationId xmlns:p14="http://schemas.microsoft.com/office/powerpoint/2010/main" val="401173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db60ff0c6c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lgn="ctr"/>
            <a:br>
              <a:rPr lang="en-US" sz="3900" dirty="0"/>
            </a:br>
            <a:br>
              <a:rPr lang="en-US" sz="3900" dirty="0"/>
            </a:br>
            <a:r>
              <a:rPr lang="en-US" sz="2000" dirty="0"/>
              <a:t>EVIDENCIAS: CLASE INTERDISCIPLINARIA DE INICIO</a:t>
            </a:r>
            <a:br>
              <a:rPr lang="en-US" sz="2000" dirty="0"/>
            </a:br>
            <a:r>
              <a:rPr lang="en-US" sz="2000" dirty="0">
                <a:hlinkClick r:id="rId3"/>
              </a:rPr>
              <a:t>https://drive.google.com/file/d/181nSCLsXFdnG2KtvO8Nrq7gC5IgGMnRy/view?usp=sharing</a:t>
            </a:r>
            <a:br>
              <a:rPr lang="en-US" sz="3900" dirty="0"/>
            </a:br>
            <a:br>
              <a:rPr lang="en-US" sz="3900" dirty="0"/>
            </a:br>
            <a:endParaRPr sz="3900" dirty="0"/>
          </a:p>
        </p:txBody>
      </p:sp>
      <p:pic>
        <p:nvPicPr>
          <p:cNvPr id="147" name="Google Shape;147;gdb60ff0c6c_0_0" title="zoom_0.mp4">
            <a:hlinkClick r:id="rId4"/>
          </p:cNvPr>
          <p:cNvPicPr preferRelativeResize="0"/>
          <p:nvPr/>
        </p:nvPicPr>
        <p:blipFill>
          <a:blip r:embed="rId5">
            <a:alphaModFix/>
          </a:blip>
          <a:stretch>
            <a:fillRect/>
          </a:stretch>
        </p:blipFill>
        <p:spPr>
          <a:xfrm>
            <a:off x="2032000" y="1965277"/>
            <a:ext cx="7779802" cy="44482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db60ff0c6c_0_19"/>
          <p:cNvPicPr preferRelativeResize="0"/>
          <p:nvPr/>
        </p:nvPicPr>
        <p:blipFill rotWithShape="1">
          <a:blip r:embed="rId3">
            <a:alphaModFix/>
          </a:blip>
          <a:srcRect t="21517" b="4309"/>
          <a:stretch/>
        </p:blipFill>
        <p:spPr>
          <a:xfrm>
            <a:off x="0" y="0"/>
            <a:ext cx="12192001"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db60ff0c6c_0_6"/>
          <p:cNvSpPr txBox="1">
            <a:spLocks noGrp="1"/>
          </p:cNvSpPr>
          <p:nvPr>
            <p:ph type="title"/>
          </p:nvPr>
        </p:nvSpPr>
        <p:spPr>
          <a:xfrm>
            <a:off x="838200" y="-5475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a:t>LETRAS DE LAS CANCIONES</a:t>
            </a:r>
            <a:endParaRPr sz="3900"/>
          </a:p>
        </p:txBody>
      </p:sp>
      <p:sp>
        <p:nvSpPr>
          <p:cNvPr id="158" name="Google Shape;158;gdb60ff0c6c_0_6"/>
          <p:cNvSpPr txBox="1">
            <a:spLocks noGrp="1"/>
          </p:cNvSpPr>
          <p:nvPr>
            <p:ph type="body" idx="1"/>
          </p:nvPr>
        </p:nvSpPr>
        <p:spPr>
          <a:xfrm>
            <a:off x="838200" y="1270950"/>
            <a:ext cx="10515600" cy="4905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graphicFrame>
        <p:nvGraphicFramePr>
          <p:cNvPr id="159" name="Google Shape;159;gdb60ff0c6c_0_6"/>
          <p:cNvGraphicFramePr/>
          <p:nvPr/>
        </p:nvGraphicFramePr>
        <p:xfrm>
          <a:off x="952500" y="1631360"/>
          <a:ext cx="10287000" cy="5760690"/>
        </p:xfrm>
        <a:graphic>
          <a:graphicData uri="http://schemas.openxmlformats.org/drawingml/2006/table">
            <a:tbl>
              <a:tblPr>
                <a:noFill/>
                <a:tableStyleId>{E63A22E3-25D1-4F4F-9797-295999505C5F}</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5424800">
                <a:tc>
                  <a:txBody>
                    <a:bodyPr/>
                    <a:lstStyle/>
                    <a:p>
                      <a:pPr marL="0" lvl="0" indent="0" algn="l" rtl="0">
                        <a:spcBef>
                          <a:spcPts val="0"/>
                        </a:spcBef>
                        <a:spcAft>
                          <a:spcPts val="0"/>
                        </a:spcAft>
                        <a:buClr>
                          <a:schemeClr val="dk1"/>
                        </a:buClr>
                        <a:buSzPts val="1100"/>
                        <a:buFont typeface="Arial"/>
                        <a:buNone/>
                      </a:pPr>
                      <a:r>
                        <a:rPr lang="en-US" b="1" u="sng">
                          <a:solidFill>
                            <a:schemeClr val="dk1"/>
                          </a:solidFill>
                        </a:rPr>
                        <a:t>ERICK EDUARDO GONZÁLEZ LÓPEZ </a:t>
                      </a:r>
                      <a:endParaRPr b="1" u="sng">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Yo no soy un rebelde, los locos del ritmo</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 no soy un rebelde, los locos del ritmo</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 no soy un rebelde sin causa, ni tampoco un desenfrenado,</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 lo único que quiero es bailar rock &amp;and roll,</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 que me dejen moverme como yo quiera,</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Mirarnos locos y formemos en el grupo una sesión, y</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las chamacas que andan viendo, y que nos den una buen roll,</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 con discos de rebeldes habrá un gran baile,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Que se suelten la greña, vengan abajo los flecos,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se quiten las corbatas, que se pongan las chamarras,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las guitarras, las rodillas sin parar</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Que navajas italianas, pantalones que sean vaqueros,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que nos mantengamos bailando sin parar,</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 no soy un rebelde sin causa, ni tampoco un desenfrenado,</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 lo único que quiero es bailar rock &amp; and roll,</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 que me dejen moverme como yo quiera,</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moverme como yo quiera,</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moverme como yo quiera,</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moverme como yo quiera,</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moverme como yo quiera,</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moverme como yo quiera,</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moverme como yo quiera,.....</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t>
                      </a:r>
                      <a:endParaRPr>
                        <a:solidFill>
                          <a:schemeClr val="dk1"/>
                        </a:solidFill>
                      </a:endParaRPr>
                    </a:p>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b="1">
                          <a:solidFill>
                            <a:schemeClr val="dk1"/>
                          </a:solidFill>
                        </a:rPr>
                        <a:t>CAMBIOS</a:t>
                      </a: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 no soy un adolescente sin rumbo, ni tampoco un inocente,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 lo único que quiero es ser independiente,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 que me dejen tener mis obligaciones,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Mirarnos libres  y responsables en el clan una ciudad, y</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las mujeres que andan viendo, y que nos den un buen lugar,</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 con trabajos importantes habrá un gran billeton,</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Que se suelten las melenas, vengan abajo los copetes,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se quiten las chamarras, que se pongan las corbatas,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los trajes, los autos sin parar</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Que navajas italianas, pantalones que sean de sastre,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que nos tiemblen nuestras piernas sin cesar,</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 no soy un adolescente sin rumbo, ni tampoco un inocente,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 lo único que quiero es ser independiente,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 que me dejen tener mis obligaciones,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trabajar sin ton ni son,</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trabajar sin ton ni son,</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trabajar sin ton ni son,</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trabajar sin ton ni son,</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trabajar sin ton ni son,</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hay que me dejen trabajar sin ton ni son</a:t>
                      </a:r>
                      <a:endParaRPr sz="160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db60ff0c6c_0_25"/>
          <p:cNvPicPr preferRelativeResize="0"/>
          <p:nvPr/>
        </p:nvPicPr>
        <p:blipFill rotWithShape="1">
          <a:blip r:embed="rId3">
            <a:alphaModFix/>
          </a:blip>
          <a:srcRect t="13757" b="4301"/>
          <a:stretch/>
        </p:blipFill>
        <p:spPr>
          <a:xfrm>
            <a:off x="0" y="0"/>
            <a:ext cx="12192001"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db60ff0c6c_0_33"/>
          <p:cNvPicPr preferRelativeResize="0"/>
          <p:nvPr/>
        </p:nvPicPr>
        <p:blipFill rotWithShape="1">
          <a:blip r:embed="rId3">
            <a:alphaModFix/>
          </a:blip>
          <a:srcRect l="20610" t="12726" r="20333" b="4526"/>
          <a:stretch/>
        </p:blipFill>
        <p:spPr>
          <a:xfrm>
            <a:off x="425473" y="0"/>
            <a:ext cx="10570374"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db60ff0c6c_0_12"/>
          <p:cNvPicPr preferRelativeResize="0"/>
          <p:nvPr/>
        </p:nvPicPr>
        <p:blipFill rotWithShape="1">
          <a:blip r:embed="rId3">
            <a:alphaModFix/>
          </a:blip>
          <a:srcRect l="19737" t="19737" r="19268" b="11272"/>
          <a:stretch/>
        </p:blipFill>
        <p:spPr>
          <a:xfrm>
            <a:off x="1146300" y="1028375"/>
            <a:ext cx="9166690" cy="5829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1D4741-135C-49CA-AD83-EDB4640D2BC9}"/>
              </a:ext>
            </a:extLst>
          </p:cNvPr>
          <p:cNvPicPr>
            <a:picLocks noChangeAspect="1"/>
          </p:cNvPicPr>
          <p:nvPr/>
        </p:nvPicPr>
        <p:blipFill rotWithShape="1">
          <a:blip r:embed="rId2"/>
          <a:srcRect l="30336" t="26257" r="32835" b="4057"/>
          <a:stretch/>
        </p:blipFill>
        <p:spPr>
          <a:xfrm>
            <a:off x="1787858" y="245659"/>
            <a:ext cx="7260608" cy="6615390"/>
          </a:xfrm>
          <a:prstGeom prst="rect">
            <a:avLst/>
          </a:prstGeom>
        </p:spPr>
      </p:pic>
    </p:spTree>
    <p:extLst>
      <p:ext uri="{BB962C8B-B14F-4D97-AF65-F5344CB8AC3E}">
        <p14:creationId xmlns:p14="http://schemas.microsoft.com/office/powerpoint/2010/main" val="417031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2. NOMBRE DEL PROYECTO</a:t>
            </a:r>
            <a:endParaRPr/>
          </a:p>
        </p:txBody>
      </p:sp>
      <p:sp>
        <p:nvSpPr>
          <p:cNvPr id="91" name="Google Shape;91;p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“PROHIBIDO PROHIBIR”</a:t>
            </a:r>
            <a:endParaRPr/>
          </a:p>
          <a:p>
            <a:pPr marL="0" marR="0" lvl="0" indent="0" algn="ctr"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SEXTO GRADO DE PREPARATORIA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046932A-013D-4C5D-95AA-988EAA6F8C59}"/>
              </a:ext>
            </a:extLst>
          </p:cNvPr>
          <p:cNvPicPr>
            <a:picLocks noChangeAspect="1"/>
          </p:cNvPicPr>
          <p:nvPr/>
        </p:nvPicPr>
        <p:blipFill rotWithShape="1">
          <a:blip r:embed="rId2"/>
          <a:srcRect l="30448" t="23669" r="32723" b="6845"/>
          <a:stretch/>
        </p:blipFill>
        <p:spPr>
          <a:xfrm>
            <a:off x="2565545" y="450377"/>
            <a:ext cx="6714933" cy="6400052"/>
          </a:xfrm>
          <a:prstGeom prst="rect">
            <a:avLst/>
          </a:prstGeom>
        </p:spPr>
      </p:pic>
    </p:spTree>
    <p:extLst>
      <p:ext uri="{BB962C8B-B14F-4D97-AF65-F5344CB8AC3E}">
        <p14:creationId xmlns:p14="http://schemas.microsoft.com/office/powerpoint/2010/main" val="780691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db60ff0c6c_0_45"/>
          <p:cNvSpPr txBox="1">
            <a:spLocks noGrp="1"/>
          </p:cNvSpPr>
          <p:nvPr>
            <p:ph type="title"/>
          </p:nvPr>
        </p:nvSpPr>
        <p:spPr>
          <a:xfrm>
            <a:off x="838200" y="365125"/>
            <a:ext cx="10515600" cy="1121400"/>
          </a:xfrm>
          <a:prstGeom prst="rect">
            <a:avLst/>
          </a:prstGeom>
        </p:spPr>
        <p:txBody>
          <a:bodyPr spcFirstLastPara="1" wrap="square" lIns="91425" tIns="45700" rIns="91425" bIns="45700" anchor="ctr" anchorCtr="0">
            <a:noAutofit/>
          </a:bodyPr>
          <a:lstStyle/>
          <a:p>
            <a:pPr lvl="0" algn="ctr"/>
            <a:r>
              <a:rPr lang="en-US" sz="2000" dirty="0"/>
              <a:t>EVIDENCIAS: CLASE INTERDISCIPLINARIA DE DESARROLLO 1</a:t>
            </a:r>
            <a:br>
              <a:rPr lang="en-US" sz="2000" dirty="0"/>
            </a:br>
            <a:br>
              <a:rPr lang="en-US" sz="2000" dirty="0"/>
            </a:br>
            <a:r>
              <a:rPr lang="en-US" sz="2000" dirty="0">
                <a:hlinkClick r:id="rId3"/>
              </a:rPr>
              <a:t>https://drive.google.com/file/d/1tQpRoz0KAgcDuHXHtp93w5fZ05Vst6KX/view?usp=sharing</a:t>
            </a:r>
            <a:br>
              <a:rPr lang="en-US" sz="2000" dirty="0"/>
            </a:br>
            <a:endParaRPr sz="2000" dirty="0"/>
          </a:p>
        </p:txBody>
      </p:sp>
      <p:pic>
        <p:nvPicPr>
          <p:cNvPr id="193" name="Google Shape;193;gdb60ff0c6c_0_45" title="zoom_0.mp4">
            <a:hlinkClick r:id="rId4"/>
          </p:cNvPr>
          <p:cNvPicPr preferRelativeResize="0"/>
          <p:nvPr/>
        </p:nvPicPr>
        <p:blipFill>
          <a:blip r:embed="rId5">
            <a:alphaModFix/>
          </a:blip>
          <a:stretch>
            <a:fillRect/>
          </a:stretch>
        </p:blipFill>
        <p:spPr>
          <a:xfrm>
            <a:off x="2451100" y="1638925"/>
            <a:ext cx="7426674" cy="46416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db60ff0c6c_0_51"/>
          <p:cNvSpPr txBox="1">
            <a:spLocks noGrp="1"/>
          </p:cNvSpPr>
          <p:nvPr>
            <p:ph type="title"/>
          </p:nvPr>
        </p:nvSpPr>
        <p:spPr>
          <a:xfrm>
            <a:off x="838200" y="365125"/>
            <a:ext cx="10515600" cy="930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100"/>
              <a:t>ANÁLISIS DE LAS  CANCIONES</a:t>
            </a:r>
            <a:endParaRPr sz="4100"/>
          </a:p>
        </p:txBody>
      </p:sp>
      <p:sp>
        <p:nvSpPr>
          <p:cNvPr id="199" name="Google Shape;199;gdb60ff0c6c_0_51"/>
          <p:cNvSpPr txBox="1">
            <a:spLocks noGrp="1"/>
          </p:cNvSpPr>
          <p:nvPr>
            <p:ph type="body" idx="1"/>
          </p:nvPr>
        </p:nvSpPr>
        <p:spPr>
          <a:xfrm>
            <a:off x="838200" y="1295725"/>
            <a:ext cx="10515600" cy="4881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00" name="Google Shape;200;gdb60ff0c6c_0_51"/>
          <p:cNvPicPr preferRelativeResize="0"/>
          <p:nvPr/>
        </p:nvPicPr>
        <p:blipFill rotWithShape="1">
          <a:blip r:embed="rId3">
            <a:alphaModFix/>
          </a:blip>
          <a:srcRect l="30551" t="18873" r="32086" b="5022"/>
          <a:stretch/>
        </p:blipFill>
        <p:spPr>
          <a:xfrm>
            <a:off x="6633375" y="1295725"/>
            <a:ext cx="5298499" cy="5490424"/>
          </a:xfrm>
          <a:prstGeom prst="rect">
            <a:avLst/>
          </a:prstGeom>
          <a:noFill/>
          <a:ln>
            <a:noFill/>
          </a:ln>
        </p:spPr>
      </p:pic>
      <p:pic>
        <p:nvPicPr>
          <p:cNvPr id="201" name="Google Shape;201;gdb60ff0c6c_0_51"/>
          <p:cNvPicPr preferRelativeResize="0"/>
          <p:nvPr/>
        </p:nvPicPr>
        <p:blipFill rotWithShape="1">
          <a:blip r:embed="rId4">
            <a:alphaModFix/>
          </a:blip>
          <a:srcRect l="20881" t="14398" r="30948"/>
          <a:stretch/>
        </p:blipFill>
        <p:spPr>
          <a:xfrm>
            <a:off x="760575" y="1295725"/>
            <a:ext cx="5872799" cy="58169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7ECEA27-C1D8-4368-8007-CDDEA0E88E2C}"/>
              </a:ext>
            </a:extLst>
          </p:cNvPr>
          <p:cNvPicPr>
            <a:picLocks noChangeAspect="1"/>
          </p:cNvPicPr>
          <p:nvPr/>
        </p:nvPicPr>
        <p:blipFill rotWithShape="1">
          <a:blip r:embed="rId2"/>
          <a:srcRect l="21157" t="24665" r="20970" b="13614"/>
          <a:stretch/>
        </p:blipFill>
        <p:spPr>
          <a:xfrm>
            <a:off x="1255594" y="1105467"/>
            <a:ext cx="9348716" cy="5605614"/>
          </a:xfrm>
          <a:prstGeom prst="rect">
            <a:avLst/>
          </a:prstGeom>
        </p:spPr>
      </p:pic>
    </p:spTree>
    <p:extLst>
      <p:ext uri="{BB962C8B-B14F-4D97-AF65-F5344CB8AC3E}">
        <p14:creationId xmlns:p14="http://schemas.microsoft.com/office/powerpoint/2010/main" val="401469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FDB9556-DE82-4FCC-B740-BB583E8506E5}"/>
              </a:ext>
            </a:extLst>
          </p:cNvPr>
          <p:cNvPicPr>
            <a:picLocks noChangeAspect="1"/>
          </p:cNvPicPr>
          <p:nvPr/>
        </p:nvPicPr>
        <p:blipFill rotWithShape="1">
          <a:blip r:embed="rId2"/>
          <a:srcRect l="30783" t="30239" r="33395" b="4456"/>
          <a:stretch/>
        </p:blipFill>
        <p:spPr>
          <a:xfrm>
            <a:off x="1856096" y="423081"/>
            <a:ext cx="7206017" cy="6502133"/>
          </a:xfrm>
          <a:prstGeom prst="rect">
            <a:avLst/>
          </a:prstGeom>
        </p:spPr>
      </p:pic>
    </p:spTree>
    <p:extLst>
      <p:ext uri="{BB962C8B-B14F-4D97-AF65-F5344CB8AC3E}">
        <p14:creationId xmlns:p14="http://schemas.microsoft.com/office/powerpoint/2010/main" val="91919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58E67E-2D58-4606-B9D8-72CEE7B3EE86}"/>
              </a:ext>
            </a:extLst>
          </p:cNvPr>
          <p:cNvPicPr>
            <a:picLocks noChangeAspect="1"/>
          </p:cNvPicPr>
          <p:nvPr/>
        </p:nvPicPr>
        <p:blipFill rotWithShape="1">
          <a:blip r:embed="rId2"/>
          <a:srcRect l="30672" t="25062" r="33060" b="4456"/>
          <a:stretch/>
        </p:blipFill>
        <p:spPr>
          <a:xfrm>
            <a:off x="2415654" y="281042"/>
            <a:ext cx="6701050" cy="6441744"/>
          </a:xfrm>
          <a:prstGeom prst="rect">
            <a:avLst/>
          </a:prstGeom>
        </p:spPr>
      </p:pic>
    </p:spTree>
    <p:extLst>
      <p:ext uri="{BB962C8B-B14F-4D97-AF65-F5344CB8AC3E}">
        <p14:creationId xmlns:p14="http://schemas.microsoft.com/office/powerpoint/2010/main" val="2214437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db60ff0c6c_0_59"/>
          <p:cNvSpPr txBox="1">
            <a:spLocks noGrp="1"/>
          </p:cNvSpPr>
          <p:nvPr>
            <p:ph type="title"/>
          </p:nvPr>
        </p:nvSpPr>
        <p:spPr>
          <a:xfrm>
            <a:off x="838200" y="365125"/>
            <a:ext cx="10515600" cy="1108500"/>
          </a:xfrm>
          <a:prstGeom prst="rect">
            <a:avLst/>
          </a:prstGeom>
        </p:spPr>
        <p:txBody>
          <a:bodyPr spcFirstLastPara="1" wrap="square" lIns="91425" tIns="45700" rIns="91425" bIns="45700" anchor="ctr" anchorCtr="0">
            <a:noAutofit/>
          </a:bodyPr>
          <a:lstStyle/>
          <a:p>
            <a:pPr lvl="0" algn="ctr"/>
            <a:r>
              <a:rPr lang="en-US" sz="2000" dirty="0"/>
              <a:t>EVIDENCIAS: CLASE INTERDISCIPLINARIA DE DESARROLLO 2</a:t>
            </a:r>
            <a:br>
              <a:rPr lang="en-US" sz="2000" dirty="0"/>
            </a:br>
            <a:r>
              <a:rPr lang="en-US" sz="2000" dirty="0">
                <a:hlinkClick r:id="rId3"/>
              </a:rPr>
              <a:t>https://drive.google.com/file/d/10IO1kN0V8IGgAo7SNTbReaARUFL8cFl5/view?usp=sharing</a:t>
            </a:r>
            <a:br>
              <a:rPr lang="en-US" sz="2000" dirty="0"/>
            </a:br>
            <a:endParaRPr sz="2000" dirty="0"/>
          </a:p>
        </p:txBody>
      </p:sp>
      <p:pic>
        <p:nvPicPr>
          <p:cNvPr id="214" name="Google Shape;214;gdb60ff0c6c_0_59" title="zoom_0.mp4">
            <a:hlinkClick r:id="rId4"/>
          </p:cNvPr>
          <p:cNvPicPr preferRelativeResize="0"/>
          <p:nvPr/>
        </p:nvPicPr>
        <p:blipFill>
          <a:blip r:embed="rId5">
            <a:alphaModFix/>
          </a:blip>
          <a:stretch>
            <a:fillRect/>
          </a:stretch>
        </p:blipFill>
        <p:spPr>
          <a:xfrm>
            <a:off x="1612425" y="1535400"/>
            <a:ext cx="9377676" cy="4688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db60ff0c6c_0_7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a:t>ACTIVIDAD CON LOS ALUMNOS: CREACIÓN LITERARIA</a:t>
            </a:r>
            <a:endParaRPr sz="3900"/>
          </a:p>
        </p:txBody>
      </p:sp>
      <p:sp>
        <p:nvSpPr>
          <p:cNvPr id="220" name="Google Shape;220;gdb60ff0c6c_0_7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21" name="Google Shape;221;gdb60ff0c6c_0_72"/>
          <p:cNvPicPr preferRelativeResize="0"/>
          <p:nvPr/>
        </p:nvPicPr>
        <p:blipFill rotWithShape="1">
          <a:blip r:embed="rId3">
            <a:alphaModFix/>
          </a:blip>
          <a:srcRect l="17824" t="22595" r="17475" b="12625"/>
          <a:stretch/>
        </p:blipFill>
        <p:spPr>
          <a:xfrm>
            <a:off x="838200" y="1765825"/>
            <a:ext cx="10515601" cy="50921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d7d0e3c924_0_15"/>
          <p:cNvSpPr txBox="1">
            <a:spLocks noGrp="1"/>
          </p:cNvSpPr>
          <p:nvPr>
            <p:ph type="title"/>
          </p:nvPr>
        </p:nvSpPr>
        <p:spPr>
          <a:xfrm>
            <a:off x="838200" y="365125"/>
            <a:ext cx="10515600" cy="917765"/>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s-MX" dirty="0"/>
              <a:t>ACTIVIDAD DE LOS ESTUDIANTES</a:t>
            </a:r>
            <a:endParaRPr dirty="0"/>
          </a:p>
        </p:txBody>
      </p:sp>
      <p:pic>
        <p:nvPicPr>
          <p:cNvPr id="2" name="Imagen 1">
            <a:extLst>
              <a:ext uri="{FF2B5EF4-FFF2-40B4-BE49-F238E27FC236}">
                <a16:creationId xmlns:a16="http://schemas.microsoft.com/office/drawing/2014/main" id="{64BAB535-D8AA-4D40-8ED3-63E484F66F92}"/>
              </a:ext>
            </a:extLst>
          </p:cNvPr>
          <p:cNvPicPr>
            <a:picLocks noChangeAspect="1"/>
          </p:cNvPicPr>
          <p:nvPr/>
        </p:nvPicPr>
        <p:blipFill rotWithShape="1">
          <a:blip r:embed="rId3"/>
          <a:srcRect l="19253" t="13913" r="19851" b="12220"/>
          <a:stretch/>
        </p:blipFill>
        <p:spPr>
          <a:xfrm>
            <a:off x="1419368" y="1198996"/>
            <a:ext cx="8297838" cy="565900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ED87FBB-015C-4691-A210-96A7606A4D88}"/>
              </a:ext>
            </a:extLst>
          </p:cNvPr>
          <p:cNvPicPr>
            <a:picLocks noChangeAspect="1"/>
          </p:cNvPicPr>
          <p:nvPr/>
        </p:nvPicPr>
        <p:blipFill rotWithShape="1">
          <a:blip r:embed="rId2"/>
          <a:srcRect l="31119" t="25063" r="33844" b="3857"/>
          <a:stretch/>
        </p:blipFill>
        <p:spPr>
          <a:xfrm>
            <a:off x="2797791" y="393571"/>
            <a:ext cx="6414448" cy="6070858"/>
          </a:xfrm>
          <a:prstGeom prst="rect">
            <a:avLst/>
          </a:prstGeom>
        </p:spPr>
      </p:pic>
    </p:spTree>
    <p:extLst>
      <p:ext uri="{BB962C8B-B14F-4D97-AF65-F5344CB8AC3E}">
        <p14:creationId xmlns:p14="http://schemas.microsoft.com/office/powerpoint/2010/main" val="152677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3. NÚMERO DE EQUIPO</a:t>
            </a:r>
            <a:endParaRPr/>
          </a:p>
        </p:txBody>
      </p:sp>
      <p:sp>
        <p:nvSpPr>
          <p:cNvPr id="97" name="Google Shape;97;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Equipo 3</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Asignaturas que intervienen y nombre de los profesores titulares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Problemas Sociales, Políticos y Económicos de México: Enrique Ballesteros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Literatura mexicana: Abraham Tena</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Psicología: Susana</a:t>
            </a:r>
            <a:endParaRPr sz="2800" b="1"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i="0" u="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03B672-31F9-4ADC-B65D-2A6C28894759}"/>
              </a:ext>
            </a:extLst>
          </p:cNvPr>
          <p:cNvPicPr>
            <a:picLocks noChangeAspect="1"/>
          </p:cNvPicPr>
          <p:nvPr/>
        </p:nvPicPr>
        <p:blipFill rotWithShape="1">
          <a:blip r:embed="rId2"/>
          <a:srcRect l="31343" t="25461" r="33843" b="13216"/>
          <a:stretch/>
        </p:blipFill>
        <p:spPr>
          <a:xfrm>
            <a:off x="2224585" y="696034"/>
            <a:ext cx="7383439" cy="6080451"/>
          </a:xfrm>
          <a:prstGeom prst="rect">
            <a:avLst/>
          </a:prstGeom>
        </p:spPr>
      </p:pic>
    </p:spTree>
    <p:extLst>
      <p:ext uri="{BB962C8B-B14F-4D97-AF65-F5344CB8AC3E}">
        <p14:creationId xmlns:p14="http://schemas.microsoft.com/office/powerpoint/2010/main" val="522173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db60ff0c6c_0_7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lgn="ctr"/>
            <a:r>
              <a:rPr lang="en-US" sz="2000" dirty="0"/>
              <a:t>EVIDENCIAS: CLASE UNIDISCIPLINARIA DE PROBLEMAS SOCIALES, POLÍTICOS Y ECONÓMICOS DE MÉXICO</a:t>
            </a:r>
            <a:br>
              <a:rPr lang="en-US" sz="2000" dirty="0"/>
            </a:br>
            <a:r>
              <a:rPr lang="en-US" sz="2000" dirty="0">
                <a:hlinkClick r:id="rId3"/>
              </a:rPr>
              <a:t>https://drive.google.com/file/d/1e--utyiu6WHkIEXayOcdjJkBVBiNiUJB/view?usp=sharing</a:t>
            </a:r>
            <a:br>
              <a:rPr lang="en-US" sz="2000" dirty="0"/>
            </a:br>
            <a:endParaRPr sz="2000" dirty="0"/>
          </a:p>
        </p:txBody>
      </p:sp>
      <p:pic>
        <p:nvPicPr>
          <p:cNvPr id="241" name="Google Shape;241;gdb60ff0c6c_0_79" title="zoom_4.mp4">
            <a:hlinkClick r:id="rId4"/>
          </p:cNvPr>
          <p:cNvPicPr preferRelativeResize="0"/>
          <p:nvPr/>
        </p:nvPicPr>
        <p:blipFill>
          <a:blip r:embed="rId5">
            <a:alphaModFix/>
          </a:blip>
          <a:stretch>
            <a:fillRect/>
          </a:stretch>
        </p:blipFill>
        <p:spPr>
          <a:xfrm>
            <a:off x="1949638" y="1773450"/>
            <a:ext cx="8292726" cy="4664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db60ff0c6c_0_91"/>
          <p:cNvSpPr txBox="1">
            <a:spLocks noGrp="1"/>
          </p:cNvSpPr>
          <p:nvPr>
            <p:ph type="title"/>
          </p:nvPr>
        </p:nvSpPr>
        <p:spPr>
          <a:xfrm>
            <a:off x="838200" y="365125"/>
            <a:ext cx="10515600" cy="1032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t>ACTIVIDADES DE LOS ALUMNOS</a:t>
            </a:r>
            <a:endParaRPr sz="3800"/>
          </a:p>
        </p:txBody>
      </p:sp>
      <p:pic>
        <p:nvPicPr>
          <p:cNvPr id="247" name="Google Shape;247;gdb60ff0c6c_0_91"/>
          <p:cNvPicPr preferRelativeResize="0"/>
          <p:nvPr/>
        </p:nvPicPr>
        <p:blipFill rotWithShape="1">
          <a:blip r:embed="rId3">
            <a:alphaModFix/>
          </a:blip>
          <a:srcRect l="20531" t="20363" r="20401" b="3907"/>
          <a:stretch/>
        </p:blipFill>
        <p:spPr>
          <a:xfrm>
            <a:off x="1536525" y="1397425"/>
            <a:ext cx="9059175" cy="5191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E5518E2-CB54-4C2B-8A75-77037F4C340C}"/>
              </a:ext>
            </a:extLst>
          </p:cNvPr>
          <p:cNvPicPr>
            <a:picLocks noChangeAspect="1"/>
          </p:cNvPicPr>
          <p:nvPr/>
        </p:nvPicPr>
        <p:blipFill rotWithShape="1">
          <a:blip r:embed="rId2"/>
          <a:srcRect l="30783" t="26257" r="33172" b="3858"/>
          <a:stretch/>
        </p:blipFill>
        <p:spPr>
          <a:xfrm>
            <a:off x="1869743" y="404643"/>
            <a:ext cx="7383439" cy="6282251"/>
          </a:xfrm>
          <a:prstGeom prst="rect">
            <a:avLst/>
          </a:prstGeom>
        </p:spPr>
      </p:pic>
    </p:spTree>
    <p:extLst>
      <p:ext uri="{BB962C8B-B14F-4D97-AF65-F5344CB8AC3E}">
        <p14:creationId xmlns:p14="http://schemas.microsoft.com/office/powerpoint/2010/main" val="1108181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A3F1E7-22AA-432C-A38C-AC5AEBFA4E88}"/>
              </a:ext>
            </a:extLst>
          </p:cNvPr>
          <p:cNvPicPr>
            <a:picLocks noChangeAspect="1"/>
          </p:cNvPicPr>
          <p:nvPr/>
        </p:nvPicPr>
        <p:blipFill rotWithShape="1">
          <a:blip r:embed="rId2"/>
          <a:srcRect l="31343" t="29841" r="33843" b="6845"/>
          <a:stretch/>
        </p:blipFill>
        <p:spPr>
          <a:xfrm>
            <a:off x="2320119" y="791569"/>
            <a:ext cx="7356143" cy="6042489"/>
          </a:xfrm>
          <a:prstGeom prst="rect">
            <a:avLst/>
          </a:prstGeom>
        </p:spPr>
      </p:pic>
    </p:spTree>
    <p:extLst>
      <p:ext uri="{BB962C8B-B14F-4D97-AF65-F5344CB8AC3E}">
        <p14:creationId xmlns:p14="http://schemas.microsoft.com/office/powerpoint/2010/main" val="932377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db6c07e11a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lgn="ctr"/>
            <a:r>
              <a:rPr lang="en-US" sz="1800" dirty="0"/>
              <a:t>EVIDENCIAS: CLASE DISCIPLINARIA DE LITERATURA</a:t>
            </a:r>
            <a:br>
              <a:rPr lang="en-US" sz="1800" dirty="0"/>
            </a:br>
            <a:br>
              <a:rPr lang="en-US" sz="1800" dirty="0"/>
            </a:br>
            <a:r>
              <a:rPr lang="en-US" sz="1800" dirty="0">
                <a:hlinkClick r:id="rId3"/>
              </a:rPr>
              <a:t>https://drive.google.com/file/d/1ryMmGuevmb_JrukNUZMttqWG5Qe6dl_f/view?usp=sharing</a:t>
            </a:r>
            <a:br>
              <a:rPr lang="en-US" sz="1800" dirty="0"/>
            </a:br>
            <a:endParaRPr sz="1800" dirty="0"/>
          </a:p>
        </p:txBody>
      </p:sp>
      <p:pic>
        <p:nvPicPr>
          <p:cNvPr id="260" name="Google Shape;260;gdb6c07e11a_0_12" title="zoom_0.mp4">
            <a:hlinkClick r:id="rId4"/>
          </p:cNvPr>
          <p:cNvPicPr preferRelativeResize="0"/>
          <p:nvPr/>
        </p:nvPicPr>
        <p:blipFill>
          <a:blip r:embed="rId5">
            <a:alphaModFix/>
          </a:blip>
          <a:stretch>
            <a:fillRect/>
          </a:stretch>
        </p:blipFill>
        <p:spPr>
          <a:xfrm>
            <a:off x="2395363" y="1813100"/>
            <a:ext cx="7401276" cy="462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db6c07e11a_0_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Evidencia de aprendizaje: creación literaria de los estudiantes</a:t>
            </a:r>
            <a:endParaRPr/>
          </a:p>
        </p:txBody>
      </p:sp>
      <p:graphicFrame>
        <p:nvGraphicFramePr>
          <p:cNvPr id="266" name="Google Shape;266;gdb6c07e11a_0_18"/>
          <p:cNvGraphicFramePr/>
          <p:nvPr/>
        </p:nvGraphicFramePr>
        <p:xfrm>
          <a:off x="952500" y="1690820"/>
          <a:ext cx="10287000" cy="5463510"/>
        </p:xfrm>
        <a:graphic>
          <a:graphicData uri="http://schemas.openxmlformats.org/drawingml/2006/table">
            <a:tbl>
              <a:tblPr>
                <a:noFill/>
                <a:tableStyleId>{E63A22E3-25D1-4F4F-9797-295999505C5F}</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5167175">
                <a:tc>
                  <a:txBody>
                    <a:bodyPr/>
                    <a:lstStyle/>
                    <a:p>
                      <a:pPr marL="0" lvl="0" indent="0" algn="ctr" rtl="0">
                        <a:lnSpc>
                          <a:spcPct val="150000"/>
                        </a:lnSpc>
                        <a:spcBef>
                          <a:spcPts val="0"/>
                        </a:spcBef>
                        <a:spcAft>
                          <a:spcPts val="0"/>
                        </a:spcAft>
                        <a:buClr>
                          <a:schemeClr val="dk1"/>
                        </a:buClr>
                        <a:buSzPts val="1100"/>
                        <a:buFont typeface="Arial"/>
                        <a:buNone/>
                      </a:pPr>
                      <a:r>
                        <a:rPr lang="en-US" sz="1300">
                          <a:solidFill>
                            <a:schemeClr val="dk1"/>
                          </a:solidFill>
                          <a:latin typeface="Times New Roman"/>
                          <a:ea typeface="Times New Roman"/>
                          <a:cs typeface="Times New Roman"/>
                          <a:sym typeface="Times New Roman"/>
                        </a:rPr>
                        <a:t>SIN LUGAR</a:t>
                      </a:r>
                      <a:endParaRPr sz="13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en-US" sz="1300">
                          <a:solidFill>
                            <a:schemeClr val="dk1"/>
                          </a:solidFill>
                          <a:latin typeface="Times New Roman"/>
                          <a:ea typeface="Times New Roman"/>
                          <a:cs typeface="Times New Roman"/>
                          <a:sym typeface="Times New Roman"/>
                        </a:rPr>
                        <a:t>Can caminaba de la mano de su hijo mientras veía aproximarse el único puesto de panuchos yucatecos que había en la zona. Manuel, su hijo, también lo notó.</a:t>
                      </a:r>
                      <a:endParaRPr sz="13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Papi, quiero panucho- dijo el niño emocionado y ansioso.</a:t>
                      </a:r>
                      <a:endParaRPr sz="1300">
                        <a:solidFill>
                          <a:schemeClr val="dk1"/>
                        </a:solidFill>
                        <a:latin typeface="Times New Roman"/>
                        <a:ea typeface="Times New Roman"/>
                        <a:cs typeface="Times New Roman"/>
                        <a:sym typeface="Times New Roman"/>
                      </a:endParaRPr>
                    </a:p>
                    <a:p>
                      <a:pPr marL="457200" lvl="0" indent="0" algn="just" rtl="0">
                        <a:lnSpc>
                          <a:spcPct val="150000"/>
                        </a:lnSpc>
                        <a:spcBef>
                          <a:spcPts val="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en-US" sz="1300">
                          <a:solidFill>
                            <a:schemeClr val="dk1"/>
                          </a:solidFill>
                          <a:latin typeface="Times New Roman"/>
                          <a:ea typeface="Times New Roman"/>
                          <a:cs typeface="Times New Roman"/>
                          <a:sym typeface="Times New Roman"/>
                        </a:rPr>
                        <a:t>Can contó las monedas que traía con la otra mano y un poco decepcionado, suspiró.</a:t>
                      </a:r>
                      <a:endParaRPr sz="13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No alcanza- dijo, sabiendo que sólo podrían comprar uno pero él también sentía hambre.</a:t>
                      </a: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Papi, quiero panucho, ¡quiero panucho!</a:t>
                      </a:r>
                      <a:endParaRPr sz="1300">
                        <a:solidFill>
                          <a:schemeClr val="dk1"/>
                        </a:solidFill>
                        <a:latin typeface="Times New Roman"/>
                        <a:ea typeface="Times New Roman"/>
                        <a:cs typeface="Times New Roman"/>
                        <a:sym typeface="Times New Roman"/>
                      </a:endParaRPr>
                    </a:p>
                    <a:p>
                      <a:pPr marL="457200" lvl="0" indent="0" algn="just" rtl="0">
                        <a:lnSpc>
                          <a:spcPct val="150000"/>
                        </a:lnSpc>
                        <a:spcBef>
                          <a:spcPts val="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p>
                  </a:txBody>
                  <a:tcPr marL="91425" marR="91425" marT="91425" marB="91425"/>
                </a:tc>
                <a:tc>
                  <a:txBody>
                    <a:bodyPr/>
                    <a:lstStyle/>
                    <a:p>
                      <a:pPr marL="0" lvl="0" indent="0" algn="just" rtl="0">
                        <a:lnSpc>
                          <a:spcPct val="150000"/>
                        </a:lnSpc>
                        <a:spcBef>
                          <a:spcPts val="0"/>
                        </a:spcBef>
                        <a:spcAft>
                          <a:spcPts val="0"/>
                        </a:spcAft>
                        <a:buClr>
                          <a:schemeClr val="dk1"/>
                        </a:buClr>
                        <a:buSzPts val="1100"/>
                        <a:buFont typeface="Arial"/>
                        <a:buNone/>
                      </a:pPr>
                      <a:r>
                        <a:rPr lang="en-US" sz="1300">
                          <a:solidFill>
                            <a:schemeClr val="dk1"/>
                          </a:solidFill>
                          <a:latin typeface="Times New Roman"/>
                          <a:ea typeface="Times New Roman"/>
                          <a:cs typeface="Times New Roman"/>
                          <a:sym typeface="Times New Roman"/>
                        </a:rPr>
                        <a:t>El pobre sabía que se avecinaba un berrinche. </a:t>
                      </a:r>
                      <a:endParaRPr sz="13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en-US" sz="1300">
                          <a:solidFill>
                            <a:schemeClr val="dk1"/>
                          </a:solidFill>
                          <a:latin typeface="Times New Roman"/>
                          <a:ea typeface="Times New Roman"/>
                          <a:cs typeface="Times New Roman"/>
                          <a:sym typeface="Times New Roman"/>
                        </a:rPr>
                        <a:t>Contempló sus opciones, sabiendo que podría ponerle un alto con mirarlo fijamente y decirle que lo castigaría si continuaba insistiendo, pero en lugar de eso, susurró suavemente un “shh” y se detuvo justo frente al puesto.</a:t>
                      </a:r>
                      <a:endParaRPr sz="13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¡Buena taaardes!- saludó Can, en tono cantado, tratando de imitar a los de ahí de Yucatán.</a:t>
                      </a: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Buenas tardes, ¿qué te doy?- contestó la señora que siempre atendía ese puesto, con tono ligeramente familiar. </a:t>
                      </a: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Un panucho, pol favol.</a:t>
                      </a: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¿Sólo…uno?- preguntó ella, notoriamente más seria de lo que había sido la última vez que Can le compró.</a:t>
                      </a: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Sí, hoy no hace hamble- mintió sonriendo.</a:t>
                      </a: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Bueno- dijo la señora mientras preparaba el panucho-toma, son 15 pesos.</a:t>
                      </a:r>
                      <a:endParaRPr sz="1300">
                        <a:solidFill>
                          <a:schemeClr val="dk1"/>
                        </a:solidFill>
                        <a:latin typeface="Times New Roman"/>
                        <a:ea typeface="Times New Roman"/>
                        <a:cs typeface="Times New Roman"/>
                        <a:sym typeface="Times New Roman"/>
                      </a:endParaRPr>
                    </a:p>
                    <a:p>
                      <a:pPr marL="457200" lvl="0" indent="-311150" algn="just" rtl="0">
                        <a:lnSpc>
                          <a:spcPct val="150000"/>
                        </a:lnSpc>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Mucha glacias.</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271" name="Google Shape;271;gdb6c07e11a_0_23"/>
          <p:cNvGraphicFramePr/>
          <p:nvPr/>
        </p:nvGraphicFramePr>
        <p:xfrm>
          <a:off x="952500" y="663910"/>
          <a:ext cx="10287000" cy="5905280"/>
        </p:xfrm>
        <a:graphic>
          <a:graphicData uri="http://schemas.openxmlformats.org/drawingml/2006/table">
            <a:tbl>
              <a:tblPr>
                <a:noFill/>
                <a:tableStyleId>{E63A22E3-25D1-4F4F-9797-295999505C5F}</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5880150">
                <a:tc>
                  <a:txBody>
                    <a:bodyPr/>
                    <a:lstStyle/>
                    <a:p>
                      <a:pPr marL="0" lvl="0" indent="0" algn="just" rtl="0">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Can pagó. Le dio el panucho a Manuel y muy sonriente se despidió de la señora, misma que apenas asintió con la cabeza sin decir palabra.</a:t>
                      </a:r>
                      <a:endParaRPr>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Can no dijo palabra, pero sí pensó que la señora solía ser más amable cuando le compraba dos panuchos… o tres, si le llevaba también a su mamá. ¡Su mamá!... ¡Se había olvidado de llegar a tiempo para ayudar a su mamá en casa! Por andar buscando otras opciones para rentar (acerca de las cuales nadie había querido aceptarlo sabiendo que venía de Vietnam), se le había hecho tarde.</a:t>
                      </a:r>
                      <a:endParaRPr>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Se apresuró lo más que pudo, llevó a Manuel casi volando, y llegó a su pequeño departamento. </a:t>
                      </a:r>
                      <a:endParaRPr>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600"/>
                    </a:p>
                  </a:txBody>
                  <a:tcPr marL="91425" marR="91425" marT="91425" marB="91425"/>
                </a:tc>
                <a:tc>
                  <a:txBody>
                    <a:bodyPr/>
                    <a:lstStyle/>
                    <a:p>
                      <a:pPr marL="457200" lvl="0" indent="-317500" algn="just" rtl="0">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Peldón mamá, ya llegamos- dijo justo al entrar, adelantándose a un posible regaño.</a:t>
                      </a:r>
                      <a:endParaRPr>
                        <a:solidFill>
                          <a:schemeClr val="dk1"/>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Con disculparte no solucionas que seguramente haya otras cosas más importantes que tu madre- respondió la voz agotada de su madre pero igualmente molesta.</a:t>
                      </a:r>
                      <a:endParaRPr>
                        <a:solidFill>
                          <a:schemeClr val="dk1"/>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No es eso mamá</a:t>
                      </a:r>
                      <a:endParaRPr>
                        <a:solidFill>
                          <a:schemeClr val="dk1"/>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Yo no veo otra explicación, lo demás serán excusas. Igual que las que pones siempre que te digo que ya no soporto vivir aquí, ¡es muy pequeño! ¡y tú no buscas un mejor lugar!</a:t>
                      </a:r>
                      <a:endParaRPr>
                        <a:solidFill>
                          <a:schemeClr val="dk1"/>
                        </a:solidFill>
                        <a:latin typeface="Times New Roman"/>
                        <a:ea typeface="Times New Roman"/>
                        <a:cs typeface="Times New Roman"/>
                        <a:sym typeface="Times New Roman"/>
                      </a:endParaRPr>
                    </a:p>
                    <a:p>
                      <a:pPr marL="457200" lvl="0" indent="0" algn="just" rtl="0">
                        <a:lnSpc>
                          <a:spcPct val="150000"/>
                        </a:lnSpc>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Can sintió enfadarse.</a:t>
                      </a:r>
                      <a:endParaRPr>
                        <a:solidFill>
                          <a:schemeClr val="dk1"/>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¿Qué no busco? ¡¿No busco?! ¡Es eso lo que estuve haciendo antes de venil! –recordando cómo pasaban las cosas, su tono fue combinándose entre el coraje y la aflicción- Pelo nadie quiele lental, dicen que de dónde vengo y que polqué me vine. Siemple pleguntal como si fuela fugitivo. ...</a:t>
                      </a:r>
                      <a:endParaRPr>
                        <a:solidFill>
                          <a:schemeClr val="dk1"/>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Luis Alejandro Rodríguez Echeverría</a:t>
                      </a:r>
                      <a:endParaRPr>
                        <a:solidFill>
                          <a:schemeClr val="dk1"/>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Área III</a:t>
                      </a:r>
                      <a:endParaRPr>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d7d0e3c924_0_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EVIDENCIAS</a:t>
            </a:r>
            <a:endParaRPr/>
          </a:p>
        </p:txBody>
      </p:sp>
      <p:pic>
        <p:nvPicPr>
          <p:cNvPr id="277" name="Google Shape;277;gd7d0e3c924_0_29"/>
          <p:cNvPicPr preferRelativeResize="0"/>
          <p:nvPr/>
        </p:nvPicPr>
        <p:blipFill rotWithShape="1">
          <a:blip r:embed="rId3">
            <a:alphaModFix/>
          </a:blip>
          <a:srcRect l="19596" t="22588" r="19772" b="13185"/>
          <a:stretch/>
        </p:blipFill>
        <p:spPr>
          <a:xfrm>
            <a:off x="1282050" y="1880875"/>
            <a:ext cx="9771701" cy="49771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3F9DB6-128A-4F3C-A9B2-3D3B52A30724}"/>
              </a:ext>
            </a:extLst>
          </p:cNvPr>
          <p:cNvPicPr>
            <a:picLocks noChangeAspect="1"/>
          </p:cNvPicPr>
          <p:nvPr/>
        </p:nvPicPr>
        <p:blipFill rotWithShape="1">
          <a:blip r:embed="rId2"/>
          <a:srcRect l="30112" t="25062" r="33396" b="4655"/>
          <a:stretch/>
        </p:blipFill>
        <p:spPr>
          <a:xfrm>
            <a:off x="2210938" y="300251"/>
            <a:ext cx="7178722" cy="6581276"/>
          </a:xfrm>
          <a:prstGeom prst="rect">
            <a:avLst/>
          </a:prstGeom>
        </p:spPr>
      </p:pic>
    </p:spTree>
    <p:extLst>
      <p:ext uri="{BB962C8B-B14F-4D97-AF65-F5344CB8AC3E}">
        <p14:creationId xmlns:p14="http://schemas.microsoft.com/office/powerpoint/2010/main" val="361612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4. CICLO ESCOLAR 2020-2021</a:t>
            </a:r>
            <a:endParaRPr/>
          </a:p>
        </p:txBody>
      </p:sp>
      <p:sp>
        <p:nvSpPr>
          <p:cNvPr id="103" name="Google Shape;103;p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Fecha de inicio: 17 de agosto del 2020</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Fecha de término: 17 de mayo del 2021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EA6C999-6CB1-495B-B1BC-DF0E78C7E858}"/>
              </a:ext>
            </a:extLst>
          </p:cNvPr>
          <p:cNvPicPr>
            <a:picLocks noChangeAspect="1"/>
          </p:cNvPicPr>
          <p:nvPr/>
        </p:nvPicPr>
        <p:blipFill rotWithShape="1">
          <a:blip r:embed="rId2"/>
          <a:srcRect l="31343" t="52539" r="33843" b="9831"/>
          <a:stretch/>
        </p:blipFill>
        <p:spPr>
          <a:xfrm>
            <a:off x="2088176" y="928049"/>
            <a:ext cx="7874689" cy="5481616"/>
          </a:xfrm>
          <a:prstGeom prst="rect">
            <a:avLst/>
          </a:prstGeom>
        </p:spPr>
      </p:pic>
    </p:spTree>
    <p:extLst>
      <p:ext uri="{BB962C8B-B14F-4D97-AF65-F5344CB8AC3E}">
        <p14:creationId xmlns:p14="http://schemas.microsoft.com/office/powerpoint/2010/main" val="4111224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d7d0e3c924_0_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Evidencias</a:t>
            </a:r>
            <a:endParaRPr/>
          </a:p>
        </p:txBody>
      </p:sp>
      <p:pic>
        <p:nvPicPr>
          <p:cNvPr id="2" name="Imagen 1">
            <a:extLst>
              <a:ext uri="{FF2B5EF4-FFF2-40B4-BE49-F238E27FC236}">
                <a16:creationId xmlns:a16="http://schemas.microsoft.com/office/drawing/2014/main" id="{BEDC42EE-E949-4F3F-A448-5126D1705AE1}"/>
              </a:ext>
            </a:extLst>
          </p:cNvPr>
          <p:cNvPicPr>
            <a:picLocks noChangeAspect="1"/>
          </p:cNvPicPr>
          <p:nvPr/>
        </p:nvPicPr>
        <p:blipFill rotWithShape="1">
          <a:blip r:embed="rId3"/>
          <a:srcRect l="19253" t="18691" r="20299" b="12818"/>
          <a:stretch/>
        </p:blipFill>
        <p:spPr>
          <a:xfrm>
            <a:off x="1" y="1364144"/>
            <a:ext cx="6096000" cy="4129711"/>
          </a:xfrm>
          <a:prstGeom prst="rect">
            <a:avLst/>
          </a:prstGeom>
        </p:spPr>
      </p:pic>
      <p:pic>
        <p:nvPicPr>
          <p:cNvPr id="3" name="Imagen 2">
            <a:extLst>
              <a:ext uri="{FF2B5EF4-FFF2-40B4-BE49-F238E27FC236}">
                <a16:creationId xmlns:a16="http://schemas.microsoft.com/office/drawing/2014/main" id="{35182B0E-7382-4815-9B89-8CC310E105A4}"/>
              </a:ext>
            </a:extLst>
          </p:cNvPr>
          <p:cNvPicPr>
            <a:picLocks noChangeAspect="1"/>
          </p:cNvPicPr>
          <p:nvPr/>
        </p:nvPicPr>
        <p:blipFill rotWithShape="1">
          <a:blip r:embed="rId4"/>
          <a:srcRect l="20373" t="19877" r="19851" b="-7284"/>
          <a:stretch/>
        </p:blipFill>
        <p:spPr>
          <a:xfrm>
            <a:off x="6096000" y="2480743"/>
            <a:ext cx="6096000" cy="520156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34BEAE7-1361-4B39-8386-B5009A82B8AD}"/>
              </a:ext>
            </a:extLst>
          </p:cNvPr>
          <p:cNvPicPr>
            <a:picLocks noChangeAspect="1"/>
          </p:cNvPicPr>
          <p:nvPr/>
        </p:nvPicPr>
        <p:blipFill rotWithShape="1">
          <a:blip r:embed="rId2"/>
          <a:srcRect l="30224" t="28049" r="32836" b="4654"/>
          <a:stretch/>
        </p:blipFill>
        <p:spPr>
          <a:xfrm>
            <a:off x="1828800" y="409432"/>
            <a:ext cx="7506269" cy="6318335"/>
          </a:xfrm>
          <a:prstGeom prst="rect">
            <a:avLst/>
          </a:prstGeom>
        </p:spPr>
      </p:pic>
    </p:spTree>
    <p:extLst>
      <p:ext uri="{BB962C8B-B14F-4D97-AF65-F5344CB8AC3E}">
        <p14:creationId xmlns:p14="http://schemas.microsoft.com/office/powerpoint/2010/main" val="1924557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8248726-CB4D-469F-B6F7-D3AE13875819}"/>
              </a:ext>
            </a:extLst>
          </p:cNvPr>
          <p:cNvPicPr>
            <a:picLocks noChangeAspect="1"/>
          </p:cNvPicPr>
          <p:nvPr/>
        </p:nvPicPr>
        <p:blipFill rotWithShape="1">
          <a:blip r:embed="rId2"/>
          <a:srcRect l="29887" t="23868" r="32948" b="5251"/>
          <a:stretch/>
        </p:blipFill>
        <p:spPr>
          <a:xfrm>
            <a:off x="2006222" y="562970"/>
            <a:ext cx="7683688" cy="6343235"/>
          </a:xfrm>
          <a:prstGeom prst="rect">
            <a:avLst/>
          </a:prstGeom>
        </p:spPr>
      </p:pic>
    </p:spTree>
    <p:extLst>
      <p:ext uri="{BB962C8B-B14F-4D97-AF65-F5344CB8AC3E}">
        <p14:creationId xmlns:p14="http://schemas.microsoft.com/office/powerpoint/2010/main" val="571404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db6c07e11a_0_38"/>
          <p:cNvSpPr txBox="1">
            <a:spLocks noGrp="1"/>
          </p:cNvSpPr>
          <p:nvPr>
            <p:ph type="title"/>
          </p:nvPr>
        </p:nvSpPr>
        <p:spPr>
          <a:xfrm>
            <a:off x="838200" y="365125"/>
            <a:ext cx="10515600" cy="966300"/>
          </a:xfrm>
          <a:prstGeom prst="rect">
            <a:avLst/>
          </a:prstGeom>
        </p:spPr>
        <p:txBody>
          <a:bodyPr spcFirstLastPara="1" wrap="square" lIns="91425" tIns="45700" rIns="91425" bIns="45700" anchor="ctr" anchorCtr="0">
            <a:noAutofit/>
          </a:bodyPr>
          <a:lstStyle/>
          <a:p>
            <a:pPr lvl="0" algn="ctr"/>
            <a:r>
              <a:rPr lang="en-US" sz="2000" dirty="0"/>
              <a:t>EVIDENCIAS: CLASE INTERDISCIPLINARIA DE CIERRE</a:t>
            </a:r>
            <a:br>
              <a:rPr lang="en-US" sz="2000" dirty="0"/>
            </a:br>
            <a:r>
              <a:rPr lang="en-US" sz="2000" dirty="0">
                <a:hlinkClick r:id="rId3"/>
              </a:rPr>
              <a:t>https://drive.google.com/file/d/19coXRIawS550afFqzv6prBN_VvyIL0Vh/view?usp=sharing</a:t>
            </a:r>
            <a:br>
              <a:rPr lang="en-US" sz="2000" dirty="0"/>
            </a:br>
            <a:br>
              <a:rPr lang="en-US" sz="2000" dirty="0"/>
            </a:br>
            <a:endParaRPr sz="2000" dirty="0"/>
          </a:p>
        </p:txBody>
      </p:sp>
      <p:pic>
        <p:nvPicPr>
          <p:cNvPr id="305" name="Google Shape;305;gdb6c07e11a_0_38" title="zoom_0.mp4">
            <a:hlinkClick r:id="rId4"/>
          </p:cNvPr>
          <p:cNvPicPr preferRelativeResize="0"/>
          <p:nvPr/>
        </p:nvPicPr>
        <p:blipFill>
          <a:blip r:embed="rId5">
            <a:alphaModFix/>
          </a:blip>
          <a:stretch>
            <a:fillRect/>
          </a:stretch>
        </p:blipFill>
        <p:spPr>
          <a:xfrm>
            <a:off x="2395363" y="1394925"/>
            <a:ext cx="7401276" cy="462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gdb6c07e11a_0_44"/>
          <p:cNvPicPr preferRelativeResize="0"/>
          <p:nvPr/>
        </p:nvPicPr>
        <p:blipFill rotWithShape="1">
          <a:blip r:embed="rId3">
            <a:alphaModFix/>
          </a:blip>
          <a:srcRect l="17555" t="21328" r="17496" b="13046"/>
          <a:stretch/>
        </p:blipFill>
        <p:spPr>
          <a:xfrm>
            <a:off x="316675" y="481250"/>
            <a:ext cx="11225388" cy="63767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7"/>
          <p:cNvSpPr txBox="1">
            <a:spLocks noGrp="1"/>
          </p:cNvSpPr>
          <p:nvPr>
            <p:ph type="title"/>
          </p:nvPr>
        </p:nvSpPr>
        <p:spPr>
          <a:xfrm>
            <a:off x="838200" y="365125"/>
            <a:ext cx="10515600" cy="5127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PRODUCTO FINAL INTERDISCIPLINARIO</a:t>
            </a:r>
            <a:endParaRPr/>
          </a:p>
        </p:txBody>
      </p:sp>
      <p:sp>
        <p:nvSpPr>
          <p:cNvPr id="316" name="Google Shape;316;p17"/>
          <p:cNvSpPr txBox="1">
            <a:spLocks noGrp="1"/>
          </p:cNvSpPr>
          <p:nvPr>
            <p:ph type="body" idx="1"/>
          </p:nvPr>
        </p:nvSpPr>
        <p:spPr>
          <a:xfrm>
            <a:off x="838200" y="974725"/>
            <a:ext cx="10515600" cy="52022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¿En qué consiste? ¿Qué se hará con él?</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Poema</a:t>
            </a:r>
            <a:r>
              <a:rPr lang="en-US"/>
              <a:t>, historia </a:t>
            </a:r>
            <a:r>
              <a:rPr lang="en-US" sz="2800" b="0" i="0" u="none">
                <a:solidFill>
                  <a:schemeClr val="dk1"/>
                </a:solidFill>
                <a:latin typeface="Calibri"/>
                <a:ea typeface="Calibri"/>
                <a:cs typeface="Calibri"/>
                <a:sym typeface="Calibri"/>
              </a:rPr>
              <a:t>o cuento escrito por los estudiantes, como resultado de una forma de expresión de sus emociones o sentimientos frente a la vida, especialmente los de rebeldía. Un objetivo a</a:t>
            </a:r>
            <a:r>
              <a:rPr lang="en-US"/>
              <a:t>dicional es la formación de un taller literario con los estudiantes, donde exista un espacio para expresar y canalizar sus sentimientos, ideas y emociones, se trata de canalizar la rebeldía  de forma más positiva.</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db60ff0c6c_0_8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CUENTOS ELABORADOS POR LOS ALUMNOS</a:t>
            </a:r>
            <a:endParaRPr/>
          </a:p>
        </p:txBody>
      </p:sp>
      <p:sp>
        <p:nvSpPr>
          <p:cNvPr id="322" name="Google Shape;322;gdb60ff0c6c_0_84"/>
          <p:cNvSpPr txBox="1">
            <a:spLocks noGrp="1"/>
          </p:cNvSpPr>
          <p:nvPr>
            <p:ph type="body" idx="1"/>
          </p:nvPr>
        </p:nvSpPr>
        <p:spPr>
          <a:xfrm>
            <a:off x="838200" y="1825625"/>
            <a:ext cx="10515600" cy="50325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1800"/>
              <a:t>HISTORIA DE LOS 80</a:t>
            </a:r>
            <a:endParaRPr sz="1800"/>
          </a:p>
          <a:p>
            <a:pPr marL="0" lvl="0" indent="0" algn="just" rtl="0">
              <a:lnSpc>
                <a:spcPct val="100000"/>
              </a:lnSpc>
              <a:spcBef>
                <a:spcPts val="0"/>
              </a:spcBef>
              <a:spcAft>
                <a:spcPts val="0"/>
              </a:spcAft>
              <a:buClr>
                <a:schemeClr val="dk1"/>
              </a:buClr>
              <a:buSzPts val="1100"/>
              <a:buFont typeface="Arial"/>
              <a:buNone/>
            </a:pPr>
            <a:endParaRPr sz="1800"/>
          </a:p>
          <a:p>
            <a:pPr marL="0" lvl="0" indent="0" algn="just" rtl="0">
              <a:lnSpc>
                <a:spcPct val="100000"/>
              </a:lnSpc>
              <a:spcBef>
                <a:spcPts val="0"/>
              </a:spcBef>
              <a:spcAft>
                <a:spcPts val="0"/>
              </a:spcAft>
              <a:buClr>
                <a:schemeClr val="dk1"/>
              </a:buClr>
              <a:buSzPts val="1100"/>
              <a:buFont typeface="Arial"/>
              <a:buNone/>
            </a:pPr>
            <a:r>
              <a:rPr lang="en-US" sz="1800"/>
              <a:t>Era el año 1981 en la zona pretenciosa en Chapultepec, donde se encontraba un matrimonio joven, con 2 hermosos hijos.  </a:t>
            </a:r>
            <a:endParaRPr sz="1800"/>
          </a:p>
          <a:p>
            <a:pPr marL="0" lvl="0" indent="0" algn="just" rtl="0">
              <a:lnSpc>
                <a:spcPct val="100000"/>
              </a:lnSpc>
              <a:spcBef>
                <a:spcPts val="0"/>
              </a:spcBef>
              <a:spcAft>
                <a:spcPts val="0"/>
              </a:spcAft>
              <a:buClr>
                <a:schemeClr val="dk1"/>
              </a:buClr>
              <a:buSzPts val="1100"/>
              <a:buFont typeface="Arial"/>
              <a:buNone/>
            </a:pPr>
            <a:r>
              <a:rPr lang="en-US" sz="1800"/>
              <a:t>El papá trabajaba en una fábrica de zapatos, mientras que el señor Gustavo, hacía sus oficios diariamente y disfrutaba de ciertos privilegios y libertades, en su casa se encontraba su hermosa esposa, realizando todas las tareas del hogar, todo aquello implicaba lavar, cocinar, planchar, atender a sus hijos.</a:t>
            </a:r>
            <a:endParaRPr sz="1800"/>
          </a:p>
          <a:p>
            <a:pPr marL="0" lvl="0" indent="0" algn="just" rtl="0">
              <a:lnSpc>
                <a:spcPct val="100000"/>
              </a:lnSpc>
              <a:spcBef>
                <a:spcPts val="0"/>
              </a:spcBef>
              <a:spcAft>
                <a:spcPts val="0"/>
              </a:spcAft>
              <a:buClr>
                <a:schemeClr val="dk1"/>
              </a:buClr>
              <a:buSzPts val="1100"/>
              <a:buFont typeface="Arial"/>
              <a:buNone/>
            </a:pPr>
            <a:endParaRPr sz="1800"/>
          </a:p>
          <a:p>
            <a:pPr marL="0" lvl="0" indent="0" algn="just" rtl="0">
              <a:lnSpc>
                <a:spcPct val="100000"/>
              </a:lnSpc>
              <a:spcBef>
                <a:spcPts val="0"/>
              </a:spcBef>
              <a:spcAft>
                <a:spcPts val="0"/>
              </a:spcAft>
              <a:buClr>
                <a:schemeClr val="dk1"/>
              </a:buClr>
              <a:buSzPts val="1100"/>
              <a:buFont typeface="Arial"/>
              <a:buNone/>
            </a:pPr>
            <a:r>
              <a:rPr lang="en-US" sz="1800"/>
              <a:t>Cuando el reloj marcaba las 6 de la tarde, la esposa preocupaba tener todo en orden, porque sabía que en cuanto llegara su esposo, buscaría el mínimo defecto de sus labores para tener una excusa además de su alcoholismo para golpear a su mujer.</a:t>
            </a:r>
            <a:endParaRPr sz="1800"/>
          </a:p>
          <a:p>
            <a:pPr marL="0" lvl="0" indent="0" algn="just" rtl="0">
              <a:lnSpc>
                <a:spcPct val="100000"/>
              </a:lnSpc>
              <a:spcBef>
                <a:spcPts val="0"/>
              </a:spcBef>
              <a:spcAft>
                <a:spcPts val="0"/>
              </a:spcAft>
              <a:buClr>
                <a:schemeClr val="dk1"/>
              </a:buClr>
              <a:buSzPts val="1100"/>
              <a:buFont typeface="Arial"/>
              <a:buNone/>
            </a:pPr>
            <a:endParaRPr sz="1800"/>
          </a:p>
          <a:p>
            <a:pPr marL="0" lvl="0" indent="0" algn="just" rtl="0">
              <a:lnSpc>
                <a:spcPct val="100000"/>
              </a:lnSpc>
              <a:spcBef>
                <a:spcPts val="0"/>
              </a:spcBef>
              <a:spcAft>
                <a:spcPts val="0"/>
              </a:spcAft>
              <a:buClr>
                <a:schemeClr val="dk1"/>
              </a:buClr>
              <a:buSzPts val="1100"/>
              <a:buFont typeface="Arial"/>
              <a:buNone/>
            </a:pPr>
            <a:r>
              <a:rPr lang="en-US" sz="1800"/>
              <a:t>Un día normal implicaba  que éste a la hora de su llegada a su hogar….</a:t>
            </a:r>
            <a:endParaRPr sz="1800"/>
          </a:p>
          <a:p>
            <a:pPr marL="0" lvl="0" indent="0" algn="l" rtl="0">
              <a:lnSpc>
                <a:spcPct val="100000"/>
              </a:lnSpc>
              <a:spcBef>
                <a:spcPts val="0"/>
              </a:spcBef>
              <a:spcAft>
                <a:spcPts val="0"/>
              </a:spcAft>
              <a:buClr>
                <a:schemeClr val="dk1"/>
              </a:buClr>
              <a:buSzPts val="1100"/>
              <a:buFont typeface="Arial"/>
              <a:buNone/>
            </a:pPr>
            <a:endParaRPr sz="1800"/>
          </a:p>
          <a:p>
            <a:pPr marL="0" lvl="0" indent="0" algn="l" rtl="0">
              <a:lnSpc>
                <a:spcPct val="100000"/>
              </a:lnSpc>
              <a:spcBef>
                <a:spcPts val="0"/>
              </a:spcBef>
              <a:spcAft>
                <a:spcPts val="0"/>
              </a:spcAft>
              <a:buClr>
                <a:schemeClr val="dk1"/>
              </a:buClr>
              <a:buSzPts val="1100"/>
              <a:buFont typeface="Arial"/>
              <a:buNone/>
            </a:pPr>
            <a:r>
              <a:rPr lang="en-US" sz="1800"/>
              <a:t>María Fernanda Meléndez</a:t>
            </a:r>
            <a:endParaRPr sz="1800"/>
          </a:p>
          <a:p>
            <a:pPr marL="0" lvl="0" indent="0" algn="l" rtl="0">
              <a:lnSpc>
                <a:spcPct val="100000"/>
              </a:lnSpc>
              <a:spcBef>
                <a:spcPts val="0"/>
              </a:spcBef>
              <a:spcAft>
                <a:spcPts val="0"/>
              </a:spcAft>
              <a:buClr>
                <a:schemeClr val="dk1"/>
              </a:buClr>
              <a:buSzPts val="1100"/>
              <a:buFont typeface="Arial"/>
              <a:buNone/>
            </a:pPr>
            <a:r>
              <a:rPr lang="en-US" sz="1800"/>
              <a:t>Daniel Bracamonte</a:t>
            </a:r>
            <a:endParaRPr sz="1800"/>
          </a:p>
          <a:p>
            <a:pPr marL="0" lvl="0" indent="0" algn="l" rtl="0">
              <a:lnSpc>
                <a:spcPct val="100000"/>
              </a:lnSpc>
              <a:spcBef>
                <a:spcPts val="0"/>
              </a:spcBef>
              <a:spcAft>
                <a:spcPts val="0"/>
              </a:spcAft>
              <a:buClr>
                <a:schemeClr val="dk1"/>
              </a:buClr>
              <a:buSzPts val="1100"/>
              <a:buFont typeface="Arial"/>
              <a:buNone/>
            </a:pPr>
            <a:r>
              <a:rPr lang="en-US" sz="1800"/>
              <a:t>Lorena Méndez</a:t>
            </a:r>
            <a:endParaRPr sz="1800"/>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38200" y="365125"/>
            <a:ext cx="10515600" cy="5492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5. JUSTIFICACIÓN</a:t>
            </a:r>
            <a:endParaRPr/>
          </a:p>
        </p:txBody>
      </p:sp>
      <p:sp>
        <p:nvSpPr>
          <p:cNvPr id="109" name="Google Shape;109;p5"/>
          <p:cNvSpPr txBox="1">
            <a:spLocks noGrp="1"/>
          </p:cNvSpPr>
          <p:nvPr>
            <p:ph type="body" idx="1"/>
          </p:nvPr>
        </p:nvSpPr>
        <p:spPr>
          <a:xfrm>
            <a:off x="838200" y="1011237"/>
            <a:ext cx="10515600" cy="516572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Como parte del desarrollo del adolescente, se experimentan cambios físicos, psicológicos y sociales que tienen diversas causas, parte de estos cambios tienen que ver con su entorno familiar, social, escolar y están determinadas por condiciones históricos, económicas y políticas concretas; todo esto puede afectar la relación de autoridad con sus padres, profesores y otras figuras de su entorno, que se expresa generalmente en una actitud de rebeldía, cuyos resultados son ocasionalmente negativos para su desarrollo integral, sin embargo al canalizar positivamente sus actitudes de rebeldía se puede obtener un mejor efecto en el estudiante.</a:t>
            </a:r>
            <a:endParaRPr sz="2800" b="1" i="0" u="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i="0" u="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838200" y="365125"/>
            <a:ext cx="10515600" cy="622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6. OBJETIVO GENERAL</a:t>
            </a:r>
            <a:endParaRPr/>
          </a:p>
        </p:txBody>
      </p:sp>
      <p:sp>
        <p:nvSpPr>
          <p:cNvPr id="115" name="Google Shape;115;p6"/>
          <p:cNvSpPr txBox="1">
            <a:spLocks noGrp="1"/>
          </p:cNvSpPr>
          <p:nvPr>
            <p:ph type="body" idx="1"/>
          </p:nvPr>
        </p:nvSpPr>
        <p:spPr>
          <a:xfrm>
            <a:off x="838200" y="1096962"/>
            <a:ext cx="10515600" cy="5080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1" i="0" u="none">
                <a:solidFill>
                  <a:schemeClr val="dk1"/>
                </a:solidFill>
                <a:latin typeface="Calibri"/>
                <a:ea typeface="Calibri"/>
                <a:cs typeface="Calibri"/>
                <a:sym typeface="Calibri"/>
              </a:rPr>
              <a:t>Promover en el estudiante una conciencia de los cambios físicos, psicológicos y sociales que experimenta en esa etapa de la vida, a través de un autoanálisis que se exprese y manifieste en la declamación de una poesía o cuento, escrita por ellos mismos, como parte del trabajo en un espacio o taller donde expresen sus emociones  y puedan  canalizar de forma más positiva sus actitudes de rebeldía.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838200" y="365125"/>
            <a:ext cx="10515600" cy="6826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7. OBJETIVO DE CADA ASIGNATURA</a:t>
            </a:r>
            <a:endParaRPr/>
          </a:p>
        </p:txBody>
      </p:sp>
      <p:graphicFrame>
        <p:nvGraphicFramePr>
          <p:cNvPr id="121" name="Google Shape;121;p7"/>
          <p:cNvGraphicFramePr/>
          <p:nvPr/>
        </p:nvGraphicFramePr>
        <p:xfrm>
          <a:off x="617537" y="1047750"/>
          <a:ext cx="11141050" cy="8137790"/>
        </p:xfrm>
        <a:graphic>
          <a:graphicData uri="http://schemas.openxmlformats.org/drawingml/2006/table">
            <a:tbl>
              <a:tblPr>
                <a:noFill/>
                <a:tableStyleId>{FAA85F19-DB08-4365-97CE-50DC5B912EAA}</a:tableStyleId>
              </a:tblPr>
              <a:tblGrid>
                <a:gridCol w="3713150">
                  <a:extLst>
                    <a:ext uri="{9D8B030D-6E8A-4147-A177-3AD203B41FA5}">
                      <a16:colId xmlns:a16="http://schemas.microsoft.com/office/drawing/2014/main" val="20000"/>
                    </a:ext>
                  </a:extLst>
                </a:gridCol>
                <a:gridCol w="3714750">
                  <a:extLst>
                    <a:ext uri="{9D8B030D-6E8A-4147-A177-3AD203B41FA5}">
                      <a16:colId xmlns:a16="http://schemas.microsoft.com/office/drawing/2014/main" val="20001"/>
                    </a:ext>
                  </a:extLst>
                </a:gridCol>
                <a:gridCol w="3713150">
                  <a:extLst>
                    <a:ext uri="{9D8B030D-6E8A-4147-A177-3AD203B41FA5}">
                      <a16:colId xmlns:a16="http://schemas.microsoft.com/office/drawing/2014/main" val="20002"/>
                    </a:ext>
                  </a:extLst>
                </a:gridCol>
              </a:tblGrid>
              <a:tr h="639750">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PROBLEMAS SOCIALES, POLÍTICOS Y ECONÓMICOS DE MÉXICO</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LITERATURA MEXICANA</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PSICOLOGÍA</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4977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 Que el alumno asimile los resultados de las pruebas PISA y ENLACE (entre otras) como indicadores de la calidad educativa reflejan.</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 Que el alumno identifique como la explosión demográfica en la década de los años 50, tuvo que ver con la educación, la necesidad, la moda y la rebeldía.</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 Que el alumno reconozca la “Estructura del Sistema Educativo” y su cobertura nacional y si dentro de ella el tema de la rebeldía adolescente y juvenil se considera.</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4. Que el alumno sea consciente de equidad de género (derecho humano, injusticia o rebeldía) y la búsqueda de una calidad en la educación.</a:t>
                      </a:r>
                      <a:endParaRPr/>
                    </a:p>
                    <a:p>
                      <a:pPr marL="0" marR="0" lvl="0" indent="0" algn="l" rtl="0">
                        <a:lnSpc>
                          <a:spcPct val="100000"/>
                        </a:lnSpc>
                        <a:spcBef>
                          <a:spcPts val="0"/>
                        </a:spcBef>
                        <a:spcAft>
                          <a:spcPts val="0"/>
                        </a:spcAft>
                        <a:buClr>
                          <a:srgbClr val="000000"/>
                        </a:buClr>
                        <a:buSzPts val="1800"/>
                        <a:buFont typeface="Calibri"/>
                        <a:buNone/>
                      </a:pP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5. Que el alumno concluya si la rebeldía adolescente y juvenil forman parte de los problemas sociales en México.</a:t>
                      </a:r>
                      <a:endParaRPr/>
                    </a:p>
                    <a:p>
                      <a:pPr marL="0" marR="0" lvl="0" indent="0" algn="l" rtl="0">
                        <a:lnSpc>
                          <a:spcPct val="100000"/>
                        </a:lnSpc>
                        <a:spcBef>
                          <a:spcPts val="0"/>
                        </a:spcBef>
                        <a:spcAft>
                          <a:spcPts val="0"/>
                        </a:spcAft>
                        <a:buClr>
                          <a:srgbClr val="000000"/>
                        </a:buClr>
                        <a:buSzPts val="1800"/>
                        <a:buFont typeface="Calibri"/>
                        <a:buNone/>
                      </a:pPr>
                      <a:br>
                        <a:rPr lang="en-US" sz="1800" b="0" i="0" u="none" strike="noStrike" cap="none">
                          <a:solidFill>
                            <a:srgbClr val="000000"/>
                          </a:solidFill>
                          <a:latin typeface="Calibri"/>
                          <a:ea typeface="Calibri"/>
                          <a:cs typeface="Calibri"/>
                          <a:sym typeface="Calibri"/>
                        </a:rPr>
                      </a:b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CB"/>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 Que el alumno reconozca en obras literarias mexicanas e iberoamericanas procesos, características y problemas experimentados por él durante su primer año de preparatoria.</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2. Que el alumno juzgue de manera crítica actitudes rebeldes propias de los adolescentes en obras representativas de la literatura mexicana e iberoamericana.</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3. Que el alumno reconozca el lugar de la literatura en el desarrollo de su identidad, su lugar en la sociedad y el papel que debe tomar en las problemáticas sociales y políticas.</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4. Que el alumno sea consciente de cómo su entorno lo determina, y a sus pensamientos o actitudes.</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br>
                        <a:rPr lang="en-US" sz="1800" b="0" i="0" u="none" strike="noStrike" cap="none">
                          <a:solidFill>
                            <a:srgbClr val="000000"/>
                          </a:solidFill>
                          <a:latin typeface="Calibri"/>
                          <a:ea typeface="Calibri"/>
                          <a:cs typeface="Calibri"/>
                          <a:sym typeface="Calibri"/>
                        </a:rPr>
                      </a:b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CB"/>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 Que el alumno comprenda el concepto de adolescencia desde la Psicología y el impacto emocional y psíquico que tiene en su vida.</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2. Que el alumno reflexione acerca del papel que tiene la sociedad en la formación de su identidad.</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 Que el alumno relacione la importancia de la inteligencia emocional con el proceso de adolescencia que está viviendo.</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4.Que el alumno haga uso de las diversas estrategias de autocontrol para evitar conflictos y problemas en diversos ámbitos de su vida.</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5.Que el alumno analice el impacto que tienen las conductas de riesgo en la vida adolescente (embarazos prematuros, adicciones, ETS, abandono de estudios, etc)</a:t>
                      </a:r>
                      <a:endParaRPr/>
                    </a:p>
                    <a:p>
                      <a:pPr marL="0" marR="0" lvl="0" indent="0" algn="l" rtl="0">
                        <a:lnSpc>
                          <a:spcPct val="100000"/>
                        </a:lnSpc>
                        <a:spcBef>
                          <a:spcPts val="0"/>
                        </a:spcBef>
                        <a:spcAft>
                          <a:spcPts val="0"/>
                        </a:spcAft>
                        <a:buClr>
                          <a:srgbClr val="000000"/>
                        </a:buClr>
                        <a:buSzPts val="1800"/>
                        <a:buFont typeface="Calibri"/>
                        <a:buNone/>
                      </a:pPr>
                      <a:br>
                        <a:rPr lang="en-US" sz="1800" b="0" i="0" u="none" strike="noStrike" cap="none">
                          <a:solidFill>
                            <a:srgbClr val="000000"/>
                          </a:solidFill>
                          <a:latin typeface="Calibri"/>
                          <a:ea typeface="Calibri"/>
                          <a:cs typeface="Calibri"/>
                          <a:sym typeface="Calibri"/>
                        </a:rPr>
                      </a:b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CB"/>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d7d0e3c924_0_10"/>
          <p:cNvSpPr txBox="1">
            <a:spLocks noGrp="1"/>
          </p:cNvSpPr>
          <p:nvPr>
            <p:ph type="title"/>
          </p:nvPr>
        </p:nvSpPr>
        <p:spPr>
          <a:xfrm>
            <a:off x="838200" y="365125"/>
            <a:ext cx="10515600" cy="682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9. PREGUNTAS GUÍA</a:t>
            </a:r>
            <a:endParaRPr/>
          </a:p>
        </p:txBody>
      </p:sp>
      <p:graphicFrame>
        <p:nvGraphicFramePr>
          <p:cNvPr id="127" name="Google Shape;127;gd7d0e3c924_0_10"/>
          <p:cNvGraphicFramePr/>
          <p:nvPr/>
        </p:nvGraphicFramePr>
        <p:xfrm>
          <a:off x="838200" y="1047750"/>
          <a:ext cx="10515600" cy="7590165"/>
        </p:xfrm>
        <a:graphic>
          <a:graphicData uri="http://schemas.openxmlformats.org/drawingml/2006/table">
            <a:tbl>
              <a:tblPr>
                <a:noFill/>
                <a:tableStyleId>{FAA85F19-DB08-4365-97CE-50DC5B912EAA}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39750">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PROBLEMAS SOCIALES, POLÍTICOS Y ECONÓMICOS DE MÉXICO</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LITERATURA MEXICANA</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PSICOLOGÍA</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69500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 ¿Qué impacto social generan las pruebas PISA y ENLACE (entre otras) como indicadores de la calidad educativa reflejan?</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 ¿Por qué se generó la explosión demográfica en la década de los años 50, tuvo que ver con la educación, la necesidad, la moda y la rebeldía? y ¿Por qué?</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 ¿La “Estructura del Sistema Educativo” y su cobertura nacional actual en nuestro país es la mejor? ¿Y si dentro de ella el tema de la rebeldía adolescente y juvenil se considera?</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4. ¿La equidad de género es un derecho humano, una injusticia o una rebeldía? ¿Actualmente hay una buena calidad en la educación nacional?</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5. ¿La rebeldía adolescente y juvenil forma parte de los problemas sociales de México?</a:t>
                      </a:r>
                      <a:endParaRPr/>
                    </a:p>
                    <a:p>
                      <a:pPr marL="0" marR="0" lvl="0" indent="0" algn="l" rtl="0">
                        <a:lnSpc>
                          <a:spcPct val="100000"/>
                        </a:lnSpc>
                        <a:spcBef>
                          <a:spcPts val="0"/>
                        </a:spcBef>
                        <a:spcAft>
                          <a:spcPts val="0"/>
                        </a:spcAft>
                        <a:buClr>
                          <a:srgbClr val="000000"/>
                        </a:buClr>
                        <a:buSzPts val="1800"/>
                        <a:buFont typeface="Calibri"/>
                        <a:buNone/>
                      </a:pPr>
                      <a:br>
                        <a:rPr lang="en-US" sz="1800" b="0" i="0" u="none" strike="noStrike" cap="none">
                          <a:solidFill>
                            <a:srgbClr val="000000"/>
                          </a:solidFill>
                          <a:latin typeface="Calibri"/>
                          <a:ea typeface="Calibri"/>
                          <a:cs typeface="Calibri"/>
                          <a:sym typeface="Calibri"/>
                        </a:rPr>
                      </a:b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CB"/>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 ¿Con qué elementos de la poesía vanguardista te identificas como adolescente?</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2. ¿Crees que la rebeldía es propia de una sola etapa en la vida de las personas? ¿Por qué?</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3. ¿Consideras que la actitud y visión de los escritores es la misma desde su juventud hasta su edad madura?</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4. ¿Te parece que el entorno social, político y físico influye en el desarrollo de los adolescentes y su identidad?</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5. ¿Crees que el compromiso social se desarrolla en una etapa de la vida o que debe ser una constante a lo largo de la vida?</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6. ¿Qué papel crees que tiene la literatura escrita por mujeres en el desarrollo de una identidad femenina en las adolescentes?</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br>
                        <a:rPr lang="en-US" sz="1800" b="0" i="0" u="none" strike="noStrike" cap="none">
                          <a:solidFill>
                            <a:srgbClr val="000000"/>
                          </a:solidFill>
                          <a:latin typeface="Calibri"/>
                          <a:ea typeface="Calibri"/>
                          <a:cs typeface="Calibri"/>
                          <a:sym typeface="Calibri"/>
                        </a:rPr>
                      </a:b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CB"/>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 ¿Qué significa ser adolescente?</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 ¿Cuál es el papel de la sociedad, o de la comunidad en la formación de la identidad?</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 ¿Qué es la inteligencia emocional, y por qué es importante aprender a manejar las emociones?</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4.- ¿Cuáles son los beneficios a nivel personal y social de aprender diversas técnicas de autocontrol emocional?</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5.- ¿Por qué las conductas de riesgo en los adolescentes, es un aspecto que todos debemos atender?</a:t>
                      </a:r>
                      <a:endParaRPr/>
                    </a:p>
                    <a:p>
                      <a:pPr marL="0" marR="0" lvl="0" indent="0" algn="l" rtl="0">
                        <a:lnSpc>
                          <a:spcPct val="100000"/>
                        </a:lnSpc>
                        <a:spcBef>
                          <a:spcPts val="0"/>
                        </a:spcBef>
                        <a:spcAft>
                          <a:spcPts val="0"/>
                        </a:spcAft>
                        <a:buClr>
                          <a:srgbClr val="000000"/>
                        </a:buClr>
                        <a:buSzPts val="1800"/>
                        <a:buFont typeface="Calibri"/>
                        <a:buNone/>
                      </a:pPr>
                      <a:br>
                        <a:rPr lang="en-US" sz="1800" b="0" i="0" u="none" strike="noStrike" cap="none">
                          <a:solidFill>
                            <a:srgbClr val="000000"/>
                          </a:solidFill>
                          <a:latin typeface="Calibri"/>
                          <a:ea typeface="Calibri"/>
                          <a:cs typeface="Calibri"/>
                          <a:sym typeface="Calibri"/>
                        </a:rPr>
                      </a:b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CB"/>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838200" y="365125"/>
            <a:ext cx="10515600" cy="5000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ORGANIZADOR GRÁFICO</a:t>
            </a:r>
            <a:endParaRPr/>
          </a:p>
        </p:txBody>
      </p:sp>
      <p:pic>
        <p:nvPicPr>
          <p:cNvPr id="133" name="Google Shape;133;p8"/>
          <p:cNvPicPr preferRelativeResize="0"/>
          <p:nvPr/>
        </p:nvPicPr>
        <p:blipFill rotWithShape="1">
          <a:blip r:embed="rId3">
            <a:alphaModFix/>
          </a:blip>
          <a:srcRect l="24783" t="20549" r="10211" b="13797"/>
          <a:stretch/>
        </p:blipFill>
        <p:spPr>
          <a:xfrm>
            <a:off x="1058862" y="865187"/>
            <a:ext cx="10074275" cy="572135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2494</Words>
  <Application>Microsoft Office PowerPoint</Application>
  <PresentationFormat>Panorámica</PresentationFormat>
  <Paragraphs>173</Paragraphs>
  <Slides>47</Slides>
  <Notes>31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47</vt:i4>
      </vt:variant>
    </vt:vector>
  </HeadingPairs>
  <TitlesOfParts>
    <vt:vector size="51" baseType="lpstr">
      <vt:lpstr>Arial</vt:lpstr>
      <vt:lpstr>Calibri</vt:lpstr>
      <vt:lpstr>Times New Roman</vt:lpstr>
      <vt:lpstr>Tema de Office</vt:lpstr>
      <vt:lpstr>INSTITUTO FRAY JUAN DE ZUMÁRRAGA</vt:lpstr>
      <vt:lpstr>2. NOMBRE DEL PROYECTO</vt:lpstr>
      <vt:lpstr>3. NÚMERO DE EQUIPO</vt:lpstr>
      <vt:lpstr>4. CICLO ESCOLAR 2020-2021</vt:lpstr>
      <vt:lpstr>5. JUSTIFICACIÓN</vt:lpstr>
      <vt:lpstr>6. OBJETIVO GENERAL</vt:lpstr>
      <vt:lpstr>7. OBJETIVO DE CADA ASIGNATURA</vt:lpstr>
      <vt:lpstr>9. PREGUNTAS GUÍA</vt:lpstr>
      <vt:lpstr>ORGANIZADOR GRÁFICO</vt:lpstr>
      <vt:lpstr>Presentación de PowerPoint</vt:lpstr>
      <vt:lpstr>Presentación de PowerPoint</vt:lpstr>
      <vt:lpstr>Presentación de PowerPoint</vt:lpstr>
      <vt:lpstr>  EVIDENCIAS: CLASE INTERDISCIPLINARIA DE INICIO https://drive.google.com/file/d/181nSCLsXFdnG2KtvO8Nrq7gC5IgGMnRy/view?usp=sharing  </vt:lpstr>
      <vt:lpstr>Presentación de PowerPoint</vt:lpstr>
      <vt:lpstr>LETRAS DE LAS CANCIONES</vt:lpstr>
      <vt:lpstr>Presentación de PowerPoint</vt:lpstr>
      <vt:lpstr>Presentación de PowerPoint</vt:lpstr>
      <vt:lpstr>Presentación de PowerPoint</vt:lpstr>
      <vt:lpstr>Presentación de PowerPoint</vt:lpstr>
      <vt:lpstr>Presentación de PowerPoint</vt:lpstr>
      <vt:lpstr>EVIDENCIAS: CLASE INTERDISCIPLINARIA DE DESARROLLO 1  https://drive.google.com/file/d/1tQpRoz0KAgcDuHXHtp93w5fZ05Vst6KX/view?usp=sharing </vt:lpstr>
      <vt:lpstr>ANÁLISIS DE LAS  CANCIONES</vt:lpstr>
      <vt:lpstr>Presentación de PowerPoint</vt:lpstr>
      <vt:lpstr>Presentación de PowerPoint</vt:lpstr>
      <vt:lpstr>Presentación de PowerPoint</vt:lpstr>
      <vt:lpstr>EVIDENCIAS: CLASE INTERDISCIPLINARIA DE DESARROLLO 2 https://drive.google.com/file/d/10IO1kN0V8IGgAo7SNTbReaARUFL8cFl5/view?usp=sharing </vt:lpstr>
      <vt:lpstr>ACTIVIDAD CON LOS ALUMNOS: CREACIÓN LITERARIA</vt:lpstr>
      <vt:lpstr>ACTIVIDAD DE LOS ESTUDIANTES</vt:lpstr>
      <vt:lpstr>Presentación de PowerPoint</vt:lpstr>
      <vt:lpstr>Presentación de PowerPoint</vt:lpstr>
      <vt:lpstr>EVIDENCIAS: CLASE UNIDISCIPLINARIA DE PROBLEMAS SOCIALES, POLÍTICOS Y ECONÓMICOS DE MÉXICO https://drive.google.com/file/d/1e--utyiu6WHkIEXayOcdjJkBVBiNiUJB/view?usp=sharing </vt:lpstr>
      <vt:lpstr>ACTIVIDADES DE LOS ALUMNOS</vt:lpstr>
      <vt:lpstr>Presentación de PowerPoint</vt:lpstr>
      <vt:lpstr>Presentación de PowerPoint</vt:lpstr>
      <vt:lpstr>EVIDENCIAS: CLASE DISCIPLINARIA DE LITERATURA  https://drive.google.com/file/d/1ryMmGuevmb_JrukNUZMttqWG5Qe6dl_f/view?usp=sharing </vt:lpstr>
      <vt:lpstr>Evidencia de aprendizaje: creación literaria de los estudiantes</vt:lpstr>
      <vt:lpstr>Presentación de PowerPoint</vt:lpstr>
      <vt:lpstr>EVIDENCIAS</vt:lpstr>
      <vt:lpstr>Presentación de PowerPoint</vt:lpstr>
      <vt:lpstr>Presentación de PowerPoint</vt:lpstr>
      <vt:lpstr>Evidencias</vt:lpstr>
      <vt:lpstr>Presentación de PowerPoint</vt:lpstr>
      <vt:lpstr>Presentación de PowerPoint</vt:lpstr>
      <vt:lpstr>EVIDENCIAS: CLASE INTERDISCIPLINARIA DE CIERRE https://drive.google.com/file/d/19coXRIawS550afFqzv6prBN_VvyIL0Vh/view?usp=sharing  </vt:lpstr>
      <vt:lpstr>Presentación de PowerPoint</vt:lpstr>
      <vt:lpstr>PRODUCTO FINAL INTERDISCIPLINARIO</vt:lpstr>
      <vt:lpstr>CUENTOS ELABORADOS POR LOS ALUMNOS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FRAY JUAN DE ZUMÁRRAGA</dc:title>
  <dc:creator>Zumarraga 14</dc:creator>
  <cp:lastModifiedBy>Zumarraga 14</cp:lastModifiedBy>
  <cp:revision>16</cp:revision>
  <dcterms:created xsi:type="dcterms:W3CDTF">2020-12-29T01:39:47Z</dcterms:created>
  <dcterms:modified xsi:type="dcterms:W3CDTF">2021-05-22T03:44:33Z</dcterms:modified>
</cp:coreProperties>
</file>