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5"/>
  </p:notesMasterIdLst>
  <p:sldIdLst>
    <p:sldId id="256" r:id="rId2"/>
    <p:sldId id="257" r:id="rId3"/>
    <p:sldId id="258" r:id="rId4"/>
    <p:sldId id="260" r:id="rId5"/>
    <p:sldId id="261" r:id="rId6"/>
    <p:sldId id="262" r:id="rId7"/>
    <p:sldId id="496" r:id="rId8"/>
    <p:sldId id="263" r:id="rId9"/>
    <p:sldId id="264" r:id="rId10"/>
    <p:sldId id="497" r:id="rId11"/>
    <p:sldId id="507" r:id="rId12"/>
    <p:sldId id="498" r:id="rId13"/>
    <p:sldId id="265" r:id="rId14"/>
    <p:sldId id="266" r:id="rId15"/>
    <p:sldId id="267" r:id="rId16"/>
    <p:sldId id="268" r:id="rId17"/>
    <p:sldId id="269" r:id="rId18"/>
    <p:sldId id="270" r:id="rId19"/>
    <p:sldId id="271" r:id="rId20"/>
    <p:sldId id="272" r:id="rId21"/>
    <p:sldId id="273" r:id="rId22"/>
    <p:sldId id="274" r:id="rId23"/>
    <p:sldId id="483" r:id="rId24"/>
    <p:sldId id="484" r:id="rId25"/>
    <p:sldId id="485" r:id="rId26"/>
    <p:sldId id="511" r:id="rId27"/>
    <p:sldId id="508" r:id="rId28"/>
    <p:sldId id="509" r:id="rId29"/>
    <p:sldId id="489" r:id="rId30"/>
    <p:sldId id="512" r:id="rId31"/>
    <p:sldId id="476" r:id="rId32"/>
    <p:sldId id="477" r:id="rId33"/>
    <p:sldId id="283" r:id="rId34"/>
    <p:sldId id="513" r:id="rId35"/>
    <p:sldId id="514" r:id="rId36"/>
    <p:sldId id="481" r:id="rId37"/>
    <p:sldId id="275" r:id="rId38"/>
    <p:sldId id="277" r:id="rId39"/>
    <p:sldId id="278" r:id="rId40"/>
    <p:sldId id="428" r:id="rId41"/>
    <p:sldId id="500" r:id="rId42"/>
    <p:sldId id="510" r:id="rId43"/>
    <p:sldId id="499" r:id="rId44"/>
  </p:sldIdLst>
  <p:sldSz cx="9144000" cy="6858000" type="screen4x3"/>
  <p:notesSz cx="6858000" cy="9144000"/>
  <p:embeddedFontLst>
    <p:embeddedFont>
      <p:font typeface="Calibri" pitchFamily="34" charset="0"/>
      <p:regular r:id="rId46"/>
      <p:bold r:id="rId47"/>
      <p:italic r:id="rId48"/>
      <p:boldItalic r:id="rId49"/>
    </p:embeddedFont>
    <p:embeddedFont>
      <p:font typeface="Tw Cen MT Condensed" pitchFamily="34" charset="0"/>
      <p:regular r:id="rId50"/>
      <p:bold r:id="rId51"/>
    </p:embeddedFont>
    <p:embeddedFont>
      <p:font typeface="Tunga" pitchFamily="2" charset="0"/>
      <p:regular r:id="rId52"/>
      <p:bold r:id="rId53"/>
    </p:embeddedFont>
    <p:embeddedFont>
      <p:font typeface="Palatino Linotype" pitchFamily="18" charset="0"/>
      <p:regular r:id="rId54"/>
      <p:bold r:id="rId55"/>
      <p:italic r:id="rId56"/>
      <p:boldItalic r:id="rId57"/>
    </p:embeddedFont>
    <p:embeddedFont>
      <p:font typeface="Century Gothic" pitchFamily="34" charset="0"/>
      <p:regular r:id="rId58"/>
      <p:bold r:id="rId59"/>
      <p:italic r:id="rId60"/>
      <p:boldItalic r:id="rId61"/>
    </p:embeddedFont>
    <p:embeddedFont>
      <p:font typeface="Tw Cen MT" pitchFamily="34" charset="0"/>
      <p:regular r:id="rId62"/>
      <p:bold r:id="rId63"/>
      <p:italic r:id="rId64"/>
      <p:boldItalic r:id="rId65"/>
    </p:embeddedFont>
    <p:embeddedFont>
      <p:font typeface="akaDora" pitchFamily="66" charset="0"/>
      <p:regular r:id="rId66"/>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ianmelicruz@gmail.c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D33B"/>
    <a:srgbClr val="94068A"/>
    <a:srgbClr val="FA86F2"/>
    <a:srgbClr val="DE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14" autoAdjust="0"/>
  </p:normalViewPr>
  <p:slideViewPr>
    <p:cSldViewPr>
      <p:cViewPr>
        <p:scale>
          <a:sx n="100" d="100"/>
          <a:sy n="100" d="100"/>
        </p:scale>
        <p:origin x="-186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24A84-4C70-4D49-B47B-2FA5791A33A2}" type="datetimeFigureOut">
              <a:rPr lang="es-MX" smtClean="0"/>
              <a:t>12/08/2022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B4812-A606-4E56-8ECC-B776CA34F48A}" type="slidenum">
              <a:rPr lang="es-MX" smtClean="0"/>
              <a:t>‹Nº›</a:t>
            </a:fld>
            <a:endParaRPr lang="es-MX"/>
          </a:p>
        </p:txBody>
      </p:sp>
    </p:spTree>
    <p:extLst>
      <p:ext uri="{BB962C8B-B14F-4D97-AF65-F5344CB8AC3E}">
        <p14:creationId xmlns:p14="http://schemas.microsoft.com/office/powerpoint/2010/main" val="349788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3B4812-A606-4E56-8ECC-B776CA34F48A}" type="slidenum">
              <a:rPr lang="es-MX" smtClean="0"/>
              <a:t>1</a:t>
            </a:fld>
            <a:endParaRPr lang="es-MX"/>
          </a:p>
        </p:txBody>
      </p:sp>
    </p:spTree>
    <p:extLst>
      <p:ext uri="{BB962C8B-B14F-4D97-AF65-F5344CB8AC3E}">
        <p14:creationId xmlns:p14="http://schemas.microsoft.com/office/powerpoint/2010/main" val="8714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Se puede aclarar que alguna materia sea de APOYO</a:t>
            </a:r>
            <a:endParaRPr lang="es-MX" dirty="0"/>
          </a:p>
        </p:txBody>
      </p:sp>
      <p:sp>
        <p:nvSpPr>
          <p:cNvPr id="4" name="Marcador de número de diapositiva 3"/>
          <p:cNvSpPr>
            <a:spLocks noGrp="1"/>
          </p:cNvSpPr>
          <p:nvPr>
            <p:ph type="sldNum" sz="quarter" idx="10"/>
          </p:nvPr>
        </p:nvSpPr>
        <p:spPr/>
        <p:txBody>
          <a:bodyPr/>
          <a:lstStyle/>
          <a:p>
            <a:fld id="{463B4812-A606-4E56-8ECC-B776CA34F48A}" type="slidenum">
              <a:rPr lang="es-MX" smtClean="0"/>
              <a:t>2</a:t>
            </a:fld>
            <a:endParaRPr lang="es-MX"/>
          </a:p>
        </p:txBody>
      </p:sp>
    </p:spTree>
    <p:extLst>
      <p:ext uri="{BB962C8B-B14F-4D97-AF65-F5344CB8AC3E}">
        <p14:creationId xmlns:p14="http://schemas.microsoft.com/office/powerpoint/2010/main" val="306586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3B4812-A606-4E56-8ECC-B776CA34F48A}" type="slidenum">
              <a:rPr lang="es-MX" smtClean="0"/>
              <a:t>8</a:t>
            </a:fld>
            <a:endParaRPr lang="es-MX"/>
          </a:p>
        </p:txBody>
      </p:sp>
    </p:spTree>
    <p:extLst>
      <p:ext uri="{BB962C8B-B14F-4D97-AF65-F5344CB8AC3E}">
        <p14:creationId xmlns:p14="http://schemas.microsoft.com/office/powerpoint/2010/main" val="38793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3B4812-A606-4E56-8ECC-B776CA34F48A}" type="slidenum">
              <a:rPr lang="es-MX" smtClean="0"/>
              <a:t>16</a:t>
            </a:fld>
            <a:endParaRPr lang="es-MX"/>
          </a:p>
        </p:txBody>
      </p:sp>
    </p:spTree>
    <p:extLst>
      <p:ext uri="{BB962C8B-B14F-4D97-AF65-F5344CB8AC3E}">
        <p14:creationId xmlns:p14="http://schemas.microsoft.com/office/powerpoint/2010/main" val="17925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9E0B48A-FBF2-4C80-937B-9C6B97F00B53}" type="datetimeFigureOut">
              <a:rPr lang="es-MX" smtClean="0"/>
              <a:t>12/08/2022</a:t>
            </a:fld>
            <a:endParaRPr lang="es-MX"/>
          </a:p>
        </p:txBody>
      </p:sp>
      <p:sp>
        <p:nvSpPr>
          <p:cNvPr id="8" name="Slide Number Placeholder 7"/>
          <p:cNvSpPr>
            <a:spLocks noGrp="1"/>
          </p:cNvSpPr>
          <p:nvPr>
            <p:ph type="sldNum" sz="quarter" idx="11"/>
          </p:nvPr>
        </p:nvSpPr>
        <p:spPr/>
        <p:txBody>
          <a:bodyPr/>
          <a:lstStyle/>
          <a:p>
            <a:fld id="{9625CB1E-0BD5-4A2F-9AB2-C15A4D3DB006}"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E0B48A-FBF2-4C80-937B-9C6B97F00B53}" type="datetimeFigureOut">
              <a:rPr lang="es-MX" smtClean="0"/>
              <a:t>12/08/2022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E0B48A-FBF2-4C80-937B-9C6B97F00B53}" type="datetimeFigureOut">
              <a:rPr lang="es-MX" smtClean="0"/>
              <a:t>12/08/2022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A9E0B48A-FBF2-4C80-937B-9C6B97F00B53}" type="datetimeFigureOut">
              <a:rPr lang="es-MX" smtClean="0"/>
              <a:t>12/08/2022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E0B48A-FBF2-4C80-937B-9C6B97F00B53}" type="datetimeFigureOut">
              <a:rPr lang="es-MX" smtClean="0"/>
              <a:t>12/08/2022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A9E0B48A-FBF2-4C80-937B-9C6B97F00B53}" type="datetimeFigureOut">
              <a:rPr lang="es-MX" smtClean="0"/>
              <a:t>12/08/2022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625CB1E-0BD5-4A2F-9AB2-C15A4D3DB006}"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9E0B48A-FBF2-4C80-937B-9C6B97F00B53}" type="datetimeFigureOut">
              <a:rPr lang="es-MX" smtClean="0"/>
              <a:t>12/08/2022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625CB1E-0BD5-4A2F-9AB2-C15A4D3DB006}"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E0B48A-FBF2-4C80-937B-9C6B97F00B53}" type="datetimeFigureOut">
              <a:rPr lang="es-MX" smtClean="0"/>
              <a:t>12/08/2022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0B48A-FBF2-4C80-937B-9C6B97F00B53}" type="datetimeFigureOut">
              <a:rPr lang="es-MX" smtClean="0"/>
              <a:t>12/08/2022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E0B48A-FBF2-4C80-937B-9C6B97F00B53}" type="datetimeFigureOut">
              <a:rPr lang="es-MX" smtClean="0"/>
              <a:t>12/08/2022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E0B48A-FBF2-4C80-937B-9C6B97F00B53}" type="datetimeFigureOut">
              <a:rPr lang="es-MX" smtClean="0"/>
              <a:t>12/08/2022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9E0B48A-FBF2-4C80-937B-9C6B97F00B53}" type="datetimeFigureOut">
              <a:rPr lang="es-MX" smtClean="0"/>
              <a:t>12/08/2022</a:t>
            </a:fld>
            <a:endParaRPr lang="es-MX"/>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25CB1E-0BD5-4A2F-9AB2-C15A4D3DB006}" type="slidenum">
              <a:rPr lang="es-MX" smtClean="0"/>
              <a:t>‹Nº›</a:t>
            </a:fld>
            <a:endParaRPr lang="es-MX"/>
          </a:p>
        </p:txBody>
      </p:sp>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log.up.edu.mx/diferencia-entre-interes-e-interes-profesional%20%5b2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xXaOBaqL22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 y="0"/>
            <a:ext cx="9143999" cy="1352550"/>
          </a:xfrm>
          <a:prstGeom prst="rect">
            <a:avLst/>
          </a:prstGeom>
          <a:blipFill dpi="0" rotWithShape="1">
            <a:blip r:embed="rId3">
              <a:alphaModFix amt="41000"/>
            </a:blip>
            <a:srcRect/>
            <a:stretch>
              <a:fillRect t="-8624" b="-64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755576" y="969641"/>
            <a:ext cx="7772400" cy="803175"/>
          </a:xfrm>
        </p:spPr>
        <p:txBody>
          <a:bodyPr/>
          <a:lstStyle/>
          <a:p>
            <a:r>
              <a:rPr lang="es-MX" sz="2800" b="1" dirty="0">
                <a:solidFill>
                  <a:schemeClr val="accent1">
                    <a:lumMod val="75000"/>
                  </a:schemeClr>
                </a:solidFill>
              </a:rPr>
              <a:t>Colegio Ingeniero Armando I. Santacruz, A. C.</a:t>
            </a:r>
            <a:endParaRPr lang="es-MX" sz="2800" dirty="0"/>
          </a:p>
        </p:txBody>
      </p:sp>
      <p:sp>
        <p:nvSpPr>
          <p:cNvPr id="3" name="2 Subtítulo"/>
          <p:cNvSpPr>
            <a:spLocks noGrp="1"/>
          </p:cNvSpPr>
          <p:nvPr>
            <p:ph type="subTitle" idx="1"/>
          </p:nvPr>
        </p:nvSpPr>
        <p:spPr>
          <a:xfrm>
            <a:off x="6948264" y="5229200"/>
            <a:ext cx="1544216" cy="519112"/>
          </a:xfrm>
        </p:spPr>
        <p:txBody>
          <a:bodyPr>
            <a:normAutofit fontScale="85000" lnSpcReduction="10000"/>
          </a:bodyPr>
          <a:lstStyle/>
          <a:p>
            <a:r>
              <a:rPr lang="es-MX" b="1" dirty="0" smtClean="0"/>
              <a:t>6</a:t>
            </a:r>
            <a:r>
              <a:rPr lang="es-MX" b="1" dirty="0"/>
              <a:t>° GRADO</a:t>
            </a:r>
          </a:p>
          <a:p>
            <a:endParaRPr lang="es-MX" dirty="0"/>
          </a:p>
        </p:txBody>
      </p:sp>
      <p:pic>
        <p:nvPicPr>
          <p:cNvPr id="6" name="Picture 2" descr="http://www.santacruz.com.mx/image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667" y="1860794"/>
            <a:ext cx="2276361" cy="293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496977" y="4746630"/>
            <a:ext cx="2155143" cy="338554"/>
          </a:xfrm>
          <a:prstGeom prst="rect">
            <a:avLst/>
          </a:prstGeom>
          <a:noFill/>
        </p:spPr>
        <p:txBody>
          <a:bodyPr wrap="square" rtlCol="0">
            <a:spAutoFit/>
          </a:bodyPr>
          <a:lstStyle/>
          <a:p>
            <a:pPr algn="ctr"/>
            <a:r>
              <a:rPr lang="es-MX" sz="1600" dirty="0" smtClean="0">
                <a:solidFill>
                  <a:schemeClr val="bg1">
                    <a:lumMod val="50000"/>
                  </a:schemeClr>
                </a:solidFill>
                <a:latin typeface="akaDora" pitchFamily="66" charset="0"/>
              </a:rPr>
              <a:t>Ama y busca la Verdad</a:t>
            </a:r>
            <a:endParaRPr lang="es-MX" sz="1600" dirty="0">
              <a:solidFill>
                <a:schemeClr val="bg1">
                  <a:lumMod val="50000"/>
                </a:schemeClr>
              </a:solidFill>
              <a:latin typeface="akaDora" pitchFamily="66" charset="0"/>
            </a:endParaRPr>
          </a:p>
        </p:txBody>
      </p:sp>
      <p:sp>
        <p:nvSpPr>
          <p:cNvPr id="7" name="1 Título"/>
          <p:cNvSpPr txBox="1">
            <a:spLocks/>
          </p:cNvSpPr>
          <p:nvPr/>
        </p:nvSpPr>
        <p:spPr>
          <a:xfrm>
            <a:off x="0" y="5661248"/>
            <a:ext cx="9143999" cy="80317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4800" b="1" dirty="0" smtClean="0">
                <a:solidFill>
                  <a:schemeClr val="accent1">
                    <a:lumMod val="75000"/>
                  </a:schemeClr>
                </a:solidFill>
              </a:rPr>
              <a:t>Para mi futuro yo</a:t>
            </a:r>
            <a:endParaRPr lang="es-MX" sz="4800" dirty="0"/>
          </a:p>
        </p:txBody>
      </p:sp>
      <p:sp>
        <p:nvSpPr>
          <p:cNvPr id="8" name="7 Rectángulo"/>
          <p:cNvSpPr/>
          <p:nvPr/>
        </p:nvSpPr>
        <p:spPr>
          <a:xfrm>
            <a:off x="2699792" y="5219908"/>
            <a:ext cx="3732112" cy="369332"/>
          </a:xfrm>
          <a:prstGeom prst="rect">
            <a:avLst/>
          </a:prstGeom>
        </p:spPr>
        <p:txBody>
          <a:bodyPr wrap="none">
            <a:spAutoFit/>
          </a:bodyPr>
          <a:lstStyle/>
          <a:p>
            <a:pPr algn="ctr">
              <a:spcBef>
                <a:spcPct val="0"/>
              </a:spcBef>
              <a:spcAft>
                <a:spcPct val="0"/>
              </a:spcAft>
              <a:buSzPts val="1800"/>
            </a:pPr>
            <a:r>
              <a:rPr lang="en-US" dirty="0">
                <a:solidFill>
                  <a:srgbClr val="676A55"/>
                </a:solidFill>
                <a:latin typeface="Century Gothic" pitchFamily="34" charset="0"/>
                <a:sym typeface="Century Gothic" pitchFamily="34" charset="0"/>
              </a:rPr>
              <a:t>Proyecto CONEXIONES ETAPA </a:t>
            </a:r>
            <a:r>
              <a:rPr lang="en-US" dirty="0" smtClean="0">
                <a:solidFill>
                  <a:srgbClr val="676A55"/>
                </a:solidFill>
                <a:latin typeface="Century Gothic" pitchFamily="34" charset="0"/>
                <a:sym typeface="Century Gothic" pitchFamily="34" charset="0"/>
              </a:rPr>
              <a:t>III</a:t>
            </a:r>
            <a:endParaRPr lang="es-MX" dirty="0">
              <a:solidFill>
                <a:srgbClr val="676A55"/>
              </a:solidFill>
              <a:latin typeface="Century Gothic" pitchFamily="34" charset="0"/>
              <a:sym typeface="Century Gothic" pitchFamily="34" charset="0"/>
            </a:endParaRPr>
          </a:p>
        </p:txBody>
      </p:sp>
    </p:spTree>
    <p:extLst>
      <p:ext uri="{BB962C8B-B14F-4D97-AF65-F5344CB8AC3E}">
        <p14:creationId xmlns:p14="http://schemas.microsoft.com/office/powerpoint/2010/main" val="3464837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808" y="404664"/>
            <a:ext cx="8229600" cy="548680"/>
          </a:xfrm>
        </p:spPr>
        <p:txBody>
          <a:bodyPr/>
          <a:lstStyle/>
          <a:p>
            <a:pPr algn="r"/>
            <a:r>
              <a:rPr lang="es-MX" sz="1800" b="1" dirty="0" smtClean="0">
                <a:effectLst/>
                <a:latin typeface="Tw Cen MT Condensed" pitchFamily="34" charset="0"/>
                <a:cs typeface="Times New Roman" pitchFamily="18" charset="0"/>
              </a:rPr>
              <a:t>PRODUCTO FINAL INTERDISCIPLINARIO</a:t>
            </a:r>
            <a:endParaRPr lang="es-MX" sz="1800" b="1" dirty="0">
              <a:effectLst/>
              <a:latin typeface="Tw Cen MT Condensed" pitchFamily="34" charset="0"/>
            </a:endParaRPr>
          </a:p>
        </p:txBody>
      </p:sp>
      <p:sp>
        <p:nvSpPr>
          <p:cNvPr id="5" name="4 CuadroTexto"/>
          <p:cNvSpPr txBox="1"/>
          <p:nvPr/>
        </p:nvSpPr>
        <p:spPr>
          <a:xfrm>
            <a:off x="611560" y="882000"/>
            <a:ext cx="4104456" cy="5320239"/>
          </a:xfrm>
          <a:prstGeom prst="rect">
            <a:avLst/>
          </a:prstGeom>
          <a:noFill/>
        </p:spPr>
        <p:txBody>
          <a:bodyPr wrap="square" rtlCol="0">
            <a:spAutoFit/>
          </a:bodyPr>
          <a:lstStyle/>
          <a:p>
            <a:pP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Preguntas guía para profesores:</a:t>
            </a: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1</a:t>
            </a:r>
            <a:r>
              <a:rPr lang="es-MX" sz="1200" dirty="0">
                <a:solidFill>
                  <a:schemeClr val="tx1">
                    <a:lumMod val="65000"/>
                    <a:lumOff val="35000"/>
                  </a:schemeClr>
                </a:solidFill>
                <a:latin typeface="+mj-lt"/>
                <a:cs typeface="Times New Roman" panose="02020603050405020304" pitchFamily="18" charset="0"/>
              </a:rPr>
              <a:t>.- ¿Cuál es la carrera que estudió y en cuáles son los campos de acción?</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2.- ¿Qué </a:t>
            </a:r>
            <a:r>
              <a:rPr lang="es-MX" sz="1200" dirty="0" smtClean="0">
                <a:solidFill>
                  <a:schemeClr val="tx1">
                    <a:lumMod val="65000"/>
                    <a:lumOff val="35000"/>
                  </a:schemeClr>
                </a:solidFill>
                <a:latin typeface="+mj-lt"/>
                <a:cs typeface="Times New Roman" panose="02020603050405020304" pitchFamily="18" charset="0"/>
              </a:rPr>
              <a:t>la(o) </a:t>
            </a:r>
            <a:r>
              <a:rPr lang="es-MX" sz="1200" dirty="0">
                <a:solidFill>
                  <a:schemeClr val="tx1">
                    <a:lumMod val="65000"/>
                    <a:lumOff val="35000"/>
                  </a:schemeClr>
                </a:solidFill>
                <a:latin typeface="+mj-lt"/>
                <a:cs typeface="Times New Roman" panose="02020603050405020304" pitchFamily="18" charset="0"/>
              </a:rPr>
              <a:t>motivó para elegir dicha carrera?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3.- ¿Cuáles son las oportunidades laborales reales en México para esta carrera?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4.-  ¿Cómo se siente a la fecha con la decisión profesional que tomó</a:t>
            </a:r>
            <a:r>
              <a:rPr lang="es-MX" sz="1200" dirty="0" smtClean="0">
                <a:solidFill>
                  <a:schemeClr val="tx1">
                    <a:lumMod val="65000"/>
                    <a:lumOff val="35000"/>
                  </a:schemeClr>
                </a:solidFill>
                <a:latin typeface="+mj-lt"/>
                <a:cs typeface="Times New Roman" panose="02020603050405020304" pitchFamily="18" charset="0"/>
              </a:rPr>
              <a:t>?</a:t>
            </a:r>
          </a:p>
          <a:p>
            <a:pPr>
              <a:lnSpc>
                <a:spcPct val="150000"/>
              </a:lnSpc>
              <a:spcAft>
                <a:spcPts val="0"/>
              </a:spcAft>
            </a:pPr>
            <a:endParaRPr lang="es-MX" sz="12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b="1" dirty="0">
                <a:solidFill>
                  <a:schemeClr val="tx1">
                    <a:lumMod val="65000"/>
                    <a:lumOff val="35000"/>
                  </a:schemeClr>
                </a:solidFill>
                <a:latin typeface="+mj-lt"/>
                <a:cs typeface="Times New Roman" panose="02020603050405020304" pitchFamily="18" charset="0"/>
              </a:rPr>
              <a:t>Preguntas guía para </a:t>
            </a:r>
            <a:r>
              <a:rPr lang="es-MX" sz="1200" b="1" dirty="0" smtClean="0">
                <a:solidFill>
                  <a:schemeClr val="tx1">
                    <a:lumMod val="65000"/>
                    <a:lumOff val="35000"/>
                  </a:schemeClr>
                </a:solidFill>
                <a:latin typeface="+mj-lt"/>
                <a:cs typeface="Times New Roman" panose="02020603050405020304" pitchFamily="18" charset="0"/>
              </a:rPr>
              <a:t>alumnos:</a:t>
            </a:r>
            <a:endParaRPr lang="es-MX" sz="12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1.-  ¿Cuál es la carrera universitaria que deseas estudiar y cómo lograste determinar que esa es tu mejor opción?</a:t>
            </a: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2</a:t>
            </a:r>
            <a:r>
              <a:rPr lang="es-MX" sz="1200" dirty="0">
                <a:solidFill>
                  <a:schemeClr val="tx1">
                    <a:lumMod val="65000"/>
                    <a:lumOff val="35000"/>
                  </a:schemeClr>
                </a:solidFill>
                <a:latin typeface="+mj-lt"/>
                <a:cs typeface="Times New Roman" panose="02020603050405020304" pitchFamily="18" charset="0"/>
              </a:rPr>
              <a:t>.- ¿Cuáles son los problemas y miedos con los que te has encontrado en esta búsqueda?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3.- ¿Sabes cuáles son tus cualidades y habilidades, estas influyeron en tu decisión?</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4.- ¿Tenías pensadas otras opciones antes de decidir esta carrera?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893" y="1515633"/>
            <a:ext cx="26574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a:xfrm>
            <a:off x="4860032" y="1210444"/>
            <a:ext cx="3107163" cy="27434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ts val="1900"/>
              </a:lnSpc>
            </a:pPr>
            <a:r>
              <a:rPr lang="es-MX" sz="1800" b="1" dirty="0" smtClean="0">
                <a:effectLst/>
                <a:latin typeface="Tw Cen MT Condensed" pitchFamily="34" charset="0"/>
                <a:cs typeface="Times New Roman" pitchFamily="18" charset="0"/>
              </a:rPr>
              <a:t>Algunos de los videos que realizaron</a:t>
            </a:r>
          </a:p>
          <a:p>
            <a:pPr algn="l">
              <a:lnSpc>
                <a:spcPts val="1900"/>
              </a:lnSpc>
            </a:pPr>
            <a:r>
              <a:rPr lang="es-MX" sz="1800" b="1" dirty="0" smtClean="0">
                <a:effectLst/>
                <a:latin typeface="Tw Cen MT Condensed" pitchFamily="34" charset="0"/>
                <a:cs typeface="Times New Roman" pitchFamily="18" charset="0"/>
              </a:rPr>
              <a:t>alumnos y profesores</a:t>
            </a:r>
            <a:endParaRPr lang="es-MX" sz="1800" b="1" dirty="0">
              <a:effectLst/>
              <a:latin typeface="Tw Cen MT Condensed" pitchFamily="34" charset="0"/>
            </a:endParaRPr>
          </a:p>
        </p:txBody>
      </p:sp>
    </p:spTree>
    <p:extLst>
      <p:ext uri="{BB962C8B-B14F-4D97-AF65-F5344CB8AC3E}">
        <p14:creationId xmlns:p14="http://schemas.microsoft.com/office/powerpoint/2010/main" val="387390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ALIA\CONEXIONES 21-22\video 6\Banner Para Mi Fututro Y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98451"/>
            <a:ext cx="6452821" cy="4570748"/>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a:spLocks noGrp="1"/>
          </p:cNvSpPr>
          <p:nvPr>
            <p:ph type="title"/>
          </p:nvPr>
        </p:nvSpPr>
        <p:spPr>
          <a:xfrm>
            <a:off x="14808" y="404664"/>
            <a:ext cx="8229600" cy="548680"/>
          </a:xfrm>
        </p:spPr>
        <p:txBody>
          <a:bodyPr/>
          <a:lstStyle/>
          <a:p>
            <a:pPr algn="r"/>
            <a:r>
              <a:rPr lang="es-MX" sz="1800" b="1" dirty="0" smtClean="0">
                <a:effectLst/>
                <a:latin typeface="Tw Cen MT Condensed" pitchFamily="34" charset="0"/>
                <a:cs typeface="Times New Roman" pitchFamily="18" charset="0"/>
              </a:rPr>
              <a:t>PRODUCTO </a:t>
            </a:r>
            <a:r>
              <a:rPr lang="es-MX" sz="1800" b="1" dirty="0" smtClean="0">
                <a:effectLst/>
                <a:latin typeface="Tw Cen MT Condensed" pitchFamily="34" charset="0"/>
                <a:cs typeface="Times New Roman" pitchFamily="18" charset="0"/>
              </a:rPr>
              <a:t>FINAL INTERDISCIPLINARIO</a:t>
            </a:r>
            <a:endParaRPr lang="es-MX" sz="1800" b="1" dirty="0">
              <a:effectLst/>
              <a:latin typeface="Tw Cen MT Condensed" pitchFamily="34" charset="0"/>
            </a:endParaRPr>
          </a:p>
        </p:txBody>
      </p:sp>
      <p:sp>
        <p:nvSpPr>
          <p:cNvPr id="10" name="1 Título"/>
          <p:cNvSpPr txBox="1">
            <a:spLocks/>
          </p:cNvSpPr>
          <p:nvPr/>
        </p:nvSpPr>
        <p:spPr>
          <a:xfrm>
            <a:off x="0" y="836712"/>
            <a:ext cx="9144000"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ts val="1900"/>
              </a:lnSpc>
            </a:pPr>
            <a:r>
              <a:rPr lang="es-MX" sz="1800" b="1" dirty="0" smtClean="0">
                <a:effectLst/>
                <a:latin typeface="Tw Cen MT Condensed" pitchFamily="34" charset="0"/>
                <a:cs typeface="Times New Roman" pitchFamily="18" charset="0"/>
              </a:rPr>
              <a:t>Video final editado y post-producido por los alumnos de comunicación visual.</a:t>
            </a:r>
            <a:endParaRPr lang="es-MX" sz="1800" b="1" dirty="0">
              <a:effectLst/>
              <a:latin typeface="Tw Cen MT Condensed" pitchFamily="34" charset="0"/>
            </a:endParaRPr>
          </a:p>
        </p:txBody>
      </p:sp>
      <p:sp>
        <p:nvSpPr>
          <p:cNvPr id="6" name="5 CuadroTexto"/>
          <p:cNvSpPr txBox="1"/>
          <p:nvPr/>
        </p:nvSpPr>
        <p:spPr>
          <a:xfrm>
            <a:off x="1907704" y="6146357"/>
            <a:ext cx="6264696" cy="276999"/>
          </a:xfrm>
          <a:prstGeom prst="rect">
            <a:avLst/>
          </a:prstGeom>
          <a:noFill/>
        </p:spPr>
        <p:txBody>
          <a:bodyPr wrap="square" rtlCol="0">
            <a:spAutoFit/>
          </a:bodyPr>
          <a:lstStyle/>
          <a:p>
            <a:r>
              <a:rPr lang="es-MX" sz="1200" b="1" u="sng" dirty="0" err="1">
                <a:solidFill>
                  <a:srgbClr val="0070C0"/>
                </a:solidFill>
                <a:latin typeface="Tw Cen MT" pitchFamily="34" charset="0"/>
              </a:rPr>
              <a:t>https</a:t>
            </a:r>
            <a:r>
              <a:rPr lang="es-MX" sz="1200" b="1" u="sng" dirty="0">
                <a:solidFill>
                  <a:srgbClr val="0070C0"/>
                </a:solidFill>
                <a:latin typeface="Tw Cen MT" pitchFamily="34" charset="0"/>
              </a:rPr>
              <a:t>://</a:t>
            </a:r>
            <a:r>
              <a:rPr lang="es-MX" sz="1200" b="1" u="sng" dirty="0" err="1">
                <a:solidFill>
                  <a:srgbClr val="0070C0"/>
                </a:solidFill>
                <a:latin typeface="Tw Cen MT" pitchFamily="34" charset="0"/>
              </a:rPr>
              <a:t>drive.google.com</a:t>
            </a:r>
            <a:r>
              <a:rPr lang="es-MX" sz="1200" b="1" u="sng" dirty="0">
                <a:solidFill>
                  <a:srgbClr val="0070C0"/>
                </a:solidFill>
                <a:latin typeface="Tw Cen MT" pitchFamily="34" charset="0"/>
              </a:rPr>
              <a:t>/file/d/</a:t>
            </a:r>
            <a:r>
              <a:rPr lang="es-MX" sz="1200" b="1" u="sng" dirty="0" err="1">
                <a:solidFill>
                  <a:srgbClr val="0070C0"/>
                </a:solidFill>
                <a:latin typeface="Tw Cen MT" pitchFamily="34" charset="0"/>
              </a:rPr>
              <a:t>17N2eMybVXDIebQ3Z1V9kZzvXPvvpUVE2</a:t>
            </a:r>
            <a:r>
              <a:rPr lang="es-MX" sz="1200" b="1" u="sng" dirty="0">
                <a:solidFill>
                  <a:srgbClr val="0070C0"/>
                </a:solidFill>
                <a:latin typeface="Tw Cen MT" pitchFamily="34" charset="0"/>
              </a:rPr>
              <a:t>/</a:t>
            </a:r>
            <a:r>
              <a:rPr lang="es-MX" sz="1200" b="1" u="sng" dirty="0" err="1">
                <a:solidFill>
                  <a:srgbClr val="0070C0"/>
                </a:solidFill>
                <a:latin typeface="Tw Cen MT" pitchFamily="34" charset="0"/>
              </a:rPr>
              <a:t>view?usp</a:t>
            </a:r>
            <a:r>
              <a:rPr lang="es-MX" sz="1200" b="1" u="sng" dirty="0">
                <a:solidFill>
                  <a:srgbClr val="0070C0"/>
                </a:solidFill>
                <a:latin typeface="Tw Cen MT" pitchFamily="34" charset="0"/>
              </a:rPr>
              <a:t>=</a:t>
            </a:r>
            <a:r>
              <a:rPr lang="es-MX" sz="1200" b="1" u="sng" dirty="0" err="1">
                <a:solidFill>
                  <a:srgbClr val="0070C0"/>
                </a:solidFill>
                <a:latin typeface="Tw Cen MT" pitchFamily="34" charset="0"/>
              </a:rPr>
              <a:t>sharing</a:t>
            </a:r>
            <a:endParaRPr lang="es-MX" sz="1200" b="1" u="sng" dirty="0">
              <a:solidFill>
                <a:srgbClr val="0070C0"/>
              </a:solidFill>
              <a:latin typeface="Tw Cen MT" pitchFamily="34" charset="0"/>
            </a:endParaRPr>
          </a:p>
        </p:txBody>
      </p:sp>
      <p:sp>
        <p:nvSpPr>
          <p:cNvPr id="9" name="8 Flecha derecha"/>
          <p:cNvSpPr/>
          <p:nvPr/>
        </p:nvSpPr>
        <p:spPr>
          <a:xfrm>
            <a:off x="1403648" y="6000986"/>
            <a:ext cx="504056" cy="552351"/>
          </a:xfrm>
          <a:prstGeom prst="rightArrow">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84245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260648"/>
            <a:ext cx="8229600" cy="548680"/>
          </a:xfrm>
        </p:spPr>
        <p:txBody>
          <a:bodyPr/>
          <a:lstStyle/>
          <a:p>
            <a:pPr algn="r"/>
            <a:r>
              <a:rPr lang="es-MX" sz="1800" b="1" dirty="0" smtClean="0">
                <a:effectLst/>
                <a:latin typeface="Tw Cen MT Condensed" pitchFamily="34" charset="0"/>
                <a:cs typeface="Times New Roman" pitchFamily="18" charset="0"/>
              </a:rPr>
              <a:t>DESCRIPCIÓN DEL PRODUCTO FINAL INTERDISCIPLINARIO.</a:t>
            </a:r>
            <a:endParaRPr lang="es-MX" sz="1800" b="1" dirty="0">
              <a:effectLst/>
              <a:latin typeface="Tw Cen MT Condensed" pitchFamily="34" charset="0"/>
            </a:endParaRPr>
          </a:p>
        </p:txBody>
      </p:sp>
      <p:sp>
        <p:nvSpPr>
          <p:cNvPr id="7" name="6 CuadroTexto"/>
          <p:cNvSpPr txBox="1"/>
          <p:nvPr/>
        </p:nvSpPr>
        <p:spPr>
          <a:xfrm>
            <a:off x="323528" y="836712"/>
            <a:ext cx="8496944" cy="6463308"/>
          </a:xfrm>
          <a:prstGeom prst="rect">
            <a:avLst/>
          </a:prstGeom>
          <a:noFill/>
        </p:spPr>
        <p:txBody>
          <a:bodyPr wrap="square" rtlCol="0">
            <a:spAutoFit/>
          </a:bodyPr>
          <a:lstStyle/>
          <a:p>
            <a:pPr lvl="0" algn="just">
              <a:lnSpc>
                <a:spcPct val="150000"/>
              </a:lnSpc>
            </a:pP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A pesar de la distancia nos pudimos coordinar bastante bien tanto los profesores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omo</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los alumnos, incluso logramos obtener participación de maestros de otros grados lo que ayudó a enriquecer el contenido y a la vez fue muy interesante que gracias a este ejercicio nos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conocímos</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aún más como grupo de trabajo ya que muchas veces ni siquiera sabemos que estudio un compañero(a), e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inegablemente</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aportaron muchos datos importantes a los alumnos sobre la elección profesional; por otro lado resultaron muy interesante las grabaciones que cada alumno realizó, entre todos generamos las preguntas que a manera de guión cada uno utilizaría, pero la forma de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eleborar</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el video era libre, así que cada uno impregnó su video con mucho de su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escencia</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y creatividad dando resultados muy ricos y muy diversos,  sus testimonios los dirigieron a sus compañeros de otros grados a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menera</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de información, de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tips</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y de apoyo y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acomañamiento</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simplemente un gran ejemplo de que los jóvenes tienen mucho que decir y aportar a otros.</a:t>
            </a:r>
          </a:p>
          <a:p>
            <a:pPr lvl="0" algn="just">
              <a:lnSpc>
                <a:spcPct val="150000"/>
              </a:lnSpc>
            </a:pPr>
            <a:endPar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endParaRPr>
          </a:p>
          <a:p>
            <a:pPr lvl="0" algn="just">
              <a:lnSpc>
                <a:spcPct val="150000"/>
              </a:lnSpc>
            </a:pP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En la videoconferencia que tuvimos  juntos para la presentación del resultado final fue muy gratificante contar con la participación de la mayoría de los profesores y de los alumnos, por que pudimos llegar un punto de intercambio en el que se tocaron varios temas y dudas e incluso se generó una especie de red de apoyo. </a:t>
            </a:r>
          </a:p>
          <a:p>
            <a:pPr lvl="0" algn="just">
              <a:lnSpc>
                <a:spcPct val="150000"/>
              </a:lnSpc>
            </a:pPr>
            <a:endParaRPr lang="es-MX" sz="1200" dirty="0">
              <a:solidFill>
                <a:prstClr val="black">
                  <a:lumMod val="65000"/>
                  <a:lumOff val="35000"/>
                </a:prstClr>
              </a:solidFill>
              <a:latin typeface="Century Gothic"/>
              <a:ea typeface="Calibri" panose="020F0502020204030204" pitchFamily="34" charset="0"/>
              <a:cs typeface="Times New Roman" panose="02020603050405020304" pitchFamily="18" charset="0"/>
            </a:endParaRPr>
          </a:p>
          <a:p>
            <a:pPr lvl="0" algn="just">
              <a:lnSpc>
                <a:spcPct val="150000"/>
              </a:lnSpc>
            </a:pP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Los videos por su amplitud y peso fueron editados por los alumnos de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comunicaicón</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para poder presentar un solo video que conjuntara todos los recabados con la información más importante de cada uno, también se realizó una cortinilla introductoria y algunos arreglos de edición para que resultado final sea funcional. De cualquier manera se subirá al sitio web del Colegio la información </a:t>
            </a:r>
            <a:r>
              <a:rPr lang="es-MX" sz="1200" dirty="0" err="1" smtClean="0">
                <a:solidFill>
                  <a:prstClr val="black">
                    <a:lumMod val="65000"/>
                    <a:lumOff val="35000"/>
                  </a:prstClr>
                </a:solidFill>
                <a:latin typeface="Century Gothic"/>
                <a:ea typeface="Calibri" panose="020F0502020204030204" pitchFamily="34" charset="0"/>
                <a:cs typeface="Times New Roman" panose="02020603050405020304" pitchFamily="18" charset="0"/>
              </a:rPr>
              <a:t>recbada</a:t>
            </a:r>
            <a:r>
              <a:rPr lang="es-MX" sz="12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 para el proyecto para consulta de los alumnos. </a:t>
            </a:r>
          </a:p>
          <a:p>
            <a:pPr lvl="0" algn="just">
              <a:lnSpc>
                <a:spcPct val="150000"/>
              </a:lnSpc>
            </a:pPr>
            <a:endParaRPr lang="es-MX" sz="1200" dirty="0">
              <a:solidFill>
                <a:prstClr val="black">
                  <a:lumMod val="65000"/>
                  <a:lumOff val="35000"/>
                </a:prstClr>
              </a:solidFill>
              <a:latin typeface="Century Gothic"/>
              <a:ea typeface="Calibri" panose="020F0502020204030204" pitchFamily="34" charset="0"/>
              <a:cs typeface="Times New Roman" panose="02020603050405020304" pitchFamily="18" charset="0"/>
            </a:endParaRPr>
          </a:p>
          <a:p>
            <a:pPr lvl="0" algn="just">
              <a:lnSpc>
                <a:spcPct val="150000"/>
              </a:lnSpc>
            </a:pPr>
            <a:endParaRPr lang="es-MX" sz="1200" dirty="0">
              <a:solidFill>
                <a:prstClr val="black">
                  <a:lumMod val="65000"/>
                  <a:lumOff val="35000"/>
                </a:prstClr>
              </a:solidFill>
              <a:latin typeface="Century Gothic"/>
              <a:ea typeface="Calibri" panose="020F0502020204030204" pitchFamily="34" charset="0"/>
              <a:cs typeface="Times New Roman" panose="02020603050405020304" pitchFamily="18" charset="0"/>
            </a:endParaRPr>
          </a:p>
          <a:p>
            <a:pPr lvl="0" algn="just">
              <a:lnSpc>
                <a:spcPct val="150000"/>
              </a:lnSpc>
            </a:pPr>
            <a:endParaRPr lang="es-MX" sz="1200" dirty="0">
              <a:solidFill>
                <a:prstClr val="black">
                  <a:lumMod val="65000"/>
                  <a:lumOff val="35000"/>
                </a:prstClr>
              </a:solidFill>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95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9" y="3501008"/>
            <a:ext cx="8568952" cy="1600200"/>
          </a:xfrm>
        </p:spPr>
        <p:txBody>
          <a:bodyPr/>
          <a:lstStyle/>
          <a:p>
            <a:r>
              <a:rPr lang="es-MX" b="1" dirty="0">
                <a:latin typeface="Tw Cen MT Condensed" pitchFamily="34" charset="0"/>
              </a:rPr>
              <a:t>ACTIVIDAD INTERDISCIPLINARIA </a:t>
            </a:r>
            <a:br>
              <a:rPr lang="es-MX" b="1" dirty="0">
                <a:latin typeface="Tw Cen MT Condensed" pitchFamily="34" charset="0"/>
              </a:rPr>
            </a:br>
            <a:r>
              <a:rPr lang="es-MX" b="1" dirty="0">
                <a:latin typeface="Tw Cen MT Condensed" pitchFamily="34" charset="0"/>
              </a:rPr>
              <a:t>PARA DAR INICIO O DETONAR EL PROYECTO</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2437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888781183"/>
              </p:ext>
            </p:extLst>
          </p:nvPr>
        </p:nvGraphicFramePr>
        <p:xfrm>
          <a:off x="107505" y="466822"/>
          <a:ext cx="8965504" cy="5842498"/>
        </p:xfrm>
        <a:graphic>
          <a:graphicData uri="http://schemas.openxmlformats.org/drawingml/2006/table">
            <a:tbl>
              <a:tblPr firstRow="1" firstCol="1" bandRow="1"/>
              <a:tblGrid>
                <a:gridCol w="4557464">
                  <a:extLst>
                    <a:ext uri="{9D8B030D-6E8A-4147-A177-3AD203B41FA5}">
                      <a16:colId xmlns:a16="http://schemas.microsoft.com/office/drawing/2014/main" xmlns="" val="20000"/>
                    </a:ext>
                  </a:extLst>
                </a:gridCol>
                <a:gridCol w="4408040">
                  <a:extLst>
                    <a:ext uri="{9D8B030D-6E8A-4147-A177-3AD203B41FA5}">
                      <a16:colId xmlns:a16="http://schemas.microsoft.com/office/drawing/2014/main" xmlns=""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APERTURA/DETONAR PROYECTO</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Introducción</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Realizar una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lluvia de ideas que permita delimitar un problema de interés para el alumnado a partir de una presentación introductoria a conexiones y el trabajo interdisciplinario.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6°</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26 abril de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r h="905273">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Dibujo Constructivo, Química, Comunicación Visual.</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Comuicación</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Discurso, Sociedad</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FUENTES DE APOYO: </a:t>
                      </a:r>
                    </a:p>
                    <a:p>
                      <a:pPr algn="just">
                        <a:lnSpc>
                          <a:spcPct val="150000"/>
                        </a:lnSpc>
                        <a:spcAft>
                          <a:spcPts val="0"/>
                        </a:spcAft>
                      </a:pP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Elder, L. y Richard, P. (2002). El arte de formular preguntas esenciales.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Foundation</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for</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Critical</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Thinking</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(Eds.)</a:t>
                      </a:r>
                    </a:p>
                    <a:p>
                      <a:pPr algn="just">
                        <a:lnSpc>
                          <a:spcPct val="150000"/>
                        </a:lnSpc>
                        <a:spcAft>
                          <a:spcPts val="0"/>
                        </a:spcAft>
                      </a:pP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Introducción amigable a la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Interdisciplina</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https</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youtu.be</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PNx-ZJ7F72E</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4161759940"/>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partir de esta actividad los alumnos podrán exponer cuáles son las problemáticas que observan en su entorno, qué les inquieta de dichas situaciones, para en conjunto encontrar los puntos en común y poder definir un eje temático para el proyecto.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Realizamos una clase conjunta en la que las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tres profesoras nos encargamos de exponer la introducción a los alumnos de 6° grado y aclaramos dudas. Previamente las profesoras quedamos de acuerdo sobre la dirección de la actividad.</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Compartimos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con el alumnado las siguientes preguntas: ¿Qué problemática observas en tu entorno, que afecte a tu vida diaria?, ¿Sobre que tema te gustaría investigar de manera interdisciplinaria?, y utilizando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jamboard</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escribimos a manera de lluvia de ideas sus respuestas.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Una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vez obtenidas las ideas fuimos agrupándolas hasta reducirlas a tres temas: información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profesiográfica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pobreza, arte y tecnología.  </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63197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11433760"/>
              </p:ext>
            </p:extLst>
          </p:nvPr>
        </p:nvGraphicFramePr>
        <p:xfrm>
          <a:off x="107504" y="260648"/>
          <a:ext cx="8856984" cy="2263140"/>
        </p:xfrm>
        <a:graphic>
          <a:graphicData uri="http://schemas.openxmlformats.org/drawingml/2006/table">
            <a:tbl>
              <a:tblPr firstRow="1" firstCol="1" bandRow="1"/>
              <a:tblGrid>
                <a:gridCol w="4502300">
                  <a:extLst>
                    <a:ext uri="{9D8B030D-6E8A-4147-A177-3AD203B41FA5}">
                      <a16:colId xmlns:a16="http://schemas.microsoft.com/office/drawing/2014/main" xmlns="" val="20000"/>
                    </a:ext>
                  </a:extLst>
                </a:gridCol>
                <a:gridCol w="4354684">
                  <a:extLst>
                    <a:ext uri="{9D8B030D-6E8A-4147-A177-3AD203B41FA5}">
                      <a16:colId xmlns:a16="http://schemas.microsoft.com/office/drawing/2014/main" xmlns="" val="20001"/>
                    </a:ext>
                  </a:extLst>
                </a:gridCol>
              </a:tblGrid>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 muy enriquecedor para todos este primer acercamiento a las inquietudes de los alumnos, el poder explorar con ellos lo que viven y cómo les afectan los entornos, y también fue afortunado que se pudo crear el ambiente adecuado para que ellos se abrieran y participaran, y al final tanto a profesores como alumnos nos entusiasmo tanto la actividad que fue ciertamente sencillo poder llegar a un consenso para elegir el tema para el proyecto.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0"/>
                  </a:ext>
                </a:extLst>
              </a:tr>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DESICIONES: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 a lluvia de ideas y la escucha de las inquietudes de los alumnos respecto a los problemas que observan y les preocupan de su entorno resultó una actividad detonante satisfactoria ya que nos permitió definir en conjunto un tema de interés para todos, nos ayudó a plantearnos también varias preguntas las cuales dividimos para buscar respuestas en clase con la asignatura participante en el proyecto que más se adecuara para tal fin, sirviendo como base para dividir el trabajo entre las profesoras.</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4078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5496" y="6344"/>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3" t="4827" b="3535"/>
          <a:stretch/>
        </p:blipFill>
        <p:spPr bwMode="auto">
          <a:xfrm>
            <a:off x="737617" y="548680"/>
            <a:ext cx="7650807"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145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9" y="3501008"/>
            <a:ext cx="8568952" cy="1600200"/>
          </a:xfrm>
        </p:spPr>
        <p:txBody>
          <a:bodyPr/>
          <a:lstStyle/>
          <a:p>
            <a:r>
              <a:rPr lang="es-MX" b="1" dirty="0" smtClean="0">
                <a:latin typeface="Tw Cen MT Condensed" pitchFamily="34" charset="0"/>
              </a:rPr>
              <a:t>ACTIVIDADES INTERDISCIPLINARIAS </a:t>
            </a:r>
            <a:r>
              <a:rPr lang="es-MX" b="1" dirty="0">
                <a:latin typeface="Tw Cen MT Condensed" pitchFamily="34" charset="0"/>
              </a:rPr>
              <a:t/>
            </a:r>
            <a:br>
              <a:rPr lang="es-MX" b="1" dirty="0">
                <a:latin typeface="Tw Cen MT Condensed" pitchFamily="34" charset="0"/>
              </a:rPr>
            </a:br>
            <a:r>
              <a:rPr lang="es-MX" b="1" dirty="0" smtClean="0">
                <a:latin typeface="Tw Cen MT Condensed" pitchFamily="34" charset="0"/>
              </a:rPr>
              <a:t>DE LA FASE DE DESARROLLO DEL PROYECTO.</a:t>
            </a:r>
            <a:r>
              <a:rPr lang="es-MX" b="1" dirty="0">
                <a:latin typeface="Tw Cen MT Condensed" pitchFamily="34" charset="0"/>
              </a:rPr>
              <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235709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3888868757"/>
              </p:ext>
            </p:extLst>
          </p:nvPr>
        </p:nvGraphicFramePr>
        <p:xfrm>
          <a:off x="70992" y="601025"/>
          <a:ext cx="8965504" cy="5244224"/>
        </p:xfrm>
        <a:graphic>
          <a:graphicData uri="http://schemas.openxmlformats.org/drawingml/2006/table">
            <a:tbl>
              <a:tblPr firstRow="1" firstCol="1" bandRow="1"/>
              <a:tblGrid>
                <a:gridCol w="4680520">
                  <a:extLst>
                    <a:ext uri="{9D8B030D-6E8A-4147-A177-3AD203B41FA5}">
                      <a16:colId xmlns:a16="http://schemas.microsoft.com/office/drawing/2014/main" xmlns="" val="20000"/>
                    </a:ext>
                  </a:extLst>
                </a:gridCol>
                <a:gridCol w="4284984">
                  <a:extLst>
                    <a:ext uri="{9D8B030D-6E8A-4147-A177-3AD203B41FA5}">
                      <a16:colId xmlns:a16="http://schemas.microsoft.com/office/drawing/2014/main" xmlns=""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DESARROLLO DEL PROYECTO/ ACTIVIDAD INTERDISCIPLINARIA 1</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Preguntas importantes antes de comenzar</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Reflexionar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sobre temas relacionados con los conceptos que concluimos en la actividad detonante a partir del análisis de un texto, para poder delimitar el planteamiento del problema del presente proyecto.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4°</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29 de abril de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r h="690935">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Dibujo Constructivo, Química, Comunicación Visual.</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Comuicación</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Discurso, Sociedad</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FUENTES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APOYO: </a:t>
                      </a:r>
                    </a:p>
                    <a:p>
                      <a:pPr algn="l">
                        <a:lnSpc>
                          <a:spcPct val="150000"/>
                        </a:lnSpc>
                        <a:spcAft>
                          <a:spcPts val="0"/>
                        </a:spcAft>
                      </a:pP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Aguilar, M (2019).</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i="1"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Diferencias entre interés e interés profesional</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Universidad Panamericana. Recuperado de: </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https</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blog.up.edu.mx</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/diferencia-entre-</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interes</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-e-</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interes</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-profesional  [ 29</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abril  de 2022]</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9"/>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actividad detonante del proyecto, ayudó a poder plantear una dirección en cuánto a los temas de interés de los alumnos, por lo tanto, el siguiente paso fue delimitar el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palnteamiento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lo cual nos ayude a tener más claro el eje temático que hasta este punto aún es muy general.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Las profesoras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participantes sugerimos la lectura en conjunto de un texto que iniciará un detonante para que los alumnos reflexionaran sobre las diferencias importantes al definir un interés y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aveces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un gusto por algo.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partir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lo anterior</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los alumnos compartieron de manera verbal cómo han ido trabajando cada uno dicho aspecto,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tomamos notas generales de los compartido, es incluso sirvió a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menra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debate de algunos puntos.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Al final de las participaciones en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conjunto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cgeneramos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una conclusión sobre la actividad</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que nos ayudara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 tomar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deciciones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en cuanto a la siguiente actividad interdisciplinaria.</a:t>
                      </a:r>
                      <a:endPar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58462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17891640"/>
              </p:ext>
            </p:extLst>
          </p:nvPr>
        </p:nvGraphicFramePr>
        <p:xfrm>
          <a:off x="107504" y="260648"/>
          <a:ext cx="8856984" cy="1760220"/>
        </p:xfrm>
        <a:graphic>
          <a:graphicData uri="http://schemas.openxmlformats.org/drawingml/2006/table">
            <a:tbl>
              <a:tblPr firstRow="1" firstCol="1" bandRow="1"/>
              <a:tblGrid>
                <a:gridCol w="4502300">
                  <a:extLst>
                    <a:ext uri="{9D8B030D-6E8A-4147-A177-3AD203B41FA5}">
                      <a16:colId xmlns:a16="http://schemas.microsoft.com/office/drawing/2014/main" xmlns="" val="20000"/>
                    </a:ext>
                  </a:extLst>
                </a:gridCol>
                <a:gridCol w="4354684">
                  <a:extLst>
                    <a:ext uri="{9D8B030D-6E8A-4147-A177-3AD203B41FA5}">
                      <a16:colId xmlns:a16="http://schemas.microsoft.com/office/drawing/2014/main" xmlns="" val="20001"/>
                    </a:ext>
                  </a:extLst>
                </a:gridCol>
              </a:tblGrid>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En general la participación del alumnado fue muy grata, se fueron animando cada unos a compartir su propio proceso y surgieron algunas opiniones encontradas  que al final siguieron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enriqueciend</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activas, lo mejor es que lograron ser críticos al expresar sus opiniones.</a:t>
                      </a:r>
                    </a:p>
                    <a:p>
                      <a:pPr algn="ctr">
                        <a:lnSpc>
                          <a:spcPct val="150000"/>
                        </a:lnSpc>
                        <a:spcAft>
                          <a:spcPts val="0"/>
                        </a:spcAft>
                      </a:pP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0"/>
                  </a:ext>
                </a:extLst>
              </a:tr>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t>
                      </a:r>
                      <a:r>
                        <a:rPr lang="es-MX" sz="1100" b="1"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DESICIONES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Gracias a las magníficas aportaciones de los alumnos logramos como profesoras tener más claro por donde querían conducir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elproyecto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los alumnos y en base a sus respuestas delimitamos el tema y establecimos las pautas para la segunda actividad interdisciplinaria.</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1"/>
                  </a:ext>
                </a:extLst>
              </a:tr>
            </a:tbl>
          </a:graphicData>
        </a:graphic>
      </p:graphicFrame>
      <p:sp>
        <p:nvSpPr>
          <p:cNvPr id="3" name="1 Título"/>
          <p:cNvSpPr>
            <a:spLocks noGrp="1"/>
          </p:cNvSpPr>
          <p:nvPr>
            <p:ph type="title"/>
          </p:nvPr>
        </p:nvSpPr>
        <p:spPr>
          <a:xfrm>
            <a:off x="6181328" y="2145101"/>
            <a:ext cx="2962672" cy="620688"/>
          </a:xfrm>
        </p:spPr>
        <p:txBody>
          <a:bodyPr/>
          <a:lstStyle/>
          <a:p>
            <a:pPr algn="ctr"/>
            <a:r>
              <a:rPr lang="es-MX" sz="2400" b="1" dirty="0" smtClean="0">
                <a:effectLst>
                  <a:outerShdw blurRad="38100" dist="38100" dir="2700000" algn="tl">
                    <a:srgbClr val="000000">
                      <a:alpha val="43137"/>
                    </a:srgbClr>
                  </a:outerShdw>
                </a:effectLst>
                <a:latin typeface="Tw Cen MT Condensed" pitchFamily="34" charset="0"/>
                <a:cs typeface="Times New Roman" pitchFamily="18" charset="0"/>
              </a:rPr>
              <a:t>EVIDENCIAS</a:t>
            </a:r>
            <a:endParaRPr lang="es-MX" sz="2400" b="1" dirty="0">
              <a:effectLst>
                <a:outerShdw blurRad="38100" dist="38100" dir="2700000" algn="tl">
                  <a:srgbClr val="000000">
                    <a:alpha val="43137"/>
                  </a:srgbClr>
                </a:outerShdw>
              </a:effectLst>
              <a:latin typeface="Tw Cen MT Condensed"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978"/>
          <a:stretch/>
        </p:blipFill>
        <p:spPr bwMode="auto">
          <a:xfrm>
            <a:off x="107504" y="2326203"/>
            <a:ext cx="4608512" cy="447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4860032" y="2520280"/>
            <a:ext cx="296267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smtClean="0">
                <a:effectLst/>
                <a:latin typeface="Tw Cen MT Condensed" pitchFamily="34" charset="0"/>
                <a:cs typeface="Times New Roman" pitchFamily="18" charset="0"/>
                <a:sym typeface="Wingdings" pitchFamily="2" charset="2"/>
              </a:rPr>
              <a:t> </a:t>
            </a:r>
            <a:r>
              <a:rPr lang="es-MX" sz="2000" b="1" dirty="0" smtClean="0">
                <a:effectLst/>
                <a:latin typeface="Tw Cen MT Condensed" pitchFamily="34" charset="0"/>
                <a:cs typeface="Times New Roman" pitchFamily="18" charset="0"/>
              </a:rPr>
              <a:t>Parte del texto compartido</a:t>
            </a:r>
            <a:endParaRPr lang="es-MX" sz="2000" b="1" dirty="0">
              <a:effectLst/>
              <a:latin typeface="Tw Cen MT Condensed" pitchFamily="34" charset="0"/>
            </a:endParaRPr>
          </a:p>
        </p:txBody>
      </p:sp>
      <p:sp>
        <p:nvSpPr>
          <p:cNvPr id="2" name="1 CuadroTexto"/>
          <p:cNvSpPr txBox="1"/>
          <p:nvPr/>
        </p:nvSpPr>
        <p:spPr>
          <a:xfrm>
            <a:off x="5004048" y="4365104"/>
            <a:ext cx="3456384" cy="2585323"/>
          </a:xfrm>
          <a:prstGeom prst="rect">
            <a:avLst/>
          </a:prstGeom>
          <a:noFill/>
        </p:spPr>
        <p:txBody>
          <a:bodyPr wrap="square" rtlCol="0">
            <a:spAutoFit/>
          </a:bodyPr>
          <a:lstStyle/>
          <a:p>
            <a:pPr algn="just"/>
            <a:r>
              <a:rPr lang="es-MX" b="1" dirty="0" smtClean="0">
                <a:latin typeface="Tw Cen MT" pitchFamily="34" charset="0"/>
              </a:rPr>
              <a:t>Conclusión:</a:t>
            </a:r>
          </a:p>
          <a:p>
            <a:pPr algn="just"/>
            <a:r>
              <a:rPr lang="es-MX" dirty="0" smtClean="0">
                <a:latin typeface="Tw Cen MT" pitchFamily="34" charset="0"/>
              </a:rPr>
              <a:t>No solo es importante saber  qué me gusta para elegir una carrera incluso no debo basarme en lo que yo creo que doy bueno, debo encontrar un equilibrio entre mis intereses, habilidades y destrezas y factores como mi personalidad</a:t>
            </a:r>
          </a:p>
          <a:p>
            <a:pPr algn="just"/>
            <a:endParaRPr lang="es-MX" dirty="0">
              <a:latin typeface="Tw Cen MT" pitchFamily="34" charset="0"/>
            </a:endParaRPr>
          </a:p>
        </p:txBody>
      </p:sp>
      <p:sp>
        <p:nvSpPr>
          <p:cNvPr id="7" name="1 Título"/>
          <p:cNvSpPr txBox="1">
            <a:spLocks/>
          </p:cNvSpPr>
          <p:nvPr/>
        </p:nvSpPr>
        <p:spPr>
          <a:xfrm>
            <a:off x="4892075" y="3501008"/>
            <a:ext cx="3208317"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MX" sz="2000" b="1" dirty="0" smtClean="0">
                <a:effectLst/>
                <a:latin typeface="Tw Cen MT Condensed" pitchFamily="34" charset="0"/>
                <a:cs typeface="Times New Roman" pitchFamily="18" charset="0"/>
              </a:rPr>
              <a:t>Conclusión generada de manera grupal a </a:t>
            </a:r>
            <a:r>
              <a:rPr lang="es-MX" sz="2000" b="1" dirty="0" err="1" smtClean="0">
                <a:effectLst/>
                <a:latin typeface="Tw Cen MT Condensed" pitchFamily="34" charset="0"/>
                <a:cs typeface="Times New Roman" pitchFamily="18" charset="0"/>
              </a:rPr>
              <a:t>prtir</a:t>
            </a:r>
            <a:r>
              <a:rPr lang="es-MX" sz="2000" b="1" dirty="0" smtClean="0">
                <a:effectLst/>
                <a:latin typeface="Tw Cen MT Condensed" pitchFamily="34" charset="0"/>
                <a:cs typeface="Times New Roman" pitchFamily="18" charset="0"/>
              </a:rPr>
              <a:t> de lo compartido.</a:t>
            </a:r>
            <a:endParaRPr lang="es-MX" sz="2000" b="1" dirty="0">
              <a:effectLst/>
              <a:latin typeface="Tw Cen MT Condensed" pitchFamily="34" charset="0"/>
            </a:endParaRPr>
          </a:p>
        </p:txBody>
      </p:sp>
      <p:sp>
        <p:nvSpPr>
          <p:cNvPr id="6" name="5 Flecha abajo"/>
          <p:cNvSpPr/>
          <p:nvPr/>
        </p:nvSpPr>
        <p:spPr>
          <a:xfrm>
            <a:off x="5508104" y="4121696"/>
            <a:ext cx="154360" cy="285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flipH="1">
            <a:off x="4860032" y="2820262"/>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0953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773832"/>
            <a:ext cx="9144000" cy="11430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s-MX" sz="4400" dirty="0" smtClean="0">
                <a:solidFill>
                  <a:schemeClr val="accent1">
                    <a:lumMod val="75000"/>
                  </a:schemeClr>
                </a:solidFill>
              </a:rPr>
              <a:t>Integrantes:</a:t>
            </a:r>
            <a:endParaRPr lang="es-MX" sz="4400" dirty="0">
              <a:solidFill>
                <a:schemeClr val="accent1">
                  <a:lumMod val="75000"/>
                </a:schemeClr>
              </a:solidFill>
            </a:endParaRPr>
          </a:p>
        </p:txBody>
      </p:sp>
      <p:graphicFrame>
        <p:nvGraphicFramePr>
          <p:cNvPr id="5" name="Tabla 8"/>
          <p:cNvGraphicFramePr>
            <a:graphicFrameLocks noGrp="1"/>
          </p:cNvGraphicFramePr>
          <p:nvPr>
            <p:extLst>
              <p:ext uri="{D42A27DB-BD31-4B8C-83A1-F6EECF244321}">
                <p14:modId xmlns:p14="http://schemas.microsoft.com/office/powerpoint/2010/main" val="350350918"/>
              </p:ext>
            </p:extLst>
          </p:nvPr>
        </p:nvGraphicFramePr>
        <p:xfrm>
          <a:off x="899616" y="2572338"/>
          <a:ext cx="7416800" cy="1922180"/>
        </p:xfrm>
        <a:graphic>
          <a:graphicData uri="http://schemas.openxmlformats.org/drawingml/2006/table">
            <a:tbl>
              <a:tblPr firstRow="1" firstCol="1" bandRow="1"/>
              <a:tblGrid>
                <a:gridCol w="4230723">
                  <a:extLst>
                    <a:ext uri="{9D8B030D-6E8A-4147-A177-3AD203B41FA5}">
                      <a16:colId xmlns:a16="http://schemas.microsoft.com/office/drawing/2014/main" xmlns="" val="20000"/>
                    </a:ext>
                  </a:extLst>
                </a:gridCol>
                <a:gridCol w="3186077">
                  <a:extLst>
                    <a:ext uri="{9D8B030D-6E8A-4147-A177-3AD203B41FA5}">
                      <a16:colId xmlns:a16="http://schemas.microsoft.com/office/drawing/2014/main" xmlns="" val="20001"/>
                    </a:ext>
                  </a:extLst>
                </a:gridCol>
              </a:tblGrid>
              <a:tr h="332995">
                <a:tc>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PROFESORAS</a:t>
                      </a:r>
                    </a:p>
                    <a:p>
                      <a:pPr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07000"/>
                        </a:lnSpc>
                        <a:spcAft>
                          <a:spcPts val="0"/>
                        </a:spcAft>
                      </a:pPr>
                      <a:r>
                        <a:rPr lang="es-MX" sz="1600" b="1" dirty="0">
                          <a:solidFill>
                            <a:srgbClr val="2E74B5"/>
                          </a:solidFill>
                          <a:effectLst/>
                          <a:latin typeface="+mj-lt"/>
                          <a:ea typeface="Calibri" panose="020F0502020204030204" pitchFamily="34" charset="0"/>
                          <a:cs typeface="Times New Roman" panose="02020603050405020304" pitchFamily="18" charset="0"/>
                        </a:rPr>
                        <a:t>ASIGNATURA</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66779">
                <a:tc>
                  <a:txBody>
                    <a:bodyPr/>
                    <a:lstStyle/>
                    <a:p>
                      <a:pPr algn="ctr">
                        <a:lnSpc>
                          <a:spcPct val="150000"/>
                        </a:lnSpc>
                        <a:spcAft>
                          <a:spcPts val="0"/>
                        </a:spcAft>
                      </a:pP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DALIA</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PEREZ</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BUENDIA</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Comunicación</a:t>
                      </a:r>
                      <a:r>
                        <a:rPr lang="es-MX" sz="14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Visual</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6779">
                <a:tc>
                  <a:txBody>
                    <a:bodyPr/>
                    <a:lstStyle/>
                    <a:p>
                      <a:pPr algn="ctr">
                        <a:lnSpc>
                          <a:spcPct val="150000"/>
                        </a:lnSpc>
                        <a:spcAft>
                          <a:spcPts val="0"/>
                        </a:spcAft>
                      </a:pP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SELENE</a:t>
                      </a:r>
                      <a:r>
                        <a:rPr lang="es-MX" sz="1400" dirty="0" smtClean="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SORIA</a:t>
                      </a: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GUZMAN</a:t>
                      </a:r>
                      <a:endPar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Química</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r h="466779">
                <a:tc>
                  <a:txBody>
                    <a:bodyPr/>
                    <a:lstStyle/>
                    <a:p>
                      <a:pPr algn="ctr">
                        <a:lnSpc>
                          <a:spcPct val="150000"/>
                        </a:lnSpc>
                        <a:spcAft>
                          <a:spcPts val="0"/>
                        </a:spcAft>
                      </a:pP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DALIA</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PEREZ</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BUENDIA</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Dibujo Constructivo</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73445298"/>
                  </a:ext>
                </a:extLst>
              </a:tr>
            </a:tbl>
          </a:graphicData>
        </a:graphic>
      </p:graphicFrame>
      <p:sp>
        <p:nvSpPr>
          <p:cNvPr id="6" name="2 Subtítulo"/>
          <p:cNvSpPr txBox="1">
            <a:spLocks/>
          </p:cNvSpPr>
          <p:nvPr/>
        </p:nvSpPr>
        <p:spPr>
          <a:xfrm>
            <a:off x="3825044" y="349870"/>
            <a:ext cx="1493912" cy="7989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s-MX" b="1" dirty="0" smtClean="0"/>
              <a:t>Equipo 2</a:t>
            </a:r>
            <a:endParaRPr lang="es-MX" dirty="0"/>
          </a:p>
        </p:txBody>
      </p:sp>
    </p:spTree>
    <p:extLst>
      <p:ext uri="{BB962C8B-B14F-4D97-AF65-F5344CB8AC3E}">
        <p14:creationId xmlns:p14="http://schemas.microsoft.com/office/powerpoint/2010/main" val="131310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269784686"/>
              </p:ext>
            </p:extLst>
          </p:nvPr>
        </p:nvGraphicFramePr>
        <p:xfrm>
          <a:off x="107505" y="404664"/>
          <a:ext cx="8965504" cy="5458562"/>
        </p:xfrm>
        <a:graphic>
          <a:graphicData uri="http://schemas.openxmlformats.org/drawingml/2006/table">
            <a:tbl>
              <a:tblPr firstRow="1" firstCol="1" bandRow="1"/>
              <a:tblGrid>
                <a:gridCol w="4680520">
                  <a:extLst>
                    <a:ext uri="{9D8B030D-6E8A-4147-A177-3AD203B41FA5}">
                      <a16:colId xmlns:a16="http://schemas.microsoft.com/office/drawing/2014/main" xmlns="" val="20000"/>
                    </a:ext>
                  </a:extLst>
                </a:gridCol>
                <a:gridCol w="4284984">
                  <a:extLst>
                    <a:ext uri="{9D8B030D-6E8A-4147-A177-3AD203B41FA5}">
                      <a16:colId xmlns:a16="http://schemas.microsoft.com/office/drawing/2014/main" xmlns=""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DESARROLLO DEL PROYECTO/ ACTIVIDAD INTERDISCIPLINARIA 2</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Enfocando Objetivos</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Organizar la información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recabada hasta el momento,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simplificandola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y estructurándola de tal manera que sirvan como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plabras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clave y base para  plantear las diversas actividades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discplinarias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y  el producto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6°</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2 de mayo de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r h="905273">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Dibujo Constructivo, Química, Comunicación Visual.</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Comuicación</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Discurso, Sociedad</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62412">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100" b="1"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FUENTES DE APOYO: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Aguilar, M (2019). “</a:t>
                      </a:r>
                      <a:r>
                        <a:rPr kumimoji="0" lang="es-MX" sz="1100" b="0" i="1"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Diferencias entre interés e interés profesional</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 Universidad Panamericana. Recuperado de: </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https</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blog.up.edu.mx</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/diferencia-entre-</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interes</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-e-</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interes</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-profesional [14 abril  de 2021]</a:t>
                      </a:r>
                      <a:endParaRPr kumimoji="0" lang="es-MX" sz="1100" b="0" i="0" u="none" strike="noStrike" kern="1200" cap="none" spc="0" normalizeH="0" baseline="0" noProof="0" dirty="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9"/>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partir de esta actividad todos tendremos claro el tema a tratar de manera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discplinaria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y definiremos cuál sería nuestro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reusltado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Presentamos un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video corto titulado: ¿CÓMO ELEGIR una carrera UNIVERSITARIA en México?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https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www.youtube.com</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watch?v</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xXaOBaqL224</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p>
                    <a:p>
                      <a:pPr algn="just">
                        <a:lnSpc>
                          <a:spcPct val="150000"/>
                        </a:lnSpc>
                        <a:spcAft>
                          <a:spcPts val="0"/>
                        </a:spcAft>
                      </a:pP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Comentamos de manera plenaria, los datos que ahí se presentan y con ello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realizamos una lluvia de ideas.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Resumimos las ideas principales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lo que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debian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tratar las actividades disciplinarias y definimos nuestro producto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94080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61321134"/>
              </p:ext>
            </p:extLst>
          </p:nvPr>
        </p:nvGraphicFramePr>
        <p:xfrm>
          <a:off x="107504" y="260648"/>
          <a:ext cx="8856984" cy="1568252"/>
        </p:xfrm>
        <a:graphic>
          <a:graphicData uri="http://schemas.openxmlformats.org/drawingml/2006/table">
            <a:tbl>
              <a:tblPr firstRow="1" firstCol="1" bandRow="1"/>
              <a:tblGrid>
                <a:gridCol w="8856984">
                  <a:extLst>
                    <a:ext uri="{9D8B030D-6E8A-4147-A177-3AD203B41FA5}">
                      <a16:colId xmlns:a16="http://schemas.microsoft.com/office/drawing/2014/main" xmlns="" val="20000"/>
                    </a:ext>
                  </a:extLst>
                </a:gridCol>
              </a:tblGrid>
              <a:tr h="562412">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 resultado final fue claro, el video aunque corto, nos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dió</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puntos claves sobre qué era lo que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debiamos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investigar y cómo queríamos presentarlo.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0"/>
                  </a:ext>
                </a:extLst>
              </a:tr>
              <a:tr h="562412">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t>
                      </a:r>
                      <a:r>
                        <a:rPr lang="es-MX" sz="1100" b="1"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DESICIONES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Gracias a esta actividad sintetizamos información y logramos tener claro todos lo que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ibamos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 tratar de clarificar de manera disciplinaria y cuál sería la dirección hacia un producto final interdisciplinario.</a:t>
                      </a:r>
                    </a:p>
                    <a:p>
                      <a:pPr algn="ctr">
                        <a:lnSpc>
                          <a:spcPct val="150000"/>
                        </a:lnSpc>
                        <a:spcAft>
                          <a:spcPts val="0"/>
                        </a:spcAft>
                      </a:pP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3" name="1 Título"/>
          <p:cNvSpPr>
            <a:spLocks noGrp="1"/>
          </p:cNvSpPr>
          <p:nvPr>
            <p:ph type="title"/>
          </p:nvPr>
        </p:nvSpPr>
        <p:spPr>
          <a:xfrm>
            <a:off x="6181328" y="1872208"/>
            <a:ext cx="2962672" cy="620688"/>
          </a:xfrm>
        </p:spPr>
        <p:txBody>
          <a:bodyPr/>
          <a:lstStyle/>
          <a:p>
            <a:pPr algn="ctr"/>
            <a:r>
              <a:rPr lang="es-MX" sz="2400" b="1" dirty="0" smtClean="0">
                <a:effectLst>
                  <a:outerShdw blurRad="38100" dist="38100" dir="2700000" algn="tl">
                    <a:srgbClr val="000000">
                      <a:alpha val="43137"/>
                    </a:srgbClr>
                  </a:outerShdw>
                </a:effectLst>
                <a:latin typeface="Tw Cen MT Condensed" pitchFamily="34" charset="0"/>
                <a:cs typeface="Times New Roman" pitchFamily="18" charset="0"/>
              </a:rPr>
              <a:t>EVIDENCIAS</a:t>
            </a:r>
            <a:endParaRPr lang="es-MX" sz="2400" b="1" dirty="0">
              <a:effectLst>
                <a:outerShdw blurRad="38100" dist="38100" dir="2700000" algn="tl">
                  <a:srgbClr val="000000">
                    <a:alpha val="43137"/>
                  </a:srgbClr>
                </a:outerShdw>
              </a:effectLst>
              <a:latin typeface="Tw Cen MT Condensed"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50" y="3389337"/>
            <a:ext cx="3425724" cy="16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445469"/>
            <a:ext cx="2695339" cy="441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555476" y="2459893"/>
            <a:ext cx="296267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smtClean="0">
                <a:effectLst/>
                <a:latin typeface="Tw Cen MT Condensed" pitchFamily="34" charset="0"/>
                <a:cs typeface="Times New Roman" pitchFamily="18" charset="0"/>
                <a:sym typeface="Wingdings" pitchFamily="2" charset="2"/>
              </a:rPr>
              <a:t>Análisis de video y plenaria</a:t>
            </a:r>
            <a:endParaRPr lang="es-MX" sz="2000" b="1" dirty="0">
              <a:effectLst/>
              <a:latin typeface="Tw Cen MT Condensed" pitchFamily="34" charset="0"/>
            </a:endParaRPr>
          </a:p>
        </p:txBody>
      </p:sp>
      <p:sp>
        <p:nvSpPr>
          <p:cNvPr id="7" name="6 Flecha derecha"/>
          <p:cNvSpPr/>
          <p:nvPr/>
        </p:nvSpPr>
        <p:spPr>
          <a:xfrm flipH="1">
            <a:off x="7164288" y="2809900"/>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1 Título"/>
          <p:cNvSpPr txBox="1">
            <a:spLocks/>
          </p:cNvSpPr>
          <p:nvPr/>
        </p:nvSpPr>
        <p:spPr>
          <a:xfrm>
            <a:off x="7308304" y="2520280"/>
            <a:ext cx="136815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smtClean="0">
                <a:effectLst/>
                <a:latin typeface="Tw Cen MT Condensed" pitchFamily="34" charset="0"/>
                <a:cs typeface="Times New Roman" pitchFamily="18" charset="0"/>
                <a:sym typeface="Wingdings" pitchFamily="2" charset="2"/>
              </a:rPr>
              <a:t>Conclusión</a:t>
            </a:r>
            <a:endParaRPr lang="es-MX" sz="2000" b="1" dirty="0">
              <a:effectLst/>
              <a:latin typeface="Tw Cen MT Condensed" pitchFamily="34" charset="0"/>
            </a:endParaRPr>
          </a:p>
        </p:txBody>
      </p:sp>
      <p:sp>
        <p:nvSpPr>
          <p:cNvPr id="9" name="8 Flecha derecha"/>
          <p:cNvSpPr/>
          <p:nvPr/>
        </p:nvSpPr>
        <p:spPr>
          <a:xfrm rot="16200000" flipH="1">
            <a:off x="2195736" y="3157271"/>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9227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9" y="3501008"/>
            <a:ext cx="8568952" cy="1600200"/>
          </a:xfrm>
        </p:spPr>
        <p:txBody>
          <a:bodyPr/>
          <a:lstStyle/>
          <a:p>
            <a:r>
              <a:rPr lang="es-MX" b="1" dirty="0" smtClean="0">
                <a:latin typeface="Tw Cen MT Condensed" pitchFamily="34" charset="0"/>
              </a:rPr>
              <a:t>ACTIVIDAD POR ASIGNATURA </a:t>
            </a:r>
            <a:r>
              <a:rPr lang="es-MX" b="1" dirty="0">
                <a:latin typeface="Tw Cen MT Condensed" pitchFamily="34" charset="0"/>
              </a:rPr>
              <a:t/>
            </a:r>
            <a:br>
              <a:rPr lang="es-MX" b="1" dirty="0">
                <a:latin typeface="Tw Cen MT Condensed" pitchFamily="34" charset="0"/>
              </a:rPr>
            </a:br>
            <a:r>
              <a:rPr lang="es-MX" b="1" dirty="0" smtClean="0">
                <a:latin typeface="Tw Cen MT Condensed" pitchFamily="34" charset="0"/>
              </a:rPr>
              <a:t>DE LA FASE DE DESARROLLO DEL PROYECTO.</a:t>
            </a:r>
            <a:r>
              <a:rPr lang="es-MX" b="1" dirty="0">
                <a:latin typeface="Tw Cen MT Condensed" pitchFamily="34" charset="0"/>
              </a:rPr>
              <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3991062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 y="980728"/>
            <a:ext cx="915743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Asignatura 1</a:t>
            </a:r>
            <a:endParaRPr lang="es-MX" sz="2400" b="1" dirty="0">
              <a:effectLst/>
              <a:latin typeface="Tw Cen MT Condensed" pitchFamily="34" charset="0"/>
            </a:endParaRPr>
          </a:p>
        </p:txBody>
      </p:sp>
    </p:spTree>
    <p:extLst>
      <p:ext uri="{BB962C8B-B14F-4D97-AF65-F5344CB8AC3E}">
        <p14:creationId xmlns:p14="http://schemas.microsoft.com/office/powerpoint/2010/main" val="4126932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2133"/>
            <a:ext cx="6248758" cy="687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80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8303"/>
            <a:ext cx="494847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46" y="1052736"/>
            <a:ext cx="2860778" cy="559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691680" y="5661248"/>
            <a:ext cx="296267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342900" indent="-342900">
              <a:buFontTx/>
              <a:buChar char="-"/>
            </a:pPr>
            <a:r>
              <a:rPr lang="es-MX" sz="2000" b="1" dirty="0" smtClean="0">
                <a:effectLst/>
                <a:latin typeface="Tw Cen MT Condensed" pitchFamily="34" charset="0"/>
                <a:cs typeface="Times New Roman" pitchFamily="18" charset="0"/>
                <a:sym typeface="Wingdings" pitchFamily="2" charset="2"/>
              </a:rPr>
              <a:t>Parte de texto compartido</a:t>
            </a:r>
          </a:p>
        </p:txBody>
      </p:sp>
      <p:sp>
        <p:nvSpPr>
          <p:cNvPr id="8" name="7 Flecha derecha"/>
          <p:cNvSpPr/>
          <p:nvPr/>
        </p:nvSpPr>
        <p:spPr>
          <a:xfrm rot="5400000" flipH="1">
            <a:off x="2901618" y="5694334"/>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 Título"/>
          <p:cNvSpPr txBox="1">
            <a:spLocks/>
          </p:cNvSpPr>
          <p:nvPr/>
        </p:nvSpPr>
        <p:spPr>
          <a:xfrm>
            <a:off x="5220072" y="404664"/>
            <a:ext cx="3923929"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1800" b="1" dirty="0" smtClean="0">
                <a:effectLst/>
                <a:latin typeface="Tw Cen MT Condensed" pitchFamily="34" charset="0"/>
                <a:cs typeface="Times New Roman" pitchFamily="18" charset="0"/>
                <a:sym typeface="Wingdings" pitchFamily="2" charset="2"/>
              </a:rPr>
              <a:t>Investigación alumnos/ carreras área I</a:t>
            </a:r>
          </a:p>
        </p:txBody>
      </p:sp>
    </p:spTree>
    <p:extLst>
      <p:ext uri="{BB962C8B-B14F-4D97-AF65-F5344CB8AC3E}">
        <p14:creationId xmlns:p14="http://schemas.microsoft.com/office/powerpoint/2010/main" val="3234109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
        <p:nvSpPr>
          <p:cNvPr id="9" name="1 Título"/>
          <p:cNvSpPr txBox="1">
            <a:spLocks/>
          </p:cNvSpPr>
          <p:nvPr/>
        </p:nvSpPr>
        <p:spPr>
          <a:xfrm>
            <a:off x="5220072" y="404664"/>
            <a:ext cx="3923929"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1800" b="1" dirty="0" smtClean="0">
                <a:effectLst/>
                <a:latin typeface="Tw Cen MT Condensed" pitchFamily="34" charset="0"/>
                <a:cs typeface="Times New Roman" pitchFamily="18" charset="0"/>
                <a:sym typeface="Wingdings" pitchFamily="2" charset="2"/>
              </a:rPr>
              <a:t>Investigación alumnos/ carreras área 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82163"/>
            <a:ext cx="3825577" cy="9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35" y="2352675"/>
            <a:ext cx="30480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348880"/>
            <a:ext cx="342707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484" y="4293096"/>
            <a:ext cx="3692598" cy="183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699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9"/>
            <a:ext cx="9144000" cy="444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Asignatura 2</a:t>
            </a:r>
            <a:endParaRPr lang="es-MX" sz="2400" b="1" dirty="0">
              <a:effectLst/>
              <a:latin typeface="Tw Cen MT Condensed" pitchFamily="34" charset="0"/>
            </a:endParaRPr>
          </a:p>
        </p:txBody>
      </p:sp>
    </p:spTree>
    <p:extLst>
      <p:ext uri="{BB962C8B-B14F-4D97-AF65-F5344CB8AC3E}">
        <p14:creationId xmlns:p14="http://schemas.microsoft.com/office/powerpoint/2010/main" val="188388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082483" cy="681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15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4248472" cy="6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4176464" cy="382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97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46856" y="332656"/>
            <a:ext cx="8229600" cy="5904656"/>
          </a:xfrm>
        </p:spPr>
        <p:txBody>
          <a:bodyPr/>
          <a:lstStyle/>
          <a:p>
            <a:pPr>
              <a:lnSpc>
                <a:spcPts val="4100"/>
              </a:lnSpc>
            </a:pPr>
            <a:r>
              <a:rPr lang="es-MX"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CICLO </a:t>
            </a:r>
            <a:r>
              <a:rPr lang="es-MX"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ESCOLAR </a:t>
            </a:r>
            <a:r>
              <a:rPr lang="es-MX"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2021-2022</a:t>
            </a:r>
            <a: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MX"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MX" sz="4000" b="1" dirty="0">
                <a:solidFill>
                  <a:schemeClr val="accent1">
                    <a:lumMod val="75000"/>
                  </a:schemeClr>
                </a:solidFill>
              </a:rPr>
              <a:t>Inicio: </a:t>
            </a:r>
            <a:r>
              <a:rPr lang="es-MX" sz="4000" dirty="0" smtClean="0">
                <a:solidFill>
                  <a:schemeClr val="accent1">
                    <a:lumMod val="75000"/>
                  </a:schemeClr>
                </a:solidFill>
              </a:rPr>
              <a:t>25 </a:t>
            </a:r>
            <a:r>
              <a:rPr lang="es-MX" sz="4000" dirty="0">
                <a:solidFill>
                  <a:schemeClr val="accent1">
                    <a:lumMod val="75000"/>
                  </a:schemeClr>
                </a:solidFill>
              </a:rPr>
              <a:t>de Abril de  </a:t>
            </a:r>
            <a:r>
              <a:rPr lang="es-MX" sz="4000" dirty="0" smtClean="0">
                <a:solidFill>
                  <a:schemeClr val="accent1">
                    <a:lumMod val="75000"/>
                  </a:schemeClr>
                </a:solidFill>
              </a:rPr>
              <a:t>2022</a:t>
            </a:r>
            <a:r>
              <a:rPr lang="es-MX" sz="4000" dirty="0">
                <a:solidFill>
                  <a:schemeClr val="accent1">
                    <a:lumMod val="75000"/>
                  </a:schemeClr>
                </a:solidFill>
              </a:rPr>
              <a:t/>
            </a:r>
            <a:br>
              <a:rPr lang="es-MX" sz="4000" dirty="0">
                <a:solidFill>
                  <a:schemeClr val="accent1">
                    <a:lumMod val="75000"/>
                  </a:schemeClr>
                </a:solidFill>
              </a:rPr>
            </a:br>
            <a:r>
              <a:rPr lang="es-MX" sz="4000" dirty="0">
                <a:solidFill>
                  <a:schemeClr val="accent1">
                    <a:lumMod val="75000"/>
                  </a:schemeClr>
                </a:solidFill>
              </a:rPr>
              <a:t/>
            </a:r>
            <a:br>
              <a:rPr lang="es-MX" sz="4000" dirty="0">
                <a:solidFill>
                  <a:schemeClr val="accent1">
                    <a:lumMod val="75000"/>
                  </a:schemeClr>
                </a:solidFill>
              </a:rPr>
            </a:br>
            <a:r>
              <a:rPr lang="es-MX" sz="4000" b="1" dirty="0">
                <a:solidFill>
                  <a:schemeClr val="accent1">
                    <a:lumMod val="75000"/>
                  </a:schemeClr>
                </a:solidFill>
              </a:rPr>
              <a:t>Término: </a:t>
            </a:r>
            <a:r>
              <a:rPr lang="es-MX" sz="4000" dirty="0" smtClean="0">
                <a:solidFill>
                  <a:schemeClr val="accent1">
                    <a:lumMod val="75000"/>
                  </a:schemeClr>
                </a:solidFill>
              </a:rPr>
              <a:t>11 </a:t>
            </a:r>
            <a:r>
              <a:rPr lang="es-MX" sz="4000" dirty="0">
                <a:solidFill>
                  <a:schemeClr val="accent1">
                    <a:lumMod val="75000"/>
                  </a:schemeClr>
                </a:solidFill>
              </a:rPr>
              <a:t>de </a:t>
            </a:r>
            <a:r>
              <a:rPr lang="es-MX" sz="4000" dirty="0" smtClean="0">
                <a:solidFill>
                  <a:schemeClr val="accent1">
                    <a:lumMod val="75000"/>
                  </a:schemeClr>
                </a:solidFill>
              </a:rPr>
              <a:t>Mayo </a:t>
            </a:r>
            <a:r>
              <a:rPr lang="es-MX" sz="4000" dirty="0">
                <a:solidFill>
                  <a:schemeClr val="accent1">
                    <a:lumMod val="75000"/>
                  </a:schemeClr>
                </a:solidFill>
              </a:rPr>
              <a:t>de  </a:t>
            </a:r>
            <a:r>
              <a:rPr lang="es-MX" sz="4000" dirty="0" smtClean="0">
                <a:solidFill>
                  <a:schemeClr val="accent1">
                    <a:lumMod val="75000"/>
                  </a:schemeClr>
                </a:solidFill>
              </a:rPr>
              <a:t>2022 </a:t>
            </a:r>
            <a:r>
              <a:rPr lang="es-MX" sz="4000" dirty="0">
                <a:solidFill>
                  <a:schemeClr val="accent1">
                    <a:lumMod val="75000"/>
                  </a:schemeClr>
                </a:solidFill>
              </a:rPr>
              <a:t/>
            </a:r>
            <a:br>
              <a:rPr lang="es-MX" sz="4000" dirty="0">
                <a:solidFill>
                  <a:schemeClr val="accent1">
                    <a:lumMod val="75000"/>
                  </a:schemeClr>
                </a:solidFill>
              </a:rPr>
            </a:br>
            <a:r>
              <a:rPr lang="es-MX" sz="3600" dirty="0">
                <a:solidFill>
                  <a:schemeClr val="accent1">
                    <a:lumMod val="75000"/>
                  </a:schemeClr>
                </a:solidFill>
              </a:rPr>
              <a:t/>
            </a:r>
            <a:br>
              <a:rPr lang="es-MX" sz="3600" dirty="0">
                <a:solidFill>
                  <a:schemeClr val="accent1">
                    <a:lumMod val="75000"/>
                  </a:schemeClr>
                </a:solidFill>
              </a:rPr>
            </a:br>
            <a:r>
              <a:rPr lang="es-MX"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es-MX" sz="3600" dirty="0"/>
          </a:p>
        </p:txBody>
      </p:sp>
      <p:sp>
        <p:nvSpPr>
          <p:cNvPr id="6" name="Título 1"/>
          <p:cNvSpPr txBox="1">
            <a:spLocks/>
          </p:cNvSpPr>
          <p:nvPr/>
        </p:nvSpPr>
        <p:spPr>
          <a:xfrm>
            <a:off x="2843808" y="0"/>
            <a:ext cx="6310263" cy="61912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s-MX" sz="1800" b="1" dirty="0">
                <a:effectLst/>
                <a:latin typeface="Tw Cen MT Condensed" pitchFamily="34" charset="0"/>
              </a:rPr>
              <a:t>CICLO ESCOLAR EN EL QUE SE PLANEA LLEVAR A CABO EL PROYECTO.</a:t>
            </a:r>
          </a:p>
        </p:txBody>
      </p:sp>
    </p:spTree>
    <p:extLst>
      <p:ext uri="{BB962C8B-B14F-4D97-AF65-F5344CB8AC3E}">
        <p14:creationId xmlns:p14="http://schemas.microsoft.com/office/powerpoint/2010/main" val="4279640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78" y="44624"/>
            <a:ext cx="5513350" cy="18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78" y="1824711"/>
            <a:ext cx="5513351" cy="498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755576" y="1296144"/>
            <a:ext cx="8229600" cy="548680"/>
          </a:xfrm>
        </p:spPr>
        <p:txBody>
          <a:bodyPr/>
          <a:lstStyle/>
          <a:p>
            <a:pPr algn="r">
              <a:lnSpc>
                <a:spcPts val="2700"/>
              </a:lnSpc>
            </a:pPr>
            <a:r>
              <a:rPr lang="es-MX" sz="2400" b="1" dirty="0" smtClean="0">
                <a:effectLst/>
                <a:latin typeface="Tw Cen MT Condensed" pitchFamily="34" charset="0"/>
                <a:cs typeface="Times New Roman" pitchFamily="18" charset="0"/>
              </a:rPr>
              <a:t>EVIDENCIAS</a:t>
            </a:r>
            <a:br>
              <a:rPr lang="es-MX" sz="2400" b="1" dirty="0" smtClean="0">
                <a:effectLst/>
                <a:latin typeface="Tw Cen MT Condensed" pitchFamily="34" charset="0"/>
                <a:cs typeface="Times New Roman" pitchFamily="18" charset="0"/>
              </a:rPr>
            </a:br>
            <a:r>
              <a:rPr lang="es-MX" sz="2400" b="1" dirty="0" smtClean="0">
                <a:effectLst/>
                <a:latin typeface="Tw Cen MT Condensed" pitchFamily="34" charset="0"/>
                <a:cs typeface="Times New Roman" pitchFamily="18" charset="0"/>
              </a:rPr>
              <a:t/>
            </a:r>
            <a:br>
              <a:rPr lang="es-MX" sz="2400" b="1" dirty="0" smtClean="0">
                <a:effectLst/>
                <a:latin typeface="Tw Cen MT Condensed" pitchFamily="34" charset="0"/>
                <a:cs typeface="Times New Roman" pitchFamily="18" charset="0"/>
              </a:rPr>
            </a:br>
            <a:r>
              <a:rPr lang="es-MX" sz="2400" b="1" dirty="0" smtClean="0">
                <a:effectLst/>
                <a:latin typeface="Tw Cen MT Condensed" pitchFamily="34" charset="0"/>
                <a:cs typeface="Times New Roman" pitchFamily="18" charset="0"/>
              </a:rPr>
              <a:t>Consejos para facilitar </a:t>
            </a:r>
            <a:br>
              <a:rPr lang="es-MX" sz="2400" b="1" dirty="0" smtClean="0">
                <a:effectLst/>
                <a:latin typeface="Tw Cen MT Condensed" pitchFamily="34" charset="0"/>
                <a:cs typeface="Times New Roman" pitchFamily="18" charset="0"/>
              </a:rPr>
            </a:br>
            <a:r>
              <a:rPr lang="es-MX" sz="2400" b="1" dirty="0" smtClean="0">
                <a:effectLst/>
                <a:latin typeface="Tw Cen MT Condensed" pitchFamily="34" charset="0"/>
                <a:cs typeface="Times New Roman" pitchFamily="18" charset="0"/>
              </a:rPr>
              <a:t>la elección profesional</a:t>
            </a:r>
            <a:endParaRPr lang="es-MX" sz="2400" b="1" dirty="0">
              <a:effectLst/>
              <a:latin typeface="Tw Cen MT Condensed" pitchFamily="34" charset="0"/>
            </a:endParaRPr>
          </a:p>
        </p:txBody>
      </p:sp>
    </p:spTree>
    <p:extLst>
      <p:ext uri="{BB962C8B-B14F-4D97-AF65-F5344CB8AC3E}">
        <p14:creationId xmlns:p14="http://schemas.microsoft.com/office/powerpoint/2010/main" val="253709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 y="980728"/>
            <a:ext cx="9172233"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Asignatura 3</a:t>
            </a:r>
            <a:endParaRPr lang="es-MX" sz="2400" b="1" dirty="0">
              <a:effectLst/>
              <a:latin typeface="Tw Cen MT Condensed" pitchFamily="34" charset="0"/>
            </a:endParaRPr>
          </a:p>
        </p:txBody>
      </p:sp>
    </p:spTree>
    <p:extLst>
      <p:ext uri="{BB962C8B-B14F-4D97-AF65-F5344CB8AC3E}">
        <p14:creationId xmlns:p14="http://schemas.microsoft.com/office/powerpoint/2010/main" val="78054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640"/>
            <a:ext cx="6959872" cy="68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6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
        <p:nvSpPr>
          <p:cNvPr id="6" name="1 Título"/>
          <p:cNvSpPr txBox="1">
            <a:spLocks/>
          </p:cNvSpPr>
          <p:nvPr/>
        </p:nvSpPr>
        <p:spPr>
          <a:xfrm>
            <a:off x="-28526" y="850404"/>
            <a:ext cx="9172525" cy="27434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400" b="1" dirty="0" smtClean="0">
                <a:effectLst/>
                <a:latin typeface="Tw Cen MT Condensed" pitchFamily="34" charset="0"/>
                <a:cs typeface="Times New Roman" pitchFamily="18" charset="0"/>
              </a:rPr>
              <a:t>Ejemplos de fragmentos de artículo</a:t>
            </a:r>
            <a:endParaRPr lang="es-MX" sz="2400" b="1" dirty="0">
              <a:effectLst/>
              <a:latin typeface="Tw Cen MT Condensed" pitchFamily="34" charset="0"/>
            </a:endParaRPr>
          </a:p>
        </p:txBody>
      </p:sp>
      <p:sp>
        <p:nvSpPr>
          <p:cNvPr id="2" name="1 CuadroTexto"/>
          <p:cNvSpPr txBox="1"/>
          <p:nvPr/>
        </p:nvSpPr>
        <p:spPr>
          <a:xfrm>
            <a:off x="2487611" y="1412776"/>
            <a:ext cx="4140250" cy="5262979"/>
          </a:xfrm>
          <a:prstGeom prst="rect">
            <a:avLst/>
          </a:prstGeom>
          <a:noFill/>
        </p:spPr>
        <p:txBody>
          <a:bodyPr wrap="square" rtlCol="0">
            <a:spAutoFit/>
          </a:bodyPr>
          <a:lstStyle/>
          <a:p>
            <a:r>
              <a:rPr lang="es-MX" sz="1600" dirty="0" smtClean="0">
                <a:latin typeface="Tw Cen MT" pitchFamily="34" charset="0"/>
              </a:rPr>
              <a:t>Lineamientos y estructura para video</a:t>
            </a:r>
          </a:p>
          <a:p>
            <a:endParaRPr lang="es-MX" sz="1600" dirty="0">
              <a:latin typeface="Tw Cen MT" pitchFamily="34" charset="0"/>
            </a:endParaRPr>
          </a:p>
          <a:p>
            <a:r>
              <a:rPr lang="es-MX" sz="1600" dirty="0" smtClean="0">
                <a:latin typeface="Tw Cen MT" pitchFamily="34" charset="0"/>
              </a:rPr>
              <a:t>La elaboración creativa queda a cargo de cada participante.</a:t>
            </a:r>
          </a:p>
          <a:p>
            <a:endParaRPr lang="es-MX" sz="1600" dirty="0">
              <a:latin typeface="Tw Cen MT" pitchFamily="34" charset="0"/>
            </a:endParaRPr>
          </a:p>
          <a:p>
            <a:r>
              <a:rPr lang="es-MX" sz="1600" dirty="0" smtClean="0">
                <a:latin typeface="Tw Cen MT" pitchFamily="34" charset="0"/>
              </a:rPr>
              <a:t>Deben responder las preguntas guía que se les envían, pero deben contar el video a manera  de plática no de entrevista.</a:t>
            </a:r>
          </a:p>
          <a:p>
            <a:endParaRPr lang="es-MX" sz="1600" dirty="0">
              <a:latin typeface="Tw Cen MT" pitchFamily="34" charset="0"/>
            </a:endParaRPr>
          </a:p>
          <a:p>
            <a:r>
              <a:rPr lang="es-MX" sz="1600" dirty="0" smtClean="0">
                <a:latin typeface="Tw Cen MT" pitchFamily="34" charset="0"/>
              </a:rPr>
              <a:t>Objetivo: ayudar a otros a que puedan decidir</a:t>
            </a:r>
          </a:p>
          <a:p>
            <a:endParaRPr lang="es-MX" sz="1600" dirty="0">
              <a:latin typeface="Tw Cen MT" pitchFamily="34" charset="0"/>
            </a:endParaRPr>
          </a:p>
          <a:p>
            <a:r>
              <a:rPr lang="es-MX" sz="1600" dirty="0">
                <a:latin typeface="Tw Cen MT" pitchFamily="34" charset="0"/>
              </a:rPr>
              <a:t>Título: "Para mi futuro yo"</a:t>
            </a:r>
          </a:p>
          <a:p>
            <a:r>
              <a:rPr lang="es-MX" sz="1600" dirty="0" smtClean="0">
                <a:latin typeface="Tw Cen MT" pitchFamily="34" charset="0"/>
              </a:rPr>
              <a:t>Datos:</a:t>
            </a:r>
            <a:r>
              <a:rPr lang="es-MX" sz="1600" dirty="0">
                <a:latin typeface="Tw Cen MT" pitchFamily="34" charset="0"/>
              </a:rPr>
              <a:t> </a:t>
            </a:r>
          </a:p>
          <a:p>
            <a:r>
              <a:rPr lang="es-MX" sz="1600" dirty="0">
                <a:latin typeface="Tw Cen MT" pitchFamily="34" charset="0"/>
              </a:rPr>
              <a:t>Proyecto de conexiones</a:t>
            </a:r>
          </a:p>
          <a:p>
            <a:r>
              <a:rPr lang="es-MX" sz="1600" dirty="0">
                <a:latin typeface="Tw Cen MT" pitchFamily="34" charset="0"/>
              </a:rPr>
              <a:t>6° año (área I, II y IV)</a:t>
            </a:r>
          </a:p>
          <a:p>
            <a:endParaRPr lang="es-MX" sz="1600" dirty="0" smtClean="0">
              <a:latin typeface="Tw Cen MT" pitchFamily="34" charset="0"/>
            </a:endParaRPr>
          </a:p>
          <a:p>
            <a:r>
              <a:rPr lang="es-MX" sz="1600" dirty="0" smtClean="0">
                <a:latin typeface="Tw Cen MT" pitchFamily="34" charset="0"/>
              </a:rPr>
              <a:t>Introducción </a:t>
            </a:r>
          </a:p>
          <a:p>
            <a:r>
              <a:rPr lang="es-MX" sz="1600" dirty="0" smtClean="0">
                <a:latin typeface="Tw Cen MT" pitchFamily="34" charset="0"/>
              </a:rPr>
              <a:t>Testimonios alumnos</a:t>
            </a:r>
          </a:p>
          <a:p>
            <a:r>
              <a:rPr lang="es-MX" sz="1600" dirty="0">
                <a:latin typeface="Tw Cen MT" pitchFamily="34" charset="0"/>
              </a:rPr>
              <a:t>Testimonios </a:t>
            </a:r>
            <a:r>
              <a:rPr lang="es-MX" sz="1600" dirty="0" smtClean="0">
                <a:latin typeface="Tw Cen MT" pitchFamily="34" charset="0"/>
              </a:rPr>
              <a:t>profesores</a:t>
            </a:r>
          </a:p>
          <a:p>
            <a:r>
              <a:rPr lang="es-MX" sz="1600" dirty="0" err="1" smtClean="0">
                <a:latin typeface="Tw Cen MT" pitchFamily="34" charset="0"/>
              </a:rPr>
              <a:t>Concluisones</a:t>
            </a:r>
            <a:endParaRPr lang="es-MX" sz="1600" dirty="0">
              <a:latin typeface="Tw Cen MT" pitchFamily="34" charset="0"/>
            </a:endParaRPr>
          </a:p>
          <a:p>
            <a:endParaRPr lang="es-MX" sz="1600" dirty="0">
              <a:latin typeface="Tw Cen MT" pitchFamily="34" charset="0"/>
            </a:endParaRPr>
          </a:p>
        </p:txBody>
      </p:sp>
    </p:spTree>
    <p:extLst>
      <p:ext uri="{BB962C8B-B14F-4D97-AF65-F5344CB8AC3E}">
        <p14:creationId xmlns:p14="http://schemas.microsoft.com/office/powerpoint/2010/main" val="2544684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495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Tree>
    <p:extLst>
      <p:ext uri="{BB962C8B-B14F-4D97-AF65-F5344CB8AC3E}">
        <p14:creationId xmlns:p14="http://schemas.microsoft.com/office/powerpoint/2010/main" val="291007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3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Tree>
    <p:extLst>
      <p:ext uri="{BB962C8B-B14F-4D97-AF65-F5344CB8AC3E}">
        <p14:creationId xmlns:p14="http://schemas.microsoft.com/office/powerpoint/2010/main" val="1854200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9" y="3501008"/>
            <a:ext cx="8568952" cy="1600200"/>
          </a:xfrm>
        </p:spPr>
        <p:txBody>
          <a:bodyPr/>
          <a:lstStyle/>
          <a:p>
            <a:r>
              <a:rPr lang="es-MX" b="1" dirty="0" smtClean="0">
                <a:latin typeface="Tw Cen MT Condensed" pitchFamily="34" charset="0"/>
              </a:rPr>
              <a:t>ACTIVIDAD INTERDISCIPLINARIA DEL CIERRE DEL PROYECTO.</a:t>
            </a:r>
            <a:r>
              <a:rPr lang="es-MX" b="1" dirty="0">
                <a:latin typeface="Tw Cen MT Condensed" pitchFamily="34" charset="0"/>
              </a:rPr>
              <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1142086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3141678064"/>
              </p:ext>
            </p:extLst>
          </p:nvPr>
        </p:nvGraphicFramePr>
        <p:xfrm>
          <a:off x="107505" y="116632"/>
          <a:ext cx="8965504" cy="6341428"/>
        </p:xfrm>
        <a:graphic>
          <a:graphicData uri="http://schemas.openxmlformats.org/drawingml/2006/table">
            <a:tbl>
              <a:tblPr firstRow="1" firstCol="1" bandRow="1"/>
              <a:tblGrid>
                <a:gridCol w="5544615">
                  <a:extLst>
                    <a:ext uri="{9D8B030D-6E8A-4147-A177-3AD203B41FA5}">
                      <a16:colId xmlns:a16="http://schemas.microsoft.com/office/drawing/2014/main" xmlns="" val="20000"/>
                    </a:ext>
                  </a:extLst>
                </a:gridCol>
                <a:gridCol w="3420889">
                  <a:extLst>
                    <a:ext uri="{9D8B030D-6E8A-4147-A177-3AD203B41FA5}">
                      <a16:colId xmlns:a16="http://schemas.microsoft.com/office/drawing/2014/main" xmlns=""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CIERRE</a:t>
                      </a:r>
                      <a:r>
                        <a:rPr lang="es-MX" sz="1600" b="1" baseline="0" dirty="0" smtClean="0">
                          <a:solidFill>
                            <a:srgbClr val="2E74B5"/>
                          </a:solidFill>
                          <a:effectLst/>
                          <a:latin typeface="+mj-lt"/>
                          <a:ea typeface="Calibri" panose="020F0502020204030204" pitchFamily="34" charset="0"/>
                          <a:cs typeface="Times New Roman" panose="02020603050405020304" pitchFamily="18" charset="0"/>
                        </a:rPr>
                        <a:t> DEL PROYECTO</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Presentación</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Presentar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 la comunidad estudiantil de la Preparatoria del Colegio Ing. Armando I. Santacruz, el trabajo realizado por alumnos de sexto año, en una clase conjunta programada en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google</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meet</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para posteriormente realizar un debate en donde podamos escuchar las opiniones de los demás alumnos y docentes que nos lleven a establecer conjuntamente conclusiones  sobre el tema tratado.</a:t>
                      </a:r>
                      <a:endPar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4°</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11 mayo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r h="905273">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Dibujo</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constructivo</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Química, Comunicación Visual.</a:t>
                      </a:r>
                      <a:endPar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Comuicación</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Discurso, Sociedad.</a:t>
                      </a: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690898">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MX" sz="1100" b="1"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Fuentes</a:t>
                      </a:r>
                      <a:r>
                        <a:rPr lang="es-MX" sz="1100" b="1"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apoyo: </a:t>
                      </a:r>
                      <a:r>
                        <a:rPr lang="es-MX" sz="110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Lenoir</a:t>
                      </a:r>
                      <a:r>
                        <a:rPr lang="es-MX" sz="110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Yves. “Interdisciplinariedad en educación: una síntesis de sus especificidades y actualización” </a:t>
                      </a:r>
                      <a:r>
                        <a:rPr lang="es-MX" sz="110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nterdisciplina</a:t>
                      </a:r>
                      <a:r>
                        <a:rPr lang="es-MX" sz="110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 núm. 1 (2013)</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a:lnSpc>
                          <a:spcPct val="150000"/>
                        </a:lnSpc>
                        <a:spcAft>
                          <a:spcPts val="0"/>
                        </a:spcAft>
                      </a:pP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Con esta actividad se pretende exponer mediante una presentación conjunta el desarrollo  el proyecto y los productos del mismo a la comunidad estudiantil, y poder reflexionar sobre dichos temas, de tal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menera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que logramos aportar un tipo de ayuda a los compañeros de otros grados que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estpan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en la situación de elegir una carrera, a hacerla sin miedos ni prejuicios.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Cada  asignatura se encargó de grabar un video con las características señalas por los alumnos de área IV,  a la vez que se grabaron también testimoniales de profesores.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Una vez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consluidos</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los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veideos</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se compartieron en una carpeta en Drive para que los alumnos de área IV pudieran trabajar en la realización del producto final.  Una vez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conluido</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el video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se compartió con las docentes para que cada una designará el orden de aparición  y participación de los alumnos en la presentación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Expusimos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el trabajo realizado a partir de una presentación que compartimos en vivo, y posteriormente algunos alumnos realizaron  preguntas  formuladas por ellos para guiar de esta manera un debate.</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950013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35558573"/>
              </p:ext>
            </p:extLst>
          </p:nvPr>
        </p:nvGraphicFramePr>
        <p:xfrm>
          <a:off x="107504" y="260650"/>
          <a:ext cx="8856984" cy="3520440"/>
        </p:xfrm>
        <a:graphic>
          <a:graphicData uri="http://schemas.openxmlformats.org/drawingml/2006/table">
            <a:tbl>
              <a:tblPr firstRow="1" firstCol="1" bandRow="1"/>
              <a:tblGrid>
                <a:gridCol w="4502300">
                  <a:extLst>
                    <a:ext uri="{9D8B030D-6E8A-4147-A177-3AD203B41FA5}">
                      <a16:colId xmlns:a16="http://schemas.microsoft.com/office/drawing/2014/main" xmlns="" val="20000"/>
                    </a:ext>
                  </a:extLst>
                </a:gridCol>
                <a:gridCol w="4354684">
                  <a:extLst>
                    <a:ext uri="{9D8B030D-6E8A-4147-A177-3AD203B41FA5}">
                      <a16:colId xmlns:a16="http://schemas.microsoft.com/office/drawing/2014/main" xmlns="" val="20001"/>
                    </a:ext>
                  </a:extLst>
                </a:gridCol>
              </a:tblGrid>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actividad resulto ampliamente enriquecedora, fue agradable que se pudieran conectar la  mayor parte del alumnado y profesores, la mayoría fue muy receptivo, y aunque al principio fue difícil arrancar con las respuestas, fue crucial la ayuda y participación de los mismos alumnos que realizaron el proyecto ya que ellos nos ayudaron a motivar la participación de sus demás compañeros, siendo muy interesante poder escuchar las diversas perspectivas, opiniones y sugerencias.</a:t>
                      </a:r>
                    </a:p>
                    <a:p>
                      <a:pPr algn="ctr">
                        <a:lnSpc>
                          <a:spcPct val="150000"/>
                        </a:lnSpc>
                        <a:spcAft>
                          <a:spcPts val="0"/>
                        </a:spcAft>
                      </a:pP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 más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importante fue que pensamos se logró el objetivo de llamar su atención con los videos y de esta manera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domentar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participación, y a su vez generar un ambiente de apoyo, comprensión y empatía, para que las participaciones fueran muy sinceras tanto que los alumnos de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sextose</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pusieron a disposición de sus compañeros para ayudarles en lo que ellos pudieran. </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xmlns="" val="10000"/>
                  </a:ext>
                </a:extLst>
              </a:tr>
              <a:tr h="562412">
                <a:tc gridSpan="2">
                  <a:txBody>
                    <a:bodyPr/>
                    <a:lstStyle/>
                    <a:p>
                      <a:pPr algn="ctr">
                        <a:lnSpc>
                          <a:spcPct val="150000"/>
                        </a:lnSpc>
                        <a:spcAft>
                          <a:spcPts val="0"/>
                        </a:spcAft>
                      </a:pPr>
                      <a:endPar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t>
                      </a:r>
                      <a:r>
                        <a:rPr lang="es-MX" sz="1100" b="1"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DESICIONES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Siempre es importante la participación y el compromiso tanto del alumnado como del personal y en este trabajo se pudieron lograr ambos, y lo mejor es que se pueden compartir de una manera palpable como lo es el audiovisual, lo que vuelve significativa la experiencia, y también es vital la investigación con sus diferentes artistas para poder dotar de más y más herramientas a los alumnos que los ayuden a enfrentarse a los cambios y diversas etapas de la vida de una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maenera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óptima, seguros de sí mismos.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5922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Tw Cen MT Condensed" pitchFamily="34" charset="0"/>
              </a:rPr>
              <a:t>INTRODUCCIÓN</a:t>
            </a:r>
            <a:endParaRPr lang="es-MX" dirty="0">
              <a:latin typeface="Tw Cen MT Condensed" pitchFamily="34" charset="0"/>
            </a:endParaRPr>
          </a:p>
        </p:txBody>
      </p:sp>
      <p:sp>
        <p:nvSpPr>
          <p:cNvPr id="3" name="2 Marcador de contenido"/>
          <p:cNvSpPr>
            <a:spLocks noGrp="1"/>
          </p:cNvSpPr>
          <p:nvPr>
            <p:ph idx="1"/>
          </p:nvPr>
        </p:nvSpPr>
        <p:spPr>
          <a:xfrm>
            <a:off x="611560" y="1988842"/>
            <a:ext cx="7920880" cy="4137323"/>
          </a:xfrm>
        </p:spPr>
        <p:txBody>
          <a:bodyPr>
            <a:normAutofit fontScale="85000" lnSpcReduction="10000"/>
          </a:bodyPr>
          <a:lstStyle/>
          <a:p>
            <a:pPr algn="just">
              <a:lnSpc>
                <a:spcPts val="3000"/>
              </a:lnSpc>
            </a:pPr>
            <a:r>
              <a:rPr lang="es-MX" sz="2000" dirty="0" smtClean="0"/>
              <a:t>El presente proyecto surge de la propuesta de los alumnos de sexto grado de realizar algún tipo de material que hablara sobre la elección de carrera y lo que ello implica en esta etapa de sus vidas, les llamó la atención este tema ya que para algunos ha sido una decisión difícil y la mayoría de las veces se sienten perdidos e inseguros, así que deseaban compartir con sus compañeros que vienen detrás sus experiencias, y sobre todo sus consejos, los cuales, puedan ayudarles a tomar las mejores decisiones y no sufran tanto el proceso o terminen en otros desfavorables escenarios como la deserción escolar.</a:t>
            </a:r>
            <a:endParaRPr lang="es-MX" sz="2000" dirty="0"/>
          </a:p>
          <a:p>
            <a:pPr algn="just">
              <a:lnSpc>
                <a:spcPts val="3000"/>
              </a:lnSpc>
            </a:pPr>
            <a:endParaRPr lang="es-MX" sz="2000" dirty="0"/>
          </a:p>
        </p:txBody>
      </p:sp>
    </p:spTree>
    <p:extLst>
      <p:ext uri="{BB962C8B-B14F-4D97-AF65-F5344CB8AC3E}">
        <p14:creationId xmlns:p14="http://schemas.microsoft.com/office/powerpoint/2010/main" val="2499172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
        <p:nvSpPr>
          <p:cNvPr id="4" name="3 CuadroTexto"/>
          <p:cNvSpPr txBox="1"/>
          <p:nvPr/>
        </p:nvSpPr>
        <p:spPr>
          <a:xfrm>
            <a:off x="971600" y="908720"/>
            <a:ext cx="7128792" cy="333681"/>
          </a:xfrm>
          <a:prstGeom prst="rect">
            <a:avLst/>
          </a:prstGeom>
          <a:noFill/>
        </p:spPr>
        <p:txBody>
          <a:bodyPr wrap="square" rtlCol="0">
            <a:spAutoFit/>
          </a:bodyPr>
          <a:lstStyle/>
          <a:p>
            <a:pPr algn="ct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Preguntas guía para la </a:t>
            </a:r>
            <a:r>
              <a:rPr lang="es-MX" sz="1200" b="1" dirty="0" err="1" smtClean="0">
                <a:solidFill>
                  <a:schemeClr val="tx1">
                    <a:lumMod val="65000"/>
                    <a:lumOff val="35000"/>
                  </a:schemeClr>
                </a:solidFill>
                <a:latin typeface="+mj-lt"/>
                <a:ea typeface="Calibri" panose="020F0502020204030204" pitchFamily="34" charset="0"/>
                <a:cs typeface="Times New Roman" panose="02020603050405020304" pitchFamily="18" charset="0"/>
              </a:rPr>
              <a:t>alaboración</a:t>
            </a: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 de los videos:</a:t>
            </a:r>
          </a:p>
        </p:txBody>
      </p:sp>
      <p:sp>
        <p:nvSpPr>
          <p:cNvPr id="8" name="7 CuadroTexto"/>
          <p:cNvSpPr txBox="1"/>
          <p:nvPr/>
        </p:nvSpPr>
        <p:spPr>
          <a:xfrm>
            <a:off x="983407" y="1628800"/>
            <a:ext cx="6972969" cy="3416320"/>
          </a:xfrm>
          <a:prstGeom prst="rect">
            <a:avLst/>
          </a:prstGeom>
          <a:noFill/>
        </p:spPr>
        <p:txBody>
          <a:bodyPr wrap="square" rtlCol="0">
            <a:spAutoFit/>
          </a:bodyPr>
          <a:lstStyle/>
          <a:p>
            <a:pP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Preguntas guía para profesores:</a:t>
            </a: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1</a:t>
            </a:r>
            <a:r>
              <a:rPr lang="es-MX" sz="1200" dirty="0">
                <a:solidFill>
                  <a:schemeClr val="tx1">
                    <a:lumMod val="65000"/>
                    <a:lumOff val="35000"/>
                  </a:schemeClr>
                </a:solidFill>
                <a:latin typeface="+mj-lt"/>
                <a:cs typeface="Times New Roman" panose="02020603050405020304" pitchFamily="18" charset="0"/>
              </a:rPr>
              <a:t>.- ¿Cuál es la carrera que estudió y en cuáles son los campos de acción?</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2.- ¿Qué </a:t>
            </a:r>
            <a:r>
              <a:rPr lang="es-MX" sz="1200" dirty="0" smtClean="0">
                <a:solidFill>
                  <a:schemeClr val="tx1">
                    <a:lumMod val="65000"/>
                    <a:lumOff val="35000"/>
                  </a:schemeClr>
                </a:solidFill>
                <a:latin typeface="+mj-lt"/>
                <a:cs typeface="Times New Roman" panose="02020603050405020304" pitchFamily="18" charset="0"/>
              </a:rPr>
              <a:t>la(o) </a:t>
            </a:r>
            <a:r>
              <a:rPr lang="es-MX" sz="1200" dirty="0">
                <a:solidFill>
                  <a:schemeClr val="tx1">
                    <a:lumMod val="65000"/>
                    <a:lumOff val="35000"/>
                  </a:schemeClr>
                </a:solidFill>
                <a:latin typeface="+mj-lt"/>
                <a:cs typeface="Times New Roman" panose="02020603050405020304" pitchFamily="18" charset="0"/>
              </a:rPr>
              <a:t>motivó para elegir dicha carrera?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3.- ¿Cuáles son las oportunidades laborales reales en México para esta carrera?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4.-  ¿Cómo se siente a la fecha con la decisión profesional que tomó</a:t>
            </a:r>
            <a:r>
              <a:rPr lang="es-MX" sz="1200" dirty="0" smtClean="0">
                <a:solidFill>
                  <a:schemeClr val="tx1">
                    <a:lumMod val="65000"/>
                    <a:lumOff val="35000"/>
                  </a:schemeClr>
                </a:solidFill>
                <a:latin typeface="+mj-lt"/>
                <a:cs typeface="Times New Roman" panose="02020603050405020304" pitchFamily="18" charset="0"/>
              </a:rPr>
              <a:t>?</a:t>
            </a:r>
          </a:p>
          <a:p>
            <a:pPr>
              <a:lnSpc>
                <a:spcPct val="150000"/>
              </a:lnSpc>
              <a:spcAft>
                <a:spcPts val="0"/>
              </a:spcAft>
            </a:pPr>
            <a:endParaRPr lang="es-MX" sz="1200" dirty="0" smtClean="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b="1" dirty="0" smtClean="0">
                <a:solidFill>
                  <a:schemeClr val="tx1">
                    <a:lumMod val="65000"/>
                    <a:lumOff val="35000"/>
                  </a:schemeClr>
                </a:solidFill>
                <a:latin typeface="+mj-lt"/>
                <a:cs typeface="Times New Roman" panose="02020603050405020304" pitchFamily="18" charset="0"/>
              </a:rPr>
              <a:t>Preguntas </a:t>
            </a:r>
            <a:r>
              <a:rPr lang="es-MX" sz="1200" b="1" dirty="0">
                <a:solidFill>
                  <a:schemeClr val="tx1">
                    <a:lumMod val="65000"/>
                    <a:lumOff val="35000"/>
                  </a:schemeClr>
                </a:solidFill>
                <a:latin typeface="+mj-lt"/>
                <a:cs typeface="Times New Roman" panose="02020603050405020304" pitchFamily="18" charset="0"/>
              </a:rPr>
              <a:t>guía para </a:t>
            </a:r>
            <a:r>
              <a:rPr lang="es-MX" sz="1200" b="1" dirty="0" smtClean="0">
                <a:solidFill>
                  <a:schemeClr val="tx1">
                    <a:lumMod val="65000"/>
                    <a:lumOff val="35000"/>
                  </a:schemeClr>
                </a:solidFill>
                <a:latin typeface="+mj-lt"/>
                <a:cs typeface="Times New Roman" panose="02020603050405020304" pitchFamily="18" charset="0"/>
              </a:rPr>
              <a:t>alumnos:</a:t>
            </a:r>
            <a:endParaRPr lang="es-MX" sz="12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1.-  ¿Cuál es la carrera universitaria que deseas estudiar y cómo lograste determinar que esa es tu mejor opción?</a:t>
            </a: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2</a:t>
            </a:r>
            <a:r>
              <a:rPr lang="es-MX" sz="1200" dirty="0">
                <a:solidFill>
                  <a:schemeClr val="tx1">
                    <a:lumMod val="65000"/>
                    <a:lumOff val="35000"/>
                  </a:schemeClr>
                </a:solidFill>
                <a:latin typeface="+mj-lt"/>
                <a:cs typeface="Times New Roman" panose="02020603050405020304" pitchFamily="18" charset="0"/>
              </a:rPr>
              <a:t>.- ¿Cuáles son los problemas y miedos con los que te has encontrado en esta búsqueda?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3.- ¿Sabes cuáles son tus cualidades y habilidades, estas influyeron en tu decisión?</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4.- ¿Tenías pensadas otras opciones antes de decidir esta carrera?</a:t>
            </a:r>
          </a:p>
        </p:txBody>
      </p:sp>
      <p:sp>
        <p:nvSpPr>
          <p:cNvPr id="9" name="8 CuadroTexto"/>
          <p:cNvSpPr txBox="1"/>
          <p:nvPr/>
        </p:nvSpPr>
        <p:spPr>
          <a:xfrm>
            <a:off x="983779" y="5661248"/>
            <a:ext cx="7128792" cy="333681"/>
          </a:xfrm>
          <a:prstGeom prst="rect">
            <a:avLst/>
          </a:prstGeom>
          <a:noFill/>
        </p:spPr>
        <p:txBody>
          <a:bodyPr wrap="square" rtlCol="0">
            <a:spAutoFit/>
          </a:bodyPr>
          <a:lstStyle/>
          <a:p>
            <a:pPr algn="ct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Link a video final: </a:t>
            </a:r>
          </a:p>
        </p:txBody>
      </p:sp>
    </p:spTree>
    <p:extLst>
      <p:ext uri="{BB962C8B-B14F-4D97-AF65-F5344CB8AC3E}">
        <p14:creationId xmlns:p14="http://schemas.microsoft.com/office/powerpoint/2010/main" val="3682496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2050" name="Picture 2" descr="G:\conexiones 20-21\Captur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66"/>
          <a:stretch/>
        </p:blipFill>
        <p:spPr bwMode="auto">
          <a:xfrm>
            <a:off x="899592" y="3343574"/>
            <a:ext cx="7272597" cy="351442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051720" y="4509120"/>
            <a:ext cx="1296144" cy="10801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4425659" y="4499749"/>
            <a:ext cx="1296144" cy="10801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971600" y="908720"/>
            <a:ext cx="7128792" cy="369332"/>
          </a:xfrm>
          <a:prstGeom prst="rect">
            <a:avLst/>
          </a:prstGeom>
          <a:noFill/>
        </p:spPr>
        <p:txBody>
          <a:bodyPr wrap="square" rtlCol="0">
            <a:spAutoFit/>
          </a:bodyPr>
          <a:lstStyle/>
          <a:p>
            <a:pPr algn="ct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Presentación en clase conjunta</a:t>
            </a:r>
          </a:p>
        </p:txBody>
      </p:sp>
    </p:spTree>
    <p:extLst>
      <p:ext uri="{BB962C8B-B14F-4D97-AF65-F5344CB8AC3E}">
        <p14:creationId xmlns:p14="http://schemas.microsoft.com/office/powerpoint/2010/main" val="1453132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4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EVALUACIÓN</a:t>
            </a:r>
            <a:endParaRPr lang="es-MX" sz="2400" b="1" dirty="0">
              <a:effectLst/>
              <a:latin typeface="Tw Cen MT Condensed" pitchFamily="34" charset="0"/>
            </a:endParaRPr>
          </a:p>
        </p:txBody>
      </p:sp>
      <p:sp>
        <p:nvSpPr>
          <p:cNvPr id="6" name="5 CuadroTexto"/>
          <p:cNvSpPr txBox="1"/>
          <p:nvPr/>
        </p:nvSpPr>
        <p:spPr>
          <a:xfrm>
            <a:off x="683567" y="1340768"/>
            <a:ext cx="7488833" cy="3970318"/>
          </a:xfrm>
          <a:prstGeom prst="rect">
            <a:avLst/>
          </a:prstGeom>
          <a:noFill/>
        </p:spPr>
        <p:txBody>
          <a:bodyPr wrap="square" rtlCol="0">
            <a:spAutoFit/>
          </a:bodyPr>
          <a:lstStyle/>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Tal como se señaló en la actividad </a:t>
            </a:r>
            <a:r>
              <a:rPr lang="es-MX" sz="1200" dirty="0" err="1" smtClean="0">
                <a:solidFill>
                  <a:schemeClr val="tx1">
                    <a:lumMod val="65000"/>
                    <a:lumOff val="35000"/>
                  </a:schemeClr>
                </a:solidFill>
                <a:latin typeface="+mj-lt"/>
                <a:cs typeface="Times New Roman" panose="02020603050405020304" pitchFamily="18" charset="0"/>
              </a:rPr>
              <a:t>intersisciplinaria</a:t>
            </a:r>
            <a:r>
              <a:rPr lang="es-MX" sz="1200" dirty="0" smtClean="0">
                <a:solidFill>
                  <a:schemeClr val="tx1">
                    <a:lumMod val="65000"/>
                    <a:lumOff val="35000"/>
                  </a:schemeClr>
                </a:solidFill>
                <a:latin typeface="+mj-lt"/>
                <a:cs typeface="Times New Roman" panose="02020603050405020304" pitchFamily="18" charset="0"/>
              </a:rPr>
              <a:t> de cierre, fue una experiencia </a:t>
            </a:r>
            <a:r>
              <a:rPr lang="es-MX" sz="1200" dirty="0" err="1" smtClean="0">
                <a:solidFill>
                  <a:schemeClr val="tx1">
                    <a:lumMod val="65000"/>
                    <a:lumOff val="35000"/>
                  </a:schemeClr>
                </a:solidFill>
                <a:latin typeface="+mj-lt"/>
                <a:cs typeface="Times New Roman" panose="02020603050405020304" pitchFamily="18" charset="0"/>
              </a:rPr>
              <a:t>satisfactoriaya</a:t>
            </a:r>
            <a:r>
              <a:rPr lang="es-MX" sz="1200" dirty="0" smtClean="0">
                <a:solidFill>
                  <a:schemeClr val="tx1">
                    <a:lumMod val="65000"/>
                    <a:lumOff val="35000"/>
                  </a:schemeClr>
                </a:solidFill>
                <a:latin typeface="+mj-lt"/>
                <a:cs typeface="Times New Roman" panose="02020603050405020304" pitchFamily="18" charset="0"/>
              </a:rPr>
              <a:t> que se logró trabajar de manera interdisciplinaria, y seguimos demostrando que pese a la lejanía presencial, siempre que se desea trabajar se obtienen excelentes resultados.</a:t>
            </a:r>
          </a:p>
          <a:p>
            <a:pPr>
              <a:lnSpc>
                <a:spcPct val="150000"/>
              </a:lnSpc>
              <a:spcAft>
                <a:spcPts val="0"/>
              </a:spcAft>
            </a:pPr>
            <a:endParaRPr lang="es-MX" sz="1200" dirty="0" smtClean="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También fue muy </a:t>
            </a:r>
            <a:r>
              <a:rPr lang="es-MX" sz="1200" dirty="0" err="1" smtClean="0">
                <a:solidFill>
                  <a:schemeClr val="tx1">
                    <a:lumMod val="65000"/>
                    <a:lumOff val="35000"/>
                  </a:schemeClr>
                </a:solidFill>
                <a:latin typeface="+mj-lt"/>
                <a:cs typeface="Times New Roman" panose="02020603050405020304" pitchFamily="18" charset="0"/>
              </a:rPr>
              <a:t>enriqucedora</a:t>
            </a:r>
            <a:r>
              <a:rPr lang="es-MX" sz="1200" dirty="0" smtClean="0">
                <a:solidFill>
                  <a:schemeClr val="tx1">
                    <a:lumMod val="65000"/>
                    <a:lumOff val="35000"/>
                  </a:schemeClr>
                </a:solidFill>
                <a:latin typeface="+mj-lt"/>
                <a:cs typeface="Times New Roman" panose="02020603050405020304" pitchFamily="18" charset="0"/>
              </a:rPr>
              <a:t> la apertura de los profesores participantes, todos cooperamos y nos ayudamos lo cual facilitó poder tener clara la manera en que </a:t>
            </a:r>
            <a:r>
              <a:rPr lang="es-MX" sz="1200" dirty="0" err="1" smtClean="0">
                <a:solidFill>
                  <a:schemeClr val="tx1">
                    <a:lumMod val="65000"/>
                    <a:lumOff val="35000"/>
                  </a:schemeClr>
                </a:solidFill>
                <a:latin typeface="+mj-lt"/>
                <a:cs typeface="Times New Roman" panose="02020603050405020304" pitchFamily="18" charset="0"/>
              </a:rPr>
              <a:t>ibamos</a:t>
            </a:r>
            <a:r>
              <a:rPr lang="es-MX" sz="1200" dirty="0" smtClean="0">
                <a:solidFill>
                  <a:schemeClr val="tx1">
                    <a:lumMod val="65000"/>
                    <a:lumOff val="35000"/>
                  </a:schemeClr>
                </a:solidFill>
                <a:latin typeface="+mj-lt"/>
                <a:cs typeface="Times New Roman" panose="02020603050405020304" pitchFamily="18" charset="0"/>
              </a:rPr>
              <a:t> a trabajar con los alumnos, y fue muy </a:t>
            </a:r>
            <a:r>
              <a:rPr lang="es-MX" sz="1200" dirty="0" err="1" smtClean="0">
                <a:solidFill>
                  <a:schemeClr val="tx1">
                    <a:lumMod val="65000"/>
                    <a:lumOff val="35000"/>
                  </a:schemeClr>
                </a:solidFill>
                <a:latin typeface="+mj-lt"/>
                <a:cs typeface="Times New Roman" panose="02020603050405020304" pitchFamily="18" charset="0"/>
              </a:rPr>
              <a:t>agradeble</a:t>
            </a:r>
            <a:r>
              <a:rPr lang="es-MX" sz="1200" dirty="0" smtClean="0">
                <a:solidFill>
                  <a:schemeClr val="tx1">
                    <a:lumMod val="65000"/>
                    <a:lumOff val="35000"/>
                  </a:schemeClr>
                </a:solidFill>
                <a:latin typeface="+mj-lt"/>
                <a:cs typeface="Times New Roman" panose="02020603050405020304" pitchFamily="18" charset="0"/>
              </a:rPr>
              <a:t> que otros profesores pudieran acompañarnos en los intercambios que tuvimos. </a:t>
            </a:r>
          </a:p>
          <a:p>
            <a:pPr>
              <a:lnSpc>
                <a:spcPct val="150000"/>
              </a:lnSpc>
              <a:spcAft>
                <a:spcPts val="0"/>
              </a:spcAft>
            </a:pPr>
            <a:endParaRPr lang="es-MX" sz="12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Aunque sabemos que todos los trabajos se pueden mejorar, estamos satisfechos con los resultados obtenidos, sin dejar de lado que nos faltó profundizar mucho más por la amplitud del </a:t>
            </a:r>
            <a:r>
              <a:rPr lang="es-MX" sz="1200" dirty="0" err="1" smtClean="0">
                <a:solidFill>
                  <a:schemeClr val="tx1">
                    <a:lumMod val="65000"/>
                    <a:lumOff val="35000"/>
                  </a:schemeClr>
                </a:solidFill>
                <a:latin typeface="+mj-lt"/>
                <a:cs typeface="Times New Roman" panose="02020603050405020304" pitchFamily="18" charset="0"/>
              </a:rPr>
              <a:t>probelma</a:t>
            </a:r>
            <a:r>
              <a:rPr lang="es-MX" sz="1200" dirty="0" smtClean="0">
                <a:solidFill>
                  <a:schemeClr val="tx1">
                    <a:lumMod val="65000"/>
                    <a:lumOff val="35000"/>
                  </a:schemeClr>
                </a:solidFill>
                <a:latin typeface="+mj-lt"/>
                <a:cs typeface="Times New Roman" panose="02020603050405020304" pitchFamily="18" charset="0"/>
              </a:rPr>
              <a:t>, pero tal vez retomándolo posteriormente logremos </a:t>
            </a:r>
            <a:r>
              <a:rPr lang="es-MX" sz="1200" dirty="0" err="1" smtClean="0">
                <a:solidFill>
                  <a:schemeClr val="tx1">
                    <a:lumMod val="65000"/>
                    <a:lumOff val="35000"/>
                  </a:schemeClr>
                </a:solidFill>
                <a:latin typeface="+mj-lt"/>
                <a:cs typeface="Times New Roman" panose="02020603050405020304" pitchFamily="18" charset="0"/>
              </a:rPr>
              <a:t>eniriquecerlo</a:t>
            </a:r>
            <a:r>
              <a:rPr lang="es-MX" sz="1200" dirty="0" smtClean="0">
                <a:solidFill>
                  <a:schemeClr val="tx1">
                    <a:lumMod val="65000"/>
                    <a:lumOff val="35000"/>
                  </a:schemeClr>
                </a:solidFill>
                <a:latin typeface="+mj-lt"/>
                <a:cs typeface="Times New Roman" panose="02020603050405020304" pitchFamily="18" charset="0"/>
              </a:rPr>
              <a:t> y llegar a resultados con mayor impacto sobre todo al momento de presentar datos duros que son los que más pueden sacudir a los jóvenes.</a:t>
            </a:r>
            <a:endParaRPr lang="es-MX" sz="1200" dirty="0">
              <a:latin typeface="+mj-lt"/>
            </a:endParaRPr>
          </a:p>
        </p:txBody>
      </p:sp>
    </p:spTree>
    <p:extLst>
      <p:ext uri="{BB962C8B-B14F-4D97-AF65-F5344CB8AC3E}">
        <p14:creationId xmlns:p14="http://schemas.microsoft.com/office/powerpoint/2010/main" val="242692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Tw Cen MT Condensed" pitchFamily="34" charset="0"/>
              </a:rPr>
              <a:t>OBJETIVO</a:t>
            </a:r>
            <a:r>
              <a:rPr lang="es-MX" b="1" dirty="0">
                <a:latin typeface="Tw Cen MT" panose="020B0602020104020603" pitchFamily="34" charset="0"/>
              </a:rPr>
              <a:t> GENERAL</a:t>
            </a:r>
            <a:endParaRPr lang="es-MX" dirty="0"/>
          </a:p>
        </p:txBody>
      </p:sp>
      <p:sp>
        <p:nvSpPr>
          <p:cNvPr id="3" name="2 Marcador de contenido"/>
          <p:cNvSpPr>
            <a:spLocks noGrp="1"/>
          </p:cNvSpPr>
          <p:nvPr>
            <p:ph idx="1"/>
          </p:nvPr>
        </p:nvSpPr>
        <p:spPr>
          <a:xfrm>
            <a:off x="611560" y="1988842"/>
            <a:ext cx="7920880" cy="4137323"/>
          </a:xfrm>
        </p:spPr>
        <p:txBody>
          <a:bodyPr>
            <a:normAutofit/>
          </a:bodyPr>
          <a:lstStyle/>
          <a:p>
            <a:pPr algn="just">
              <a:lnSpc>
                <a:spcPts val="3000"/>
              </a:lnSpc>
            </a:pPr>
            <a:r>
              <a:rPr lang="es-ES" sz="2000" dirty="0" smtClean="0"/>
              <a:t>Realizar un video que reúna testimonios tanto de alumnos como maestros sobre la elección vocacional, partiendo de una investigación sobre los puntos importantes que deben contemplarse al momento de tomar esta decisión y así poder ofrecer una guía de apoyo a los alumnos de la preparatoria del Colegio Ingeniero Armando I. Santacruz que los invite a una reflexión sobre la importancia de su decisión pero también dejarles ver que no están solos y darles seguridad sobre lo que determinen.</a:t>
            </a:r>
            <a:endParaRPr lang="es-MX" sz="2000" dirty="0"/>
          </a:p>
          <a:p>
            <a:pPr algn="just">
              <a:lnSpc>
                <a:spcPts val="3000"/>
              </a:lnSpc>
            </a:pPr>
            <a:endParaRPr lang="es-MX" sz="2000" dirty="0"/>
          </a:p>
        </p:txBody>
      </p:sp>
    </p:spTree>
    <p:extLst>
      <p:ext uri="{BB962C8B-B14F-4D97-AF65-F5344CB8AC3E}">
        <p14:creationId xmlns:p14="http://schemas.microsoft.com/office/powerpoint/2010/main" val="335461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3058952150"/>
              </p:ext>
            </p:extLst>
          </p:nvPr>
        </p:nvGraphicFramePr>
        <p:xfrm>
          <a:off x="251520" y="1340768"/>
          <a:ext cx="8712968" cy="4914574"/>
        </p:xfrm>
        <a:graphic>
          <a:graphicData uri="http://schemas.openxmlformats.org/drawingml/2006/table">
            <a:tbl>
              <a:tblPr firstRow="1" firstCol="1" bandRow="1"/>
              <a:tblGrid>
                <a:gridCol w="1830455">
                  <a:extLst>
                    <a:ext uri="{9D8B030D-6E8A-4147-A177-3AD203B41FA5}">
                      <a16:colId xmlns:a16="http://schemas.microsoft.com/office/drawing/2014/main" xmlns="" val="20000"/>
                    </a:ext>
                  </a:extLst>
                </a:gridCol>
                <a:gridCol w="6882513">
                  <a:extLst>
                    <a:ext uri="{9D8B030D-6E8A-4147-A177-3AD203B41FA5}">
                      <a16:colId xmlns:a16="http://schemas.microsoft.com/office/drawing/2014/main" xmlns="" val="20001"/>
                    </a:ext>
                  </a:extLst>
                </a:gridCol>
              </a:tblGrid>
              <a:tr h="332995">
                <a:tc>
                  <a:txBody>
                    <a:bodyPr/>
                    <a:lstStyle/>
                    <a:p>
                      <a:pPr algn="ctr">
                        <a:lnSpc>
                          <a:spcPct val="107000"/>
                        </a:lnSpc>
                        <a:spcAft>
                          <a:spcPts val="0"/>
                        </a:spcAft>
                      </a:pPr>
                      <a:r>
                        <a:rPr lang="es-MX" sz="1400" b="1" dirty="0" smtClean="0">
                          <a:solidFill>
                            <a:srgbClr val="2E74B5"/>
                          </a:solidFill>
                          <a:effectLst/>
                          <a:latin typeface="+mj-lt"/>
                          <a:ea typeface="Calibri" panose="020F0502020204030204" pitchFamily="34" charset="0"/>
                          <a:cs typeface="Times New Roman" panose="02020603050405020304" pitchFamily="18" charset="0"/>
                        </a:rPr>
                        <a:t>ASIGNATURAS</a:t>
                      </a:r>
                      <a:endParaRPr lang="es-MX" sz="14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07000"/>
                        </a:lnSpc>
                        <a:spcAft>
                          <a:spcPts val="0"/>
                        </a:spcAft>
                      </a:pPr>
                      <a:r>
                        <a:rPr lang="es-MX" sz="1400" b="1" dirty="0" smtClean="0">
                          <a:solidFill>
                            <a:srgbClr val="2E74B5"/>
                          </a:solidFill>
                          <a:effectLst/>
                          <a:latin typeface="+mj-lt"/>
                          <a:ea typeface="Calibri" panose="020F0502020204030204" pitchFamily="34" charset="0"/>
                          <a:cs typeface="Times New Roman" panose="02020603050405020304" pitchFamily="18" charset="0"/>
                        </a:rPr>
                        <a:t>OBJETIVO</a:t>
                      </a:r>
                      <a:endParaRPr lang="es-MX" sz="14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Dibujo Constructivo</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just">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Realizar una</a:t>
                      </a:r>
                      <a:r>
                        <a:rPr lang="es-MX" sz="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investigación sobre las carreras de área uno, investigando en diversas bibliografías y sitios de internet el enfoque de cada carrera, el perfil del aspirante (enfatizando por qué estudiar este tipo de carreras sin temerle al tipo de contenidos) y su oportunidad laboral en México, para generar un panorama empático y sencillo para los compañeros que los inviten a estudiar este tipo de carreras, desmintiendo algunos estereotipos y prejuicios.</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1"/>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Química</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Investigar cómo la neurociencia</a:t>
                      </a:r>
                      <a:r>
                        <a:rPr lang="es-MX" sz="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desde la química cerebral toma parte en la elección de una carrera, a partir de la lectura y análisis de material proporcionado por la docente, para explicar esta perspectiva y poder utilizarla como una importante herramienta en la toma de decisiones vocacionales.</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Comunicación Visual</a:t>
                      </a:r>
                    </a:p>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just">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Realizar un video que conjunte las investigaciones y testimonios</a:t>
                      </a:r>
                      <a:r>
                        <a:rPr lang="es-MX" sz="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alumnos y Maestros, a partir de la planeación, ejecución y post-producción de los elementos recolectados para el video final en donde se muestren los puntos importantes que deben contemplarse al momento de tomar decisiones vocacionales, ofreciendo guía y acompañamiento a los alumnos.  </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r h="466779">
                <a:tc>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6" name="Título 1"/>
          <p:cNvSpPr>
            <a:spLocks noGrp="1"/>
          </p:cNvSpPr>
          <p:nvPr>
            <p:ph type="title"/>
          </p:nvPr>
        </p:nvSpPr>
        <p:spPr>
          <a:xfrm>
            <a:off x="2771801" y="380655"/>
            <a:ext cx="5461000" cy="600075"/>
          </a:xfrm>
        </p:spPr>
        <p:txBody>
          <a:bodyPr/>
          <a:lstStyle/>
          <a:p>
            <a:pPr algn="r"/>
            <a:r>
              <a:rPr lang="es-MX" sz="1800" b="1" dirty="0" smtClean="0">
                <a:effectLst/>
                <a:latin typeface="Tw Cen MT Condensed" pitchFamily="34" charset="0"/>
                <a:cs typeface="Tunga" pitchFamily="2" charset="0"/>
              </a:rPr>
              <a:t>OBJETIVO A ALCANZAR DE CADA ASIGNATURA. </a:t>
            </a:r>
          </a:p>
        </p:txBody>
      </p:sp>
    </p:spTree>
    <p:extLst>
      <p:ext uri="{BB962C8B-B14F-4D97-AF65-F5344CB8AC3E}">
        <p14:creationId xmlns:p14="http://schemas.microsoft.com/office/powerpoint/2010/main" val="354660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3398"/>
            <a:ext cx="9143999" cy="61728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3600" b="1" dirty="0" smtClean="0">
                <a:solidFill>
                  <a:schemeClr val="accent1">
                    <a:lumMod val="75000"/>
                  </a:schemeClr>
                </a:solidFill>
              </a:rPr>
              <a:t>¿Realidades intocables?</a:t>
            </a:r>
            <a:endParaRPr lang="es-MX" sz="3600" dirty="0"/>
          </a:p>
        </p:txBody>
      </p:sp>
      <p:sp>
        <p:nvSpPr>
          <p:cNvPr id="5" name="2 Marcador de contenido"/>
          <p:cNvSpPr>
            <a:spLocks noGrp="1"/>
          </p:cNvSpPr>
          <p:nvPr>
            <p:ph idx="1"/>
          </p:nvPr>
        </p:nvSpPr>
        <p:spPr>
          <a:xfrm>
            <a:off x="3059832" y="2564904"/>
            <a:ext cx="3024336" cy="221424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gn="ctr">
              <a:buNone/>
            </a:pPr>
            <a:r>
              <a:rPr lang="es-MX" sz="1100" dirty="0">
                <a:latin typeface="+mj-lt"/>
              </a:rPr>
              <a:t>Realizar un video que reúna testimonios tanto de alumnos como maestros sobre la elección vocacional, partiendo de una investigación sobre los puntos importantes que deben contemplarse al momento de tomar esta decisión y así poder ofrecer una guía de apoyo a los alumnos de la preparatoria del Colegio Ingeniero Armando I. Santacruz que los invite a una reflexión sobre la importancia de su decisión pero también dejarles ver que no están solos y darles seguridad sobre lo que determinen.</a:t>
            </a:r>
          </a:p>
        </p:txBody>
      </p:sp>
      <p:sp>
        <p:nvSpPr>
          <p:cNvPr id="6" name="5 Flecha derecha"/>
          <p:cNvSpPr/>
          <p:nvPr/>
        </p:nvSpPr>
        <p:spPr>
          <a:xfrm rot="5400000">
            <a:off x="4067943" y="1178750"/>
            <a:ext cx="1008112" cy="1908212"/>
          </a:xfrm>
          <a:prstGeom prst="rightArrow">
            <a:avLst/>
          </a:prstGeom>
          <a:solidFill>
            <a:srgbClr val="92D05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7" name="6 CuadroTexto"/>
          <p:cNvSpPr txBox="1"/>
          <p:nvPr/>
        </p:nvSpPr>
        <p:spPr>
          <a:xfrm>
            <a:off x="4067944" y="1988840"/>
            <a:ext cx="2304256" cy="338554"/>
          </a:xfrm>
          <a:prstGeom prst="rect">
            <a:avLst/>
          </a:prstGeom>
          <a:noFill/>
        </p:spPr>
        <p:txBody>
          <a:bodyPr wrap="square" rtlCol="0">
            <a:spAutoFit/>
          </a:bodyPr>
          <a:lstStyle/>
          <a:p>
            <a:r>
              <a:rPr lang="es-MX" sz="1600" dirty="0" smtClean="0">
                <a:solidFill>
                  <a:schemeClr val="accent2"/>
                </a:solidFill>
                <a:latin typeface="+mj-lt"/>
              </a:rPr>
              <a:t>Química</a:t>
            </a:r>
            <a:endParaRPr lang="es-MX" sz="1600" dirty="0">
              <a:solidFill>
                <a:schemeClr val="accent2"/>
              </a:solidFill>
              <a:latin typeface="+mj-lt"/>
            </a:endParaRPr>
          </a:p>
        </p:txBody>
      </p:sp>
      <p:sp>
        <p:nvSpPr>
          <p:cNvPr id="8" name="7 Flecha derecha"/>
          <p:cNvSpPr/>
          <p:nvPr/>
        </p:nvSpPr>
        <p:spPr>
          <a:xfrm rot="12508492">
            <a:off x="5948535" y="3985947"/>
            <a:ext cx="1008112" cy="190821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sp>
        <p:nvSpPr>
          <p:cNvPr id="9" name="8 CuadroTexto"/>
          <p:cNvSpPr txBox="1"/>
          <p:nvPr/>
        </p:nvSpPr>
        <p:spPr>
          <a:xfrm rot="17813356">
            <a:off x="5974561" y="4776411"/>
            <a:ext cx="1173441" cy="461665"/>
          </a:xfrm>
          <a:prstGeom prst="rect">
            <a:avLst/>
          </a:prstGeom>
          <a:noFill/>
        </p:spPr>
        <p:txBody>
          <a:bodyPr wrap="square" rtlCol="0">
            <a:spAutoFit/>
          </a:bodyPr>
          <a:lstStyle/>
          <a:p>
            <a:pPr algn="ctr"/>
            <a:r>
              <a:rPr lang="es-MX" sz="1200" dirty="0" smtClean="0">
                <a:solidFill>
                  <a:schemeClr val="bg1"/>
                </a:solidFill>
                <a:latin typeface="+mj-lt"/>
              </a:rPr>
              <a:t>Dibujo</a:t>
            </a:r>
          </a:p>
          <a:p>
            <a:pPr algn="ctr"/>
            <a:r>
              <a:rPr lang="es-MX" sz="1200" dirty="0" smtClean="0">
                <a:solidFill>
                  <a:schemeClr val="bg1"/>
                </a:solidFill>
                <a:latin typeface="+mj-lt"/>
              </a:rPr>
              <a:t>constructivo</a:t>
            </a:r>
            <a:endParaRPr lang="es-MX" sz="1200" dirty="0">
              <a:solidFill>
                <a:schemeClr val="bg1"/>
              </a:solidFill>
              <a:latin typeface="+mj-lt"/>
            </a:endParaRPr>
          </a:p>
        </p:txBody>
      </p:sp>
      <p:sp>
        <p:nvSpPr>
          <p:cNvPr id="10" name="9 Flecha derecha"/>
          <p:cNvSpPr/>
          <p:nvPr/>
        </p:nvSpPr>
        <p:spPr>
          <a:xfrm rot="19049379">
            <a:off x="2289214" y="4041960"/>
            <a:ext cx="1008112" cy="1908212"/>
          </a:xfrm>
          <a:prstGeom prst="rightArrow">
            <a:avLst/>
          </a:prstGeom>
          <a:solidFill>
            <a:srgbClr val="FFFF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sp>
        <p:nvSpPr>
          <p:cNvPr id="11" name="10 CuadroTexto"/>
          <p:cNvSpPr txBox="1"/>
          <p:nvPr/>
        </p:nvSpPr>
        <p:spPr>
          <a:xfrm rot="2855856">
            <a:off x="2111351" y="4749844"/>
            <a:ext cx="1363840" cy="492443"/>
          </a:xfrm>
          <a:prstGeom prst="rect">
            <a:avLst/>
          </a:prstGeom>
          <a:noFill/>
        </p:spPr>
        <p:txBody>
          <a:bodyPr wrap="square" rtlCol="0">
            <a:spAutoFit/>
          </a:bodyPr>
          <a:lstStyle/>
          <a:p>
            <a:pPr algn="ctr"/>
            <a:r>
              <a:rPr lang="es-MX" sz="1200" dirty="0" smtClean="0">
                <a:solidFill>
                  <a:srgbClr val="7030A0"/>
                </a:solidFill>
                <a:latin typeface="+mj-lt"/>
              </a:rPr>
              <a:t>Comunicación</a:t>
            </a:r>
          </a:p>
          <a:p>
            <a:pPr algn="ctr"/>
            <a:r>
              <a:rPr lang="es-MX" sz="1400" dirty="0" smtClean="0">
                <a:solidFill>
                  <a:srgbClr val="7030A0"/>
                </a:solidFill>
                <a:latin typeface="+mj-lt"/>
              </a:rPr>
              <a:t>Visual</a:t>
            </a:r>
            <a:endParaRPr lang="es-MX" sz="1400" dirty="0">
              <a:solidFill>
                <a:srgbClr val="7030A0"/>
              </a:solidFill>
              <a:latin typeface="+mj-lt"/>
            </a:endParaRPr>
          </a:p>
        </p:txBody>
      </p:sp>
      <p:sp>
        <p:nvSpPr>
          <p:cNvPr id="12" name="11 CuadroTexto"/>
          <p:cNvSpPr txBox="1"/>
          <p:nvPr/>
        </p:nvSpPr>
        <p:spPr>
          <a:xfrm>
            <a:off x="3563888" y="980728"/>
            <a:ext cx="2016224" cy="4154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smtClean="0">
                <a:latin typeface="+mj-lt"/>
              </a:rPr>
              <a:t>Química como ciencia: propósitos y características </a:t>
            </a:r>
            <a:endParaRPr lang="es-MX" sz="1050" dirty="0">
              <a:latin typeface="+mj-lt"/>
            </a:endParaRPr>
          </a:p>
        </p:txBody>
      </p:sp>
      <p:sp>
        <p:nvSpPr>
          <p:cNvPr id="13" name="12 CuadroTexto"/>
          <p:cNvSpPr txBox="1"/>
          <p:nvPr/>
        </p:nvSpPr>
        <p:spPr>
          <a:xfrm>
            <a:off x="1418706" y="5717391"/>
            <a:ext cx="2016224"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smtClean="0">
                <a:latin typeface="+mj-lt"/>
              </a:rPr>
              <a:t>La transformación de los códigos de lectura visual</a:t>
            </a:r>
            <a:endParaRPr lang="es-MX" sz="1050" dirty="0">
              <a:latin typeface="+mj-lt"/>
            </a:endParaRPr>
          </a:p>
        </p:txBody>
      </p:sp>
      <p:sp>
        <p:nvSpPr>
          <p:cNvPr id="14" name="13 CuadroTexto"/>
          <p:cNvSpPr txBox="1"/>
          <p:nvPr/>
        </p:nvSpPr>
        <p:spPr>
          <a:xfrm>
            <a:off x="6012160" y="5805877"/>
            <a:ext cx="201622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a:solidFill>
                  <a:schemeClr val="tx1"/>
                </a:solidFill>
                <a:latin typeface="+mj-lt"/>
                <a:ea typeface="Calibri" panose="020F0502020204030204" pitchFamily="34" charset="0"/>
                <a:cs typeface="Times New Roman" panose="02020603050405020304" pitchFamily="18" charset="0"/>
              </a:rPr>
              <a:t>Investigación en fuentes digitales sobre </a:t>
            </a:r>
            <a:r>
              <a:rPr lang="es-MX" sz="1050" dirty="0" smtClean="0">
                <a:solidFill>
                  <a:schemeClr val="tx1"/>
                </a:solidFill>
                <a:latin typeface="+mj-lt"/>
                <a:ea typeface="Calibri" panose="020F0502020204030204" pitchFamily="34" charset="0"/>
                <a:cs typeface="Times New Roman" panose="02020603050405020304" pitchFamily="18" charset="0"/>
              </a:rPr>
              <a:t>el desarrollo </a:t>
            </a:r>
            <a:r>
              <a:rPr lang="es-MX" sz="1050" dirty="0">
                <a:solidFill>
                  <a:schemeClr val="tx1"/>
                </a:solidFill>
                <a:latin typeface="+mj-lt"/>
                <a:ea typeface="Calibri" panose="020F0502020204030204" pitchFamily="34" charset="0"/>
                <a:cs typeface="Times New Roman" panose="02020603050405020304" pitchFamily="18" charset="0"/>
              </a:rPr>
              <a:t>social y productivo basado en el </a:t>
            </a:r>
            <a:r>
              <a:rPr lang="es-MX" sz="1050" dirty="0" smtClean="0">
                <a:solidFill>
                  <a:schemeClr val="tx1"/>
                </a:solidFill>
                <a:latin typeface="+mj-lt"/>
                <a:ea typeface="Calibri" panose="020F0502020204030204" pitchFamily="34" charset="0"/>
                <a:cs typeface="Times New Roman" panose="02020603050405020304" pitchFamily="18" charset="0"/>
              </a:rPr>
              <a:t>dibujo constructivo</a:t>
            </a:r>
            <a:endParaRPr lang="es-MX" sz="1050" dirty="0">
              <a:solidFill>
                <a:schemeClr val="tx1"/>
              </a:solidFill>
              <a:latin typeface="+mj-lt"/>
            </a:endParaRPr>
          </a:p>
        </p:txBody>
      </p:sp>
      <p:sp>
        <p:nvSpPr>
          <p:cNvPr id="16" name="15 CuadroTexto"/>
          <p:cNvSpPr txBox="1"/>
          <p:nvPr/>
        </p:nvSpPr>
        <p:spPr>
          <a:xfrm>
            <a:off x="-36512" y="3861048"/>
            <a:ext cx="1411493" cy="1869743"/>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Códigos visuales</a:t>
            </a:r>
          </a:p>
          <a:p>
            <a:pPr marL="171450" indent="-171450">
              <a:buFontTx/>
              <a:buChar char="-"/>
            </a:pPr>
            <a:r>
              <a:rPr lang="es-MX" sz="1050" dirty="0" smtClean="0">
                <a:latin typeface="+mj-lt"/>
              </a:rPr>
              <a:t>Narrativa</a:t>
            </a:r>
          </a:p>
          <a:p>
            <a:pPr marL="171450" indent="-171450">
              <a:buFontTx/>
              <a:buChar char="-"/>
            </a:pPr>
            <a:r>
              <a:rPr lang="es-MX" sz="1050" dirty="0" smtClean="0">
                <a:latin typeface="+mj-lt"/>
              </a:rPr>
              <a:t>Entorno</a:t>
            </a:r>
          </a:p>
          <a:p>
            <a:pPr marL="171450" indent="-171450">
              <a:buFontTx/>
              <a:buChar char="-"/>
            </a:pPr>
            <a:r>
              <a:rPr lang="es-MX" sz="1050" dirty="0" smtClean="0">
                <a:latin typeface="+mj-lt"/>
              </a:rPr>
              <a:t>Mensaje </a:t>
            </a:r>
          </a:p>
          <a:p>
            <a:pPr marL="171450" indent="-171450">
              <a:buFontTx/>
              <a:buChar char="-"/>
            </a:pPr>
            <a:r>
              <a:rPr lang="es-MX" sz="1050" dirty="0" smtClean="0">
                <a:latin typeface="+mj-lt"/>
              </a:rPr>
              <a:t>Reflexión</a:t>
            </a:r>
          </a:p>
          <a:p>
            <a:pPr marL="171450" indent="-171450">
              <a:buFontTx/>
              <a:buChar char="-"/>
            </a:pPr>
            <a:r>
              <a:rPr lang="es-MX" sz="1050" dirty="0" smtClean="0">
                <a:latin typeface="+mj-lt"/>
              </a:rPr>
              <a:t>Cultura</a:t>
            </a:r>
          </a:p>
          <a:p>
            <a:pPr marL="171450" indent="-171450">
              <a:buFontTx/>
              <a:buChar char="-"/>
            </a:pPr>
            <a:r>
              <a:rPr lang="es-MX" sz="1050" dirty="0" smtClean="0">
                <a:latin typeface="+mj-lt"/>
              </a:rPr>
              <a:t>Contexto</a:t>
            </a:r>
          </a:p>
          <a:p>
            <a:pPr marL="171450" indent="-171450">
              <a:buFontTx/>
              <a:buChar char="-"/>
            </a:pPr>
            <a:r>
              <a:rPr lang="es-MX" sz="1050" dirty="0" smtClean="0">
                <a:latin typeface="+mj-lt"/>
              </a:rPr>
              <a:t>Interpretación</a:t>
            </a:r>
          </a:p>
          <a:p>
            <a:pPr marL="171450" indent="-171450">
              <a:buFontTx/>
              <a:buChar char="-"/>
            </a:pPr>
            <a:r>
              <a:rPr lang="es-MX" sz="1050" dirty="0" smtClean="0">
                <a:latin typeface="+mj-lt"/>
              </a:rPr>
              <a:t>Representación</a:t>
            </a:r>
          </a:p>
          <a:p>
            <a:pPr marL="171450" indent="-171450">
              <a:buFontTx/>
              <a:buChar char="-"/>
            </a:pPr>
            <a:r>
              <a:rPr lang="es-MX" sz="1050" dirty="0" smtClean="0">
                <a:latin typeface="+mj-lt"/>
              </a:rPr>
              <a:t>Investigación</a:t>
            </a:r>
            <a:endParaRPr lang="es-MX" sz="1050" dirty="0">
              <a:latin typeface="+mj-lt"/>
            </a:endParaRPr>
          </a:p>
        </p:txBody>
      </p:sp>
      <p:sp>
        <p:nvSpPr>
          <p:cNvPr id="17" name="16 CuadroTexto"/>
          <p:cNvSpPr txBox="1"/>
          <p:nvPr/>
        </p:nvSpPr>
        <p:spPr>
          <a:xfrm>
            <a:off x="2023437" y="979829"/>
            <a:ext cx="1540451" cy="1384995"/>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Estructura</a:t>
            </a:r>
          </a:p>
          <a:p>
            <a:pPr marL="171450" indent="-171450">
              <a:buFontTx/>
              <a:buChar char="-"/>
            </a:pPr>
            <a:r>
              <a:rPr lang="es-MX" sz="1050" dirty="0" smtClean="0">
                <a:latin typeface="+mj-lt"/>
              </a:rPr>
              <a:t>Propiedades</a:t>
            </a:r>
          </a:p>
          <a:p>
            <a:pPr marL="171450" indent="-171450">
              <a:buFontTx/>
              <a:buChar char="-"/>
            </a:pPr>
            <a:r>
              <a:rPr lang="es-MX" sz="1050" dirty="0" smtClean="0">
                <a:latin typeface="+mj-lt"/>
              </a:rPr>
              <a:t>Transformaciones</a:t>
            </a:r>
          </a:p>
          <a:p>
            <a:pPr marL="171450" indent="-171450">
              <a:buFontTx/>
              <a:buChar char="-"/>
            </a:pPr>
            <a:r>
              <a:rPr lang="es-MX" sz="1050" dirty="0" smtClean="0">
                <a:latin typeface="+mj-lt"/>
              </a:rPr>
              <a:t>Método</a:t>
            </a:r>
          </a:p>
          <a:p>
            <a:pPr marL="171450" indent="-171450">
              <a:buFontTx/>
              <a:buChar char="-"/>
            </a:pPr>
            <a:r>
              <a:rPr lang="es-MX" sz="1050" dirty="0" smtClean="0">
                <a:latin typeface="+mj-lt"/>
              </a:rPr>
              <a:t>Investigación</a:t>
            </a:r>
          </a:p>
          <a:p>
            <a:pPr marL="171450" indent="-171450">
              <a:buFontTx/>
              <a:buChar char="-"/>
            </a:pPr>
            <a:r>
              <a:rPr lang="es-MX" sz="1050" dirty="0" smtClean="0">
                <a:latin typeface="+mj-lt"/>
              </a:rPr>
              <a:t>Composición</a:t>
            </a:r>
          </a:p>
          <a:p>
            <a:pPr marL="171450" indent="-171450">
              <a:buFontTx/>
              <a:buChar char="-"/>
            </a:pPr>
            <a:r>
              <a:rPr lang="es-MX" sz="1050" dirty="0" smtClean="0">
                <a:latin typeface="+mj-lt"/>
              </a:rPr>
              <a:t>Representación</a:t>
            </a:r>
          </a:p>
          <a:p>
            <a:pPr marL="171450" indent="-171450">
              <a:buFontTx/>
              <a:buChar char="-"/>
            </a:pPr>
            <a:endParaRPr lang="es-MX" sz="1050" dirty="0">
              <a:latin typeface="+mj-lt"/>
            </a:endParaRPr>
          </a:p>
        </p:txBody>
      </p:sp>
      <p:sp>
        <p:nvSpPr>
          <p:cNvPr id="18" name="17 CuadroTexto"/>
          <p:cNvSpPr txBox="1"/>
          <p:nvPr/>
        </p:nvSpPr>
        <p:spPr>
          <a:xfrm>
            <a:off x="7740352" y="4345796"/>
            <a:ext cx="1411493" cy="122341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Presentación</a:t>
            </a:r>
          </a:p>
          <a:p>
            <a:pPr marL="171450" indent="-171450">
              <a:buFontTx/>
              <a:buChar char="-"/>
            </a:pPr>
            <a:r>
              <a:rPr lang="es-MX" sz="1050" dirty="0" smtClean="0">
                <a:latin typeface="+mj-lt"/>
              </a:rPr>
              <a:t>Proyectos</a:t>
            </a:r>
          </a:p>
          <a:p>
            <a:pPr marL="171450" indent="-171450">
              <a:buFontTx/>
              <a:buChar char="-"/>
            </a:pPr>
            <a:r>
              <a:rPr lang="es-MX" sz="1050" dirty="0" smtClean="0">
                <a:latin typeface="+mj-lt"/>
              </a:rPr>
              <a:t>Investigación</a:t>
            </a:r>
          </a:p>
          <a:p>
            <a:pPr marL="171450" indent="-171450">
              <a:buFontTx/>
              <a:buChar char="-"/>
            </a:pPr>
            <a:r>
              <a:rPr lang="es-MX" sz="1050" dirty="0" smtClean="0">
                <a:latin typeface="+mj-lt"/>
              </a:rPr>
              <a:t>Difusión</a:t>
            </a:r>
          </a:p>
          <a:p>
            <a:pPr marL="171450" indent="-171450">
              <a:buFontTx/>
              <a:buChar char="-"/>
            </a:pPr>
            <a:r>
              <a:rPr lang="es-MX" sz="1050" dirty="0" smtClean="0">
                <a:latin typeface="+mj-lt"/>
              </a:rPr>
              <a:t>Cultura</a:t>
            </a:r>
          </a:p>
          <a:p>
            <a:pPr marL="171450" indent="-171450">
              <a:buFontTx/>
              <a:buChar char="-"/>
            </a:pPr>
            <a:r>
              <a:rPr lang="es-MX" sz="1050" dirty="0" smtClean="0">
                <a:latin typeface="+mj-lt"/>
              </a:rPr>
              <a:t>Sociedad</a:t>
            </a:r>
          </a:p>
          <a:p>
            <a:pPr marL="171450" indent="-171450">
              <a:buFontTx/>
              <a:buChar char="-"/>
            </a:pPr>
            <a:r>
              <a:rPr lang="es-MX" sz="1050" dirty="0" smtClean="0">
                <a:latin typeface="+mj-lt"/>
              </a:rPr>
              <a:t>Productividad</a:t>
            </a:r>
            <a:endParaRPr lang="es-MX" sz="1050" dirty="0">
              <a:latin typeface="+mj-lt"/>
            </a:endParaRPr>
          </a:p>
        </p:txBody>
      </p:sp>
      <p:cxnSp>
        <p:nvCxnSpPr>
          <p:cNvPr id="26" name="25 Conector recto"/>
          <p:cNvCxnSpPr/>
          <p:nvPr/>
        </p:nvCxnSpPr>
        <p:spPr>
          <a:xfrm flipH="1">
            <a:off x="900166" y="1628800"/>
            <a:ext cx="956324" cy="331125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31 Grupo"/>
          <p:cNvGrpSpPr/>
          <p:nvPr/>
        </p:nvGrpSpPr>
        <p:grpSpPr>
          <a:xfrm>
            <a:off x="1856489" y="1052736"/>
            <a:ext cx="123223" cy="576064"/>
            <a:chOff x="1856489" y="1052736"/>
            <a:chExt cx="123223" cy="576064"/>
          </a:xfrm>
        </p:grpSpPr>
        <p:cxnSp>
          <p:nvCxnSpPr>
            <p:cNvPr id="24" name="23 Conector recto"/>
            <p:cNvCxnSpPr/>
            <p:nvPr/>
          </p:nvCxnSpPr>
          <p:spPr>
            <a:xfrm>
              <a:off x="1856489" y="105273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856489" y="1052736"/>
              <a:ext cx="12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1856489" y="1628800"/>
              <a:ext cx="123223"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 name="34 Conector recto"/>
          <p:cNvCxnSpPr/>
          <p:nvPr/>
        </p:nvCxnSpPr>
        <p:spPr>
          <a:xfrm>
            <a:off x="899592" y="5085184"/>
            <a:ext cx="70567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3131840" y="1772816"/>
            <a:ext cx="4824536" cy="29883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827584" y="4005064"/>
            <a:ext cx="7128792" cy="1080120"/>
          </a:xfrm>
          <a:prstGeom prst="line">
            <a:avLst/>
          </a:prstGeom>
          <a:ln>
            <a:solidFill>
              <a:srgbClr val="94068A"/>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755576" y="4483859"/>
            <a:ext cx="7272808" cy="777611"/>
          </a:xfrm>
          <a:prstGeom prst="line">
            <a:avLst/>
          </a:prstGeom>
          <a:ln>
            <a:solidFill>
              <a:srgbClr val="94068A"/>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V="1">
            <a:off x="1259632" y="4515806"/>
            <a:ext cx="6696744" cy="876084"/>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2927933" y="1152407"/>
            <a:ext cx="5064733" cy="410372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flipV="1">
            <a:off x="827584" y="2132856"/>
            <a:ext cx="1195853" cy="181928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flipH="1">
            <a:off x="1259634" y="2103264"/>
            <a:ext cx="954103" cy="3125936"/>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grpSp>
        <p:nvGrpSpPr>
          <p:cNvPr id="65" name="64 Grupo"/>
          <p:cNvGrpSpPr/>
          <p:nvPr/>
        </p:nvGrpSpPr>
        <p:grpSpPr>
          <a:xfrm flipH="1" flipV="1">
            <a:off x="827583" y="4923166"/>
            <a:ext cx="72583" cy="257342"/>
            <a:chOff x="1856489" y="1052736"/>
            <a:chExt cx="123223" cy="576064"/>
          </a:xfrm>
        </p:grpSpPr>
        <p:cxnSp>
          <p:nvCxnSpPr>
            <p:cNvPr id="66" name="65 Conector recto"/>
            <p:cNvCxnSpPr/>
            <p:nvPr/>
          </p:nvCxnSpPr>
          <p:spPr>
            <a:xfrm>
              <a:off x="1856489" y="105273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1856489" y="1052736"/>
              <a:ext cx="123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1856489" y="1628800"/>
              <a:ext cx="12322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71 Grupo"/>
          <p:cNvGrpSpPr/>
          <p:nvPr/>
        </p:nvGrpSpPr>
        <p:grpSpPr>
          <a:xfrm flipH="1" flipV="1">
            <a:off x="1187049" y="5235884"/>
            <a:ext cx="72583" cy="257342"/>
            <a:chOff x="1856489" y="1052736"/>
            <a:chExt cx="123223" cy="576064"/>
          </a:xfrm>
        </p:grpSpPr>
        <p:cxnSp>
          <p:nvCxnSpPr>
            <p:cNvPr id="73" name="72 Conector recto"/>
            <p:cNvCxnSpPr/>
            <p:nvPr/>
          </p:nvCxnSpPr>
          <p:spPr>
            <a:xfrm>
              <a:off x="1856489" y="1052736"/>
              <a:ext cx="0" cy="576064"/>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1856489" y="1052736"/>
              <a:ext cx="123223" cy="0"/>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1856489" y="1628800"/>
              <a:ext cx="123223" cy="0"/>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grpSp>
      <p:grpSp>
        <p:nvGrpSpPr>
          <p:cNvPr id="78" name="77 Grupo"/>
          <p:cNvGrpSpPr/>
          <p:nvPr/>
        </p:nvGrpSpPr>
        <p:grpSpPr>
          <a:xfrm>
            <a:off x="2095446" y="1901488"/>
            <a:ext cx="190300" cy="201776"/>
            <a:chOff x="1856489" y="1052736"/>
            <a:chExt cx="123223" cy="576064"/>
          </a:xfrm>
        </p:grpSpPr>
        <p:cxnSp>
          <p:nvCxnSpPr>
            <p:cNvPr id="79" name="78 Conector recto"/>
            <p:cNvCxnSpPr/>
            <p:nvPr/>
          </p:nvCxnSpPr>
          <p:spPr>
            <a:xfrm>
              <a:off x="1856489" y="1052736"/>
              <a:ext cx="0" cy="576064"/>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1856489" y="1052736"/>
              <a:ext cx="123223" cy="0"/>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1856489" y="1628800"/>
              <a:ext cx="123223" cy="0"/>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grpSp>
      <p:cxnSp>
        <p:nvCxnSpPr>
          <p:cNvPr id="88" name="87 Conector recto"/>
          <p:cNvCxnSpPr/>
          <p:nvPr/>
        </p:nvCxnSpPr>
        <p:spPr>
          <a:xfrm>
            <a:off x="863874" y="4326481"/>
            <a:ext cx="7092502" cy="29065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36 Conector recto"/>
          <p:cNvCxnSpPr/>
          <p:nvPr/>
        </p:nvCxnSpPr>
        <p:spPr>
          <a:xfrm flipV="1">
            <a:off x="1080727" y="4810026"/>
            <a:ext cx="6875649" cy="7990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36 Conector recto"/>
          <p:cNvCxnSpPr/>
          <p:nvPr/>
        </p:nvCxnSpPr>
        <p:spPr>
          <a:xfrm flipV="1">
            <a:off x="821701" y="1758361"/>
            <a:ext cx="1392036" cy="30336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49 Conector recto"/>
          <p:cNvCxnSpPr/>
          <p:nvPr/>
        </p:nvCxnSpPr>
        <p:spPr>
          <a:xfrm flipV="1">
            <a:off x="749692" y="1152407"/>
            <a:ext cx="1464045" cy="3331451"/>
          </a:xfrm>
          <a:prstGeom prst="line">
            <a:avLst/>
          </a:prstGeom>
          <a:ln>
            <a:solidFill>
              <a:srgbClr val="94068A"/>
            </a:solidFill>
          </a:ln>
        </p:spPr>
        <p:style>
          <a:lnRef idx="1">
            <a:schemeClr val="accent1"/>
          </a:lnRef>
          <a:fillRef idx="0">
            <a:schemeClr val="accent1"/>
          </a:fillRef>
          <a:effectRef idx="0">
            <a:schemeClr val="accent1"/>
          </a:effectRef>
          <a:fontRef idx="minor">
            <a:schemeClr val="tx1"/>
          </a:fontRef>
        </p:style>
      </p:cxnSp>
      <p:cxnSp>
        <p:nvCxnSpPr>
          <p:cNvPr id="76" name="49 Conector recto"/>
          <p:cNvCxnSpPr/>
          <p:nvPr/>
        </p:nvCxnSpPr>
        <p:spPr>
          <a:xfrm flipV="1">
            <a:off x="767696" y="1284493"/>
            <a:ext cx="1482331" cy="3177897"/>
          </a:xfrm>
          <a:prstGeom prst="line">
            <a:avLst/>
          </a:prstGeom>
          <a:ln>
            <a:solidFill>
              <a:srgbClr val="94068A"/>
            </a:solidFill>
          </a:ln>
        </p:spPr>
        <p:style>
          <a:lnRef idx="1">
            <a:schemeClr val="accent1"/>
          </a:lnRef>
          <a:fillRef idx="0">
            <a:schemeClr val="accent1"/>
          </a:fillRef>
          <a:effectRef idx="0">
            <a:schemeClr val="accent1"/>
          </a:effectRef>
          <a:fontRef idx="minor">
            <a:schemeClr val="tx1"/>
          </a:fontRef>
        </p:style>
      </p:cxnSp>
      <p:cxnSp>
        <p:nvCxnSpPr>
          <p:cNvPr id="77" name="49 Conector recto"/>
          <p:cNvCxnSpPr/>
          <p:nvPr/>
        </p:nvCxnSpPr>
        <p:spPr>
          <a:xfrm flipV="1">
            <a:off x="761813" y="1478101"/>
            <a:ext cx="1494097" cy="3012441"/>
          </a:xfrm>
          <a:prstGeom prst="line">
            <a:avLst/>
          </a:prstGeom>
          <a:ln>
            <a:solidFill>
              <a:srgbClr val="94068A"/>
            </a:solidFill>
          </a:ln>
        </p:spPr>
        <p:style>
          <a:lnRef idx="1">
            <a:schemeClr val="accent1"/>
          </a:lnRef>
          <a:fillRef idx="0">
            <a:schemeClr val="accent1"/>
          </a:fillRef>
          <a:effectRef idx="0">
            <a:schemeClr val="accent1"/>
          </a:effectRef>
          <a:fontRef idx="minor">
            <a:schemeClr val="tx1"/>
          </a:fontRef>
        </p:style>
      </p:cxnSp>
      <p:cxnSp>
        <p:nvCxnSpPr>
          <p:cNvPr id="82" name="61 Conector recto"/>
          <p:cNvCxnSpPr/>
          <p:nvPr/>
        </p:nvCxnSpPr>
        <p:spPr>
          <a:xfrm>
            <a:off x="2999941" y="2135211"/>
            <a:ext cx="4956435" cy="2324052"/>
          </a:xfrm>
          <a:prstGeom prst="line">
            <a:avLst/>
          </a:prstGeom>
          <a:ln>
            <a:solidFill>
              <a:srgbClr val="46D33B"/>
            </a:solidFill>
          </a:ln>
        </p:spPr>
        <p:style>
          <a:lnRef idx="1">
            <a:schemeClr val="accent1"/>
          </a:lnRef>
          <a:fillRef idx="0">
            <a:schemeClr val="accent1"/>
          </a:fillRef>
          <a:effectRef idx="0">
            <a:schemeClr val="accent1"/>
          </a:effectRef>
          <a:fontRef idx="minor">
            <a:schemeClr val="tx1"/>
          </a:fontRef>
        </p:style>
      </p:cxnSp>
      <p:cxnSp>
        <p:nvCxnSpPr>
          <p:cNvPr id="87" name="36 Conector recto"/>
          <p:cNvCxnSpPr/>
          <p:nvPr/>
        </p:nvCxnSpPr>
        <p:spPr>
          <a:xfrm>
            <a:off x="2812813" y="1671384"/>
            <a:ext cx="5143563" cy="3089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0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0"/>
            <a:ext cx="8229600" cy="1600200"/>
          </a:xfrm>
        </p:spPr>
        <p:txBody>
          <a:bodyPr/>
          <a:lstStyle/>
          <a:p>
            <a:r>
              <a:rPr lang="es-MX" b="1" dirty="0">
                <a:latin typeface="Tw Cen MT Condensed" pitchFamily="34" charset="0"/>
                <a:cs typeface="Times New Roman" pitchFamily="18" charset="0"/>
              </a:rPr>
              <a:t>PREGUNTA </a:t>
            </a:r>
            <a:r>
              <a:rPr lang="es-MX" b="1" dirty="0" smtClean="0">
                <a:latin typeface="Tw Cen MT Condensed" pitchFamily="34" charset="0"/>
                <a:cs typeface="Times New Roman" pitchFamily="18" charset="0"/>
              </a:rPr>
              <a:t>GENERADORA</a:t>
            </a:r>
            <a:endParaRPr lang="es-MX" dirty="0"/>
          </a:p>
        </p:txBody>
      </p:sp>
      <p:sp>
        <p:nvSpPr>
          <p:cNvPr id="8" name="2 Marcador de contenido"/>
          <p:cNvSpPr txBox="1">
            <a:spLocks/>
          </p:cNvSpPr>
          <p:nvPr/>
        </p:nvSpPr>
        <p:spPr>
          <a:xfrm>
            <a:off x="457200" y="1772816"/>
            <a:ext cx="82296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ctr"/>
            <a:r>
              <a:rPr lang="es-ES" dirty="0"/>
              <a:t>¿Cómo </a:t>
            </a:r>
            <a:r>
              <a:rPr lang="es-ES" dirty="0" smtClean="0"/>
              <a:t>elegir adecuadamente qué carrera estudiar?</a:t>
            </a:r>
            <a:endParaRPr lang="es-MX" dirty="0"/>
          </a:p>
          <a:p>
            <a:pPr algn="ctr"/>
            <a:endParaRPr lang="es-MX" dirty="0"/>
          </a:p>
        </p:txBody>
      </p:sp>
      <p:sp>
        <p:nvSpPr>
          <p:cNvPr id="9" name="1 Título"/>
          <p:cNvSpPr txBox="1">
            <a:spLocks/>
          </p:cNvSpPr>
          <p:nvPr/>
        </p:nvSpPr>
        <p:spPr>
          <a:xfrm>
            <a:off x="467544" y="3140968"/>
            <a:ext cx="8229600" cy="97951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b="1" dirty="0" smtClean="0">
                <a:latin typeface="Tw Cen MT Condensed" pitchFamily="34" charset="0"/>
                <a:cs typeface="Times New Roman" pitchFamily="18" charset="0"/>
              </a:rPr>
              <a:t>PROBLEMA</a:t>
            </a:r>
            <a:endParaRPr lang="es-MX" dirty="0"/>
          </a:p>
        </p:txBody>
      </p:sp>
      <p:sp>
        <p:nvSpPr>
          <p:cNvPr id="10" name="2 Marcador de contenido"/>
          <p:cNvSpPr txBox="1">
            <a:spLocks/>
          </p:cNvSpPr>
          <p:nvPr/>
        </p:nvSpPr>
        <p:spPr>
          <a:xfrm>
            <a:off x="467544" y="4509120"/>
            <a:ext cx="8229600" cy="12241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ctr"/>
            <a:r>
              <a:rPr lang="es-MX" dirty="0" smtClean="0"/>
              <a:t>Cómo ayudar de manera efectiva a los alumnos para que puedan elegir una carrera, contemplando los puntos realmente importantes logrando que se sientan seguros y motivados con su elección.</a:t>
            </a:r>
          </a:p>
          <a:p>
            <a:pPr algn="ctr"/>
            <a:endParaRPr lang="es-MX" dirty="0"/>
          </a:p>
        </p:txBody>
      </p:sp>
    </p:spTree>
    <p:extLst>
      <p:ext uri="{BB962C8B-B14F-4D97-AF65-F5344CB8AC3E}">
        <p14:creationId xmlns:p14="http://schemas.microsoft.com/office/powerpoint/2010/main" val="144446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08" y="404664"/>
            <a:ext cx="8229600" cy="548680"/>
          </a:xfrm>
        </p:spPr>
        <p:txBody>
          <a:bodyPr/>
          <a:lstStyle/>
          <a:p>
            <a:pPr algn="r"/>
            <a:r>
              <a:rPr lang="es-MX" sz="1800" b="1" dirty="0">
                <a:effectLst/>
                <a:latin typeface="Tw Cen MT Condensed" pitchFamily="34" charset="0"/>
                <a:cs typeface="Times New Roman" pitchFamily="18" charset="0"/>
              </a:rPr>
              <a:t>CONTENIDO. TEMAS </a:t>
            </a:r>
            <a:endParaRPr lang="es-MX" sz="1800" b="1" dirty="0">
              <a:effectLst/>
              <a:latin typeface="Tw Cen MT Condensed" pitchFamily="34" charset="0"/>
            </a:endParaRPr>
          </a:p>
        </p:txBody>
      </p:sp>
      <p:graphicFrame>
        <p:nvGraphicFramePr>
          <p:cNvPr id="4" name="Tabla 8"/>
          <p:cNvGraphicFramePr>
            <a:graphicFrameLocks noGrp="1"/>
          </p:cNvGraphicFramePr>
          <p:nvPr>
            <p:extLst>
              <p:ext uri="{D42A27DB-BD31-4B8C-83A1-F6EECF244321}">
                <p14:modId xmlns:p14="http://schemas.microsoft.com/office/powerpoint/2010/main" val="357925663"/>
              </p:ext>
            </p:extLst>
          </p:nvPr>
        </p:nvGraphicFramePr>
        <p:xfrm>
          <a:off x="395536" y="1556792"/>
          <a:ext cx="8352928" cy="3624835"/>
        </p:xfrm>
        <a:graphic>
          <a:graphicData uri="http://schemas.openxmlformats.org/drawingml/2006/table">
            <a:tbl>
              <a:tblPr firstRow="1" firstCol="1" bandRow="1"/>
              <a:tblGrid>
                <a:gridCol w="2366662">
                  <a:extLst>
                    <a:ext uri="{9D8B030D-6E8A-4147-A177-3AD203B41FA5}">
                      <a16:colId xmlns:a16="http://schemas.microsoft.com/office/drawing/2014/main" xmlns="" val="20000"/>
                    </a:ext>
                  </a:extLst>
                </a:gridCol>
                <a:gridCol w="5986266">
                  <a:extLst>
                    <a:ext uri="{9D8B030D-6E8A-4147-A177-3AD203B41FA5}">
                      <a16:colId xmlns:a16="http://schemas.microsoft.com/office/drawing/2014/main" xmlns="" val="20001"/>
                    </a:ext>
                  </a:extLst>
                </a:gridCol>
              </a:tblGrid>
              <a:tr h="332995">
                <a:tc>
                  <a:txBody>
                    <a:bodyPr/>
                    <a:lstStyle/>
                    <a:p>
                      <a:pPr algn="ctr">
                        <a:lnSpc>
                          <a:spcPct val="107000"/>
                        </a:lnSpc>
                        <a:spcAft>
                          <a:spcPts val="0"/>
                        </a:spcAft>
                      </a:pPr>
                      <a:r>
                        <a:rPr lang="es-MX" sz="1800" b="1" dirty="0" smtClean="0">
                          <a:solidFill>
                            <a:srgbClr val="2E74B5"/>
                          </a:solidFill>
                          <a:effectLst/>
                          <a:latin typeface="+mj-lt"/>
                          <a:ea typeface="Calibri" panose="020F0502020204030204" pitchFamily="34" charset="0"/>
                          <a:cs typeface="Times New Roman" panose="02020603050405020304" pitchFamily="18" charset="0"/>
                        </a:rPr>
                        <a:t>ASIGNATURAS</a:t>
                      </a:r>
                      <a:endParaRPr lang="es-MX" sz="18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07000"/>
                        </a:lnSpc>
                        <a:spcAft>
                          <a:spcPts val="0"/>
                        </a:spcAft>
                      </a:pPr>
                      <a:r>
                        <a:rPr lang="es-MX" sz="1800" b="1" dirty="0" smtClean="0">
                          <a:solidFill>
                            <a:srgbClr val="2E74B5"/>
                          </a:solidFill>
                          <a:effectLst/>
                          <a:latin typeface="+mj-lt"/>
                          <a:ea typeface="Calibri" panose="020F0502020204030204" pitchFamily="34" charset="0"/>
                          <a:cs typeface="Times New Roman" panose="02020603050405020304" pitchFamily="18" charset="0"/>
                        </a:rPr>
                        <a:t>TEMAS</a:t>
                      </a:r>
                      <a:endParaRPr lang="es-MX" sz="18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66779">
                <a:tc>
                  <a:txBody>
                    <a:bodyPr/>
                    <a:lstStyle/>
                    <a:p>
                      <a:pPr algn="ctr">
                        <a:lnSpc>
                          <a:spcPct val="150000"/>
                        </a:lnSpc>
                        <a:spcAft>
                          <a:spcPts val="0"/>
                        </a:spcAft>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Dibujo Constructivo</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Investigación en fuentes digitales sobre el desarrollo social y productivo basado en el dibujo constructivo</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1"/>
                  </a:ext>
                </a:extLst>
              </a:tr>
              <a:tr h="466779">
                <a:tc>
                  <a:txBody>
                    <a:bodyPr/>
                    <a:lstStyle/>
                    <a:p>
                      <a:pPr algn="ctr">
                        <a:lnSpc>
                          <a:spcPct val="150000"/>
                        </a:lnSpc>
                        <a:spcAft>
                          <a:spcPts val="0"/>
                        </a:spcAft>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Química</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química como ciencia:</a:t>
                      </a:r>
                      <a:r>
                        <a:rPr lang="es-MX" sz="16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propósitos y características</a:t>
                      </a:r>
                    </a:p>
                    <a:p>
                      <a:pPr marL="285750" indent="-285750" algn="just">
                        <a:lnSpc>
                          <a:spcPct val="150000"/>
                        </a:lnSpc>
                        <a:spcAft>
                          <a:spcPts val="0"/>
                        </a:spcAft>
                        <a:buFontTx/>
                        <a:buChar char="-"/>
                      </a:pPr>
                      <a:r>
                        <a:rPr lang="es-MX" sz="16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Uso de modelos científicos</a:t>
                      </a:r>
                    </a:p>
                    <a:p>
                      <a:pPr marL="285750" indent="-285750" algn="just">
                        <a:lnSpc>
                          <a:spcPct val="150000"/>
                        </a:lnSpc>
                        <a:spcAft>
                          <a:spcPts val="0"/>
                        </a:spcAft>
                        <a:buFontTx/>
                        <a:buChar char="-"/>
                      </a:pPr>
                      <a:r>
                        <a:rPr lang="es-MX" sz="16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Composición química</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6779">
                <a:tc>
                  <a:txBody>
                    <a:bodyPr/>
                    <a:lstStyle/>
                    <a:p>
                      <a:pPr algn="ctr">
                        <a:lnSpc>
                          <a:spcPct val="150000"/>
                        </a:lnSpc>
                        <a:spcAft>
                          <a:spcPts val="0"/>
                        </a:spcAft>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Comunicación Visual</a:t>
                      </a: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Técnicas, sus materiales y sus procedimientos como fundamento para la narrativa visual</a:t>
                      </a:r>
                    </a:p>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Los medios de difusión y distribución de los mensajes y la pertinencia de uso</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68977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5648</TotalTime>
  <Words>3395</Words>
  <Application>Microsoft Office PowerPoint</Application>
  <PresentationFormat>Presentación en pantalla (4:3)</PresentationFormat>
  <Paragraphs>237</Paragraphs>
  <Slides>43</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43</vt:i4>
      </vt:variant>
    </vt:vector>
  </HeadingPairs>
  <TitlesOfParts>
    <vt:vector size="55" baseType="lpstr">
      <vt:lpstr>Arial</vt:lpstr>
      <vt:lpstr>Times New Roman</vt:lpstr>
      <vt:lpstr>Calibri</vt:lpstr>
      <vt:lpstr>Tw Cen MT Condensed</vt:lpstr>
      <vt:lpstr>Tunga</vt:lpstr>
      <vt:lpstr>Wingdings</vt:lpstr>
      <vt:lpstr>Courier New</vt:lpstr>
      <vt:lpstr>Palatino Linotype</vt:lpstr>
      <vt:lpstr>Century Gothic</vt:lpstr>
      <vt:lpstr>Tw Cen MT</vt:lpstr>
      <vt:lpstr>akaDora</vt:lpstr>
      <vt:lpstr>Ejecutivo</vt:lpstr>
      <vt:lpstr>Colegio Ingeniero Armando I. Santacruz, A. C.</vt:lpstr>
      <vt:lpstr>Presentación de PowerPoint</vt:lpstr>
      <vt:lpstr>CICLO ESCOLAR 2021-2022   Inicio: 25 de Abril de  2022  Término: 11 de Mayo de  2022    </vt:lpstr>
      <vt:lpstr>INTRODUCCIÓN</vt:lpstr>
      <vt:lpstr>OBJETIVO GENERAL</vt:lpstr>
      <vt:lpstr>OBJETIVO A ALCANZAR DE CADA ASIGNATURA. </vt:lpstr>
      <vt:lpstr>Presentación de PowerPoint</vt:lpstr>
      <vt:lpstr>PREGUNTA GENERADORA</vt:lpstr>
      <vt:lpstr>CONTENIDO. TEMAS </vt:lpstr>
      <vt:lpstr>PRODUCTO FINAL INTERDISCIPLINARIO</vt:lpstr>
      <vt:lpstr>PRODUCTO FINAL INTERDISCIPLINARIO</vt:lpstr>
      <vt:lpstr>DESCRIPCIÓN DEL PRODUCTO FINAL INTERDISCIPLINARIO.</vt:lpstr>
      <vt:lpstr>ACTIVIDAD INTERDISCIPLINARIA  PARA DAR INICIO O DETONAR EL PROYECTO </vt:lpstr>
      <vt:lpstr>Presentación de PowerPoint</vt:lpstr>
      <vt:lpstr>Presentación de PowerPoint</vt:lpstr>
      <vt:lpstr>EVIDENCIAS</vt:lpstr>
      <vt:lpstr>ACTIVIDADES INTERDISCIPLINARIAS  DE LA FASE DE DESARROLLO DEL PROYECTO. </vt:lpstr>
      <vt:lpstr>Presentación de PowerPoint</vt:lpstr>
      <vt:lpstr>EVIDENCIAS</vt:lpstr>
      <vt:lpstr>Presentación de PowerPoint</vt:lpstr>
      <vt:lpstr>EVIDENCIAS</vt:lpstr>
      <vt:lpstr>ACTIVIDAD POR ASIGNATURA  DE LA FASE DE DESARROLLO DEL PROYECTO. </vt:lpstr>
      <vt:lpstr>Asignatura 1</vt:lpstr>
      <vt:lpstr>Presentación de PowerPoint</vt:lpstr>
      <vt:lpstr>EVIDENCIAS</vt:lpstr>
      <vt:lpstr>EVIDENCIAS</vt:lpstr>
      <vt:lpstr>Asignatura 2</vt:lpstr>
      <vt:lpstr>Presentación de PowerPoint</vt:lpstr>
      <vt:lpstr>EVIDENCIAS</vt:lpstr>
      <vt:lpstr>EVIDENCIAS  Consejos para facilitar  la elección profesional</vt:lpstr>
      <vt:lpstr>Asignatura 3</vt:lpstr>
      <vt:lpstr>Presentación de PowerPoint</vt:lpstr>
      <vt:lpstr>EVIDENCIAS</vt:lpstr>
      <vt:lpstr>EVIDENCIAS</vt:lpstr>
      <vt:lpstr>Presentación de PowerPoint</vt:lpstr>
      <vt:lpstr>EVIDENCIAS</vt:lpstr>
      <vt:lpstr>ACTIVIDAD INTERDISCIPLINARIA DEL CIERRE DEL PROYECTO. </vt:lpstr>
      <vt:lpstr>Presentación de PowerPoint</vt:lpstr>
      <vt:lpstr>Presentación de PowerPoint</vt:lpstr>
      <vt:lpstr>EVIDENCIAS</vt:lpstr>
      <vt:lpstr>EVIDENCIAS</vt:lpstr>
      <vt:lpstr>Presentación de PowerPoint</vt:lpstr>
      <vt:lpstr>EVALUACIÓN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 Creativa</dc:creator>
  <cp:lastModifiedBy>Di Creativa</cp:lastModifiedBy>
  <cp:revision>233</cp:revision>
  <dcterms:created xsi:type="dcterms:W3CDTF">2019-04-11T01:40:22Z</dcterms:created>
  <dcterms:modified xsi:type="dcterms:W3CDTF">2022-08-12T19:19:21Z</dcterms:modified>
</cp:coreProperties>
</file>