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45"/>
  </p:notesMasterIdLst>
  <p:sldIdLst>
    <p:sldId id="256" r:id="rId2"/>
    <p:sldId id="257" r:id="rId3"/>
    <p:sldId id="258" r:id="rId4"/>
    <p:sldId id="260" r:id="rId5"/>
    <p:sldId id="261" r:id="rId6"/>
    <p:sldId id="262" r:id="rId7"/>
    <p:sldId id="496" r:id="rId8"/>
    <p:sldId id="263" r:id="rId9"/>
    <p:sldId id="264" r:id="rId10"/>
    <p:sldId id="497" r:id="rId11"/>
    <p:sldId id="507" r:id="rId12"/>
    <p:sldId id="498" r:id="rId13"/>
    <p:sldId id="265" r:id="rId14"/>
    <p:sldId id="266" r:id="rId15"/>
    <p:sldId id="267" r:id="rId16"/>
    <p:sldId id="268" r:id="rId17"/>
    <p:sldId id="269" r:id="rId18"/>
    <p:sldId id="270" r:id="rId19"/>
    <p:sldId id="271" r:id="rId20"/>
    <p:sldId id="272" r:id="rId21"/>
    <p:sldId id="273" r:id="rId22"/>
    <p:sldId id="274" r:id="rId23"/>
    <p:sldId id="483" r:id="rId24"/>
    <p:sldId id="484" r:id="rId25"/>
    <p:sldId id="485" r:id="rId26"/>
    <p:sldId id="511" r:id="rId27"/>
    <p:sldId id="508" r:id="rId28"/>
    <p:sldId id="509" r:id="rId29"/>
    <p:sldId id="489" r:id="rId30"/>
    <p:sldId id="512" r:id="rId31"/>
    <p:sldId id="476" r:id="rId32"/>
    <p:sldId id="477" r:id="rId33"/>
    <p:sldId id="283" r:id="rId34"/>
    <p:sldId id="513" r:id="rId35"/>
    <p:sldId id="514" r:id="rId36"/>
    <p:sldId id="481" r:id="rId37"/>
    <p:sldId id="275" r:id="rId38"/>
    <p:sldId id="277" r:id="rId39"/>
    <p:sldId id="278" r:id="rId40"/>
    <p:sldId id="428" r:id="rId41"/>
    <p:sldId id="500" r:id="rId42"/>
    <p:sldId id="510" r:id="rId43"/>
    <p:sldId id="499" r:id="rId44"/>
  </p:sldIdLst>
  <p:sldSz cx="9144000" cy="6858000" type="screen4x3"/>
  <p:notesSz cx="6858000" cy="9144000"/>
  <p:embeddedFontLst>
    <p:embeddedFont>
      <p:font typeface="Century Gothic" panose="020B0502020202020204" pitchFamily="34" charset="0"/>
      <p:regular r:id="rId46"/>
      <p:bold r:id="rId47"/>
      <p:italic r:id="rId48"/>
      <p:boldItalic r:id="rId49"/>
    </p:embeddedFont>
    <p:embeddedFont>
      <p:font typeface="akaDora" panose="020B0604020202020204" charset="0"/>
      <p:regular r:id="rId50"/>
    </p:embeddedFont>
    <p:embeddedFont>
      <p:font typeface="Tw Cen MT" panose="020B0602020104020603" pitchFamily="34" charset="0"/>
      <p:regular r:id="rId51"/>
      <p:bold r:id="rId52"/>
      <p:italic r:id="rId53"/>
      <p:boldItalic r:id="rId54"/>
    </p:embeddedFont>
    <p:embeddedFont>
      <p:font typeface="Palatino Linotype" panose="02040502050505030304" pitchFamily="18"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Tunga" panose="020B0604020202020204" charset="0"/>
      <p:regular r:id="rId63"/>
      <p:bold r:id="rId64"/>
    </p:embeddedFont>
    <p:embeddedFont>
      <p:font typeface="Tw Cen MT Condensed" panose="020B0606020104020203" pitchFamily="34" charset="0"/>
      <p:regular r:id="rId65"/>
      <p:bold r:id="rId66"/>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ianmelicruz@gmail.c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EBECED"/>
    <a:srgbClr val="DEEAF6"/>
    <a:srgbClr val="46D33B"/>
    <a:srgbClr val="94068A"/>
    <a:srgbClr val="FA8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14" autoAdjust="0"/>
  </p:normalViewPr>
  <p:slideViewPr>
    <p:cSldViewPr>
      <p:cViewPr>
        <p:scale>
          <a:sx n="100" d="100"/>
          <a:sy n="100" d="100"/>
        </p:scale>
        <p:origin x="183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24A84-4C70-4D49-B47B-2FA5791A33A2}" type="datetimeFigureOut">
              <a:rPr lang="es-MX" smtClean="0"/>
              <a:t>19/07/2024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B4812-A606-4E56-8ECC-B776CA34F48A}" type="slidenum">
              <a:rPr lang="es-MX" smtClean="0"/>
              <a:t>‹Nº›</a:t>
            </a:fld>
            <a:endParaRPr lang="es-MX"/>
          </a:p>
        </p:txBody>
      </p:sp>
    </p:spTree>
    <p:extLst>
      <p:ext uri="{BB962C8B-B14F-4D97-AF65-F5344CB8AC3E}">
        <p14:creationId xmlns:p14="http://schemas.microsoft.com/office/powerpoint/2010/main" val="349788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3B4812-A606-4E56-8ECC-B776CA34F48A}" type="slidenum">
              <a:rPr lang="es-MX" smtClean="0"/>
              <a:t>1</a:t>
            </a:fld>
            <a:endParaRPr lang="es-MX"/>
          </a:p>
        </p:txBody>
      </p:sp>
    </p:spTree>
    <p:extLst>
      <p:ext uri="{BB962C8B-B14F-4D97-AF65-F5344CB8AC3E}">
        <p14:creationId xmlns:p14="http://schemas.microsoft.com/office/powerpoint/2010/main" val="8714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Se puede aclarar que alguna materia sea de APOYO</a:t>
            </a:r>
            <a:endParaRPr lang="es-MX" dirty="0"/>
          </a:p>
        </p:txBody>
      </p:sp>
      <p:sp>
        <p:nvSpPr>
          <p:cNvPr id="4" name="Marcador de número de diapositiva 3"/>
          <p:cNvSpPr>
            <a:spLocks noGrp="1"/>
          </p:cNvSpPr>
          <p:nvPr>
            <p:ph type="sldNum" sz="quarter" idx="10"/>
          </p:nvPr>
        </p:nvSpPr>
        <p:spPr/>
        <p:txBody>
          <a:bodyPr/>
          <a:lstStyle/>
          <a:p>
            <a:fld id="{463B4812-A606-4E56-8ECC-B776CA34F48A}" type="slidenum">
              <a:rPr lang="es-MX" smtClean="0"/>
              <a:t>2</a:t>
            </a:fld>
            <a:endParaRPr lang="es-MX"/>
          </a:p>
        </p:txBody>
      </p:sp>
    </p:spTree>
    <p:extLst>
      <p:ext uri="{BB962C8B-B14F-4D97-AF65-F5344CB8AC3E}">
        <p14:creationId xmlns:p14="http://schemas.microsoft.com/office/powerpoint/2010/main" val="306586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3B4812-A606-4E56-8ECC-B776CA34F48A}" type="slidenum">
              <a:rPr lang="es-MX" smtClean="0"/>
              <a:t>8</a:t>
            </a:fld>
            <a:endParaRPr lang="es-MX"/>
          </a:p>
        </p:txBody>
      </p:sp>
    </p:spTree>
    <p:extLst>
      <p:ext uri="{BB962C8B-B14F-4D97-AF65-F5344CB8AC3E}">
        <p14:creationId xmlns:p14="http://schemas.microsoft.com/office/powerpoint/2010/main" val="38793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63B4812-A606-4E56-8ECC-B776CA34F48A}" type="slidenum">
              <a:rPr lang="es-MX" smtClean="0"/>
              <a:t>10</a:t>
            </a:fld>
            <a:endParaRPr lang="es-MX"/>
          </a:p>
        </p:txBody>
      </p:sp>
    </p:spTree>
    <p:extLst>
      <p:ext uri="{BB962C8B-B14F-4D97-AF65-F5344CB8AC3E}">
        <p14:creationId xmlns:p14="http://schemas.microsoft.com/office/powerpoint/2010/main" val="214473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63B4812-A606-4E56-8ECC-B776CA34F48A}" type="slidenum">
              <a:rPr lang="es-MX" smtClean="0"/>
              <a:t>16</a:t>
            </a:fld>
            <a:endParaRPr lang="es-MX"/>
          </a:p>
        </p:txBody>
      </p:sp>
    </p:spTree>
    <p:extLst>
      <p:ext uri="{BB962C8B-B14F-4D97-AF65-F5344CB8AC3E}">
        <p14:creationId xmlns:p14="http://schemas.microsoft.com/office/powerpoint/2010/main" val="17925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9E0B48A-FBF2-4C80-937B-9C6B97F00B53}" type="datetimeFigureOut">
              <a:rPr lang="es-MX" smtClean="0"/>
              <a:t>19/07/2024</a:t>
            </a:fld>
            <a:endParaRPr lang="es-MX"/>
          </a:p>
        </p:txBody>
      </p:sp>
      <p:sp>
        <p:nvSpPr>
          <p:cNvPr id="8" name="Slide Number Placeholder 7"/>
          <p:cNvSpPr>
            <a:spLocks noGrp="1"/>
          </p:cNvSpPr>
          <p:nvPr>
            <p:ph type="sldNum" sz="quarter" idx="11"/>
          </p:nvPr>
        </p:nvSpPr>
        <p:spPr/>
        <p:txBody>
          <a:bodyPr/>
          <a:lstStyle/>
          <a:p>
            <a:fld id="{9625CB1E-0BD5-4A2F-9AB2-C15A4D3DB006}"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E0B48A-FBF2-4C80-937B-9C6B97F00B53}" type="datetimeFigureOut">
              <a:rPr lang="es-MX" smtClean="0"/>
              <a:t>19/07/2024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E0B48A-FBF2-4C80-937B-9C6B97F00B53}" type="datetimeFigureOut">
              <a:rPr lang="es-MX" smtClean="0"/>
              <a:t>19/07/2024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A9E0B48A-FBF2-4C80-937B-9C6B97F00B53}" type="datetimeFigureOut">
              <a:rPr lang="es-MX" smtClean="0"/>
              <a:t>19/07/2024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E0B48A-FBF2-4C80-937B-9C6B97F00B53}" type="datetimeFigureOut">
              <a:rPr lang="es-MX" smtClean="0"/>
              <a:t>19/07/2024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625CB1E-0BD5-4A2F-9AB2-C15A4D3DB006}"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A9E0B48A-FBF2-4C80-937B-9C6B97F00B53}" type="datetimeFigureOut">
              <a:rPr lang="es-MX" smtClean="0"/>
              <a:t>19/07/2024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625CB1E-0BD5-4A2F-9AB2-C15A4D3DB006}"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9E0B48A-FBF2-4C80-937B-9C6B97F00B53}" type="datetimeFigureOut">
              <a:rPr lang="es-MX" smtClean="0"/>
              <a:t>19/07/2024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625CB1E-0BD5-4A2F-9AB2-C15A4D3DB006}"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E0B48A-FBF2-4C80-937B-9C6B97F00B53}" type="datetimeFigureOut">
              <a:rPr lang="es-MX" smtClean="0"/>
              <a:t>19/07/2024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0B48A-FBF2-4C80-937B-9C6B97F00B53}" type="datetimeFigureOut">
              <a:rPr lang="es-MX" smtClean="0"/>
              <a:t>19/07/2024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E0B48A-FBF2-4C80-937B-9C6B97F00B53}" type="datetimeFigureOut">
              <a:rPr lang="es-MX" smtClean="0"/>
              <a:t>19/07/2024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E0B48A-FBF2-4C80-937B-9C6B97F00B53}" type="datetimeFigureOut">
              <a:rPr lang="es-MX" smtClean="0"/>
              <a:t>19/07/2024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625CB1E-0BD5-4A2F-9AB2-C15A4D3DB00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9E0B48A-FBF2-4C80-937B-9C6B97F00B53}" type="datetimeFigureOut">
              <a:rPr lang="es-MX" smtClean="0"/>
              <a:t>19/07/2024</a:t>
            </a:fld>
            <a:endParaRPr lang="es-MX"/>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25CB1E-0BD5-4A2F-9AB2-C15A4D3DB006}" type="slidenum">
              <a:rPr lang="es-MX" smtClean="0"/>
              <a:t>‹Nº›</a:t>
            </a:fld>
            <a:endParaRPr lang="es-MX"/>
          </a:p>
        </p:txBody>
      </p:sp>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log.up.edu.mx/diferencia-entre-interes-e-interes-profesional%20%5b2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xXaOBaqL22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 y="0"/>
            <a:ext cx="9143999" cy="1352550"/>
          </a:xfrm>
          <a:prstGeom prst="rect">
            <a:avLst/>
          </a:prstGeom>
          <a:blipFill dpi="0" rotWithShape="1">
            <a:blip r:embed="rId3">
              <a:alphaModFix amt="41000"/>
            </a:blip>
            <a:srcRect/>
            <a:stretch>
              <a:fillRect t="-8624" b="-64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755576" y="969641"/>
            <a:ext cx="7772400" cy="803175"/>
          </a:xfrm>
        </p:spPr>
        <p:txBody>
          <a:bodyPr/>
          <a:lstStyle/>
          <a:p>
            <a:r>
              <a:rPr lang="es-MX" sz="2800" b="1" dirty="0">
                <a:solidFill>
                  <a:schemeClr val="accent1">
                    <a:lumMod val="75000"/>
                  </a:schemeClr>
                </a:solidFill>
              </a:rPr>
              <a:t>Colegio Ingeniero Armando I. Santacruz, A. C.</a:t>
            </a:r>
            <a:endParaRPr lang="es-MX" sz="2800" dirty="0"/>
          </a:p>
        </p:txBody>
      </p:sp>
      <p:sp>
        <p:nvSpPr>
          <p:cNvPr id="3" name="2 Subtítulo"/>
          <p:cNvSpPr>
            <a:spLocks noGrp="1"/>
          </p:cNvSpPr>
          <p:nvPr>
            <p:ph type="subTitle" idx="1"/>
          </p:nvPr>
        </p:nvSpPr>
        <p:spPr>
          <a:xfrm>
            <a:off x="6948264" y="5229200"/>
            <a:ext cx="1544216" cy="519112"/>
          </a:xfrm>
        </p:spPr>
        <p:txBody>
          <a:bodyPr>
            <a:normAutofit fontScale="85000" lnSpcReduction="10000"/>
          </a:bodyPr>
          <a:lstStyle/>
          <a:p>
            <a:r>
              <a:rPr lang="es-MX" b="1" dirty="0" smtClean="0"/>
              <a:t>6</a:t>
            </a:r>
            <a:r>
              <a:rPr lang="es-MX" b="1" dirty="0"/>
              <a:t>° GRADO</a:t>
            </a:r>
          </a:p>
          <a:p>
            <a:endParaRPr lang="es-MX" dirty="0"/>
          </a:p>
        </p:txBody>
      </p:sp>
      <p:pic>
        <p:nvPicPr>
          <p:cNvPr id="6" name="Picture 2" descr="http://www.santacruz.com.mx/image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667" y="1860794"/>
            <a:ext cx="2276361" cy="293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496977" y="4746630"/>
            <a:ext cx="2155143" cy="338554"/>
          </a:xfrm>
          <a:prstGeom prst="rect">
            <a:avLst/>
          </a:prstGeom>
          <a:noFill/>
        </p:spPr>
        <p:txBody>
          <a:bodyPr wrap="square" rtlCol="0">
            <a:spAutoFit/>
          </a:bodyPr>
          <a:lstStyle/>
          <a:p>
            <a:pPr algn="ctr"/>
            <a:r>
              <a:rPr lang="es-MX" sz="1600" dirty="0" smtClean="0">
                <a:solidFill>
                  <a:schemeClr val="bg1">
                    <a:lumMod val="50000"/>
                  </a:schemeClr>
                </a:solidFill>
                <a:latin typeface="akaDora" pitchFamily="66" charset="0"/>
              </a:rPr>
              <a:t>Ama y busca la Verdad</a:t>
            </a:r>
            <a:endParaRPr lang="es-MX" sz="1600" dirty="0">
              <a:solidFill>
                <a:schemeClr val="bg1">
                  <a:lumMod val="50000"/>
                </a:schemeClr>
              </a:solidFill>
              <a:latin typeface="akaDora" pitchFamily="66" charset="0"/>
            </a:endParaRPr>
          </a:p>
        </p:txBody>
      </p:sp>
      <p:sp>
        <p:nvSpPr>
          <p:cNvPr id="7" name="1 Título"/>
          <p:cNvSpPr txBox="1">
            <a:spLocks/>
          </p:cNvSpPr>
          <p:nvPr/>
        </p:nvSpPr>
        <p:spPr>
          <a:xfrm>
            <a:off x="0" y="5661248"/>
            <a:ext cx="9143999" cy="80317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4800" b="1" dirty="0" smtClean="0">
                <a:solidFill>
                  <a:schemeClr val="accent1">
                    <a:lumMod val="75000"/>
                  </a:schemeClr>
                </a:solidFill>
              </a:rPr>
              <a:t>Planeando </a:t>
            </a:r>
            <a:r>
              <a:rPr lang="es-MX" sz="4800" b="1" dirty="0" smtClean="0">
                <a:solidFill>
                  <a:schemeClr val="accent1">
                    <a:lumMod val="75000"/>
                  </a:schemeClr>
                </a:solidFill>
              </a:rPr>
              <a:t>a mi yo futuro</a:t>
            </a:r>
            <a:endParaRPr lang="es-MX" sz="4800" dirty="0"/>
          </a:p>
        </p:txBody>
      </p:sp>
      <p:sp>
        <p:nvSpPr>
          <p:cNvPr id="8" name="7 Rectángulo"/>
          <p:cNvSpPr/>
          <p:nvPr/>
        </p:nvSpPr>
        <p:spPr>
          <a:xfrm>
            <a:off x="2699792" y="5219908"/>
            <a:ext cx="3732112" cy="369332"/>
          </a:xfrm>
          <a:prstGeom prst="rect">
            <a:avLst/>
          </a:prstGeom>
        </p:spPr>
        <p:txBody>
          <a:bodyPr wrap="none">
            <a:spAutoFit/>
          </a:bodyPr>
          <a:lstStyle/>
          <a:p>
            <a:pPr algn="ctr">
              <a:spcBef>
                <a:spcPct val="0"/>
              </a:spcBef>
              <a:spcAft>
                <a:spcPct val="0"/>
              </a:spcAft>
              <a:buSzPts val="1800"/>
            </a:pPr>
            <a:r>
              <a:rPr lang="en-US" dirty="0">
                <a:solidFill>
                  <a:srgbClr val="676A55"/>
                </a:solidFill>
                <a:latin typeface="Century Gothic" pitchFamily="34" charset="0"/>
                <a:sym typeface="Century Gothic" pitchFamily="34" charset="0"/>
              </a:rPr>
              <a:t>Proyecto CONEXIONES ETAPA </a:t>
            </a:r>
            <a:r>
              <a:rPr lang="en-US" dirty="0" smtClean="0">
                <a:solidFill>
                  <a:srgbClr val="676A55"/>
                </a:solidFill>
                <a:latin typeface="Century Gothic" pitchFamily="34" charset="0"/>
                <a:sym typeface="Century Gothic" pitchFamily="34" charset="0"/>
              </a:rPr>
              <a:t>III</a:t>
            </a:r>
            <a:endParaRPr lang="es-MX" dirty="0">
              <a:solidFill>
                <a:srgbClr val="676A55"/>
              </a:solidFill>
              <a:latin typeface="Century Gothic" pitchFamily="34" charset="0"/>
              <a:sym typeface="Century Gothic" pitchFamily="34" charset="0"/>
            </a:endParaRPr>
          </a:p>
        </p:txBody>
      </p:sp>
    </p:spTree>
    <p:extLst>
      <p:ext uri="{BB962C8B-B14F-4D97-AF65-F5344CB8AC3E}">
        <p14:creationId xmlns:p14="http://schemas.microsoft.com/office/powerpoint/2010/main" val="3464837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808" y="404664"/>
            <a:ext cx="8229600" cy="548680"/>
          </a:xfrm>
        </p:spPr>
        <p:txBody>
          <a:bodyPr/>
          <a:lstStyle/>
          <a:p>
            <a:pPr algn="r"/>
            <a:r>
              <a:rPr lang="es-MX" sz="1800" b="1" dirty="0" smtClean="0">
                <a:effectLst/>
                <a:latin typeface="Tw Cen MT Condensed" pitchFamily="34" charset="0"/>
                <a:cs typeface="Times New Roman" pitchFamily="18" charset="0"/>
              </a:rPr>
              <a:t>PRODUCTO FINAL INTERDISCIPLINARIO</a:t>
            </a:r>
            <a:endParaRPr lang="es-MX" sz="1800" b="1" dirty="0">
              <a:effectLst/>
              <a:latin typeface="Tw Cen MT Condensed" pitchFamily="34" charset="0"/>
            </a:endParaRPr>
          </a:p>
        </p:txBody>
      </p:sp>
      <p:sp>
        <p:nvSpPr>
          <p:cNvPr id="5" name="4 CuadroTexto"/>
          <p:cNvSpPr txBox="1"/>
          <p:nvPr/>
        </p:nvSpPr>
        <p:spPr>
          <a:xfrm>
            <a:off x="2195736" y="1844824"/>
            <a:ext cx="5632378" cy="2959849"/>
          </a:xfrm>
          <a:prstGeom prst="rect">
            <a:avLst/>
          </a:prstGeom>
          <a:noFill/>
        </p:spPr>
        <p:txBody>
          <a:bodyPr wrap="square" rtlCol="0">
            <a:spAutoFit/>
          </a:bodyPr>
          <a:lstStyle/>
          <a:p>
            <a:pPr>
              <a:lnSpc>
                <a:spcPct val="150000"/>
              </a:lnSpc>
              <a:spcAft>
                <a:spcPts val="0"/>
              </a:spcAft>
            </a:pPr>
            <a:r>
              <a:rPr lang="es-MX" sz="1400" b="1" dirty="0" smtClean="0">
                <a:solidFill>
                  <a:schemeClr val="tx1">
                    <a:lumMod val="65000"/>
                    <a:lumOff val="35000"/>
                  </a:schemeClr>
                </a:solidFill>
                <a:latin typeface="+mj-lt"/>
                <a:cs typeface="Times New Roman" panose="02020603050405020304" pitchFamily="18" charset="0"/>
              </a:rPr>
              <a:t>Preguntas </a:t>
            </a:r>
            <a:r>
              <a:rPr lang="es-MX" sz="1400" b="1" dirty="0">
                <a:solidFill>
                  <a:schemeClr val="tx1">
                    <a:lumMod val="65000"/>
                    <a:lumOff val="35000"/>
                  </a:schemeClr>
                </a:solidFill>
                <a:latin typeface="+mj-lt"/>
                <a:cs typeface="Times New Roman" panose="02020603050405020304" pitchFamily="18" charset="0"/>
              </a:rPr>
              <a:t>guía para </a:t>
            </a:r>
            <a:r>
              <a:rPr lang="es-MX" sz="1400" b="1" dirty="0" smtClean="0">
                <a:solidFill>
                  <a:schemeClr val="tx1">
                    <a:lumMod val="65000"/>
                    <a:lumOff val="35000"/>
                  </a:schemeClr>
                </a:solidFill>
                <a:latin typeface="+mj-lt"/>
                <a:cs typeface="Times New Roman" panose="02020603050405020304" pitchFamily="18" charset="0"/>
              </a:rPr>
              <a:t>alumnos:</a:t>
            </a:r>
            <a:endParaRPr lang="es-MX" sz="14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400" dirty="0" smtClean="0">
                <a:solidFill>
                  <a:schemeClr val="tx1">
                    <a:lumMod val="65000"/>
                    <a:lumOff val="35000"/>
                  </a:schemeClr>
                </a:solidFill>
                <a:latin typeface="+mj-lt"/>
                <a:cs typeface="Times New Roman" panose="02020603050405020304" pitchFamily="18" charset="0"/>
              </a:rPr>
              <a:t>1.-  ¿Cuál es la carrera universitaria que deseas estudiar y cómo lograste determinar que esa es tu mejor opción?</a:t>
            </a:r>
          </a:p>
          <a:p>
            <a:pPr>
              <a:lnSpc>
                <a:spcPct val="150000"/>
              </a:lnSpc>
              <a:spcAft>
                <a:spcPts val="0"/>
              </a:spcAft>
            </a:pPr>
            <a:r>
              <a:rPr lang="es-MX" sz="1400" dirty="0" smtClean="0">
                <a:solidFill>
                  <a:schemeClr val="tx1">
                    <a:lumMod val="65000"/>
                    <a:lumOff val="35000"/>
                  </a:schemeClr>
                </a:solidFill>
                <a:latin typeface="+mj-lt"/>
                <a:cs typeface="Times New Roman" panose="02020603050405020304" pitchFamily="18" charset="0"/>
              </a:rPr>
              <a:t>2</a:t>
            </a:r>
            <a:r>
              <a:rPr lang="es-MX" sz="1400" dirty="0">
                <a:solidFill>
                  <a:schemeClr val="tx1">
                    <a:lumMod val="65000"/>
                    <a:lumOff val="35000"/>
                  </a:schemeClr>
                </a:solidFill>
                <a:latin typeface="+mj-lt"/>
                <a:cs typeface="Times New Roman" panose="02020603050405020304" pitchFamily="18" charset="0"/>
              </a:rPr>
              <a:t>.- ¿Cuáles son los problemas y miedos con los que te has encontrado en esta búsqueda?</a:t>
            </a:r>
          </a:p>
          <a:p>
            <a:pPr>
              <a:lnSpc>
                <a:spcPct val="150000"/>
              </a:lnSpc>
              <a:spcAft>
                <a:spcPts val="0"/>
              </a:spcAft>
            </a:pPr>
            <a:r>
              <a:rPr lang="es-MX" sz="1400" dirty="0">
                <a:solidFill>
                  <a:schemeClr val="tx1">
                    <a:lumMod val="65000"/>
                    <a:lumOff val="35000"/>
                  </a:schemeClr>
                </a:solidFill>
                <a:latin typeface="+mj-lt"/>
                <a:cs typeface="Times New Roman" panose="02020603050405020304" pitchFamily="18" charset="0"/>
              </a:rPr>
              <a:t>3.- ¿Sabes cuáles son tus cualidades y habilidades, estas influyeron en tu decisión?</a:t>
            </a:r>
          </a:p>
          <a:p>
            <a:pPr>
              <a:lnSpc>
                <a:spcPct val="150000"/>
              </a:lnSpc>
              <a:spcAft>
                <a:spcPts val="0"/>
              </a:spcAft>
            </a:pPr>
            <a:r>
              <a:rPr lang="es-MX" sz="1400" dirty="0">
                <a:solidFill>
                  <a:schemeClr val="tx1">
                    <a:lumMod val="65000"/>
                    <a:lumOff val="35000"/>
                  </a:schemeClr>
                </a:solidFill>
                <a:latin typeface="+mj-lt"/>
                <a:cs typeface="Times New Roman" panose="02020603050405020304" pitchFamily="18" charset="0"/>
              </a:rPr>
              <a:t>4.- ¿Tenías pensadas otras opciones antes de decidir esta carrera?</a:t>
            </a:r>
          </a:p>
        </p:txBody>
      </p:sp>
    </p:spTree>
    <p:extLst>
      <p:ext uri="{BB962C8B-B14F-4D97-AF65-F5344CB8AC3E}">
        <p14:creationId xmlns:p14="http://schemas.microsoft.com/office/powerpoint/2010/main" val="387390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808" y="404664"/>
            <a:ext cx="8229600" cy="548680"/>
          </a:xfrm>
        </p:spPr>
        <p:txBody>
          <a:bodyPr/>
          <a:lstStyle/>
          <a:p>
            <a:pPr algn="r"/>
            <a:r>
              <a:rPr lang="es-MX" sz="1800" b="1" dirty="0" smtClean="0">
                <a:effectLst/>
                <a:latin typeface="Tw Cen MT Condensed" pitchFamily="34" charset="0"/>
                <a:cs typeface="Times New Roman" pitchFamily="18" charset="0"/>
              </a:rPr>
              <a:t>PRODUCTO FINAL INTERDISCIPLINARIO</a:t>
            </a:r>
            <a:endParaRPr lang="es-MX" sz="1800" b="1" dirty="0">
              <a:effectLst/>
              <a:latin typeface="Tw Cen MT Condensed" pitchFamily="34" charset="0"/>
            </a:endParaRPr>
          </a:p>
        </p:txBody>
      </p:sp>
      <p:sp>
        <p:nvSpPr>
          <p:cNvPr id="10" name="1 Título"/>
          <p:cNvSpPr txBox="1">
            <a:spLocks/>
          </p:cNvSpPr>
          <p:nvPr/>
        </p:nvSpPr>
        <p:spPr>
          <a:xfrm>
            <a:off x="0" y="836712"/>
            <a:ext cx="9144000"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ts val="1900"/>
              </a:lnSpc>
            </a:pPr>
            <a:r>
              <a:rPr lang="es-MX" sz="1800" b="1" dirty="0" smtClean="0">
                <a:effectLst/>
                <a:latin typeface="Tw Cen MT Condensed" pitchFamily="34" charset="0"/>
                <a:cs typeface="Times New Roman" pitchFamily="18" charset="0"/>
              </a:rPr>
              <a:t>Feria de ciencias y humanidades / Sitio web</a:t>
            </a:r>
            <a:endParaRPr lang="es-MX" sz="1800" b="1" dirty="0">
              <a:effectLst/>
              <a:latin typeface="Tw Cen MT Condensed" pitchFamily="34" charset="0"/>
            </a:endParaRPr>
          </a:p>
        </p:txBody>
      </p:sp>
      <p:pic>
        <p:nvPicPr>
          <p:cNvPr id="7" name="Imagen 6"/>
          <p:cNvPicPr>
            <a:picLocks noChangeAspect="1"/>
          </p:cNvPicPr>
          <p:nvPr/>
        </p:nvPicPr>
        <p:blipFill rotWithShape="1">
          <a:blip r:embed="rId2"/>
          <a:srcRect l="10000" t="10145" r="7325" b="6436"/>
          <a:stretch/>
        </p:blipFill>
        <p:spPr>
          <a:xfrm>
            <a:off x="2339752" y="4170820"/>
            <a:ext cx="4461057" cy="2531964"/>
          </a:xfrm>
          <a:prstGeom prst="rect">
            <a:avLst/>
          </a:prstGeom>
        </p:spPr>
      </p:pic>
      <p:pic>
        <p:nvPicPr>
          <p:cNvPr id="2" name="Picture 2" descr="https://lh7-us.googleusercontent.com/slidesz/AGV_vUcBAllwxX8sWWjZBOKBw4DZpQ17RaBvGGfMDJQFl1MQfQC_jeU4dQvCfwsn0CfP8fydA9SL0eUC2x-CMEobWo1BmG8m4aM5TpXOEnAJkmFOVL9yJMTTRa0QynLIFnd6IDLqnV8V3eJursXBf_EUnSGy833FHIMc=s2048?key=Km4tX3-pDmedPT1fNO4S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406643"/>
            <a:ext cx="3530996" cy="264824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39359" t="14581" r="33423" b="11225"/>
          <a:stretch/>
        </p:blipFill>
        <p:spPr>
          <a:xfrm>
            <a:off x="5436096" y="1404533"/>
            <a:ext cx="1728495" cy="2650358"/>
          </a:xfrm>
          <a:prstGeom prst="rect">
            <a:avLst/>
          </a:prstGeom>
        </p:spPr>
      </p:pic>
    </p:spTree>
    <p:extLst>
      <p:ext uri="{BB962C8B-B14F-4D97-AF65-F5344CB8AC3E}">
        <p14:creationId xmlns:p14="http://schemas.microsoft.com/office/powerpoint/2010/main" val="3284245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260648"/>
            <a:ext cx="8229600" cy="548680"/>
          </a:xfrm>
        </p:spPr>
        <p:txBody>
          <a:bodyPr/>
          <a:lstStyle/>
          <a:p>
            <a:pPr algn="r"/>
            <a:r>
              <a:rPr lang="es-MX" sz="1800" b="1" dirty="0" smtClean="0">
                <a:effectLst/>
                <a:latin typeface="Tw Cen MT Condensed" pitchFamily="34" charset="0"/>
                <a:cs typeface="Times New Roman" pitchFamily="18" charset="0"/>
              </a:rPr>
              <a:t>DESCRIPCIÓN DEL PRODUCTO FINAL INTERDISCIPLINARIO.</a:t>
            </a:r>
            <a:endParaRPr lang="es-MX" sz="1800" b="1" dirty="0">
              <a:effectLst/>
              <a:latin typeface="Tw Cen MT Condensed" pitchFamily="34" charset="0"/>
            </a:endParaRPr>
          </a:p>
        </p:txBody>
      </p:sp>
      <p:sp>
        <p:nvSpPr>
          <p:cNvPr id="7" name="6 CuadroTexto"/>
          <p:cNvSpPr txBox="1"/>
          <p:nvPr/>
        </p:nvSpPr>
        <p:spPr>
          <a:xfrm>
            <a:off x="683568" y="1052736"/>
            <a:ext cx="7776864" cy="4898842"/>
          </a:xfrm>
          <a:prstGeom prst="rect">
            <a:avLst/>
          </a:prstGeom>
          <a:noFill/>
        </p:spPr>
        <p:txBody>
          <a:bodyPr wrap="square" rtlCol="0">
            <a:spAutoFit/>
          </a:bodyPr>
          <a:lstStyle/>
          <a:p>
            <a:pPr lvl="0" algn="just">
              <a:lnSpc>
                <a:spcPct val="150000"/>
              </a:lnSpc>
            </a:pPr>
            <a:r>
              <a:rPr lang="es-MX" sz="14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Al final del camino y obedeciendo totalmente a las propuestas de los alumnos, se llego a la obtención de dos productos finales pero ambos manteniendo la misma sintonía y el mismo objetivo, por lo que los últimos días del ciclo escolar se decidió realizar una feria de ciencias y humanidades que conjuntara diversas áreas de aprendizaje, varios proyectos realizados por distintos profesores, actividades, experimentos y presentaciones, todos encaminados a mostrar la información recabada y estructurada que pudiera ofrecer un espacio para compartir con la comunida</a:t>
            </a:r>
            <a:r>
              <a:rPr lang="es-MX" sz="1400" dirty="0" smtClean="0">
                <a:solidFill>
                  <a:prstClr val="black">
                    <a:lumMod val="65000"/>
                    <a:lumOff val="35000"/>
                  </a:prstClr>
                </a:solidFill>
                <a:latin typeface="Century Gothic"/>
                <a:ea typeface="Calibri" panose="020F0502020204030204" pitchFamily="34" charset="0"/>
                <a:cs typeface="Times New Roman" panose="02020603050405020304" pitchFamily="18" charset="0"/>
              </a:rPr>
              <a:t>d estudiantil las opciones de estudio a nivel superior, las nuevas carreras y su impacto en la sociedad, y al ser elaborado por los alumnos para los alumnos, el material resultante fue divertido y de fácil asimilación para todos, todo conto con creatividad y minuciosa dedicación tanto a nivel de investigación como a la hora de plasmarlo, y por ello aquí también se aprovechó para presentar el sitio web que elaboraron con la profesora de inglés y que les sirvió para cerrar su año y su educación media superior  dejando grandes ejemplos y enseñanzas a sus compañeros, incluso de otros niveles, sobre la importancia de estar bien informado y actualizado para poder tomar las mejores decisiones. </a:t>
            </a:r>
            <a:endParaRPr lang="es-MX" sz="1400" dirty="0">
              <a:solidFill>
                <a:prstClr val="black">
                  <a:lumMod val="65000"/>
                  <a:lumOff val="35000"/>
                </a:prstClr>
              </a:solidFill>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95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9" y="3501008"/>
            <a:ext cx="8568952" cy="1600200"/>
          </a:xfrm>
        </p:spPr>
        <p:txBody>
          <a:bodyPr/>
          <a:lstStyle/>
          <a:p>
            <a:r>
              <a:rPr lang="es-MX" b="1" dirty="0">
                <a:latin typeface="Tw Cen MT Condensed" pitchFamily="34" charset="0"/>
              </a:rPr>
              <a:t>ACTIVIDAD INTERDISCIPLINARIA </a:t>
            </a:r>
            <a:br>
              <a:rPr lang="es-MX" b="1" dirty="0">
                <a:latin typeface="Tw Cen MT Condensed" pitchFamily="34" charset="0"/>
              </a:rPr>
            </a:br>
            <a:r>
              <a:rPr lang="es-MX" b="1" dirty="0">
                <a:latin typeface="Tw Cen MT Condensed" pitchFamily="34" charset="0"/>
              </a:rPr>
              <a:t>PARA DAR INICIO O DETONAR EL PROYECTO</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2437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293878653"/>
              </p:ext>
            </p:extLst>
          </p:nvPr>
        </p:nvGraphicFramePr>
        <p:xfrm>
          <a:off x="107505" y="466822"/>
          <a:ext cx="8965504" cy="5778490"/>
        </p:xfrm>
        <a:graphic>
          <a:graphicData uri="http://schemas.openxmlformats.org/drawingml/2006/table">
            <a:tbl>
              <a:tblPr firstRow="1" firstCol="1" bandRow="1"/>
              <a:tblGrid>
                <a:gridCol w="4557464">
                  <a:extLst>
                    <a:ext uri="{9D8B030D-6E8A-4147-A177-3AD203B41FA5}">
                      <a16:colId xmlns:a16="http://schemas.microsoft.com/office/drawing/2014/main" val="20000"/>
                    </a:ext>
                  </a:extLst>
                </a:gridCol>
                <a:gridCol w="4408040">
                  <a:extLst>
                    <a:ext uri="{9D8B030D-6E8A-4147-A177-3AD203B41FA5}">
                      <a16:colId xmlns:a16="http://schemas.microsoft.com/office/drawing/2014/main"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APERTURA/DETONAR PROYECTO</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Introducción</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Realizar una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lluvia de ideas que permita delimitar un problema de interés para el alumnado a partir de una presentación introductoria a conexiones y el trabajo interdisciplinario.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6°</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26 abril de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905273">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Dibujo Constructivo, Química,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Física, Inglés Matemáticas.</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Comunicación,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Discurso, Sociedad</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FUENTES DE APOYO: </a:t>
                      </a:r>
                    </a:p>
                    <a:p>
                      <a:pPr algn="just">
                        <a:lnSpc>
                          <a:spcPct val="150000"/>
                        </a:lnSpc>
                        <a:spcAft>
                          <a:spcPts val="0"/>
                        </a:spcAft>
                      </a:pP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Elder, L. y Richard, P. (2002). El arte de formular preguntas esenciales.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Foundation</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for</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Critical</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Thinking</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(Eds.)</a:t>
                      </a:r>
                    </a:p>
                    <a:p>
                      <a:pPr algn="just">
                        <a:lnSpc>
                          <a:spcPct val="150000"/>
                        </a:lnSpc>
                        <a:spcAft>
                          <a:spcPts val="0"/>
                        </a:spcAft>
                      </a:pP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Introducción amigable a la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Interdisciplina</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https</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youtu.be</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PNx-ZJ7F72E</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4161759940"/>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partir de esta actividad los alumnos podrán exponer cuáles son las problemáticas que observan en su entorno, qué les inquieta de dichas situaciones, para en conjunto encontrar los puntos en común y poder definir un eje temático para el proyecto.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Realizamos una clase conjunta en la que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los profesores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encargamos de exponer la introducción a los alumnos de 6° grado y aclaramos dudas. Previamente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los profesores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quedamos de acuerdo sobre la dirección de la actividad.</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Compartimos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con el alumnado las siguientes preguntas: ¿Qué problemática observas en tu entorno, que afecte a tu vida diaria?, ¿Sobre que tema te gustaría investigar de manera interdisciplinaria?, y utilizando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rotafolios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escribimos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manera de lluvia de ideas sus respuestas.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Una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vez obtenidas las ideas fuimos agrupándolas hasta reducirlas a tres temas: información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profesiográfica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pobreza, arte y tecnología.  </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3197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43212599"/>
              </p:ext>
            </p:extLst>
          </p:nvPr>
        </p:nvGraphicFramePr>
        <p:xfrm>
          <a:off x="107504" y="260648"/>
          <a:ext cx="8856984" cy="2231263"/>
        </p:xfrm>
        <a:graphic>
          <a:graphicData uri="http://schemas.openxmlformats.org/drawingml/2006/table">
            <a:tbl>
              <a:tblPr firstRow="1" firstCol="1" bandRow="1"/>
              <a:tblGrid>
                <a:gridCol w="4502300">
                  <a:extLst>
                    <a:ext uri="{9D8B030D-6E8A-4147-A177-3AD203B41FA5}">
                      <a16:colId xmlns:a16="http://schemas.microsoft.com/office/drawing/2014/main" val="20000"/>
                    </a:ext>
                  </a:extLst>
                </a:gridCol>
                <a:gridCol w="4354684">
                  <a:extLst>
                    <a:ext uri="{9D8B030D-6E8A-4147-A177-3AD203B41FA5}">
                      <a16:colId xmlns:a16="http://schemas.microsoft.com/office/drawing/2014/main" val="20001"/>
                    </a:ext>
                  </a:extLst>
                </a:gridCol>
              </a:tblGrid>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 muy enriquecedor para todos este primer acercamiento a las inquietudes de los alumnos, el poder explorar con ellos lo que viven y cómo les afectan los entornos, y también fue afortunado que se pudo crear el ambiente adecuado para que ellos se abrieran y participaran, y al final tanto a profesores como alumnos nos entusiasmo tanto la actividad que fue ciertamente sencillo poder llegar a un consenso para elegir el tema para el proyecto.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0"/>
                  </a:ext>
                </a:extLst>
              </a:tr>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DESICIONES: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 a lluvia de ideas y la escucha de las inquietudes de los alumnos respecto a los problemas que observan y les preocupan de su entorno resultó una actividad detonante satisfactoria ya que nos permitió definir en conjunto un tema de interés para todos, nos ayudó a plantearnos también varias preguntas las cuales dividimos para buscar respuestas en clase con la asignatura participante en el proyecto que más se adecuara para tal fin, sirviendo como base para dividir el trabajo entre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los profesores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078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5496" y="6344"/>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3" t="4827" b="3535"/>
          <a:stretch/>
        </p:blipFill>
        <p:spPr bwMode="auto">
          <a:xfrm>
            <a:off x="737617" y="548680"/>
            <a:ext cx="7650807"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145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9" y="3501008"/>
            <a:ext cx="8568952" cy="1600200"/>
          </a:xfrm>
        </p:spPr>
        <p:txBody>
          <a:bodyPr/>
          <a:lstStyle/>
          <a:p>
            <a:r>
              <a:rPr lang="es-MX" b="1" dirty="0" smtClean="0">
                <a:latin typeface="Tw Cen MT Condensed" pitchFamily="34" charset="0"/>
              </a:rPr>
              <a:t>ACTIVIDADES INTERDISCIPLINARIAS </a:t>
            </a:r>
            <a:r>
              <a:rPr lang="es-MX" b="1" dirty="0">
                <a:latin typeface="Tw Cen MT Condensed" pitchFamily="34" charset="0"/>
              </a:rPr>
              <a:t/>
            </a:r>
            <a:br>
              <a:rPr lang="es-MX" b="1" dirty="0">
                <a:latin typeface="Tw Cen MT Condensed" pitchFamily="34" charset="0"/>
              </a:rPr>
            </a:br>
            <a:r>
              <a:rPr lang="es-MX" b="1" dirty="0" smtClean="0">
                <a:latin typeface="Tw Cen MT Condensed" pitchFamily="34" charset="0"/>
              </a:rPr>
              <a:t>DE LA FASE DE DESARROLLO DEL PROYECTO.</a:t>
            </a:r>
            <a:r>
              <a:rPr lang="es-MX" b="1" dirty="0">
                <a:latin typeface="Tw Cen MT Condensed" pitchFamily="34" charset="0"/>
              </a:rPr>
              <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235709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489556017"/>
              </p:ext>
            </p:extLst>
          </p:nvPr>
        </p:nvGraphicFramePr>
        <p:xfrm>
          <a:off x="70992" y="601025"/>
          <a:ext cx="8965504" cy="5212220"/>
        </p:xfrm>
        <a:graphic>
          <a:graphicData uri="http://schemas.openxmlformats.org/drawingml/2006/table">
            <a:tbl>
              <a:tblPr firstRow="1" firstCol="1" bandRow="1"/>
              <a:tblGrid>
                <a:gridCol w="4680520">
                  <a:extLst>
                    <a:ext uri="{9D8B030D-6E8A-4147-A177-3AD203B41FA5}">
                      <a16:colId xmlns:a16="http://schemas.microsoft.com/office/drawing/2014/main" val="20000"/>
                    </a:ext>
                  </a:extLst>
                </a:gridCol>
                <a:gridCol w="4284984">
                  <a:extLst>
                    <a:ext uri="{9D8B030D-6E8A-4147-A177-3AD203B41FA5}">
                      <a16:colId xmlns:a16="http://schemas.microsoft.com/office/drawing/2014/main"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DESARROLLO DEL PROYECTO/ ACTIVIDAD INTERDISCIPLINARIA 1</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Preguntas importantes antes de comenzar</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Reflexionar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sobre temas relacionados con los conceptos que concluimos en la actividad detonante a partir del análisis de un texto, para poder delimitar el planteamiento del problema del presente proyecto.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4°</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29 de abril de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690935">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Dibujo Constructivo, Química, Física, Inglés Matemáticas.</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Comunicación,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Discurso, Sociedad</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FUENTES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APOYO: </a:t>
                      </a:r>
                    </a:p>
                    <a:p>
                      <a:pPr algn="l">
                        <a:lnSpc>
                          <a:spcPct val="150000"/>
                        </a:lnSpc>
                        <a:spcAft>
                          <a:spcPts val="0"/>
                        </a:spcAft>
                      </a:pP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Aguilar, M (2019).</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i="1"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Diferencias entre interés e interés profesional</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Universidad Panamericana. Recuperado de: </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https</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blog.up.edu.mx</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/diferencia-entre-</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interes</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-e-</a:t>
                      </a:r>
                      <a:r>
                        <a:rPr lang="es-MX" sz="1100" b="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interes</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-profesional  [ 29</a:t>
                      </a:r>
                      <a:r>
                        <a:rPr lang="es-MX" sz="1100" b="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abril  de 2022]</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9"/>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actividad detonante del proyecto, ayudó a poder plantear una dirección en cuánto a los temas de interés de los alumnos, por lo tanto, el siguiente paso fue delimitar el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planteamiento,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 cual nos ayude a tener más claro el eje temático que hasta este punto aún es muy general.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Las profesoras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participantes sugerimos la lectura en conjunto de un texto que iniciará un detonante para que los alumnos reflexionaran sobre las diferencias importantes al definir un interés y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veces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un gusto por algo.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partir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lo anterior</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los alumnos compartieron de manera verbal cómo han ido trabajando cada uno dicho aspecto,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tomamos notas generales de los compartido, es incluso sirvió a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manera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 debate de algunos puntos.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Al final de las participaciones en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conjunto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generamos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una conclusión sobre la actividad</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que nos ayudara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 tomar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decisiones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en cuanto a la siguiente actividad interdisciplinaria.</a:t>
                      </a:r>
                      <a:endPar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8462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05783986"/>
              </p:ext>
            </p:extLst>
          </p:nvPr>
        </p:nvGraphicFramePr>
        <p:xfrm>
          <a:off x="107504" y="260648"/>
          <a:ext cx="8856984" cy="1695895"/>
        </p:xfrm>
        <a:graphic>
          <a:graphicData uri="http://schemas.openxmlformats.org/drawingml/2006/table">
            <a:tbl>
              <a:tblPr firstRow="1" firstCol="1" bandRow="1"/>
              <a:tblGrid>
                <a:gridCol w="4502300">
                  <a:extLst>
                    <a:ext uri="{9D8B030D-6E8A-4147-A177-3AD203B41FA5}">
                      <a16:colId xmlns:a16="http://schemas.microsoft.com/office/drawing/2014/main" val="20000"/>
                    </a:ext>
                  </a:extLst>
                </a:gridCol>
                <a:gridCol w="4354684">
                  <a:extLst>
                    <a:ext uri="{9D8B030D-6E8A-4147-A177-3AD203B41FA5}">
                      <a16:colId xmlns:a16="http://schemas.microsoft.com/office/drawing/2014/main" val="20001"/>
                    </a:ext>
                  </a:extLst>
                </a:gridCol>
              </a:tblGrid>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En general la participación del alumnado fue muy grata, se fueron animando cada unos a compartir su propio proceso y surgieron algunas opiniones encontradas  que al final siguieron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enriqueciendo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activas, lo mejor es que lograron ser críticos al expresar sus opiniones.</a:t>
                      </a:r>
                    </a:p>
                    <a:p>
                      <a:pPr algn="ctr">
                        <a:lnSpc>
                          <a:spcPct val="150000"/>
                        </a:lnSpc>
                        <a:spcAft>
                          <a:spcPts val="0"/>
                        </a:spcAft>
                      </a:pP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0"/>
                  </a:ext>
                </a:extLst>
              </a:tr>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DESICIONES: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Gracias a las magníficas aportaciones de los alumnos logramos como profesoras tener más claro por donde querían conducir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 proyecto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los alumnos y en base a sus respuestas delimitamos el tema y establecimos las pautas para la segunda actividad interdisciplinaria.</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1"/>
                  </a:ext>
                </a:extLst>
              </a:tr>
            </a:tbl>
          </a:graphicData>
        </a:graphic>
      </p:graphicFrame>
      <p:sp>
        <p:nvSpPr>
          <p:cNvPr id="3" name="1 Título"/>
          <p:cNvSpPr>
            <a:spLocks noGrp="1"/>
          </p:cNvSpPr>
          <p:nvPr>
            <p:ph type="title"/>
          </p:nvPr>
        </p:nvSpPr>
        <p:spPr>
          <a:xfrm>
            <a:off x="6181328" y="2145101"/>
            <a:ext cx="2962672" cy="620688"/>
          </a:xfrm>
        </p:spPr>
        <p:txBody>
          <a:bodyPr/>
          <a:lstStyle/>
          <a:p>
            <a:pPr algn="ctr"/>
            <a:r>
              <a:rPr lang="es-MX" sz="2400" b="1" dirty="0" smtClean="0">
                <a:effectLst>
                  <a:outerShdw blurRad="38100" dist="38100" dir="2700000" algn="tl">
                    <a:srgbClr val="000000">
                      <a:alpha val="43137"/>
                    </a:srgbClr>
                  </a:outerShdw>
                </a:effectLst>
                <a:latin typeface="Tw Cen MT Condensed" pitchFamily="34" charset="0"/>
                <a:cs typeface="Times New Roman" pitchFamily="18" charset="0"/>
              </a:rPr>
              <a:t>EVIDENCIAS</a:t>
            </a:r>
            <a:endParaRPr lang="es-MX" sz="2400" b="1" dirty="0">
              <a:effectLst>
                <a:outerShdw blurRad="38100" dist="38100" dir="2700000" algn="tl">
                  <a:srgbClr val="000000">
                    <a:alpha val="43137"/>
                  </a:srgbClr>
                </a:outerShdw>
              </a:effectLst>
              <a:latin typeface="Tw Cen MT Condensed"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978"/>
          <a:stretch/>
        </p:blipFill>
        <p:spPr bwMode="auto">
          <a:xfrm>
            <a:off x="107504" y="2326203"/>
            <a:ext cx="4608512" cy="447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4860032" y="2520280"/>
            <a:ext cx="296267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smtClean="0">
                <a:effectLst/>
                <a:latin typeface="Tw Cen MT Condensed" pitchFamily="34" charset="0"/>
                <a:cs typeface="Times New Roman" pitchFamily="18" charset="0"/>
                <a:sym typeface="Wingdings" pitchFamily="2" charset="2"/>
              </a:rPr>
              <a:t> </a:t>
            </a:r>
            <a:r>
              <a:rPr lang="es-MX" sz="2000" b="1" dirty="0" smtClean="0">
                <a:effectLst/>
                <a:latin typeface="Tw Cen MT Condensed" pitchFamily="34" charset="0"/>
                <a:cs typeface="Times New Roman" pitchFamily="18" charset="0"/>
              </a:rPr>
              <a:t>Parte del texto compartido</a:t>
            </a:r>
            <a:endParaRPr lang="es-MX" sz="2000" b="1" dirty="0">
              <a:effectLst/>
              <a:latin typeface="Tw Cen MT Condensed" pitchFamily="34" charset="0"/>
            </a:endParaRPr>
          </a:p>
        </p:txBody>
      </p:sp>
      <p:sp>
        <p:nvSpPr>
          <p:cNvPr id="2" name="1 CuadroTexto"/>
          <p:cNvSpPr txBox="1"/>
          <p:nvPr/>
        </p:nvSpPr>
        <p:spPr>
          <a:xfrm>
            <a:off x="5004048" y="4365104"/>
            <a:ext cx="3456384" cy="2585323"/>
          </a:xfrm>
          <a:prstGeom prst="rect">
            <a:avLst/>
          </a:prstGeom>
          <a:noFill/>
        </p:spPr>
        <p:txBody>
          <a:bodyPr wrap="square" rtlCol="0">
            <a:spAutoFit/>
          </a:bodyPr>
          <a:lstStyle/>
          <a:p>
            <a:pPr algn="just"/>
            <a:r>
              <a:rPr lang="es-MX" b="1" dirty="0" smtClean="0">
                <a:latin typeface="Tw Cen MT" pitchFamily="34" charset="0"/>
              </a:rPr>
              <a:t>Conclusión:</a:t>
            </a:r>
          </a:p>
          <a:p>
            <a:pPr algn="just"/>
            <a:r>
              <a:rPr lang="es-MX" dirty="0" smtClean="0">
                <a:latin typeface="Tw Cen MT" pitchFamily="34" charset="0"/>
              </a:rPr>
              <a:t>No solo es importante saber  qué me gusta para elegir una carrera incluso no debo basarme en lo que yo creo que doy bueno, debo encontrar un equilibrio entre mis intereses, habilidades y destrezas y factores como mi personalidad</a:t>
            </a:r>
          </a:p>
          <a:p>
            <a:pPr algn="just"/>
            <a:endParaRPr lang="es-MX" dirty="0">
              <a:latin typeface="Tw Cen MT" pitchFamily="34" charset="0"/>
            </a:endParaRPr>
          </a:p>
        </p:txBody>
      </p:sp>
      <p:sp>
        <p:nvSpPr>
          <p:cNvPr id="7" name="1 Título"/>
          <p:cNvSpPr txBox="1">
            <a:spLocks/>
          </p:cNvSpPr>
          <p:nvPr/>
        </p:nvSpPr>
        <p:spPr>
          <a:xfrm>
            <a:off x="4892075" y="3501008"/>
            <a:ext cx="3208317"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s-MX" sz="2000" b="1" dirty="0" smtClean="0">
                <a:effectLst/>
                <a:latin typeface="Tw Cen MT Condensed" pitchFamily="34" charset="0"/>
                <a:cs typeface="Times New Roman" pitchFamily="18" charset="0"/>
              </a:rPr>
              <a:t>Conclusión generada de manera grupal a </a:t>
            </a:r>
            <a:r>
              <a:rPr lang="es-MX" sz="2000" b="1" dirty="0" smtClean="0">
                <a:effectLst/>
                <a:latin typeface="Tw Cen MT Condensed" pitchFamily="34" charset="0"/>
                <a:cs typeface="Times New Roman" pitchFamily="18" charset="0"/>
              </a:rPr>
              <a:t>partir </a:t>
            </a:r>
            <a:r>
              <a:rPr lang="es-MX" sz="2000" b="1" dirty="0" smtClean="0">
                <a:effectLst/>
                <a:latin typeface="Tw Cen MT Condensed" pitchFamily="34" charset="0"/>
                <a:cs typeface="Times New Roman" pitchFamily="18" charset="0"/>
              </a:rPr>
              <a:t>de lo compartido.</a:t>
            </a:r>
            <a:endParaRPr lang="es-MX" sz="2000" b="1" dirty="0">
              <a:effectLst/>
              <a:latin typeface="Tw Cen MT Condensed" pitchFamily="34" charset="0"/>
            </a:endParaRPr>
          </a:p>
        </p:txBody>
      </p:sp>
      <p:sp>
        <p:nvSpPr>
          <p:cNvPr id="6" name="5 Flecha abajo"/>
          <p:cNvSpPr/>
          <p:nvPr/>
        </p:nvSpPr>
        <p:spPr>
          <a:xfrm>
            <a:off x="5508104" y="4121696"/>
            <a:ext cx="154360" cy="285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flipH="1">
            <a:off x="4860032" y="2820262"/>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0953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773832"/>
            <a:ext cx="9144000" cy="11430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s-MX" sz="4400" dirty="0" smtClean="0">
                <a:solidFill>
                  <a:schemeClr val="accent1">
                    <a:lumMod val="75000"/>
                  </a:schemeClr>
                </a:solidFill>
              </a:rPr>
              <a:t>Integrantes:</a:t>
            </a:r>
            <a:endParaRPr lang="es-MX" sz="4400" dirty="0">
              <a:solidFill>
                <a:schemeClr val="accent1">
                  <a:lumMod val="75000"/>
                </a:schemeClr>
              </a:solidFill>
            </a:endParaRPr>
          </a:p>
        </p:txBody>
      </p:sp>
      <p:graphicFrame>
        <p:nvGraphicFramePr>
          <p:cNvPr id="5" name="Tabla 8"/>
          <p:cNvGraphicFramePr>
            <a:graphicFrameLocks noGrp="1"/>
          </p:cNvGraphicFramePr>
          <p:nvPr>
            <p:extLst>
              <p:ext uri="{D42A27DB-BD31-4B8C-83A1-F6EECF244321}">
                <p14:modId xmlns:p14="http://schemas.microsoft.com/office/powerpoint/2010/main" val="4218757013"/>
              </p:ext>
            </p:extLst>
          </p:nvPr>
        </p:nvGraphicFramePr>
        <p:xfrm>
          <a:off x="899616" y="2572338"/>
          <a:ext cx="7416800" cy="2855738"/>
        </p:xfrm>
        <a:graphic>
          <a:graphicData uri="http://schemas.openxmlformats.org/drawingml/2006/table">
            <a:tbl>
              <a:tblPr firstRow="1" firstCol="1" bandRow="1"/>
              <a:tblGrid>
                <a:gridCol w="4230723">
                  <a:extLst>
                    <a:ext uri="{9D8B030D-6E8A-4147-A177-3AD203B41FA5}">
                      <a16:colId xmlns:a16="http://schemas.microsoft.com/office/drawing/2014/main" val="20000"/>
                    </a:ext>
                  </a:extLst>
                </a:gridCol>
                <a:gridCol w="3186077">
                  <a:extLst>
                    <a:ext uri="{9D8B030D-6E8A-4147-A177-3AD203B41FA5}">
                      <a16:colId xmlns:a16="http://schemas.microsoft.com/office/drawing/2014/main" val="20001"/>
                    </a:ext>
                  </a:extLst>
                </a:gridCol>
              </a:tblGrid>
              <a:tr h="332995">
                <a:tc>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PROFESORAS</a:t>
                      </a:r>
                    </a:p>
                    <a:p>
                      <a:pPr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07000"/>
                        </a:lnSpc>
                        <a:spcAft>
                          <a:spcPts val="0"/>
                        </a:spcAft>
                      </a:pPr>
                      <a:r>
                        <a:rPr lang="es-MX" sz="1600" b="1" dirty="0">
                          <a:solidFill>
                            <a:srgbClr val="2E74B5"/>
                          </a:solidFill>
                          <a:effectLst/>
                          <a:latin typeface="+mj-lt"/>
                          <a:ea typeface="Calibri" panose="020F0502020204030204" pitchFamily="34" charset="0"/>
                          <a:cs typeface="Times New Roman" panose="02020603050405020304" pitchFamily="18" charset="0"/>
                        </a:rPr>
                        <a:t>ASIGNATURA</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779">
                <a:tc>
                  <a:txBody>
                    <a:bodyPr/>
                    <a:lstStyle/>
                    <a:p>
                      <a:pPr algn="ctr">
                        <a:lnSpc>
                          <a:spcPct val="150000"/>
                        </a:lnSpc>
                        <a:spcAft>
                          <a:spcPts val="0"/>
                        </a:spcAft>
                      </a:pP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DALIA</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PEREZ</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BUENDIA</a:t>
                      </a:r>
                      <a:r>
                        <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Dibujo Constructivo II</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779">
                <a:tc>
                  <a:txBody>
                    <a:bodyPr/>
                    <a:lstStyle/>
                    <a:p>
                      <a:pPr algn="ctr">
                        <a:lnSpc>
                          <a:spcPct val="150000"/>
                        </a:lnSpc>
                        <a:spcAft>
                          <a:spcPts val="0"/>
                        </a:spcAft>
                      </a:pP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GERALDINE LIZETH ORENDAY MONTIEL</a:t>
                      </a:r>
                      <a:endPar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Química IV </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466779">
                <a:tc>
                  <a:txBody>
                    <a:bodyPr/>
                    <a:lstStyle/>
                    <a:p>
                      <a:pPr algn="ctr">
                        <a:lnSpc>
                          <a:spcPct val="150000"/>
                        </a:lnSpc>
                        <a:spcAft>
                          <a:spcPts val="0"/>
                        </a:spcAft>
                      </a:pP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SEBASTIAN FERNANDO HERNANDEZ RAMIREZ</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Física IV</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3445298"/>
                  </a:ext>
                </a:extLst>
              </a:tr>
              <a:tr h="466779">
                <a:tc>
                  <a:txBody>
                    <a:bodyPr/>
                    <a:lstStyle/>
                    <a:p>
                      <a:pPr algn="ctr">
                        <a:lnSpc>
                          <a:spcPct val="150000"/>
                        </a:lnSpc>
                        <a:spcAft>
                          <a:spcPts val="0"/>
                        </a:spcAft>
                      </a:pP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DANIEL ISLAS REYES</a:t>
                      </a:r>
                      <a:endPar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Matemáticas</a:t>
                      </a:r>
                      <a:r>
                        <a:rPr lang="es-MX" sz="14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IV</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59592256"/>
                  </a:ext>
                </a:extLst>
              </a:tr>
              <a:tr h="466779">
                <a:tc>
                  <a:txBody>
                    <a:bodyPr/>
                    <a:lstStyle/>
                    <a:p>
                      <a:pPr algn="ctr">
                        <a:lnSpc>
                          <a:spcPct val="150000"/>
                        </a:lnSpc>
                        <a:spcAft>
                          <a:spcPts val="0"/>
                        </a:spcAft>
                      </a:pPr>
                      <a:r>
                        <a:rPr lang="es-MX" sz="1400"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ITZEL TAPIA RAMIREZ</a:t>
                      </a:r>
                      <a:endParaRPr lang="es-MX" sz="1400" kern="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s-MX" sz="14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Inglés IV</a:t>
                      </a:r>
                      <a:endParaRPr lang="es-MX" sz="14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8459088"/>
                  </a:ext>
                </a:extLst>
              </a:tr>
            </a:tbl>
          </a:graphicData>
        </a:graphic>
      </p:graphicFrame>
      <p:sp>
        <p:nvSpPr>
          <p:cNvPr id="6" name="2 Subtítulo"/>
          <p:cNvSpPr txBox="1">
            <a:spLocks/>
          </p:cNvSpPr>
          <p:nvPr/>
        </p:nvSpPr>
        <p:spPr>
          <a:xfrm>
            <a:off x="3825044" y="349870"/>
            <a:ext cx="1493912" cy="7989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s-MX" b="1" dirty="0" smtClean="0"/>
              <a:t>Equipo </a:t>
            </a:r>
            <a:r>
              <a:rPr lang="es-MX" b="1" dirty="0" smtClean="0"/>
              <a:t>1</a:t>
            </a:r>
            <a:endParaRPr lang="es-MX" dirty="0"/>
          </a:p>
        </p:txBody>
      </p:sp>
    </p:spTree>
    <p:extLst>
      <p:ext uri="{BB962C8B-B14F-4D97-AF65-F5344CB8AC3E}">
        <p14:creationId xmlns:p14="http://schemas.microsoft.com/office/powerpoint/2010/main" val="131310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2436755626"/>
              </p:ext>
            </p:extLst>
          </p:nvPr>
        </p:nvGraphicFramePr>
        <p:xfrm>
          <a:off x="107505" y="404664"/>
          <a:ext cx="8965504" cy="5426558"/>
        </p:xfrm>
        <a:graphic>
          <a:graphicData uri="http://schemas.openxmlformats.org/drawingml/2006/table">
            <a:tbl>
              <a:tblPr firstRow="1" firstCol="1" bandRow="1"/>
              <a:tblGrid>
                <a:gridCol w="4680520">
                  <a:extLst>
                    <a:ext uri="{9D8B030D-6E8A-4147-A177-3AD203B41FA5}">
                      <a16:colId xmlns:a16="http://schemas.microsoft.com/office/drawing/2014/main" val="20000"/>
                    </a:ext>
                  </a:extLst>
                </a:gridCol>
                <a:gridCol w="4284984">
                  <a:extLst>
                    <a:ext uri="{9D8B030D-6E8A-4147-A177-3AD203B41FA5}">
                      <a16:colId xmlns:a16="http://schemas.microsoft.com/office/drawing/2014/main"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DESARROLLO DEL PROYECTO/ ACTIVIDAD INTERDISCIPLINARIA 2</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Enfocando Objetivos</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Organizar la información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recabada hasta el momento,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simplificándola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y estructurándola de tal manera que sirvan como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palabras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clave y base para  plantear las diversas actividades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disciplinarias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y  el producto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6°</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2 de mayo de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905273">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Dibujo Constructivo, Química, Física, Inglés Matemáticas.</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Comunicación,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Discurso, Sociedad</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2412">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100" b="1"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FUENTES DE APOYO: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Aguilar, M (2019). “</a:t>
                      </a:r>
                      <a:r>
                        <a:rPr kumimoji="0" lang="es-MX" sz="1100" b="0" i="1"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Diferencias entre interés e interés profesional</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 Universidad Panamericana. Recuperado de: </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https</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blog.up.edu.mx</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/diferencia-entre-</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interes</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-e-</a:t>
                      </a:r>
                      <a:r>
                        <a:rPr kumimoji="0" lang="es-MX" sz="1100" b="0" i="0" u="none" strike="noStrike" kern="1200" cap="none" spc="0" normalizeH="0" baseline="0" noProof="0" dirty="0" err="1"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interes</a:t>
                      </a: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-profesional [14 abril  de 2021]</a:t>
                      </a:r>
                      <a:endParaRPr kumimoji="0" lang="es-MX" sz="1100" b="0" i="0" u="none" strike="noStrike" kern="1200" cap="none" spc="0" normalizeH="0" baseline="0" noProof="0" dirty="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9"/>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partir de esta actividad todos tendremos claro el tema a tratar de manera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disciplinaria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y definiremos cuál sería nuestro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Presentamos un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video corto titulado: ¿CÓMO ELEGIR una carrera UNIVERSITARIA en México?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https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www.youtube.com</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watch?v</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hlinkClick r:id="rId2"/>
                        </a:rPr>
                        <a:t>xXaOBaqL224</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p>
                    <a:p>
                      <a:pPr algn="just">
                        <a:lnSpc>
                          <a:spcPct val="150000"/>
                        </a:lnSpc>
                        <a:spcAft>
                          <a:spcPts val="0"/>
                        </a:spcAft>
                      </a:pP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Comentamos de manera plenaria, los datos que ahí se presentan y con ello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realizamos una lluvia de ideas.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Resumimos las ideas principales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lo que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debian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tratar las actividades disciplinarias y definimos nuestro producto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40802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01764761"/>
              </p:ext>
            </p:extLst>
          </p:nvPr>
        </p:nvGraphicFramePr>
        <p:xfrm>
          <a:off x="107504" y="260648"/>
          <a:ext cx="8856984" cy="1536375"/>
        </p:xfrm>
        <a:graphic>
          <a:graphicData uri="http://schemas.openxmlformats.org/drawingml/2006/table">
            <a:tbl>
              <a:tblPr firstRow="1" firstCol="1" bandRow="1"/>
              <a:tblGrid>
                <a:gridCol w="8856984">
                  <a:extLst>
                    <a:ext uri="{9D8B030D-6E8A-4147-A177-3AD203B41FA5}">
                      <a16:colId xmlns:a16="http://schemas.microsoft.com/office/drawing/2014/main" val="20000"/>
                    </a:ext>
                  </a:extLst>
                </a:gridCol>
              </a:tblGrid>
              <a:tr h="562412">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 resultado final fue claro, el video aunque corto, nos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dio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puntos claves sobre qué era lo que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debíamos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investigar y cómo queríamos presentarlo.</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0"/>
                  </a:ext>
                </a:extLst>
              </a:tr>
              <a:tr h="562412">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DESICIONES: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Gracias a esta actividad sintetizamos información y logramos tener claro todos lo que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íbamos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 tratar de clarificar de manera disciplinaria y cuál sería la dirección hacia un producto final interdisciplinario.</a:t>
                      </a:r>
                    </a:p>
                    <a:p>
                      <a:pPr algn="ctr">
                        <a:lnSpc>
                          <a:spcPct val="150000"/>
                        </a:lnSpc>
                        <a:spcAft>
                          <a:spcPts val="0"/>
                        </a:spcAft>
                      </a:pP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1 Título"/>
          <p:cNvSpPr>
            <a:spLocks noGrp="1"/>
          </p:cNvSpPr>
          <p:nvPr>
            <p:ph type="title"/>
          </p:nvPr>
        </p:nvSpPr>
        <p:spPr>
          <a:xfrm>
            <a:off x="6181328" y="1872208"/>
            <a:ext cx="2962672" cy="620688"/>
          </a:xfrm>
        </p:spPr>
        <p:txBody>
          <a:bodyPr/>
          <a:lstStyle/>
          <a:p>
            <a:pPr algn="ctr"/>
            <a:r>
              <a:rPr lang="es-MX" sz="2400" b="1" dirty="0" smtClean="0">
                <a:effectLst>
                  <a:outerShdw blurRad="38100" dist="38100" dir="2700000" algn="tl">
                    <a:srgbClr val="000000">
                      <a:alpha val="43137"/>
                    </a:srgbClr>
                  </a:outerShdw>
                </a:effectLst>
                <a:latin typeface="Tw Cen MT Condensed" pitchFamily="34" charset="0"/>
                <a:cs typeface="Times New Roman" pitchFamily="18" charset="0"/>
              </a:rPr>
              <a:t>EVIDENCIAS</a:t>
            </a:r>
            <a:endParaRPr lang="es-MX" sz="2400" b="1" dirty="0">
              <a:effectLst>
                <a:outerShdw blurRad="38100" dist="38100" dir="2700000" algn="tl">
                  <a:srgbClr val="000000">
                    <a:alpha val="43137"/>
                  </a:srgbClr>
                </a:outerShdw>
              </a:effectLst>
              <a:latin typeface="Tw Cen MT Condensed"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50" y="3389337"/>
            <a:ext cx="3425724" cy="16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445469"/>
            <a:ext cx="2695339" cy="441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555476" y="2459893"/>
            <a:ext cx="296267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smtClean="0">
                <a:effectLst/>
                <a:latin typeface="Tw Cen MT Condensed" pitchFamily="34" charset="0"/>
                <a:cs typeface="Times New Roman" pitchFamily="18" charset="0"/>
                <a:sym typeface="Wingdings" pitchFamily="2" charset="2"/>
              </a:rPr>
              <a:t>Análisis de video y plenaria</a:t>
            </a:r>
            <a:endParaRPr lang="es-MX" sz="2000" b="1" dirty="0">
              <a:effectLst/>
              <a:latin typeface="Tw Cen MT Condensed" pitchFamily="34" charset="0"/>
            </a:endParaRPr>
          </a:p>
        </p:txBody>
      </p:sp>
      <p:sp>
        <p:nvSpPr>
          <p:cNvPr id="7" name="6 Flecha derecha"/>
          <p:cNvSpPr/>
          <p:nvPr/>
        </p:nvSpPr>
        <p:spPr>
          <a:xfrm flipH="1">
            <a:off x="7164288" y="2809900"/>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1 Título"/>
          <p:cNvSpPr txBox="1">
            <a:spLocks/>
          </p:cNvSpPr>
          <p:nvPr/>
        </p:nvSpPr>
        <p:spPr>
          <a:xfrm>
            <a:off x="7308304" y="2520280"/>
            <a:ext cx="136815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smtClean="0">
                <a:effectLst/>
                <a:latin typeface="Tw Cen MT Condensed" pitchFamily="34" charset="0"/>
                <a:cs typeface="Times New Roman" pitchFamily="18" charset="0"/>
                <a:sym typeface="Wingdings" pitchFamily="2" charset="2"/>
              </a:rPr>
              <a:t>Conclusión</a:t>
            </a:r>
            <a:endParaRPr lang="es-MX" sz="2000" b="1" dirty="0">
              <a:effectLst/>
              <a:latin typeface="Tw Cen MT Condensed" pitchFamily="34" charset="0"/>
            </a:endParaRPr>
          </a:p>
        </p:txBody>
      </p:sp>
      <p:sp>
        <p:nvSpPr>
          <p:cNvPr id="9" name="8 Flecha derecha"/>
          <p:cNvSpPr/>
          <p:nvPr/>
        </p:nvSpPr>
        <p:spPr>
          <a:xfrm rot="16200000" flipH="1">
            <a:off x="2195736" y="3157271"/>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9227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9" y="3501008"/>
            <a:ext cx="8568952" cy="1600200"/>
          </a:xfrm>
        </p:spPr>
        <p:txBody>
          <a:bodyPr/>
          <a:lstStyle/>
          <a:p>
            <a:r>
              <a:rPr lang="es-MX" b="1" dirty="0" smtClean="0">
                <a:latin typeface="Tw Cen MT Condensed" pitchFamily="34" charset="0"/>
              </a:rPr>
              <a:t>ACTIVIDAD POR ASIGNATURA </a:t>
            </a:r>
            <a:r>
              <a:rPr lang="es-MX" b="1" dirty="0">
                <a:latin typeface="Tw Cen MT Condensed" pitchFamily="34" charset="0"/>
              </a:rPr>
              <a:t/>
            </a:r>
            <a:br>
              <a:rPr lang="es-MX" b="1" dirty="0">
                <a:latin typeface="Tw Cen MT Condensed" pitchFamily="34" charset="0"/>
              </a:rPr>
            </a:br>
            <a:r>
              <a:rPr lang="es-MX" b="1" dirty="0" smtClean="0">
                <a:latin typeface="Tw Cen MT Condensed" pitchFamily="34" charset="0"/>
              </a:rPr>
              <a:t>DE LA FASE DE DESARROLLO DEL PROYECTO.</a:t>
            </a:r>
            <a:r>
              <a:rPr lang="es-MX" b="1" dirty="0">
                <a:latin typeface="Tw Cen MT Condensed" pitchFamily="34" charset="0"/>
              </a:rPr>
              <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3991062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 y="980728"/>
            <a:ext cx="915743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Asignatura 1</a:t>
            </a:r>
            <a:endParaRPr lang="es-MX" sz="2400" b="1" dirty="0">
              <a:effectLst/>
              <a:latin typeface="Tw Cen MT Condensed" pitchFamily="34" charset="0"/>
            </a:endParaRPr>
          </a:p>
        </p:txBody>
      </p:sp>
    </p:spTree>
    <p:extLst>
      <p:ext uri="{BB962C8B-B14F-4D97-AF65-F5344CB8AC3E}">
        <p14:creationId xmlns:p14="http://schemas.microsoft.com/office/powerpoint/2010/main" val="4126932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2133"/>
            <a:ext cx="6248758" cy="687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80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8303"/>
            <a:ext cx="494847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46" y="1052736"/>
            <a:ext cx="2860778" cy="559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691680" y="5661248"/>
            <a:ext cx="2962672"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342900" indent="-342900">
              <a:buFontTx/>
              <a:buChar char="-"/>
            </a:pPr>
            <a:r>
              <a:rPr lang="es-MX" sz="2000" b="1" dirty="0" smtClean="0">
                <a:effectLst/>
                <a:latin typeface="Tw Cen MT Condensed" pitchFamily="34" charset="0"/>
                <a:cs typeface="Times New Roman" pitchFamily="18" charset="0"/>
                <a:sym typeface="Wingdings" pitchFamily="2" charset="2"/>
              </a:rPr>
              <a:t>Parte de texto compartido</a:t>
            </a:r>
          </a:p>
        </p:txBody>
      </p:sp>
      <p:sp>
        <p:nvSpPr>
          <p:cNvPr id="8" name="7 Flecha derecha"/>
          <p:cNvSpPr/>
          <p:nvPr/>
        </p:nvSpPr>
        <p:spPr>
          <a:xfrm rot="5400000" flipH="1">
            <a:off x="2901618" y="5694334"/>
            <a:ext cx="266732" cy="9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 Título"/>
          <p:cNvSpPr txBox="1">
            <a:spLocks/>
          </p:cNvSpPr>
          <p:nvPr/>
        </p:nvSpPr>
        <p:spPr>
          <a:xfrm>
            <a:off x="5220072" y="404664"/>
            <a:ext cx="3923929"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1800" b="1" dirty="0" smtClean="0">
                <a:effectLst/>
                <a:latin typeface="Tw Cen MT Condensed" pitchFamily="34" charset="0"/>
                <a:cs typeface="Times New Roman" pitchFamily="18" charset="0"/>
                <a:sym typeface="Wingdings" pitchFamily="2" charset="2"/>
              </a:rPr>
              <a:t>Investigación alumnos/ carreras área I</a:t>
            </a:r>
          </a:p>
        </p:txBody>
      </p:sp>
    </p:spTree>
    <p:extLst>
      <p:ext uri="{BB962C8B-B14F-4D97-AF65-F5344CB8AC3E}">
        <p14:creationId xmlns:p14="http://schemas.microsoft.com/office/powerpoint/2010/main" val="3234109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
        <p:nvSpPr>
          <p:cNvPr id="9" name="1 Título"/>
          <p:cNvSpPr txBox="1">
            <a:spLocks/>
          </p:cNvSpPr>
          <p:nvPr/>
        </p:nvSpPr>
        <p:spPr>
          <a:xfrm>
            <a:off x="5220072" y="404664"/>
            <a:ext cx="3923929" cy="6206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1800" b="1" dirty="0" smtClean="0">
                <a:effectLst/>
                <a:latin typeface="Tw Cen MT Condensed" pitchFamily="34" charset="0"/>
                <a:cs typeface="Times New Roman" pitchFamily="18" charset="0"/>
                <a:sym typeface="Wingdings" pitchFamily="2" charset="2"/>
              </a:rPr>
              <a:t>Investigación alumnos/ carreras área 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82163"/>
            <a:ext cx="3825577" cy="9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35" y="2352675"/>
            <a:ext cx="30480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348880"/>
            <a:ext cx="342707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484" y="4293096"/>
            <a:ext cx="3692598" cy="183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699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Asignatura 2</a:t>
            </a:r>
            <a:endParaRPr lang="es-MX" sz="2400" b="1" dirty="0">
              <a:effectLst/>
              <a:latin typeface="Tw Cen MT Condensed" pitchFamily="34" charset="0"/>
            </a:endParaRPr>
          </a:p>
        </p:txBody>
      </p:sp>
      <p:grpSp>
        <p:nvGrpSpPr>
          <p:cNvPr id="6" name="Grupo 5"/>
          <p:cNvGrpSpPr/>
          <p:nvPr/>
        </p:nvGrpSpPr>
        <p:grpSpPr>
          <a:xfrm>
            <a:off x="0" y="1138239"/>
            <a:ext cx="9144000" cy="4442691"/>
            <a:chOff x="0" y="1138239"/>
            <a:chExt cx="9144000" cy="4442691"/>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9"/>
              <a:ext cx="9144000" cy="444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p:cNvSpPr txBox="1"/>
            <p:nvPr/>
          </p:nvSpPr>
          <p:spPr>
            <a:xfrm>
              <a:off x="3851920" y="1727230"/>
              <a:ext cx="3672408" cy="261610"/>
            </a:xfrm>
            <a:prstGeom prst="rect">
              <a:avLst/>
            </a:prstGeom>
            <a:solidFill>
              <a:schemeClr val="bg1"/>
            </a:solidFill>
          </p:spPr>
          <p:txBody>
            <a:bodyPr wrap="square" rtlCol="0">
              <a:spAutoFit/>
            </a:bodyPr>
            <a:lstStyle/>
            <a:p>
              <a:r>
                <a:rPr lang="es-MX" sz="1100" b="1" dirty="0">
                  <a:latin typeface="Arial" panose="020B0604020202020204" pitchFamily="34" charset="0"/>
                  <a:ea typeface="Calibri" panose="020F0502020204030204" pitchFamily="34" charset="0"/>
                  <a:cs typeface="Arial" panose="020B0604020202020204" pitchFamily="34" charset="0"/>
                </a:rPr>
                <a:t>GERALDINE LIZETH ORENDAY </a:t>
              </a:r>
              <a:r>
                <a:rPr lang="es-MX" sz="1100" b="1" dirty="0" smtClean="0">
                  <a:latin typeface="Arial" panose="020B0604020202020204" pitchFamily="34" charset="0"/>
                  <a:ea typeface="Calibri" panose="020F0502020204030204" pitchFamily="34" charset="0"/>
                  <a:cs typeface="Arial" panose="020B0604020202020204" pitchFamily="34" charset="0"/>
                </a:rPr>
                <a:t>MONTIEL</a:t>
              </a:r>
              <a:endParaRPr lang="es-MX" sz="11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8388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082483" cy="681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15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4248472" cy="6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4176464" cy="382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97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46856" y="332656"/>
            <a:ext cx="8229600" cy="5904656"/>
          </a:xfrm>
        </p:spPr>
        <p:txBody>
          <a:bodyPr/>
          <a:lstStyle/>
          <a:p>
            <a:pPr>
              <a:lnSpc>
                <a:spcPts val="4100"/>
              </a:lnSpc>
            </a:pPr>
            <a:r>
              <a:rPr lang="es-MX"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CICLO </a:t>
            </a:r>
            <a:r>
              <a:rPr lang="es-MX"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ESCOLAR </a:t>
            </a:r>
            <a:r>
              <a:rPr lang="es-MX"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2021-2022</a:t>
            </a:r>
            <a: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MX"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MX" sz="4000" b="1" dirty="0">
                <a:solidFill>
                  <a:schemeClr val="accent1">
                    <a:lumMod val="75000"/>
                  </a:schemeClr>
                </a:solidFill>
              </a:rPr>
              <a:t>Inicio: </a:t>
            </a:r>
            <a:r>
              <a:rPr lang="es-MX" sz="4000" dirty="0" smtClean="0">
                <a:solidFill>
                  <a:schemeClr val="accent1">
                    <a:lumMod val="75000"/>
                  </a:schemeClr>
                </a:solidFill>
              </a:rPr>
              <a:t>22 </a:t>
            </a:r>
            <a:r>
              <a:rPr lang="es-MX" sz="4000" dirty="0">
                <a:solidFill>
                  <a:schemeClr val="accent1">
                    <a:lumMod val="75000"/>
                  </a:schemeClr>
                </a:solidFill>
              </a:rPr>
              <a:t>de Abril de  </a:t>
            </a:r>
            <a:r>
              <a:rPr lang="es-MX" sz="4000" dirty="0" smtClean="0">
                <a:solidFill>
                  <a:schemeClr val="accent1">
                    <a:lumMod val="75000"/>
                  </a:schemeClr>
                </a:solidFill>
              </a:rPr>
              <a:t>2023</a:t>
            </a:r>
            <a:r>
              <a:rPr lang="es-MX" sz="4000" dirty="0">
                <a:solidFill>
                  <a:schemeClr val="accent1">
                    <a:lumMod val="75000"/>
                  </a:schemeClr>
                </a:solidFill>
              </a:rPr>
              <a:t/>
            </a:r>
            <a:br>
              <a:rPr lang="es-MX" sz="4000" dirty="0">
                <a:solidFill>
                  <a:schemeClr val="accent1">
                    <a:lumMod val="75000"/>
                  </a:schemeClr>
                </a:solidFill>
              </a:rPr>
            </a:br>
            <a:r>
              <a:rPr lang="es-MX" sz="4000" dirty="0">
                <a:solidFill>
                  <a:schemeClr val="accent1">
                    <a:lumMod val="75000"/>
                  </a:schemeClr>
                </a:solidFill>
              </a:rPr>
              <a:t/>
            </a:r>
            <a:br>
              <a:rPr lang="es-MX" sz="4000" dirty="0">
                <a:solidFill>
                  <a:schemeClr val="accent1">
                    <a:lumMod val="75000"/>
                  </a:schemeClr>
                </a:solidFill>
              </a:rPr>
            </a:br>
            <a:r>
              <a:rPr lang="es-MX" sz="4000" b="1" dirty="0">
                <a:solidFill>
                  <a:schemeClr val="accent1">
                    <a:lumMod val="75000"/>
                  </a:schemeClr>
                </a:solidFill>
              </a:rPr>
              <a:t>Término: </a:t>
            </a:r>
            <a:r>
              <a:rPr lang="es-MX" sz="4000" dirty="0" smtClean="0">
                <a:solidFill>
                  <a:schemeClr val="accent1">
                    <a:lumMod val="75000"/>
                  </a:schemeClr>
                </a:solidFill>
              </a:rPr>
              <a:t>13 </a:t>
            </a:r>
            <a:r>
              <a:rPr lang="es-MX" sz="4000" dirty="0">
                <a:solidFill>
                  <a:schemeClr val="accent1">
                    <a:lumMod val="75000"/>
                  </a:schemeClr>
                </a:solidFill>
              </a:rPr>
              <a:t>de </a:t>
            </a:r>
            <a:r>
              <a:rPr lang="es-MX" sz="4000" dirty="0" smtClean="0">
                <a:solidFill>
                  <a:schemeClr val="accent1">
                    <a:lumMod val="75000"/>
                  </a:schemeClr>
                </a:solidFill>
              </a:rPr>
              <a:t>Mayo </a:t>
            </a:r>
            <a:r>
              <a:rPr lang="es-MX" sz="4000" dirty="0">
                <a:solidFill>
                  <a:schemeClr val="accent1">
                    <a:lumMod val="75000"/>
                  </a:schemeClr>
                </a:solidFill>
              </a:rPr>
              <a:t>de  </a:t>
            </a:r>
            <a:r>
              <a:rPr lang="es-MX" sz="4000" dirty="0" smtClean="0">
                <a:solidFill>
                  <a:schemeClr val="accent1">
                    <a:lumMod val="75000"/>
                  </a:schemeClr>
                </a:solidFill>
              </a:rPr>
              <a:t>2024 </a:t>
            </a:r>
            <a:r>
              <a:rPr lang="es-MX" sz="4000" dirty="0">
                <a:solidFill>
                  <a:schemeClr val="accent1">
                    <a:lumMod val="75000"/>
                  </a:schemeClr>
                </a:solidFill>
              </a:rPr>
              <a:t/>
            </a:r>
            <a:br>
              <a:rPr lang="es-MX" sz="4000" dirty="0">
                <a:solidFill>
                  <a:schemeClr val="accent1">
                    <a:lumMod val="75000"/>
                  </a:schemeClr>
                </a:solidFill>
              </a:rPr>
            </a:br>
            <a:r>
              <a:rPr lang="es-MX" sz="3600" dirty="0">
                <a:solidFill>
                  <a:schemeClr val="accent1">
                    <a:lumMod val="75000"/>
                  </a:schemeClr>
                </a:solidFill>
              </a:rPr>
              <a:t/>
            </a:r>
            <a:br>
              <a:rPr lang="es-MX" sz="3600" dirty="0">
                <a:solidFill>
                  <a:schemeClr val="accent1">
                    <a:lumMod val="75000"/>
                  </a:schemeClr>
                </a:solidFill>
              </a:rPr>
            </a:br>
            <a:r>
              <a:rPr lang="es-MX"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es-MX"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es-MX" sz="3600" dirty="0"/>
          </a:p>
        </p:txBody>
      </p:sp>
      <p:sp>
        <p:nvSpPr>
          <p:cNvPr id="6" name="Título 1"/>
          <p:cNvSpPr txBox="1">
            <a:spLocks/>
          </p:cNvSpPr>
          <p:nvPr/>
        </p:nvSpPr>
        <p:spPr>
          <a:xfrm>
            <a:off x="2843808" y="0"/>
            <a:ext cx="6310263" cy="61912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r>
              <a:rPr lang="es-MX" sz="1800" b="1" dirty="0">
                <a:effectLst/>
                <a:latin typeface="Tw Cen MT Condensed" pitchFamily="34" charset="0"/>
              </a:rPr>
              <a:t>CICLO ESCOLAR EN EL QUE SE PLANEA LLEVAR A CABO EL PROYECTO.</a:t>
            </a:r>
          </a:p>
        </p:txBody>
      </p:sp>
    </p:spTree>
    <p:extLst>
      <p:ext uri="{BB962C8B-B14F-4D97-AF65-F5344CB8AC3E}">
        <p14:creationId xmlns:p14="http://schemas.microsoft.com/office/powerpoint/2010/main" val="4279640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78" y="44624"/>
            <a:ext cx="5513350" cy="18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78" y="1824711"/>
            <a:ext cx="5513351" cy="498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755576" y="1296144"/>
            <a:ext cx="8229600" cy="548680"/>
          </a:xfrm>
        </p:spPr>
        <p:txBody>
          <a:bodyPr/>
          <a:lstStyle/>
          <a:p>
            <a:pPr algn="r">
              <a:lnSpc>
                <a:spcPts val="2700"/>
              </a:lnSpc>
            </a:pPr>
            <a:r>
              <a:rPr lang="es-MX" sz="2400" b="1" dirty="0" smtClean="0">
                <a:effectLst/>
                <a:latin typeface="Tw Cen MT Condensed" pitchFamily="34" charset="0"/>
                <a:cs typeface="Times New Roman" pitchFamily="18" charset="0"/>
              </a:rPr>
              <a:t>EVIDENCIAS</a:t>
            </a:r>
            <a:br>
              <a:rPr lang="es-MX" sz="2400" b="1" dirty="0" smtClean="0">
                <a:effectLst/>
                <a:latin typeface="Tw Cen MT Condensed" pitchFamily="34" charset="0"/>
                <a:cs typeface="Times New Roman" pitchFamily="18" charset="0"/>
              </a:rPr>
            </a:br>
            <a:r>
              <a:rPr lang="es-MX" sz="2400" b="1" dirty="0" smtClean="0">
                <a:effectLst/>
                <a:latin typeface="Tw Cen MT Condensed" pitchFamily="34" charset="0"/>
                <a:cs typeface="Times New Roman" pitchFamily="18" charset="0"/>
              </a:rPr>
              <a:t/>
            </a:r>
            <a:br>
              <a:rPr lang="es-MX" sz="2400" b="1" dirty="0" smtClean="0">
                <a:effectLst/>
                <a:latin typeface="Tw Cen MT Condensed" pitchFamily="34" charset="0"/>
                <a:cs typeface="Times New Roman" pitchFamily="18" charset="0"/>
              </a:rPr>
            </a:br>
            <a:r>
              <a:rPr lang="es-MX" sz="2400" b="1" dirty="0" smtClean="0">
                <a:effectLst/>
                <a:latin typeface="Tw Cen MT Condensed" pitchFamily="34" charset="0"/>
                <a:cs typeface="Times New Roman" pitchFamily="18" charset="0"/>
              </a:rPr>
              <a:t>Consejos para facilitar </a:t>
            </a:r>
            <a:br>
              <a:rPr lang="es-MX" sz="2400" b="1" dirty="0" smtClean="0">
                <a:effectLst/>
                <a:latin typeface="Tw Cen MT Condensed" pitchFamily="34" charset="0"/>
                <a:cs typeface="Times New Roman" pitchFamily="18" charset="0"/>
              </a:rPr>
            </a:br>
            <a:r>
              <a:rPr lang="es-MX" sz="2400" b="1" dirty="0" smtClean="0">
                <a:effectLst/>
                <a:latin typeface="Tw Cen MT Condensed" pitchFamily="34" charset="0"/>
                <a:cs typeface="Times New Roman" pitchFamily="18" charset="0"/>
              </a:rPr>
              <a:t>la elección profesional</a:t>
            </a:r>
            <a:endParaRPr lang="es-MX" sz="2400" b="1" dirty="0">
              <a:effectLst/>
              <a:latin typeface="Tw Cen MT Condensed" pitchFamily="34" charset="0"/>
            </a:endParaRPr>
          </a:p>
        </p:txBody>
      </p:sp>
    </p:spTree>
    <p:extLst>
      <p:ext uri="{BB962C8B-B14F-4D97-AF65-F5344CB8AC3E}">
        <p14:creationId xmlns:p14="http://schemas.microsoft.com/office/powerpoint/2010/main" val="2537099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 y="980728"/>
            <a:ext cx="9172233"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Asignatura 3</a:t>
            </a:r>
            <a:endParaRPr lang="es-MX" sz="2400" b="1" dirty="0">
              <a:effectLst/>
              <a:latin typeface="Tw Cen MT Condensed" pitchFamily="34" charset="0"/>
            </a:endParaRPr>
          </a:p>
        </p:txBody>
      </p:sp>
    </p:spTree>
    <p:extLst>
      <p:ext uri="{BB962C8B-B14F-4D97-AF65-F5344CB8AC3E}">
        <p14:creationId xmlns:p14="http://schemas.microsoft.com/office/powerpoint/2010/main" val="78054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640"/>
            <a:ext cx="6959872" cy="689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6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
        <p:nvSpPr>
          <p:cNvPr id="6" name="1 Título"/>
          <p:cNvSpPr txBox="1">
            <a:spLocks/>
          </p:cNvSpPr>
          <p:nvPr/>
        </p:nvSpPr>
        <p:spPr>
          <a:xfrm>
            <a:off x="-28526" y="850404"/>
            <a:ext cx="9172525" cy="27434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400" b="1" dirty="0" smtClean="0">
                <a:effectLst/>
                <a:latin typeface="Tw Cen MT Condensed" pitchFamily="34" charset="0"/>
                <a:cs typeface="Times New Roman" pitchFamily="18" charset="0"/>
              </a:rPr>
              <a:t>Ejemplos de fragmentos de artículo</a:t>
            </a:r>
            <a:endParaRPr lang="es-MX" sz="2400" b="1" dirty="0">
              <a:effectLst/>
              <a:latin typeface="Tw Cen MT Condensed" pitchFamily="34" charset="0"/>
            </a:endParaRPr>
          </a:p>
        </p:txBody>
      </p:sp>
      <p:sp>
        <p:nvSpPr>
          <p:cNvPr id="2" name="1 CuadroTexto"/>
          <p:cNvSpPr txBox="1"/>
          <p:nvPr/>
        </p:nvSpPr>
        <p:spPr>
          <a:xfrm>
            <a:off x="2487611" y="1412776"/>
            <a:ext cx="4140250" cy="5262979"/>
          </a:xfrm>
          <a:prstGeom prst="rect">
            <a:avLst/>
          </a:prstGeom>
          <a:noFill/>
        </p:spPr>
        <p:txBody>
          <a:bodyPr wrap="square" rtlCol="0">
            <a:spAutoFit/>
          </a:bodyPr>
          <a:lstStyle/>
          <a:p>
            <a:r>
              <a:rPr lang="es-MX" sz="1600" dirty="0" smtClean="0">
                <a:latin typeface="Tw Cen MT" pitchFamily="34" charset="0"/>
              </a:rPr>
              <a:t>Lineamientos y estructura para video</a:t>
            </a:r>
          </a:p>
          <a:p>
            <a:endParaRPr lang="es-MX" sz="1600" dirty="0">
              <a:latin typeface="Tw Cen MT" pitchFamily="34" charset="0"/>
            </a:endParaRPr>
          </a:p>
          <a:p>
            <a:r>
              <a:rPr lang="es-MX" sz="1600" dirty="0" smtClean="0">
                <a:latin typeface="Tw Cen MT" pitchFamily="34" charset="0"/>
              </a:rPr>
              <a:t>La elaboración creativa queda a cargo de cada participante.</a:t>
            </a:r>
          </a:p>
          <a:p>
            <a:endParaRPr lang="es-MX" sz="1600" dirty="0">
              <a:latin typeface="Tw Cen MT" pitchFamily="34" charset="0"/>
            </a:endParaRPr>
          </a:p>
          <a:p>
            <a:r>
              <a:rPr lang="es-MX" sz="1600" dirty="0" smtClean="0">
                <a:latin typeface="Tw Cen MT" pitchFamily="34" charset="0"/>
              </a:rPr>
              <a:t>Deben responder las preguntas guía que se les envían, pero deben contar el video a manera  de plática no de entrevista.</a:t>
            </a:r>
          </a:p>
          <a:p>
            <a:endParaRPr lang="es-MX" sz="1600" dirty="0">
              <a:latin typeface="Tw Cen MT" pitchFamily="34" charset="0"/>
            </a:endParaRPr>
          </a:p>
          <a:p>
            <a:r>
              <a:rPr lang="es-MX" sz="1600" dirty="0" smtClean="0">
                <a:latin typeface="Tw Cen MT" pitchFamily="34" charset="0"/>
              </a:rPr>
              <a:t>Objetivo: ayudar a otros a que puedan decidir</a:t>
            </a:r>
          </a:p>
          <a:p>
            <a:endParaRPr lang="es-MX" sz="1600" dirty="0">
              <a:latin typeface="Tw Cen MT" pitchFamily="34" charset="0"/>
            </a:endParaRPr>
          </a:p>
          <a:p>
            <a:r>
              <a:rPr lang="es-MX" sz="1600" dirty="0">
                <a:latin typeface="Tw Cen MT" pitchFamily="34" charset="0"/>
              </a:rPr>
              <a:t>Título: "Para mi futuro yo"</a:t>
            </a:r>
          </a:p>
          <a:p>
            <a:r>
              <a:rPr lang="es-MX" sz="1600" dirty="0" smtClean="0">
                <a:latin typeface="Tw Cen MT" pitchFamily="34" charset="0"/>
              </a:rPr>
              <a:t>Datos:</a:t>
            </a:r>
            <a:r>
              <a:rPr lang="es-MX" sz="1600" dirty="0">
                <a:latin typeface="Tw Cen MT" pitchFamily="34" charset="0"/>
              </a:rPr>
              <a:t> </a:t>
            </a:r>
          </a:p>
          <a:p>
            <a:r>
              <a:rPr lang="es-MX" sz="1600" dirty="0">
                <a:latin typeface="Tw Cen MT" pitchFamily="34" charset="0"/>
              </a:rPr>
              <a:t>Proyecto de conexiones</a:t>
            </a:r>
          </a:p>
          <a:p>
            <a:r>
              <a:rPr lang="es-MX" sz="1600" dirty="0">
                <a:latin typeface="Tw Cen MT" pitchFamily="34" charset="0"/>
              </a:rPr>
              <a:t>6° año (área I, II y IV)</a:t>
            </a:r>
          </a:p>
          <a:p>
            <a:endParaRPr lang="es-MX" sz="1600" dirty="0" smtClean="0">
              <a:latin typeface="Tw Cen MT" pitchFamily="34" charset="0"/>
            </a:endParaRPr>
          </a:p>
          <a:p>
            <a:r>
              <a:rPr lang="es-MX" sz="1600" dirty="0" smtClean="0">
                <a:latin typeface="Tw Cen MT" pitchFamily="34" charset="0"/>
              </a:rPr>
              <a:t>Introducción </a:t>
            </a:r>
          </a:p>
          <a:p>
            <a:r>
              <a:rPr lang="es-MX" sz="1600" dirty="0" smtClean="0">
                <a:latin typeface="Tw Cen MT" pitchFamily="34" charset="0"/>
              </a:rPr>
              <a:t>Testimonios alumnos</a:t>
            </a:r>
          </a:p>
          <a:p>
            <a:r>
              <a:rPr lang="es-MX" sz="1600" dirty="0">
                <a:latin typeface="Tw Cen MT" pitchFamily="34" charset="0"/>
              </a:rPr>
              <a:t>Testimonios </a:t>
            </a:r>
            <a:r>
              <a:rPr lang="es-MX" sz="1600" dirty="0" smtClean="0">
                <a:latin typeface="Tw Cen MT" pitchFamily="34" charset="0"/>
              </a:rPr>
              <a:t>profesores</a:t>
            </a:r>
          </a:p>
          <a:p>
            <a:r>
              <a:rPr lang="es-MX" sz="1600" dirty="0" err="1" smtClean="0">
                <a:latin typeface="Tw Cen MT" pitchFamily="34" charset="0"/>
              </a:rPr>
              <a:t>Concluisones</a:t>
            </a:r>
            <a:endParaRPr lang="es-MX" sz="1600" dirty="0">
              <a:latin typeface="Tw Cen MT" pitchFamily="34" charset="0"/>
            </a:endParaRPr>
          </a:p>
          <a:p>
            <a:endParaRPr lang="es-MX" sz="1600" dirty="0">
              <a:latin typeface="Tw Cen MT" pitchFamily="34" charset="0"/>
            </a:endParaRPr>
          </a:p>
        </p:txBody>
      </p:sp>
    </p:spTree>
    <p:extLst>
      <p:ext uri="{BB962C8B-B14F-4D97-AF65-F5344CB8AC3E}">
        <p14:creationId xmlns:p14="http://schemas.microsoft.com/office/powerpoint/2010/main" val="2544684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495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Tree>
    <p:extLst>
      <p:ext uri="{BB962C8B-B14F-4D97-AF65-F5344CB8AC3E}">
        <p14:creationId xmlns:p14="http://schemas.microsoft.com/office/powerpoint/2010/main" val="291007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3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Tree>
    <p:extLst>
      <p:ext uri="{BB962C8B-B14F-4D97-AF65-F5344CB8AC3E}">
        <p14:creationId xmlns:p14="http://schemas.microsoft.com/office/powerpoint/2010/main" val="1854200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9" y="3501008"/>
            <a:ext cx="8568952" cy="1600200"/>
          </a:xfrm>
        </p:spPr>
        <p:txBody>
          <a:bodyPr/>
          <a:lstStyle/>
          <a:p>
            <a:r>
              <a:rPr lang="es-MX" b="1" dirty="0" smtClean="0">
                <a:latin typeface="Tw Cen MT Condensed" pitchFamily="34" charset="0"/>
              </a:rPr>
              <a:t>ACTIVIDAD INTERDISCIPLINARIA DEL CIERRE DEL PROYECTO.</a:t>
            </a:r>
            <a:r>
              <a:rPr lang="es-MX" b="1" dirty="0">
                <a:latin typeface="Tw Cen MT Condensed" pitchFamily="34" charset="0"/>
              </a:rPr>
              <a:t/>
            </a:r>
            <a:br>
              <a:rPr lang="es-MX" b="1" dirty="0">
                <a:latin typeface="Tw Cen MT Condensed" pitchFamily="34" charset="0"/>
              </a:rPr>
            </a:br>
            <a:endParaRPr lang="es-MX" b="1" dirty="0">
              <a:latin typeface="Tw Cen MT Condensed" pitchFamily="34" charset="0"/>
            </a:endParaRPr>
          </a:p>
        </p:txBody>
      </p:sp>
    </p:spTree>
    <p:extLst>
      <p:ext uri="{BB962C8B-B14F-4D97-AF65-F5344CB8AC3E}">
        <p14:creationId xmlns:p14="http://schemas.microsoft.com/office/powerpoint/2010/main" val="1142086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3141678064"/>
              </p:ext>
            </p:extLst>
          </p:nvPr>
        </p:nvGraphicFramePr>
        <p:xfrm>
          <a:off x="107505" y="116632"/>
          <a:ext cx="8965504" cy="6341428"/>
        </p:xfrm>
        <a:graphic>
          <a:graphicData uri="http://schemas.openxmlformats.org/drawingml/2006/table">
            <a:tbl>
              <a:tblPr firstRow="1" firstCol="1" bandRow="1"/>
              <a:tblGrid>
                <a:gridCol w="5544615">
                  <a:extLst>
                    <a:ext uri="{9D8B030D-6E8A-4147-A177-3AD203B41FA5}">
                      <a16:colId xmlns:a16="http://schemas.microsoft.com/office/drawing/2014/main" val="20000"/>
                    </a:ext>
                  </a:extLst>
                </a:gridCol>
                <a:gridCol w="3420889">
                  <a:extLst>
                    <a:ext uri="{9D8B030D-6E8A-4147-A177-3AD203B41FA5}">
                      <a16:colId xmlns:a16="http://schemas.microsoft.com/office/drawing/2014/main" val="20001"/>
                    </a:ext>
                  </a:extLst>
                </a:gridCol>
              </a:tblGrid>
              <a:tr h="288033">
                <a:tc gridSpan="2">
                  <a:txBody>
                    <a:bodyPr/>
                    <a:lstStyle/>
                    <a:p>
                      <a:pPr algn="ctr">
                        <a:lnSpc>
                          <a:spcPct val="107000"/>
                        </a:lnSpc>
                        <a:spcAft>
                          <a:spcPts val="0"/>
                        </a:spcAft>
                      </a:pPr>
                      <a:r>
                        <a:rPr lang="es-MX" sz="1600" b="1" dirty="0" smtClean="0">
                          <a:solidFill>
                            <a:srgbClr val="2E74B5"/>
                          </a:solidFill>
                          <a:effectLst/>
                          <a:latin typeface="+mj-lt"/>
                          <a:ea typeface="Calibri" panose="020F0502020204030204" pitchFamily="34" charset="0"/>
                          <a:cs typeface="Times New Roman" panose="02020603050405020304" pitchFamily="18" charset="0"/>
                        </a:rPr>
                        <a:t>CIERRE</a:t>
                      </a:r>
                      <a:r>
                        <a:rPr lang="es-MX" sz="1600" b="1" baseline="0" dirty="0" smtClean="0">
                          <a:solidFill>
                            <a:srgbClr val="2E74B5"/>
                          </a:solidFill>
                          <a:effectLst/>
                          <a:latin typeface="+mj-lt"/>
                          <a:ea typeface="Calibri" panose="020F0502020204030204" pitchFamily="34" charset="0"/>
                          <a:cs typeface="Times New Roman" panose="02020603050405020304" pitchFamily="18" charset="0"/>
                        </a:rPr>
                        <a:t> DEL PROYECTO</a:t>
                      </a: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57200" algn="ctr">
                        <a:lnSpc>
                          <a:spcPct val="107000"/>
                        </a:lnSpc>
                        <a:spcAft>
                          <a:spcPts val="0"/>
                        </a:spcAft>
                      </a:pPr>
                      <a:endParaRPr lang="es-MX" sz="16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31">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NOMBRE DE</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Presentación</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1"/>
                  </a:ext>
                </a:extLst>
              </a:tr>
              <a:tr h="445973">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OBJETIVO: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Presentar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 la comunidad estudiantil de la Preparatoria del Colegio Ing. Armando I. Santacruz, el trabajo realizado por alumnos de sexto año, en una clase conjunta programada en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google</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meet</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para posteriormente realizar un debate en donde podamos escuchar las opiniones de los demás alumnos y docentes que nos lleven a establecer conjuntamente conclusiones  sobre el tema tratado.</a:t>
                      </a:r>
                      <a:endPar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309">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GRADO: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4°</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FECHA: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11 mayo 2022</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905273">
                <a:tc>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ASIGNATURAS</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Dibujo</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constructivo</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Química, Comunicación Visual.</a:t>
                      </a:r>
                      <a:endPar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TEMAS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LAS ASIGNATURAS: </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Cultura, </a:t>
                      </a:r>
                      <a:r>
                        <a:rPr lang="es-MX" sz="110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Comuicación</a:t>
                      </a: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Discurso, Sociedad.</a:t>
                      </a: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90898">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MX" sz="1100" b="1" kern="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Fuentes</a:t>
                      </a:r>
                      <a:r>
                        <a:rPr lang="es-MX" sz="1100" b="1"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apoyo: </a:t>
                      </a:r>
                      <a:r>
                        <a:rPr lang="es-MX" sz="110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Lenoir</a:t>
                      </a:r>
                      <a:r>
                        <a:rPr lang="es-MX" sz="110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Yves. “Interdisciplinariedad en educación: una síntesis de sus especificidades y actualización” </a:t>
                      </a:r>
                      <a:r>
                        <a:rPr lang="es-MX" sz="1100" kern="120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nterdisciplina</a:t>
                      </a:r>
                      <a:r>
                        <a:rPr lang="es-MX" sz="1100" kern="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 núm. 1 (2013)</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a:lnSpc>
                          <a:spcPct val="150000"/>
                        </a:lnSpc>
                        <a:spcAft>
                          <a:spcPts val="0"/>
                        </a:spcAft>
                      </a:pP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JUSTIFICACIÓN</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Con esta actividad se pretende exponer mediante una presentación conjunta el desarrollo  el proyecto y los productos del mismo a la comunidad estudiantil, y poder reflexionar sobre dichos temas, de tal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menera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que logramos aportar un tipo de ayuda a los compañeros de otros grados que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estpan</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en la situación de elegir una carrera, a hacerla sin miedos ni prejuicios.</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pPr algn="ctr">
                        <a:lnSpc>
                          <a:spcPct val="150000"/>
                        </a:lnSpc>
                        <a:spcAft>
                          <a:spcPts val="0"/>
                        </a:spcAft>
                      </a:pP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5"/>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APERTURA DE LA ACTIVIDAD:</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Cada  asignatura se encargó de grabar un video con las características señalas por los alumnos de área IV,  a la vez que se grabaron también testimoniales de profesores.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6"/>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DESARROLLO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Una vez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consluidos</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los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veideos</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se compartieron en una carpeta en Drive para que los alumnos de área IV pudieran trabajar en la realización del producto final.  Una vez </a:t>
                      </a:r>
                      <a:r>
                        <a:rPr lang="es-MX" sz="1100" b="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conluido</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el video</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se compartió con las docentes para que cada una designará el orden de aparición  y participación de los alumnos en la presentación final.</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7"/>
                  </a:ext>
                </a:extLst>
              </a:tr>
              <a:tr h="562412">
                <a:tc gridSpan="2">
                  <a:txBody>
                    <a:bodyPr/>
                    <a:lstStyle/>
                    <a:p>
                      <a:pPr algn="just">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CIERRE DE LA ACTIVIDAD: </a:t>
                      </a: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Expusimos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el trabajo realizado a partir de una presentación que compartimos en vivo, y posteriormente algunos alumnos realizaron  preguntas  formuladas por ellos para guiar de esta manera un debate.</a:t>
                      </a:r>
                      <a:endParaRPr lang="es-MX" sz="11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50013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35558573"/>
              </p:ext>
            </p:extLst>
          </p:nvPr>
        </p:nvGraphicFramePr>
        <p:xfrm>
          <a:off x="107504" y="260650"/>
          <a:ext cx="8856984" cy="3520440"/>
        </p:xfrm>
        <a:graphic>
          <a:graphicData uri="http://schemas.openxmlformats.org/drawingml/2006/table">
            <a:tbl>
              <a:tblPr firstRow="1" firstCol="1" bandRow="1"/>
              <a:tblGrid>
                <a:gridCol w="4502300">
                  <a:extLst>
                    <a:ext uri="{9D8B030D-6E8A-4147-A177-3AD203B41FA5}">
                      <a16:colId xmlns:a16="http://schemas.microsoft.com/office/drawing/2014/main" val="20000"/>
                    </a:ext>
                  </a:extLst>
                </a:gridCol>
                <a:gridCol w="4354684">
                  <a:extLst>
                    <a:ext uri="{9D8B030D-6E8A-4147-A177-3AD203B41FA5}">
                      <a16:colId xmlns:a16="http://schemas.microsoft.com/office/drawing/2014/main" val="20001"/>
                    </a:ext>
                  </a:extLst>
                </a:gridCol>
              </a:tblGrid>
              <a:tr h="562412">
                <a:tc gridSpan="2">
                  <a:txBody>
                    <a:bodyPr/>
                    <a:lstStyle/>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ANÁLISIS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LA ACTIVIDAD: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actividad resulto ampliamente enriquecedora, fue agradable que se pudieran conectar la  mayor parte del alumnado y profesores, la mayoría fue muy receptivo, y aunque al principio fue difícil arrancar con las respuestas, fue crucial la ayuda y participación de los mismos alumnos que realizaron el proyecto ya que ellos nos ayudaron a motivar la participación de sus demás compañeros, siendo muy interesante poder escuchar las diversas perspectivas, opiniones y sugerencias.</a:t>
                      </a:r>
                    </a:p>
                    <a:p>
                      <a:pPr algn="ctr">
                        <a:lnSpc>
                          <a:spcPct val="150000"/>
                        </a:lnSpc>
                        <a:spcAft>
                          <a:spcPts val="0"/>
                        </a:spcAft>
                      </a:pPr>
                      <a:r>
                        <a:rPr lang="es-MX" sz="1100" b="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Lo más</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importante fue que pensamos se logró el objetivo de llamar su atención con los videos y de esta manera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domentar</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la participación, y a su vez generar un ambiente de apoyo, comprensión y empatía, para que las participaciones fueran muy sinceras tanto que los alumnos de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sextose</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pusieron a disposición de sus compañeros para ayudarles en lo que ellos pudieran. </a:t>
                      </a:r>
                      <a:endParaRPr lang="es-MX" sz="1100" b="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hMerge="1">
                  <a:txBody>
                    <a:bodyPr/>
                    <a:lstStyle/>
                    <a:p>
                      <a:endParaRPr lang="es-MX"/>
                    </a:p>
                  </a:txBody>
                  <a:tcPr/>
                </a:tc>
                <a:extLst>
                  <a:ext uri="{0D108BD9-81ED-4DB2-BD59-A6C34878D82A}">
                    <a16:rowId xmlns:a16="http://schemas.microsoft.com/office/drawing/2014/main" val="10000"/>
                  </a:ext>
                </a:extLst>
              </a:tr>
              <a:tr h="562412">
                <a:tc gridSpan="2">
                  <a:txBody>
                    <a:bodyPr/>
                    <a:lstStyle/>
                    <a:p>
                      <a:pPr algn="ctr">
                        <a:lnSpc>
                          <a:spcPct val="150000"/>
                        </a:lnSpc>
                        <a:spcAft>
                          <a:spcPts val="0"/>
                        </a:spcAft>
                      </a:pPr>
                      <a:endPar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p>
                      <a:pPr algn="ctr">
                        <a:lnSpc>
                          <a:spcPct val="150000"/>
                        </a:lnSpc>
                        <a:spcAft>
                          <a:spcPts val="0"/>
                        </a:spcAft>
                      </a:pPr>
                      <a:r>
                        <a:rPr lang="es-MX" sz="1100" b="1"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RESULTADOS DE LA ACTIVIDAD/ANÁLISIS/TOMA</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 </a:t>
                      </a:r>
                      <a:r>
                        <a:rPr lang="es-MX" sz="1100" b="1"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DESICIONES</a:t>
                      </a:r>
                      <a:r>
                        <a:rPr lang="es-MX" sz="1100" b="1"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Siempre es importante la participación y el compromiso tanto del alumnado como del personal y en este trabajo se pudieron lograr ambos, y lo mejor es que se pueden compartir de una manera palpable como lo es el audiovisual, lo que vuelve significativa la experiencia, y también es vital la investigación con sus diferentes artistas para poder dotar de más y más herramientas a los alumnos que los ayuden a enfrentarse a los cambios y diversas etapas de la vida de una </a:t>
                      </a:r>
                      <a:r>
                        <a:rPr lang="es-MX" sz="1100" b="0" baseline="0" dirty="0" err="1"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maenera</a:t>
                      </a:r>
                      <a:r>
                        <a:rPr lang="es-MX" sz="1100" b="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óptima, seguros de sí mismos.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5922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Tw Cen MT Condensed" pitchFamily="34" charset="0"/>
              </a:rPr>
              <a:t>INTRODUCCIÓN</a:t>
            </a:r>
            <a:endParaRPr lang="es-MX" dirty="0">
              <a:latin typeface="Tw Cen MT Condensed" pitchFamily="34" charset="0"/>
            </a:endParaRPr>
          </a:p>
        </p:txBody>
      </p:sp>
      <p:sp>
        <p:nvSpPr>
          <p:cNvPr id="3" name="2 Marcador de contenido"/>
          <p:cNvSpPr>
            <a:spLocks noGrp="1"/>
          </p:cNvSpPr>
          <p:nvPr>
            <p:ph idx="1"/>
          </p:nvPr>
        </p:nvSpPr>
        <p:spPr>
          <a:xfrm>
            <a:off x="549896" y="1772816"/>
            <a:ext cx="8136904" cy="4353349"/>
          </a:xfrm>
        </p:spPr>
        <p:txBody>
          <a:bodyPr>
            <a:noAutofit/>
          </a:bodyPr>
          <a:lstStyle/>
          <a:p>
            <a:pPr marL="0" indent="0" algn="just">
              <a:lnSpc>
                <a:spcPct val="120000"/>
              </a:lnSpc>
              <a:buNone/>
            </a:pPr>
            <a:r>
              <a:rPr lang="es-MX" sz="1200" dirty="0" smtClean="0"/>
              <a:t>La </a:t>
            </a:r>
            <a:r>
              <a:rPr lang="es-MX" sz="1200" dirty="0"/>
              <a:t>realidad </a:t>
            </a:r>
            <a:r>
              <a:rPr lang="es-MX" sz="1200" dirty="0" smtClean="0"/>
              <a:t>del mundo actual, </a:t>
            </a:r>
            <a:r>
              <a:rPr lang="es-MX" sz="1200" dirty="0"/>
              <a:t>los cambios científicos, sociales, económicos, políticos y tecnológicos específicamente de la Ciudad </a:t>
            </a:r>
            <a:r>
              <a:rPr lang="es-MX" sz="1200" dirty="0" smtClean="0"/>
              <a:t>de México, </a:t>
            </a:r>
            <a:r>
              <a:rPr lang="es-MX" sz="1200" dirty="0"/>
              <a:t>requiere que las instituciones educativas de nivel medio superior </a:t>
            </a:r>
            <a:r>
              <a:rPr lang="es-MX" sz="1200" dirty="0" smtClean="0"/>
              <a:t>cuenten </a:t>
            </a:r>
            <a:r>
              <a:rPr lang="es-MX" sz="1200" dirty="0"/>
              <a:t>con una investigación de las escuelas de educación superior que respondan y den continuidad al perfil de egreso </a:t>
            </a:r>
            <a:r>
              <a:rPr lang="es-MX" sz="1200" dirty="0" smtClean="0"/>
              <a:t>de dicho nivel, </a:t>
            </a:r>
            <a:r>
              <a:rPr lang="es-MX" sz="1200" dirty="0"/>
              <a:t>mismo que deberá estar acorde con las necesidades y requerimientos que demanda la </a:t>
            </a:r>
            <a:r>
              <a:rPr lang="es-MX" sz="1200" dirty="0" smtClean="0"/>
              <a:t>sociedad en la que nos encontramos y </a:t>
            </a:r>
            <a:r>
              <a:rPr lang="es-MX" sz="1200" dirty="0"/>
              <a:t>responder a las exigencias del Siglo XXI.</a:t>
            </a:r>
          </a:p>
          <a:p>
            <a:pPr marL="0" indent="0" algn="just">
              <a:lnSpc>
                <a:spcPct val="120000"/>
              </a:lnSpc>
              <a:buNone/>
            </a:pPr>
            <a:r>
              <a:rPr lang="es-MX" sz="1200" dirty="0"/>
              <a:t>Las </a:t>
            </a:r>
            <a:r>
              <a:rPr lang="es-MX" sz="1200" dirty="0" smtClean="0"/>
              <a:t>mencionas </a:t>
            </a:r>
            <a:r>
              <a:rPr lang="es-MX" sz="1200" dirty="0"/>
              <a:t>condiciones </a:t>
            </a:r>
            <a:r>
              <a:rPr lang="es-MX" sz="1200" dirty="0" smtClean="0"/>
              <a:t>generan cada vez, en </a:t>
            </a:r>
            <a:r>
              <a:rPr lang="es-MX" sz="1200" dirty="0"/>
              <a:t>mayor </a:t>
            </a:r>
            <a:r>
              <a:rPr lang="es-MX" sz="1200" dirty="0" smtClean="0"/>
              <a:t>medida, </a:t>
            </a:r>
            <a:r>
              <a:rPr lang="es-MX" sz="1200" dirty="0"/>
              <a:t>un gran esfuerzo para los jóvenes, quienes tienen que enfrentar un mundo </a:t>
            </a:r>
            <a:r>
              <a:rPr lang="es-MX" sz="1200" dirty="0" smtClean="0"/>
              <a:t>más </a:t>
            </a:r>
            <a:r>
              <a:rPr lang="es-MX" sz="1200" dirty="0"/>
              <a:t>exigente y competitivo en lo académico, laboral y </a:t>
            </a:r>
            <a:r>
              <a:rPr lang="es-MX" sz="1200" dirty="0" smtClean="0"/>
              <a:t>socia, </a:t>
            </a:r>
            <a:r>
              <a:rPr lang="es-MX" sz="1200" dirty="0"/>
              <a:t>por ello la necesidad de brindarles un espacio </a:t>
            </a:r>
            <a:r>
              <a:rPr lang="es-MX" sz="1200" dirty="0" smtClean="0"/>
              <a:t>de </a:t>
            </a:r>
            <a:r>
              <a:rPr lang="es-MX" sz="1200" dirty="0"/>
              <a:t>desarrollo integral dentro del aula escolar que les permita adquirir las competencias y habilidades necesarias para enfrentar dicha </a:t>
            </a:r>
            <a:r>
              <a:rPr lang="es-MX" sz="1200" dirty="0" smtClean="0"/>
              <a:t>situación.</a:t>
            </a:r>
          </a:p>
          <a:p>
            <a:pPr marL="0" indent="0" algn="just">
              <a:lnSpc>
                <a:spcPct val="120000"/>
              </a:lnSpc>
              <a:buNone/>
            </a:pPr>
            <a:endParaRPr lang="es-MX" sz="1200" dirty="0"/>
          </a:p>
          <a:p>
            <a:pPr marL="0" indent="0" algn="just">
              <a:lnSpc>
                <a:spcPct val="120000"/>
              </a:lnSpc>
              <a:buNone/>
            </a:pPr>
            <a:r>
              <a:rPr lang="es-MX" sz="1200" dirty="0"/>
              <a:t>El presente proyecto surge de la propuesta de los alumnos de sexto grado de elaborar material sobre la elección de carrera. Esta decisión debe estar sostenida no sólo en los intereses del alumno, </a:t>
            </a:r>
            <a:r>
              <a:rPr lang="es-MX" sz="1200" dirty="0" smtClean="0"/>
              <a:t>sino </a:t>
            </a:r>
            <a:r>
              <a:rPr lang="es-MX" sz="1200" dirty="0"/>
              <a:t>en su axiología, su capacidad ética, su interpretación del mundo y las diversas perspectivas que de él ejercen crítica, así como de su condición biológica, del conocimiento de su entorno y de su disciplina. Todo este cuadro de saberes le permitirán realizar una trazabilidad crítica apoyada en conocimientos de las áreas, donde utilizará distintas herramientas que permitan realizar una evaluación más </a:t>
            </a:r>
            <a:r>
              <a:rPr lang="es-MX" sz="1200" dirty="0" smtClean="0"/>
              <a:t>certera.</a:t>
            </a:r>
            <a:endParaRPr lang="es-MX" sz="1200" dirty="0"/>
          </a:p>
          <a:p>
            <a:pPr marL="0" indent="0" algn="just">
              <a:lnSpc>
                <a:spcPct val="120000"/>
              </a:lnSpc>
              <a:buNone/>
            </a:pPr>
            <a:endParaRPr lang="es-MX" sz="1200" dirty="0" smtClean="0"/>
          </a:p>
          <a:p>
            <a:pPr marL="0" indent="0" algn="just">
              <a:lnSpc>
                <a:spcPct val="120000"/>
              </a:lnSpc>
              <a:buNone/>
            </a:pPr>
            <a:r>
              <a:rPr lang="es-MX" sz="1200" dirty="0" smtClean="0"/>
              <a:t>Por </a:t>
            </a:r>
            <a:r>
              <a:rPr lang="es-MX" sz="1200" dirty="0"/>
              <a:t>ello, el proyecto busca recopilar información sobre las </a:t>
            </a:r>
            <a:r>
              <a:rPr lang="es-MX" sz="1200" dirty="0" smtClean="0"/>
              <a:t>universidades y carreras </a:t>
            </a:r>
            <a:r>
              <a:rPr lang="es-MX" sz="1200" dirty="0"/>
              <a:t>que mejor responden </a:t>
            </a:r>
            <a:r>
              <a:rPr lang="es-MX" sz="1200" dirty="0" smtClean="0"/>
              <a:t>a sus necesidades, elaborando diversas investigaciones que los ayuden a tomar decisiones informadas sobre a dónde quieren dirigir su siguiente etapa.</a:t>
            </a:r>
            <a:endParaRPr lang="es-MX" sz="1200" dirty="0"/>
          </a:p>
          <a:p>
            <a:pPr marL="0" indent="0" algn="just">
              <a:lnSpc>
                <a:spcPct val="120000"/>
              </a:lnSpc>
              <a:buNone/>
            </a:pPr>
            <a:endParaRPr lang="es-MX" sz="1200" dirty="0"/>
          </a:p>
          <a:p>
            <a:pPr marL="0" indent="0" algn="just">
              <a:lnSpc>
                <a:spcPct val="120000"/>
              </a:lnSpc>
              <a:buNone/>
            </a:pPr>
            <a:endParaRPr lang="es-MX" sz="1200" dirty="0"/>
          </a:p>
          <a:p>
            <a:pPr marL="0" indent="0" algn="just">
              <a:lnSpc>
                <a:spcPct val="120000"/>
              </a:lnSpc>
              <a:buNone/>
            </a:pPr>
            <a:endParaRPr lang="es-MX" sz="1200" dirty="0"/>
          </a:p>
        </p:txBody>
      </p:sp>
    </p:spTree>
    <p:extLst>
      <p:ext uri="{BB962C8B-B14F-4D97-AF65-F5344CB8AC3E}">
        <p14:creationId xmlns:p14="http://schemas.microsoft.com/office/powerpoint/2010/main" val="2499172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sp>
        <p:nvSpPr>
          <p:cNvPr id="4" name="3 CuadroTexto"/>
          <p:cNvSpPr txBox="1"/>
          <p:nvPr/>
        </p:nvSpPr>
        <p:spPr>
          <a:xfrm>
            <a:off x="971600" y="908720"/>
            <a:ext cx="7128792" cy="333681"/>
          </a:xfrm>
          <a:prstGeom prst="rect">
            <a:avLst/>
          </a:prstGeom>
          <a:noFill/>
        </p:spPr>
        <p:txBody>
          <a:bodyPr wrap="square" rtlCol="0">
            <a:spAutoFit/>
          </a:bodyPr>
          <a:lstStyle/>
          <a:p>
            <a:pPr algn="ct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Preguntas guía para la </a:t>
            </a:r>
            <a:r>
              <a:rPr lang="es-MX" sz="1200" b="1" dirty="0" err="1" smtClean="0">
                <a:solidFill>
                  <a:schemeClr val="tx1">
                    <a:lumMod val="65000"/>
                    <a:lumOff val="35000"/>
                  </a:schemeClr>
                </a:solidFill>
                <a:latin typeface="+mj-lt"/>
                <a:ea typeface="Calibri" panose="020F0502020204030204" pitchFamily="34" charset="0"/>
                <a:cs typeface="Times New Roman" panose="02020603050405020304" pitchFamily="18" charset="0"/>
              </a:rPr>
              <a:t>alaboración</a:t>
            </a: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 de los videos:</a:t>
            </a:r>
          </a:p>
        </p:txBody>
      </p:sp>
      <p:sp>
        <p:nvSpPr>
          <p:cNvPr id="8" name="7 CuadroTexto"/>
          <p:cNvSpPr txBox="1"/>
          <p:nvPr/>
        </p:nvSpPr>
        <p:spPr>
          <a:xfrm>
            <a:off x="983407" y="1628800"/>
            <a:ext cx="6972969" cy="3416320"/>
          </a:xfrm>
          <a:prstGeom prst="rect">
            <a:avLst/>
          </a:prstGeom>
          <a:noFill/>
        </p:spPr>
        <p:txBody>
          <a:bodyPr wrap="square" rtlCol="0">
            <a:spAutoFit/>
          </a:bodyPr>
          <a:lstStyle/>
          <a:p>
            <a:pP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Preguntas guía para profesores:</a:t>
            </a: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1</a:t>
            </a:r>
            <a:r>
              <a:rPr lang="es-MX" sz="1200" dirty="0">
                <a:solidFill>
                  <a:schemeClr val="tx1">
                    <a:lumMod val="65000"/>
                    <a:lumOff val="35000"/>
                  </a:schemeClr>
                </a:solidFill>
                <a:latin typeface="+mj-lt"/>
                <a:cs typeface="Times New Roman" panose="02020603050405020304" pitchFamily="18" charset="0"/>
              </a:rPr>
              <a:t>.- ¿Cuál es la carrera que estudió y en cuáles son los campos de acción?</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2.- ¿Qué </a:t>
            </a:r>
            <a:r>
              <a:rPr lang="es-MX" sz="1200" dirty="0" smtClean="0">
                <a:solidFill>
                  <a:schemeClr val="tx1">
                    <a:lumMod val="65000"/>
                    <a:lumOff val="35000"/>
                  </a:schemeClr>
                </a:solidFill>
                <a:latin typeface="+mj-lt"/>
                <a:cs typeface="Times New Roman" panose="02020603050405020304" pitchFamily="18" charset="0"/>
              </a:rPr>
              <a:t>la(o) </a:t>
            </a:r>
            <a:r>
              <a:rPr lang="es-MX" sz="1200" dirty="0">
                <a:solidFill>
                  <a:schemeClr val="tx1">
                    <a:lumMod val="65000"/>
                    <a:lumOff val="35000"/>
                  </a:schemeClr>
                </a:solidFill>
                <a:latin typeface="+mj-lt"/>
                <a:cs typeface="Times New Roman" panose="02020603050405020304" pitchFamily="18" charset="0"/>
              </a:rPr>
              <a:t>motivó para elegir dicha carrera?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3.- ¿Cuáles son las oportunidades laborales reales en México para esta carrera?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4.-  ¿Cómo se siente a la fecha con la decisión profesional que tomó</a:t>
            </a:r>
            <a:r>
              <a:rPr lang="es-MX" sz="1200" dirty="0" smtClean="0">
                <a:solidFill>
                  <a:schemeClr val="tx1">
                    <a:lumMod val="65000"/>
                    <a:lumOff val="35000"/>
                  </a:schemeClr>
                </a:solidFill>
                <a:latin typeface="+mj-lt"/>
                <a:cs typeface="Times New Roman" panose="02020603050405020304" pitchFamily="18" charset="0"/>
              </a:rPr>
              <a:t>?</a:t>
            </a:r>
          </a:p>
          <a:p>
            <a:pPr>
              <a:lnSpc>
                <a:spcPct val="150000"/>
              </a:lnSpc>
              <a:spcAft>
                <a:spcPts val="0"/>
              </a:spcAft>
            </a:pPr>
            <a:endParaRPr lang="es-MX" sz="1200" dirty="0" smtClean="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b="1" dirty="0" smtClean="0">
                <a:solidFill>
                  <a:schemeClr val="tx1">
                    <a:lumMod val="65000"/>
                    <a:lumOff val="35000"/>
                  </a:schemeClr>
                </a:solidFill>
                <a:latin typeface="+mj-lt"/>
                <a:cs typeface="Times New Roman" panose="02020603050405020304" pitchFamily="18" charset="0"/>
              </a:rPr>
              <a:t>Preguntas </a:t>
            </a:r>
            <a:r>
              <a:rPr lang="es-MX" sz="1200" b="1" dirty="0">
                <a:solidFill>
                  <a:schemeClr val="tx1">
                    <a:lumMod val="65000"/>
                    <a:lumOff val="35000"/>
                  </a:schemeClr>
                </a:solidFill>
                <a:latin typeface="+mj-lt"/>
                <a:cs typeface="Times New Roman" panose="02020603050405020304" pitchFamily="18" charset="0"/>
              </a:rPr>
              <a:t>guía para </a:t>
            </a:r>
            <a:r>
              <a:rPr lang="es-MX" sz="1200" b="1" dirty="0" smtClean="0">
                <a:solidFill>
                  <a:schemeClr val="tx1">
                    <a:lumMod val="65000"/>
                    <a:lumOff val="35000"/>
                  </a:schemeClr>
                </a:solidFill>
                <a:latin typeface="+mj-lt"/>
                <a:cs typeface="Times New Roman" panose="02020603050405020304" pitchFamily="18" charset="0"/>
              </a:rPr>
              <a:t>alumnos:</a:t>
            </a:r>
            <a:endParaRPr lang="es-MX" sz="12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1.-  ¿Cuál es la carrera universitaria que deseas estudiar y cómo lograste determinar que esa es tu mejor opción?</a:t>
            </a: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2</a:t>
            </a:r>
            <a:r>
              <a:rPr lang="es-MX" sz="1200" dirty="0">
                <a:solidFill>
                  <a:schemeClr val="tx1">
                    <a:lumMod val="65000"/>
                    <a:lumOff val="35000"/>
                  </a:schemeClr>
                </a:solidFill>
                <a:latin typeface="+mj-lt"/>
                <a:cs typeface="Times New Roman" panose="02020603050405020304" pitchFamily="18" charset="0"/>
              </a:rPr>
              <a:t>.- ¿Cuáles son los problemas y miedos con los que te has encontrado en esta búsqueda?</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3.- ¿Sabes cuáles son tus cualidades y habilidades, estas influyeron en tu decisión?</a:t>
            </a:r>
          </a:p>
          <a:p>
            <a:pPr>
              <a:lnSpc>
                <a:spcPct val="150000"/>
              </a:lnSpc>
              <a:spcAft>
                <a:spcPts val="0"/>
              </a:spcAft>
            </a:pPr>
            <a:r>
              <a:rPr lang="es-MX" sz="1200" dirty="0">
                <a:solidFill>
                  <a:schemeClr val="tx1">
                    <a:lumMod val="65000"/>
                    <a:lumOff val="35000"/>
                  </a:schemeClr>
                </a:solidFill>
                <a:latin typeface="+mj-lt"/>
                <a:cs typeface="Times New Roman" panose="02020603050405020304" pitchFamily="18" charset="0"/>
              </a:rPr>
              <a:t>4.- ¿Tenías pensadas otras opciones antes de decidir esta carrera?</a:t>
            </a:r>
          </a:p>
        </p:txBody>
      </p:sp>
      <p:sp>
        <p:nvSpPr>
          <p:cNvPr id="9" name="8 CuadroTexto"/>
          <p:cNvSpPr txBox="1"/>
          <p:nvPr/>
        </p:nvSpPr>
        <p:spPr>
          <a:xfrm>
            <a:off x="983779" y="5661248"/>
            <a:ext cx="7128792" cy="333681"/>
          </a:xfrm>
          <a:prstGeom prst="rect">
            <a:avLst/>
          </a:prstGeom>
          <a:noFill/>
        </p:spPr>
        <p:txBody>
          <a:bodyPr wrap="square" rtlCol="0">
            <a:spAutoFit/>
          </a:bodyPr>
          <a:lstStyle/>
          <a:p>
            <a:pPr algn="ct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Link a video final: </a:t>
            </a:r>
          </a:p>
        </p:txBody>
      </p:sp>
    </p:spTree>
    <p:extLst>
      <p:ext uri="{BB962C8B-B14F-4D97-AF65-F5344CB8AC3E}">
        <p14:creationId xmlns:p14="http://schemas.microsoft.com/office/powerpoint/2010/main" val="3682496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EVIDENCIAS</a:t>
            </a:r>
            <a:endParaRPr lang="es-MX" sz="2400" b="1" dirty="0">
              <a:effectLst/>
              <a:latin typeface="Tw Cen MT Condensed" pitchFamily="34" charset="0"/>
            </a:endParaRPr>
          </a:p>
        </p:txBody>
      </p:sp>
      <p:pic>
        <p:nvPicPr>
          <p:cNvPr id="2050" name="Picture 2" descr="G:\conexiones 20-21\Captur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66"/>
          <a:stretch/>
        </p:blipFill>
        <p:spPr bwMode="auto">
          <a:xfrm>
            <a:off x="899592" y="3343574"/>
            <a:ext cx="7272597" cy="351442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051720" y="4509120"/>
            <a:ext cx="1296144" cy="10801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4425659" y="4499749"/>
            <a:ext cx="1296144" cy="10801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971600" y="908720"/>
            <a:ext cx="7128792" cy="369332"/>
          </a:xfrm>
          <a:prstGeom prst="rect">
            <a:avLst/>
          </a:prstGeom>
          <a:noFill/>
        </p:spPr>
        <p:txBody>
          <a:bodyPr wrap="square" rtlCol="0">
            <a:spAutoFit/>
          </a:bodyPr>
          <a:lstStyle/>
          <a:p>
            <a:pPr algn="ctr">
              <a:lnSpc>
                <a:spcPct val="150000"/>
              </a:lnSpc>
              <a:spcAft>
                <a:spcPts val="0"/>
              </a:spcAft>
            </a:pPr>
            <a:r>
              <a:rPr lang="es-MX" sz="1200" b="1" dirty="0" smtClean="0">
                <a:solidFill>
                  <a:schemeClr val="tx1">
                    <a:lumMod val="65000"/>
                    <a:lumOff val="35000"/>
                  </a:schemeClr>
                </a:solidFill>
                <a:latin typeface="+mj-lt"/>
                <a:ea typeface="Calibri" panose="020F0502020204030204" pitchFamily="34" charset="0"/>
                <a:cs typeface="Times New Roman" panose="02020603050405020304" pitchFamily="18" charset="0"/>
              </a:rPr>
              <a:t>Presentación en clase conjunta</a:t>
            </a:r>
          </a:p>
        </p:txBody>
      </p:sp>
    </p:spTree>
    <p:extLst>
      <p:ext uri="{BB962C8B-B14F-4D97-AF65-F5344CB8AC3E}">
        <p14:creationId xmlns:p14="http://schemas.microsoft.com/office/powerpoint/2010/main" val="1453132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4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116632"/>
            <a:ext cx="8229600" cy="548680"/>
          </a:xfrm>
        </p:spPr>
        <p:txBody>
          <a:bodyPr/>
          <a:lstStyle/>
          <a:p>
            <a:pPr algn="r"/>
            <a:r>
              <a:rPr lang="es-MX" sz="2400" b="1" dirty="0" smtClean="0">
                <a:effectLst/>
                <a:latin typeface="Tw Cen MT Condensed" pitchFamily="34" charset="0"/>
                <a:cs typeface="Times New Roman" pitchFamily="18" charset="0"/>
              </a:rPr>
              <a:t>EVALUACIÓN</a:t>
            </a:r>
            <a:endParaRPr lang="es-MX" sz="2400" b="1" dirty="0">
              <a:effectLst/>
              <a:latin typeface="Tw Cen MT Condensed" pitchFamily="34" charset="0"/>
            </a:endParaRPr>
          </a:p>
        </p:txBody>
      </p:sp>
      <p:sp>
        <p:nvSpPr>
          <p:cNvPr id="6" name="5 CuadroTexto"/>
          <p:cNvSpPr txBox="1"/>
          <p:nvPr/>
        </p:nvSpPr>
        <p:spPr>
          <a:xfrm>
            <a:off x="683567" y="1340768"/>
            <a:ext cx="7488833" cy="3970318"/>
          </a:xfrm>
          <a:prstGeom prst="rect">
            <a:avLst/>
          </a:prstGeom>
          <a:noFill/>
        </p:spPr>
        <p:txBody>
          <a:bodyPr wrap="square" rtlCol="0">
            <a:spAutoFit/>
          </a:bodyPr>
          <a:lstStyle/>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Tal como se señaló en la actividad </a:t>
            </a:r>
            <a:r>
              <a:rPr lang="es-MX" sz="1200" dirty="0" err="1" smtClean="0">
                <a:solidFill>
                  <a:schemeClr val="tx1">
                    <a:lumMod val="65000"/>
                    <a:lumOff val="35000"/>
                  </a:schemeClr>
                </a:solidFill>
                <a:latin typeface="+mj-lt"/>
                <a:cs typeface="Times New Roman" panose="02020603050405020304" pitchFamily="18" charset="0"/>
              </a:rPr>
              <a:t>intersisciplinaria</a:t>
            </a:r>
            <a:r>
              <a:rPr lang="es-MX" sz="1200" dirty="0" smtClean="0">
                <a:solidFill>
                  <a:schemeClr val="tx1">
                    <a:lumMod val="65000"/>
                    <a:lumOff val="35000"/>
                  </a:schemeClr>
                </a:solidFill>
                <a:latin typeface="+mj-lt"/>
                <a:cs typeface="Times New Roman" panose="02020603050405020304" pitchFamily="18" charset="0"/>
              </a:rPr>
              <a:t> de cierre, fue una experiencia </a:t>
            </a:r>
            <a:r>
              <a:rPr lang="es-MX" sz="1200" dirty="0" err="1" smtClean="0">
                <a:solidFill>
                  <a:schemeClr val="tx1">
                    <a:lumMod val="65000"/>
                    <a:lumOff val="35000"/>
                  </a:schemeClr>
                </a:solidFill>
                <a:latin typeface="+mj-lt"/>
                <a:cs typeface="Times New Roman" panose="02020603050405020304" pitchFamily="18" charset="0"/>
              </a:rPr>
              <a:t>satisfactoriaya</a:t>
            </a:r>
            <a:r>
              <a:rPr lang="es-MX" sz="1200" dirty="0" smtClean="0">
                <a:solidFill>
                  <a:schemeClr val="tx1">
                    <a:lumMod val="65000"/>
                    <a:lumOff val="35000"/>
                  </a:schemeClr>
                </a:solidFill>
                <a:latin typeface="+mj-lt"/>
                <a:cs typeface="Times New Roman" panose="02020603050405020304" pitchFamily="18" charset="0"/>
              </a:rPr>
              <a:t> que se logró trabajar de manera interdisciplinaria, y seguimos demostrando que pese a la lejanía presencial, siempre que se desea trabajar se obtienen excelentes resultados.</a:t>
            </a:r>
          </a:p>
          <a:p>
            <a:pPr>
              <a:lnSpc>
                <a:spcPct val="150000"/>
              </a:lnSpc>
              <a:spcAft>
                <a:spcPts val="0"/>
              </a:spcAft>
            </a:pPr>
            <a:endParaRPr lang="es-MX" sz="1200" dirty="0" smtClean="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También fue muy </a:t>
            </a:r>
            <a:r>
              <a:rPr lang="es-MX" sz="1200" dirty="0" err="1" smtClean="0">
                <a:solidFill>
                  <a:schemeClr val="tx1">
                    <a:lumMod val="65000"/>
                    <a:lumOff val="35000"/>
                  </a:schemeClr>
                </a:solidFill>
                <a:latin typeface="+mj-lt"/>
                <a:cs typeface="Times New Roman" panose="02020603050405020304" pitchFamily="18" charset="0"/>
              </a:rPr>
              <a:t>enriqucedora</a:t>
            </a:r>
            <a:r>
              <a:rPr lang="es-MX" sz="1200" dirty="0" smtClean="0">
                <a:solidFill>
                  <a:schemeClr val="tx1">
                    <a:lumMod val="65000"/>
                    <a:lumOff val="35000"/>
                  </a:schemeClr>
                </a:solidFill>
                <a:latin typeface="+mj-lt"/>
                <a:cs typeface="Times New Roman" panose="02020603050405020304" pitchFamily="18" charset="0"/>
              </a:rPr>
              <a:t> la apertura de los profesores participantes, todos cooperamos y nos ayudamos lo cual facilitó poder tener clara la manera en que </a:t>
            </a:r>
            <a:r>
              <a:rPr lang="es-MX" sz="1200" dirty="0" err="1" smtClean="0">
                <a:solidFill>
                  <a:schemeClr val="tx1">
                    <a:lumMod val="65000"/>
                    <a:lumOff val="35000"/>
                  </a:schemeClr>
                </a:solidFill>
                <a:latin typeface="+mj-lt"/>
                <a:cs typeface="Times New Roman" panose="02020603050405020304" pitchFamily="18" charset="0"/>
              </a:rPr>
              <a:t>ibamos</a:t>
            </a:r>
            <a:r>
              <a:rPr lang="es-MX" sz="1200" dirty="0" smtClean="0">
                <a:solidFill>
                  <a:schemeClr val="tx1">
                    <a:lumMod val="65000"/>
                    <a:lumOff val="35000"/>
                  </a:schemeClr>
                </a:solidFill>
                <a:latin typeface="+mj-lt"/>
                <a:cs typeface="Times New Roman" panose="02020603050405020304" pitchFamily="18" charset="0"/>
              </a:rPr>
              <a:t> a trabajar con los alumnos, y fue muy </a:t>
            </a:r>
            <a:r>
              <a:rPr lang="es-MX" sz="1200" dirty="0" err="1" smtClean="0">
                <a:solidFill>
                  <a:schemeClr val="tx1">
                    <a:lumMod val="65000"/>
                    <a:lumOff val="35000"/>
                  </a:schemeClr>
                </a:solidFill>
                <a:latin typeface="+mj-lt"/>
                <a:cs typeface="Times New Roman" panose="02020603050405020304" pitchFamily="18" charset="0"/>
              </a:rPr>
              <a:t>agradeble</a:t>
            </a:r>
            <a:r>
              <a:rPr lang="es-MX" sz="1200" dirty="0" smtClean="0">
                <a:solidFill>
                  <a:schemeClr val="tx1">
                    <a:lumMod val="65000"/>
                    <a:lumOff val="35000"/>
                  </a:schemeClr>
                </a:solidFill>
                <a:latin typeface="+mj-lt"/>
                <a:cs typeface="Times New Roman" panose="02020603050405020304" pitchFamily="18" charset="0"/>
              </a:rPr>
              <a:t> que otros profesores pudieran acompañarnos en los intercambios que tuvimos. </a:t>
            </a:r>
          </a:p>
          <a:p>
            <a:pPr>
              <a:lnSpc>
                <a:spcPct val="150000"/>
              </a:lnSpc>
              <a:spcAft>
                <a:spcPts val="0"/>
              </a:spcAft>
            </a:pPr>
            <a:endParaRPr lang="es-MX" sz="1200" dirty="0">
              <a:solidFill>
                <a:schemeClr val="tx1">
                  <a:lumMod val="65000"/>
                  <a:lumOff val="35000"/>
                </a:schemeClr>
              </a:solidFill>
              <a:latin typeface="+mj-lt"/>
              <a:cs typeface="Times New Roman" panose="02020603050405020304" pitchFamily="18" charset="0"/>
            </a:endParaRPr>
          </a:p>
          <a:p>
            <a:pPr>
              <a:lnSpc>
                <a:spcPct val="150000"/>
              </a:lnSpc>
              <a:spcAft>
                <a:spcPts val="0"/>
              </a:spcAft>
            </a:pPr>
            <a:r>
              <a:rPr lang="es-MX" sz="1200" dirty="0" smtClean="0">
                <a:solidFill>
                  <a:schemeClr val="tx1">
                    <a:lumMod val="65000"/>
                    <a:lumOff val="35000"/>
                  </a:schemeClr>
                </a:solidFill>
                <a:latin typeface="+mj-lt"/>
                <a:cs typeface="Times New Roman" panose="02020603050405020304" pitchFamily="18" charset="0"/>
              </a:rPr>
              <a:t>Aunque sabemos que todos los trabajos se pueden mejorar, estamos satisfechos con los resultados obtenidos, sin dejar de lado que nos faltó profundizar mucho más por la amplitud del </a:t>
            </a:r>
            <a:r>
              <a:rPr lang="es-MX" sz="1200" dirty="0" err="1" smtClean="0">
                <a:solidFill>
                  <a:schemeClr val="tx1">
                    <a:lumMod val="65000"/>
                    <a:lumOff val="35000"/>
                  </a:schemeClr>
                </a:solidFill>
                <a:latin typeface="+mj-lt"/>
                <a:cs typeface="Times New Roman" panose="02020603050405020304" pitchFamily="18" charset="0"/>
              </a:rPr>
              <a:t>probelma</a:t>
            </a:r>
            <a:r>
              <a:rPr lang="es-MX" sz="1200" dirty="0" smtClean="0">
                <a:solidFill>
                  <a:schemeClr val="tx1">
                    <a:lumMod val="65000"/>
                    <a:lumOff val="35000"/>
                  </a:schemeClr>
                </a:solidFill>
                <a:latin typeface="+mj-lt"/>
                <a:cs typeface="Times New Roman" panose="02020603050405020304" pitchFamily="18" charset="0"/>
              </a:rPr>
              <a:t>, pero tal vez retomándolo posteriormente logremos </a:t>
            </a:r>
            <a:r>
              <a:rPr lang="es-MX" sz="1200" dirty="0" err="1" smtClean="0">
                <a:solidFill>
                  <a:schemeClr val="tx1">
                    <a:lumMod val="65000"/>
                    <a:lumOff val="35000"/>
                  </a:schemeClr>
                </a:solidFill>
                <a:latin typeface="+mj-lt"/>
                <a:cs typeface="Times New Roman" panose="02020603050405020304" pitchFamily="18" charset="0"/>
              </a:rPr>
              <a:t>eniriquecerlo</a:t>
            </a:r>
            <a:r>
              <a:rPr lang="es-MX" sz="1200" dirty="0" smtClean="0">
                <a:solidFill>
                  <a:schemeClr val="tx1">
                    <a:lumMod val="65000"/>
                    <a:lumOff val="35000"/>
                  </a:schemeClr>
                </a:solidFill>
                <a:latin typeface="+mj-lt"/>
                <a:cs typeface="Times New Roman" panose="02020603050405020304" pitchFamily="18" charset="0"/>
              </a:rPr>
              <a:t> y llegar a resultados con mayor impacto sobre todo al momento de presentar datos duros que son los que más pueden sacudir a los jóvenes.</a:t>
            </a:r>
            <a:endParaRPr lang="es-MX" sz="1200" dirty="0">
              <a:latin typeface="+mj-lt"/>
            </a:endParaRPr>
          </a:p>
        </p:txBody>
      </p:sp>
    </p:spTree>
    <p:extLst>
      <p:ext uri="{BB962C8B-B14F-4D97-AF65-F5344CB8AC3E}">
        <p14:creationId xmlns:p14="http://schemas.microsoft.com/office/powerpoint/2010/main" val="242692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atin typeface="Tw Cen MT Condensed" pitchFamily="34" charset="0"/>
              </a:rPr>
              <a:t>OBJETIVO</a:t>
            </a:r>
            <a:r>
              <a:rPr lang="es-MX" b="1" dirty="0">
                <a:latin typeface="Tw Cen MT" panose="020B0602020104020603" pitchFamily="34" charset="0"/>
              </a:rPr>
              <a:t> GENERAL</a:t>
            </a:r>
            <a:endParaRPr lang="es-MX" dirty="0"/>
          </a:p>
        </p:txBody>
      </p:sp>
      <p:sp>
        <p:nvSpPr>
          <p:cNvPr id="3" name="2 Marcador de contenido"/>
          <p:cNvSpPr>
            <a:spLocks noGrp="1"/>
          </p:cNvSpPr>
          <p:nvPr>
            <p:ph idx="1"/>
          </p:nvPr>
        </p:nvSpPr>
        <p:spPr>
          <a:xfrm>
            <a:off x="611560" y="1988842"/>
            <a:ext cx="7920880" cy="4137323"/>
          </a:xfrm>
        </p:spPr>
        <p:txBody>
          <a:bodyPr>
            <a:normAutofit/>
          </a:bodyPr>
          <a:lstStyle/>
          <a:p>
            <a:pPr algn="just">
              <a:lnSpc>
                <a:spcPts val="3000"/>
              </a:lnSpc>
            </a:pPr>
            <a:r>
              <a:rPr lang="es-ES" sz="2000" dirty="0" smtClean="0"/>
              <a:t>Realizar una exposición para la comunidad estudiantil del Colegio Santacruz, la cual conjunte las diversas investigaciones elaboradas con los profesores participantes en el presente proyecto, para de esta manera, descubrir en el procesos su propio camino e invitar a otros a decidir, sin miedos, la construcción de su siguiente etapa.</a:t>
            </a:r>
            <a:endParaRPr lang="es-MX" sz="2000" dirty="0"/>
          </a:p>
          <a:p>
            <a:pPr algn="just">
              <a:lnSpc>
                <a:spcPts val="3000"/>
              </a:lnSpc>
            </a:pPr>
            <a:endParaRPr lang="es-MX" sz="2000" dirty="0"/>
          </a:p>
        </p:txBody>
      </p:sp>
    </p:spTree>
    <p:extLst>
      <p:ext uri="{BB962C8B-B14F-4D97-AF65-F5344CB8AC3E}">
        <p14:creationId xmlns:p14="http://schemas.microsoft.com/office/powerpoint/2010/main" val="335461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p:cNvGraphicFramePr>
            <a:graphicFrameLocks noGrp="1"/>
          </p:cNvGraphicFramePr>
          <p:nvPr>
            <p:extLst>
              <p:ext uri="{D42A27DB-BD31-4B8C-83A1-F6EECF244321}">
                <p14:modId xmlns:p14="http://schemas.microsoft.com/office/powerpoint/2010/main" val="2486272643"/>
              </p:ext>
            </p:extLst>
          </p:nvPr>
        </p:nvGraphicFramePr>
        <p:xfrm>
          <a:off x="251520" y="1340768"/>
          <a:ext cx="8712968" cy="4607815"/>
        </p:xfrm>
        <a:graphic>
          <a:graphicData uri="http://schemas.openxmlformats.org/drawingml/2006/table">
            <a:tbl>
              <a:tblPr firstRow="1" firstCol="1" bandRow="1"/>
              <a:tblGrid>
                <a:gridCol w="1830455">
                  <a:extLst>
                    <a:ext uri="{9D8B030D-6E8A-4147-A177-3AD203B41FA5}">
                      <a16:colId xmlns:a16="http://schemas.microsoft.com/office/drawing/2014/main" val="20000"/>
                    </a:ext>
                  </a:extLst>
                </a:gridCol>
                <a:gridCol w="6882513">
                  <a:extLst>
                    <a:ext uri="{9D8B030D-6E8A-4147-A177-3AD203B41FA5}">
                      <a16:colId xmlns:a16="http://schemas.microsoft.com/office/drawing/2014/main" val="20001"/>
                    </a:ext>
                  </a:extLst>
                </a:gridCol>
              </a:tblGrid>
              <a:tr h="332995">
                <a:tc>
                  <a:txBody>
                    <a:bodyPr/>
                    <a:lstStyle/>
                    <a:p>
                      <a:pPr algn="ctr">
                        <a:lnSpc>
                          <a:spcPct val="107000"/>
                        </a:lnSpc>
                        <a:spcAft>
                          <a:spcPts val="0"/>
                        </a:spcAft>
                      </a:pPr>
                      <a:r>
                        <a:rPr lang="es-MX" sz="1200" b="1" dirty="0" smtClean="0">
                          <a:solidFill>
                            <a:srgbClr val="2E74B5"/>
                          </a:solidFill>
                          <a:effectLst/>
                          <a:latin typeface="+mj-lt"/>
                          <a:ea typeface="Calibri" panose="020F0502020204030204" pitchFamily="34" charset="0"/>
                          <a:cs typeface="Times New Roman" panose="02020603050405020304" pitchFamily="18" charset="0"/>
                        </a:rPr>
                        <a:t>ASIGNATURAS</a:t>
                      </a:r>
                      <a:endParaRPr lang="es-MX" sz="12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07000"/>
                        </a:lnSpc>
                        <a:spcAft>
                          <a:spcPts val="0"/>
                        </a:spcAft>
                      </a:pPr>
                      <a:r>
                        <a:rPr lang="es-MX" sz="1200" b="1" dirty="0" smtClean="0">
                          <a:solidFill>
                            <a:srgbClr val="2E74B5"/>
                          </a:solidFill>
                          <a:effectLst/>
                          <a:latin typeface="+mj-lt"/>
                          <a:ea typeface="Calibri" panose="020F0502020204030204" pitchFamily="34" charset="0"/>
                          <a:cs typeface="Times New Roman" panose="02020603050405020304" pitchFamily="18" charset="0"/>
                        </a:rPr>
                        <a:t>OBJETIVO</a:t>
                      </a:r>
                      <a:endParaRPr lang="es-MX" sz="12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779">
                <a:tc>
                  <a:txBody>
                    <a:bodyPr/>
                    <a:lstStyle/>
                    <a:p>
                      <a:pPr algn="ctr">
                        <a:lnSpc>
                          <a:spcPct val="150000"/>
                        </a:lnSpc>
                        <a:spcAft>
                          <a:spcPts val="0"/>
                        </a:spcAft>
                      </a:pP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Dibujo Constructivo</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just">
                        <a:lnSpc>
                          <a:spcPct val="150000"/>
                        </a:lnSpc>
                        <a:spcAft>
                          <a:spcPts val="0"/>
                        </a:spcAft>
                      </a:pP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Realizar una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investigación sobre las carreras de área uno, investigando en diversas bibliografías y sitios de internet el enfoque de cada carrera, el perfil del aspirante (enfatizando por qué estudiar este tipo de carreras sin temerle al tipo de contenidos) y su oportunidad laboral en México, para generar un panorama empático y sencillo para los compañeros que los inviten a estudiar este tipo de carreras, desmintiendo algunos estereotipos y prejuicios.</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1"/>
                  </a:ext>
                </a:extLst>
              </a:tr>
              <a:tr h="466779">
                <a:tc>
                  <a:txBody>
                    <a:bodyPr/>
                    <a:lstStyle/>
                    <a:p>
                      <a:pPr algn="ctr">
                        <a:lnSpc>
                          <a:spcPct val="150000"/>
                        </a:lnSpc>
                        <a:spcAft>
                          <a:spcPts val="0"/>
                        </a:spcAft>
                      </a:pP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Química</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Investigar cómo la neurociencia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desde la química cerebral toma parte en la elección de una carrera, a partir de la lectura y análisis de material proporcionado por la docente, para explicar esta perspectiva y poder utilizarla como una importante herramienta en la toma de decisiones vocacionales.</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Física IV</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just">
                        <a:lnSpc>
                          <a:spcPct val="150000"/>
                        </a:lnSpc>
                        <a:spcAft>
                          <a:spcPts val="0"/>
                        </a:spcAft>
                      </a:pPr>
                      <a:r>
                        <a:rPr lang="es-MX" sz="11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Elaborar diversos proyectos aplicando la física</a:t>
                      </a:r>
                      <a:r>
                        <a:rPr lang="es-MX" sz="11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que ayuden a los alumnos a explorar algunos campos de acción de dicha materia.</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Matemáticas</a:t>
                      </a:r>
                      <a:r>
                        <a:rPr lang="es-MX" sz="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IV</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Investigar la aplicación de las matemáticas en diversas áreas del conocimiento, elaborando una presentación con los resultados para poder mostrar la participación de dichos conocimientos  en una forma tangible.</a:t>
                      </a:r>
                      <a:endParaRPr lang="es-MX" sz="11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3852330550"/>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Inglés IV</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prstClr val="black">
                              <a:lumMod val="65000"/>
                              <a:lumOff val="35000"/>
                            </a:prstClr>
                          </a:solidFill>
                          <a:effectLst/>
                          <a:uLnTx/>
                          <a:uFillTx/>
                          <a:latin typeface="Century Gothic"/>
                          <a:ea typeface="Calibri" panose="020F0502020204030204" pitchFamily="34" charset="0"/>
                          <a:cs typeface="Times New Roman" panose="02020603050405020304" pitchFamily="18" charset="0"/>
                        </a:rPr>
                        <a:t>Crear un sitio web, a partir de la planeación, ejecución y producción de diversos materiales donde se muestren los puntos importantes que deben contemplarse al momento de tomar decisiones vocacionales, ofreciendo guía y acompañamiento a los alumnos de otros grados de preparatoria.  </a:t>
                      </a: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774960686"/>
                  </a:ext>
                </a:extLst>
              </a:tr>
            </a:tbl>
          </a:graphicData>
        </a:graphic>
      </p:graphicFrame>
      <p:sp>
        <p:nvSpPr>
          <p:cNvPr id="6" name="Título 1"/>
          <p:cNvSpPr>
            <a:spLocks noGrp="1"/>
          </p:cNvSpPr>
          <p:nvPr>
            <p:ph type="title"/>
          </p:nvPr>
        </p:nvSpPr>
        <p:spPr>
          <a:xfrm>
            <a:off x="2771801" y="380655"/>
            <a:ext cx="5461000" cy="600075"/>
          </a:xfrm>
        </p:spPr>
        <p:txBody>
          <a:bodyPr/>
          <a:lstStyle/>
          <a:p>
            <a:pPr algn="r"/>
            <a:r>
              <a:rPr lang="es-MX" sz="1800" b="1" dirty="0" smtClean="0">
                <a:effectLst/>
                <a:latin typeface="Tw Cen MT Condensed" pitchFamily="34" charset="0"/>
                <a:cs typeface="Tunga" pitchFamily="2" charset="0"/>
              </a:rPr>
              <a:t>OBJETIVO A ALCANZAR DE CADA ASIGNATURA. </a:t>
            </a:r>
          </a:p>
        </p:txBody>
      </p:sp>
    </p:spTree>
    <p:extLst>
      <p:ext uri="{BB962C8B-B14F-4D97-AF65-F5344CB8AC3E}">
        <p14:creationId xmlns:p14="http://schemas.microsoft.com/office/powerpoint/2010/main" val="3546603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3398"/>
            <a:ext cx="9143999" cy="61728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2000" b="1" dirty="0">
                <a:solidFill>
                  <a:schemeClr val="accent1">
                    <a:lumMod val="75000"/>
                  </a:schemeClr>
                </a:solidFill>
              </a:rPr>
              <a:t>DISCIPLINAS, CONTENIDOS Y CONCEPTOS INVOLUCRADOS</a:t>
            </a:r>
          </a:p>
        </p:txBody>
      </p:sp>
      <p:sp>
        <p:nvSpPr>
          <p:cNvPr id="5" name="2 Marcador de contenido"/>
          <p:cNvSpPr>
            <a:spLocks noGrp="1"/>
          </p:cNvSpPr>
          <p:nvPr>
            <p:ph idx="1"/>
          </p:nvPr>
        </p:nvSpPr>
        <p:spPr>
          <a:xfrm>
            <a:off x="3156992" y="2694564"/>
            <a:ext cx="2782077" cy="208458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gn="ctr">
              <a:buNone/>
            </a:pPr>
            <a:r>
              <a:rPr lang="es-MX" sz="1200" dirty="0">
                <a:latin typeface="+mj-lt"/>
              </a:rPr>
              <a:t>Realizar una exposición para la comunidad estudiantil del Colegio Santacruz, la cual conjunte las diversas investigaciones elaboradas con los profesores participantes en el presente proyecto, para de esta manera, descubrir en el procesos su propio camino e invitar a otros a decidir, sin miedos, la construcción de su siguiente etapa.</a:t>
            </a:r>
          </a:p>
        </p:txBody>
      </p:sp>
      <p:sp>
        <p:nvSpPr>
          <p:cNvPr id="6" name="5 Flecha derecha"/>
          <p:cNvSpPr/>
          <p:nvPr/>
        </p:nvSpPr>
        <p:spPr>
          <a:xfrm rot="5400000">
            <a:off x="4067943" y="1178750"/>
            <a:ext cx="1008112" cy="1908212"/>
          </a:xfrm>
          <a:prstGeom prst="rightArrow">
            <a:avLst/>
          </a:prstGeom>
          <a:solidFill>
            <a:srgbClr val="92D05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7" name="6 CuadroTexto"/>
          <p:cNvSpPr txBox="1"/>
          <p:nvPr/>
        </p:nvSpPr>
        <p:spPr>
          <a:xfrm>
            <a:off x="4067944" y="1988840"/>
            <a:ext cx="2304256" cy="338554"/>
          </a:xfrm>
          <a:prstGeom prst="rect">
            <a:avLst/>
          </a:prstGeom>
          <a:noFill/>
        </p:spPr>
        <p:txBody>
          <a:bodyPr wrap="square" rtlCol="0">
            <a:spAutoFit/>
          </a:bodyPr>
          <a:lstStyle/>
          <a:p>
            <a:r>
              <a:rPr lang="es-MX" sz="1600" dirty="0" smtClean="0">
                <a:solidFill>
                  <a:schemeClr val="accent2"/>
                </a:solidFill>
                <a:latin typeface="+mj-lt"/>
              </a:rPr>
              <a:t>Química</a:t>
            </a:r>
            <a:endParaRPr lang="es-MX" sz="1600" dirty="0">
              <a:solidFill>
                <a:schemeClr val="accent2"/>
              </a:solidFill>
              <a:latin typeface="+mj-lt"/>
            </a:endParaRPr>
          </a:p>
        </p:txBody>
      </p:sp>
      <p:sp>
        <p:nvSpPr>
          <p:cNvPr id="8" name="7 Flecha derecha"/>
          <p:cNvSpPr/>
          <p:nvPr/>
        </p:nvSpPr>
        <p:spPr>
          <a:xfrm rot="12508492">
            <a:off x="5874955" y="3985947"/>
            <a:ext cx="1008112" cy="190821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sp>
        <p:nvSpPr>
          <p:cNvPr id="9" name="8 CuadroTexto"/>
          <p:cNvSpPr txBox="1"/>
          <p:nvPr/>
        </p:nvSpPr>
        <p:spPr>
          <a:xfrm rot="17813356">
            <a:off x="5974561" y="4776411"/>
            <a:ext cx="1173441" cy="461665"/>
          </a:xfrm>
          <a:prstGeom prst="rect">
            <a:avLst/>
          </a:prstGeom>
          <a:noFill/>
        </p:spPr>
        <p:txBody>
          <a:bodyPr wrap="square" rtlCol="0">
            <a:spAutoFit/>
          </a:bodyPr>
          <a:lstStyle/>
          <a:p>
            <a:pPr algn="ctr"/>
            <a:r>
              <a:rPr lang="es-MX" sz="1200" dirty="0" smtClean="0">
                <a:solidFill>
                  <a:schemeClr val="bg1"/>
                </a:solidFill>
                <a:latin typeface="+mj-lt"/>
              </a:rPr>
              <a:t>Dibujo</a:t>
            </a:r>
          </a:p>
          <a:p>
            <a:pPr algn="ctr"/>
            <a:r>
              <a:rPr lang="es-MX" sz="1200" dirty="0" smtClean="0">
                <a:solidFill>
                  <a:schemeClr val="bg1"/>
                </a:solidFill>
                <a:latin typeface="+mj-lt"/>
              </a:rPr>
              <a:t>constructivo</a:t>
            </a:r>
            <a:endParaRPr lang="es-MX" sz="1200" dirty="0">
              <a:solidFill>
                <a:schemeClr val="bg1"/>
              </a:solidFill>
              <a:latin typeface="+mj-lt"/>
            </a:endParaRPr>
          </a:p>
        </p:txBody>
      </p:sp>
      <p:sp>
        <p:nvSpPr>
          <p:cNvPr id="10" name="9 Flecha derecha"/>
          <p:cNvSpPr/>
          <p:nvPr/>
        </p:nvSpPr>
        <p:spPr>
          <a:xfrm rot="19049379">
            <a:off x="2289214" y="4041960"/>
            <a:ext cx="1008112" cy="1908212"/>
          </a:xfrm>
          <a:prstGeom prst="rightArrow">
            <a:avLst/>
          </a:prstGeom>
          <a:solidFill>
            <a:srgbClr val="FFFF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p>
        </p:txBody>
      </p:sp>
      <p:sp>
        <p:nvSpPr>
          <p:cNvPr id="11" name="10 CuadroTexto"/>
          <p:cNvSpPr txBox="1"/>
          <p:nvPr/>
        </p:nvSpPr>
        <p:spPr>
          <a:xfrm rot="2855856">
            <a:off x="2111351" y="4857566"/>
            <a:ext cx="1363840" cy="276999"/>
          </a:xfrm>
          <a:prstGeom prst="rect">
            <a:avLst/>
          </a:prstGeom>
          <a:noFill/>
        </p:spPr>
        <p:txBody>
          <a:bodyPr wrap="square" rtlCol="0">
            <a:spAutoFit/>
          </a:bodyPr>
          <a:lstStyle/>
          <a:p>
            <a:pPr algn="ctr"/>
            <a:r>
              <a:rPr lang="es-MX" sz="1200" dirty="0" smtClean="0">
                <a:solidFill>
                  <a:srgbClr val="7030A0"/>
                </a:solidFill>
                <a:latin typeface="+mj-lt"/>
              </a:rPr>
              <a:t>Inglés</a:t>
            </a:r>
            <a:endParaRPr lang="es-MX" sz="1400" dirty="0">
              <a:solidFill>
                <a:srgbClr val="7030A0"/>
              </a:solidFill>
              <a:latin typeface="+mj-lt"/>
            </a:endParaRPr>
          </a:p>
        </p:txBody>
      </p:sp>
      <p:sp>
        <p:nvSpPr>
          <p:cNvPr id="12" name="11 CuadroTexto"/>
          <p:cNvSpPr txBox="1"/>
          <p:nvPr/>
        </p:nvSpPr>
        <p:spPr>
          <a:xfrm>
            <a:off x="4092690" y="1212917"/>
            <a:ext cx="2016224" cy="4154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smtClean="0">
                <a:latin typeface="+mj-lt"/>
              </a:rPr>
              <a:t>Química como ciencia: propósitos y características </a:t>
            </a:r>
            <a:endParaRPr lang="es-MX" sz="1050" dirty="0">
              <a:latin typeface="+mj-lt"/>
            </a:endParaRPr>
          </a:p>
        </p:txBody>
      </p:sp>
      <p:sp>
        <p:nvSpPr>
          <p:cNvPr id="13" name="12 CuadroTexto"/>
          <p:cNvSpPr txBox="1"/>
          <p:nvPr/>
        </p:nvSpPr>
        <p:spPr>
          <a:xfrm>
            <a:off x="678598" y="5423659"/>
            <a:ext cx="2016224" cy="25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a:latin typeface="+mj-lt"/>
              </a:rPr>
              <a:t>Hacer planes para el futuro</a:t>
            </a:r>
          </a:p>
        </p:txBody>
      </p:sp>
      <p:sp>
        <p:nvSpPr>
          <p:cNvPr id="14" name="13 CuadroTexto"/>
          <p:cNvSpPr txBox="1"/>
          <p:nvPr/>
        </p:nvSpPr>
        <p:spPr>
          <a:xfrm>
            <a:off x="5623858" y="5783620"/>
            <a:ext cx="201622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a:solidFill>
                  <a:schemeClr val="tx1"/>
                </a:solidFill>
                <a:latin typeface="+mj-lt"/>
                <a:ea typeface="Calibri" panose="020F0502020204030204" pitchFamily="34" charset="0"/>
                <a:cs typeface="Times New Roman" panose="02020603050405020304" pitchFamily="18" charset="0"/>
              </a:rPr>
              <a:t>Investigación en fuentes digitales sobre </a:t>
            </a:r>
            <a:r>
              <a:rPr lang="es-MX" sz="1050" dirty="0" smtClean="0">
                <a:solidFill>
                  <a:schemeClr val="tx1"/>
                </a:solidFill>
                <a:latin typeface="+mj-lt"/>
                <a:ea typeface="Calibri" panose="020F0502020204030204" pitchFamily="34" charset="0"/>
                <a:cs typeface="Times New Roman" panose="02020603050405020304" pitchFamily="18" charset="0"/>
              </a:rPr>
              <a:t>el desarrollo </a:t>
            </a:r>
            <a:r>
              <a:rPr lang="es-MX" sz="1050" dirty="0">
                <a:solidFill>
                  <a:schemeClr val="tx1"/>
                </a:solidFill>
                <a:latin typeface="+mj-lt"/>
                <a:ea typeface="Calibri" panose="020F0502020204030204" pitchFamily="34" charset="0"/>
                <a:cs typeface="Times New Roman" panose="02020603050405020304" pitchFamily="18" charset="0"/>
              </a:rPr>
              <a:t>social y productivo basado en el </a:t>
            </a:r>
            <a:r>
              <a:rPr lang="es-MX" sz="1050" dirty="0" smtClean="0">
                <a:solidFill>
                  <a:schemeClr val="tx1"/>
                </a:solidFill>
                <a:latin typeface="+mj-lt"/>
                <a:ea typeface="Calibri" panose="020F0502020204030204" pitchFamily="34" charset="0"/>
                <a:cs typeface="Times New Roman" panose="02020603050405020304" pitchFamily="18" charset="0"/>
              </a:rPr>
              <a:t>dibujo constructivo</a:t>
            </a:r>
            <a:endParaRPr lang="es-MX" sz="1050" dirty="0">
              <a:solidFill>
                <a:schemeClr val="tx1"/>
              </a:solidFill>
              <a:latin typeface="+mj-lt"/>
            </a:endParaRPr>
          </a:p>
        </p:txBody>
      </p:sp>
      <p:sp>
        <p:nvSpPr>
          <p:cNvPr id="16" name="15 CuadroTexto"/>
          <p:cNvSpPr txBox="1"/>
          <p:nvPr/>
        </p:nvSpPr>
        <p:spPr>
          <a:xfrm>
            <a:off x="1273965" y="5686022"/>
            <a:ext cx="1411493" cy="1061829"/>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Información</a:t>
            </a:r>
          </a:p>
          <a:p>
            <a:pPr marL="171450" indent="-171450">
              <a:buFontTx/>
              <a:buChar char="-"/>
            </a:pPr>
            <a:r>
              <a:rPr lang="es-MX" sz="1050" dirty="0" smtClean="0">
                <a:latin typeface="+mj-lt"/>
              </a:rPr>
              <a:t>Planes</a:t>
            </a:r>
          </a:p>
          <a:p>
            <a:pPr marL="171450" indent="-171450">
              <a:buFontTx/>
              <a:buChar char="-"/>
            </a:pPr>
            <a:r>
              <a:rPr lang="es-MX" sz="1050" dirty="0" smtClean="0">
                <a:latin typeface="+mj-lt"/>
              </a:rPr>
              <a:t>Datos</a:t>
            </a:r>
          </a:p>
          <a:p>
            <a:pPr marL="171450" indent="-171450">
              <a:buFontTx/>
              <a:buChar char="-"/>
            </a:pPr>
            <a:r>
              <a:rPr lang="es-MX" sz="1050" dirty="0" smtClean="0">
                <a:latin typeface="+mj-lt"/>
              </a:rPr>
              <a:t>Vivencias</a:t>
            </a:r>
          </a:p>
          <a:p>
            <a:pPr marL="171450" indent="-171450">
              <a:buFontTx/>
              <a:buChar char="-"/>
            </a:pPr>
            <a:r>
              <a:rPr lang="es-MX" sz="1050" dirty="0" smtClean="0">
                <a:latin typeface="+mj-lt"/>
              </a:rPr>
              <a:t>Interacciones</a:t>
            </a:r>
          </a:p>
          <a:p>
            <a:pPr marL="171450" indent="-171450">
              <a:buFontTx/>
              <a:buChar char="-"/>
            </a:pPr>
            <a:r>
              <a:rPr lang="es-MX" sz="1050" dirty="0" smtClean="0">
                <a:latin typeface="+mj-lt"/>
              </a:rPr>
              <a:t>Descripciones</a:t>
            </a:r>
            <a:endParaRPr lang="es-MX" sz="1050" dirty="0">
              <a:latin typeface="+mj-lt"/>
            </a:endParaRPr>
          </a:p>
        </p:txBody>
      </p:sp>
      <p:sp>
        <p:nvSpPr>
          <p:cNvPr id="17" name="16 CuadroTexto"/>
          <p:cNvSpPr txBox="1"/>
          <p:nvPr/>
        </p:nvSpPr>
        <p:spPr>
          <a:xfrm>
            <a:off x="2552239" y="748347"/>
            <a:ext cx="1540451" cy="1223412"/>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Estructura</a:t>
            </a:r>
          </a:p>
          <a:p>
            <a:pPr marL="171450" indent="-171450">
              <a:buFontTx/>
              <a:buChar char="-"/>
            </a:pPr>
            <a:r>
              <a:rPr lang="es-MX" sz="1050" dirty="0" smtClean="0">
                <a:latin typeface="+mj-lt"/>
              </a:rPr>
              <a:t>Propiedades</a:t>
            </a:r>
          </a:p>
          <a:p>
            <a:pPr marL="171450" indent="-171450">
              <a:buFontTx/>
              <a:buChar char="-"/>
            </a:pPr>
            <a:r>
              <a:rPr lang="es-MX" sz="1050" dirty="0" smtClean="0">
                <a:latin typeface="+mj-lt"/>
              </a:rPr>
              <a:t>Transformaciones</a:t>
            </a:r>
          </a:p>
          <a:p>
            <a:pPr marL="171450" indent="-171450">
              <a:buFontTx/>
              <a:buChar char="-"/>
            </a:pPr>
            <a:r>
              <a:rPr lang="es-MX" sz="1050" dirty="0" smtClean="0">
                <a:latin typeface="+mj-lt"/>
              </a:rPr>
              <a:t>Método</a:t>
            </a:r>
          </a:p>
          <a:p>
            <a:pPr marL="171450" indent="-171450">
              <a:buFontTx/>
              <a:buChar char="-"/>
            </a:pPr>
            <a:r>
              <a:rPr lang="es-MX" sz="1050" dirty="0" smtClean="0">
                <a:latin typeface="+mj-lt"/>
              </a:rPr>
              <a:t>Investigación</a:t>
            </a:r>
          </a:p>
          <a:p>
            <a:pPr marL="171450" indent="-171450">
              <a:buFontTx/>
              <a:buChar char="-"/>
            </a:pPr>
            <a:r>
              <a:rPr lang="es-MX" sz="1050" dirty="0" smtClean="0">
                <a:latin typeface="+mj-lt"/>
              </a:rPr>
              <a:t>Composición</a:t>
            </a:r>
          </a:p>
          <a:p>
            <a:pPr marL="171450" indent="-171450">
              <a:buFontTx/>
              <a:buChar char="-"/>
            </a:pPr>
            <a:r>
              <a:rPr lang="es-MX" sz="1050" dirty="0" smtClean="0">
                <a:latin typeface="+mj-lt"/>
              </a:rPr>
              <a:t>Representación</a:t>
            </a:r>
            <a:endParaRPr lang="es-MX" sz="1050" dirty="0">
              <a:latin typeface="+mj-lt"/>
            </a:endParaRPr>
          </a:p>
        </p:txBody>
      </p:sp>
      <p:sp>
        <p:nvSpPr>
          <p:cNvPr id="18" name="17 CuadroTexto"/>
          <p:cNvSpPr txBox="1"/>
          <p:nvPr/>
        </p:nvSpPr>
        <p:spPr>
          <a:xfrm>
            <a:off x="6986251" y="4557380"/>
            <a:ext cx="1411493" cy="122341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buFontTx/>
              <a:buChar char="-"/>
            </a:pPr>
            <a:r>
              <a:rPr lang="es-MX" sz="1050" dirty="0" smtClean="0">
                <a:latin typeface="+mj-lt"/>
              </a:rPr>
              <a:t>Presentación</a:t>
            </a:r>
          </a:p>
          <a:p>
            <a:pPr marL="171450" indent="-171450">
              <a:buFontTx/>
              <a:buChar char="-"/>
            </a:pPr>
            <a:r>
              <a:rPr lang="es-MX" sz="1050" dirty="0" smtClean="0">
                <a:latin typeface="+mj-lt"/>
              </a:rPr>
              <a:t>Proyectos</a:t>
            </a:r>
          </a:p>
          <a:p>
            <a:pPr marL="171450" indent="-171450">
              <a:buFontTx/>
              <a:buChar char="-"/>
            </a:pPr>
            <a:r>
              <a:rPr lang="es-MX" sz="1050" dirty="0" smtClean="0">
                <a:latin typeface="+mj-lt"/>
              </a:rPr>
              <a:t>Investigación</a:t>
            </a:r>
          </a:p>
          <a:p>
            <a:pPr marL="171450" indent="-171450">
              <a:buFontTx/>
              <a:buChar char="-"/>
            </a:pPr>
            <a:r>
              <a:rPr lang="es-MX" sz="1050" dirty="0" smtClean="0">
                <a:latin typeface="+mj-lt"/>
              </a:rPr>
              <a:t>Difusión</a:t>
            </a:r>
          </a:p>
          <a:p>
            <a:pPr marL="171450" indent="-171450">
              <a:buFontTx/>
              <a:buChar char="-"/>
            </a:pPr>
            <a:r>
              <a:rPr lang="es-MX" sz="1050" dirty="0" smtClean="0">
                <a:latin typeface="+mj-lt"/>
              </a:rPr>
              <a:t>Cultura</a:t>
            </a:r>
          </a:p>
          <a:p>
            <a:pPr marL="171450" indent="-171450">
              <a:buFontTx/>
              <a:buChar char="-"/>
            </a:pPr>
            <a:r>
              <a:rPr lang="es-MX" sz="1050" dirty="0" smtClean="0">
                <a:latin typeface="+mj-lt"/>
              </a:rPr>
              <a:t>Sociedad</a:t>
            </a:r>
          </a:p>
          <a:p>
            <a:pPr marL="171450" indent="-171450">
              <a:buFontTx/>
              <a:buChar char="-"/>
            </a:pPr>
            <a:r>
              <a:rPr lang="es-MX" sz="1050" dirty="0" smtClean="0">
                <a:latin typeface="+mj-lt"/>
              </a:rPr>
              <a:t>Productividad</a:t>
            </a:r>
            <a:endParaRPr lang="es-MX" sz="1050" dirty="0">
              <a:latin typeface="+mj-lt"/>
            </a:endParaRPr>
          </a:p>
        </p:txBody>
      </p:sp>
      <p:grpSp>
        <p:nvGrpSpPr>
          <p:cNvPr id="2" name="Grupo 1"/>
          <p:cNvGrpSpPr/>
          <p:nvPr/>
        </p:nvGrpSpPr>
        <p:grpSpPr>
          <a:xfrm rot="5400000">
            <a:off x="1682154" y="2921397"/>
            <a:ext cx="1908212" cy="1008112"/>
            <a:chOff x="3478655" y="5236857"/>
            <a:chExt cx="1908212" cy="1008112"/>
          </a:xfrm>
        </p:grpSpPr>
        <p:sp>
          <p:nvSpPr>
            <p:cNvPr id="49" name="9 Flecha derecha"/>
            <p:cNvSpPr/>
            <p:nvPr/>
          </p:nvSpPr>
          <p:spPr>
            <a:xfrm rot="16200000">
              <a:off x="3928705" y="4786807"/>
              <a:ext cx="1008112" cy="1908212"/>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54" name="10 CuadroTexto"/>
            <p:cNvSpPr txBox="1"/>
            <p:nvPr/>
          </p:nvSpPr>
          <p:spPr>
            <a:xfrm>
              <a:off x="3915568" y="5745765"/>
              <a:ext cx="989113" cy="276999"/>
            </a:xfrm>
            <a:prstGeom prst="rect">
              <a:avLst/>
            </a:prstGeom>
            <a:noFill/>
          </p:spPr>
          <p:txBody>
            <a:bodyPr wrap="square" rtlCol="0">
              <a:spAutoFit/>
            </a:bodyPr>
            <a:lstStyle/>
            <a:p>
              <a:pPr algn="ctr"/>
              <a:r>
                <a:rPr lang="es-MX" sz="1200" dirty="0" smtClean="0">
                  <a:solidFill>
                    <a:schemeClr val="bg1"/>
                  </a:solidFill>
                  <a:latin typeface="+mj-lt"/>
                </a:rPr>
                <a:t>Física</a:t>
              </a:r>
              <a:endParaRPr lang="es-MX" sz="1400" dirty="0">
                <a:solidFill>
                  <a:schemeClr val="bg1"/>
                </a:solidFill>
                <a:latin typeface="+mj-lt"/>
              </a:endParaRPr>
            </a:p>
          </p:txBody>
        </p:sp>
      </p:grpSp>
      <p:grpSp>
        <p:nvGrpSpPr>
          <p:cNvPr id="15" name="Grupo 14"/>
          <p:cNvGrpSpPr/>
          <p:nvPr/>
        </p:nvGrpSpPr>
        <p:grpSpPr>
          <a:xfrm rot="13433319">
            <a:off x="5955839" y="2471569"/>
            <a:ext cx="1008112" cy="1908212"/>
            <a:chOff x="7938373" y="1555584"/>
            <a:chExt cx="1008112" cy="1908212"/>
          </a:xfrm>
        </p:grpSpPr>
        <p:sp>
          <p:nvSpPr>
            <p:cNvPr id="53" name="9 Flecha derecha"/>
            <p:cNvSpPr/>
            <p:nvPr/>
          </p:nvSpPr>
          <p:spPr>
            <a:xfrm rot="19049379">
              <a:off x="7938373" y="1555584"/>
              <a:ext cx="1008112" cy="1908212"/>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sp>
          <p:nvSpPr>
            <p:cNvPr id="55" name="10 CuadroTexto"/>
            <p:cNvSpPr txBox="1"/>
            <p:nvPr/>
          </p:nvSpPr>
          <p:spPr>
            <a:xfrm rot="2839815">
              <a:off x="7756848" y="2533220"/>
              <a:ext cx="1090299" cy="253916"/>
            </a:xfrm>
            <a:prstGeom prst="rect">
              <a:avLst/>
            </a:prstGeom>
            <a:noFill/>
          </p:spPr>
          <p:txBody>
            <a:bodyPr wrap="square" rtlCol="0">
              <a:spAutoFit/>
            </a:bodyPr>
            <a:lstStyle/>
            <a:p>
              <a:pPr algn="ctr"/>
              <a:r>
                <a:rPr lang="es-MX" sz="1050" dirty="0" smtClean="0">
                  <a:solidFill>
                    <a:schemeClr val="bg1"/>
                  </a:solidFill>
                  <a:latin typeface="+mj-lt"/>
                </a:rPr>
                <a:t>Matemáticas</a:t>
              </a:r>
              <a:endParaRPr lang="es-MX" sz="1100" dirty="0">
                <a:solidFill>
                  <a:schemeClr val="bg1"/>
                </a:solidFill>
                <a:latin typeface="+mj-lt"/>
              </a:endParaRPr>
            </a:p>
          </p:txBody>
        </p:sp>
      </p:grpSp>
      <p:sp>
        <p:nvSpPr>
          <p:cNvPr id="57" name="15 CuadroTexto"/>
          <p:cNvSpPr txBox="1"/>
          <p:nvPr/>
        </p:nvSpPr>
        <p:spPr>
          <a:xfrm>
            <a:off x="727591" y="2697909"/>
            <a:ext cx="1411493" cy="1223412"/>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Vida</a:t>
            </a:r>
          </a:p>
          <a:p>
            <a:pPr marL="171450" indent="-171450">
              <a:buFontTx/>
              <a:buChar char="-"/>
            </a:pPr>
            <a:r>
              <a:rPr lang="es-MX" sz="1050" dirty="0" smtClean="0">
                <a:latin typeface="+mj-lt"/>
              </a:rPr>
              <a:t>Entorno socio-cultural</a:t>
            </a:r>
          </a:p>
          <a:p>
            <a:pPr marL="171450" indent="-171450">
              <a:buFontTx/>
              <a:buChar char="-"/>
            </a:pPr>
            <a:r>
              <a:rPr lang="es-MX" sz="1050" dirty="0" smtClean="0">
                <a:latin typeface="+mj-lt"/>
              </a:rPr>
              <a:t>Ciencia</a:t>
            </a:r>
          </a:p>
          <a:p>
            <a:pPr marL="171450" indent="-171450">
              <a:buFontTx/>
              <a:buChar char="-"/>
            </a:pPr>
            <a:r>
              <a:rPr lang="es-MX" sz="1050" dirty="0" smtClean="0">
                <a:latin typeface="+mj-lt"/>
              </a:rPr>
              <a:t>Tecnología</a:t>
            </a:r>
          </a:p>
          <a:p>
            <a:pPr marL="171450" indent="-171450">
              <a:buFontTx/>
              <a:buChar char="-"/>
            </a:pPr>
            <a:r>
              <a:rPr lang="es-MX" sz="1050" dirty="0" smtClean="0">
                <a:latin typeface="+mj-lt"/>
              </a:rPr>
              <a:t>Experimentos</a:t>
            </a:r>
          </a:p>
          <a:p>
            <a:pPr marL="171450" indent="-171450">
              <a:buFontTx/>
              <a:buChar char="-"/>
            </a:pPr>
            <a:r>
              <a:rPr lang="es-MX" sz="1050" dirty="0" smtClean="0">
                <a:latin typeface="+mj-lt"/>
              </a:rPr>
              <a:t>Impacto</a:t>
            </a:r>
            <a:endParaRPr lang="es-MX" sz="1050" dirty="0">
              <a:latin typeface="+mj-lt"/>
            </a:endParaRPr>
          </a:p>
        </p:txBody>
      </p:sp>
      <p:sp>
        <p:nvSpPr>
          <p:cNvPr id="59" name="15 CuadroTexto"/>
          <p:cNvSpPr txBox="1"/>
          <p:nvPr/>
        </p:nvSpPr>
        <p:spPr>
          <a:xfrm>
            <a:off x="6934336" y="2695899"/>
            <a:ext cx="1411493" cy="1223412"/>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Tx/>
              <a:buChar char="-"/>
            </a:pPr>
            <a:r>
              <a:rPr lang="es-MX" sz="1050" dirty="0" smtClean="0">
                <a:latin typeface="+mj-lt"/>
              </a:rPr>
              <a:t>Aplicación</a:t>
            </a:r>
          </a:p>
          <a:p>
            <a:pPr marL="171450" indent="-171450">
              <a:buFontTx/>
              <a:buChar char="-"/>
            </a:pPr>
            <a:r>
              <a:rPr lang="es-MX" sz="1050" dirty="0" smtClean="0">
                <a:latin typeface="+mj-lt"/>
              </a:rPr>
              <a:t>Práctica</a:t>
            </a:r>
          </a:p>
          <a:p>
            <a:pPr marL="171450" indent="-171450">
              <a:buFontTx/>
              <a:buChar char="-"/>
            </a:pPr>
            <a:r>
              <a:rPr lang="es-MX" sz="1050" dirty="0" smtClean="0">
                <a:latin typeface="+mj-lt"/>
              </a:rPr>
              <a:t>Realidad</a:t>
            </a:r>
          </a:p>
          <a:p>
            <a:pPr marL="171450" indent="-171450">
              <a:buFontTx/>
              <a:buChar char="-"/>
            </a:pPr>
            <a:r>
              <a:rPr lang="es-MX" sz="1050" dirty="0" smtClean="0">
                <a:latin typeface="+mj-lt"/>
              </a:rPr>
              <a:t>Disciplinas</a:t>
            </a:r>
          </a:p>
          <a:p>
            <a:pPr marL="171450" indent="-171450">
              <a:buFontTx/>
              <a:buChar char="-"/>
            </a:pPr>
            <a:r>
              <a:rPr lang="es-MX" sz="1050" dirty="0" smtClean="0">
                <a:latin typeface="+mj-lt"/>
              </a:rPr>
              <a:t>Problemas significativos</a:t>
            </a:r>
          </a:p>
          <a:p>
            <a:pPr marL="171450" indent="-171450">
              <a:buFontTx/>
              <a:buChar char="-"/>
            </a:pPr>
            <a:r>
              <a:rPr lang="es-MX" sz="1050" dirty="0" smtClean="0">
                <a:latin typeface="+mj-lt"/>
              </a:rPr>
              <a:t>Entorno</a:t>
            </a:r>
            <a:endParaRPr lang="es-MX" sz="1050" dirty="0">
              <a:latin typeface="+mj-lt"/>
            </a:endParaRPr>
          </a:p>
        </p:txBody>
      </p:sp>
      <p:sp>
        <p:nvSpPr>
          <p:cNvPr id="61" name="12 CuadroTexto"/>
          <p:cNvSpPr txBox="1"/>
          <p:nvPr/>
        </p:nvSpPr>
        <p:spPr>
          <a:xfrm>
            <a:off x="80708" y="2116604"/>
            <a:ext cx="1836171" cy="5770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a:latin typeface="+mj-lt"/>
              </a:rPr>
              <a:t>Introducción al curso y la relación de la Física con el entorno </a:t>
            </a:r>
            <a:r>
              <a:rPr lang="es-MX" sz="1050" dirty="0" smtClean="0">
                <a:latin typeface="+mj-lt"/>
              </a:rPr>
              <a:t>social</a:t>
            </a:r>
            <a:endParaRPr lang="es-MX" sz="1050" dirty="0">
              <a:latin typeface="+mj-lt"/>
            </a:endParaRPr>
          </a:p>
        </p:txBody>
      </p:sp>
      <p:sp>
        <p:nvSpPr>
          <p:cNvPr id="63" name="12 CuadroTexto"/>
          <p:cNvSpPr txBox="1"/>
          <p:nvPr/>
        </p:nvSpPr>
        <p:spPr>
          <a:xfrm>
            <a:off x="6683886" y="2270033"/>
            <a:ext cx="2016224"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050" dirty="0">
                <a:latin typeface="+mj-lt"/>
              </a:rPr>
              <a:t>El Campo de los números reales</a:t>
            </a:r>
          </a:p>
        </p:txBody>
      </p:sp>
      <p:cxnSp>
        <p:nvCxnSpPr>
          <p:cNvPr id="20" name="Conector recto 19"/>
          <p:cNvCxnSpPr/>
          <p:nvPr/>
        </p:nvCxnSpPr>
        <p:spPr>
          <a:xfrm>
            <a:off x="1547664" y="3140968"/>
            <a:ext cx="5544616" cy="5958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flipV="1">
            <a:off x="1547664" y="3153385"/>
            <a:ext cx="5616624" cy="22009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H="1" flipV="1">
            <a:off x="1273965" y="2820284"/>
            <a:ext cx="5818315" cy="35118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69" name="Conector recto 68"/>
          <p:cNvCxnSpPr/>
          <p:nvPr/>
        </p:nvCxnSpPr>
        <p:spPr>
          <a:xfrm flipH="1">
            <a:off x="2139084" y="3189635"/>
            <a:ext cx="4953196" cy="3091853"/>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71" name="Conector recto 70"/>
          <p:cNvCxnSpPr/>
          <p:nvPr/>
        </p:nvCxnSpPr>
        <p:spPr>
          <a:xfrm flipH="1" flipV="1">
            <a:off x="1273965" y="2804172"/>
            <a:ext cx="705746" cy="347731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3" name="Conector recto 82"/>
          <p:cNvCxnSpPr/>
          <p:nvPr/>
        </p:nvCxnSpPr>
        <p:spPr>
          <a:xfrm flipH="1" flipV="1">
            <a:off x="3617893" y="1508687"/>
            <a:ext cx="3625827" cy="3531653"/>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84" name="Conector recto 83"/>
          <p:cNvCxnSpPr/>
          <p:nvPr/>
        </p:nvCxnSpPr>
        <p:spPr>
          <a:xfrm flipH="1">
            <a:off x="2195037" y="5067037"/>
            <a:ext cx="5040061" cy="768521"/>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85" name="Conector recto 84"/>
          <p:cNvCxnSpPr/>
          <p:nvPr/>
        </p:nvCxnSpPr>
        <p:spPr>
          <a:xfrm flipH="1">
            <a:off x="2097201" y="1555499"/>
            <a:ext cx="1258184" cy="4227027"/>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86" name="Conector recto 85"/>
          <p:cNvCxnSpPr/>
          <p:nvPr/>
        </p:nvCxnSpPr>
        <p:spPr>
          <a:xfrm flipH="1">
            <a:off x="1954383" y="5061057"/>
            <a:ext cx="5274692" cy="1081509"/>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89" name="Conector recto 88"/>
          <p:cNvCxnSpPr/>
          <p:nvPr/>
        </p:nvCxnSpPr>
        <p:spPr>
          <a:xfrm flipH="1">
            <a:off x="2422631" y="3483162"/>
            <a:ext cx="4669649" cy="3173965"/>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90" name="Conector recto 89"/>
          <p:cNvCxnSpPr/>
          <p:nvPr/>
        </p:nvCxnSpPr>
        <p:spPr>
          <a:xfrm flipH="1">
            <a:off x="2378203" y="1548792"/>
            <a:ext cx="1094672" cy="5009712"/>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92" name="Conector recto 91"/>
          <p:cNvCxnSpPr/>
          <p:nvPr/>
        </p:nvCxnSpPr>
        <p:spPr>
          <a:xfrm flipH="1" flipV="1">
            <a:off x="2940821" y="1359446"/>
            <a:ext cx="4151459" cy="1442668"/>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95" name="Conector recto 94"/>
          <p:cNvCxnSpPr/>
          <p:nvPr/>
        </p:nvCxnSpPr>
        <p:spPr>
          <a:xfrm flipH="1" flipV="1">
            <a:off x="2973141" y="1359445"/>
            <a:ext cx="4119139" cy="1604423"/>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98" name="Conector recto 97"/>
          <p:cNvCxnSpPr/>
          <p:nvPr/>
        </p:nvCxnSpPr>
        <p:spPr>
          <a:xfrm flipH="1">
            <a:off x="1906384" y="2963868"/>
            <a:ext cx="5218216" cy="686327"/>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01" name="Conector recto 100"/>
          <p:cNvCxnSpPr/>
          <p:nvPr/>
        </p:nvCxnSpPr>
        <p:spPr>
          <a:xfrm flipH="1" flipV="1">
            <a:off x="1547663" y="3160727"/>
            <a:ext cx="5576937" cy="23283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flipH="1">
            <a:off x="2389534" y="5467282"/>
            <a:ext cx="4702746" cy="9759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flipH="1" flipV="1">
            <a:off x="3447458" y="859225"/>
            <a:ext cx="3668616" cy="2579687"/>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110" name="Conector recto 109"/>
          <p:cNvCxnSpPr/>
          <p:nvPr/>
        </p:nvCxnSpPr>
        <p:spPr>
          <a:xfrm flipH="1" flipV="1">
            <a:off x="3535708" y="1070763"/>
            <a:ext cx="3563452" cy="2363235"/>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113" name="Conector recto 112"/>
          <p:cNvCxnSpPr/>
          <p:nvPr/>
        </p:nvCxnSpPr>
        <p:spPr>
          <a:xfrm flipH="1">
            <a:off x="1889470" y="1683931"/>
            <a:ext cx="926159" cy="1961200"/>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17" name="Conector recto 116"/>
          <p:cNvCxnSpPr/>
          <p:nvPr/>
        </p:nvCxnSpPr>
        <p:spPr>
          <a:xfrm flipH="1" flipV="1">
            <a:off x="1889470" y="3660017"/>
            <a:ext cx="5309822" cy="1201932"/>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20" name="Conector recto 119"/>
          <p:cNvCxnSpPr/>
          <p:nvPr/>
        </p:nvCxnSpPr>
        <p:spPr>
          <a:xfrm flipH="1" flipV="1">
            <a:off x="7108956" y="2809430"/>
            <a:ext cx="77407" cy="2030159"/>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24" name="Conector recto 123"/>
          <p:cNvCxnSpPr/>
          <p:nvPr/>
        </p:nvCxnSpPr>
        <p:spPr>
          <a:xfrm flipH="1" flipV="1">
            <a:off x="1619478" y="3793779"/>
            <a:ext cx="5489479" cy="1852023"/>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Conector recto 126"/>
          <p:cNvCxnSpPr/>
          <p:nvPr/>
        </p:nvCxnSpPr>
        <p:spPr>
          <a:xfrm flipH="1" flipV="1">
            <a:off x="1686710" y="3510043"/>
            <a:ext cx="5412450" cy="2134505"/>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Conector recto 129"/>
          <p:cNvCxnSpPr/>
          <p:nvPr/>
        </p:nvCxnSpPr>
        <p:spPr>
          <a:xfrm flipH="1" flipV="1">
            <a:off x="3651202" y="1278483"/>
            <a:ext cx="3462379" cy="4366065"/>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Conector recto 132"/>
          <p:cNvCxnSpPr/>
          <p:nvPr/>
        </p:nvCxnSpPr>
        <p:spPr>
          <a:xfrm flipH="1" flipV="1">
            <a:off x="1525589" y="3320513"/>
            <a:ext cx="5599013" cy="2337608"/>
          </a:xfrm>
          <a:prstGeom prst="line">
            <a:avLst/>
          </a:prstGeom>
          <a:ln w="19050"/>
        </p:spPr>
        <p:style>
          <a:lnRef idx="1">
            <a:schemeClr val="dk1"/>
          </a:lnRef>
          <a:fillRef idx="0">
            <a:schemeClr val="dk1"/>
          </a:fillRef>
          <a:effectRef idx="0">
            <a:schemeClr val="dk1"/>
          </a:effectRef>
          <a:fontRef idx="minor">
            <a:schemeClr val="tx1"/>
          </a:fontRef>
        </p:style>
      </p:cxnSp>
      <p:cxnSp>
        <p:nvCxnSpPr>
          <p:cNvPr id="137" name="Conector recto 136"/>
          <p:cNvCxnSpPr/>
          <p:nvPr/>
        </p:nvCxnSpPr>
        <p:spPr>
          <a:xfrm flipH="1">
            <a:off x="1547662" y="3310102"/>
            <a:ext cx="5681413" cy="36753"/>
          </a:xfrm>
          <a:prstGeom prst="line">
            <a:avLst/>
          </a:prstGeom>
          <a:ln w="19050"/>
        </p:spPr>
        <p:style>
          <a:lnRef idx="1">
            <a:schemeClr val="dk1"/>
          </a:lnRef>
          <a:fillRef idx="0">
            <a:schemeClr val="dk1"/>
          </a:fillRef>
          <a:effectRef idx="0">
            <a:schemeClr val="dk1"/>
          </a:effectRef>
          <a:fontRef idx="minor">
            <a:schemeClr val="tx1"/>
          </a:fontRef>
        </p:style>
      </p:cxnSp>
      <p:cxnSp>
        <p:nvCxnSpPr>
          <p:cNvPr id="142" name="Conector recto 141"/>
          <p:cNvCxnSpPr/>
          <p:nvPr/>
        </p:nvCxnSpPr>
        <p:spPr>
          <a:xfrm flipH="1">
            <a:off x="1979713" y="5034095"/>
            <a:ext cx="5322279" cy="958266"/>
          </a:xfrm>
          <a:prstGeom prst="line">
            <a:avLst/>
          </a:prstGeom>
          <a:ln w="190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148" name="Conector recto 147"/>
          <p:cNvCxnSpPr/>
          <p:nvPr/>
        </p:nvCxnSpPr>
        <p:spPr>
          <a:xfrm flipH="1" flipV="1">
            <a:off x="1619478" y="3817277"/>
            <a:ext cx="5609598" cy="1384818"/>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52" name="Conector recto 151"/>
          <p:cNvCxnSpPr/>
          <p:nvPr/>
        </p:nvCxnSpPr>
        <p:spPr>
          <a:xfrm flipH="1" flipV="1">
            <a:off x="3795002" y="1866062"/>
            <a:ext cx="3463176" cy="2853695"/>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4900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0"/>
            <a:ext cx="8229600" cy="1600200"/>
          </a:xfrm>
        </p:spPr>
        <p:txBody>
          <a:bodyPr/>
          <a:lstStyle/>
          <a:p>
            <a:r>
              <a:rPr lang="es-MX" b="1" dirty="0">
                <a:latin typeface="Tw Cen MT Condensed" pitchFamily="34" charset="0"/>
                <a:cs typeface="Times New Roman" pitchFamily="18" charset="0"/>
              </a:rPr>
              <a:t>PREGUNTA </a:t>
            </a:r>
            <a:r>
              <a:rPr lang="es-MX" b="1" dirty="0" smtClean="0">
                <a:latin typeface="Tw Cen MT Condensed" pitchFamily="34" charset="0"/>
                <a:cs typeface="Times New Roman" pitchFamily="18" charset="0"/>
              </a:rPr>
              <a:t>GENERADORA</a:t>
            </a:r>
            <a:endParaRPr lang="es-MX" dirty="0"/>
          </a:p>
        </p:txBody>
      </p:sp>
      <p:sp>
        <p:nvSpPr>
          <p:cNvPr id="8" name="2 Marcador de contenido"/>
          <p:cNvSpPr txBox="1">
            <a:spLocks/>
          </p:cNvSpPr>
          <p:nvPr/>
        </p:nvSpPr>
        <p:spPr>
          <a:xfrm>
            <a:off x="457200" y="1772816"/>
            <a:ext cx="82296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ctr"/>
            <a:r>
              <a:rPr lang="es-ES" dirty="0"/>
              <a:t>¿Cómo </a:t>
            </a:r>
            <a:r>
              <a:rPr lang="es-ES" dirty="0" smtClean="0"/>
              <a:t>elegir adecuadamente qué carrera estudiar?</a:t>
            </a:r>
            <a:endParaRPr lang="es-MX" dirty="0"/>
          </a:p>
          <a:p>
            <a:pPr algn="ctr"/>
            <a:endParaRPr lang="es-MX" dirty="0"/>
          </a:p>
        </p:txBody>
      </p:sp>
      <p:sp>
        <p:nvSpPr>
          <p:cNvPr id="9" name="1 Título"/>
          <p:cNvSpPr txBox="1">
            <a:spLocks/>
          </p:cNvSpPr>
          <p:nvPr/>
        </p:nvSpPr>
        <p:spPr>
          <a:xfrm>
            <a:off x="467544" y="3140968"/>
            <a:ext cx="8229600" cy="97951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b="1" dirty="0" smtClean="0">
                <a:latin typeface="Tw Cen MT Condensed" pitchFamily="34" charset="0"/>
                <a:cs typeface="Times New Roman" pitchFamily="18" charset="0"/>
              </a:rPr>
              <a:t>PROBLEMA</a:t>
            </a:r>
            <a:endParaRPr lang="es-MX" dirty="0"/>
          </a:p>
        </p:txBody>
      </p:sp>
      <p:sp>
        <p:nvSpPr>
          <p:cNvPr id="10" name="2 Marcador de contenido"/>
          <p:cNvSpPr txBox="1">
            <a:spLocks/>
          </p:cNvSpPr>
          <p:nvPr/>
        </p:nvSpPr>
        <p:spPr>
          <a:xfrm>
            <a:off x="467544" y="4509120"/>
            <a:ext cx="8229600" cy="12241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ctr"/>
            <a:r>
              <a:rPr lang="es-MX" dirty="0" smtClean="0"/>
              <a:t>Cómo ayudar de manera efectiva a los alumnos para que puedan elegir una carrera, contemplando los puntos realmente importantes logrando que se sientan seguros y motivados con su elección.</a:t>
            </a:r>
          </a:p>
          <a:p>
            <a:pPr algn="ctr"/>
            <a:endParaRPr lang="es-MX" dirty="0"/>
          </a:p>
        </p:txBody>
      </p:sp>
    </p:spTree>
    <p:extLst>
      <p:ext uri="{BB962C8B-B14F-4D97-AF65-F5344CB8AC3E}">
        <p14:creationId xmlns:p14="http://schemas.microsoft.com/office/powerpoint/2010/main" val="144446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08" y="404664"/>
            <a:ext cx="8229600" cy="548680"/>
          </a:xfrm>
        </p:spPr>
        <p:txBody>
          <a:bodyPr/>
          <a:lstStyle/>
          <a:p>
            <a:pPr algn="r"/>
            <a:r>
              <a:rPr lang="es-MX" sz="1800" b="1" dirty="0">
                <a:effectLst/>
                <a:latin typeface="Tw Cen MT Condensed" pitchFamily="34" charset="0"/>
                <a:cs typeface="Times New Roman" pitchFamily="18" charset="0"/>
              </a:rPr>
              <a:t>CONTENIDO. TEMAS </a:t>
            </a:r>
            <a:endParaRPr lang="es-MX" sz="1800" b="1" dirty="0">
              <a:effectLst/>
              <a:latin typeface="Tw Cen MT Condensed" pitchFamily="34" charset="0"/>
            </a:endParaRPr>
          </a:p>
        </p:txBody>
      </p:sp>
      <p:graphicFrame>
        <p:nvGraphicFramePr>
          <p:cNvPr id="4" name="Tabla 8"/>
          <p:cNvGraphicFramePr>
            <a:graphicFrameLocks noGrp="1"/>
          </p:cNvGraphicFramePr>
          <p:nvPr>
            <p:extLst>
              <p:ext uri="{D42A27DB-BD31-4B8C-83A1-F6EECF244321}">
                <p14:modId xmlns:p14="http://schemas.microsoft.com/office/powerpoint/2010/main" val="4186775594"/>
              </p:ext>
            </p:extLst>
          </p:nvPr>
        </p:nvGraphicFramePr>
        <p:xfrm>
          <a:off x="395536" y="1556792"/>
          <a:ext cx="8352928" cy="3826873"/>
        </p:xfrm>
        <a:graphic>
          <a:graphicData uri="http://schemas.openxmlformats.org/drawingml/2006/table">
            <a:tbl>
              <a:tblPr firstRow="1" firstCol="1" bandRow="1"/>
              <a:tblGrid>
                <a:gridCol w="2366662">
                  <a:extLst>
                    <a:ext uri="{9D8B030D-6E8A-4147-A177-3AD203B41FA5}">
                      <a16:colId xmlns:a16="http://schemas.microsoft.com/office/drawing/2014/main" val="20000"/>
                    </a:ext>
                  </a:extLst>
                </a:gridCol>
                <a:gridCol w="5986266">
                  <a:extLst>
                    <a:ext uri="{9D8B030D-6E8A-4147-A177-3AD203B41FA5}">
                      <a16:colId xmlns:a16="http://schemas.microsoft.com/office/drawing/2014/main" val="20001"/>
                    </a:ext>
                  </a:extLst>
                </a:gridCol>
              </a:tblGrid>
              <a:tr h="332995">
                <a:tc>
                  <a:txBody>
                    <a:bodyPr/>
                    <a:lstStyle/>
                    <a:p>
                      <a:pPr algn="ctr">
                        <a:lnSpc>
                          <a:spcPct val="107000"/>
                        </a:lnSpc>
                        <a:spcAft>
                          <a:spcPts val="0"/>
                        </a:spcAft>
                      </a:pPr>
                      <a:r>
                        <a:rPr lang="es-MX" sz="1800" b="1" dirty="0" smtClean="0">
                          <a:solidFill>
                            <a:srgbClr val="2E74B5"/>
                          </a:solidFill>
                          <a:effectLst/>
                          <a:latin typeface="+mj-lt"/>
                          <a:ea typeface="Calibri" panose="020F0502020204030204" pitchFamily="34" charset="0"/>
                          <a:cs typeface="Times New Roman" panose="02020603050405020304" pitchFamily="18" charset="0"/>
                        </a:rPr>
                        <a:t>ASIGNATURAS</a:t>
                      </a:r>
                      <a:endParaRPr lang="es-MX" sz="18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algn="ctr">
                        <a:lnSpc>
                          <a:spcPct val="107000"/>
                        </a:lnSpc>
                        <a:spcAft>
                          <a:spcPts val="0"/>
                        </a:spcAft>
                      </a:pPr>
                      <a:r>
                        <a:rPr lang="es-MX" sz="1800" b="1" dirty="0" smtClean="0">
                          <a:solidFill>
                            <a:srgbClr val="2E74B5"/>
                          </a:solidFill>
                          <a:effectLst/>
                          <a:latin typeface="+mj-lt"/>
                          <a:ea typeface="Calibri" panose="020F0502020204030204" pitchFamily="34" charset="0"/>
                          <a:cs typeface="Times New Roman" panose="02020603050405020304" pitchFamily="18" charset="0"/>
                        </a:rPr>
                        <a:t>TEMAS</a:t>
                      </a:r>
                      <a:endParaRPr lang="es-MX" sz="1800" dirty="0">
                        <a:solidFill>
                          <a:srgbClr val="2E74B5"/>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6779">
                <a:tc>
                  <a:txBody>
                    <a:bodyPr/>
                    <a:lstStyle/>
                    <a:p>
                      <a:pPr algn="ctr">
                        <a:lnSpc>
                          <a:spcPct val="150000"/>
                        </a:lnSpc>
                        <a:spcAft>
                          <a:spcPts val="0"/>
                        </a:spcAft>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Dibujo Constructivo</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Investigación en fuentes digitales sobre el desarrollo social y productivo basado en el dibujo constructivo</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1"/>
                  </a:ext>
                </a:extLst>
              </a:tr>
              <a:tr h="466779">
                <a:tc>
                  <a:txBody>
                    <a:bodyPr/>
                    <a:lstStyle/>
                    <a:p>
                      <a:pPr algn="ctr">
                        <a:lnSpc>
                          <a:spcPct val="150000"/>
                        </a:lnSpc>
                        <a:spcAft>
                          <a:spcPts val="0"/>
                        </a:spcAft>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Química</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La química como ciencia:</a:t>
                      </a:r>
                      <a:r>
                        <a:rPr lang="es-MX" sz="16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propósitos y características</a:t>
                      </a:r>
                    </a:p>
                    <a:p>
                      <a:pPr marL="285750" indent="-285750" algn="just">
                        <a:lnSpc>
                          <a:spcPct val="150000"/>
                        </a:lnSpc>
                        <a:spcAft>
                          <a:spcPts val="0"/>
                        </a:spcAft>
                        <a:buFontTx/>
                        <a:buChar char="-"/>
                      </a:pPr>
                      <a:r>
                        <a:rPr lang="es-MX" sz="16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Uso de modelos científicos</a:t>
                      </a:r>
                    </a:p>
                    <a:p>
                      <a:pPr marL="285750" indent="-285750" algn="just">
                        <a:lnSpc>
                          <a:spcPct val="150000"/>
                        </a:lnSpc>
                        <a:spcAft>
                          <a:spcPts val="0"/>
                        </a:spcAft>
                        <a:buFontTx/>
                        <a:buChar char="-"/>
                      </a:pPr>
                      <a:r>
                        <a:rPr lang="es-MX" sz="16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Composición química</a:t>
                      </a:r>
                      <a:endParaRPr lang="es-MX" sz="16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779">
                <a:tc>
                  <a:txBody>
                    <a:bodyPr/>
                    <a:lstStyle/>
                    <a:p>
                      <a:pPr algn="ctr">
                        <a:lnSpc>
                          <a:spcPct val="150000"/>
                        </a:lnSpc>
                        <a:spcAft>
                          <a:spcPts val="0"/>
                        </a:spcAft>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Inglés</a:t>
                      </a: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Hacer planes para el futuro</a:t>
                      </a: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10003"/>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Física IV</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Introducción al curso y la relación de la Física con el entorno social</a:t>
                      </a: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3177109409"/>
                  </a:ext>
                </a:extLst>
              </a:tr>
              <a:tr h="466779">
                <a:tc>
                  <a:txBody>
                    <a:bodyPr/>
                    <a:lstStyle/>
                    <a:p>
                      <a:pPr algn="ctr">
                        <a:lnSpc>
                          <a:spcPct val="150000"/>
                        </a:lnSpc>
                        <a:spcAft>
                          <a:spcPts val="0"/>
                        </a:spcAft>
                      </a:pPr>
                      <a:r>
                        <a:rPr lang="es-MX" sz="12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Matemáticas</a:t>
                      </a:r>
                      <a:r>
                        <a:rPr lang="es-MX" sz="1200" baseline="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 IV</a:t>
                      </a:r>
                      <a:endParaRPr lang="es-MX" sz="12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285750" indent="-285750" algn="just">
                        <a:lnSpc>
                          <a:spcPct val="150000"/>
                        </a:lnSpc>
                        <a:spcAft>
                          <a:spcPts val="0"/>
                        </a:spcAft>
                        <a:buFontTx/>
                        <a:buChar char="-"/>
                      </a:pPr>
                      <a:r>
                        <a:rPr lang="es-MX" sz="1600" dirty="0" smtClean="0">
                          <a:solidFill>
                            <a:schemeClr val="tx1">
                              <a:lumMod val="65000"/>
                              <a:lumOff val="35000"/>
                            </a:schemeClr>
                          </a:solidFill>
                          <a:effectLst/>
                          <a:latin typeface="+mj-lt"/>
                          <a:ea typeface="Calibri" panose="020F0502020204030204" pitchFamily="34" charset="0"/>
                          <a:cs typeface="Times New Roman" panose="02020603050405020304" pitchFamily="18" charset="0"/>
                        </a:rPr>
                        <a:t>El Campo de los números reales</a:t>
                      </a:r>
                    </a:p>
                  </a:txBody>
                  <a:tcPr marL="68580" marR="68580" marT="0" marB="0">
                    <a:lnL w="12700" cap="flat" cmpd="sng" algn="ctr">
                      <a:solidFill>
                        <a:schemeClr val="bg2">
                          <a:lumMod val="7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745639815"/>
                  </a:ext>
                </a:extLst>
              </a:tr>
            </a:tbl>
          </a:graphicData>
        </a:graphic>
      </p:graphicFrame>
    </p:spTree>
    <p:extLst>
      <p:ext uri="{BB962C8B-B14F-4D97-AF65-F5344CB8AC3E}">
        <p14:creationId xmlns:p14="http://schemas.microsoft.com/office/powerpoint/2010/main" val="3968977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6324</TotalTime>
  <Words>3448</Words>
  <Application>Microsoft Office PowerPoint</Application>
  <PresentationFormat>Presentación en pantalla (4:3)</PresentationFormat>
  <Paragraphs>253</Paragraphs>
  <Slides>43</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43</vt:i4>
      </vt:variant>
    </vt:vector>
  </HeadingPairs>
  <TitlesOfParts>
    <vt:vector size="55" baseType="lpstr">
      <vt:lpstr>Century Gothic</vt:lpstr>
      <vt:lpstr>akaDora</vt:lpstr>
      <vt:lpstr>Courier New</vt:lpstr>
      <vt:lpstr>Tw Cen MT</vt:lpstr>
      <vt:lpstr>Times New Roman</vt:lpstr>
      <vt:lpstr>Palatino Linotype</vt:lpstr>
      <vt:lpstr>Wingdings</vt:lpstr>
      <vt:lpstr>Calibri</vt:lpstr>
      <vt:lpstr>Arial</vt:lpstr>
      <vt:lpstr>Tunga</vt:lpstr>
      <vt:lpstr>Tw Cen MT Condensed</vt:lpstr>
      <vt:lpstr>Ejecutivo</vt:lpstr>
      <vt:lpstr>Colegio Ingeniero Armando I. Santacruz, A. C.</vt:lpstr>
      <vt:lpstr>Presentación de PowerPoint</vt:lpstr>
      <vt:lpstr>CICLO ESCOLAR 2021-2022   Inicio: 22 de Abril de  2023  Término: 13 de Mayo de  2024    </vt:lpstr>
      <vt:lpstr>INTRODUCCIÓN</vt:lpstr>
      <vt:lpstr>OBJETIVO GENERAL</vt:lpstr>
      <vt:lpstr>OBJETIVO A ALCANZAR DE CADA ASIGNATURA. </vt:lpstr>
      <vt:lpstr>Presentación de PowerPoint</vt:lpstr>
      <vt:lpstr>PREGUNTA GENERADORA</vt:lpstr>
      <vt:lpstr>CONTENIDO. TEMAS </vt:lpstr>
      <vt:lpstr>PRODUCTO FINAL INTERDISCIPLINARIO</vt:lpstr>
      <vt:lpstr>PRODUCTO FINAL INTERDISCIPLINARIO</vt:lpstr>
      <vt:lpstr>DESCRIPCIÓN DEL PRODUCTO FINAL INTERDISCIPLINARIO.</vt:lpstr>
      <vt:lpstr>ACTIVIDAD INTERDISCIPLINARIA  PARA DAR INICIO O DETONAR EL PROYECTO </vt:lpstr>
      <vt:lpstr>Presentación de PowerPoint</vt:lpstr>
      <vt:lpstr>Presentación de PowerPoint</vt:lpstr>
      <vt:lpstr>EVIDENCIAS</vt:lpstr>
      <vt:lpstr>ACTIVIDADES INTERDISCIPLINARIAS  DE LA FASE DE DESARROLLO DEL PROYECTO. </vt:lpstr>
      <vt:lpstr>Presentación de PowerPoint</vt:lpstr>
      <vt:lpstr>EVIDENCIAS</vt:lpstr>
      <vt:lpstr>Presentación de PowerPoint</vt:lpstr>
      <vt:lpstr>EVIDENCIAS</vt:lpstr>
      <vt:lpstr>ACTIVIDAD POR ASIGNATURA  DE LA FASE DE DESARROLLO DEL PROYECTO. </vt:lpstr>
      <vt:lpstr>Asignatura 1</vt:lpstr>
      <vt:lpstr>Presentación de PowerPoint</vt:lpstr>
      <vt:lpstr>EVIDENCIAS</vt:lpstr>
      <vt:lpstr>EVIDENCIAS</vt:lpstr>
      <vt:lpstr>Asignatura 2</vt:lpstr>
      <vt:lpstr>Presentación de PowerPoint</vt:lpstr>
      <vt:lpstr>EVIDENCIAS</vt:lpstr>
      <vt:lpstr>EVIDENCIAS  Consejos para facilitar  la elección profesional</vt:lpstr>
      <vt:lpstr>Asignatura 3</vt:lpstr>
      <vt:lpstr>Presentación de PowerPoint</vt:lpstr>
      <vt:lpstr>EVIDENCIAS</vt:lpstr>
      <vt:lpstr>EVIDENCIAS</vt:lpstr>
      <vt:lpstr>Presentación de PowerPoint</vt:lpstr>
      <vt:lpstr>EVIDENCIAS</vt:lpstr>
      <vt:lpstr>ACTIVIDAD INTERDISCIPLINARIA DEL CIERRE DEL PROYECTO. </vt:lpstr>
      <vt:lpstr>Presentación de PowerPoint</vt:lpstr>
      <vt:lpstr>Presentación de PowerPoint</vt:lpstr>
      <vt:lpstr>EVIDENCIAS</vt:lpstr>
      <vt:lpstr>EVIDENCIAS</vt:lpstr>
      <vt:lpstr>Presentación de PowerPoint</vt:lpstr>
      <vt:lpstr>EVALUACIÓN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 Creativa</dc:creator>
  <cp:lastModifiedBy>Lalo</cp:lastModifiedBy>
  <cp:revision>256</cp:revision>
  <dcterms:created xsi:type="dcterms:W3CDTF">2019-04-11T01:40:22Z</dcterms:created>
  <dcterms:modified xsi:type="dcterms:W3CDTF">2024-07-19T18:08:52Z</dcterms:modified>
</cp:coreProperties>
</file>