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</p:sldIdLst>
  <p:sldSz cy="6858000" cx="12192000"/>
  <p:notesSz cx="6858000" cy="9144000"/>
  <p:embeddedFontLst>
    <p:embeddedFont>
      <p:font typeface="Century Gothic"/>
      <p:regular r:id="rId53"/>
      <p:bold r:id="rId54"/>
      <p:italic r:id="rId55"/>
      <p:boldItalic r:id="rId5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57" roundtripDataSignature="AMtx7mjl8qxrkNhDNEyD1kTvfWwvKwnKO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7F1CB7D-1B1D-42A3-B7C1-97729D8BBDF3}">
  <a:tblStyle styleId="{97F1CB7D-1B1D-42A3-B7C1-97729D8BBDF3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font" Target="fonts/CenturyGothic-regular.fntdata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font" Target="fonts/CenturyGothic-italic.fntdata"/><Relationship Id="rId10" Type="http://schemas.openxmlformats.org/officeDocument/2006/relationships/slide" Target="slides/slide4.xml"/><Relationship Id="rId54" Type="http://schemas.openxmlformats.org/officeDocument/2006/relationships/font" Target="fonts/CenturyGothic-bold.fntdata"/><Relationship Id="rId13" Type="http://schemas.openxmlformats.org/officeDocument/2006/relationships/slide" Target="slides/slide7.xml"/><Relationship Id="rId57" Type="http://customschemas.google.com/relationships/presentationmetadata" Target="metadata"/><Relationship Id="rId12" Type="http://schemas.openxmlformats.org/officeDocument/2006/relationships/slide" Target="slides/slide6.xml"/><Relationship Id="rId56" Type="http://schemas.openxmlformats.org/officeDocument/2006/relationships/font" Target="fonts/CenturyGothic-bold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8"/>
          <p:cNvSpPr txBox="1"/>
          <p:nvPr>
            <p:ph type="ctrTitle"/>
          </p:nvPr>
        </p:nvSpPr>
        <p:spPr>
          <a:xfrm>
            <a:off x="1154955" y="1447800"/>
            <a:ext cx="8825658" cy="33295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Century Gothic"/>
              <a:buNone/>
              <a:defRPr sz="7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8"/>
          <p:cNvSpPr txBox="1"/>
          <p:nvPr>
            <p:ph idx="1" type="subTitle"/>
          </p:nvPr>
        </p:nvSpPr>
        <p:spPr>
          <a:xfrm>
            <a:off x="1154955" y="4777380"/>
            <a:ext cx="8825658" cy="8614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600"/>
              <a:buNone/>
              <a:defRPr cap="none">
                <a:solidFill>
                  <a:srgbClr val="86D1D8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48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48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48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panorámica con descripción">
  <p:cSld name="Imagen panorámica con descripción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7"/>
          <p:cNvSpPr txBox="1"/>
          <p:nvPr>
            <p:ph type="title"/>
          </p:nvPr>
        </p:nvSpPr>
        <p:spPr>
          <a:xfrm>
            <a:off x="1154956" y="4800587"/>
            <a:ext cx="8825657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57"/>
          <p:cNvSpPr/>
          <p:nvPr>
            <p:ph idx="2" type="pic"/>
          </p:nvPr>
        </p:nvSpPr>
        <p:spPr>
          <a:xfrm>
            <a:off x="1154955" y="685800"/>
            <a:ext cx="8825658" cy="3640666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77" name="Google Shape;77;p57"/>
          <p:cNvSpPr txBox="1"/>
          <p:nvPr>
            <p:ph idx="1" type="body"/>
          </p:nvPr>
        </p:nvSpPr>
        <p:spPr>
          <a:xfrm>
            <a:off x="1154956" y="5367325"/>
            <a:ext cx="8825656" cy="493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78" name="Google Shape;78;p57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57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57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descripción">
  <p:cSld name="Título y descripción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8"/>
          <p:cNvSpPr txBox="1"/>
          <p:nvPr>
            <p:ph type="title"/>
          </p:nvPr>
        </p:nvSpPr>
        <p:spPr>
          <a:xfrm>
            <a:off x="1154954" y="1447800"/>
            <a:ext cx="8825659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58"/>
          <p:cNvSpPr txBox="1"/>
          <p:nvPr>
            <p:ph idx="1" type="body"/>
          </p:nvPr>
        </p:nvSpPr>
        <p:spPr>
          <a:xfrm>
            <a:off x="1154954" y="3657600"/>
            <a:ext cx="8825659" cy="23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84" name="Google Shape;84;p58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58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58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 con descripción">
  <p:cSld name="Cita con descripción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9"/>
          <p:cNvSpPr txBox="1"/>
          <p:nvPr>
            <p:ph type="title"/>
          </p:nvPr>
        </p:nvSpPr>
        <p:spPr>
          <a:xfrm>
            <a:off x="1574801" y="1447800"/>
            <a:ext cx="7999315" cy="23233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59"/>
          <p:cNvSpPr txBox="1"/>
          <p:nvPr>
            <p:ph idx="1" type="body"/>
          </p:nvPr>
        </p:nvSpPr>
        <p:spPr>
          <a:xfrm>
            <a:off x="1930400" y="3771174"/>
            <a:ext cx="7279649" cy="3421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b="0" i="0" sz="1400" cap="small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90" name="Google Shape;90;p59"/>
          <p:cNvSpPr txBox="1"/>
          <p:nvPr>
            <p:ph idx="2" type="body"/>
          </p:nvPr>
        </p:nvSpPr>
        <p:spPr>
          <a:xfrm>
            <a:off x="1154954" y="4350657"/>
            <a:ext cx="8825659" cy="16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91" name="Google Shape;91;p59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59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59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94" name="Google Shape;94;p59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2200" u="none" cap="none" strike="noStrike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95" name="Google Shape;95;p59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2200" u="none" cap="none" strike="noStrike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rjeta de nombre">
  <p:cSld name="Tarjeta de nombre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0"/>
          <p:cNvSpPr txBox="1"/>
          <p:nvPr>
            <p:ph type="title"/>
          </p:nvPr>
        </p:nvSpPr>
        <p:spPr>
          <a:xfrm>
            <a:off x="1154954" y="3124201"/>
            <a:ext cx="8825660" cy="16531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60"/>
          <p:cNvSpPr txBox="1"/>
          <p:nvPr>
            <p:ph idx="1" type="body"/>
          </p:nvPr>
        </p:nvSpPr>
        <p:spPr>
          <a:xfrm>
            <a:off x="1154954" y="4777381"/>
            <a:ext cx="8825659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9" name="Google Shape;99;p60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60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60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lumna 3">
  <p:cSld name="Columna 3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1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61"/>
          <p:cNvSpPr txBox="1"/>
          <p:nvPr>
            <p:ph idx="1" type="body"/>
          </p:nvPr>
        </p:nvSpPr>
        <p:spPr>
          <a:xfrm>
            <a:off x="632947" y="1981200"/>
            <a:ext cx="2946866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05" name="Google Shape;105;p61"/>
          <p:cNvSpPr txBox="1"/>
          <p:nvPr>
            <p:ph idx="2" type="body"/>
          </p:nvPr>
        </p:nvSpPr>
        <p:spPr>
          <a:xfrm>
            <a:off x="652463" y="2667000"/>
            <a:ext cx="2927350" cy="3589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06" name="Google Shape;106;p61"/>
          <p:cNvSpPr txBox="1"/>
          <p:nvPr>
            <p:ph idx="3" type="body"/>
          </p:nvPr>
        </p:nvSpPr>
        <p:spPr>
          <a:xfrm>
            <a:off x="3883659" y="1981200"/>
            <a:ext cx="2936241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07" name="Google Shape;107;p61"/>
          <p:cNvSpPr txBox="1"/>
          <p:nvPr>
            <p:ph idx="4" type="body"/>
          </p:nvPr>
        </p:nvSpPr>
        <p:spPr>
          <a:xfrm>
            <a:off x="3873106" y="2667000"/>
            <a:ext cx="2946794" cy="3589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08" name="Google Shape;108;p61"/>
          <p:cNvSpPr txBox="1"/>
          <p:nvPr>
            <p:ph idx="5" type="body"/>
          </p:nvPr>
        </p:nvSpPr>
        <p:spPr>
          <a:xfrm>
            <a:off x="7124700" y="1981200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09" name="Google Shape;109;p61"/>
          <p:cNvSpPr txBox="1"/>
          <p:nvPr>
            <p:ph idx="6" type="body"/>
          </p:nvPr>
        </p:nvSpPr>
        <p:spPr>
          <a:xfrm>
            <a:off x="7124700" y="2667000"/>
            <a:ext cx="2932113" cy="3589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cxnSp>
        <p:nvCxnSpPr>
          <p:cNvPr id="110" name="Google Shape;110;p61"/>
          <p:cNvCxnSpPr/>
          <p:nvPr/>
        </p:nvCxnSpPr>
        <p:spPr>
          <a:xfrm>
            <a:off x="3726142" y="2133600"/>
            <a:ext cx="0" cy="3962400"/>
          </a:xfrm>
          <a:prstGeom prst="straightConnector1">
            <a:avLst/>
          </a:prstGeom>
          <a:noFill/>
          <a:ln cap="flat" cmpd="sng" w="12700">
            <a:solidFill>
              <a:srgbClr val="86D1D8">
                <a:alpha val="4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1" name="Google Shape;111;p61"/>
          <p:cNvCxnSpPr/>
          <p:nvPr/>
        </p:nvCxnSpPr>
        <p:spPr>
          <a:xfrm>
            <a:off x="6962227" y="2133600"/>
            <a:ext cx="0" cy="3966882"/>
          </a:xfrm>
          <a:prstGeom prst="straightConnector1">
            <a:avLst/>
          </a:prstGeom>
          <a:noFill/>
          <a:ln cap="flat" cmpd="sng" w="12700">
            <a:solidFill>
              <a:srgbClr val="86D1D8">
                <a:alpha val="4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2" name="Google Shape;112;p61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61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61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lumna de imagen 3">
  <p:cSld name="Columna de imagen 3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2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62"/>
          <p:cNvSpPr txBox="1"/>
          <p:nvPr>
            <p:ph idx="1" type="body"/>
          </p:nvPr>
        </p:nvSpPr>
        <p:spPr>
          <a:xfrm>
            <a:off x="652463" y="4250949"/>
            <a:ext cx="2940050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18" name="Google Shape;118;p62"/>
          <p:cNvSpPr/>
          <p:nvPr>
            <p:ph idx="2" type="pic"/>
          </p:nvPr>
        </p:nvSpPr>
        <p:spPr>
          <a:xfrm>
            <a:off x="652463" y="2209800"/>
            <a:ext cx="2940050" cy="1524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119" name="Google Shape;119;p62"/>
          <p:cNvSpPr txBox="1"/>
          <p:nvPr>
            <p:ph idx="3" type="body"/>
          </p:nvPr>
        </p:nvSpPr>
        <p:spPr>
          <a:xfrm>
            <a:off x="652463" y="4827211"/>
            <a:ext cx="2940050" cy="659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20" name="Google Shape;120;p62"/>
          <p:cNvSpPr txBox="1"/>
          <p:nvPr>
            <p:ph idx="4" type="body"/>
          </p:nvPr>
        </p:nvSpPr>
        <p:spPr>
          <a:xfrm>
            <a:off x="3889375" y="4250949"/>
            <a:ext cx="2930525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21" name="Google Shape;121;p62"/>
          <p:cNvSpPr/>
          <p:nvPr>
            <p:ph idx="5" type="pic"/>
          </p:nvPr>
        </p:nvSpPr>
        <p:spPr>
          <a:xfrm>
            <a:off x="3889374" y="2209800"/>
            <a:ext cx="2930525" cy="1524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122" name="Google Shape;122;p62"/>
          <p:cNvSpPr txBox="1"/>
          <p:nvPr>
            <p:ph idx="6" type="body"/>
          </p:nvPr>
        </p:nvSpPr>
        <p:spPr>
          <a:xfrm>
            <a:off x="3888022" y="4827210"/>
            <a:ext cx="2934406" cy="659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23" name="Google Shape;123;p62"/>
          <p:cNvSpPr txBox="1"/>
          <p:nvPr>
            <p:ph idx="7" type="body"/>
          </p:nvPr>
        </p:nvSpPr>
        <p:spPr>
          <a:xfrm>
            <a:off x="7124700" y="4250949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24" name="Google Shape;124;p62"/>
          <p:cNvSpPr/>
          <p:nvPr>
            <p:ph idx="8" type="pic"/>
          </p:nvPr>
        </p:nvSpPr>
        <p:spPr>
          <a:xfrm>
            <a:off x="7124699" y="2209800"/>
            <a:ext cx="2932113" cy="1524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125" name="Google Shape;125;p62"/>
          <p:cNvSpPr txBox="1"/>
          <p:nvPr>
            <p:ph idx="9" type="body"/>
          </p:nvPr>
        </p:nvSpPr>
        <p:spPr>
          <a:xfrm>
            <a:off x="7124575" y="4827208"/>
            <a:ext cx="2935997" cy="659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cxnSp>
        <p:nvCxnSpPr>
          <p:cNvPr id="126" name="Google Shape;126;p62"/>
          <p:cNvCxnSpPr/>
          <p:nvPr/>
        </p:nvCxnSpPr>
        <p:spPr>
          <a:xfrm>
            <a:off x="3726142" y="2133600"/>
            <a:ext cx="0" cy="3962400"/>
          </a:xfrm>
          <a:prstGeom prst="straightConnector1">
            <a:avLst/>
          </a:prstGeom>
          <a:noFill/>
          <a:ln cap="flat" cmpd="sng" w="12700">
            <a:solidFill>
              <a:srgbClr val="86D1D8">
                <a:alpha val="4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7" name="Google Shape;127;p62"/>
          <p:cNvCxnSpPr/>
          <p:nvPr/>
        </p:nvCxnSpPr>
        <p:spPr>
          <a:xfrm>
            <a:off x="6962227" y="2133600"/>
            <a:ext cx="0" cy="3966882"/>
          </a:xfrm>
          <a:prstGeom prst="straightConnector1">
            <a:avLst/>
          </a:prstGeom>
          <a:noFill/>
          <a:ln cap="flat" cmpd="sng" w="12700">
            <a:solidFill>
              <a:srgbClr val="86D1D8">
                <a:alpha val="4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8" name="Google Shape;128;p62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62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62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3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63"/>
          <p:cNvSpPr txBox="1"/>
          <p:nvPr>
            <p:ph idx="1" type="body"/>
          </p:nvPr>
        </p:nvSpPr>
        <p:spPr>
          <a:xfrm rot="5400000">
            <a:off x="3478842" y="-322612"/>
            <a:ext cx="4195481" cy="89465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34" name="Google Shape;134;p63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63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63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4"/>
          <p:cNvSpPr txBox="1"/>
          <p:nvPr>
            <p:ph type="title"/>
          </p:nvPr>
        </p:nvSpPr>
        <p:spPr>
          <a:xfrm rot="5400000">
            <a:off x="6267450" y="2466975"/>
            <a:ext cx="5826125" cy="17526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64"/>
          <p:cNvSpPr txBox="1"/>
          <p:nvPr>
            <p:ph idx="1" type="body"/>
          </p:nvPr>
        </p:nvSpPr>
        <p:spPr>
          <a:xfrm rot="5400000">
            <a:off x="1679576" y="-139699"/>
            <a:ext cx="5368924" cy="74231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40" name="Google Shape;140;p64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64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64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9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9"/>
          <p:cNvSpPr txBox="1"/>
          <p:nvPr>
            <p:ph idx="1" type="body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26" name="Google Shape;26;p49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9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9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0"/>
          <p:cNvSpPr txBox="1"/>
          <p:nvPr>
            <p:ph type="title"/>
          </p:nvPr>
        </p:nvSpPr>
        <p:spPr>
          <a:xfrm>
            <a:off x="1154956" y="2861733"/>
            <a:ext cx="8825657" cy="19156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0"/>
          <p:cNvSpPr txBox="1"/>
          <p:nvPr>
            <p:ph idx="1" type="body"/>
          </p:nvPr>
        </p:nvSpPr>
        <p:spPr>
          <a:xfrm>
            <a:off x="1154955" y="4777381"/>
            <a:ext cx="8825658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2" name="Google Shape;32;p50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0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0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1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1"/>
          <p:cNvSpPr txBox="1"/>
          <p:nvPr>
            <p:ph idx="1" type="body"/>
          </p:nvPr>
        </p:nvSpPr>
        <p:spPr>
          <a:xfrm>
            <a:off x="1103312" y="2060575"/>
            <a:ext cx="4396339" cy="419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38" name="Google Shape;38;p51"/>
          <p:cNvSpPr txBox="1"/>
          <p:nvPr>
            <p:ph idx="2" type="body"/>
          </p:nvPr>
        </p:nvSpPr>
        <p:spPr>
          <a:xfrm>
            <a:off x="5654493" y="2056092"/>
            <a:ext cx="4396341" cy="42002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39" name="Google Shape;39;p51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1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51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2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52"/>
          <p:cNvSpPr txBox="1"/>
          <p:nvPr>
            <p:ph idx="1" type="body"/>
          </p:nvPr>
        </p:nvSpPr>
        <p:spPr>
          <a:xfrm>
            <a:off x="1103313" y="1905000"/>
            <a:ext cx="439633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45" name="Google Shape;45;p52"/>
          <p:cNvSpPr txBox="1"/>
          <p:nvPr>
            <p:ph idx="2" type="body"/>
          </p:nvPr>
        </p:nvSpPr>
        <p:spPr>
          <a:xfrm>
            <a:off x="1103312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46" name="Google Shape;46;p52"/>
          <p:cNvSpPr txBox="1"/>
          <p:nvPr>
            <p:ph idx="3" type="body"/>
          </p:nvPr>
        </p:nvSpPr>
        <p:spPr>
          <a:xfrm>
            <a:off x="5654495" y="1905000"/>
            <a:ext cx="4396339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47" name="Google Shape;47;p52"/>
          <p:cNvSpPr txBox="1"/>
          <p:nvPr>
            <p:ph idx="4" type="body"/>
          </p:nvPr>
        </p:nvSpPr>
        <p:spPr>
          <a:xfrm>
            <a:off x="5654495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48" name="Google Shape;48;p52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52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52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3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53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53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53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4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54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54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5"/>
          <p:cNvSpPr txBox="1"/>
          <p:nvPr>
            <p:ph type="title"/>
          </p:nvPr>
        </p:nvSpPr>
        <p:spPr>
          <a:xfrm>
            <a:off x="1154953" y="1447800"/>
            <a:ext cx="3401064" cy="1447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55"/>
          <p:cNvSpPr txBox="1"/>
          <p:nvPr>
            <p:ph idx="1" type="body"/>
          </p:nvPr>
        </p:nvSpPr>
        <p:spPr>
          <a:xfrm>
            <a:off x="4784616" y="1447800"/>
            <a:ext cx="5195997" cy="457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30200" lvl="0" marL="457200" algn="l"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2000"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2pPr>
            <a:lvl3pPr indent="-309880" lvl="2" marL="137160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3pPr>
            <a:lvl4pPr indent="-299719" lvl="3" marL="18288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4pPr>
            <a:lvl5pPr indent="-299720" lvl="4" marL="22860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5pPr>
            <a:lvl6pPr indent="-299720" lvl="5" marL="27432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6pPr>
            <a:lvl7pPr indent="-299720" lvl="6" marL="32004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7pPr>
            <a:lvl8pPr indent="-299720" lvl="7" marL="36576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8pPr>
            <a:lvl9pPr indent="-299720" lvl="8" marL="41148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9pPr>
          </a:lstStyle>
          <a:p/>
        </p:txBody>
      </p:sp>
      <p:sp>
        <p:nvSpPr>
          <p:cNvPr id="63" name="Google Shape;63;p55"/>
          <p:cNvSpPr txBox="1"/>
          <p:nvPr>
            <p:ph idx="2" type="body"/>
          </p:nvPr>
        </p:nvSpPr>
        <p:spPr>
          <a:xfrm>
            <a:off x="1154953" y="3129280"/>
            <a:ext cx="3401063" cy="2895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64" name="Google Shape;64;p55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55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55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6"/>
          <p:cNvSpPr txBox="1"/>
          <p:nvPr>
            <p:ph type="title"/>
          </p:nvPr>
        </p:nvSpPr>
        <p:spPr>
          <a:xfrm>
            <a:off x="1153907" y="1854192"/>
            <a:ext cx="5092906" cy="15748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b="0"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56"/>
          <p:cNvSpPr/>
          <p:nvPr>
            <p:ph idx="2" type="pic"/>
          </p:nvPr>
        </p:nvSpPr>
        <p:spPr>
          <a:xfrm>
            <a:off x="6949546" y="1143000"/>
            <a:ext cx="3200400" cy="4572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70" name="Google Shape;70;p56"/>
          <p:cNvSpPr txBox="1"/>
          <p:nvPr>
            <p:ph idx="1" type="body"/>
          </p:nvPr>
        </p:nvSpPr>
        <p:spPr>
          <a:xfrm>
            <a:off x="1154954" y="3657600"/>
            <a:ext cx="5084979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71" name="Google Shape;71;p56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56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56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6.xml"/><Relationship Id="rId22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5.xml"/><Relationship Id="rId21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7.xml"/><Relationship Id="rId23" Type="http://schemas.openxmlformats.org/officeDocument/2006/relationships/theme" Target="../theme/theme1.xml"/><Relationship Id="rId1" Type="http://schemas.openxmlformats.org/officeDocument/2006/relationships/image" Target="../media/image16.png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slideLayout" Target="../slideLayouts/slideLayout4.xml"/><Relationship Id="rId15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9.xml"/><Relationship Id="rId17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19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.xml"/><Relationship Id="rId18" Type="http://schemas.openxmlformats.org/officeDocument/2006/relationships/slideLayout" Target="../slideLayouts/slideLayout13.xml"/><Relationship Id="rId7" Type="http://schemas.openxmlformats.org/officeDocument/2006/relationships/slideLayout" Target="../slideLayouts/slideLayout2.xml"/><Relationship Id="rId8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 amt="82000"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47"/>
          <p:cNvPicPr preferRelativeResize="0"/>
          <p:nvPr/>
        </p:nvPicPr>
        <p:blipFill rotWithShape="1">
          <a:blip r:embed="rId2">
            <a:alphaModFix/>
          </a:blip>
          <a:srcRect b="0" l="3613" r="0" t="0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47"/>
          <p:cNvPicPr preferRelativeResize="0"/>
          <p:nvPr/>
        </p:nvPicPr>
        <p:blipFill rotWithShape="1">
          <a:blip r:embed="rId3">
            <a:alphaModFix/>
          </a:blip>
          <a:srcRect b="0" l="35640" r="0" t="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47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>
            <a:gsLst>
              <a:gs pos="0">
                <a:srgbClr val="4CB9C3">
                  <a:alpha val="6666"/>
                </a:srgbClr>
              </a:gs>
              <a:gs pos="36000">
                <a:srgbClr val="4CB9C3">
                  <a:alpha val="5882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" name="Google Shape;9;p47"/>
          <p:cNvPicPr preferRelativeResize="0"/>
          <p:nvPr/>
        </p:nvPicPr>
        <p:blipFill rotWithShape="1">
          <a:blip r:embed="rId4">
            <a:alphaModFix/>
          </a:blip>
          <a:srcRect b="0" l="0" r="0" t="28812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47"/>
          <p:cNvPicPr preferRelativeResize="0"/>
          <p:nvPr/>
        </p:nvPicPr>
        <p:blipFill rotWithShape="1">
          <a:blip r:embed="rId5">
            <a:alphaModFix/>
          </a:blip>
          <a:srcRect b="23320" l="0" r="0" t="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4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47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b="0" i="0" sz="4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" name="Google Shape;13;p47"/>
          <p:cNvSpPr txBox="1"/>
          <p:nvPr>
            <p:ph idx="1" type="body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Char char="►"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4" name="Google Shape;14;p47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" name="Google Shape;15;p47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6" name="Google Shape;16;p47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64" r:id="rId21"/>
    <p:sldLayoutId id="2147483665" r:id="rId2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2.png"/><Relationship Id="rId4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0.png"/><Relationship Id="rId4" Type="http://schemas.openxmlformats.org/officeDocument/2006/relationships/image" Target="../media/image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8.png"/><Relationship Id="rId4" Type="http://schemas.openxmlformats.org/officeDocument/2006/relationships/image" Target="../media/image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5.jpg"/><Relationship Id="rId4" Type="http://schemas.openxmlformats.org/officeDocument/2006/relationships/image" Target="../media/image5.png"/><Relationship Id="rId5" Type="http://schemas.openxmlformats.org/officeDocument/2006/relationships/image" Target="../media/image44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3.jpg"/><Relationship Id="rId4" Type="http://schemas.openxmlformats.org/officeDocument/2006/relationships/image" Target="../media/image5.png"/><Relationship Id="rId5" Type="http://schemas.openxmlformats.org/officeDocument/2006/relationships/image" Target="../media/image46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9.jpg"/><Relationship Id="rId4" Type="http://schemas.openxmlformats.org/officeDocument/2006/relationships/image" Target="../media/image5.png"/><Relationship Id="rId5" Type="http://schemas.openxmlformats.org/officeDocument/2006/relationships/image" Target="../media/image4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"/>
          <p:cNvSpPr txBox="1"/>
          <p:nvPr>
            <p:ph type="ctrTitle"/>
          </p:nvPr>
        </p:nvSpPr>
        <p:spPr>
          <a:xfrm>
            <a:off x="457200" y="1311269"/>
            <a:ext cx="11340600" cy="102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Century Gothic"/>
              <a:buNone/>
            </a:pPr>
            <a:r>
              <a:rPr lang="es-ES" sz="4300"/>
              <a:t>Previniendo incendios/</a:t>
            </a:r>
            <a:r>
              <a:rPr lang="es-ES" sz="4300"/>
              <a:t>Juicio</a:t>
            </a:r>
            <a:r>
              <a:rPr lang="es-ES" sz="4300"/>
              <a:t> de la Historia</a:t>
            </a:r>
            <a:endParaRPr sz="4300"/>
          </a:p>
        </p:txBody>
      </p:sp>
      <p:sp>
        <p:nvSpPr>
          <p:cNvPr id="148" name="Google Shape;148;p1"/>
          <p:cNvSpPr txBox="1"/>
          <p:nvPr>
            <p:ph idx="1" type="subTitle"/>
          </p:nvPr>
        </p:nvSpPr>
        <p:spPr>
          <a:xfrm>
            <a:off x="1154955" y="2557073"/>
            <a:ext cx="8825700" cy="37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es-ES" sz="2800"/>
              <a:t>INTEGRANTES</a:t>
            </a:r>
            <a:endParaRPr sz="2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t/>
            </a:r>
            <a:endParaRPr sz="2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s-ES"/>
              <a:t>Miguel Ángel Hernández Gallegos (Humanidades)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s-ES"/>
              <a:t>Antonio Rocha/Ma. Luisa Yáñez (Humanidades)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s-ES"/>
              <a:t>Karla López Ordoñez/Isaac Vela (</a:t>
            </a:r>
            <a:r>
              <a:rPr lang="es-ES"/>
              <a:t>Lengua</a:t>
            </a:r>
            <a:r>
              <a:rPr lang="es-ES"/>
              <a:t>)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s-ES"/>
              <a:t>Juan José Beltrán Corona (Matemáticas)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s-ES"/>
              <a:t>Antón </a:t>
            </a:r>
            <a:r>
              <a:rPr lang="es-ES"/>
              <a:t>Valdez</a:t>
            </a:r>
            <a:r>
              <a:rPr lang="es-ES"/>
              <a:t>  Gómez (Matemáticas)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s-ES"/>
              <a:t>Edgar Huerta (Ciencias)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s-ES"/>
              <a:t>Leonel Infante Canalizo (Ciencias)</a:t>
            </a:r>
            <a:endParaRPr/>
          </a:p>
        </p:txBody>
      </p:sp>
      <p:pic>
        <p:nvPicPr>
          <p:cNvPr id="149" name="Google Shape;14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4813" y="253558"/>
            <a:ext cx="83058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0"/>
          <p:cNvSpPr txBox="1"/>
          <p:nvPr>
            <p:ph type="title"/>
          </p:nvPr>
        </p:nvSpPr>
        <p:spPr>
          <a:xfrm flipH="1" rot="10800000">
            <a:off x="838200" y="319406"/>
            <a:ext cx="10515600" cy="45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Century Gothic"/>
              <a:buNone/>
            </a:pPr>
            <a:r>
              <a:t/>
            </a:r>
            <a:endParaRPr/>
          </a:p>
        </p:txBody>
      </p:sp>
      <p:graphicFrame>
        <p:nvGraphicFramePr>
          <p:cNvPr id="205" name="Google Shape;205;p10"/>
          <p:cNvGraphicFramePr/>
          <p:nvPr/>
        </p:nvGraphicFramePr>
        <p:xfrm>
          <a:off x="838200" y="122774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{97F1CB7D-1B1D-42A3-B7C1-97729D8BBDF3}</a:tableStyleId>
              </a:tblPr>
              <a:tblGrid>
                <a:gridCol w="1467575"/>
                <a:gridCol w="8813975"/>
              </a:tblGrid>
              <a:tr h="29890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Aprendizaje Cooperativo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2800" marB="62800" marR="62800" marL="62800">
                    <a:lnL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</a:tr>
              <a:tr h="957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1.</a:t>
                      </a: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¿Qué es?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2800" marB="62800" marR="62800" marL="62800" anchor="ctr">
                    <a:lnL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Construir el aprendizaje a partir de las experiencias de todos (alumnos, maestros e instituciones). 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Crear experiencias de aprendizaje a partir del trabajo cooperativo entre estudiantes, que les permita hacer uso de sus habilidades o competencias cognitivas y así resolver un objetivo en particular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2800" marB="62800" marR="62800" marL="62800">
                    <a:lnL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703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2.</a:t>
                      </a: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¿Cuáles son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sus 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características?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2800" marB="62800" marR="62800" marL="62800" anchor="ctr">
                    <a:lnL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Parte de las experiencias y conocimientos de todos, en la búsqueda de un fin común, se busca cierto nivel de independencia, disposición para aceptar y complementar diferentes ideas o puntos de vista.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2800" marB="62800" marR="62800" marL="62800">
                    <a:lnL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967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3.</a:t>
                      </a: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¿ Cuáles son sus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objetivos? 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2800" marB="62800" marR="62800" marL="62800" anchor="ctr">
                    <a:lnL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Planificación flexible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Delimitar objetivos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Adecuada a la edad de los alumnos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Ambientes apropiados  para el aprendizaje 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Autonomía por parte del alumno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Manejo de las TIC´s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Docente como mediador del conocimiento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2800" marB="62800" marR="62800" marL="62800">
                    <a:lnL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206" name="Google Shape;20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43100" y="365125"/>
            <a:ext cx="83058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1"/>
          <p:cNvSpPr txBox="1"/>
          <p:nvPr>
            <p:ph type="title"/>
          </p:nvPr>
        </p:nvSpPr>
        <p:spPr>
          <a:xfrm>
            <a:off x="838200" y="365126"/>
            <a:ext cx="10515600" cy="757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Century Gothic"/>
              <a:buNone/>
            </a:pPr>
            <a:r>
              <a:t/>
            </a:r>
            <a:endParaRPr/>
          </a:p>
        </p:txBody>
      </p:sp>
      <p:graphicFrame>
        <p:nvGraphicFramePr>
          <p:cNvPr id="212" name="Google Shape;212;p11"/>
          <p:cNvGraphicFramePr/>
          <p:nvPr/>
        </p:nvGraphicFramePr>
        <p:xfrm>
          <a:off x="838200" y="113538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{97F1CB7D-1B1D-42A3-B7C1-97729D8BBDF3}</a:tableStyleId>
              </a:tblPr>
              <a:tblGrid>
                <a:gridCol w="1468350"/>
                <a:gridCol w="8818650"/>
              </a:tblGrid>
              <a:tr h="24214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8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3.</a:t>
                      </a:r>
                      <a:r>
                        <a:rPr lang="es-ES" sz="8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¿ Cuáles son sus</a:t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objetivos? </a:t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1225" marB="51225" marR="51225" marL="51225" anchor="ctr">
                    <a:lnL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Planificación flexible</a:t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Delimitar objetivos</a:t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Adecuada a la edad de los alumnos</a:t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Ambientes apropiados  para el aprendizaje </a:t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Autonomía por parte del alumno</a:t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Manejo de las TIC´s</a:t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Docente como mediador del conocimiento</a:t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1225" marB="51225" marR="51225" marL="51225">
                    <a:lnL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431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4. ¿Cuáles son las</a:t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 acciones de  </a:t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 planeación y   acompañamiento </a:t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más importantes </a:t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del  profesor, en</a:t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éste tipo de</a:t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 trabajo?</a:t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1225" marB="51225" marR="51225" marL="51225" anchor="ctr">
                    <a:lnL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Organizar los contenidos y al grupo de trabajo</a:t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despertar el interés y motivación del alumno sobre la tarea a realizar</a:t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Proporcionar retroalimentación al alumnos sobre sus avances en la tarea asignada</a:t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Concretar el aprendizaje al cierre de la actividad</a:t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1225" marB="51225" marR="51225" marL="51225">
                    <a:lnL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120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5. ¿De qué</a:t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manera</a:t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se  vinculan  el</a:t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trabajo</a:t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interdisciplinario, </a:t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y el aprendizaje</a:t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cooperativo?</a:t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1225" marB="51225" marR="51225" marL="51225" anchor="ctr">
                    <a:lnL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 inherente el aprendizaje  cooperativo al trabajo interdisciplinario </a:t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Crea un puente entre el conocimiento y las habilidades del alumno</a:t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Los proyectos multidisciplinarios favorecen la conexión entre los estudiantes y docentes a partir de la asesoría  o guía en el proceso</a:t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1225" marB="51225" marR="51225" marL="51225">
                    <a:lnL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213" name="Google Shape;21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8800" y="158752"/>
            <a:ext cx="83058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2"/>
          <p:cNvSpPr txBox="1"/>
          <p:nvPr>
            <p:ph type="title"/>
          </p:nvPr>
        </p:nvSpPr>
        <p:spPr>
          <a:xfrm>
            <a:off x="838200" y="365126"/>
            <a:ext cx="10515600" cy="757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Century Gothic"/>
              <a:buNone/>
            </a:pPr>
            <a:r>
              <a:t/>
            </a:r>
            <a:endParaRPr/>
          </a:p>
        </p:txBody>
      </p:sp>
      <p:sp>
        <p:nvSpPr>
          <p:cNvPr id="219" name="Google Shape;219;p12"/>
          <p:cNvSpPr txBox="1"/>
          <p:nvPr>
            <p:ph idx="1" type="body"/>
          </p:nvPr>
        </p:nvSpPr>
        <p:spPr>
          <a:xfrm>
            <a:off x="838200" y="996952"/>
            <a:ext cx="10515600" cy="51800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41300" lvl="0" marL="342900" rtl="0" algn="l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220" name="Google Shape;22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8800" y="158752"/>
            <a:ext cx="83058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28800" y="996952"/>
            <a:ext cx="8305800" cy="56535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19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3"/>
          <p:cNvSpPr txBox="1"/>
          <p:nvPr>
            <p:ph type="title"/>
          </p:nvPr>
        </p:nvSpPr>
        <p:spPr>
          <a:xfrm>
            <a:off x="838200" y="365125"/>
            <a:ext cx="10515600" cy="45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Century Gothic"/>
              <a:buNone/>
            </a:pPr>
            <a:r>
              <a:t/>
            </a:r>
            <a:endParaRPr/>
          </a:p>
        </p:txBody>
      </p:sp>
      <p:sp>
        <p:nvSpPr>
          <p:cNvPr id="227" name="Google Shape;227;p13"/>
          <p:cNvSpPr txBox="1"/>
          <p:nvPr>
            <p:ph idx="1" type="body"/>
          </p:nvPr>
        </p:nvSpPr>
        <p:spPr>
          <a:xfrm>
            <a:off x="838200" y="996952"/>
            <a:ext cx="10515600" cy="51800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41300" lvl="0" marL="342900" rtl="0" algn="l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228" name="Google Shape;22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8800" y="158752"/>
            <a:ext cx="83058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28800" y="996952"/>
            <a:ext cx="8131628" cy="5354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4"/>
          <p:cNvSpPr txBox="1"/>
          <p:nvPr>
            <p:ph type="title"/>
          </p:nvPr>
        </p:nvSpPr>
        <p:spPr>
          <a:xfrm>
            <a:off x="838200" y="365125"/>
            <a:ext cx="10515600" cy="9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Century Gothic"/>
              <a:buNone/>
            </a:pPr>
            <a:r>
              <a:t/>
            </a:r>
            <a:endParaRPr/>
          </a:p>
        </p:txBody>
      </p:sp>
      <p:sp>
        <p:nvSpPr>
          <p:cNvPr id="235" name="Google Shape;235;p14"/>
          <p:cNvSpPr txBox="1"/>
          <p:nvPr>
            <p:ph idx="1" type="body"/>
          </p:nvPr>
        </p:nvSpPr>
        <p:spPr>
          <a:xfrm>
            <a:off x="838200" y="996952"/>
            <a:ext cx="10515600" cy="51800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41300" lvl="0" marL="342900" rtl="0" algn="l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236" name="Google Shape;23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8800" y="158752"/>
            <a:ext cx="83058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61075" y="996952"/>
            <a:ext cx="8469849" cy="6305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5"/>
          <p:cNvSpPr txBox="1"/>
          <p:nvPr>
            <p:ph type="title"/>
          </p:nvPr>
        </p:nvSpPr>
        <p:spPr>
          <a:xfrm>
            <a:off x="838200" y="365125"/>
            <a:ext cx="10515600" cy="1410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Century Gothic"/>
              <a:buNone/>
            </a:pPr>
            <a:r>
              <a:t/>
            </a:r>
            <a:endParaRPr/>
          </a:p>
        </p:txBody>
      </p:sp>
      <p:sp>
        <p:nvSpPr>
          <p:cNvPr id="243" name="Google Shape;243;p15"/>
          <p:cNvSpPr txBox="1"/>
          <p:nvPr>
            <p:ph idx="1" type="body"/>
          </p:nvPr>
        </p:nvSpPr>
        <p:spPr>
          <a:xfrm>
            <a:off x="838200" y="996952"/>
            <a:ext cx="10515600" cy="51800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41300" lvl="0" marL="342900" rtl="0" algn="l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244" name="Google Shape;24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8800" y="158752"/>
            <a:ext cx="83058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06286" y="996952"/>
            <a:ext cx="9095014" cy="6289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6"/>
          <p:cNvSpPr txBox="1"/>
          <p:nvPr>
            <p:ph type="title"/>
          </p:nvPr>
        </p:nvSpPr>
        <p:spPr>
          <a:xfrm>
            <a:off x="838200" y="365125"/>
            <a:ext cx="10515600" cy="45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Century Gothic"/>
              <a:buNone/>
            </a:pPr>
            <a:r>
              <a:t/>
            </a:r>
            <a:endParaRPr/>
          </a:p>
        </p:txBody>
      </p:sp>
      <p:sp>
        <p:nvSpPr>
          <p:cNvPr id="251" name="Google Shape;251;p16"/>
          <p:cNvSpPr txBox="1"/>
          <p:nvPr>
            <p:ph idx="1" type="body"/>
          </p:nvPr>
        </p:nvSpPr>
        <p:spPr>
          <a:xfrm>
            <a:off x="838200" y="996952"/>
            <a:ext cx="10515600" cy="51800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41300" lvl="0" marL="342900" rtl="0" algn="l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252" name="Google Shape;25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8800" y="158752"/>
            <a:ext cx="83058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00" y="1203325"/>
            <a:ext cx="5241471" cy="5559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56564" y="1154042"/>
            <a:ext cx="5097236" cy="56583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7"/>
          <p:cNvSpPr txBox="1"/>
          <p:nvPr>
            <p:ph type="title"/>
          </p:nvPr>
        </p:nvSpPr>
        <p:spPr>
          <a:xfrm>
            <a:off x="838200" y="365126"/>
            <a:ext cx="10515600" cy="594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Century Gothic"/>
              <a:buNone/>
            </a:pPr>
            <a:r>
              <a:t/>
            </a:r>
            <a:endParaRPr/>
          </a:p>
        </p:txBody>
      </p:sp>
      <p:sp>
        <p:nvSpPr>
          <p:cNvPr id="260" name="Google Shape;260;p17"/>
          <p:cNvSpPr txBox="1"/>
          <p:nvPr>
            <p:ph idx="1" type="body"/>
          </p:nvPr>
        </p:nvSpPr>
        <p:spPr>
          <a:xfrm>
            <a:off x="838200" y="996952"/>
            <a:ext cx="10515600" cy="51800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41300" lvl="0" marL="342900" rtl="0" algn="l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261" name="Google Shape;26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8800" y="158752"/>
            <a:ext cx="83058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20786" y="996951"/>
            <a:ext cx="5682343" cy="60957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8"/>
          <p:cNvSpPr txBox="1"/>
          <p:nvPr>
            <p:ph type="title"/>
          </p:nvPr>
        </p:nvSpPr>
        <p:spPr>
          <a:xfrm>
            <a:off x="646111" y="452718"/>
            <a:ext cx="9404723" cy="11824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br>
              <a:rPr lang="es-ES"/>
            </a:br>
            <a:r>
              <a:rPr lang="es-ES" sz="2000">
                <a:solidFill>
                  <a:schemeClr val="dk1"/>
                </a:solidFill>
              </a:rPr>
              <a:t>Producto 4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268" name="Google Shape;268;p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3386" y="1635152"/>
            <a:ext cx="9087448" cy="5109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3682" y="33618"/>
            <a:ext cx="83058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9"/>
          <p:cNvSpPr txBox="1"/>
          <p:nvPr>
            <p:ph type="title"/>
          </p:nvPr>
        </p:nvSpPr>
        <p:spPr>
          <a:xfrm>
            <a:off x="646111" y="452718"/>
            <a:ext cx="9404723" cy="10821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Century Gothic"/>
              <a:buNone/>
            </a:pPr>
            <a:br>
              <a:rPr lang="es-ES" sz="2000"/>
            </a:br>
            <a:br>
              <a:rPr lang="es-ES" sz="2000"/>
            </a:br>
            <a:r>
              <a:rPr lang="es-ES" sz="2000">
                <a:solidFill>
                  <a:schemeClr val="dk1"/>
                </a:solidFill>
              </a:rPr>
              <a:t>Producto 5 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275" name="Google Shape;275;p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7686" y="1651299"/>
            <a:ext cx="9909843" cy="5076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3682" y="33618"/>
            <a:ext cx="83058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"/>
          <p:cNvSpPr txBox="1"/>
          <p:nvPr>
            <p:ph idx="1" type="body"/>
          </p:nvPr>
        </p:nvSpPr>
        <p:spPr>
          <a:xfrm>
            <a:off x="506186" y="1931761"/>
            <a:ext cx="10515600" cy="54585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3429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s-ES"/>
              <a:t>  (Primer año CCH)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s-ES"/>
              <a:t>Planeación del proyecto: septiembre de 2020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s-ES"/>
              <a:t>Inicio del proyecto: 16 enero de 2020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s-ES"/>
              <a:t>Término del proyecto: 4 febrero de 2020</a:t>
            </a:r>
            <a:endParaRPr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155" name="Google Shape;15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9329" y="266700"/>
            <a:ext cx="83058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0"/>
          <p:cNvSpPr txBox="1"/>
          <p:nvPr>
            <p:ph type="title"/>
          </p:nvPr>
        </p:nvSpPr>
        <p:spPr>
          <a:xfrm>
            <a:off x="646111" y="452718"/>
            <a:ext cx="9404723" cy="7066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t/>
            </a:r>
            <a:endParaRPr/>
          </a:p>
        </p:txBody>
      </p:sp>
      <p:pic>
        <p:nvPicPr>
          <p:cNvPr id="282" name="Google Shape;282;p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6914" y="1290918"/>
            <a:ext cx="8226005" cy="5387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57119" y="134129"/>
            <a:ext cx="83058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1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t/>
            </a:r>
            <a:endParaRPr/>
          </a:p>
        </p:txBody>
      </p:sp>
      <p:pic>
        <p:nvPicPr>
          <p:cNvPr id="289" name="Google Shape;289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1744" y="1143000"/>
            <a:ext cx="9379096" cy="5421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57119" y="134129"/>
            <a:ext cx="83058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2"/>
          <p:cNvSpPr txBox="1"/>
          <p:nvPr>
            <p:ph type="title"/>
          </p:nvPr>
        </p:nvSpPr>
        <p:spPr>
          <a:xfrm>
            <a:off x="646111" y="452718"/>
            <a:ext cx="9404723" cy="9841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entury Gothic"/>
              <a:buNone/>
            </a:pPr>
            <a:br>
              <a:rPr lang="es-ES" sz="1800"/>
            </a:br>
            <a:br>
              <a:rPr lang="es-ES" sz="1800"/>
            </a:br>
            <a:r>
              <a:rPr lang="es-ES" sz="1800"/>
              <a:t>Producto 6</a:t>
            </a:r>
            <a:endParaRPr sz="1800"/>
          </a:p>
        </p:txBody>
      </p:sp>
      <p:pic>
        <p:nvPicPr>
          <p:cNvPr id="296" name="Google Shape;296;p2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3386" y="1436915"/>
            <a:ext cx="9087448" cy="520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3682" y="33618"/>
            <a:ext cx="83058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3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t/>
            </a:r>
            <a:endParaRPr/>
          </a:p>
        </p:txBody>
      </p:sp>
      <p:pic>
        <p:nvPicPr>
          <p:cNvPr id="303" name="Google Shape;303;p2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" y="1110342"/>
            <a:ext cx="9552213" cy="5611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37606" y="251331"/>
            <a:ext cx="83058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4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t/>
            </a:r>
            <a:endParaRPr/>
          </a:p>
        </p:txBody>
      </p:sp>
      <p:pic>
        <p:nvPicPr>
          <p:cNvPr id="310" name="Google Shape;310;p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7685" y="963385"/>
            <a:ext cx="9633858" cy="589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04949" y="125185"/>
            <a:ext cx="83058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5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t/>
            </a:r>
            <a:endParaRPr/>
          </a:p>
        </p:txBody>
      </p:sp>
      <p:pic>
        <p:nvPicPr>
          <p:cNvPr id="317" name="Google Shape;317;p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5414" y="1152983"/>
            <a:ext cx="9584872" cy="561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04949" y="125185"/>
            <a:ext cx="83058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6"/>
          <p:cNvSpPr txBox="1"/>
          <p:nvPr>
            <p:ph type="title"/>
          </p:nvPr>
        </p:nvSpPr>
        <p:spPr>
          <a:xfrm>
            <a:off x="646111" y="452718"/>
            <a:ext cx="9404723" cy="10821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Century Gothic"/>
              <a:buNone/>
            </a:pPr>
            <a:br>
              <a:rPr lang="es-ES" sz="2000"/>
            </a:br>
            <a:br>
              <a:rPr lang="es-ES" sz="2000"/>
            </a:br>
            <a:r>
              <a:rPr lang="es-ES" sz="2000"/>
              <a:t>Producto 7</a:t>
            </a:r>
            <a:endParaRPr sz="2000"/>
          </a:p>
        </p:txBody>
      </p:sp>
      <p:pic>
        <p:nvPicPr>
          <p:cNvPr id="324" name="Google Shape;324;p2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4004" y="1534886"/>
            <a:ext cx="8776830" cy="520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3682" y="33618"/>
            <a:ext cx="83058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7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t/>
            </a:r>
            <a:endParaRPr/>
          </a:p>
        </p:txBody>
      </p:sp>
      <p:pic>
        <p:nvPicPr>
          <p:cNvPr id="331" name="Google Shape;331;p2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6111" y="1010566"/>
            <a:ext cx="10142681" cy="570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3682" y="33618"/>
            <a:ext cx="83058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8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t/>
            </a:r>
            <a:endParaRPr/>
          </a:p>
        </p:txBody>
      </p:sp>
      <p:pic>
        <p:nvPicPr>
          <p:cNvPr id="338" name="Google Shape;338;p2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6111" y="950893"/>
            <a:ext cx="9976756" cy="590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3682" y="33618"/>
            <a:ext cx="83058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9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t/>
            </a:r>
            <a:endParaRPr/>
          </a:p>
        </p:txBody>
      </p:sp>
      <p:pic>
        <p:nvPicPr>
          <p:cNvPr id="345" name="Google Shape;345;p2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7162" y="1071340"/>
            <a:ext cx="9885819" cy="5558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3682" y="33618"/>
            <a:ext cx="83058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"/>
          <p:cNvSpPr txBox="1"/>
          <p:nvPr>
            <p:ph type="title"/>
          </p:nvPr>
        </p:nvSpPr>
        <p:spPr>
          <a:xfrm>
            <a:off x="646111" y="452718"/>
            <a:ext cx="9404723" cy="701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es-ES"/>
              <a:t>Introducción </a:t>
            </a:r>
            <a:endParaRPr/>
          </a:p>
        </p:txBody>
      </p:sp>
      <p:sp>
        <p:nvSpPr>
          <p:cNvPr id="161" name="Google Shape;161;p3"/>
          <p:cNvSpPr txBox="1"/>
          <p:nvPr>
            <p:ph idx="1" type="body"/>
          </p:nvPr>
        </p:nvSpPr>
        <p:spPr>
          <a:xfrm>
            <a:off x="1103312" y="1289154"/>
            <a:ext cx="8946541" cy="49592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s-ES"/>
              <a:t>El presente proyecto pretende aplicar un trabajo interdisciplinario con el fin de acercar a los alumnos a la investigación de un problema, analizado desde diferentes puntos de vista, es decir, a partir de la Ciencia, las Humanidades, Matemáticas, Tecnología y  Literatura.</a:t>
            </a:r>
            <a:endParaRPr/>
          </a:p>
          <a:p>
            <a:pPr indent="-241300" lvl="0" marL="342900" rtl="0" algn="just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-342900" lvl="0" marL="342900" rtl="0" algn="just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s-ES"/>
              <a:t> Ésto promoverá el vínculo  entre las diferentes disciplinas fomentando el trabajo colaborativo, encontrando nuevos paradigmas y perspectivas de aprendizaje.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0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t/>
            </a:r>
            <a:endParaRPr/>
          </a:p>
        </p:txBody>
      </p:sp>
      <p:pic>
        <p:nvPicPr>
          <p:cNvPr id="352" name="Google Shape;352;p3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3163" y="1130598"/>
            <a:ext cx="9412823" cy="5292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3682" y="33618"/>
            <a:ext cx="83058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1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t/>
            </a:r>
            <a:endParaRPr/>
          </a:p>
        </p:txBody>
      </p:sp>
      <p:pic>
        <p:nvPicPr>
          <p:cNvPr id="359" name="Google Shape;359;p3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700" y="1077686"/>
            <a:ext cx="9026217" cy="5633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3682" y="33618"/>
            <a:ext cx="83058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2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t/>
            </a:r>
            <a:endParaRPr/>
          </a:p>
        </p:txBody>
      </p:sp>
      <p:pic>
        <p:nvPicPr>
          <p:cNvPr id="366" name="Google Shape;366;p3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2878" y="1012370"/>
            <a:ext cx="9252039" cy="5682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3682" y="33618"/>
            <a:ext cx="83058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3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t/>
            </a:r>
            <a:endParaRPr/>
          </a:p>
        </p:txBody>
      </p:sp>
      <p:pic>
        <p:nvPicPr>
          <p:cNvPr id="373" name="Google Shape;373;p3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6111" y="1290917"/>
            <a:ext cx="9249003" cy="542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95572" y="248846"/>
            <a:ext cx="83058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4"/>
          <p:cNvSpPr txBox="1"/>
          <p:nvPr>
            <p:ph type="title"/>
          </p:nvPr>
        </p:nvSpPr>
        <p:spPr>
          <a:xfrm>
            <a:off x="646110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Century Gothic"/>
              <a:buNone/>
            </a:pPr>
            <a:br>
              <a:rPr lang="es-ES" sz="2000"/>
            </a:br>
            <a:br>
              <a:rPr lang="es-ES" sz="2000"/>
            </a:br>
            <a:r>
              <a:rPr lang="es-ES" sz="2000"/>
              <a:t>Producto 8 </a:t>
            </a:r>
            <a:endParaRPr sz="2000"/>
          </a:p>
        </p:txBody>
      </p:sp>
      <p:pic>
        <p:nvPicPr>
          <p:cNvPr id="380" name="Google Shape;380;p3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0419" y="1502228"/>
            <a:ext cx="9140414" cy="5189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95572" y="248846"/>
            <a:ext cx="83058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5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t/>
            </a:r>
            <a:endParaRPr/>
          </a:p>
        </p:txBody>
      </p:sp>
      <p:pic>
        <p:nvPicPr>
          <p:cNvPr id="387" name="Google Shape;387;p3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5416" y="1290918"/>
            <a:ext cx="9011732" cy="5467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95572" y="248846"/>
            <a:ext cx="83058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6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t/>
            </a:r>
            <a:endParaRPr/>
          </a:p>
        </p:txBody>
      </p:sp>
      <p:pic>
        <p:nvPicPr>
          <p:cNvPr id="394" name="Google Shape;394;p3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3792" y="1077686"/>
            <a:ext cx="9195159" cy="5568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38472" y="107097"/>
            <a:ext cx="83058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7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t/>
            </a:r>
            <a:endParaRPr/>
          </a:p>
        </p:txBody>
      </p:sp>
      <p:pic>
        <p:nvPicPr>
          <p:cNvPr id="401" name="Google Shape;401;p3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9055" y="1061357"/>
            <a:ext cx="9124633" cy="5584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38472" y="107097"/>
            <a:ext cx="83058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8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t/>
            </a:r>
            <a:endParaRPr/>
          </a:p>
        </p:txBody>
      </p:sp>
      <p:pic>
        <p:nvPicPr>
          <p:cNvPr id="408" name="Google Shape;408;p3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9055" y="1077686"/>
            <a:ext cx="9124633" cy="5578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38472" y="107097"/>
            <a:ext cx="83058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9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t/>
            </a:r>
            <a:endParaRPr/>
          </a:p>
        </p:txBody>
      </p:sp>
      <p:pic>
        <p:nvPicPr>
          <p:cNvPr id="415" name="Google Shape;415;p3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8806" y="1061357"/>
            <a:ext cx="9543671" cy="5595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38472" y="107097"/>
            <a:ext cx="83058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"/>
          <p:cNvSpPr txBox="1"/>
          <p:nvPr>
            <p:ph type="title"/>
          </p:nvPr>
        </p:nvSpPr>
        <p:spPr>
          <a:xfrm>
            <a:off x="646111" y="452718"/>
            <a:ext cx="9404723" cy="7165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es-ES"/>
              <a:t>Descripción del proyecto</a:t>
            </a:r>
            <a:endParaRPr/>
          </a:p>
        </p:txBody>
      </p:sp>
      <p:sp>
        <p:nvSpPr>
          <p:cNvPr id="167" name="Google Shape;167;p4"/>
          <p:cNvSpPr txBox="1"/>
          <p:nvPr>
            <p:ph idx="1" type="body"/>
          </p:nvPr>
        </p:nvSpPr>
        <p:spPr>
          <a:xfrm>
            <a:off x="1103312" y="1349116"/>
            <a:ext cx="8946541" cy="48992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s-ES"/>
              <a:t>1. Realizar una investigación interdisciplinar sobre la tecnología utilizada hasta el momento, sus implicaciones en la sociedad, en la política mundial y su impacto en la actualidad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s-ES"/>
              <a:t>2. Los alumnos recibirán de los profesores, un contexto general del tema; posteriormente los alumnos investigan sobre el complejo problema de los incendios y la intervención de la tecnología para minimizar el impacto.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s-ES"/>
              <a:t>3. Los alumnos deben elaborar un guión escrito,  que aborde las distintas disciplinas,  cada cuál con su aprendizaje particular, los cuales deberán ser puestos en escena a través de investigación tecnológica.</a:t>
            </a:r>
            <a:endParaRPr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0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t/>
            </a:r>
            <a:endParaRPr/>
          </a:p>
        </p:txBody>
      </p:sp>
      <p:pic>
        <p:nvPicPr>
          <p:cNvPr id="422" name="Google Shape;422;p4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5414" y="1126671"/>
            <a:ext cx="9716048" cy="5626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38472" y="107097"/>
            <a:ext cx="83058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1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t/>
            </a:r>
            <a:endParaRPr/>
          </a:p>
        </p:txBody>
      </p:sp>
      <p:pic>
        <p:nvPicPr>
          <p:cNvPr id="429" name="Google Shape;429;p4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7058" y="945297"/>
            <a:ext cx="9371114" cy="5733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38472" y="107097"/>
            <a:ext cx="83058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2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t/>
            </a:r>
            <a:endParaRPr/>
          </a:p>
        </p:txBody>
      </p:sp>
      <p:pic>
        <p:nvPicPr>
          <p:cNvPr id="436" name="Google Shape;436;p4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4798" y="945297"/>
            <a:ext cx="9373148" cy="5798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38472" y="107097"/>
            <a:ext cx="83058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3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t/>
            </a:r>
            <a:endParaRPr/>
          </a:p>
        </p:txBody>
      </p:sp>
      <p:pic>
        <p:nvPicPr>
          <p:cNvPr id="443" name="Google Shape;443;p4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0344" y="945296"/>
            <a:ext cx="9215056" cy="5912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38472" y="107097"/>
            <a:ext cx="83058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4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t/>
            </a:r>
            <a:endParaRPr/>
          </a:p>
        </p:txBody>
      </p:sp>
      <p:pic>
        <p:nvPicPr>
          <p:cNvPr id="450" name="Google Shape;450;p4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-3853" y="1505675"/>
            <a:ext cx="6017153" cy="4687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3682" y="33618"/>
            <a:ext cx="83058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5206293" y="1598098"/>
            <a:ext cx="6058011" cy="4543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5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t/>
            </a:r>
            <a:endParaRPr/>
          </a:p>
        </p:txBody>
      </p:sp>
      <p:pic>
        <p:nvPicPr>
          <p:cNvPr id="458" name="Google Shape;458;p4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16672"/>
            <a:ext cx="7222072" cy="572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3682" y="33618"/>
            <a:ext cx="83058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6713417" y="1632753"/>
            <a:ext cx="5728652" cy="4296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46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t/>
            </a:r>
            <a:endParaRPr/>
          </a:p>
        </p:txBody>
      </p:sp>
      <p:pic>
        <p:nvPicPr>
          <p:cNvPr id="466" name="Google Shape;466;p4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360287" y="1613862"/>
            <a:ext cx="5936343" cy="4452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3682" y="33618"/>
            <a:ext cx="83058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5312754" y="1613861"/>
            <a:ext cx="5936341" cy="4452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5"/>
          <p:cNvSpPr txBox="1"/>
          <p:nvPr>
            <p:ph idx="1" type="body"/>
          </p:nvPr>
        </p:nvSpPr>
        <p:spPr>
          <a:xfrm>
            <a:off x="1103312" y="614598"/>
            <a:ext cx="8946541" cy="56338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s-ES"/>
              <a:t>4. Los profesores revisan, corrigen y evalúan los avances realizados por los alumnos</a:t>
            </a:r>
            <a:endParaRPr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s-ES"/>
              <a:t>5. Los alumnos elaboran investigaciones inerterdisciplinaria en cada una de las materia participantes., </a:t>
            </a:r>
            <a:endParaRPr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s-ES"/>
              <a:t>6. Los alumnos presentan los productos en cada asignatura para su discusión y reflexión de manera colaborativa.</a:t>
            </a:r>
            <a:endParaRPr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s-ES"/>
              <a:t>7. Retroalimentación de los aspectos positivos que se lograron, así como las áreas de oportunidad a manera de autoevaluación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"/>
          <p:cNvSpPr txBox="1"/>
          <p:nvPr>
            <p:ph type="title"/>
          </p:nvPr>
        </p:nvSpPr>
        <p:spPr>
          <a:xfrm>
            <a:off x="646109" y="182895"/>
            <a:ext cx="9404723" cy="7165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es-ES"/>
              <a:t>Propósitos por materia</a:t>
            </a:r>
            <a:endParaRPr/>
          </a:p>
        </p:txBody>
      </p:sp>
      <p:sp>
        <p:nvSpPr>
          <p:cNvPr id="178" name="Google Shape;178;p6"/>
          <p:cNvSpPr txBox="1"/>
          <p:nvPr>
            <p:ph idx="1" type="body"/>
          </p:nvPr>
        </p:nvSpPr>
        <p:spPr>
          <a:xfrm>
            <a:off x="875199" y="899409"/>
            <a:ext cx="10307463" cy="5591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35280" lvl="0" marL="342900" rtl="0" algn="l">
              <a:spcBef>
                <a:spcPts val="0"/>
              </a:spcBef>
              <a:spcAft>
                <a:spcPts val="0"/>
              </a:spcAft>
              <a:buSzPct val="80000"/>
              <a:buChar char="►"/>
            </a:pPr>
            <a:r>
              <a:rPr lang="es-ES"/>
              <a:t>Humanidades: Qué el alumno analice, comprenda y opine sobre las implicaciones e impacto que el uso de la tecnología provoca en las sociedades y en el mundo en general.</a:t>
            </a:r>
            <a:endParaRPr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t/>
            </a:r>
            <a:endParaRPr/>
          </a:p>
          <a:p>
            <a:pPr indent="-335280" lvl="0" marL="342900" rtl="0" algn="l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s-ES"/>
              <a:t>Ciencias: Reflexionar sobre la aplicación de la ciencia con respecto al impacto de los incendios en el medio y la producción industrial.</a:t>
            </a:r>
            <a:endParaRPr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t/>
            </a:r>
            <a:endParaRPr/>
          </a:p>
          <a:p>
            <a:pPr indent="-335280" lvl="0" marL="342900" rtl="0" algn="l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s-ES"/>
              <a:t>Español: Comunicar ideas y aprendizajes complejos, mediante elaboración de escritos. </a:t>
            </a:r>
            <a:endParaRPr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t/>
            </a:r>
            <a:endParaRPr/>
          </a:p>
          <a:p>
            <a:pPr indent="-335280" lvl="0" marL="342900" rtl="0" algn="l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s-ES"/>
              <a:t>Matemáticas. Análisis matemático de datos relativo a incendios y su impacto.</a:t>
            </a:r>
            <a:endParaRPr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t/>
            </a:r>
            <a:endParaRPr/>
          </a:p>
          <a:p>
            <a:pPr indent="-335280" lvl="0" marL="342900" rtl="0" algn="l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s-ES"/>
              <a:t>Tecnología: Explicar el uso y aplicación de la tecnología para la elaboración del </a:t>
            </a:r>
            <a:r>
              <a:rPr lang="es-ES"/>
              <a:t>prototipo</a:t>
            </a:r>
            <a:r>
              <a:rPr lang="es-ES"/>
              <a:t>.</a:t>
            </a:r>
            <a:endParaRPr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7"/>
          <p:cNvSpPr txBox="1"/>
          <p:nvPr>
            <p:ph type="title"/>
          </p:nvPr>
        </p:nvSpPr>
        <p:spPr>
          <a:xfrm>
            <a:off x="645130" y="134911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es-ES"/>
              <a:t>Actividad Interdisciplinaria para detonar el proyecto</a:t>
            </a:r>
            <a:endParaRPr/>
          </a:p>
        </p:txBody>
      </p:sp>
      <p:sp>
        <p:nvSpPr>
          <p:cNvPr id="184" name="Google Shape;184;p7"/>
          <p:cNvSpPr txBox="1"/>
          <p:nvPr>
            <p:ph idx="1" type="body"/>
          </p:nvPr>
        </p:nvSpPr>
        <p:spPr>
          <a:xfrm>
            <a:off x="1103312" y="1843790"/>
            <a:ext cx="8946541" cy="46019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s-ES"/>
              <a:t>1. Documentalización visual del tema La Segunda Guerra Mundial (memoria gráfica, datos históricos, documentales cortos sobre el uso de la tecnología en esa época) para el área de Historia, Inglés y Arte</a:t>
            </a:r>
            <a:endParaRPr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s-ES"/>
              <a:t>2. A partir de la ciencia y la tecnología el desarrollo de los productos para salud e innovación tecnológica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s-ES"/>
              <a:t>3. En equipos integrar toda la información para que en formato de noticiario, den a conocer hechos tanto positivos como negativos en Inglés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8"/>
          <p:cNvSpPr txBox="1"/>
          <p:nvPr>
            <p:ph type="title"/>
          </p:nvPr>
        </p:nvSpPr>
        <p:spPr>
          <a:xfrm>
            <a:off x="625928" y="2773199"/>
            <a:ext cx="10515600" cy="10218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es-ES"/>
              <a:t>Cuadro análisis</a:t>
            </a:r>
            <a:endParaRPr/>
          </a:p>
        </p:txBody>
      </p:sp>
      <p:graphicFrame>
        <p:nvGraphicFramePr>
          <p:cNvPr id="190" name="Google Shape;190;p8"/>
          <p:cNvGraphicFramePr/>
          <p:nvPr/>
        </p:nvGraphicFramePr>
        <p:xfrm>
          <a:off x="625928" y="349138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{97F1CB7D-1B1D-42A3-B7C1-97729D8BBDF3}</a:tableStyleId>
              </a:tblPr>
              <a:tblGrid>
                <a:gridCol w="1549150"/>
                <a:gridCol w="9303900"/>
              </a:tblGrid>
              <a:tr h="12700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 Interdisciplinariedad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</a:tr>
              <a:tr h="711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1.</a:t>
                      </a: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¿Qué es?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Vincular y conectar  diferentes disciplinas a partir de un tema, proyecto u objeto de estudio.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711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2.</a:t>
                      </a: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¿Qué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características 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tiene ?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Colaborativa, analítica, global, que permita abordar problemas desde diferentes perspectivas y que sea flexible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711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3.</a:t>
                      </a: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¿Por qué es 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importante en la 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educación?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Porqué reintegra el conocimiento natural y humano abriendo la posibilidad de encontrar nuevos paradigmas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91" name="Google Shape;19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43100" y="234043"/>
            <a:ext cx="8305800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8"/>
          <p:cNvSpPr/>
          <p:nvPr/>
        </p:nvSpPr>
        <p:spPr>
          <a:xfrm>
            <a:off x="625928" y="-2305114"/>
            <a:ext cx="11491366" cy="50783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CUADRO DE ANÁLISIS DE LA INTERDISCIPLINARIEDAD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   EL APRENDIZAJE COOPERATIVO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CONCLUSIONES GENERALES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Una vez que se haya trabajado todos los puntos indicados en el documento </a:t>
            </a:r>
            <a:r>
              <a:rPr b="1" i="0" lang="es-E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C.A.I.A.C. Personal, reflexionar en sesión plenaria,</a:t>
            </a:r>
            <a:r>
              <a:rPr b="0" i="0" lang="es-E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asentar las conclusiones en la presente tabla y enviar a todos los grupos heterogéneos.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9"/>
          <p:cNvSpPr txBox="1"/>
          <p:nvPr>
            <p:ph type="title"/>
          </p:nvPr>
        </p:nvSpPr>
        <p:spPr>
          <a:xfrm>
            <a:off x="838200" y="365126"/>
            <a:ext cx="10515600" cy="594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Century Gothic"/>
              <a:buNone/>
            </a:pPr>
            <a:r>
              <a:t/>
            </a:r>
            <a:endParaRPr/>
          </a:p>
        </p:txBody>
      </p:sp>
      <p:graphicFrame>
        <p:nvGraphicFramePr>
          <p:cNvPr id="198" name="Google Shape;198;p9"/>
          <p:cNvGraphicFramePr/>
          <p:nvPr/>
        </p:nvGraphicFramePr>
        <p:xfrm>
          <a:off x="685800" y="139268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{97F1CB7D-1B1D-42A3-B7C1-97729D8BBDF3}</a:tableStyleId>
              </a:tblPr>
              <a:tblGrid>
                <a:gridCol w="1522725"/>
                <a:gridCol w="9145275"/>
              </a:tblGrid>
              <a:tr h="711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4.</a:t>
                      </a: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¿Cómo motivar 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a los alumnos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para el trabajo 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interdisciplinario?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Generar diferentes inquietudes. Encontrar las preguntas correctas o adecuadas para que el estudiante genere su propio conocimiento y lo haga parte de su vida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711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5.</a:t>
                      </a: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¿Cuáles son los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prerrequisitos 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materiales,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organizacionales 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y personales 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para la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planeación del 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trabajo           interdisciplinario?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Perfiles de docentes especialistas con ramificaciones hacia otras áreas, que permitan flexibilizar el curriculum el cual debe ser abierto y convergente favoreciendo la comunicación.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Tener objetivos definidos y una evaluación crítica que permita generar mejoras durante y después de la implementación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711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6.</a:t>
                      </a: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¿Qué papel 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 juega la 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 planeación en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 el trabajo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 interdisciplinario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 y qué 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 características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 debe tener? 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Debe ser el eje rector, siendo flexible y adaptado al objetivo que se busca, relacionado con los intereses del alumno y  promoviendo sus competencias.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159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99" name="Google Shape;19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43100" y="286885"/>
            <a:ext cx="83058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Ión">
  <a:themeElements>
    <a:clrScheme name="Ión">
      <a:dk1>
        <a:srgbClr val="000000"/>
      </a:dk1>
      <a:lt1>
        <a:srgbClr val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2017-11-27T18:27:33Z</dcterms:created>
  <dc:creator>María Luisa Yáñez Garduño</dc:creator>
</cp:coreProperties>
</file>