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Lst>
  <p:sldSz cx="12192000" cy="6858000"/>
  <p:notesSz cx="6858000" cy="9144000"/>
  <p:embeddedFontLst>
    <p:embeddedFont>
      <p:font typeface="Calibri" panose="020F0502020204030204" pitchFamily="34" charset="0"/>
      <p:regular r:id="rId60"/>
      <p:bold r:id="rId61"/>
      <p:italic r:id="rId62"/>
      <p:boldItalic r:id="rId63"/>
    </p:embeddedFont>
    <p:embeddedFont>
      <p:font typeface="Roboto" panose="02000000000000000000" pitchFamily="2" charset="0"/>
      <p:regular r:id="rId64"/>
      <p:bold r:id="rId65"/>
      <p:italic r:id="rId66"/>
      <p:boldItalic r:id="rId6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8" roundtripDataSignature="AMtx7mjgijs9p7g/nQQEA6xOtSo7tWFng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49"/>
  </p:normalViewPr>
  <p:slideViewPr>
    <p:cSldViewPr snapToGrid="0">
      <p:cViewPr varScale="1">
        <p:scale>
          <a:sx n="102" d="100"/>
          <a:sy n="102" d="100"/>
        </p:scale>
        <p:origin x="416"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4.fntdata"/><Relationship Id="rId68" Type="http://customschemas.google.com/relationships/presentationmetadata" Target="metadata"/><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7.fntdata"/><Relationship Id="rId5" Type="http://schemas.openxmlformats.org/officeDocument/2006/relationships/slide" Target="slides/slide4.xml"/><Relationship Id="rId61" Type="http://schemas.openxmlformats.org/officeDocument/2006/relationships/font" Target="fonts/font2.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5.fntdata"/><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67"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3.fntdata"/><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1.fntdata"/><Relationship Id="rId65"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9ef6c87c41_0_1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g9ef6c87c41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9ef6c87c41_0_1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0" name="Google Shape;240;g9ef6c87c41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9ef6c87c41_0_2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5" name="Google Shape;245;g9ef6c87c41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9ef6c87c41_0_3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1" name="Google Shape;251;g9ef6c87c41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9ef6c87c41_0_4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7" name="Google Shape;257;g9ef6c87c41_0_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9ef6c87c41_0_5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3" name="Google Shape;263;g9ef6c87c41_0_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12963b565cb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0" name="Google Shape;270;g12963b565cb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12963b565cb_0_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6" name="Google Shape;276;g12963b565cb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9ef6c87c41_0_6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2" name="Google Shape;282;g9ef6c87c41_0_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a697821fe6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8" name="Google Shape;288;ga697821fe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0" name="Google Shape;100;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a697821fe6_1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4" name="Google Shape;294;ga697821fe6_1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a697821fe6_1_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9" name="Google Shape;299;ga697821fe6_1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a697821fe6_1_1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 name="Google Shape;304;ga697821fe6_1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a697821fe6_1_1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0" name="Google Shape;310;ga697821fe6_1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a697821fe6_1_2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6" name="Google Shape;316;ga697821fe6_1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a697821fe6_1_3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2" name="Google Shape;322;ga697821fe6_1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a697821fe6_1_3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9" name="Google Shape;329;ga697821fe6_1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1345099d203_0_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5" name="Google Shape;335;g1345099d203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1345099d203_0_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1" name="Google Shape;341;g1345099d203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1345099d203_0_2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6" name="Google Shape;346;g1345099d203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6" name="Google Shape;106;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1345099d203_0_3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2" name="Google Shape;352;g1345099d203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1345099d203_0_4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9" name="Google Shape;359;g1345099d203_0_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1345099d203_0_4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4" name="Google Shape;364;g1345099d203_0_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9ef6c87c41_0_6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0" name="Google Shape;370;g9ef6c87c41_0_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9ef6c87c41_0_7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6" name="Google Shape;376;g9ef6c87c41_0_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9ef6c87c41_0_8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1" name="Google Shape;381;g9ef6c87c41_0_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9ef6c87c41_0_8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7" name="Google Shape;387;g9ef6c87c41_0_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9ef6c87c41_0_9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3" name="Google Shape;393;g9ef6c87c41_0_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9ef6c87c41_0_10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9" name="Google Shape;399;g9ef6c87c41_0_1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9ef6c87c41_0_1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6" name="Google Shape;406;g9ef6c87c41_0_1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2" name="Google Shape;112;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9ef6c87c41_0_19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1" name="Google Shape;411;g9ef6c87c41_0_1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9ef6c87c41_0_11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7" name="Google Shape;417;g9ef6c87c41_0_1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9ef6c87c41_0_12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3" name="Google Shape;423;g9ef6c87c41_0_1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9ef6c87c41_0_12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8" name="Google Shape;428;g9ef6c87c41_0_1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9ef6c87c41_0_13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4" name="Google Shape;434;g9ef6c87c41_0_1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9ef6c87c41_0_13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0" name="Google Shape;440;g9ef6c87c41_0_1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9ef6c87c41_0_14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7" name="Google Shape;447;g9ef6c87c41_0_1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9ef6c87c41_0_15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3" name="Google Shape;453;g9ef6c87c41_0_1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9ef6c87c41_0_15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8" name="Google Shape;458;g9ef6c87c41_0_1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9ef6c87c41_0_16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4" name="Google Shape;464;g9ef6c87c41_0_1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9" name="Google Shape;119;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9ef6c87c41_0_16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0" name="Google Shape;470;g9ef6c87c41_0_1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a982a2b36e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7" name="Google Shape;477;ga982a2b36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a982a2b36e_0_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3" name="Google Shape;483;ga982a2b36e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a982a2b36e_0_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8" name="Google Shape;488;ga982a2b36e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a982a2b36e_0_1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4" name="Google Shape;494;ga982a2b36e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a9c4afa0c9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0" name="Google Shape;500;ga9c4afa0c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a9c4afa0c9_0_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6" name="Google Shape;506;ga9c4afa0c9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9ef6c87c41_0_17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2" name="Google Shape;512;g9ef6c87c41_0_1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4" name="Google Shape;124;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0" name="Google Shape;130;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0" name="Google Shape;140;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9ef6c87c41_0_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g9ef6c87c41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1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2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7"/>
        <p:cNvGrpSpPr/>
        <p:nvPr/>
      </p:nvGrpSpPr>
      <p:grpSpPr>
        <a:xfrm>
          <a:off x="0" y="0"/>
          <a:ext cx="0" cy="0"/>
          <a:chOff x="0" y="0"/>
          <a:chExt cx="0" cy="0"/>
        </a:xfrm>
      </p:grpSpPr>
      <p:sp>
        <p:nvSpPr>
          <p:cNvPr id="18" name="Google Shape;18;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23"/>
        <p:cNvGrpSpPr/>
        <p:nvPr/>
      </p:nvGrpSpPr>
      <p:grpSpPr>
        <a:xfrm>
          <a:off x="0" y="0"/>
          <a:ext cx="0" cy="0"/>
          <a:chOff x="0" y="0"/>
          <a:chExt cx="0" cy="0"/>
        </a:xfrm>
      </p:grpSpPr>
      <p:sp>
        <p:nvSpPr>
          <p:cNvPr id="24" name="Google Shape;24;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7"/>
        <p:cNvGrpSpPr/>
        <p:nvPr/>
      </p:nvGrpSpPr>
      <p:grpSpPr>
        <a:xfrm>
          <a:off x="0" y="0"/>
          <a:ext cx="0" cy="0"/>
          <a:chOff x="0" y="0"/>
          <a:chExt cx="0" cy="0"/>
        </a:xfrm>
      </p:grpSpPr>
      <p:sp>
        <p:nvSpPr>
          <p:cNvPr id="28" name="Google Shape;28;p1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3"/>
        <p:cNvGrpSpPr/>
        <p:nvPr/>
      </p:nvGrpSpPr>
      <p:grpSpPr>
        <a:xfrm>
          <a:off x="0" y="0"/>
          <a:ext cx="0" cy="0"/>
          <a:chOff x="0" y="0"/>
          <a:chExt cx="0" cy="0"/>
        </a:xfrm>
      </p:grpSpPr>
      <p:sp>
        <p:nvSpPr>
          <p:cNvPr id="34" name="Google Shape;34;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0"/>
        <p:cNvGrpSpPr/>
        <p:nvPr/>
      </p:nvGrpSpPr>
      <p:grpSpPr>
        <a:xfrm>
          <a:off x="0" y="0"/>
          <a:ext cx="0" cy="0"/>
          <a:chOff x="0" y="0"/>
          <a:chExt cx="0" cy="0"/>
        </a:xfrm>
      </p:grpSpPr>
      <p:sp>
        <p:nvSpPr>
          <p:cNvPr id="41" name="Google Shape;41;p1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9"/>
        <p:cNvGrpSpPr/>
        <p:nvPr/>
      </p:nvGrpSpPr>
      <p:grpSpPr>
        <a:xfrm>
          <a:off x="0" y="0"/>
          <a:ext cx="0" cy="0"/>
          <a:chOff x="0" y="0"/>
          <a:chExt cx="0" cy="0"/>
        </a:xfrm>
      </p:grpSpPr>
      <p:sp>
        <p:nvSpPr>
          <p:cNvPr id="50" name="Google Shape;5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8"/>
          <p:cNvSpPr>
            <a:spLocks noGrp="1"/>
          </p:cNvSpPr>
          <p:nvPr>
            <p:ph type="pic" idx="2"/>
          </p:nvPr>
        </p:nvSpPr>
        <p:spPr>
          <a:xfrm>
            <a:off x="5183188" y="987425"/>
            <a:ext cx="6172200" cy="4873625"/>
          </a:xfrm>
          <a:prstGeom prst="rect">
            <a:avLst/>
          </a:prstGeom>
          <a:noFill/>
          <a:ln>
            <a:noFill/>
          </a:ln>
        </p:spPr>
      </p:sp>
      <p:sp>
        <p:nvSpPr>
          <p:cNvPr id="64" name="Google Shape;64;p1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gD8NLnKz5bc&amp;ab_channel=EuropaPres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youtube.com/watch?v=FWGPa1gBaOs&amp;ab_channel=Exc%C3%A9lsiorTV"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canva.co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tdx.cat/bitstream/handle/10803/6436/06CAPITULO4.PDF?sequence=6"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4" name="Google Shape;84;p1"/>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1"/>
          <p:cNvSpPr/>
          <p:nvPr/>
        </p:nvSpPr>
        <p:spPr>
          <a:xfrm rot="2700000">
            <a:off x="6838540" y="1327690"/>
            <a:ext cx="4225246" cy="4225246"/>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86" name="Google Shape;86;p1"/>
          <p:cNvSpPr/>
          <p:nvPr/>
        </p:nvSpPr>
        <p:spPr>
          <a:xfrm rot="-2700000" flipH="1">
            <a:off x="6274246" y="753376"/>
            <a:ext cx="5353835" cy="5353835"/>
          </a:xfrm>
          <a:custGeom>
            <a:avLst/>
            <a:gdLst/>
            <a:ahLst/>
            <a:cxnLst/>
            <a:rect l="l" t="t" r="r" b="b"/>
            <a:pathLst>
              <a:path w="5353835" h="5353835" extrusionOk="0">
                <a:moveTo>
                  <a:pt x="690507" y="5273742"/>
                </a:moveTo>
                <a:lnTo>
                  <a:pt x="4938299" y="5273742"/>
                </a:lnTo>
                <a:lnTo>
                  <a:pt x="4858206" y="5353835"/>
                </a:lnTo>
                <a:lnTo>
                  <a:pt x="770600" y="5353835"/>
                </a:lnTo>
                <a:close/>
                <a:moveTo>
                  <a:pt x="433255" y="80093"/>
                </a:moveTo>
                <a:lnTo>
                  <a:pt x="513348" y="0"/>
                </a:lnTo>
                <a:lnTo>
                  <a:pt x="5353835" y="0"/>
                </a:lnTo>
                <a:lnTo>
                  <a:pt x="5353835" y="4858206"/>
                </a:lnTo>
                <a:lnTo>
                  <a:pt x="5273742" y="4938299"/>
                </a:lnTo>
                <a:lnTo>
                  <a:pt x="5273742" y="80093"/>
                </a:lnTo>
                <a:close/>
                <a:moveTo>
                  <a:pt x="0" y="513348"/>
                </a:moveTo>
                <a:lnTo>
                  <a:pt x="80093" y="433255"/>
                </a:lnTo>
                <a:lnTo>
                  <a:pt x="80093" y="4663328"/>
                </a:lnTo>
                <a:lnTo>
                  <a:pt x="0" y="4583235"/>
                </a:ln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 name="Google Shape;87;p1"/>
          <p:cNvSpPr/>
          <p:nvPr/>
        </p:nvSpPr>
        <p:spPr>
          <a:xfrm flipH="1">
            <a:off x="-1" y="-1"/>
            <a:ext cx="7170340" cy="5062213"/>
          </a:xfrm>
          <a:custGeom>
            <a:avLst/>
            <a:gdLst/>
            <a:ahLst/>
            <a:cxnLst/>
            <a:rect l="l" t="t" r="r" b="b"/>
            <a:pathLst>
              <a:path w="7170340" h="5062213" extrusionOk="0">
                <a:moveTo>
                  <a:pt x="7170340" y="0"/>
                </a:moveTo>
                <a:lnTo>
                  <a:pt x="7170340" y="2954084"/>
                </a:lnTo>
                <a:lnTo>
                  <a:pt x="5062211" y="5062213"/>
                </a:lnTo>
                <a:lnTo>
                  <a:pt x="0" y="2"/>
                </a:lnTo>
                <a:close/>
              </a:path>
            </a:pathLst>
          </a:custGeom>
          <a:solidFill>
            <a:srgbClr val="FFFFFF"/>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8" name="Google Shape;88;p1"/>
          <p:cNvPicPr preferRelativeResize="0"/>
          <p:nvPr/>
        </p:nvPicPr>
        <p:blipFill rotWithShape="1">
          <a:blip r:embed="rId3">
            <a:alphaModFix/>
          </a:blip>
          <a:srcRect/>
          <a:stretch/>
        </p:blipFill>
        <p:spPr>
          <a:xfrm>
            <a:off x="321735" y="663967"/>
            <a:ext cx="3887408" cy="1836179"/>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a:effectLst>
            <a:reflection stA="33000" endPos="28000" dist="5000" dir="5400000" sy="-100000" algn="bl" rotWithShape="0"/>
          </a:effectLst>
        </p:spPr>
      </p:pic>
      <p:sp>
        <p:nvSpPr>
          <p:cNvPr id="89" name="Google Shape;89;p1"/>
          <p:cNvSpPr/>
          <p:nvPr/>
        </p:nvSpPr>
        <p:spPr>
          <a:xfrm rot="2700000">
            <a:off x="1111832" y="4010957"/>
            <a:ext cx="870888" cy="870888"/>
          </a:xfrm>
          <a:prstGeom prst="rect">
            <a:avLst/>
          </a:prstGeom>
          <a:solidFill>
            <a:schemeClr val="accent4">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rot="2700000">
            <a:off x="2761203" y="5394406"/>
            <a:ext cx="856138" cy="856138"/>
          </a:xfrm>
          <a:prstGeom prst="rect">
            <a:avLst/>
          </a:pr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 name="Google Shape;91;p1"/>
          <p:cNvSpPr/>
          <p:nvPr/>
        </p:nvSpPr>
        <p:spPr>
          <a:xfrm rot="2700000">
            <a:off x="3314455" y="5398229"/>
            <a:ext cx="381459" cy="381459"/>
          </a:xfrm>
          <a:prstGeom prst="rect">
            <a:avLst/>
          </a:pr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2" name="Google Shape;92;p1"/>
          <p:cNvSpPr/>
          <p:nvPr/>
        </p:nvSpPr>
        <p:spPr>
          <a:xfrm rot="2700000">
            <a:off x="4675779" y="5848285"/>
            <a:ext cx="714978" cy="714978"/>
          </a:xfrm>
          <a:prstGeom prst="rect">
            <a:avLst/>
          </a:prstGeom>
          <a:solidFill>
            <a:schemeClr val="accent4">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3" name="Google Shape;93;p1"/>
          <p:cNvSpPr/>
          <p:nvPr/>
        </p:nvSpPr>
        <p:spPr>
          <a:xfrm>
            <a:off x="4392600" y="5474491"/>
            <a:ext cx="2767017" cy="1383509"/>
          </a:xfrm>
          <a:prstGeom prst="triangle">
            <a:avLst>
              <a:gd name="adj" fmla="val 50000"/>
            </a:avLst>
          </a:prstGeom>
          <a:solidFill>
            <a:schemeClr val="accent4">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4" name="Google Shape;94;p1"/>
          <p:cNvSpPr/>
          <p:nvPr/>
        </p:nvSpPr>
        <p:spPr>
          <a:xfrm>
            <a:off x="165904" y="2952759"/>
            <a:ext cx="667856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MX" sz="1800" b="0" i="0" u="none" strike="noStrike" cap="none">
                <a:solidFill>
                  <a:schemeClr val="dk1"/>
                </a:solidFill>
                <a:latin typeface="Calibri"/>
                <a:ea typeface="Calibri"/>
                <a:cs typeface="Calibri"/>
                <a:sym typeface="Calibri"/>
              </a:rPr>
              <a:t>Ciclo escolar en el que se planea llevar a cabo el proyecto: 2021-2022.</a:t>
            </a:r>
            <a:endParaRPr sz="1400" b="0" i="0" u="none" strike="noStrike" cap="none">
              <a:solidFill>
                <a:srgbClr val="000000"/>
              </a:solidFill>
              <a:latin typeface="Arial"/>
              <a:ea typeface="Arial"/>
              <a:cs typeface="Arial"/>
              <a:sym typeface="Arial"/>
            </a:endParaRPr>
          </a:p>
        </p:txBody>
      </p:sp>
      <p:sp>
        <p:nvSpPr>
          <p:cNvPr id="95" name="Google Shape;95;p1"/>
          <p:cNvSpPr/>
          <p:nvPr/>
        </p:nvSpPr>
        <p:spPr>
          <a:xfrm>
            <a:off x="187452" y="3547808"/>
            <a:ext cx="60960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MX" sz="1800" b="0" i="0" u="none" strike="noStrike" cap="none">
                <a:solidFill>
                  <a:schemeClr val="dk1"/>
                </a:solidFill>
                <a:latin typeface="Calibri"/>
                <a:ea typeface="Calibri"/>
                <a:cs typeface="Calibri"/>
                <a:sym typeface="Calibri"/>
              </a:rPr>
              <a:t>Número de equipo: 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s-MX" sz="1800" b="0" i="0" u="none" strike="noStrike" cap="none">
                <a:solidFill>
                  <a:schemeClr val="dk1"/>
                </a:solidFill>
                <a:latin typeface="Calibri"/>
                <a:ea typeface="Calibri"/>
                <a:cs typeface="Calibri"/>
                <a:sym typeface="Calibri"/>
              </a:rPr>
              <a:t>Grado al que va dirigido el proyecto: 4to. Semestre de CCH.</a:t>
            </a:r>
            <a:endParaRPr sz="1400" b="0" i="0" u="none" strike="noStrike" cap="none">
              <a:solidFill>
                <a:srgbClr val="000000"/>
              </a:solidFill>
              <a:latin typeface="Arial"/>
              <a:ea typeface="Arial"/>
              <a:cs typeface="Arial"/>
              <a:sym typeface="Arial"/>
            </a:endParaRPr>
          </a:p>
        </p:txBody>
      </p:sp>
      <p:sp>
        <p:nvSpPr>
          <p:cNvPr id="96" name="Google Shape;96;p1"/>
          <p:cNvSpPr/>
          <p:nvPr/>
        </p:nvSpPr>
        <p:spPr>
          <a:xfrm>
            <a:off x="5859807" y="4574033"/>
            <a:ext cx="6182700" cy="147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MX" sz="1800" b="0" i="0" u="none" strike="noStrike" cap="none">
                <a:solidFill>
                  <a:schemeClr val="dk1"/>
                </a:solidFill>
                <a:latin typeface="Calibri"/>
                <a:ea typeface="Calibri"/>
                <a:cs typeface="Calibri"/>
                <a:sym typeface="Calibri"/>
              </a:rPr>
              <a:t>Nombre de maestros participantes.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s-MX" sz="1800" b="0" i="0" u="none" strike="noStrike" cap="none">
                <a:solidFill>
                  <a:schemeClr val="dk1"/>
                </a:solidFill>
                <a:latin typeface="Calibri"/>
                <a:ea typeface="Calibri"/>
                <a:cs typeface="Calibri"/>
                <a:sym typeface="Calibri"/>
              </a:rPr>
              <a:t>Física II Leonel Canalizo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s-MX" sz="1800" b="0" i="0" u="none" strike="noStrike" cap="none">
                <a:solidFill>
                  <a:schemeClr val="dk1"/>
                </a:solidFill>
                <a:latin typeface="Calibri"/>
                <a:ea typeface="Calibri"/>
                <a:cs typeface="Calibri"/>
                <a:sym typeface="Calibri"/>
              </a:rPr>
              <a:t>Biología II Edgar Huerta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s-MX" sz="1800" b="0" i="0" u="none" strike="noStrike" cap="none">
                <a:solidFill>
                  <a:schemeClr val="dk1"/>
                </a:solidFill>
                <a:latin typeface="Calibri"/>
                <a:ea typeface="Calibri"/>
                <a:cs typeface="Calibri"/>
                <a:sym typeface="Calibri"/>
              </a:rPr>
              <a:t>T de L y Redacción e Iniciación a la investigación documental IV Marg</a:t>
            </a:r>
            <a:r>
              <a:rPr lang="es-MX" sz="1800">
                <a:solidFill>
                  <a:schemeClr val="dk1"/>
                </a:solidFill>
                <a:latin typeface="Calibri"/>
                <a:ea typeface="Calibri"/>
                <a:cs typeface="Calibri"/>
                <a:sym typeface="Calibri"/>
              </a:rPr>
              <a:t>gie Haber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s-MX" sz="1800" b="0" i="0" u="none" strike="noStrike" cap="none">
                <a:solidFill>
                  <a:schemeClr val="dk1"/>
                </a:solidFill>
                <a:latin typeface="Calibri"/>
                <a:ea typeface="Calibri"/>
                <a:cs typeface="Calibri"/>
                <a:sym typeface="Calibri"/>
              </a:rPr>
              <a:t>Historia de México II Luis Enriq</a:t>
            </a:r>
            <a:r>
              <a:rPr lang="es-MX" sz="1800">
                <a:solidFill>
                  <a:schemeClr val="dk1"/>
                </a:solidFill>
                <a:latin typeface="Calibri"/>
                <a:ea typeface="Calibri"/>
                <a:cs typeface="Calibri"/>
                <a:sym typeface="Calibri"/>
              </a:rPr>
              <a:t>ue Tufiño/Antonio Rocha</a:t>
            </a:r>
            <a:br>
              <a:rPr lang="es-MX" sz="1800" b="0" i="0" u="none" strike="noStrike" cap="none">
                <a:solidFill>
                  <a:schemeClr val="dk1"/>
                </a:solidFill>
                <a:latin typeface="Calibri"/>
                <a:ea typeface="Calibri"/>
                <a:cs typeface="Calibri"/>
                <a:sym typeface="Calibri"/>
              </a:rPr>
            </a:br>
            <a:r>
              <a:rPr lang="es-MX" sz="1800" b="0" i="0" u="none" strike="noStrike" cap="none">
                <a:solidFill>
                  <a:schemeClr val="dk1"/>
                </a:solidFill>
                <a:latin typeface="Calibri"/>
                <a:ea typeface="Calibri"/>
                <a:cs typeface="Calibri"/>
                <a:sym typeface="Calibri"/>
              </a:rPr>
              <a:t>Matemáticas I</a:t>
            </a:r>
            <a:r>
              <a:rPr lang="es-MX" sz="1800">
                <a:solidFill>
                  <a:schemeClr val="dk1"/>
                </a:solidFill>
                <a:latin typeface="Calibri"/>
                <a:ea typeface="Calibri"/>
                <a:cs typeface="Calibri"/>
                <a:sym typeface="Calibri"/>
              </a:rPr>
              <a:t>V Juan José Beltrán</a:t>
            </a:r>
            <a:endParaRPr sz="1400" b="0" i="0" u="none" strike="noStrike" cap="none">
              <a:solidFill>
                <a:srgbClr val="000000"/>
              </a:solidFill>
              <a:latin typeface="Arial"/>
              <a:ea typeface="Arial"/>
              <a:cs typeface="Arial"/>
              <a:sym typeface="Arial"/>
            </a:endParaRPr>
          </a:p>
        </p:txBody>
      </p:sp>
      <p:pic>
        <p:nvPicPr>
          <p:cNvPr id="97" name="Google Shape;97;p1" descr="Imagen que contiene alimentos&#10;&#10;Descripción generada automáticamente"/>
          <p:cNvPicPr preferRelativeResize="0"/>
          <p:nvPr/>
        </p:nvPicPr>
        <p:blipFill rotWithShape="1">
          <a:blip r:embed="rId4">
            <a:alphaModFix/>
          </a:blip>
          <a:srcRect/>
          <a:stretch/>
        </p:blipFill>
        <p:spPr>
          <a:xfrm rot="10800000" flipH="1">
            <a:off x="6835586" y="3019000"/>
            <a:ext cx="4613296" cy="821958"/>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a:effectLst>
            <a:reflection stA="33000" endPos="28000" dist="5000" dir="5400000" sy="-100000" algn="bl" rotWithShape="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9ef6c87c41_0_13"/>
          <p:cNvSpPr txBox="1">
            <a:spLocks noGrp="1"/>
          </p:cNvSpPr>
          <p:nvPr>
            <p:ph type="body" idx="1"/>
          </p:nvPr>
        </p:nvSpPr>
        <p:spPr>
          <a:xfrm>
            <a:off x="838200" y="393925"/>
            <a:ext cx="10515600" cy="5782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1800"/>
              <a:buNone/>
            </a:pPr>
            <a:r>
              <a:rPr lang="es-MX"/>
              <a:t>e. Asignaturas participantes: Biología II, Física II, Historia de México II</a:t>
            </a:r>
            <a:endParaRPr/>
          </a:p>
          <a:p>
            <a:pPr marL="0" lvl="0" indent="0" algn="l" rtl="0">
              <a:lnSpc>
                <a:spcPct val="90000"/>
              </a:lnSpc>
              <a:spcBef>
                <a:spcPts val="1000"/>
              </a:spcBef>
              <a:spcAft>
                <a:spcPts val="0"/>
              </a:spcAft>
              <a:buSzPts val="1800"/>
              <a:buNone/>
            </a:pPr>
            <a:endParaRPr/>
          </a:p>
          <a:p>
            <a:pPr marL="0" lvl="0" indent="0" algn="l" rtl="0">
              <a:lnSpc>
                <a:spcPct val="90000"/>
              </a:lnSpc>
              <a:spcBef>
                <a:spcPts val="1000"/>
              </a:spcBef>
              <a:spcAft>
                <a:spcPts val="0"/>
              </a:spcAft>
              <a:buSzPts val="1800"/>
              <a:buNone/>
            </a:pPr>
            <a:r>
              <a:rPr lang="es-MX"/>
              <a:t>f. Conceptos clave por asignatura: </a:t>
            </a:r>
            <a:endParaRPr/>
          </a:p>
          <a:p>
            <a:pPr marL="457200" lvl="0" indent="457200" algn="l" rtl="0">
              <a:lnSpc>
                <a:spcPct val="90000"/>
              </a:lnSpc>
              <a:spcBef>
                <a:spcPts val="1000"/>
              </a:spcBef>
              <a:spcAft>
                <a:spcPts val="0"/>
              </a:spcAft>
              <a:buSzPts val="1800"/>
              <a:buNone/>
            </a:pPr>
            <a:r>
              <a:rPr lang="es-MX" b="1"/>
              <a:t>Biología II</a:t>
            </a:r>
            <a:r>
              <a:rPr lang="es-MX"/>
              <a:t>: ecosistema, biodiversidad, ecología, desequilibrio ecológico, biocrisis</a:t>
            </a:r>
            <a:endParaRPr/>
          </a:p>
          <a:p>
            <a:pPr marL="457200" lvl="0" indent="457200" algn="l" rtl="0">
              <a:lnSpc>
                <a:spcPct val="90000"/>
              </a:lnSpc>
              <a:spcBef>
                <a:spcPts val="1000"/>
              </a:spcBef>
              <a:spcAft>
                <a:spcPts val="0"/>
              </a:spcAft>
              <a:buSzPts val="1800"/>
              <a:buNone/>
            </a:pPr>
            <a:r>
              <a:rPr lang="es-MX" b="1"/>
              <a:t>Física II: </a:t>
            </a:r>
            <a:r>
              <a:rPr lang="es-MX"/>
              <a:t>Medición, variación, equilibrio</a:t>
            </a:r>
            <a:endParaRPr/>
          </a:p>
          <a:p>
            <a:pPr marL="457200" lvl="0" indent="457200" algn="l" rtl="0">
              <a:lnSpc>
                <a:spcPct val="90000"/>
              </a:lnSpc>
              <a:spcBef>
                <a:spcPts val="1000"/>
              </a:spcBef>
              <a:spcAft>
                <a:spcPts val="0"/>
              </a:spcAft>
              <a:buSzPts val="1800"/>
              <a:buNone/>
            </a:pPr>
            <a:r>
              <a:rPr lang="es-MX" b="1"/>
              <a:t>Historia de México II: </a:t>
            </a:r>
            <a:r>
              <a:rPr lang="es-MX"/>
              <a:t>Crisis, recursos naturales, emprendimiento social, calidad de vida, desplazamientos humanos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g9ef6c87c41_0_18"/>
          <p:cNvSpPr txBox="1">
            <a:spLocks noGrp="1"/>
          </p:cNvSpPr>
          <p:nvPr>
            <p:ph type="body" idx="1"/>
          </p:nvPr>
        </p:nvSpPr>
        <p:spPr>
          <a:xfrm>
            <a:off x="838200" y="590900"/>
            <a:ext cx="10515600" cy="55860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SzPts val="1800"/>
              <a:buNone/>
            </a:pPr>
            <a:r>
              <a:rPr lang="es-MX" b="1"/>
              <a:t>Justificación de la actividad: </a:t>
            </a:r>
            <a:r>
              <a:rPr lang="es-MX"/>
              <a:t>se detona el proyecto interdisciplinario con una actividad que integra tanto la noción de biocrisis como la de emprendimiento social, en el entendido de que el reconocimiento de las dimensiones de una crisis implica también la comprensión de nuestra capacidad de agencia. </a:t>
            </a:r>
            <a:endParaRPr/>
          </a:p>
          <a:p>
            <a:pPr marL="0" lvl="0" indent="0" algn="just" rtl="0">
              <a:lnSpc>
                <a:spcPct val="90000"/>
              </a:lnSpc>
              <a:spcBef>
                <a:spcPts val="1000"/>
              </a:spcBef>
              <a:spcAft>
                <a:spcPts val="0"/>
              </a:spcAft>
              <a:buSzPts val="1800"/>
              <a:buNone/>
            </a:pPr>
            <a:r>
              <a:rPr lang="es-MX"/>
              <a:t>	Preguntas guía: </a:t>
            </a:r>
            <a:endParaRPr/>
          </a:p>
          <a:p>
            <a:pPr marL="0" lvl="0" indent="0" algn="just" rtl="0">
              <a:lnSpc>
                <a:spcPct val="90000"/>
              </a:lnSpc>
              <a:spcBef>
                <a:spcPts val="1000"/>
              </a:spcBef>
              <a:spcAft>
                <a:spcPts val="0"/>
              </a:spcAft>
              <a:buSzPts val="1800"/>
              <a:buNone/>
            </a:pPr>
            <a:r>
              <a:rPr lang="es-MX" sz="2300"/>
              <a:t>¿Qué es una crisis humanitaria?</a:t>
            </a:r>
            <a:endParaRPr sz="2300"/>
          </a:p>
          <a:p>
            <a:pPr marL="0" lvl="0" indent="0" algn="just" rtl="0">
              <a:lnSpc>
                <a:spcPct val="90000"/>
              </a:lnSpc>
              <a:spcBef>
                <a:spcPts val="1000"/>
              </a:spcBef>
              <a:spcAft>
                <a:spcPts val="0"/>
              </a:spcAft>
              <a:buSzPts val="1800"/>
              <a:buNone/>
            </a:pPr>
            <a:r>
              <a:rPr lang="es-MX" sz="2300"/>
              <a:t>¿Cuáles son los factores qué pueden generar crisis humanitarias?</a:t>
            </a:r>
            <a:endParaRPr sz="2300"/>
          </a:p>
          <a:p>
            <a:pPr marL="0" lvl="0" indent="0" algn="just" rtl="0">
              <a:lnSpc>
                <a:spcPct val="90000"/>
              </a:lnSpc>
              <a:spcBef>
                <a:spcPts val="1000"/>
              </a:spcBef>
              <a:spcAft>
                <a:spcPts val="0"/>
              </a:spcAft>
              <a:buSzPts val="1800"/>
              <a:buNone/>
            </a:pPr>
            <a:r>
              <a:rPr lang="es-MX" sz="2300"/>
              <a:t>¿Qué es el emprendimiento social?</a:t>
            </a:r>
            <a:endParaRPr sz="2300"/>
          </a:p>
          <a:p>
            <a:pPr marL="0" lvl="0" indent="0" algn="just" rtl="0">
              <a:lnSpc>
                <a:spcPct val="90000"/>
              </a:lnSpc>
              <a:spcBef>
                <a:spcPts val="1000"/>
              </a:spcBef>
              <a:spcAft>
                <a:spcPts val="0"/>
              </a:spcAft>
              <a:buSzPts val="1800"/>
              <a:buNone/>
            </a:pPr>
            <a:r>
              <a:rPr lang="es-MX" sz="2300"/>
              <a:t>¿Qué es una ONG?</a:t>
            </a:r>
            <a:endParaRPr sz="2300"/>
          </a:p>
          <a:p>
            <a:pPr marL="0" lvl="0" indent="0" algn="just" rtl="0">
              <a:lnSpc>
                <a:spcPct val="90000"/>
              </a:lnSpc>
              <a:spcBef>
                <a:spcPts val="1000"/>
              </a:spcBef>
              <a:spcAft>
                <a:spcPts val="0"/>
              </a:spcAft>
              <a:buSzPts val="1800"/>
              <a:buNone/>
            </a:pPr>
            <a:r>
              <a:rPr lang="es-MX" sz="2300"/>
              <a:t>¿Por qué las crisis humanitarias impactan sobre la calidad de vida (vivienda, salud, alimentación, educación, y medio ambiente)?</a:t>
            </a:r>
            <a:endParaRPr sz="23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g9ef6c87c41_0_2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s-MX" b="1"/>
              <a:t>Descripción de apertura de la actividad</a:t>
            </a:r>
            <a:endParaRPr b="1"/>
          </a:p>
        </p:txBody>
      </p:sp>
      <p:sp>
        <p:nvSpPr>
          <p:cNvPr id="248" name="Google Shape;248;g9ef6c87c41_0_2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1800"/>
              <a:buNone/>
            </a:pPr>
            <a:r>
              <a:rPr lang="es-MX"/>
              <a:t>1. El profesor encargado enmarcará la actividad en el contexto del proyecto interdisciplinario y su relación con las asignaturas específicas</a:t>
            </a:r>
            <a:endParaRPr/>
          </a:p>
          <a:p>
            <a:pPr marL="0" lvl="0" indent="0" algn="l" rtl="0">
              <a:lnSpc>
                <a:spcPct val="90000"/>
              </a:lnSpc>
              <a:spcBef>
                <a:spcPts val="1000"/>
              </a:spcBef>
              <a:spcAft>
                <a:spcPts val="0"/>
              </a:spcAft>
              <a:buSzPts val="1800"/>
              <a:buNone/>
            </a:pPr>
            <a:endParaRPr/>
          </a:p>
          <a:p>
            <a:pPr marL="0" lvl="0" indent="0" algn="l" rtl="0">
              <a:lnSpc>
                <a:spcPct val="90000"/>
              </a:lnSpc>
              <a:spcBef>
                <a:spcPts val="1000"/>
              </a:spcBef>
              <a:spcAft>
                <a:spcPts val="0"/>
              </a:spcAft>
              <a:buSzPts val="1800"/>
              <a:buNone/>
            </a:pPr>
            <a:r>
              <a:rPr lang="es-MX"/>
              <a:t>2. Se proyectarán dos videos a los alumnos, a modo de detonadores</a:t>
            </a:r>
            <a:endParaRPr/>
          </a:p>
          <a:p>
            <a:pPr marL="0" lvl="0" indent="0" algn="l" rtl="0">
              <a:lnSpc>
                <a:spcPct val="90000"/>
              </a:lnSpc>
              <a:spcBef>
                <a:spcPts val="1000"/>
              </a:spcBef>
              <a:spcAft>
                <a:spcPts val="0"/>
              </a:spcAft>
              <a:buSzPts val="1800"/>
              <a:buNone/>
            </a:pPr>
            <a:r>
              <a:rPr lang="es-MX"/>
              <a:t>	a) </a:t>
            </a:r>
            <a:r>
              <a:rPr lang="es-MX" sz="2300">
                <a:highlight>
                  <a:srgbClr val="F9F9F9"/>
                </a:highlight>
                <a:latin typeface="Roboto"/>
                <a:ea typeface="Roboto"/>
                <a:cs typeface="Roboto"/>
                <a:sym typeface="Roboto"/>
              </a:rPr>
              <a:t>Las 15 principales crisis humanitarias que marcarán 2019 </a:t>
            </a:r>
            <a:r>
              <a:rPr lang="es-MX" sz="2300" u="sng">
                <a:solidFill>
                  <a:schemeClr val="hlink"/>
                </a:solidFill>
                <a:highlight>
                  <a:srgbClr val="F9F9F9"/>
                </a:highlight>
                <a:latin typeface="Roboto"/>
                <a:ea typeface="Roboto"/>
                <a:cs typeface="Roboto"/>
                <a:sym typeface="Roboto"/>
                <a:hlinkClick r:id="rId3"/>
              </a:rPr>
              <a:t>https://www.youtube.com/watch?v=gD8NLnKz5bc&amp;ab_channel=EuropaPress</a:t>
            </a:r>
            <a:endParaRPr sz="2300">
              <a:highlight>
                <a:srgbClr val="F9F9F9"/>
              </a:highlight>
              <a:latin typeface="Roboto"/>
              <a:ea typeface="Roboto"/>
              <a:cs typeface="Roboto"/>
              <a:sym typeface="Roboto"/>
            </a:endParaRPr>
          </a:p>
          <a:p>
            <a:pPr marL="0" lvl="0" indent="0" algn="l" rtl="0">
              <a:lnSpc>
                <a:spcPct val="90000"/>
              </a:lnSpc>
              <a:spcBef>
                <a:spcPts val="1000"/>
              </a:spcBef>
              <a:spcAft>
                <a:spcPts val="0"/>
              </a:spcAft>
              <a:buSzPts val="1800"/>
              <a:buNone/>
            </a:pPr>
            <a:r>
              <a:rPr lang="es-MX" sz="2300">
                <a:highlight>
                  <a:srgbClr val="F9F9F9"/>
                </a:highlight>
                <a:latin typeface="Roboto"/>
                <a:ea typeface="Roboto"/>
                <a:cs typeface="Roboto"/>
                <a:sym typeface="Roboto"/>
              </a:rPr>
              <a:t>	b) ¿Qué es el emprendimiento social?  </a:t>
            </a:r>
            <a:r>
              <a:rPr lang="es-MX" sz="2300" u="sng">
                <a:solidFill>
                  <a:schemeClr val="hlink"/>
                </a:solidFill>
                <a:highlight>
                  <a:srgbClr val="F9F9F9"/>
                </a:highlight>
                <a:latin typeface="Roboto"/>
                <a:ea typeface="Roboto"/>
                <a:cs typeface="Roboto"/>
                <a:sym typeface="Roboto"/>
                <a:hlinkClick r:id="rId4"/>
              </a:rPr>
              <a:t>https://www.youtube.com/watch?v=FWGPa1gBaOs&amp;ab_channel=Exc%C3%A9lsiorTV</a:t>
            </a:r>
            <a:endParaRPr sz="2300">
              <a:highlight>
                <a:srgbClr val="F9F9F9"/>
              </a:highlight>
              <a:latin typeface="Roboto"/>
              <a:ea typeface="Roboto"/>
              <a:cs typeface="Roboto"/>
              <a:sym typeface="Roboto"/>
            </a:endParaRPr>
          </a:p>
          <a:p>
            <a:pPr marL="0" lvl="0" indent="0" algn="l" rtl="0">
              <a:lnSpc>
                <a:spcPct val="90000"/>
              </a:lnSpc>
              <a:spcBef>
                <a:spcPts val="1000"/>
              </a:spcBef>
              <a:spcAft>
                <a:spcPts val="0"/>
              </a:spcAft>
              <a:buSzPts val="1800"/>
              <a:buNone/>
            </a:pPr>
            <a:endParaRPr sz="2300">
              <a:highlight>
                <a:srgbClr val="F9F9F9"/>
              </a:highlight>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90000"/>
              </a:lnSpc>
              <a:spcBef>
                <a:spcPts val="1000"/>
              </a:spcBef>
              <a:spcAft>
                <a:spcPts val="0"/>
              </a:spcAft>
              <a:buSzPts val="1800"/>
              <a:buNone/>
            </a:pPr>
            <a:endParaRPr sz="2300">
              <a:highlight>
                <a:srgbClr val="F9F9F9"/>
              </a:highlight>
              <a:latin typeface="Roboto"/>
              <a:ea typeface="Roboto"/>
              <a:cs typeface="Roboto"/>
              <a:sym typeface="Roboto"/>
            </a:endParaRPr>
          </a:p>
          <a:p>
            <a:pPr marL="0" lvl="0" indent="0" algn="l" rtl="0">
              <a:lnSpc>
                <a:spcPct val="90000"/>
              </a:lnSpc>
              <a:spcBef>
                <a:spcPts val="1000"/>
              </a:spcBef>
              <a:spcAft>
                <a:spcPts val="0"/>
              </a:spcAft>
              <a:buSzPts val="1800"/>
              <a:buNone/>
            </a:pPr>
            <a:endParaRPr sz="2300">
              <a:highlight>
                <a:srgbClr val="F9F9F9"/>
              </a:highlight>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90000"/>
              </a:lnSpc>
              <a:spcBef>
                <a:spcPts val="1000"/>
              </a:spcBef>
              <a:spcAft>
                <a:spcPts val="0"/>
              </a:spcAft>
              <a:buSzPts val="180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g9ef6c87c41_0_3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1100"/>
              <a:buFont typeface="Arial"/>
              <a:buNone/>
            </a:pPr>
            <a:r>
              <a:rPr lang="es-MX" b="1"/>
              <a:t>Descripción del desarrollo de la actividad</a:t>
            </a:r>
            <a:endParaRPr b="1"/>
          </a:p>
          <a:p>
            <a:pPr marL="0" lvl="0" indent="0" algn="l" rtl="0">
              <a:lnSpc>
                <a:spcPct val="90000"/>
              </a:lnSpc>
              <a:spcBef>
                <a:spcPts val="0"/>
              </a:spcBef>
              <a:spcAft>
                <a:spcPts val="0"/>
              </a:spcAft>
              <a:buSzPts val="1800"/>
              <a:buNone/>
            </a:pPr>
            <a:endParaRPr/>
          </a:p>
        </p:txBody>
      </p:sp>
      <p:sp>
        <p:nvSpPr>
          <p:cNvPr id="254" name="Google Shape;254;g9ef6c87c41_0_3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SzPts val="1800"/>
              <a:buNone/>
            </a:pPr>
            <a:endParaRPr/>
          </a:p>
          <a:p>
            <a:pPr marL="0" lvl="0" indent="0" algn="just" rtl="0">
              <a:lnSpc>
                <a:spcPct val="90000"/>
              </a:lnSpc>
              <a:spcBef>
                <a:spcPts val="1000"/>
              </a:spcBef>
              <a:spcAft>
                <a:spcPts val="0"/>
              </a:spcAft>
              <a:buSzPts val="1800"/>
              <a:buNone/>
            </a:pPr>
            <a:r>
              <a:rPr lang="es-MX" sz="2900"/>
              <a:t>1. En equipos de tres personas, los alumnos elaborarán  mapas conceptuales sobre los dos videos que se presentaron. Utilizarán las preguntas guía para organizar sus mapas conceptuales.</a:t>
            </a:r>
            <a:endParaRPr sz="29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g9ef6c87c41_0_4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1100"/>
              <a:buFont typeface="Arial"/>
              <a:buNone/>
            </a:pPr>
            <a:r>
              <a:rPr lang="es-MX" b="1"/>
              <a:t>Descripción de cierre de la actividad</a:t>
            </a:r>
            <a:endParaRPr b="1"/>
          </a:p>
          <a:p>
            <a:pPr marL="0" lvl="0" indent="0" algn="l" rtl="0">
              <a:lnSpc>
                <a:spcPct val="90000"/>
              </a:lnSpc>
              <a:spcBef>
                <a:spcPts val="0"/>
              </a:spcBef>
              <a:spcAft>
                <a:spcPts val="0"/>
              </a:spcAft>
              <a:buSzPts val="1800"/>
              <a:buNone/>
            </a:pPr>
            <a:endParaRPr/>
          </a:p>
        </p:txBody>
      </p:sp>
      <p:sp>
        <p:nvSpPr>
          <p:cNvPr id="260" name="Google Shape;260;g9ef6c87c41_0_4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SzPts val="1800"/>
              <a:buNone/>
            </a:pPr>
            <a:endParaRPr sz="3000"/>
          </a:p>
          <a:p>
            <a:pPr marL="0" lvl="0" indent="0" algn="just" rtl="0">
              <a:lnSpc>
                <a:spcPct val="90000"/>
              </a:lnSpc>
              <a:spcBef>
                <a:spcPts val="1000"/>
              </a:spcBef>
              <a:spcAft>
                <a:spcPts val="0"/>
              </a:spcAft>
              <a:buSzPts val="1800"/>
              <a:buNone/>
            </a:pPr>
            <a:r>
              <a:rPr lang="es-MX" sz="3000"/>
              <a:t>1. Tras compartir y discutir los mapas conceptuales de los alumnos, éstos deberán elaborar, a modo de cierre, una reflexión que incluya el compromiso, la responsabilidad y las posibilidades de intervención que tenemos durante las crisis humanitarias.</a:t>
            </a:r>
            <a:endParaRPr sz="30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g9ef6c87c41_0_51"/>
          <p:cNvSpPr txBox="1">
            <a:spLocks noGrp="1"/>
          </p:cNvSpPr>
          <p:nvPr>
            <p:ph type="title"/>
          </p:nvPr>
        </p:nvSpPr>
        <p:spPr>
          <a:xfrm>
            <a:off x="838200" y="0"/>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s-MX" b="1"/>
              <a:t>Evidencias</a:t>
            </a:r>
            <a:endParaRPr b="1"/>
          </a:p>
        </p:txBody>
      </p:sp>
      <p:pic>
        <p:nvPicPr>
          <p:cNvPr id="266" name="Google Shape;266;g9ef6c87c41_0_51"/>
          <p:cNvPicPr preferRelativeResize="0"/>
          <p:nvPr/>
        </p:nvPicPr>
        <p:blipFill rotWithShape="1">
          <a:blip r:embed="rId3">
            <a:alphaModFix/>
          </a:blip>
          <a:srcRect/>
          <a:stretch/>
        </p:blipFill>
        <p:spPr>
          <a:xfrm>
            <a:off x="3078175" y="890275"/>
            <a:ext cx="6035650" cy="6033699"/>
          </a:xfrm>
          <a:prstGeom prst="rect">
            <a:avLst/>
          </a:prstGeom>
          <a:noFill/>
          <a:ln>
            <a:noFill/>
          </a:ln>
        </p:spPr>
      </p:pic>
      <p:sp>
        <p:nvSpPr>
          <p:cNvPr id="267" name="Google Shape;267;g9ef6c87c41_0_51"/>
          <p:cNvSpPr txBox="1">
            <a:spLocks noGrp="1"/>
          </p:cNvSpPr>
          <p:nvPr>
            <p:ph type="title"/>
          </p:nvPr>
        </p:nvSpPr>
        <p:spPr>
          <a:xfrm>
            <a:off x="182275" y="2880450"/>
            <a:ext cx="28959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s-MX" sz="3200" b="1"/>
              <a:t>Mapa conceptual</a:t>
            </a:r>
            <a:endParaRPr sz="2900" b="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g12963b565cb_0_5"/>
          <p:cNvSpPr txBox="1">
            <a:spLocks noGrp="1"/>
          </p:cNvSpPr>
          <p:nvPr>
            <p:ph type="title"/>
          </p:nvPr>
        </p:nvSpPr>
        <p:spPr>
          <a:xfrm>
            <a:off x="685800" y="2766150"/>
            <a:ext cx="28959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s-MX" sz="3200" b="1"/>
              <a:t>Mapa conceptual</a:t>
            </a:r>
            <a:endParaRPr sz="2900" b="1"/>
          </a:p>
        </p:txBody>
      </p:sp>
      <p:pic>
        <p:nvPicPr>
          <p:cNvPr id="273" name="Google Shape;273;g12963b565cb_0_5"/>
          <p:cNvPicPr preferRelativeResize="0"/>
          <p:nvPr/>
        </p:nvPicPr>
        <p:blipFill rotWithShape="1">
          <a:blip r:embed="rId3">
            <a:alphaModFix/>
          </a:blip>
          <a:srcRect/>
          <a:stretch/>
        </p:blipFill>
        <p:spPr>
          <a:xfrm>
            <a:off x="3867850" y="207800"/>
            <a:ext cx="4990400" cy="64424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Google Shape;278;g12963b565cb_0_12"/>
          <p:cNvPicPr preferRelativeResize="0"/>
          <p:nvPr/>
        </p:nvPicPr>
        <p:blipFill rotWithShape="1">
          <a:blip r:embed="rId3">
            <a:alphaModFix/>
          </a:blip>
          <a:srcRect/>
          <a:stretch/>
        </p:blipFill>
        <p:spPr>
          <a:xfrm>
            <a:off x="2126838" y="263100"/>
            <a:ext cx="7938325" cy="6331825"/>
          </a:xfrm>
          <a:prstGeom prst="rect">
            <a:avLst/>
          </a:prstGeom>
          <a:noFill/>
          <a:ln>
            <a:noFill/>
          </a:ln>
        </p:spPr>
      </p:pic>
      <p:sp>
        <p:nvSpPr>
          <p:cNvPr id="279" name="Google Shape;279;g12963b565cb_0_12"/>
          <p:cNvSpPr txBox="1">
            <a:spLocks noGrp="1"/>
          </p:cNvSpPr>
          <p:nvPr>
            <p:ph type="title"/>
          </p:nvPr>
        </p:nvSpPr>
        <p:spPr>
          <a:xfrm>
            <a:off x="-400050" y="2280375"/>
            <a:ext cx="28959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s-MX" sz="3200" b="1"/>
              <a:t>Reflexión</a:t>
            </a:r>
            <a:endParaRPr sz="2900" b="1"/>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g9ef6c87c41_0_6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s-MX" b="1"/>
              <a:t>Conclusión y utilidad de los resultados</a:t>
            </a:r>
            <a:endParaRPr b="1"/>
          </a:p>
        </p:txBody>
      </p:sp>
      <p:sp>
        <p:nvSpPr>
          <p:cNvPr id="285" name="Google Shape;285;g9ef6c87c41_0_6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457200" lvl="0" indent="-342900" algn="just" rtl="0">
              <a:lnSpc>
                <a:spcPct val="90000"/>
              </a:lnSpc>
              <a:spcBef>
                <a:spcPts val="1000"/>
              </a:spcBef>
              <a:spcAft>
                <a:spcPts val="0"/>
              </a:spcAft>
              <a:buSzPts val="1800"/>
              <a:buChar char="●"/>
            </a:pPr>
            <a:r>
              <a:rPr lang="es-MX"/>
              <a:t>Los resultados de la actividad interdisciplinar muestran un evidente interés por la cuestión de las crisis humanitarias. Sin embargo, los estudiantes también mostraron dificultades para identificar posibles crisis humanitarias en su propio contexto. </a:t>
            </a:r>
            <a:endParaRPr/>
          </a:p>
          <a:p>
            <a:pPr marL="457200" lvl="0" indent="-342900" algn="just" rtl="0">
              <a:lnSpc>
                <a:spcPct val="90000"/>
              </a:lnSpc>
              <a:spcBef>
                <a:spcPts val="0"/>
              </a:spcBef>
              <a:spcAft>
                <a:spcPts val="0"/>
              </a:spcAft>
              <a:buSzPts val="1800"/>
              <a:buChar char="●"/>
            </a:pPr>
            <a:r>
              <a:rPr lang="es-MX"/>
              <a:t>Tanto la reflexión colaborativa final como la asimilación de los conceptos de crisis humanitaria, ecosistema, biodiversidad y crisis serán utilizados como base en las actividades posteriores, donde se buscará la integración y vinculación de estos conceptos para tratar la cuestión de los incendios forestales en la zona de Cuajimalpa y posibles soluciones.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ga697821fe6_0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s-MX"/>
              <a:t>9. Actividad interdisciplinaria de la fase de desarrollo del proyecto</a:t>
            </a:r>
            <a:endParaRPr/>
          </a:p>
        </p:txBody>
      </p:sp>
      <p:sp>
        <p:nvSpPr>
          <p:cNvPr id="291" name="Google Shape;291;ga697821fe6_0_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SzPts val="1800"/>
              <a:buNone/>
            </a:pPr>
            <a:r>
              <a:rPr lang="es-MX" sz="2900" b="1"/>
              <a:t>“Incendios forestales y biocrisis”</a:t>
            </a:r>
            <a:endParaRPr sz="2900" b="1"/>
          </a:p>
          <a:p>
            <a:pPr marL="0" lvl="0" indent="0" algn="ctr" rtl="0">
              <a:lnSpc>
                <a:spcPct val="90000"/>
              </a:lnSpc>
              <a:spcBef>
                <a:spcPts val="1000"/>
              </a:spcBef>
              <a:spcAft>
                <a:spcPts val="0"/>
              </a:spcAft>
              <a:buSzPts val="1800"/>
              <a:buNone/>
            </a:pPr>
            <a:endParaRPr sz="2900" b="1"/>
          </a:p>
          <a:p>
            <a:pPr marL="0" lvl="0" indent="0" algn="ctr" rtl="0">
              <a:lnSpc>
                <a:spcPct val="90000"/>
              </a:lnSpc>
              <a:spcBef>
                <a:spcPts val="1000"/>
              </a:spcBef>
              <a:spcAft>
                <a:spcPts val="0"/>
              </a:spcAft>
              <a:buSzPts val="1800"/>
              <a:buNone/>
            </a:pPr>
            <a:r>
              <a:rPr lang="es-MX"/>
              <a:t>Objetivo: Comprender de manera interdisciplinar el impacto, en término de pérdida de recursos animales y vegetales, de los incendios forestales en la zona de Cuajimalpa</a:t>
            </a:r>
            <a:endParaRPr/>
          </a:p>
          <a:p>
            <a:pPr marL="0" lvl="0" indent="0" algn="ctr" rtl="0">
              <a:lnSpc>
                <a:spcPct val="90000"/>
              </a:lnSpc>
              <a:spcBef>
                <a:spcPts val="1000"/>
              </a:spcBef>
              <a:spcAft>
                <a:spcPts val="0"/>
              </a:spcAft>
              <a:buSzPts val="1800"/>
              <a:buNone/>
            </a:pPr>
            <a:r>
              <a:rPr lang="es-MX"/>
              <a:t>Grado: 4° semestre CCH</a:t>
            </a:r>
            <a:endParaRPr/>
          </a:p>
          <a:p>
            <a:pPr marL="0" lvl="0" indent="0" algn="ctr" rtl="0">
              <a:lnSpc>
                <a:spcPct val="90000"/>
              </a:lnSpc>
              <a:spcBef>
                <a:spcPts val="1000"/>
              </a:spcBef>
              <a:spcAft>
                <a:spcPts val="0"/>
              </a:spcAft>
              <a:buSzPts val="1800"/>
              <a:buNone/>
            </a:pPr>
            <a:r>
              <a:rPr lang="es-MX"/>
              <a:t>Fecha: 29 de enero</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
          <p:cNvSpPr txBox="1">
            <a:spLocks noGrp="1"/>
          </p:cNvSpPr>
          <p:nvPr>
            <p:ph type="body" idx="1"/>
          </p:nvPr>
        </p:nvSpPr>
        <p:spPr>
          <a:xfrm>
            <a:off x="976423" y="836797"/>
            <a:ext cx="10515600" cy="341632"/>
          </a:xfrm>
          <a:prstGeom prst="rect">
            <a:avLst/>
          </a:prstGeom>
          <a:noFill/>
          <a:ln>
            <a:noFill/>
          </a:ln>
        </p:spPr>
        <p:txBody>
          <a:bodyPr spcFirstLastPara="1" wrap="square" lIns="91425" tIns="45700" rIns="91425" bIns="45700" anchor="t" anchorCtr="0">
            <a:spAutoFit/>
          </a:bodyPr>
          <a:lstStyle/>
          <a:p>
            <a:pPr marL="228600" lvl="0" indent="-228600" algn="l" rtl="0">
              <a:lnSpc>
                <a:spcPct val="90000"/>
              </a:lnSpc>
              <a:spcBef>
                <a:spcPts val="0"/>
              </a:spcBef>
              <a:spcAft>
                <a:spcPts val="0"/>
              </a:spcAft>
              <a:buClr>
                <a:schemeClr val="dk1"/>
              </a:buClr>
              <a:buSzPts val="1800"/>
              <a:buChar char="•"/>
            </a:pPr>
            <a:r>
              <a:rPr lang="es-MX" sz="1800"/>
              <a:t>Fecha de inicio y de término del Proyecto: Del 27 de enero al 7 de febrero de 2020.</a:t>
            </a:r>
            <a:endParaRPr/>
          </a:p>
        </p:txBody>
      </p:sp>
      <p:sp>
        <p:nvSpPr>
          <p:cNvPr id="103" name="Google Shape;103;p2"/>
          <p:cNvSpPr/>
          <p:nvPr/>
        </p:nvSpPr>
        <p:spPr>
          <a:xfrm>
            <a:off x="1637076" y="2490275"/>
            <a:ext cx="7232100" cy="1877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4400"/>
              <a:buFont typeface="Arial"/>
              <a:buNone/>
            </a:pPr>
            <a:r>
              <a:rPr lang="es-MX" sz="4400" b="1" i="0" u="none" strike="noStrike" cap="none">
                <a:solidFill>
                  <a:srgbClr val="0070C0"/>
                </a:solidFill>
                <a:latin typeface="Calibri"/>
                <a:ea typeface="Calibri"/>
                <a:cs typeface="Calibri"/>
                <a:sym typeface="Calibri"/>
              </a:rPr>
              <a:t>Previniendo incendios</a:t>
            </a:r>
            <a:endParaRPr sz="4400" b="1" i="0" u="none" strike="noStrike" cap="none">
              <a:solidFill>
                <a:srgbClr val="0070C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4400"/>
              <a:buFont typeface="Arial"/>
              <a:buNone/>
            </a:pPr>
            <a:endParaRPr sz="4400" b="1">
              <a:solidFill>
                <a:srgbClr val="0070C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4400"/>
              <a:buFont typeface="Arial"/>
              <a:buNone/>
            </a:pPr>
            <a:endParaRPr sz="4400" b="1" i="0" u="none" strike="noStrike" cap="none">
              <a:solidFill>
                <a:srgbClr val="0070C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ga697821fe6_1_5"/>
          <p:cNvSpPr txBox="1">
            <a:spLocks noGrp="1"/>
          </p:cNvSpPr>
          <p:nvPr>
            <p:ph type="body" idx="1"/>
          </p:nvPr>
        </p:nvSpPr>
        <p:spPr>
          <a:xfrm>
            <a:off x="838200" y="393925"/>
            <a:ext cx="10515600" cy="5782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1800"/>
              <a:buNone/>
            </a:pPr>
            <a:r>
              <a:rPr lang="es-MX"/>
              <a:t>e. Asignaturas participantes: Biología II, Física II, Historia de México II</a:t>
            </a:r>
            <a:endParaRPr/>
          </a:p>
          <a:p>
            <a:pPr marL="0" lvl="0" indent="0" algn="l" rtl="0">
              <a:lnSpc>
                <a:spcPct val="90000"/>
              </a:lnSpc>
              <a:spcBef>
                <a:spcPts val="1000"/>
              </a:spcBef>
              <a:spcAft>
                <a:spcPts val="0"/>
              </a:spcAft>
              <a:buSzPts val="1800"/>
              <a:buNone/>
            </a:pPr>
            <a:endParaRPr/>
          </a:p>
          <a:p>
            <a:pPr marL="0" lvl="0" indent="0" algn="l" rtl="0">
              <a:lnSpc>
                <a:spcPct val="90000"/>
              </a:lnSpc>
              <a:spcBef>
                <a:spcPts val="1000"/>
              </a:spcBef>
              <a:spcAft>
                <a:spcPts val="0"/>
              </a:spcAft>
              <a:buSzPts val="1800"/>
              <a:buNone/>
            </a:pPr>
            <a:r>
              <a:rPr lang="es-MX"/>
              <a:t>f. Conceptos clave por asignatura: </a:t>
            </a:r>
            <a:endParaRPr/>
          </a:p>
          <a:p>
            <a:pPr marL="457200" lvl="0" indent="457200" algn="l" rtl="0">
              <a:lnSpc>
                <a:spcPct val="90000"/>
              </a:lnSpc>
              <a:spcBef>
                <a:spcPts val="1000"/>
              </a:spcBef>
              <a:spcAft>
                <a:spcPts val="0"/>
              </a:spcAft>
              <a:buSzPts val="1800"/>
              <a:buNone/>
            </a:pPr>
            <a:r>
              <a:rPr lang="es-MX" b="1"/>
              <a:t>Biología II</a:t>
            </a:r>
            <a:r>
              <a:rPr lang="es-MX"/>
              <a:t>: biodiversidad, desequilibrio ecológico, biocrisis, ecosistema</a:t>
            </a:r>
            <a:endParaRPr/>
          </a:p>
          <a:p>
            <a:pPr marL="457200" lvl="0" indent="457200" algn="l" rtl="0">
              <a:lnSpc>
                <a:spcPct val="90000"/>
              </a:lnSpc>
              <a:spcBef>
                <a:spcPts val="1000"/>
              </a:spcBef>
              <a:spcAft>
                <a:spcPts val="0"/>
              </a:spcAft>
              <a:buSzPts val="1800"/>
              <a:buNone/>
            </a:pPr>
            <a:r>
              <a:rPr lang="es-MX" b="1"/>
              <a:t>Física: </a:t>
            </a:r>
            <a:r>
              <a:rPr lang="es-MX"/>
              <a:t>Medición, variación, onda</a:t>
            </a:r>
            <a:endParaRPr/>
          </a:p>
          <a:p>
            <a:pPr marL="457200" lvl="0" indent="457200" algn="l" rtl="0">
              <a:lnSpc>
                <a:spcPct val="90000"/>
              </a:lnSpc>
              <a:spcBef>
                <a:spcPts val="1000"/>
              </a:spcBef>
              <a:spcAft>
                <a:spcPts val="0"/>
              </a:spcAft>
              <a:buSzPts val="1800"/>
              <a:buNone/>
            </a:pPr>
            <a:r>
              <a:rPr lang="es-MX" b="1"/>
              <a:t>Historia de México II: </a:t>
            </a:r>
            <a:r>
              <a:rPr lang="es-MX"/>
              <a:t>recursos naturales, impacto de la actividad humana, sustentabilidad</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ga697821fe6_1_9"/>
          <p:cNvSpPr txBox="1">
            <a:spLocks noGrp="1"/>
          </p:cNvSpPr>
          <p:nvPr>
            <p:ph type="body" idx="1"/>
          </p:nvPr>
        </p:nvSpPr>
        <p:spPr>
          <a:xfrm>
            <a:off x="838200" y="590900"/>
            <a:ext cx="10515600" cy="55860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SzPts val="1800"/>
              <a:buNone/>
            </a:pPr>
            <a:r>
              <a:rPr lang="es-MX" b="1"/>
              <a:t>Justificación de la actividad: </a:t>
            </a:r>
            <a:r>
              <a:rPr lang="es-MX"/>
              <a:t>tras haber comprendido y asimilado los conceptos de biocrisis y emprendimiento social, se busca que los alumnos identifiquen: a) los incendios forestales en la zona de Cuajimalpa; y b) la urgencia de reconocernos como actores sociales capaces de plantear y emprender soluciones a dicho problema. </a:t>
            </a:r>
            <a:endParaRPr/>
          </a:p>
          <a:p>
            <a:pPr marL="0" lvl="0" indent="0" algn="just" rtl="0">
              <a:lnSpc>
                <a:spcPct val="90000"/>
              </a:lnSpc>
              <a:spcBef>
                <a:spcPts val="1000"/>
              </a:spcBef>
              <a:spcAft>
                <a:spcPts val="0"/>
              </a:spcAft>
              <a:buSzPts val="1800"/>
              <a:buNone/>
            </a:pPr>
            <a:endParaRPr/>
          </a:p>
          <a:p>
            <a:pPr marL="0" lvl="0" indent="0" algn="just" rtl="0">
              <a:lnSpc>
                <a:spcPct val="90000"/>
              </a:lnSpc>
              <a:spcBef>
                <a:spcPts val="1000"/>
              </a:spcBef>
              <a:spcAft>
                <a:spcPts val="0"/>
              </a:spcAft>
              <a:buSzPts val="1800"/>
              <a:buNone/>
            </a:pPr>
            <a:r>
              <a:rPr lang="es-MX"/>
              <a:t>	Preguntas guía: </a:t>
            </a:r>
            <a:endParaRPr/>
          </a:p>
          <a:p>
            <a:pPr marL="0" lvl="0" indent="0" algn="just" rtl="0">
              <a:lnSpc>
                <a:spcPct val="90000"/>
              </a:lnSpc>
              <a:spcBef>
                <a:spcPts val="1000"/>
              </a:spcBef>
              <a:spcAft>
                <a:spcPts val="0"/>
              </a:spcAft>
              <a:buSzPts val="1800"/>
              <a:buNone/>
            </a:pPr>
            <a:r>
              <a:rPr lang="es-MX" sz="2300"/>
              <a:t>¿Hasta qué punto lo que  pasa fuera de mi entorno me afecta? </a:t>
            </a:r>
            <a:endParaRPr sz="2300"/>
          </a:p>
          <a:p>
            <a:pPr marL="0" lvl="0" indent="0" algn="just" rtl="0">
              <a:lnSpc>
                <a:spcPct val="90000"/>
              </a:lnSpc>
              <a:spcBef>
                <a:spcPts val="1000"/>
              </a:spcBef>
              <a:spcAft>
                <a:spcPts val="0"/>
              </a:spcAft>
              <a:buSzPts val="1800"/>
              <a:buNone/>
            </a:pPr>
            <a:r>
              <a:rPr lang="es-MX" sz="2300"/>
              <a:t>¿Hasta qué punto puedo proponer una solución para reducir o prevenir la pérdida de recursos naturales causados por un incendio?</a:t>
            </a:r>
            <a:endParaRPr sz="23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ga697821fe6_1_1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s-MX" b="1"/>
              <a:t>Descripción de apertura de la actividad</a:t>
            </a:r>
            <a:endParaRPr b="1"/>
          </a:p>
        </p:txBody>
      </p:sp>
      <p:sp>
        <p:nvSpPr>
          <p:cNvPr id="307" name="Google Shape;307;ga697821fe6_1_1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SzPts val="1800"/>
              <a:buNone/>
            </a:pPr>
            <a:r>
              <a:rPr lang="es-MX" sz="2900"/>
              <a:t>1. Con base en la sensibilización hecha en la primera actividad interdisciplinar, se expondrán a los alumnos una serie de datos sobre la zona boscosa de Cuajimalpa como una zona con problemas de incendios forestales y, por ende, como potencial zona de biocrisis.</a:t>
            </a:r>
            <a:endParaRPr sz="2900"/>
          </a:p>
          <a:p>
            <a:pPr marL="0" lvl="0" indent="0" algn="l" rtl="0">
              <a:lnSpc>
                <a:spcPct val="90000"/>
              </a:lnSpc>
              <a:spcBef>
                <a:spcPts val="1000"/>
              </a:spcBef>
              <a:spcAft>
                <a:spcPts val="0"/>
              </a:spcAft>
              <a:buSzPts val="1800"/>
              <a:buNone/>
            </a:pPr>
            <a:endParaRPr sz="2300">
              <a:highlight>
                <a:srgbClr val="F9F9F9"/>
              </a:highlight>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90000"/>
              </a:lnSpc>
              <a:spcBef>
                <a:spcPts val="1000"/>
              </a:spcBef>
              <a:spcAft>
                <a:spcPts val="0"/>
              </a:spcAft>
              <a:buSzPts val="1800"/>
              <a:buNone/>
            </a:pPr>
            <a:endParaRPr sz="2300">
              <a:highlight>
                <a:srgbClr val="F9F9F9"/>
              </a:highlight>
              <a:latin typeface="Roboto"/>
              <a:ea typeface="Roboto"/>
              <a:cs typeface="Roboto"/>
              <a:sym typeface="Roboto"/>
            </a:endParaRPr>
          </a:p>
          <a:p>
            <a:pPr marL="0" lvl="0" indent="0" algn="l" rtl="0">
              <a:lnSpc>
                <a:spcPct val="90000"/>
              </a:lnSpc>
              <a:spcBef>
                <a:spcPts val="1000"/>
              </a:spcBef>
              <a:spcAft>
                <a:spcPts val="0"/>
              </a:spcAft>
              <a:buSzPts val="1800"/>
              <a:buNone/>
            </a:pPr>
            <a:endParaRPr sz="2300">
              <a:highlight>
                <a:srgbClr val="F9F9F9"/>
              </a:highlight>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90000"/>
              </a:lnSpc>
              <a:spcBef>
                <a:spcPts val="1000"/>
              </a:spcBef>
              <a:spcAft>
                <a:spcPts val="0"/>
              </a:spcAft>
              <a:buSzPts val="1800"/>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ga697821fe6_1_1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1100"/>
              <a:buFont typeface="Arial"/>
              <a:buNone/>
            </a:pPr>
            <a:r>
              <a:rPr lang="es-MX" b="1"/>
              <a:t>Descripción del desarrollo de la actividad</a:t>
            </a:r>
            <a:endParaRPr b="1"/>
          </a:p>
          <a:p>
            <a:pPr marL="0" lvl="0" indent="0" algn="l" rtl="0">
              <a:lnSpc>
                <a:spcPct val="90000"/>
              </a:lnSpc>
              <a:spcBef>
                <a:spcPts val="0"/>
              </a:spcBef>
              <a:spcAft>
                <a:spcPts val="0"/>
              </a:spcAft>
              <a:buSzPts val="1800"/>
              <a:buNone/>
            </a:pPr>
            <a:endParaRPr/>
          </a:p>
        </p:txBody>
      </p:sp>
      <p:sp>
        <p:nvSpPr>
          <p:cNvPr id="313" name="Google Shape;313;ga697821fe6_1_1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SzPts val="1800"/>
              <a:buNone/>
            </a:pPr>
            <a:endParaRPr/>
          </a:p>
          <a:p>
            <a:pPr marL="0" lvl="0" indent="0" algn="just" rtl="0">
              <a:lnSpc>
                <a:spcPct val="90000"/>
              </a:lnSpc>
              <a:spcBef>
                <a:spcPts val="1000"/>
              </a:spcBef>
              <a:spcAft>
                <a:spcPts val="0"/>
              </a:spcAft>
              <a:buSzPts val="1800"/>
              <a:buNone/>
            </a:pPr>
            <a:r>
              <a:rPr lang="es-MX" sz="2900"/>
              <a:t>1. En equipos, los alumnos diseñarán y elaborarán  un cartel informativo sobre los incendios en México. Se recomienda el uso de plataformas digitales para la ejecución de sus cartes,  como:</a:t>
            </a:r>
            <a:endParaRPr sz="2900"/>
          </a:p>
          <a:p>
            <a:pPr marL="1439999" lvl="0" indent="-412750" algn="just" rtl="0">
              <a:lnSpc>
                <a:spcPct val="90000"/>
              </a:lnSpc>
              <a:spcBef>
                <a:spcPts val="1000"/>
              </a:spcBef>
              <a:spcAft>
                <a:spcPts val="0"/>
              </a:spcAft>
              <a:buSzPts val="2900"/>
              <a:buAutoNum type="alphaLcParenR"/>
            </a:pPr>
            <a:r>
              <a:rPr lang="es-MX" sz="2900"/>
              <a:t>Canva: </a:t>
            </a:r>
            <a:r>
              <a:rPr lang="es-MX" sz="2900" u="sng">
                <a:solidFill>
                  <a:schemeClr val="hlink"/>
                </a:solidFill>
                <a:hlinkClick r:id="rId3"/>
              </a:rPr>
              <a:t>https://www.canva.com/</a:t>
            </a:r>
            <a:endParaRPr sz="2900"/>
          </a:p>
          <a:p>
            <a:pPr marL="1439999" lvl="0" indent="-412750" algn="just" rtl="0">
              <a:lnSpc>
                <a:spcPct val="90000"/>
              </a:lnSpc>
              <a:spcBef>
                <a:spcPts val="0"/>
              </a:spcBef>
              <a:spcAft>
                <a:spcPts val="0"/>
              </a:spcAft>
              <a:buSzPts val="2900"/>
              <a:buAutoNum type="alphaLcParenR"/>
            </a:pPr>
            <a:r>
              <a:rPr lang="es-MX" sz="2900"/>
              <a:t>Piktochart: https://piktochart.com/</a:t>
            </a:r>
            <a:endParaRPr sz="2900"/>
          </a:p>
          <a:p>
            <a:pPr marL="457200" lvl="0" indent="0" algn="just" rtl="0">
              <a:lnSpc>
                <a:spcPct val="90000"/>
              </a:lnSpc>
              <a:spcBef>
                <a:spcPts val="1000"/>
              </a:spcBef>
              <a:spcAft>
                <a:spcPts val="0"/>
              </a:spcAft>
              <a:buSzPts val="1800"/>
              <a:buNone/>
            </a:pPr>
            <a:endParaRPr sz="29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ga697821fe6_1_2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1100"/>
              <a:buFont typeface="Arial"/>
              <a:buNone/>
            </a:pPr>
            <a:r>
              <a:rPr lang="es-MX" b="1"/>
              <a:t>Descripción de cierre de la actividad</a:t>
            </a:r>
            <a:endParaRPr b="1"/>
          </a:p>
          <a:p>
            <a:pPr marL="0" lvl="0" indent="0" algn="l" rtl="0">
              <a:lnSpc>
                <a:spcPct val="90000"/>
              </a:lnSpc>
              <a:spcBef>
                <a:spcPts val="0"/>
              </a:spcBef>
              <a:spcAft>
                <a:spcPts val="0"/>
              </a:spcAft>
              <a:buSzPts val="1800"/>
              <a:buNone/>
            </a:pPr>
            <a:endParaRPr/>
          </a:p>
        </p:txBody>
      </p:sp>
      <p:sp>
        <p:nvSpPr>
          <p:cNvPr id="319" name="Google Shape;319;ga697821fe6_1_2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SzPts val="1800"/>
              <a:buNone/>
            </a:pPr>
            <a:r>
              <a:rPr lang="es-MX" sz="3000"/>
              <a:t>1. Tras compartir sus carteles en sesión plenaria, de los alumnos, deberán reflexionar, a modo de cierre, sobre las preguntas guía:</a:t>
            </a:r>
            <a:endParaRPr sz="3000"/>
          </a:p>
          <a:p>
            <a:pPr marL="0" lvl="0" indent="0" algn="just" rtl="0">
              <a:lnSpc>
                <a:spcPct val="90000"/>
              </a:lnSpc>
              <a:spcBef>
                <a:spcPts val="1000"/>
              </a:spcBef>
              <a:spcAft>
                <a:spcPts val="0"/>
              </a:spcAft>
              <a:buSzPts val="1800"/>
              <a:buNone/>
            </a:pPr>
            <a:endParaRPr sz="3000"/>
          </a:p>
          <a:p>
            <a:pPr marL="1439999" lvl="0" indent="-400050" algn="just" rtl="0">
              <a:lnSpc>
                <a:spcPct val="90000"/>
              </a:lnSpc>
              <a:spcBef>
                <a:spcPts val="1000"/>
              </a:spcBef>
              <a:spcAft>
                <a:spcPts val="0"/>
              </a:spcAft>
              <a:buSzPts val="2700"/>
              <a:buAutoNum type="alphaLcParenR"/>
            </a:pPr>
            <a:r>
              <a:rPr lang="es-MX" sz="2700"/>
              <a:t>¿Hasta qué punto, lo que  pasa fuera de mi entorno me afecta?</a:t>
            </a:r>
            <a:endParaRPr sz="2700"/>
          </a:p>
          <a:p>
            <a:pPr marL="1439999" lvl="0" indent="-400050" algn="just" rtl="0">
              <a:lnSpc>
                <a:spcPct val="90000"/>
              </a:lnSpc>
              <a:spcBef>
                <a:spcPts val="0"/>
              </a:spcBef>
              <a:spcAft>
                <a:spcPts val="0"/>
              </a:spcAft>
              <a:buSzPts val="2700"/>
              <a:buAutoNum type="alphaLcParenR"/>
            </a:pPr>
            <a:r>
              <a:rPr lang="es-MX" sz="2700"/>
              <a:t>¿Hasta qué punto puedo proponer una solución para reducir o prevenir la pérdida de recursos naturales causados por un incendio?</a:t>
            </a:r>
            <a:endParaRPr sz="2700"/>
          </a:p>
          <a:p>
            <a:pPr marL="0" lvl="0" indent="0" algn="just" rtl="0">
              <a:lnSpc>
                <a:spcPct val="90000"/>
              </a:lnSpc>
              <a:spcBef>
                <a:spcPts val="1000"/>
              </a:spcBef>
              <a:spcAft>
                <a:spcPts val="0"/>
              </a:spcAft>
              <a:buSzPts val="1800"/>
              <a:buNone/>
            </a:pPr>
            <a:endParaRPr sz="30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ga697821fe6_1_32"/>
          <p:cNvSpPr txBox="1">
            <a:spLocks noGrp="1"/>
          </p:cNvSpPr>
          <p:nvPr>
            <p:ph type="title"/>
          </p:nvPr>
        </p:nvSpPr>
        <p:spPr>
          <a:xfrm>
            <a:off x="838200" y="0"/>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s-MX" b="1"/>
              <a:t>Evidencias </a:t>
            </a:r>
            <a:endParaRPr b="1"/>
          </a:p>
        </p:txBody>
      </p:sp>
      <p:pic>
        <p:nvPicPr>
          <p:cNvPr id="325" name="Google Shape;325;ga697821fe6_1_32"/>
          <p:cNvPicPr preferRelativeResize="0"/>
          <p:nvPr/>
        </p:nvPicPr>
        <p:blipFill rotWithShape="1">
          <a:blip r:embed="rId3">
            <a:alphaModFix/>
          </a:blip>
          <a:srcRect/>
          <a:stretch/>
        </p:blipFill>
        <p:spPr>
          <a:xfrm>
            <a:off x="838200" y="1054750"/>
            <a:ext cx="5278525" cy="5608776"/>
          </a:xfrm>
          <a:prstGeom prst="rect">
            <a:avLst/>
          </a:prstGeom>
          <a:noFill/>
          <a:ln>
            <a:noFill/>
          </a:ln>
        </p:spPr>
      </p:pic>
      <p:pic>
        <p:nvPicPr>
          <p:cNvPr id="326" name="Google Shape;326;ga697821fe6_1_32"/>
          <p:cNvPicPr preferRelativeResize="0"/>
          <p:nvPr/>
        </p:nvPicPr>
        <p:blipFill rotWithShape="1">
          <a:blip r:embed="rId4">
            <a:alphaModFix/>
          </a:blip>
          <a:srcRect/>
          <a:stretch/>
        </p:blipFill>
        <p:spPr>
          <a:xfrm>
            <a:off x="6399225" y="990150"/>
            <a:ext cx="5339325" cy="567337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ga697821fe6_1_3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s-MX" b="1"/>
              <a:t>Conclusión y utilidad de los resultados</a:t>
            </a:r>
            <a:endParaRPr b="1"/>
          </a:p>
        </p:txBody>
      </p:sp>
      <p:sp>
        <p:nvSpPr>
          <p:cNvPr id="332" name="Google Shape;332;ga697821fe6_1_39"/>
          <p:cNvSpPr txBox="1">
            <a:spLocks noGrp="1"/>
          </p:cNvSpPr>
          <p:nvPr>
            <p:ph type="body" idx="1"/>
          </p:nvPr>
        </p:nvSpPr>
        <p:spPr>
          <a:xfrm>
            <a:off x="838200" y="1690825"/>
            <a:ext cx="10515600" cy="4872600"/>
          </a:xfrm>
          <a:prstGeom prst="rect">
            <a:avLst/>
          </a:prstGeom>
          <a:noFill/>
          <a:ln>
            <a:noFill/>
          </a:ln>
        </p:spPr>
        <p:txBody>
          <a:bodyPr spcFirstLastPara="1" wrap="square" lIns="91425" tIns="45700" rIns="91425" bIns="45700" anchor="t" anchorCtr="0">
            <a:noAutofit/>
          </a:bodyPr>
          <a:lstStyle/>
          <a:p>
            <a:pPr marL="457200" lvl="0" indent="-336550" algn="just" rtl="0">
              <a:lnSpc>
                <a:spcPct val="90000"/>
              </a:lnSpc>
              <a:spcBef>
                <a:spcPts val="1000"/>
              </a:spcBef>
              <a:spcAft>
                <a:spcPts val="0"/>
              </a:spcAft>
              <a:buSzPts val="1700"/>
              <a:buChar char="●"/>
            </a:pPr>
            <a:r>
              <a:rPr lang="es-MX" sz="2700"/>
              <a:t>Tras la presentación de los datos acerca del problema de los incendios en la zono boscosa de Cuajimalpa, los alumnos mostraron una marcada sensibilidad hacia  el problema y lograron integrar las conexiones entre los contenidos de biología II y de historia de México II para comprender cabalmente una biocrisis de esa magnitud. </a:t>
            </a:r>
            <a:endParaRPr sz="2700"/>
          </a:p>
          <a:p>
            <a:pPr marL="457200" lvl="0" indent="-336550" algn="just" rtl="0">
              <a:lnSpc>
                <a:spcPct val="90000"/>
              </a:lnSpc>
              <a:spcBef>
                <a:spcPts val="0"/>
              </a:spcBef>
              <a:spcAft>
                <a:spcPts val="0"/>
              </a:spcAft>
              <a:buSzPts val="1700"/>
              <a:buChar char="●"/>
            </a:pPr>
            <a:r>
              <a:rPr lang="es-MX" sz="2700"/>
              <a:t>No obstante, si bien se planteó la relevancia del tema de las ondas mecánicas y electromagnéticas, contenido de la asignatura de Física II, lograr su integración con Biología II e Historia de México II resultó más problemático. </a:t>
            </a:r>
            <a:endParaRPr sz="2700"/>
          </a:p>
          <a:p>
            <a:pPr marL="457200" lvl="0" indent="-336550" algn="just" rtl="0">
              <a:lnSpc>
                <a:spcPct val="90000"/>
              </a:lnSpc>
              <a:spcBef>
                <a:spcPts val="0"/>
              </a:spcBef>
              <a:spcAft>
                <a:spcPts val="0"/>
              </a:spcAft>
              <a:buSzPts val="1700"/>
              <a:buChar char="●"/>
            </a:pPr>
            <a:r>
              <a:rPr lang="es-MX" sz="2700"/>
              <a:t>Las dimensiones de biocrisis que puede tomar un incendio forestal servirá para que, posteriormente, los alumnos puedan pensar, diseñar e implementar soluciones más eficaces.</a:t>
            </a:r>
            <a:endParaRPr sz="27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36"/>
        <p:cNvGrpSpPr/>
        <p:nvPr/>
      </p:nvGrpSpPr>
      <p:grpSpPr>
        <a:xfrm>
          <a:off x="0" y="0"/>
          <a:ext cx="0" cy="0"/>
          <a:chOff x="0" y="0"/>
          <a:chExt cx="0" cy="0"/>
        </a:xfrm>
      </p:grpSpPr>
      <p:sp>
        <p:nvSpPr>
          <p:cNvPr id="337" name="Google Shape;337;g1345099d203_0_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s-MX"/>
              <a:t>11. </a:t>
            </a:r>
            <a:r>
              <a:rPr lang="es-MX">
                <a:solidFill>
                  <a:srgbClr val="FF0000"/>
                </a:solidFill>
              </a:rPr>
              <a:t>Actividad de Matemáticas IV en la fase de desarrollo del proyecto</a:t>
            </a:r>
            <a:endParaRPr>
              <a:solidFill>
                <a:srgbClr val="FF0000"/>
              </a:solidFill>
            </a:endParaRPr>
          </a:p>
        </p:txBody>
      </p:sp>
      <p:sp>
        <p:nvSpPr>
          <p:cNvPr id="338" name="Google Shape;338;g1345099d203_0_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SzPts val="1800"/>
              <a:buNone/>
            </a:pPr>
            <a:r>
              <a:rPr lang="es-MX" sz="2900" b="1"/>
              <a:t>“Modelos matemáticos de propagación de incendios”</a:t>
            </a:r>
            <a:endParaRPr sz="2900" b="1"/>
          </a:p>
          <a:p>
            <a:pPr marL="0" lvl="0" indent="0" algn="ctr" rtl="0">
              <a:lnSpc>
                <a:spcPct val="90000"/>
              </a:lnSpc>
              <a:spcBef>
                <a:spcPts val="1000"/>
              </a:spcBef>
              <a:spcAft>
                <a:spcPts val="0"/>
              </a:spcAft>
              <a:buSzPts val="1800"/>
              <a:buNone/>
            </a:pPr>
            <a:endParaRPr sz="2900" b="1"/>
          </a:p>
          <a:p>
            <a:pPr marL="0" lvl="0" indent="0" algn="ctr" rtl="0">
              <a:lnSpc>
                <a:spcPct val="90000"/>
              </a:lnSpc>
              <a:spcBef>
                <a:spcPts val="1000"/>
              </a:spcBef>
              <a:spcAft>
                <a:spcPts val="0"/>
              </a:spcAft>
              <a:buSzPts val="1800"/>
              <a:buNone/>
            </a:pPr>
            <a:r>
              <a:rPr lang="es-MX"/>
              <a:t>Objetivo: Interpretar distintos modelos matemáticos de los incendios forestales.</a:t>
            </a:r>
            <a:endParaRPr/>
          </a:p>
          <a:p>
            <a:pPr marL="0" lvl="0" indent="0" algn="ctr" rtl="0">
              <a:lnSpc>
                <a:spcPct val="90000"/>
              </a:lnSpc>
              <a:spcBef>
                <a:spcPts val="1000"/>
              </a:spcBef>
              <a:spcAft>
                <a:spcPts val="0"/>
              </a:spcAft>
              <a:buSzPts val="1800"/>
              <a:buNone/>
            </a:pPr>
            <a:r>
              <a:rPr lang="es-MX"/>
              <a:t>Grado: 5° semestre CCH</a:t>
            </a:r>
            <a:endParaRPr/>
          </a:p>
          <a:p>
            <a:pPr marL="0" lvl="0" indent="0" algn="ctr" rtl="0">
              <a:lnSpc>
                <a:spcPct val="90000"/>
              </a:lnSpc>
              <a:spcBef>
                <a:spcPts val="1000"/>
              </a:spcBef>
              <a:spcAft>
                <a:spcPts val="0"/>
              </a:spcAft>
              <a:buSzPts val="1800"/>
              <a:buNone/>
            </a:pPr>
            <a:r>
              <a:rPr lang="es-MX"/>
              <a:t>Fecha: 4 de febrero</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g1345099d203_0_17"/>
          <p:cNvSpPr txBox="1">
            <a:spLocks noGrp="1"/>
          </p:cNvSpPr>
          <p:nvPr>
            <p:ph type="body" idx="1"/>
          </p:nvPr>
        </p:nvSpPr>
        <p:spPr>
          <a:xfrm>
            <a:off x="838200" y="590900"/>
            <a:ext cx="10515600" cy="55860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SzPts val="1800"/>
              <a:buNone/>
            </a:pPr>
            <a:endParaRPr sz="3000" b="1"/>
          </a:p>
          <a:p>
            <a:pPr marL="0" lvl="0" indent="0" algn="just" rtl="0">
              <a:lnSpc>
                <a:spcPct val="90000"/>
              </a:lnSpc>
              <a:spcBef>
                <a:spcPts val="1000"/>
              </a:spcBef>
              <a:spcAft>
                <a:spcPts val="0"/>
              </a:spcAft>
              <a:buSzPts val="1800"/>
              <a:buNone/>
            </a:pPr>
            <a:r>
              <a:rPr lang="es-MX" sz="3000" b="1"/>
              <a:t>Justificación de la actividad.</a:t>
            </a:r>
            <a:endParaRPr sz="3000" b="1"/>
          </a:p>
          <a:p>
            <a:pPr marL="0" lvl="0" indent="0" algn="just" rtl="0">
              <a:lnSpc>
                <a:spcPct val="90000"/>
              </a:lnSpc>
              <a:spcBef>
                <a:spcPts val="1000"/>
              </a:spcBef>
              <a:spcAft>
                <a:spcPts val="0"/>
              </a:spcAft>
              <a:buSzPts val="1800"/>
              <a:buNone/>
            </a:pPr>
            <a:endParaRPr sz="3000"/>
          </a:p>
          <a:p>
            <a:pPr marL="0" lvl="0" indent="0" algn="just" rtl="0">
              <a:lnSpc>
                <a:spcPct val="90000"/>
              </a:lnSpc>
              <a:spcBef>
                <a:spcPts val="1000"/>
              </a:spcBef>
              <a:spcAft>
                <a:spcPts val="0"/>
              </a:spcAft>
              <a:buSzPts val="1800"/>
              <a:buNone/>
            </a:pPr>
            <a:r>
              <a:rPr lang="es-MX" sz="3000"/>
              <a:t>Se espera con esta actividad, que los alumnos tengan una visión general del comportamiento de los incendios forestales, así como la aplicación que tienen las matemáticas y las aportaciones que ha dado, para resolver este tipo de situaciones de riesgo.  Además que favorezca la interdisciplinariedad con las otras áreas del conocimiento que participan en el proyecto.</a:t>
            </a:r>
            <a:endParaRPr sz="31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g1345099d203_0_2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s-MX" b="1"/>
              <a:t>Descripción de apertura, desarrollo y cierre de la actividad</a:t>
            </a:r>
            <a:endParaRPr b="1"/>
          </a:p>
        </p:txBody>
      </p:sp>
      <p:sp>
        <p:nvSpPr>
          <p:cNvPr id="349" name="Google Shape;349;g1345099d203_0_21"/>
          <p:cNvSpPr txBox="1">
            <a:spLocks noGrp="1"/>
          </p:cNvSpPr>
          <p:nvPr>
            <p:ph type="body" idx="1"/>
          </p:nvPr>
        </p:nvSpPr>
        <p:spPr>
          <a:xfrm>
            <a:off x="838200" y="1383175"/>
            <a:ext cx="10515600" cy="4965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1800"/>
              <a:buNone/>
            </a:pPr>
            <a:r>
              <a:rPr lang="es-MX"/>
              <a:t>1. se distribuye a los alumnos la siguiente liga que contiene los modelos  matemáticos de incendios forestales</a:t>
            </a:r>
            <a:endParaRPr/>
          </a:p>
          <a:p>
            <a:pPr marL="0" lvl="0" indent="0" algn="l" rtl="0">
              <a:lnSpc>
                <a:spcPct val="90000"/>
              </a:lnSpc>
              <a:spcBef>
                <a:spcPts val="1000"/>
              </a:spcBef>
              <a:spcAft>
                <a:spcPts val="0"/>
              </a:spcAft>
              <a:buSzPts val="1800"/>
              <a:buNone/>
            </a:pPr>
            <a:r>
              <a:rPr lang="es-MX" u="sng">
                <a:solidFill>
                  <a:schemeClr val="hlink"/>
                </a:solidFill>
                <a:hlinkClick r:id="rId3"/>
              </a:rPr>
              <a:t>https://www.tdx.cat/bitstream/handle/10803/6436/06CAPITULO4.PDF?sequence=6</a:t>
            </a:r>
            <a:endParaRPr/>
          </a:p>
          <a:p>
            <a:pPr marL="0" lvl="0" indent="0" algn="l" rtl="0">
              <a:lnSpc>
                <a:spcPct val="90000"/>
              </a:lnSpc>
              <a:spcBef>
                <a:spcPts val="1000"/>
              </a:spcBef>
              <a:spcAft>
                <a:spcPts val="0"/>
              </a:spcAft>
              <a:buSzPts val="1800"/>
              <a:buNone/>
            </a:pPr>
            <a:r>
              <a:rPr lang="es-MX"/>
              <a:t>2. Se explica el objetivo de la actividad, y conceptos principales.</a:t>
            </a:r>
            <a:endParaRPr/>
          </a:p>
          <a:p>
            <a:pPr marL="0" lvl="0" indent="0" algn="l" rtl="0">
              <a:lnSpc>
                <a:spcPct val="90000"/>
              </a:lnSpc>
              <a:spcBef>
                <a:spcPts val="1000"/>
              </a:spcBef>
              <a:spcAft>
                <a:spcPts val="0"/>
              </a:spcAft>
              <a:buSzPts val="1800"/>
              <a:buNone/>
            </a:pPr>
            <a:r>
              <a:rPr lang="es-MX"/>
              <a:t>3. Se solicita a los alumnos, que elijan uno de los modelos matemáticos que se encuentran en el documento que se les proporcionó en el punto 1 para que lo interpreten y vinculen con el prototipo que diseñan en Física. </a:t>
            </a:r>
            <a:endParaRPr/>
          </a:p>
          <a:p>
            <a:pPr marL="0" lvl="0" indent="0" algn="l" rtl="0">
              <a:lnSpc>
                <a:spcPct val="90000"/>
              </a:lnSpc>
              <a:spcBef>
                <a:spcPts val="1000"/>
              </a:spcBef>
              <a:spcAft>
                <a:spcPts val="0"/>
              </a:spcAft>
              <a:buSzPts val="1800"/>
              <a:buNone/>
            </a:pPr>
            <a:r>
              <a:rPr lang="es-MX"/>
              <a:t>4. Se presentan las interpretaciones en grupo, de los distintos modelos elegidos para llegar a una conclusión colegiada.</a:t>
            </a:r>
            <a:endParaRPr/>
          </a:p>
          <a:p>
            <a:pPr marL="0" lvl="0" indent="0" algn="l" rtl="0">
              <a:lnSpc>
                <a:spcPct val="115000"/>
              </a:lnSpc>
              <a:spcBef>
                <a:spcPts val="0"/>
              </a:spcBef>
              <a:spcAft>
                <a:spcPts val="0"/>
              </a:spcAft>
              <a:buSzPts val="1800"/>
              <a:buNone/>
            </a:pPr>
            <a:endParaRPr sz="1100">
              <a:latin typeface="Arial"/>
              <a:ea typeface="Arial"/>
              <a:cs typeface="Arial"/>
              <a:sym typeface="Arial"/>
            </a:endParaRPr>
          </a:p>
          <a:p>
            <a:pPr marL="0" lvl="0" indent="0" algn="l" rtl="0">
              <a:lnSpc>
                <a:spcPct val="90000"/>
              </a:lnSpc>
              <a:spcBef>
                <a:spcPts val="1000"/>
              </a:spcBef>
              <a:spcAft>
                <a:spcPts val="0"/>
              </a:spcAft>
              <a:buSzPts val="1800"/>
              <a:buNone/>
            </a:pPr>
            <a:endParaRPr sz="2300">
              <a:highlight>
                <a:srgbClr val="F9F9F9"/>
              </a:highlight>
              <a:latin typeface="Roboto"/>
              <a:ea typeface="Roboto"/>
              <a:cs typeface="Roboto"/>
              <a:sym typeface="Roboto"/>
            </a:endParaRPr>
          </a:p>
          <a:p>
            <a:pPr marL="0" lvl="0" indent="0" algn="l" rtl="0">
              <a:lnSpc>
                <a:spcPct val="90000"/>
              </a:lnSpc>
              <a:spcBef>
                <a:spcPts val="1000"/>
              </a:spcBef>
              <a:spcAft>
                <a:spcPts val="0"/>
              </a:spcAft>
              <a:buSzPts val="1800"/>
              <a:buNone/>
            </a:pPr>
            <a:endParaRPr sz="2300">
              <a:highlight>
                <a:srgbClr val="F9F9F9"/>
              </a:highlight>
              <a:latin typeface="Roboto"/>
              <a:ea typeface="Roboto"/>
              <a:cs typeface="Roboto"/>
              <a:sym typeface="Roboto"/>
            </a:endParaRPr>
          </a:p>
          <a:p>
            <a:pPr marL="0" lvl="0" indent="0" algn="l" rtl="0">
              <a:lnSpc>
                <a:spcPct val="115000"/>
              </a:lnSpc>
              <a:spcBef>
                <a:spcPts val="0"/>
              </a:spcBef>
              <a:spcAft>
                <a:spcPts val="0"/>
              </a:spcAft>
              <a:buSzPts val="1800"/>
              <a:buNone/>
            </a:pPr>
            <a:endParaRPr sz="1100">
              <a:latin typeface="Arial"/>
              <a:ea typeface="Arial"/>
              <a:cs typeface="Arial"/>
              <a:sym typeface="Arial"/>
            </a:endParaRPr>
          </a:p>
          <a:p>
            <a:pPr marL="0" lvl="0" indent="0" algn="l" rtl="0">
              <a:lnSpc>
                <a:spcPct val="90000"/>
              </a:lnSpc>
              <a:spcBef>
                <a:spcPts val="1000"/>
              </a:spcBef>
              <a:spcAft>
                <a:spcPts val="0"/>
              </a:spcAft>
              <a:buSzPts val="18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3"/>
          <p:cNvSpPr txBox="1">
            <a:spLocks noGrp="1"/>
          </p:cNvSpPr>
          <p:nvPr>
            <p:ph type="subTitle" idx="1"/>
          </p:nvPr>
        </p:nvSpPr>
        <p:spPr>
          <a:xfrm>
            <a:off x="1524000" y="2743025"/>
            <a:ext cx="9144000" cy="1619700"/>
          </a:xfrm>
          <a:prstGeom prst="rect">
            <a:avLst/>
          </a:prstGeom>
          <a:noFill/>
          <a:ln>
            <a:noFill/>
          </a:ln>
        </p:spPr>
        <p:txBody>
          <a:bodyPr spcFirstLastPara="1" wrap="square" lIns="91425" tIns="45700" rIns="91425" bIns="45700" anchor="t" anchorCtr="0">
            <a:normAutofit lnSpcReduction="10000"/>
          </a:bodyPr>
          <a:lstStyle/>
          <a:p>
            <a:pPr marL="0" lvl="0" indent="0" algn="just" rtl="0">
              <a:lnSpc>
                <a:spcPct val="90000"/>
              </a:lnSpc>
              <a:spcBef>
                <a:spcPts val="0"/>
              </a:spcBef>
              <a:spcAft>
                <a:spcPts val="0"/>
              </a:spcAft>
              <a:buClr>
                <a:schemeClr val="dk1"/>
              </a:buClr>
              <a:buSzPts val="2400"/>
              <a:buNone/>
            </a:pPr>
            <a:r>
              <a:rPr lang="es-MX"/>
              <a:t>Diseñar un prototipo que registre cambios de calor y pueda enviarlos a un recolector vía wifi, de modo que disminuya el tiempo de respuesta durante incendios en la zona boscosa del Desierto de los Leones, con el fin de construir y probar el prototipo en una segunda fase, entendiendo las implicaciones económicas que conllevan un proyecto de desarrollo. </a:t>
            </a:r>
            <a:endParaRPr/>
          </a:p>
        </p:txBody>
      </p:sp>
      <p:sp>
        <p:nvSpPr>
          <p:cNvPr id="109" name="Google Shape;109;p3"/>
          <p:cNvSpPr/>
          <p:nvPr/>
        </p:nvSpPr>
        <p:spPr>
          <a:xfrm>
            <a:off x="3539409" y="826344"/>
            <a:ext cx="51132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100"/>
              <a:buFont typeface="Arial"/>
              <a:buNone/>
            </a:pPr>
            <a:r>
              <a:rPr lang="es-MX" sz="3100" b="1" i="0" u="none" strike="noStrike" cap="none">
                <a:solidFill>
                  <a:srgbClr val="000000"/>
                </a:solidFill>
                <a:latin typeface="Calibri"/>
                <a:ea typeface="Calibri"/>
                <a:cs typeface="Calibri"/>
                <a:sym typeface="Calibri"/>
              </a:rPr>
              <a:t>Objetivo general del proyecto.</a:t>
            </a:r>
            <a:endParaRPr sz="1700" b="1"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g1345099d203_0_32"/>
          <p:cNvSpPr txBox="1">
            <a:spLocks noGrp="1"/>
          </p:cNvSpPr>
          <p:nvPr>
            <p:ph type="title"/>
          </p:nvPr>
        </p:nvSpPr>
        <p:spPr>
          <a:xfrm>
            <a:off x="838200" y="-161150"/>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s-MX" b="1"/>
              <a:t>Evidencias</a:t>
            </a:r>
            <a:endParaRPr b="1"/>
          </a:p>
        </p:txBody>
      </p:sp>
      <p:pic>
        <p:nvPicPr>
          <p:cNvPr id="355" name="Google Shape;355;g1345099d203_0_32"/>
          <p:cNvPicPr preferRelativeResize="0"/>
          <p:nvPr/>
        </p:nvPicPr>
        <p:blipFill rotWithShape="1">
          <a:blip r:embed="rId3">
            <a:alphaModFix/>
          </a:blip>
          <a:srcRect l="6757" r="5144"/>
          <a:stretch/>
        </p:blipFill>
        <p:spPr>
          <a:xfrm>
            <a:off x="222250" y="1164550"/>
            <a:ext cx="5873751" cy="5076825"/>
          </a:xfrm>
          <a:prstGeom prst="rect">
            <a:avLst/>
          </a:prstGeom>
          <a:noFill/>
          <a:ln>
            <a:noFill/>
          </a:ln>
        </p:spPr>
      </p:pic>
      <p:pic>
        <p:nvPicPr>
          <p:cNvPr id="356" name="Google Shape;356;g1345099d203_0_32"/>
          <p:cNvPicPr preferRelativeResize="0"/>
          <p:nvPr/>
        </p:nvPicPr>
        <p:blipFill>
          <a:blip r:embed="rId4">
            <a:alphaModFix/>
          </a:blip>
          <a:stretch>
            <a:fillRect/>
          </a:stretch>
        </p:blipFill>
        <p:spPr>
          <a:xfrm>
            <a:off x="7232650" y="967700"/>
            <a:ext cx="4451350" cy="56767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pic>
        <p:nvPicPr>
          <p:cNvPr id="361" name="Google Shape;361;g1345099d203_0_45"/>
          <p:cNvPicPr preferRelativeResize="0"/>
          <p:nvPr/>
        </p:nvPicPr>
        <p:blipFill>
          <a:blip r:embed="rId3">
            <a:alphaModFix/>
          </a:blip>
          <a:stretch>
            <a:fillRect/>
          </a:stretch>
        </p:blipFill>
        <p:spPr>
          <a:xfrm>
            <a:off x="1019425" y="914400"/>
            <a:ext cx="10242449" cy="52768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g1345099d203_0_4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s-MX" b="1"/>
              <a:t>Conclusión y utilidad de los resultados</a:t>
            </a:r>
            <a:endParaRPr b="1"/>
          </a:p>
        </p:txBody>
      </p:sp>
      <p:sp>
        <p:nvSpPr>
          <p:cNvPr id="367" name="Google Shape;367;g1345099d203_0_4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None/>
            </a:pPr>
            <a:r>
              <a:rPr lang="es-MX"/>
              <a:t>Los alumnos interpretaron con cierta dificultad las ecuaciones y modelos, ya que la habilidad de pensamiento lógico matemáticos esta en desarrollo, sin embargo, pudieron extraer ideas interesantes sobre los modelos y la importancia de la predicción de la dispersión de la flama. Aunado a la relación que guarda la actividad con la propuesta del prototipado del dispositivo.</a:t>
            </a:r>
            <a:endParaRPr/>
          </a:p>
          <a:p>
            <a:pPr marL="0" lvl="0" indent="0" algn="just" rtl="0">
              <a:lnSpc>
                <a:spcPct val="90000"/>
              </a:lnSpc>
              <a:spcBef>
                <a:spcPts val="1000"/>
              </a:spcBef>
              <a:spcAft>
                <a:spcPts val="0"/>
              </a:spcAft>
              <a:buSzPts val="1800"/>
              <a:buNone/>
            </a:pPr>
            <a:endParaRPr/>
          </a:p>
          <a:p>
            <a:pPr marL="0" lvl="0" indent="0" algn="just" rtl="0">
              <a:lnSpc>
                <a:spcPct val="90000"/>
              </a:lnSpc>
              <a:spcBef>
                <a:spcPts val="1000"/>
              </a:spcBef>
              <a:spcAft>
                <a:spcPts val="0"/>
              </a:spcAft>
              <a:buSzPts val="1800"/>
              <a:buNone/>
            </a:pPr>
            <a:r>
              <a:rPr lang="es-MX"/>
              <a:t>También, el hecho de haber identificado las variables que intervienen en un modelado, fue un hallazgo relevante para comprender de mejor manera el proyecto interdisciplinario.</a:t>
            </a:r>
            <a:endParaRPr/>
          </a:p>
          <a:p>
            <a:pPr marL="457200" lvl="0" indent="0" algn="just" rtl="0">
              <a:lnSpc>
                <a:spcPct val="90000"/>
              </a:lnSpc>
              <a:spcBef>
                <a:spcPts val="1000"/>
              </a:spcBef>
              <a:spcAft>
                <a:spcPts val="0"/>
              </a:spcAft>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g9ef6c87c41_0_6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s-MX"/>
              <a:t>11. Actividad de Biología II en la fase de desarrollo del proyecto</a:t>
            </a:r>
            <a:endParaRPr/>
          </a:p>
        </p:txBody>
      </p:sp>
      <p:sp>
        <p:nvSpPr>
          <p:cNvPr id="373" name="Google Shape;373;g9ef6c87c41_0_6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SzPts val="1800"/>
              <a:buNone/>
            </a:pPr>
            <a:r>
              <a:rPr lang="es-MX" sz="2900" b="1"/>
              <a:t>“Tasa fotosintética y biocrisis”</a:t>
            </a:r>
            <a:endParaRPr sz="2900" b="1"/>
          </a:p>
          <a:p>
            <a:pPr marL="0" lvl="0" indent="0" algn="ctr" rtl="0">
              <a:lnSpc>
                <a:spcPct val="90000"/>
              </a:lnSpc>
              <a:spcBef>
                <a:spcPts val="1000"/>
              </a:spcBef>
              <a:spcAft>
                <a:spcPts val="0"/>
              </a:spcAft>
              <a:buSzPts val="1800"/>
              <a:buNone/>
            </a:pPr>
            <a:endParaRPr sz="2900" b="1"/>
          </a:p>
          <a:p>
            <a:pPr marL="0" lvl="0" indent="0" algn="ctr" rtl="0">
              <a:lnSpc>
                <a:spcPct val="90000"/>
              </a:lnSpc>
              <a:spcBef>
                <a:spcPts val="1000"/>
              </a:spcBef>
              <a:spcAft>
                <a:spcPts val="0"/>
              </a:spcAft>
              <a:buSzPts val="1800"/>
              <a:buNone/>
            </a:pPr>
            <a:r>
              <a:rPr lang="es-MX"/>
              <a:t>Objetivo: comprender la importancia de los organismos autótrofos en la biomasa mediante el uso de protocolos de investigación y la simulación de biocrisis, con base en la tasa fotosintética en función de la biomasa vegetal.</a:t>
            </a:r>
            <a:endParaRPr/>
          </a:p>
          <a:p>
            <a:pPr marL="0" lvl="0" indent="0" algn="ctr" rtl="0">
              <a:lnSpc>
                <a:spcPct val="90000"/>
              </a:lnSpc>
              <a:spcBef>
                <a:spcPts val="1000"/>
              </a:spcBef>
              <a:spcAft>
                <a:spcPts val="0"/>
              </a:spcAft>
              <a:buSzPts val="1800"/>
              <a:buNone/>
            </a:pPr>
            <a:r>
              <a:rPr lang="es-MX"/>
              <a:t>Grado: 5° semestre CCH</a:t>
            </a:r>
            <a:endParaRPr/>
          </a:p>
          <a:p>
            <a:pPr marL="0" lvl="0" indent="0" algn="ctr" rtl="0">
              <a:lnSpc>
                <a:spcPct val="90000"/>
              </a:lnSpc>
              <a:spcBef>
                <a:spcPts val="1000"/>
              </a:spcBef>
              <a:spcAft>
                <a:spcPts val="0"/>
              </a:spcAft>
              <a:buSzPts val="1800"/>
              <a:buNone/>
            </a:pPr>
            <a:r>
              <a:rPr lang="es-MX"/>
              <a:t>Fecha: 4 de febrero</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g9ef6c87c41_0_75"/>
          <p:cNvSpPr txBox="1">
            <a:spLocks noGrp="1"/>
          </p:cNvSpPr>
          <p:nvPr>
            <p:ph type="body" idx="1"/>
          </p:nvPr>
        </p:nvSpPr>
        <p:spPr>
          <a:xfrm>
            <a:off x="838200" y="590900"/>
            <a:ext cx="10515600" cy="55860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SzPts val="1800"/>
              <a:buNone/>
            </a:pPr>
            <a:endParaRPr sz="3000" b="1"/>
          </a:p>
          <a:p>
            <a:pPr marL="0" lvl="0" indent="0" algn="just" rtl="0">
              <a:lnSpc>
                <a:spcPct val="90000"/>
              </a:lnSpc>
              <a:spcBef>
                <a:spcPts val="1000"/>
              </a:spcBef>
              <a:spcAft>
                <a:spcPts val="0"/>
              </a:spcAft>
              <a:buSzPts val="1800"/>
              <a:buNone/>
            </a:pPr>
            <a:r>
              <a:rPr lang="es-MX" sz="3000" b="1"/>
              <a:t>Justificación de la actividad.</a:t>
            </a:r>
            <a:endParaRPr sz="3000" b="1"/>
          </a:p>
          <a:p>
            <a:pPr marL="0" lvl="0" indent="0" algn="just" rtl="0">
              <a:lnSpc>
                <a:spcPct val="90000"/>
              </a:lnSpc>
              <a:spcBef>
                <a:spcPts val="1000"/>
              </a:spcBef>
              <a:spcAft>
                <a:spcPts val="0"/>
              </a:spcAft>
              <a:buSzPts val="1800"/>
              <a:buNone/>
            </a:pPr>
            <a:endParaRPr sz="3000"/>
          </a:p>
          <a:p>
            <a:pPr marL="0" lvl="0" indent="0" algn="just" rtl="0">
              <a:lnSpc>
                <a:spcPct val="90000"/>
              </a:lnSpc>
              <a:spcBef>
                <a:spcPts val="1000"/>
              </a:spcBef>
              <a:spcAft>
                <a:spcPts val="0"/>
              </a:spcAft>
              <a:buSzPts val="1800"/>
              <a:buNone/>
            </a:pPr>
            <a:r>
              <a:rPr lang="es-MX" sz="3000"/>
              <a:t>Mediante esta actividad se busca describir la estructura y funcionamiento del ecosistema, a partir de las interacciones que se presentan entre sus componentes, para que los alumnos reflexionen sobre el efecto que el desarrollo humano ha causado en la biodiversidad y las alternativas del manejo sustentable en la conservación biológica, y así fortalecer el vínculo entre las áreas de conocimiento involucradas.</a:t>
            </a:r>
            <a:endParaRPr sz="31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g9ef6c87c41_0_8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s-MX" b="1"/>
              <a:t>Descripción de apertura de la actividad</a:t>
            </a:r>
            <a:endParaRPr b="1"/>
          </a:p>
        </p:txBody>
      </p:sp>
      <p:sp>
        <p:nvSpPr>
          <p:cNvPr id="384" name="Google Shape;384;g9ef6c87c41_0_8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1800"/>
              <a:buNone/>
            </a:pPr>
            <a:endParaRPr/>
          </a:p>
          <a:p>
            <a:pPr marL="0" lvl="0" indent="0" algn="l" rtl="0">
              <a:lnSpc>
                <a:spcPct val="90000"/>
              </a:lnSpc>
              <a:spcBef>
                <a:spcPts val="1000"/>
              </a:spcBef>
              <a:spcAft>
                <a:spcPts val="0"/>
              </a:spcAft>
              <a:buSzPts val="1800"/>
              <a:buNone/>
            </a:pPr>
            <a:r>
              <a:rPr lang="es-MX"/>
              <a:t>1. El profesor dará conocer los objetivos de la asignatura, en el marco del proyecto interdisciplinario.</a:t>
            </a:r>
            <a:endParaRPr/>
          </a:p>
          <a:p>
            <a:pPr marL="0" lvl="0" indent="0" algn="l" rtl="0">
              <a:lnSpc>
                <a:spcPct val="90000"/>
              </a:lnSpc>
              <a:spcBef>
                <a:spcPts val="1000"/>
              </a:spcBef>
              <a:spcAft>
                <a:spcPts val="0"/>
              </a:spcAft>
              <a:buSzPts val="1800"/>
              <a:buNone/>
            </a:pPr>
            <a:endParaRPr/>
          </a:p>
          <a:p>
            <a:pPr marL="0" lvl="0" indent="0" algn="l" rtl="0">
              <a:lnSpc>
                <a:spcPct val="90000"/>
              </a:lnSpc>
              <a:spcBef>
                <a:spcPts val="1000"/>
              </a:spcBef>
              <a:spcAft>
                <a:spcPts val="0"/>
              </a:spcAft>
              <a:buSzPts val="1800"/>
              <a:buNone/>
            </a:pPr>
            <a:r>
              <a:rPr lang="es-MX"/>
              <a:t>2. Se explicarán los objetivos y conceptos principales de la actividad.</a:t>
            </a:r>
            <a:endParaRPr sz="2300">
              <a:highlight>
                <a:srgbClr val="F9F9F9"/>
              </a:highlight>
              <a:latin typeface="Roboto"/>
              <a:ea typeface="Roboto"/>
              <a:cs typeface="Roboto"/>
              <a:sym typeface="Roboto"/>
            </a:endParaRPr>
          </a:p>
          <a:p>
            <a:pPr marL="0" lvl="0" indent="0" algn="l" rtl="0">
              <a:lnSpc>
                <a:spcPct val="115000"/>
              </a:lnSpc>
              <a:spcBef>
                <a:spcPts val="0"/>
              </a:spcBef>
              <a:spcAft>
                <a:spcPts val="0"/>
              </a:spcAft>
              <a:buSzPts val="1800"/>
              <a:buNone/>
            </a:pPr>
            <a:endParaRPr sz="1100">
              <a:latin typeface="Arial"/>
              <a:ea typeface="Arial"/>
              <a:cs typeface="Arial"/>
              <a:sym typeface="Arial"/>
            </a:endParaRPr>
          </a:p>
          <a:p>
            <a:pPr marL="0" lvl="0" indent="0" algn="l" rtl="0">
              <a:lnSpc>
                <a:spcPct val="90000"/>
              </a:lnSpc>
              <a:spcBef>
                <a:spcPts val="1000"/>
              </a:spcBef>
              <a:spcAft>
                <a:spcPts val="0"/>
              </a:spcAft>
              <a:buSzPts val="1800"/>
              <a:buNone/>
            </a:pPr>
            <a:endParaRPr sz="2300">
              <a:highlight>
                <a:srgbClr val="F9F9F9"/>
              </a:highlight>
              <a:latin typeface="Roboto"/>
              <a:ea typeface="Roboto"/>
              <a:cs typeface="Roboto"/>
              <a:sym typeface="Roboto"/>
            </a:endParaRPr>
          </a:p>
          <a:p>
            <a:pPr marL="0" lvl="0" indent="0" algn="l" rtl="0">
              <a:lnSpc>
                <a:spcPct val="90000"/>
              </a:lnSpc>
              <a:spcBef>
                <a:spcPts val="1000"/>
              </a:spcBef>
              <a:spcAft>
                <a:spcPts val="0"/>
              </a:spcAft>
              <a:buSzPts val="1800"/>
              <a:buNone/>
            </a:pPr>
            <a:endParaRPr sz="2300">
              <a:highlight>
                <a:srgbClr val="F9F9F9"/>
              </a:highlight>
              <a:latin typeface="Roboto"/>
              <a:ea typeface="Roboto"/>
              <a:cs typeface="Roboto"/>
              <a:sym typeface="Roboto"/>
            </a:endParaRPr>
          </a:p>
          <a:p>
            <a:pPr marL="0" lvl="0" indent="0" algn="l" rtl="0">
              <a:lnSpc>
                <a:spcPct val="115000"/>
              </a:lnSpc>
              <a:spcBef>
                <a:spcPts val="0"/>
              </a:spcBef>
              <a:spcAft>
                <a:spcPts val="0"/>
              </a:spcAft>
              <a:buSzPts val="1800"/>
              <a:buNone/>
            </a:pPr>
            <a:endParaRPr sz="1100">
              <a:latin typeface="Arial"/>
              <a:ea typeface="Arial"/>
              <a:cs typeface="Arial"/>
              <a:sym typeface="Arial"/>
            </a:endParaRPr>
          </a:p>
          <a:p>
            <a:pPr marL="0" lvl="0" indent="0" algn="l" rtl="0">
              <a:lnSpc>
                <a:spcPct val="90000"/>
              </a:lnSpc>
              <a:spcBef>
                <a:spcPts val="1000"/>
              </a:spcBef>
              <a:spcAft>
                <a:spcPts val="0"/>
              </a:spcAft>
              <a:buSzPts val="1800"/>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g9ef6c87c41_0_8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s-MX" b="1"/>
              <a:t>Descripción del desarrollo de la actividad</a:t>
            </a:r>
            <a:endParaRPr b="1"/>
          </a:p>
          <a:p>
            <a:pPr marL="0" lvl="0" indent="0" algn="l" rtl="0">
              <a:lnSpc>
                <a:spcPct val="90000"/>
              </a:lnSpc>
              <a:spcBef>
                <a:spcPts val="0"/>
              </a:spcBef>
              <a:spcAft>
                <a:spcPts val="0"/>
              </a:spcAft>
              <a:buSzPts val="1800"/>
              <a:buNone/>
            </a:pPr>
            <a:endParaRPr/>
          </a:p>
        </p:txBody>
      </p:sp>
      <p:sp>
        <p:nvSpPr>
          <p:cNvPr id="390" name="Google Shape;390;g9ef6c87c41_0_8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457200" lvl="0" indent="-412750" algn="just" rtl="0">
              <a:lnSpc>
                <a:spcPct val="90000"/>
              </a:lnSpc>
              <a:spcBef>
                <a:spcPts val="1000"/>
              </a:spcBef>
              <a:spcAft>
                <a:spcPts val="0"/>
              </a:spcAft>
              <a:buSzPts val="2900"/>
              <a:buAutoNum type="arabicPeriod"/>
            </a:pPr>
            <a:r>
              <a:rPr lang="es-MX" sz="2900"/>
              <a:t>Se llevará a cabo un foro de discusión, con base en un video  sobre biocrisis, para explicar el impacto en específico sobre los bosques.</a:t>
            </a:r>
            <a:endParaRPr sz="2900"/>
          </a:p>
          <a:p>
            <a:pPr marL="0" lvl="0" indent="0" algn="just" rtl="0">
              <a:lnSpc>
                <a:spcPct val="90000"/>
              </a:lnSpc>
              <a:spcBef>
                <a:spcPts val="1000"/>
              </a:spcBef>
              <a:spcAft>
                <a:spcPts val="0"/>
              </a:spcAft>
              <a:buSzPts val="1800"/>
              <a:buNone/>
            </a:pPr>
            <a:r>
              <a:rPr lang="es-MX" sz="2900"/>
              <a:t>2. Sesión experimental: Observación de los cloroplastos al microscopio. </a:t>
            </a:r>
            <a:endParaRPr sz="2900"/>
          </a:p>
          <a:p>
            <a:pPr marL="457200" lvl="0" indent="457200" algn="just" rtl="0">
              <a:lnSpc>
                <a:spcPct val="90000"/>
              </a:lnSpc>
              <a:spcBef>
                <a:spcPts val="1000"/>
              </a:spcBef>
              <a:spcAft>
                <a:spcPts val="0"/>
              </a:spcAft>
              <a:buSzPts val="1800"/>
              <a:buNone/>
            </a:pPr>
            <a:r>
              <a:rPr lang="es-MX" sz="2900"/>
              <a:t>-Práctica de corte cualitativo, cuyo objetivo es observar los cloroplastos de la elodea y sus características.</a:t>
            </a:r>
            <a:endParaRPr sz="29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g9ef6c87c41_0_9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s-MX" b="1"/>
              <a:t>Descripción de cierre de la actividad</a:t>
            </a:r>
            <a:endParaRPr b="1"/>
          </a:p>
          <a:p>
            <a:pPr marL="0" lvl="0" indent="0" algn="l" rtl="0">
              <a:lnSpc>
                <a:spcPct val="90000"/>
              </a:lnSpc>
              <a:spcBef>
                <a:spcPts val="0"/>
              </a:spcBef>
              <a:spcAft>
                <a:spcPts val="0"/>
              </a:spcAft>
              <a:buSzPts val="1800"/>
              <a:buNone/>
            </a:pPr>
            <a:endParaRPr/>
          </a:p>
        </p:txBody>
      </p:sp>
      <p:sp>
        <p:nvSpPr>
          <p:cNvPr id="396" name="Google Shape;396;g9ef6c87c41_0_9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SzPts val="1800"/>
              <a:buNone/>
            </a:pPr>
            <a:r>
              <a:rPr lang="es-MX" sz="3000"/>
              <a:t>1. Se entrega protocolo de investigación de tasa fotosintética por medición de oxígeno.</a:t>
            </a:r>
            <a:endParaRPr sz="3000"/>
          </a:p>
          <a:p>
            <a:pPr marL="0" lvl="0" indent="0" algn="just" rtl="0">
              <a:lnSpc>
                <a:spcPct val="90000"/>
              </a:lnSpc>
              <a:spcBef>
                <a:spcPts val="1000"/>
              </a:spcBef>
              <a:spcAft>
                <a:spcPts val="0"/>
              </a:spcAft>
              <a:buSzPts val="1800"/>
              <a:buNone/>
            </a:pPr>
            <a:r>
              <a:rPr lang="es-MX" sz="3000"/>
              <a:t>2. Se discuten los resultados de forma colegiada.</a:t>
            </a:r>
            <a:endParaRPr sz="3000"/>
          </a:p>
          <a:p>
            <a:pPr marL="0" lvl="0" indent="0" algn="just" rtl="0">
              <a:lnSpc>
                <a:spcPct val="90000"/>
              </a:lnSpc>
              <a:spcBef>
                <a:spcPts val="1000"/>
              </a:spcBef>
              <a:spcAft>
                <a:spcPts val="0"/>
              </a:spcAft>
              <a:buSzPts val="1800"/>
              <a:buNone/>
            </a:pPr>
            <a:r>
              <a:rPr lang="es-MX" sz="3000"/>
              <a:t>3. Se llegan a conclusiones interdisciplinares.</a:t>
            </a:r>
            <a:endParaRPr sz="30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g9ef6c87c41_0_100"/>
          <p:cNvSpPr txBox="1">
            <a:spLocks noGrp="1"/>
          </p:cNvSpPr>
          <p:nvPr>
            <p:ph type="title"/>
          </p:nvPr>
        </p:nvSpPr>
        <p:spPr>
          <a:xfrm>
            <a:off x="838200" y="-161150"/>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s-MX" b="1"/>
              <a:t>Evidencias</a:t>
            </a:r>
            <a:endParaRPr b="1"/>
          </a:p>
        </p:txBody>
      </p:sp>
      <p:pic>
        <p:nvPicPr>
          <p:cNvPr id="402" name="Google Shape;402;g9ef6c87c41_0_100"/>
          <p:cNvPicPr preferRelativeResize="0"/>
          <p:nvPr/>
        </p:nvPicPr>
        <p:blipFill rotWithShape="1">
          <a:blip r:embed="rId3">
            <a:alphaModFix/>
          </a:blip>
          <a:srcRect/>
          <a:stretch/>
        </p:blipFill>
        <p:spPr>
          <a:xfrm>
            <a:off x="0" y="949025"/>
            <a:ext cx="6096000" cy="5676200"/>
          </a:xfrm>
          <a:prstGeom prst="rect">
            <a:avLst/>
          </a:prstGeom>
          <a:noFill/>
          <a:ln>
            <a:noFill/>
          </a:ln>
        </p:spPr>
      </p:pic>
      <p:pic>
        <p:nvPicPr>
          <p:cNvPr id="403" name="Google Shape;403;g9ef6c87c41_0_100"/>
          <p:cNvPicPr preferRelativeResize="0"/>
          <p:nvPr/>
        </p:nvPicPr>
        <p:blipFill rotWithShape="1">
          <a:blip r:embed="rId4">
            <a:alphaModFix/>
          </a:blip>
          <a:srcRect/>
          <a:stretch/>
        </p:blipFill>
        <p:spPr>
          <a:xfrm>
            <a:off x="6370725" y="949025"/>
            <a:ext cx="5821267" cy="509232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pic>
        <p:nvPicPr>
          <p:cNvPr id="408" name="Google Shape;408;g9ef6c87c41_0_112"/>
          <p:cNvPicPr preferRelativeResize="0"/>
          <p:nvPr/>
        </p:nvPicPr>
        <p:blipFill rotWithShape="1">
          <a:blip r:embed="rId3">
            <a:alphaModFix/>
          </a:blip>
          <a:srcRect/>
          <a:stretch/>
        </p:blipFill>
        <p:spPr>
          <a:xfrm>
            <a:off x="3554525" y="510525"/>
            <a:ext cx="4838700" cy="56673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4"/>
          <p:cNvSpPr txBox="1"/>
          <p:nvPr/>
        </p:nvSpPr>
        <p:spPr>
          <a:xfrm>
            <a:off x="613775" y="288075"/>
            <a:ext cx="10471800" cy="53412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1800"/>
              <a:buFont typeface="Arial"/>
              <a:buNone/>
            </a:pPr>
            <a:r>
              <a:rPr lang="es-MX" sz="18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1400"/>
              <a:buFont typeface="Arial"/>
              <a:buNone/>
            </a:pPr>
            <a:r>
              <a:rPr lang="es-MX" sz="1400" b="0" i="0" u="none" strike="noStrike" cap="none">
                <a:solidFill>
                  <a:schemeClr val="dk1"/>
                </a:solidFill>
                <a:latin typeface="Calibri"/>
                <a:ea typeface="Calibri"/>
                <a:cs typeface="Calibri"/>
                <a:sym typeface="Calibri"/>
              </a:rPr>
              <a:t>Cuajimalpa tiene zonas boscosas que son susceptibles de ser dañadas por incendios. Por ello, se propone diseñar un dispositivo que contenga un sensor de calor así como la adaptación correspondiente para que emita una señal wifi, de tal forma que, desde cualquier teléfono celular o computadora, se recolecten tales datos y se detecte cualquier gradiente de calor que sea motivo de alarma. De esta forma se podrán tomar decisiones preventivas y realizar una asistencia al bosque en menor tiempo por parte de los servicios de emergencia del municipio. </a:t>
            </a:r>
            <a:endParaRPr sz="14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1400"/>
              <a:buFont typeface="Arial"/>
              <a:buNone/>
            </a:pPr>
            <a:r>
              <a:rPr lang="es-MX" sz="1400" b="0" i="0" u="none" strike="noStrike" cap="none">
                <a:solidFill>
                  <a:schemeClr val="dk1"/>
                </a:solidFill>
                <a:latin typeface="Calibri"/>
                <a:ea typeface="Calibri"/>
                <a:cs typeface="Calibri"/>
                <a:sym typeface="Calibri"/>
              </a:rPr>
              <a:t>Lo anterior surge a partir de las recientes movilizaciones de bomberos y personal de Protección Civil de la Ciudad de México para combatir  incendios forestales que se extienden rápidamente entre la zona boscosa de  Cuajimalpa. El fuego daña la flora y pone en riesgo la fauna nativa del lugar, intensificándose además por todo el material altamente inflamable como plástico y desperdicio de fibra vidrio, cartón y papel que existe en los lotes baldíos que tienen frontera con la zona boscosa. El último incendio registrado en 2019 provocó una columna de humo negra que se alzó en más de  100 metros. De hecho, la espesa capa de humo obligó al cierre de la circulación en ambos sentidos de la carretera México-Toluca, a la altura del kilómetro 17, colonia Vista Hermosa, alcaldía de Cuajimalpa. Al estar ubicada nuestra institución en Cuajimalpa, el incendio de la zona boscosa nos impacta directamente, ya que los gases que se desprenden por causa de la combustión son tóxicos. Aunado a esto, se genera caos en cuanto a la movilidad de la población y el tránsito de los servicios de emergencia. Por último, el impacto al medio ambiente por pérdida de áreas boscosas es otro factor que demanda atención a la problemática de los incendios forestal</a:t>
            </a:r>
            <a:r>
              <a:rPr lang="es-MX">
                <a:solidFill>
                  <a:schemeClr val="dk1"/>
                </a:solidFill>
                <a:latin typeface="Calibri"/>
                <a:ea typeface="Calibri"/>
                <a:cs typeface="Calibri"/>
                <a:sym typeface="Calibri"/>
              </a:rPr>
              <a:t>es.</a:t>
            </a:r>
            <a:r>
              <a:rPr lang="es-MX" sz="1400" b="0" i="0" u="none" strike="noStrike" cap="none">
                <a:solidFill>
                  <a:schemeClr val="dk1"/>
                </a:solidFill>
                <a:latin typeface="Calibri"/>
                <a:ea typeface="Calibri"/>
                <a:cs typeface="Calibri"/>
                <a:sym typeface="Calibri"/>
              </a:rPr>
              <a:t> </a:t>
            </a:r>
            <a:endParaRPr sz="1400" b="0" i="0" u="none" strike="noStrike" cap="none">
              <a:solidFill>
                <a:schemeClr val="dk1"/>
              </a:solidFill>
              <a:latin typeface="Calibri"/>
              <a:ea typeface="Calibri"/>
              <a:cs typeface="Calibri"/>
              <a:sym typeface="Calibri"/>
            </a:endParaRPr>
          </a:p>
        </p:txBody>
      </p:sp>
      <p:sp>
        <p:nvSpPr>
          <p:cNvPr id="115" name="Google Shape;115;p4"/>
          <p:cNvSpPr/>
          <p:nvPr/>
        </p:nvSpPr>
        <p:spPr>
          <a:xfrm>
            <a:off x="613774" y="437338"/>
            <a:ext cx="3390672" cy="36933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s-MX" sz="1800" b="1" i="0" u="none" strike="noStrike" cap="none">
                <a:solidFill>
                  <a:srgbClr val="000000"/>
                </a:solidFill>
                <a:latin typeface="Arial"/>
                <a:ea typeface="Arial"/>
                <a:cs typeface="Arial"/>
                <a:sym typeface="Arial"/>
              </a:rPr>
              <a:t>Introducción o justificación. </a:t>
            </a:r>
            <a:endParaRPr sz="1400" b="1" i="0" u="none" strike="noStrike" cap="none">
              <a:solidFill>
                <a:srgbClr val="000000"/>
              </a:solidFill>
              <a:latin typeface="Arial"/>
              <a:ea typeface="Arial"/>
              <a:cs typeface="Arial"/>
              <a:sym typeface="Arial"/>
            </a:endParaRPr>
          </a:p>
        </p:txBody>
      </p:sp>
      <p:cxnSp>
        <p:nvCxnSpPr>
          <p:cNvPr id="116" name="Google Shape;116;p4"/>
          <p:cNvCxnSpPr/>
          <p:nvPr/>
        </p:nvCxnSpPr>
        <p:spPr>
          <a:xfrm>
            <a:off x="3787073" y="2621819"/>
            <a:ext cx="0" cy="0"/>
          </a:xfrm>
          <a:prstGeom prst="straightConnector1">
            <a:avLst/>
          </a:prstGeom>
          <a:noFill/>
          <a:ln w="9525" cap="flat" cmpd="sng">
            <a:solidFill>
              <a:schemeClr val="accent1"/>
            </a:solidFill>
            <a:prstDash val="solid"/>
            <a:miter lim="800000"/>
            <a:headEnd type="none" w="sm" len="sm"/>
            <a:tailEnd type="none" w="sm" len="sm"/>
          </a:ln>
        </p:spPr>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g9ef6c87c41_0_19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s-MX" b="1"/>
              <a:t>Conclusión y utilidad de los resultados</a:t>
            </a:r>
            <a:endParaRPr b="1"/>
          </a:p>
        </p:txBody>
      </p:sp>
      <p:sp>
        <p:nvSpPr>
          <p:cNvPr id="414" name="Google Shape;414;g9ef6c87c41_0_19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457200" lvl="0" indent="-342900" algn="just" rtl="0">
              <a:lnSpc>
                <a:spcPct val="90000"/>
              </a:lnSpc>
              <a:spcBef>
                <a:spcPts val="1000"/>
              </a:spcBef>
              <a:spcAft>
                <a:spcPts val="0"/>
              </a:spcAft>
              <a:buSzPts val="1800"/>
              <a:buChar char="●"/>
            </a:pPr>
            <a:r>
              <a:rPr lang="es-MX"/>
              <a:t>Los alumnos lograron comprender la noción de biocrisis, y la importancia de evitar incendios forestales por su impacto en el medio, así como concluir con base en los hallazgos  en la práctica propuesta por el profesor.</a:t>
            </a:r>
            <a:endParaRPr/>
          </a:p>
          <a:p>
            <a:pPr marL="457200" lvl="0" indent="0" algn="just" rtl="0">
              <a:lnSpc>
                <a:spcPct val="90000"/>
              </a:lnSpc>
              <a:spcBef>
                <a:spcPts val="1000"/>
              </a:spcBef>
              <a:spcAft>
                <a:spcPts val="0"/>
              </a:spcAft>
              <a:buSzPts val="1800"/>
              <a:buNone/>
            </a:pPr>
            <a:endParaRPr/>
          </a:p>
          <a:p>
            <a:pPr marL="457200" lvl="0" indent="-342900" algn="just" rtl="0">
              <a:lnSpc>
                <a:spcPct val="90000"/>
              </a:lnSpc>
              <a:spcBef>
                <a:spcPts val="1000"/>
              </a:spcBef>
              <a:spcAft>
                <a:spcPts val="0"/>
              </a:spcAft>
              <a:buSzPts val="1800"/>
              <a:buChar char="●"/>
            </a:pPr>
            <a:r>
              <a:rPr lang="es-MX"/>
              <a:t>La noción de tasa fotosintética, así como la importancia de los organismos autótrofos será de utilidad para comprender la importancia de las zonas boscosas en el ecosistema y la biodiversidad.</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g9ef6c87c41_0_11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s-MX"/>
              <a:t>11. Actividad de FÍSICA II en la fase de desarrollo del proyecto</a:t>
            </a:r>
            <a:endParaRPr/>
          </a:p>
        </p:txBody>
      </p:sp>
      <p:sp>
        <p:nvSpPr>
          <p:cNvPr id="420" name="Google Shape;420;g9ef6c87c41_0_11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SzPts val="1800"/>
              <a:buNone/>
            </a:pPr>
            <a:r>
              <a:rPr lang="es-MX" sz="2900" b="1"/>
              <a:t>“Ondas mecánicas y electromagnéticas”</a:t>
            </a:r>
            <a:endParaRPr sz="2900" b="1"/>
          </a:p>
          <a:p>
            <a:pPr marL="0" lvl="0" indent="0" algn="ctr" rtl="0">
              <a:lnSpc>
                <a:spcPct val="90000"/>
              </a:lnSpc>
              <a:spcBef>
                <a:spcPts val="1000"/>
              </a:spcBef>
              <a:spcAft>
                <a:spcPts val="0"/>
              </a:spcAft>
              <a:buSzPts val="1800"/>
              <a:buNone/>
            </a:pPr>
            <a:endParaRPr sz="2900" b="1"/>
          </a:p>
          <a:p>
            <a:pPr marL="0" lvl="0" indent="0" algn="just" rtl="0">
              <a:lnSpc>
                <a:spcPct val="90000"/>
              </a:lnSpc>
              <a:spcBef>
                <a:spcPts val="1000"/>
              </a:spcBef>
              <a:spcAft>
                <a:spcPts val="0"/>
              </a:spcAft>
              <a:buSzPts val="1800"/>
              <a:buNone/>
            </a:pPr>
            <a:r>
              <a:rPr lang="es-MX"/>
              <a:t>Objetivo: diferenciar las ondas mecánicas de las electromagnéticas en los fenómenos ondulatorios que se presentan en su entorno mediante la implementación del método experimental, para comprender su uso en el prototipo que se espera diseñar.</a:t>
            </a:r>
            <a:endParaRPr/>
          </a:p>
          <a:p>
            <a:pPr marL="0" lvl="0" indent="0" algn="just" rtl="0">
              <a:lnSpc>
                <a:spcPct val="90000"/>
              </a:lnSpc>
              <a:spcBef>
                <a:spcPts val="1000"/>
              </a:spcBef>
              <a:spcAft>
                <a:spcPts val="0"/>
              </a:spcAft>
              <a:buSzPts val="1800"/>
              <a:buNone/>
            </a:pPr>
            <a:endParaRPr/>
          </a:p>
          <a:p>
            <a:pPr marL="0" lvl="0" indent="0" algn="l" rtl="0">
              <a:lnSpc>
                <a:spcPct val="90000"/>
              </a:lnSpc>
              <a:spcBef>
                <a:spcPts val="1000"/>
              </a:spcBef>
              <a:spcAft>
                <a:spcPts val="0"/>
              </a:spcAft>
              <a:buSzPts val="1800"/>
              <a:buNone/>
            </a:pPr>
            <a:r>
              <a:rPr lang="es-MX"/>
              <a:t>Grado: 5° semestre CCH</a:t>
            </a:r>
            <a:endParaRPr/>
          </a:p>
          <a:p>
            <a:pPr marL="0" lvl="0" indent="0" algn="ctr" rtl="0">
              <a:lnSpc>
                <a:spcPct val="90000"/>
              </a:lnSpc>
              <a:spcBef>
                <a:spcPts val="1000"/>
              </a:spcBef>
              <a:spcAft>
                <a:spcPts val="0"/>
              </a:spcAft>
              <a:buSzPts val="1800"/>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g9ef6c87c41_0_124"/>
          <p:cNvSpPr txBox="1">
            <a:spLocks noGrp="1"/>
          </p:cNvSpPr>
          <p:nvPr>
            <p:ph type="body" idx="1"/>
          </p:nvPr>
        </p:nvSpPr>
        <p:spPr>
          <a:xfrm>
            <a:off x="838200" y="590900"/>
            <a:ext cx="10515600" cy="55860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SzPts val="1800"/>
              <a:buNone/>
            </a:pPr>
            <a:endParaRPr sz="3000" b="1"/>
          </a:p>
          <a:p>
            <a:pPr marL="0" lvl="0" indent="0" algn="just" rtl="0">
              <a:lnSpc>
                <a:spcPct val="90000"/>
              </a:lnSpc>
              <a:spcBef>
                <a:spcPts val="1000"/>
              </a:spcBef>
              <a:spcAft>
                <a:spcPts val="0"/>
              </a:spcAft>
              <a:buSzPts val="1800"/>
              <a:buNone/>
            </a:pPr>
            <a:endParaRPr sz="3000" b="1"/>
          </a:p>
          <a:p>
            <a:pPr marL="0" lvl="0" indent="0" algn="just" rtl="0">
              <a:lnSpc>
                <a:spcPct val="90000"/>
              </a:lnSpc>
              <a:spcBef>
                <a:spcPts val="1000"/>
              </a:spcBef>
              <a:spcAft>
                <a:spcPts val="0"/>
              </a:spcAft>
              <a:buSzPts val="1800"/>
              <a:buNone/>
            </a:pPr>
            <a:r>
              <a:rPr lang="es-MX" sz="3000" b="1"/>
              <a:t>Justificación de la actividad: </a:t>
            </a:r>
            <a:r>
              <a:rPr lang="es-MX" sz="3000"/>
              <a:t>el estudio de</a:t>
            </a:r>
            <a:r>
              <a:rPr lang="es-MX"/>
              <a:t> la importancia del fenómeno ondulatorio desarrollará en los estudiantes la comprensión de su impacto en la salud, la ciencia  y tecnología por medio de la realización de proyectos investigación para desarrollar una actitud responsable y crítica en su uso.</a:t>
            </a:r>
            <a:endParaRPr/>
          </a:p>
          <a:p>
            <a:pPr marL="0" lvl="0" indent="0" algn="just" rtl="0">
              <a:lnSpc>
                <a:spcPct val="90000"/>
              </a:lnSpc>
              <a:spcBef>
                <a:spcPts val="1000"/>
              </a:spcBef>
              <a:spcAft>
                <a:spcPts val="0"/>
              </a:spcAft>
              <a:buSzPts val="1800"/>
              <a:buNone/>
            </a:pPr>
            <a:endParaRPr sz="30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g9ef6c87c41_0_12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s-MX" b="1"/>
              <a:t>Descripción de apertura de la actividad</a:t>
            </a:r>
            <a:endParaRPr b="1"/>
          </a:p>
        </p:txBody>
      </p:sp>
      <p:sp>
        <p:nvSpPr>
          <p:cNvPr id="431" name="Google Shape;431;g9ef6c87c41_0_12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1800"/>
              <a:buNone/>
            </a:pPr>
            <a:endParaRPr/>
          </a:p>
          <a:p>
            <a:pPr marL="0" lvl="0" indent="0" algn="just" rtl="0">
              <a:lnSpc>
                <a:spcPct val="90000"/>
              </a:lnSpc>
              <a:spcBef>
                <a:spcPts val="1000"/>
              </a:spcBef>
              <a:spcAft>
                <a:spcPts val="0"/>
              </a:spcAft>
              <a:buSzPts val="1800"/>
              <a:buNone/>
            </a:pPr>
            <a:r>
              <a:rPr lang="es-MX"/>
              <a:t>1. El profesor dará a conocer los objetivos de la actividad de esta asignatura, en el marco del proyecto interdisciplinario.</a:t>
            </a:r>
            <a:endParaRPr/>
          </a:p>
          <a:p>
            <a:pPr marL="0" lvl="0" indent="0" algn="l" rtl="0">
              <a:lnSpc>
                <a:spcPct val="90000"/>
              </a:lnSpc>
              <a:spcBef>
                <a:spcPts val="1000"/>
              </a:spcBef>
              <a:spcAft>
                <a:spcPts val="0"/>
              </a:spcAft>
              <a:buSzPts val="1800"/>
              <a:buNone/>
            </a:pPr>
            <a:endParaRPr/>
          </a:p>
          <a:p>
            <a:pPr marL="0" lvl="0" indent="0" algn="l" rtl="0">
              <a:lnSpc>
                <a:spcPct val="90000"/>
              </a:lnSpc>
              <a:spcBef>
                <a:spcPts val="1000"/>
              </a:spcBef>
              <a:spcAft>
                <a:spcPts val="0"/>
              </a:spcAft>
              <a:buSzPts val="1800"/>
              <a:buNone/>
            </a:pPr>
            <a:r>
              <a:rPr lang="es-MX"/>
              <a:t>2. Se explicarán los objetivos y conceptos principales de la actividad.</a:t>
            </a:r>
            <a:endParaRPr sz="2300">
              <a:highlight>
                <a:srgbClr val="F9F9F9"/>
              </a:highlight>
              <a:latin typeface="Roboto"/>
              <a:ea typeface="Roboto"/>
              <a:cs typeface="Roboto"/>
              <a:sym typeface="Roboto"/>
            </a:endParaRPr>
          </a:p>
          <a:p>
            <a:pPr marL="0" lvl="0" indent="0" algn="l" rtl="0">
              <a:lnSpc>
                <a:spcPct val="115000"/>
              </a:lnSpc>
              <a:spcBef>
                <a:spcPts val="0"/>
              </a:spcBef>
              <a:spcAft>
                <a:spcPts val="0"/>
              </a:spcAft>
              <a:buSzPts val="1800"/>
              <a:buNone/>
            </a:pPr>
            <a:endParaRPr sz="1100">
              <a:latin typeface="Arial"/>
              <a:ea typeface="Arial"/>
              <a:cs typeface="Arial"/>
              <a:sym typeface="Arial"/>
            </a:endParaRPr>
          </a:p>
          <a:p>
            <a:pPr marL="0" lvl="0" indent="0" algn="l" rtl="0">
              <a:lnSpc>
                <a:spcPct val="90000"/>
              </a:lnSpc>
              <a:spcBef>
                <a:spcPts val="1000"/>
              </a:spcBef>
              <a:spcAft>
                <a:spcPts val="0"/>
              </a:spcAft>
              <a:buSzPts val="1800"/>
              <a:buNone/>
            </a:pPr>
            <a:endParaRPr sz="2300">
              <a:highlight>
                <a:srgbClr val="F9F9F9"/>
              </a:highlight>
              <a:latin typeface="Roboto"/>
              <a:ea typeface="Roboto"/>
              <a:cs typeface="Roboto"/>
              <a:sym typeface="Roboto"/>
            </a:endParaRPr>
          </a:p>
          <a:p>
            <a:pPr marL="0" lvl="0" indent="0" algn="l" rtl="0">
              <a:lnSpc>
                <a:spcPct val="90000"/>
              </a:lnSpc>
              <a:spcBef>
                <a:spcPts val="1000"/>
              </a:spcBef>
              <a:spcAft>
                <a:spcPts val="0"/>
              </a:spcAft>
              <a:buSzPts val="1800"/>
              <a:buNone/>
            </a:pPr>
            <a:endParaRPr sz="2300">
              <a:highlight>
                <a:srgbClr val="F9F9F9"/>
              </a:highlight>
              <a:latin typeface="Roboto"/>
              <a:ea typeface="Roboto"/>
              <a:cs typeface="Roboto"/>
              <a:sym typeface="Roboto"/>
            </a:endParaRPr>
          </a:p>
          <a:p>
            <a:pPr marL="0" lvl="0" indent="0" algn="l" rtl="0">
              <a:lnSpc>
                <a:spcPct val="115000"/>
              </a:lnSpc>
              <a:spcBef>
                <a:spcPts val="0"/>
              </a:spcBef>
              <a:spcAft>
                <a:spcPts val="0"/>
              </a:spcAft>
              <a:buSzPts val="1800"/>
              <a:buNone/>
            </a:pPr>
            <a:endParaRPr sz="1100">
              <a:latin typeface="Arial"/>
              <a:ea typeface="Arial"/>
              <a:cs typeface="Arial"/>
              <a:sym typeface="Arial"/>
            </a:endParaRPr>
          </a:p>
          <a:p>
            <a:pPr marL="0" lvl="0" indent="0" algn="l" rtl="0">
              <a:lnSpc>
                <a:spcPct val="90000"/>
              </a:lnSpc>
              <a:spcBef>
                <a:spcPts val="1000"/>
              </a:spcBef>
              <a:spcAft>
                <a:spcPts val="0"/>
              </a:spcAft>
              <a:buSzPts val="1800"/>
              <a:buNone/>
            </a:pP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g9ef6c87c41_0_13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s-MX" b="1"/>
              <a:t>Descripción del desarrollo de la actividad</a:t>
            </a:r>
            <a:endParaRPr b="1"/>
          </a:p>
          <a:p>
            <a:pPr marL="0" lvl="0" indent="0" algn="l" rtl="0">
              <a:lnSpc>
                <a:spcPct val="90000"/>
              </a:lnSpc>
              <a:spcBef>
                <a:spcPts val="0"/>
              </a:spcBef>
              <a:spcAft>
                <a:spcPts val="0"/>
              </a:spcAft>
              <a:buSzPts val="1800"/>
              <a:buNone/>
            </a:pPr>
            <a:endParaRPr/>
          </a:p>
        </p:txBody>
      </p:sp>
      <p:sp>
        <p:nvSpPr>
          <p:cNvPr id="437" name="Google Shape;437;g9ef6c87c41_0_133"/>
          <p:cNvSpPr txBox="1">
            <a:spLocks noGrp="1"/>
          </p:cNvSpPr>
          <p:nvPr>
            <p:ph type="body" idx="1"/>
          </p:nvPr>
        </p:nvSpPr>
        <p:spPr>
          <a:xfrm>
            <a:off x="838200" y="1377975"/>
            <a:ext cx="10515600" cy="53367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SzPts val="1800"/>
              <a:buNone/>
            </a:pPr>
            <a:r>
              <a:rPr lang="es-MX" sz="2900"/>
              <a:t>En Equipos de 4 personas investigar los siguientes conceptos Físicos</a:t>
            </a:r>
            <a:endParaRPr sz="2900"/>
          </a:p>
          <a:p>
            <a:pPr marL="0" lvl="0" indent="0" algn="just" rtl="0">
              <a:lnSpc>
                <a:spcPct val="90000"/>
              </a:lnSpc>
              <a:spcBef>
                <a:spcPts val="1000"/>
              </a:spcBef>
              <a:spcAft>
                <a:spcPts val="0"/>
              </a:spcAft>
              <a:buSzPts val="1800"/>
              <a:buNone/>
            </a:pPr>
            <a:r>
              <a:rPr lang="es-MX" sz="2000"/>
              <a:t>Define qué es una onda mecánica</a:t>
            </a:r>
            <a:endParaRPr sz="2000"/>
          </a:p>
          <a:p>
            <a:pPr marL="0" lvl="0" indent="0" algn="just" rtl="0">
              <a:lnSpc>
                <a:spcPct val="90000"/>
              </a:lnSpc>
              <a:spcBef>
                <a:spcPts val="1000"/>
              </a:spcBef>
              <a:spcAft>
                <a:spcPts val="0"/>
              </a:spcAft>
              <a:buSzPts val="1800"/>
              <a:buNone/>
            </a:pPr>
            <a:r>
              <a:rPr lang="es-MX" sz="2000"/>
              <a:t>Define que es una onda electromagnética</a:t>
            </a:r>
            <a:endParaRPr sz="2000"/>
          </a:p>
          <a:p>
            <a:pPr marL="0" lvl="0" indent="0" algn="just" rtl="0">
              <a:lnSpc>
                <a:spcPct val="90000"/>
              </a:lnSpc>
              <a:spcBef>
                <a:spcPts val="1000"/>
              </a:spcBef>
              <a:spcAft>
                <a:spcPts val="0"/>
              </a:spcAft>
              <a:buSzPts val="1800"/>
              <a:buNone/>
            </a:pPr>
            <a:r>
              <a:rPr lang="es-MX" sz="2000"/>
              <a:t>¿Qué son las ondas longitudinales y las ondas transversales?</a:t>
            </a:r>
            <a:endParaRPr sz="2000"/>
          </a:p>
          <a:p>
            <a:pPr marL="0" lvl="0" indent="0" algn="just" rtl="0">
              <a:spcBef>
                <a:spcPts val="1000"/>
              </a:spcBef>
              <a:spcAft>
                <a:spcPts val="0"/>
              </a:spcAft>
              <a:buClr>
                <a:schemeClr val="dk1"/>
              </a:buClr>
              <a:buSzPts val="1800"/>
              <a:buFont typeface="Arial"/>
              <a:buNone/>
            </a:pPr>
            <a:r>
              <a:rPr lang="es-MX" sz="2000"/>
              <a:t>¿Las ondas electromagnéticas se pueden transmitir en el vacío?</a:t>
            </a:r>
            <a:endParaRPr sz="2000"/>
          </a:p>
          <a:p>
            <a:pPr marL="0" lvl="0" indent="0" algn="just" rtl="0">
              <a:lnSpc>
                <a:spcPct val="90000"/>
              </a:lnSpc>
              <a:spcBef>
                <a:spcPts val="1000"/>
              </a:spcBef>
              <a:spcAft>
                <a:spcPts val="0"/>
              </a:spcAft>
              <a:buSzPts val="1800"/>
              <a:buNone/>
            </a:pPr>
            <a:r>
              <a:rPr lang="es-MX" sz="2000"/>
              <a:t>Si las  ondas mecánicas no se transmiten en el vacío, ¿en qué medio se transmiten?</a:t>
            </a:r>
            <a:endParaRPr sz="2000"/>
          </a:p>
          <a:p>
            <a:pPr marL="0" lvl="0" indent="0" algn="just" rtl="0">
              <a:lnSpc>
                <a:spcPct val="90000"/>
              </a:lnSpc>
              <a:spcBef>
                <a:spcPts val="1000"/>
              </a:spcBef>
              <a:spcAft>
                <a:spcPts val="0"/>
              </a:spcAft>
              <a:buSzPts val="1800"/>
              <a:buNone/>
            </a:pPr>
            <a:r>
              <a:rPr lang="es-MX" sz="2000"/>
              <a:t>Dibuja una onda y escribe cada uno de los elementos que la componen.</a:t>
            </a:r>
            <a:endParaRPr sz="2000"/>
          </a:p>
          <a:p>
            <a:pPr marL="0" lvl="0" indent="0" algn="just" rtl="0">
              <a:lnSpc>
                <a:spcPct val="90000"/>
              </a:lnSpc>
              <a:spcBef>
                <a:spcPts val="1000"/>
              </a:spcBef>
              <a:spcAft>
                <a:spcPts val="0"/>
              </a:spcAft>
              <a:buSzPts val="1800"/>
              <a:buNone/>
            </a:pPr>
            <a:r>
              <a:rPr lang="es-MX" sz="2000"/>
              <a:t>A que se le denomina periodo y frecuencia de una onda.</a:t>
            </a:r>
            <a:endParaRPr sz="2000"/>
          </a:p>
          <a:p>
            <a:pPr marL="0" lvl="0" indent="0" algn="just" rtl="0">
              <a:lnSpc>
                <a:spcPct val="90000"/>
              </a:lnSpc>
              <a:spcBef>
                <a:spcPts val="1000"/>
              </a:spcBef>
              <a:spcAft>
                <a:spcPts val="0"/>
              </a:spcAft>
              <a:buSzPts val="1800"/>
              <a:buNone/>
            </a:pPr>
            <a:r>
              <a:rPr lang="es-MX" sz="2000"/>
              <a:t>Explica cómo se calcula el periodo y la frecuencia</a:t>
            </a:r>
            <a:endParaRPr sz="2000"/>
          </a:p>
          <a:p>
            <a:pPr marL="0" lvl="0" indent="0" algn="just" rtl="0">
              <a:lnSpc>
                <a:spcPct val="90000"/>
              </a:lnSpc>
              <a:spcBef>
                <a:spcPts val="1000"/>
              </a:spcBef>
              <a:spcAft>
                <a:spcPts val="0"/>
              </a:spcAft>
              <a:buSzPts val="1800"/>
              <a:buNone/>
            </a:pPr>
            <a:r>
              <a:rPr lang="es-MX" sz="2000"/>
              <a:t>¿Qué es el sonido y cómo se produce?</a:t>
            </a:r>
            <a:endParaRPr sz="2000"/>
          </a:p>
          <a:p>
            <a:pPr marL="0" lvl="0" indent="0" algn="just" rtl="0">
              <a:lnSpc>
                <a:spcPct val="90000"/>
              </a:lnSpc>
              <a:spcBef>
                <a:spcPts val="1000"/>
              </a:spcBef>
              <a:spcAft>
                <a:spcPts val="0"/>
              </a:spcAft>
              <a:buSzPts val="1800"/>
              <a:buNone/>
            </a:pPr>
            <a:r>
              <a:rPr lang="es-MX" sz="2000"/>
              <a:t>¿Cuáles son las características del sonido?</a:t>
            </a:r>
            <a:endParaRPr sz="20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g9ef6c87c41_0_138"/>
          <p:cNvSpPr txBox="1">
            <a:spLocks noGrp="1"/>
          </p:cNvSpPr>
          <p:nvPr>
            <p:ph type="title"/>
          </p:nvPr>
        </p:nvSpPr>
        <p:spPr>
          <a:xfrm>
            <a:off x="838200" y="0"/>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s-MX" b="1"/>
              <a:t>Evidencias</a:t>
            </a:r>
            <a:endParaRPr b="1"/>
          </a:p>
        </p:txBody>
      </p:sp>
      <p:pic>
        <p:nvPicPr>
          <p:cNvPr id="443" name="Google Shape;443;g9ef6c87c41_0_138"/>
          <p:cNvPicPr preferRelativeResize="0"/>
          <p:nvPr/>
        </p:nvPicPr>
        <p:blipFill rotWithShape="1">
          <a:blip r:embed="rId3">
            <a:alphaModFix/>
          </a:blip>
          <a:srcRect/>
          <a:stretch/>
        </p:blipFill>
        <p:spPr>
          <a:xfrm>
            <a:off x="152400" y="1478100"/>
            <a:ext cx="6723500" cy="5227500"/>
          </a:xfrm>
          <a:prstGeom prst="rect">
            <a:avLst/>
          </a:prstGeom>
          <a:noFill/>
          <a:ln>
            <a:noFill/>
          </a:ln>
        </p:spPr>
      </p:pic>
      <p:pic>
        <p:nvPicPr>
          <p:cNvPr id="444" name="Google Shape;444;g9ef6c87c41_0_138"/>
          <p:cNvPicPr preferRelativeResize="0"/>
          <p:nvPr/>
        </p:nvPicPr>
        <p:blipFill rotWithShape="1">
          <a:blip r:embed="rId4">
            <a:alphaModFix/>
          </a:blip>
          <a:srcRect/>
          <a:stretch/>
        </p:blipFill>
        <p:spPr>
          <a:xfrm>
            <a:off x="7028300" y="1478100"/>
            <a:ext cx="5011299" cy="410262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g9ef6c87c41_0_14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s-MX"/>
              <a:t>11. Actividad de Historia de México II en la fase de desarrollo del proyecto</a:t>
            </a:r>
            <a:endParaRPr/>
          </a:p>
        </p:txBody>
      </p:sp>
      <p:sp>
        <p:nvSpPr>
          <p:cNvPr id="450" name="Google Shape;450;g9ef6c87c41_0_147"/>
          <p:cNvSpPr txBox="1">
            <a:spLocks noGrp="1"/>
          </p:cNvSpPr>
          <p:nvPr>
            <p:ph type="body" idx="1"/>
          </p:nvPr>
        </p:nvSpPr>
        <p:spPr>
          <a:xfrm>
            <a:off x="838200" y="1825625"/>
            <a:ext cx="10515600" cy="47460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SzPts val="1800"/>
              <a:buNone/>
            </a:pPr>
            <a:r>
              <a:rPr lang="es-MX" sz="2900" b="1"/>
              <a:t>“Crisis humanitaria:</a:t>
            </a:r>
            <a:endParaRPr sz="2900" b="1"/>
          </a:p>
          <a:p>
            <a:pPr marL="0" lvl="0" indent="0" algn="ctr" rtl="0">
              <a:lnSpc>
                <a:spcPct val="90000"/>
              </a:lnSpc>
              <a:spcBef>
                <a:spcPts val="1000"/>
              </a:spcBef>
              <a:spcAft>
                <a:spcPts val="0"/>
              </a:spcAft>
              <a:buSzPts val="1800"/>
              <a:buNone/>
            </a:pPr>
            <a:r>
              <a:rPr lang="es-MX" sz="2900" b="1"/>
              <a:t>Disminución o pérdida de los recursos de origen animal y vegetal.”</a:t>
            </a:r>
            <a:endParaRPr sz="2900" b="1"/>
          </a:p>
          <a:p>
            <a:pPr marL="0" lvl="0" indent="0" algn="ctr" rtl="0">
              <a:lnSpc>
                <a:spcPct val="90000"/>
              </a:lnSpc>
              <a:spcBef>
                <a:spcPts val="1000"/>
              </a:spcBef>
              <a:spcAft>
                <a:spcPts val="0"/>
              </a:spcAft>
              <a:buSzPts val="1800"/>
              <a:buNone/>
            </a:pPr>
            <a:endParaRPr sz="2900" b="1"/>
          </a:p>
          <a:p>
            <a:pPr marL="0" lvl="0" indent="0" algn="just" rtl="0">
              <a:lnSpc>
                <a:spcPct val="90000"/>
              </a:lnSpc>
              <a:spcBef>
                <a:spcPts val="1000"/>
              </a:spcBef>
              <a:spcAft>
                <a:spcPts val="0"/>
              </a:spcAft>
              <a:buSzPts val="1800"/>
              <a:buNone/>
            </a:pPr>
            <a:r>
              <a:rPr lang="es-MX"/>
              <a:t>Objetivo: comprender en qué medida los acontecimientos mundiales y la modernización económica inciden sobre las posibilidades de implementar iniciativas y proyectos de desarrollo para prevenir una crisis humanitaria derivada de los incendios, como es el caso de la disminución o pérdida de los recursos de origen animal y vegetal.</a:t>
            </a:r>
            <a:endParaRPr/>
          </a:p>
          <a:p>
            <a:pPr marL="0" lvl="0" indent="0" algn="just" rtl="0">
              <a:lnSpc>
                <a:spcPct val="90000"/>
              </a:lnSpc>
              <a:spcBef>
                <a:spcPts val="1000"/>
              </a:spcBef>
              <a:spcAft>
                <a:spcPts val="0"/>
              </a:spcAft>
              <a:buSzPts val="1800"/>
              <a:buNone/>
            </a:pPr>
            <a:r>
              <a:rPr lang="es-MX"/>
              <a:t>Grado: 5° semestre CCH</a:t>
            </a:r>
            <a:endParaRPr/>
          </a:p>
          <a:p>
            <a:pPr marL="0" lvl="0" indent="0" algn="ctr" rtl="0">
              <a:lnSpc>
                <a:spcPct val="90000"/>
              </a:lnSpc>
              <a:spcBef>
                <a:spcPts val="1000"/>
              </a:spcBef>
              <a:spcAft>
                <a:spcPts val="0"/>
              </a:spcAft>
              <a:buSzPts val="1800"/>
              <a:buNone/>
            </a:pP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g9ef6c87c41_0_152"/>
          <p:cNvSpPr txBox="1">
            <a:spLocks noGrp="1"/>
          </p:cNvSpPr>
          <p:nvPr>
            <p:ph type="body" idx="1"/>
          </p:nvPr>
        </p:nvSpPr>
        <p:spPr>
          <a:xfrm>
            <a:off x="838200" y="590900"/>
            <a:ext cx="10515600" cy="55860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SzPts val="1800"/>
              <a:buNone/>
            </a:pPr>
            <a:endParaRPr sz="3000" b="1"/>
          </a:p>
          <a:p>
            <a:pPr marL="0" lvl="0" indent="0" algn="just" rtl="0">
              <a:lnSpc>
                <a:spcPct val="90000"/>
              </a:lnSpc>
              <a:spcBef>
                <a:spcPts val="1000"/>
              </a:spcBef>
              <a:spcAft>
                <a:spcPts val="0"/>
              </a:spcAft>
              <a:buSzPts val="1800"/>
              <a:buNone/>
            </a:pPr>
            <a:endParaRPr sz="3000" b="1"/>
          </a:p>
          <a:p>
            <a:pPr marL="0" lvl="0" indent="0" algn="just" rtl="0">
              <a:lnSpc>
                <a:spcPct val="90000"/>
              </a:lnSpc>
              <a:spcBef>
                <a:spcPts val="1000"/>
              </a:spcBef>
              <a:spcAft>
                <a:spcPts val="0"/>
              </a:spcAft>
              <a:buSzPts val="1800"/>
              <a:buNone/>
            </a:pPr>
            <a:r>
              <a:rPr lang="es-MX" sz="3000" b="1"/>
              <a:t>Justificación de la actividad: </a:t>
            </a:r>
            <a:r>
              <a:rPr lang="es-MX" sz="3000"/>
              <a:t>el estudio de</a:t>
            </a:r>
            <a:r>
              <a:rPr lang="es-MX"/>
              <a:t> la modernización económica y la consolidación del sistema político y crisis del Estado Benefactor 1940-1982, contribuirá a clarificar cómo los procesos humanos de desarrollo económico y político inciden en el desgaste y aprovechamiento de los recursos naturales, enmarcando las biocrisis y sus posibles soluciones.</a:t>
            </a:r>
            <a:endParaRPr sz="30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g9ef6c87c41_0_15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s-MX" b="1"/>
              <a:t>Descripción de apertura de la actividad</a:t>
            </a:r>
            <a:endParaRPr b="1"/>
          </a:p>
        </p:txBody>
      </p:sp>
      <p:sp>
        <p:nvSpPr>
          <p:cNvPr id="461" name="Google Shape;461;g9ef6c87c41_0_15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1800"/>
              <a:buNone/>
            </a:pPr>
            <a:endParaRPr/>
          </a:p>
          <a:p>
            <a:pPr marL="0" lvl="0" indent="0" algn="just" rtl="0">
              <a:lnSpc>
                <a:spcPct val="90000"/>
              </a:lnSpc>
              <a:spcBef>
                <a:spcPts val="1000"/>
              </a:spcBef>
              <a:spcAft>
                <a:spcPts val="0"/>
              </a:spcAft>
              <a:buSzPts val="1800"/>
              <a:buNone/>
            </a:pPr>
            <a:r>
              <a:rPr lang="es-MX"/>
              <a:t>1. El profesor explicará el tema de la modernización económica y la consolidación del sistema político y crisis del Estado Benefactor 1940-1982. </a:t>
            </a:r>
            <a:endParaRPr/>
          </a:p>
          <a:p>
            <a:pPr marL="0" lvl="0" indent="0" algn="just" rtl="0">
              <a:lnSpc>
                <a:spcPct val="90000"/>
              </a:lnSpc>
              <a:spcBef>
                <a:spcPts val="1000"/>
              </a:spcBef>
              <a:spcAft>
                <a:spcPts val="0"/>
              </a:spcAft>
              <a:buSzPts val="1800"/>
              <a:buNone/>
            </a:pPr>
            <a:endParaRPr/>
          </a:p>
          <a:p>
            <a:pPr marL="0" lvl="0" indent="0" algn="just" rtl="0">
              <a:lnSpc>
                <a:spcPct val="90000"/>
              </a:lnSpc>
              <a:spcBef>
                <a:spcPts val="1000"/>
              </a:spcBef>
              <a:spcAft>
                <a:spcPts val="0"/>
              </a:spcAft>
              <a:buSzPts val="1800"/>
              <a:buNone/>
            </a:pPr>
            <a:r>
              <a:rPr lang="es-MX"/>
              <a:t>2. A continuación, conectará el tema de clase con el proyecto interdisciplinario.</a:t>
            </a:r>
            <a:endParaRPr sz="2300">
              <a:highlight>
                <a:srgbClr val="F9F9F9"/>
              </a:highlight>
              <a:latin typeface="Roboto"/>
              <a:ea typeface="Roboto"/>
              <a:cs typeface="Roboto"/>
              <a:sym typeface="Roboto"/>
            </a:endParaRPr>
          </a:p>
          <a:p>
            <a:pPr marL="0" lvl="0" indent="0" algn="l" rtl="0">
              <a:lnSpc>
                <a:spcPct val="115000"/>
              </a:lnSpc>
              <a:spcBef>
                <a:spcPts val="0"/>
              </a:spcBef>
              <a:spcAft>
                <a:spcPts val="0"/>
              </a:spcAft>
              <a:buSzPts val="1800"/>
              <a:buNone/>
            </a:pPr>
            <a:endParaRPr sz="1100">
              <a:latin typeface="Arial"/>
              <a:ea typeface="Arial"/>
              <a:cs typeface="Arial"/>
              <a:sym typeface="Arial"/>
            </a:endParaRPr>
          </a:p>
          <a:p>
            <a:pPr marL="0" lvl="0" indent="0" algn="l" rtl="0">
              <a:lnSpc>
                <a:spcPct val="90000"/>
              </a:lnSpc>
              <a:spcBef>
                <a:spcPts val="1000"/>
              </a:spcBef>
              <a:spcAft>
                <a:spcPts val="0"/>
              </a:spcAft>
              <a:buSzPts val="1800"/>
              <a:buNone/>
            </a:pPr>
            <a:endParaRPr sz="2300">
              <a:highlight>
                <a:srgbClr val="F9F9F9"/>
              </a:highlight>
              <a:latin typeface="Roboto"/>
              <a:ea typeface="Roboto"/>
              <a:cs typeface="Roboto"/>
              <a:sym typeface="Roboto"/>
            </a:endParaRPr>
          </a:p>
          <a:p>
            <a:pPr marL="0" lvl="0" indent="0" algn="l" rtl="0">
              <a:lnSpc>
                <a:spcPct val="90000"/>
              </a:lnSpc>
              <a:spcBef>
                <a:spcPts val="1000"/>
              </a:spcBef>
              <a:spcAft>
                <a:spcPts val="0"/>
              </a:spcAft>
              <a:buSzPts val="1800"/>
              <a:buNone/>
            </a:pPr>
            <a:endParaRPr sz="2300">
              <a:highlight>
                <a:srgbClr val="F9F9F9"/>
              </a:highlight>
              <a:latin typeface="Roboto"/>
              <a:ea typeface="Roboto"/>
              <a:cs typeface="Roboto"/>
              <a:sym typeface="Roboto"/>
            </a:endParaRPr>
          </a:p>
          <a:p>
            <a:pPr marL="0" lvl="0" indent="0" algn="l" rtl="0">
              <a:lnSpc>
                <a:spcPct val="115000"/>
              </a:lnSpc>
              <a:spcBef>
                <a:spcPts val="0"/>
              </a:spcBef>
              <a:spcAft>
                <a:spcPts val="0"/>
              </a:spcAft>
              <a:buSzPts val="1800"/>
              <a:buNone/>
            </a:pPr>
            <a:endParaRPr sz="1100">
              <a:latin typeface="Arial"/>
              <a:ea typeface="Arial"/>
              <a:cs typeface="Arial"/>
              <a:sym typeface="Arial"/>
            </a:endParaRPr>
          </a:p>
          <a:p>
            <a:pPr marL="0" lvl="0" indent="0" algn="l" rtl="0">
              <a:lnSpc>
                <a:spcPct val="90000"/>
              </a:lnSpc>
              <a:spcBef>
                <a:spcPts val="1000"/>
              </a:spcBef>
              <a:spcAft>
                <a:spcPts val="0"/>
              </a:spcAft>
              <a:buSzPts val="1800"/>
              <a:buNone/>
            </a:pP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g9ef6c87c41_0_16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s-MX" b="1"/>
              <a:t>Descripción del desarrollo de la actividad</a:t>
            </a:r>
            <a:endParaRPr b="1"/>
          </a:p>
          <a:p>
            <a:pPr marL="0" lvl="0" indent="0" algn="l" rtl="0">
              <a:lnSpc>
                <a:spcPct val="90000"/>
              </a:lnSpc>
              <a:spcBef>
                <a:spcPts val="0"/>
              </a:spcBef>
              <a:spcAft>
                <a:spcPts val="0"/>
              </a:spcAft>
              <a:buSzPts val="1800"/>
              <a:buNone/>
            </a:pPr>
            <a:endParaRPr/>
          </a:p>
        </p:txBody>
      </p:sp>
      <p:sp>
        <p:nvSpPr>
          <p:cNvPr id="467" name="Google Shape;467;g9ef6c87c41_0_161"/>
          <p:cNvSpPr txBox="1">
            <a:spLocks noGrp="1"/>
          </p:cNvSpPr>
          <p:nvPr>
            <p:ph type="body" idx="1"/>
          </p:nvPr>
        </p:nvSpPr>
        <p:spPr>
          <a:xfrm>
            <a:off x="838200" y="1199700"/>
            <a:ext cx="10515600" cy="56583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SzPts val="1800"/>
              <a:buNone/>
            </a:pPr>
            <a:r>
              <a:rPr lang="es-MX" sz="2000"/>
              <a:t>En equipos de tres alumnos, elegir uno de los siguientes puntos, para elaborar una infografía en canva, que dé respuesta o posible explicación de manera sustentada.</a:t>
            </a:r>
            <a:endParaRPr sz="2000"/>
          </a:p>
          <a:p>
            <a:pPr marL="0" lvl="0" indent="0" algn="just" rtl="0">
              <a:lnSpc>
                <a:spcPct val="90000"/>
              </a:lnSpc>
              <a:spcBef>
                <a:spcPts val="1000"/>
              </a:spcBef>
              <a:spcAft>
                <a:spcPts val="0"/>
              </a:spcAft>
              <a:buSzPts val="1800"/>
              <a:buNone/>
            </a:pPr>
            <a:r>
              <a:rPr lang="es-MX" sz="2000"/>
              <a:t>1.	¿En qué medida los acontecimientos mundiales y la modernización económica inciden sobre las posibilidades de implementar iniciativas y proyectos de desarrollo para prevenir una crisis humanitaria derivada de los incendios, como es el caso de la disminución o pérdida de los recursos de origen animal y vegetal?</a:t>
            </a:r>
            <a:endParaRPr sz="2000"/>
          </a:p>
          <a:p>
            <a:pPr marL="0" lvl="0" indent="0" algn="just" rtl="0">
              <a:lnSpc>
                <a:spcPct val="90000"/>
              </a:lnSpc>
              <a:spcBef>
                <a:spcPts val="1000"/>
              </a:spcBef>
              <a:spcAft>
                <a:spcPts val="0"/>
              </a:spcAft>
              <a:buSzPts val="1800"/>
              <a:buNone/>
            </a:pPr>
            <a:r>
              <a:rPr lang="es-MX" sz="2000"/>
              <a:t>2.	Explicar las contradicciones de la modernización económica en el marco del desarrollo capitalista mundial y su falta de iniciativa para prevenir la pérdida de los recursos animales y vegetales.</a:t>
            </a:r>
            <a:endParaRPr sz="2000"/>
          </a:p>
          <a:p>
            <a:pPr marL="0" lvl="0" indent="0" algn="just" rtl="0">
              <a:lnSpc>
                <a:spcPct val="90000"/>
              </a:lnSpc>
              <a:spcBef>
                <a:spcPts val="1000"/>
              </a:spcBef>
              <a:spcAft>
                <a:spcPts val="0"/>
              </a:spcAft>
              <a:buSzPts val="1800"/>
              <a:buNone/>
            </a:pPr>
            <a:r>
              <a:rPr lang="es-MX" sz="2000"/>
              <a:t>3.	Identificar las consecuencias del proceso de industrialización impulsado por el Estado como rector de la economía  sin tener la regulación adecuada sobre la explotación de los recursos animales y vegetales, extraídos de los bosques.</a:t>
            </a:r>
            <a:endParaRPr sz="2000"/>
          </a:p>
          <a:p>
            <a:pPr marL="0" lvl="0" indent="0" algn="just" rtl="0">
              <a:lnSpc>
                <a:spcPct val="90000"/>
              </a:lnSpc>
              <a:spcBef>
                <a:spcPts val="1000"/>
              </a:spcBef>
              <a:spcAft>
                <a:spcPts val="0"/>
              </a:spcAft>
              <a:buSzPts val="1800"/>
              <a:buNone/>
            </a:pPr>
            <a:r>
              <a:rPr lang="es-MX" sz="2000"/>
              <a:t>4.	Analizar el impacto que tienen la política, el marco social, económico e histórico sobre las iniciativas que pueden surgir para responder o prevenir crisis.</a:t>
            </a:r>
            <a:endParaRPr sz="2000"/>
          </a:p>
          <a:p>
            <a:pPr marL="0" lvl="0" indent="0" algn="just" rtl="0">
              <a:lnSpc>
                <a:spcPct val="90000"/>
              </a:lnSpc>
              <a:spcBef>
                <a:spcPts val="1000"/>
              </a:spcBef>
              <a:spcAft>
                <a:spcPts val="0"/>
              </a:spcAft>
              <a:buSzPts val="1800"/>
              <a:buNone/>
            </a:pPr>
            <a:r>
              <a:rPr lang="es-MX" sz="2000"/>
              <a:t>Una vez hecho lo anterior, elaborar una reflexión interdisciplinaria, en equipo.</a:t>
            </a:r>
            <a:endParaRPr sz="2000"/>
          </a:p>
          <a:p>
            <a:pPr marL="0" lvl="0" indent="0" algn="just" rtl="0">
              <a:lnSpc>
                <a:spcPct val="90000"/>
              </a:lnSpc>
              <a:spcBef>
                <a:spcPts val="1000"/>
              </a:spcBef>
              <a:spcAft>
                <a:spcPts val="0"/>
              </a:spcAft>
              <a:buSzPts val="1800"/>
              <a:buNone/>
            </a:pPr>
            <a:endParaRPr sz="2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5"/>
          <p:cNvSpPr/>
          <p:nvPr/>
        </p:nvSpPr>
        <p:spPr>
          <a:xfrm>
            <a:off x="595423" y="197346"/>
            <a:ext cx="11313042" cy="618630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s-MX" sz="1800" b="1" i="0" u="none" strike="noStrike" cap="none">
                <a:solidFill>
                  <a:srgbClr val="000000"/>
                </a:solidFill>
                <a:latin typeface="Arial"/>
                <a:ea typeface="Arial"/>
                <a:cs typeface="Arial"/>
                <a:sym typeface="Arial"/>
              </a:rPr>
              <a:t>Descripción del proyecto.</a:t>
            </a:r>
            <a:endParaRPr sz="1400" b="1"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chemeClr val="dk1"/>
              </a:buClr>
              <a:buSzPts val="1400"/>
              <a:buFont typeface="Arial"/>
              <a:buNone/>
            </a:pPr>
            <a:r>
              <a:rPr lang="es-MX" sz="1400" b="0" i="0" u="none" strike="noStrike" cap="none">
                <a:solidFill>
                  <a:schemeClr val="dk1"/>
                </a:solidFill>
                <a:latin typeface="Calibri"/>
                <a:ea typeface="Calibri"/>
                <a:cs typeface="Calibri"/>
                <a:sym typeface="Calibri"/>
              </a:rPr>
              <a:t>Con base en el objetivo que buscamos, las asignaturas involucradas son Física II, Biología II, Matemáticas IV, Historia de México II y TLRIID IV. </a:t>
            </a: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r>
              <a:rPr lang="es-MX" sz="1400" b="0" i="0" u="none" strike="noStrike" cap="none">
                <a:solidFill>
                  <a:schemeClr val="dk1"/>
                </a:solidFill>
                <a:latin typeface="Calibri"/>
                <a:ea typeface="Calibri"/>
                <a:cs typeface="Calibri"/>
                <a:sym typeface="Calibri"/>
              </a:rPr>
              <a:t>En cada una de las asignaturas, se llevará a cabo una investigación en fuentes confiables para apuntalar los contenidos que permitirán abordar de manera interdisciplina la problemática y la necesidad de fabricar el dispositivo recolector de información de calor en el bosque de Cuajimalpa. Al trabajar el mismo objetivo y considerar lo que se va haciendo en las otras materias involucradas, se cimentará la conexión y vínculo entre ellas. La sensibilización de los alumnos se llevará a cabo desde todas las asignaturas involucradas, mediante recursos visuales que muestren el impacto de los incendios forestales sobre la comunidad y lo que se ha hecho hasta ahora.</a:t>
            </a: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r>
              <a:rPr lang="es-MX" sz="1400" b="0" i="0" u="none" strike="noStrike" cap="none">
                <a:solidFill>
                  <a:schemeClr val="dk1"/>
                </a:solidFill>
                <a:latin typeface="Calibri"/>
                <a:ea typeface="Calibri"/>
                <a:cs typeface="Calibri"/>
                <a:sym typeface="Calibri"/>
              </a:rPr>
              <a:t>Las asignaturas participantes son Matemáticas</a:t>
            </a:r>
            <a:r>
              <a:rPr lang="es-MX">
                <a:solidFill>
                  <a:schemeClr val="dk1"/>
                </a:solidFill>
                <a:latin typeface="Calibri"/>
                <a:ea typeface="Calibri"/>
                <a:cs typeface="Calibri"/>
                <a:sym typeface="Calibri"/>
              </a:rPr>
              <a:t>, </a:t>
            </a:r>
            <a:r>
              <a:rPr lang="es-MX" sz="1400" b="0" i="0" u="none" strike="noStrike" cap="none">
                <a:solidFill>
                  <a:schemeClr val="dk1"/>
                </a:solidFill>
                <a:latin typeface="Calibri"/>
                <a:ea typeface="Calibri"/>
                <a:cs typeface="Calibri"/>
                <a:sym typeface="Calibri"/>
              </a:rPr>
              <a:t>Física, Biología e Historia de México; Taller de Lectura y Redacción será asignatura de apoyo. El trabajo interdisciplinario se llevará a cabo en: a) una sesión interdisciplinar de apertura; b) dos sesiones de desarrollo; c)  una actividad por asignatura de la fase de desarrollo del proyecto y d) una actividad interdisciplinaria de cierre de proyecto.</a:t>
            </a: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r>
              <a:rPr lang="es-MX" sz="1400" b="0" i="0" u="none" strike="noStrike" cap="none">
                <a:solidFill>
                  <a:schemeClr val="dk1"/>
                </a:solidFill>
                <a:latin typeface="Calibri"/>
                <a:ea typeface="Calibri"/>
                <a:cs typeface="Calibri"/>
                <a:sym typeface="Calibri"/>
              </a:rPr>
              <a:t>El proyecto interdisciplinario está centrado en el diseño y elaboración de un dispositivo electrónico equipado con una señal de wifi y un sensor de calor, de manera que sea capaz de detectar cualquier cambio brusco de calor en la zona boscosa de Cuajimalpa y enviar esa información a un recolector ubicado en un teléfono o computadora; tal dispositivo servirá para prevenir incendios forestales en nuestra alcaldía, ya que será monitoreado el bosque. </a:t>
            </a: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r>
              <a:rPr lang="es-MX" sz="1400" b="0" i="0" u="none" strike="noStrike" cap="none">
                <a:solidFill>
                  <a:schemeClr val="dk1"/>
                </a:solidFill>
                <a:latin typeface="Calibri"/>
                <a:ea typeface="Calibri"/>
                <a:cs typeface="Calibri"/>
                <a:sym typeface="Calibri"/>
              </a:rPr>
              <a:t>Por otra parte, el proyecto interdisciplinario incluye también una reflexión interdisciplinar, en función de las conexiones que se dieron entre asignaturas al tener un objetivo en común, por parte de los estudiantes. Para ello, los estudiantes comprenderán las causas, obstáculos y dimensiones histórico-geográficas de la problemática de los incendios forestales en Cuajimalpa, así como la importancia que desempeña la participación de la ciencias y la tecnología para llegar al producto acompañado del sustento adecuado.</a:t>
            </a: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r>
              <a:rPr lang="es-MX" sz="1400" b="0" i="0" u="none" strike="noStrike" cap="none">
                <a:solidFill>
                  <a:schemeClr val="dk1"/>
                </a:solidFill>
                <a:latin typeface="Calibri"/>
                <a:ea typeface="Calibri"/>
                <a:cs typeface="Calibri"/>
                <a:sym typeface="Calibri"/>
              </a:rPr>
              <a:t>Por último, se</a:t>
            </a:r>
            <a:r>
              <a:rPr lang="es-MX" sz="1400" b="0" i="0" u="none" strike="noStrike" cap="none">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 evaluará </a:t>
            </a:r>
            <a:r>
              <a:rPr lang="es-MX" sz="1400" b="0" i="0" u="none" strike="noStrike" cap="none">
                <a:solidFill>
                  <a:schemeClr val="dk1"/>
                </a:solidFill>
                <a:latin typeface="Calibri"/>
                <a:ea typeface="Calibri"/>
                <a:cs typeface="Calibri"/>
                <a:sym typeface="Calibri"/>
              </a:rPr>
              <a:t>la efectividad del</a:t>
            </a:r>
            <a:r>
              <a:rPr lang="es-MX" sz="1400" b="0" i="0" u="none" strike="noStrike" cap="none">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producto generado en el proyecto interdisciplinar para posteriormente mostrar el dispositivo, compartir los resultados de la implementación y el procedimiento interdisciplinar que realizaron los alumnos para llegar al producto. Todo ello se comunicará</a:t>
            </a:r>
            <a:r>
              <a:rPr lang="es-MX">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 </a:t>
            </a:r>
            <a:r>
              <a:rPr lang="es-MX" sz="1400" b="0" i="0" u="none" strike="noStrike" cap="none">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a la comunidad escolar  mediante una feria de Ciencias</a:t>
            </a:r>
            <a:r>
              <a:rPr lang="es-MX" sz="1400" b="0"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g9ef6c87c41_0_166"/>
          <p:cNvSpPr txBox="1">
            <a:spLocks noGrp="1"/>
          </p:cNvSpPr>
          <p:nvPr>
            <p:ph type="title"/>
          </p:nvPr>
        </p:nvSpPr>
        <p:spPr>
          <a:xfrm>
            <a:off x="838200" y="0"/>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s-MX" b="1"/>
              <a:t>Evidencias</a:t>
            </a:r>
            <a:endParaRPr b="1"/>
          </a:p>
        </p:txBody>
      </p:sp>
      <p:pic>
        <p:nvPicPr>
          <p:cNvPr id="473" name="Google Shape;473;g9ef6c87c41_0_166"/>
          <p:cNvPicPr preferRelativeResize="0"/>
          <p:nvPr/>
        </p:nvPicPr>
        <p:blipFill rotWithShape="1">
          <a:blip r:embed="rId3">
            <a:alphaModFix/>
          </a:blip>
          <a:srcRect/>
          <a:stretch/>
        </p:blipFill>
        <p:spPr>
          <a:xfrm>
            <a:off x="457049" y="1282225"/>
            <a:ext cx="4502900" cy="5575775"/>
          </a:xfrm>
          <a:prstGeom prst="rect">
            <a:avLst/>
          </a:prstGeom>
          <a:noFill/>
          <a:ln>
            <a:noFill/>
          </a:ln>
        </p:spPr>
      </p:pic>
      <p:pic>
        <p:nvPicPr>
          <p:cNvPr id="474" name="Google Shape;474;g9ef6c87c41_0_166"/>
          <p:cNvPicPr preferRelativeResize="0"/>
          <p:nvPr/>
        </p:nvPicPr>
        <p:blipFill rotWithShape="1">
          <a:blip r:embed="rId4">
            <a:alphaModFix/>
          </a:blip>
          <a:srcRect/>
          <a:stretch/>
        </p:blipFill>
        <p:spPr>
          <a:xfrm>
            <a:off x="6356650" y="984825"/>
            <a:ext cx="5367425" cy="5873174"/>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ga982a2b36e_0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s-MX"/>
              <a:t>12. Actividad interdisciplinaria de cierre del proyecto</a:t>
            </a:r>
            <a:endParaRPr/>
          </a:p>
        </p:txBody>
      </p:sp>
      <p:sp>
        <p:nvSpPr>
          <p:cNvPr id="480" name="Google Shape;480;ga982a2b36e_0_0"/>
          <p:cNvSpPr txBox="1">
            <a:spLocks noGrp="1"/>
          </p:cNvSpPr>
          <p:nvPr>
            <p:ph type="body" idx="1"/>
          </p:nvPr>
        </p:nvSpPr>
        <p:spPr>
          <a:xfrm>
            <a:off x="838200" y="1825625"/>
            <a:ext cx="10515600" cy="47460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SzPts val="1800"/>
              <a:buNone/>
            </a:pPr>
            <a:r>
              <a:rPr lang="es-MX" sz="2900" b="1"/>
              <a:t>“911: Salvando árboles”</a:t>
            </a:r>
            <a:endParaRPr sz="2900" b="1"/>
          </a:p>
          <a:p>
            <a:pPr marL="0" lvl="0" indent="0" algn="ctr" rtl="0">
              <a:lnSpc>
                <a:spcPct val="90000"/>
              </a:lnSpc>
              <a:spcBef>
                <a:spcPts val="1000"/>
              </a:spcBef>
              <a:spcAft>
                <a:spcPts val="0"/>
              </a:spcAft>
              <a:buSzPts val="1800"/>
              <a:buNone/>
            </a:pPr>
            <a:endParaRPr sz="2900" b="1"/>
          </a:p>
          <a:p>
            <a:pPr marL="0" lvl="0" indent="0" algn="just" rtl="0">
              <a:lnSpc>
                <a:spcPct val="90000"/>
              </a:lnSpc>
              <a:spcBef>
                <a:spcPts val="1000"/>
              </a:spcBef>
              <a:spcAft>
                <a:spcPts val="0"/>
              </a:spcAft>
              <a:buSzPts val="1800"/>
              <a:buNone/>
            </a:pPr>
            <a:r>
              <a:rPr lang="es-MX"/>
              <a:t>Objetivo: diseñar el prototipo de un aparato que permita identificar posibles incendios en la zona boscosa del Desierto de los Leones de Cuajimalpa, con el fin de identificar y prevenir una posible biocrisis.</a:t>
            </a:r>
            <a:endParaRPr/>
          </a:p>
          <a:p>
            <a:pPr marL="0" lvl="0" indent="0" algn="just" rtl="0">
              <a:lnSpc>
                <a:spcPct val="90000"/>
              </a:lnSpc>
              <a:spcBef>
                <a:spcPts val="1000"/>
              </a:spcBef>
              <a:spcAft>
                <a:spcPts val="0"/>
              </a:spcAft>
              <a:buSzPts val="1800"/>
              <a:buNone/>
            </a:pPr>
            <a:endParaRPr/>
          </a:p>
          <a:p>
            <a:pPr marL="0" lvl="0" indent="0" algn="just" rtl="0">
              <a:lnSpc>
                <a:spcPct val="90000"/>
              </a:lnSpc>
              <a:spcBef>
                <a:spcPts val="1000"/>
              </a:spcBef>
              <a:spcAft>
                <a:spcPts val="0"/>
              </a:spcAft>
              <a:buSzPts val="1800"/>
              <a:buNone/>
            </a:pPr>
            <a:r>
              <a:rPr lang="es-MX"/>
              <a:t>Grado: 4° semestre CCH</a:t>
            </a:r>
            <a:endParaRPr/>
          </a:p>
          <a:p>
            <a:pPr marL="0" lvl="0" indent="0" algn="ctr" rtl="0">
              <a:lnSpc>
                <a:spcPct val="90000"/>
              </a:lnSpc>
              <a:spcBef>
                <a:spcPts val="1000"/>
              </a:spcBef>
              <a:spcAft>
                <a:spcPts val="0"/>
              </a:spcAft>
              <a:buSzPts val="1800"/>
              <a:buNone/>
            </a:pP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ga982a2b36e_0_6"/>
          <p:cNvSpPr txBox="1">
            <a:spLocks noGrp="1"/>
          </p:cNvSpPr>
          <p:nvPr>
            <p:ph type="body" idx="1"/>
          </p:nvPr>
        </p:nvSpPr>
        <p:spPr>
          <a:xfrm>
            <a:off x="838200" y="590900"/>
            <a:ext cx="10515600" cy="55860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SzPts val="1800"/>
              <a:buNone/>
            </a:pPr>
            <a:endParaRPr sz="3000" b="1"/>
          </a:p>
          <a:p>
            <a:pPr marL="0" lvl="0" indent="0" algn="just" rtl="0">
              <a:lnSpc>
                <a:spcPct val="90000"/>
              </a:lnSpc>
              <a:spcBef>
                <a:spcPts val="1000"/>
              </a:spcBef>
              <a:spcAft>
                <a:spcPts val="0"/>
              </a:spcAft>
              <a:buSzPts val="1800"/>
              <a:buNone/>
            </a:pPr>
            <a:endParaRPr sz="3000" b="1"/>
          </a:p>
          <a:p>
            <a:pPr marL="0" lvl="0" indent="0" algn="just" rtl="0">
              <a:lnSpc>
                <a:spcPct val="90000"/>
              </a:lnSpc>
              <a:spcBef>
                <a:spcPts val="1000"/>
              </a:spcBef>
              <a:spcAft>
                <a:spcPts val="0"/>
              </a:spcAft>
              <a:buSzPts val="1800"/>
              <a:buNone/>
            </a:pPr>
            <a:r>
              <a:rPr lang="es-MX" sz="3000" b="1"/>
              <a:t>Justificación de la actividad: </a:t>
            </a:r>
            <a:r>
              <a:rPr lang="es-MX" sz="3000"/>
              <a:t>una vez que los alumnos han comprendido y asimilado, por un lado, las nociones de</a:t>
            </a:r>
            <a:r>
              <a:rPr lang="es-MX"/>
              <a:t> biocrisis, sus posibles causas y consecuencias; y, por otro lado, que los incendios forestales pueden convertirse en una biocrisis, se pasará ahora a la concreción del proyecto: el diseño, prototipado y, en una segunda fase, la fabricación de un dispositivo que permita detectar incendios forestales. </a:t>
            </a:r>
            <a:endParaRPr sz="30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ga982a2b36e_0_1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s-MX" b="1"/>
              <a:t>Descripción de apertura de la actividad</a:t>
            </a:r>
            <a:endParaRPr b="1"/>
          </a:p>
        </p:txBody>
      </p:sp>
      <p:sp>
        <p:nvSpPr>
          <p:cNvPr id="491" name="Google Shape;491;ga982a2b36e_0_1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1800"/>
              <a:buNone/>
            </a:pPr>
            <a:endParaRPr/>
          </a:p>
          <a:p>
            <a:pPr marL="0" lvl="0" indent="0" algn="just" rtl="0">
              <a:lnSpc>
                <a:spcPct val="90000"/>
              </a:lnSpc>
              <a:spcBef>
                <a:spcPts val="1000"/>
              </a:spcBef>
              <a:spcAft>
                <a:spcPts val="0"/>
              </a:spcAft>
              <a:buSzPts val="1800"/>
              <a:buNone/>
            </a:pPr>
            <a:r>
              <a:rPr lang="es-MX"/>
              <a:t>1. El profesor explicará los criterios necesarios que deberán cubrir las propuestas de los alumnos con el objetivo de ofrecer una solución concreta al problema de los incendios en la zona boscosa de Cuajimalpa</a:t>
            </a:r>
            <a:endParaRPr/>
          </a:p>
          <a:p>
            <a:pPr marL="0" lvl="0" indent="0" algn="just" rtl="0">
              <a:lnSpc>
                <a:spcPct val="90000"/>
              </a:lnSpc>
              <a:spcBef>
                <a:spcPts val="1000"/>
              </a:spcBef>
              <a:spcAft>
                <a:spcPts val="0"/>
              </a:spcAft>
              <a:buSzPts val="1800"/>
              <a:buNone/>
            </a:pPr>
            <a:endParaRPr/>
          </a:p>
          <a:p>
            <a:pPr marL="0" lvl="0" indent="0" algn="just" rtl="0">
              <a:lnSpc>
                <a:spcPct val="90000"/>
              </a:lnSpc>
              <a:spcBef>
                <a:spcPts val="1000"/>
              </a:spcBef>
              <a:spcAft>
                <a:spcPts val="0"/>
              </a:spcAft>
              <a:buSzPts val="1800"/>
              <a:buNone/>
            </a:pPr>
            <a:endParaRPr/>
          </a:p>
          <a:p>
            <a:pPr marL="0" lvl="0" indent="0" algn="just" rtl="0">
              <a:lnSpc>
                <a:spcPct val="90000"/>
              </a:lnSpc>
              <a:spcBef>
                <a:spcPts val="1000"/>
              </a:spcBef>
              <a:spcAft>
                <a:spcPts val="0"/>
              </a:spcAft>
              <a:buSzPts val="1800"/>
              <a:buNone/>
            </a:pPr>
            <a:endParaRPr sz="2300">
              <a:highlight>
                <a:srgbClr val="F9F9F9"/>
              </a:highlight>
              <a:latin typeface="Roboto"/>
              <a:ea typeface="Roboto"/>
              <a:cs typeface="Roboto"/>
              <a:sym typeface="Roboto"/>
            </a:endParaRPr>
          </a:p>
          <a:p>
            <a:pPr marL="0" lvl="0" indent="0" algn="l" rtl="0">
              <a:lnSpc>
                <a:spcPct val="115000"/>
              </a:lnSpc>
              <a:spcBef>
                <a:spcPts val="0"/>
              </a:spcBef>
              <a:spcAft>
                <a:spcPts val="0"/>
              </a:spcAft>
              <a:buSzPts val="1800"/>
              <a:buNone/>
            </a:pPr>
            <a:endParaRPr sz="1100">
              <a:latin typeface="Arial"/>
              <a:ea typeface="Arial"/>
              <a:cs typeface="Arial"/>
              <a:sym typeface="Arial"/>
            </a:endParaRPr>
          </a:p>
          <a:p>
            <a:pPr marL="0" lvl="0" indent="0" algn="l" rtl="0">
              <a:lnSpc>
                <a:spcPct val="90000"/>
              </a:lnSpc>
              <a:spcBef>
                <a:spcPts val="1000"/>
              </a:spcBef>
              <a:spcAft>
                <a:spcPts val="0"/>
              </a:spcAft>
              <a:buSzPts val="1800"/>
              <a:buNone/>
            </a:pPr>
            <a:endParaRPr sz="2300">
              <a:highlight>
                <a:srgbClr val="F9F9F9"/>
              </a:highlight>
              <a:latin typeface="Roboto"/>
              <a:ea typeface="Roboto"/>
              <a:cs typeface="Roboto"/>
              <a:sym typeface="Roboto"/>
            </a:endParaRPr>
          </a:p>
          <a:p>
            <a:pPr marL="0" lvl="0" indent="0" algn="l" rtl="0">
              <a:lnSpc>
                <a:spcPct val="90000"/>
              </a:lnSpc>
              <a:spcBef>
                <a:spcPts val="1000"/>
              </a:spcBef>
              <a:spcAft>
                <a:spcPts val="0"/>
              </a:spcAft>
              <a:buSzPts val="1800"/>
              <a:buNone/>
            </a:pPr>
            <a:endParaRPr sz="2300">
              <a:highlight>
                <a:srgbClr val="F9F9F9"/>
              </a:highlight>
              <a:latin typeface="Roboto"/>
              <a:ea typeface="Roboto"/>
              <a:cs typeface="Roboto"/>
              <a:sym typeface="Roboto"/>
            </a:endParaRPr>
          </a:p>
          <a:p>
            <a:pPr marL="0" lvl="0" indent="0" algn="l" rtl="0">
              <a:lnSpc>
                <a:spcPct val="115000"/>
              </a:lnSpc>
              <a:spcBef>
                <a:spcPts val="0"/>
              </a:spcBef>
              <a:spcAft>
                <a:spcPts val="0"/>
              </a:spcAft>
              <a:buSzPts val="1800"/>
              <a:buNone/>
            </a:pPr>
            <a:endParaRPr sz="1100">
              <a:latin typeface="Arial"/>
              <a:ea typeface="Arial"/>
              <a:cs typeface="Arial"/>
              <a:sym typeface="Arial"/>
            </a:endParaRPr>
          </a:p>
          <a:p>
            <a:pPr marL="0" lvl="0" indent="0" algn="l" rtl="0">
              <a:lnSpc>
                <a:spcPct val="90000"/>
              </a:lnSpc>
              <a:spcBef>
                <a:spcPts val="1000"/>
              </a:spcBef>
              <a:spcAft>
                <a:spcPts val="0"/>
              </a:spcAft>
              <a:buSzPts val="1800"/>
              <a:buNone/>
            </a:pP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ga982a2b36e_0_1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s-MX" b="1"/>
              <a:t>Descripción del desarrollo de la actividad</a:t>
            </a:r>
            <a:endParaRPr b="1"/>
          </a:p>
          <a:p>
            <a:pPr marL="0" lvl="0" indent="0" algn="l" rtl="0">
              <a:lnSpc>
                <a:spcPct val="90000"/>
              </a:lnSpc>
              <a:spcBef>
                <a:spcPts val="0"/>
              </a:spcBef>
              <a:spcAft>
                <a:spcPts val="0"/>
              </a:spcAft>
              <a:buSzPts val="1800"/>
              <a:buNone/>
            </a:pPr>
            <a:endParaRPr/>
          </a:p>
        </p:txBody>
      </p:sp>
      <p:sp>
        <p:nvSpPr>
          <p:cNvPr id="497" name="Google Shape;497;ga982a2b36e_0_15"/>
          <p:cNvSpPr txBox="1">
            <a:spLocks noGrp="1"/>
          </p:cNvSpPr>
          <p:nvPr>
            <p:ph type="body" idx="1"/>
          </p:nvPr>
        </p:nvSpPr>
        <p:spPr>
          <a:xfrm>
            <a:off x="838200" y="1199700"/>
            <a:ext cx="10515600" cy="56583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SzPts val="1800"/>
              <a:buNone/>
            </a:pPr>
            <a:r>
              <a:rPr lang="es-MX"/>
              <a:t>Dinámica</a:t>
            </a:r>
            <a:endParaRPr/>
          </a:p>
          <a:p>
            <a:pPr marL="0" lvl="0" indent="0" algn="just" rtl="0">
              <a:lnSpc>
                <a:spcPct val="90000"/>
              </a:lnSpc>
              <a:spcBef>
                <a:spcPts val="1000"/>
              </a:spcBef>
              <a:spcAft>
                <a:spcPts val="0"/>
              </a:spcAft>
              <a:buSzPts val="1800"/>
              <a:buNone/>
            </a:pPr>
            <a:endParaRPr/>
          </a:p>
          <a:p>
            <a:pPr marL="457200" lvl="0" indent="-406400" algn="just" rtl="0">
              <a:lnSpc>
                <a:spcPct val="90000"/>
              </a:lnSpc>
              <a:spcBef>
                <a:spcPts val="1000"/>
              </a:spcBef>
              <a:spcAft>
                <a:spcPts val="0"/>
              </a:spcAft>
              <a:buSzPts val="2800"/>
              <a:buAutoNum type="arabicPeriod"/>
            </a:pPr>
            <a:r>
              <a:rPr lang="es-MX"/>
              <a:t>Cada equipo diseñará y fabricará el prototipo de su propio aparato.</a:t>
            </a:r>
            <a:endParaRPr/>
          </a:p>
          <a:p>
            <a:pPr marL="457200" lvl="0" indent="-406400" algn="just" rtl="0">
              <a:lnSpc>
                <a:spcPct val="90000"/>
              </a:lnSpc>
              <a:spcBef>
                <a:spcPts val="0"/>
              </a:spcBef>
              <a:spcAft>
                <a:spcPts val="0"/>
              </a:spcAft>
              <a:buSzPts val="2800"/>
              <a:buAutoNum type="arabicPeriod"/>
            </a:pPr>
            <a:r>
              <a:rPr lang="es-MX"/>
              <a:t> Al final, se hará un </a:t>
            </a:r>
            <a:r>
              <a:rPr lang="es-MX" i="1"/>
              <a:t>Shark Tank</a:t>
            </a:r>
            <a:r>
              <a:rPr lang="es-MX"/>
              <a:t> donde elegirá un sólo aparato ganador. </a:t>
            </a:r>
            <a:endParaRPr/>
          </a:p>
          <a:p>
            <a:pPr marL="457200" lvl="0" indent="-406400" algn="just" rtl="0">
              <a:lnSpc>
                <a:spcPct val="90000"/>
              </a:lnSpc>
              <a:spcBef>
                <a:spcPts val="0"/>
              </a:spcBef>
              <a:spcAft>
                <a:spcPts val="0"/>
              </a:spcAft>
              <a:buSzPts val="2800"/>
              <a:buAutoNum type="arabicPeriod"/>
            </a:pPr>
            <a:r>
              <a:rPr lang="es-MX"/>
              <a:t>En dicho evento, cada equipo defiende su producto con base en el trabajo realizado durante el proyecto interdisciplinario. Se espera que cada taller aporte ideas para el diseño y fabricación del aparato. Para ello, se utilizarán arduinos, porque es una plataforma de desarrollo basada en una placa electrónica de hardware libre que incorpora un microcontrolador re-programable y una serie de pines hembra. Estos permiten establecer conexiones entre el microcontrolador y el sensor de calor con los actuadores.</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ga9c4afa0c9_0_0"/>
          <p:cNvSpPr txBox="1">
            <a:spLocks noGrp="1"/>
          </p:cNvSpPr>
          <p:nvPr>
            <p:ph type="title"/>
          </p:nvPr>
        </p:nvSpPr>
        <p:spPr>
          <a:xfrm>
            <a:off x="838200" y="0"/>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s-MX" b="1"/>
              <a:t>Evidencias. Prototipo sugerido para fabricarlo en un segundo proyecto.</a:t>
            </a:r>
            <a:endParaRPr b="1"/>
          </a:p>
        </p:txBody>
      </p:sp>
      <p:pic>
        <p:nvPicPr>
          <p:cNvPr id="503" name="Google Shape;503;ga9c4afa0c9_0_0"/>
          <p:cNvPicPr preferRelativeResize="0"/>
          <p:nvPr/>
        </p:nvPicPr>
        <p:blipFill rotWithShape="1">
          <a:blip r:embed="rId3">
            <a:alphaModFix/>
          </a:blip>
          <a:srcRect/>
          <a:stretch/>
        </p:blipFill>
        <p:spPr>
          <a:xfrm>
            <a:off x="1987524" y="2003375"/>
            <a:ext cx="8520724" cy="449225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ga9c4afa0c9_0_7"/>
          <p:cNvSpPr txBox="1">
            <a:spLocks noGrp="1"/>
          </p:cNvSpPr>
          <p:nvPr>
            <p:ph type="title"/>
          </p:nvPr>
        </p:nvSpPr>
        <p:spPr>
          <a:xfrm>
            <a:off x="838200" y="0"/>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s-MX" b="1"/>
              <a:t>Evidencias de la programación que se realizó  para el funcionamiento del prototipo.</a:t>
            </a:r>
            <a:endParaRPr b="1"/>
          </a:p>
        </p:txBody>
      </p:sp>
      <p:pic>
        <p:nvPicPr>
          <p:cNvPr id="509" name="Google Shape;509;ga9c4afa0c9_0_7"/>
          <p:cNvPicPr preferRelativeResize="0"/>
          <p:nvPr/>
        </p:nvPicPr>
        <p:blipFill rotWithShape="1">
          <a:blip r:embed="rId3">
            <a:alphaModFix/>
          </a:blip>
          <a:srcRect/>
          <a:stretch/>
        </p:blipFill>
        <p:spPr>
          <a:xfrm rot="10800000">
            <a:off x="3030275" y="2183676"/>
            <a:ext cx="5684125" cy="4263074"/>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g9ef6c87c41_0_175"/>
          <p:cNvSpPr txBox="1">
            <a:spLocks noGrp="1"/>
          </p:cNvSpPr>
          <p:nvPr>
            <p:ph type="title"/>
          </p:nvPr>
        </p:nvSpPr>
        <p:spPr>
          <a:xfrm>
            <a:off x="838200" y="-212850"/>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s-MX" b="1"/>
              <a:t>13. Conclusiones y resultados</a:t>
            </a:r>
            <a:endParaRPr b="1"/>
          </a:p>
        </p:txBody>
      </p:sp>
      <p:sp>
        <p:nvSpPr>
          <p:cNvPr id="515" name="Google Shape;515;g9ef6c87c41_0_175"/>
          <p:cNvSpPr txBox="1">
            <a:spLocks noGrp="1"/>
          </p:cNvSpPr>
          <p:nvPr>
            <p:ph type="body" idx="1"/>
          </p:nvPr>
        </p:nvSpPr>
        <p:spPr>
          <a:xfrm>
            <a:off x="838200" y="872400"/>
            <a:ext cx="10515600" cy="5336100"/>
          </a:xfrm>
          <a:prstGeom prst="rect">
            <a:avLst/>
          </a:prstGeom>
          <a:noFill/>
          <a:ln>
            <a:noFill/>
          </a:ln>
        </p:spPr>
        <p:txBody>
          <a:bodyPr spcFirstLastPara="1" wrap="square" lIns="91425" tIns="45700" rIns="91425" bIns="45700" anchor="t" anchorCtr="0">
            <a:noAutofit/>
          </a:bodyPr>
          <a:lstStyle/>
          <a:p>
            <a:pPr marL="457200" lvl="0" indent="-323850" algn="just" rtl="0">
              <a:lnSpc>
                <a:spcPct val="90000"/>
              </a:lnSpc>
              <a:spcBef>
                <a:spcPts val="1000"/>
              </a:spcBef>
              <a:spcAft>
                <a:spcPts val="0"/>
              </a:spcAft>
              <a:buSzPts val="1500"/>
              <a:buChar char="●"/>
            </a:pPr>
            <a:r>
              <a:rPr lang="es-MX" sz="2500"/>
              <a:t>Los resultados fueron en general positivos, ya que los alumnos se interesaron en el tema, pudieron detectar algunas de las CONEXIONES entre las áreas de conocimiento involucradas, así como la relevancia del tema tanto en su dimensión ecosistémica como en su dimensión histórico-social.</a:t>
            </a:r>
            <a:endParaRPr sz="2500"/>
          </a:p>
          <a:p>
            <a:pPr marL="457200" lvl="0" indent="-323850" algn="just" rtl="0">
              <a:lnSpc>
                <a:spcPct val="90000"/>
              </a:lnSpc>
              <a:spcBef>
                <a:spcPts val="0"/>
              </a:spcBef>
              <a:spcAft>
                <a:spcPts val="0"/>
              </a:spcAft>
              <a:buSzPts val="1500"/>
              <a:buChar char="●"/>
            </a:pPr>
            <a:r>
              <a:rPr lang="es-MX" sz="2500"/>
              <a:t>Sin embargo, también se observaron las siguientes áreas de oportunidad para mejorar el proyecto:</a:t>
            </a:r>
            <a:endParaRPr sz="2500"/>
          </a:p>
          <a:p>
            <a:pPr marL="457200" lvl="0" indent="-323850" algn="just" rtl="0">
              <a:lnSpc>
                <a:spcPct val="90000"/>
              </a:lnSpc>
              <a:spcBef>
                <a:spcPts val="0"/>
              </a:spcBef>
              <a:spcAft>
                <a:spcPts val="0"/>
              </a:spcAft>
              <a:buSzPts val="1500"/>
              <a:buAutoNum type="alphaLcParenR"/>
            </a:pPr>
            <a:r>
              <a:rPr lang="es-MX" sz="2500"/>
              <a:t>Debido a sus características técnicas, el proyecto resultó demasiado ambicioso y se decidió tanto delimitarlo como completarlo en una segunda fase,  de modo que pueda concretarse en un segundo ciclo escolar por una nueva generación de estudiantes.</a:t>
            </a:r>
            <a:endParaRPr sz="2500"/>
          </a:p>
          <a:p>
            <a:pPr marL="457200" lvl="0" indent="-323850" algn="just" rtl="0">
              <a:lnSpc>
                <a:spcPct val="90000"/>
              </a:lnSpc>
              <a:spcBef>
                <a:spcPts val="0"/>
              </a:spcBef>
              <a:spcAft>
                <a:spcPts val="0"/>
              </a:spcAft>
              <a:buSzPts val="1500"/>
              <a:buAutoNum type="alphaLcParenR"/>
            </a:pPr>
            <a:r>
              <a:rPr lang="es-MX" sz="2500"/>
              <a:t>Si bien los conceptos, temas y metodologías de las tres asignaturas principales involucradas resultaron pertinentes para nuestro proyecto, se debe repensar formas y actividades que logren una mayor integración interdisciplinar. Además del uso de la tecnología de arduinos.</a:t>
            </a:r>
            <a:endParaRPr sz="2500"/>
          </a:p>
          <a:p>
            <a:pPr marL="457200" lvl="0" indent="-323850" algn="just" rtl="0">
              <a:lnSpc>
                <a:spcPct val="90000"/>
              </a:lnSpc>
              <a:spcBef>
                <a:spcPts val="0"/>
              </a:spcBef>
              <a:spcAft>
                <a:spcPts val="0"/>
              </a:spcAft>
              <a:buSzPts val="1500"/>
              <a:buAutoNum type="alphaLcParenR"/>
            </a:pPr>
            <a:r>
              <a:rPr lang="es-MX" sz="2500"/>
              <a:t>Se propone que se incluya de manera evidente la asignatura interna “Teoría del conocimiento”, ya que se trabajó de manera vinculada a través de Biología. </a:t>
            </a:r>
            <a:endParaRPr sz="25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7"/>
          <p:cNvSpPr txBox="1"/>
          <p:nvPr/>
        </p:nvSpPr>
        <p:spPr>
          <a:xfrm>
            <a:off x="819645" y="782527"/>
            <a:ext cx="5997766"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s-MX" sz="3200" b="1" i="0" u="none" strike="noStrike" cap="none">
                <a:solidFill>
                  <a:srgbClr val="000000"/>
                </a:solidFill>
                <a:latin typeface="Calibri"/>
                <a:ea typeface="Calibri"/>
                <a:cs typeface="Calibri"/>
                <a:sym typeface="Calibri"/>
              </a:rPr>
              <a:t>Objetivos específicos.</a:t>
            </a:r>
            <a:endParaRPr sz="1400" b="0" i="0" u="none" strike="noStrike" cap="none">
              <a:solidFill>
                <a:srgbClr val="000000"/>
              </a:solidFill>
              <a:latin typeface="Arial"/>
              <a:ea typeface="Arial"/>
              <a:cs typeface="Arial"/>
              <a:sym typeface="Arial"/>
            </a:endParaRPr>
          </a:p>
        </p:txBody>
      </p:sp>
      <p:sp>
        <p:nvSpPr>
          <p:cNvPr id="127" name="Google Shape;127;p7"/>
          <p:cNvSpPr/>
          <p:nvPr/>
        </p:nvSpPr>
        <p:spPr>
          <a:xfrm>
            <a:off x="611188" y="1613118"/>
            <a:ext cx="11072813" cy="323165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1200"/>
              </a:spcBef>
              <a:spcAft>
                <a:spcPts val="0"/>
              </a:spcAft>
              <a:buClr>
                <a:srgbClr val="000000"/>
              </a:buClr>
              <a:buSzPts val="1800"/>
              <a:buFont typeface="Calibri"/>
              <a:buAutoNum type="arabicPeriod"/>
            </a:pPr>
            <a:r>
              <a:rPr lang="es-MX" sz="1800" b="0" i="0" u="none" strike="noStrike" cap="none">
                <a:solidFill>
                  <a:srgbClr val="000000"/>
                </a:solidFill>
                <a:latin typeface="Arial"/>
                <a:ea typeface="Arial"/>
                <a:cs typeface="Arial"/>
                <a:sym typeface="Arial"/>
              </a:rPr>
              <a:t>Evaluar las formas en que se lleva a cabo el emprendimiento social.</a:t>
            </a:r>
            <a:endParaRPr sz="18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1200"/>
              </a:spcBef>
              <a:spcAft>
                <a:spcPts val="0"/>
              </a:spcAft>
              <a:buClr>
                <a:srgbClr val="000000"/>
              </a:buClr>
              <a:buSzPts val="1800"/>
              <a:buFont typeface="Calibri"/>
              <a:buAutoNum type="arabicPeriod"/>
            </a:pPr>
            <a:r>
              <a:rPr lang="es-MX" sz="1800" b="0" i="0" u="none" strike="noStrike" cap="none">
                <a:solidFill>
                  <a:srgbClr val="000000"/>
                </a:solidFill>
                <a:latin typeface="Arial"/>
                <a:ea typeface="Arial"/>
                <a:cs typeface="Arial"/>
                <a:sym typeface="Arial"/>
              </a:rPr>
              <a:t>Llevar a cabo actividades que permitan clarificar lo que es u</a:t>
            </a:r>
            <a:r>
              <a:rPr lang="es-MX" sz="1800"/>
              <a:t>a </a:t>
            </a:r>
            <a:r>
              <a:rPr lang="es-MX" sz="1800" b="0" i="0" u="none" strike="noStrike" cap="none">
                <a:solidFill>
                  <a:srgbClr val="000000"/>
                </a:solidFill>
                <a:latin typeface="Arial"/>
                <a:ea typeface="Arial"/>
                <a:cs typeface="Arial"/>
                <a:sym typeface="Arial"/>
              </a:rPr>
              <a:t> crisis humanitaria.</a:t>
            </a:r>
            <a:endParaRPr sz="1800" b="0" i="0" u="none" strike="noStrike" cap="none">
              <a:solidFill>
                <a:srgbClr val="000000"/>
              </a:solidFill>
              <a:latin typeface="Arial"/>
              <a:ea typeface="Arial"/>
              <a:cs typeface="Arial"/>
              <a:sym typeface="Arial"/>
            </a:endParaRPr>
          </a:p>
          <a:p>
            <a:pPr marL="342900" marR="0" lvl="0" indent="-342900" algn="l" rtl="0">
              <a:lnSpc>
                <a:spcPct val="100000"/>
              </a:lnSpc>
              <a:spcBef>
                <a:spcPts val="1200"/>
              </a:spcBef>
              <a:spcAft>
                <a:spcPts val="0"/>
              </a:spcAft>
              <a:buClr>
                <a:srgbClr val="000000"/>
              </a:buClr>
              <a:buSzPts val="1800"/>
              <a:buFont typeface="Arial"/>
              <a:buAutoNum type="arabicPeriod"/>
            </a:pPr>
            <a:r>
              <a:rPr lang="es-MX" sz="1800" b="0" i="0" u="none" strike="noStrike" cap="none">
                <a:solidFill>
                  <a:schemeClr val="dk1"/>
                </a:solidFill>
                <a:latin typeface="Arial"/>
                <a:ea typeface="Arial"/>
                <a:cs typeface="Arial"/>
                <a:sym typeface="Arial"/>
              </a:rPr>
              <a:t>Comprender el concepto de biocrisis, para motivar a la comunidad del colegio a incluir animales, plantas, suelos, aire como parte de las crisis que padece nuestro planeta.</a:t>
            </a:r>
            <a:endParaRPr sz="1800" b="0" i="0" u="none" strike="noStrike" cap="none">
              <a:solidFill>
                <a:schemeClr val="dk1"/>
              </a:solidFill>
              <a:latin typeface="Arial"/>
              <a:ea typeface="Arial"/>
              <a:cs typeface="Arial"/>
              <a:sym typeface="Arial"/>
            </a:endParaRPr>
          </a:p>
          <a:p>
            <a:pPr marL="342900" marR="0" lvl="0" indent="-342900" algn="l" rtl="0">
              <a:lnSpc>
                <a:spcPct val="100000"/>
              </a:lnSpc>
              <a:spcBef>
                <a:spcPts val="1200"/>
              </a:spcBef>
              <a:spcAft>
                <a:spcPts val="0"/>
              </a:spcAft>
              <a:buClr>
                <a:srgbClr val="000000"/>
              </a:buClr>
              <a:buSzPts val="1800"/>
              <a:buFont typeface="Arial"/>
              <a:buAutoNum type="arabicPeriod"/>
            </a:pPr>
            <a:r>
              <a:rPr lang="es-MX" sz="1800" b="0" i="0" u="none" strike="noStrike" cap="none">
                <a:solidFill>
                  <a:srgbClr val="000000"/>
                </a:solidFill>
                <a:latin typeface="Arial"/>
                <a:ea typeface="Arial"/>
                <a:cs typeface="Arial"/>
                <a:sym typeface="Arial"/>
              </a:rPr>
              <a:t>Comprender que los incendios forestales en el área boscosa de</a:t>
            </a:r>
            <a:r>
              <a:rPr lang="es-MX" sz="1800"/>
              <a:t>l Desierto de los Leones </a:t>
            </a:r>
            <a:r>
              <a:rPr lang="es-MX" sz="1800" b="0" i="0" u="none" strike="noStrike" cap="none">
                <a:solidFill>
                  <a:srgbClr val="000000"/>
                </a:solidFill>
                <a:latin typeface="Arial"/>
                <a:ea typeface="Arial"/>
                <a:cs typeface="Arial"/>
                <a:sym typeface="Arial"/>
              </a:rPr>
              <a:t>representan o pueden representar una biocrisis</a:t>
            </a:r>
            <a:endParaRPr sz="1800" b="0" i="0" u="none" strike="noStrike" cap="none">
              <a:solidFill>
                <a:srgbClr val="000000"/>
              </a:solidFill>
              <a:latin typeface="Arial"/>
              <a:ea typeface="Arial"/>
              <a:cs typeface="Arial"/>
              <a:sym typeface="Arial"/>
            </a:endParaRPr>
          </a:p>
          <a:p>
            <a:pPr marL="342900" marR="0" lvl="0" indent="-342900" algn="l" rtl="0">
              <a:lnSpc>
                <a:spcPct val="100000"/>
              </a:lnSpc>
              <a:spcBef>
                <a:spcPts val="1200"/>
              </a:spcBef>
              <a:spcAft>
                <a:spcPts val="0"/>
              </a:spcAft>
              <a:buClr>
                <a:schemeClr val="dk1"/>
              </a:buClr>
              <a:buSzPts val="1800"/>
              <a:buFont typeface="Calibri"/>
              <a:buAutoNum type="arabicPeriod"/>
            </a:pPr>
            <a:r>
              <a:rPr lang="es-MX" sz="1800" b="0" i="0" u="none" strike="noStrike" cap="none">
                <a:solidFill>
                  <a:schemeClr val="dk1"/>
                </a:solidFill>
                <a:latin typeface="Arial"/>
                <a:ea typeface="Arial"/>
                <a:cs typeface="Arial"/>
                <a:sym typeface="Arial"/>
              </a:rPr>
              <a:t>Proponer ideas o soluciones posibles, para enfrentar los incendios forestales en </a:t>
            </a:r>
            <a:r>
              <a:rPr lang="es-MX" sz="1800">
                <a:solidFill>
                  <a:schemeClr val="dk1"/>
                </a:solidFill>
              </a:rPr>
              <a:t>el Desierto de los Leones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1200"/>
              </a:spcBef>
              <a:spcAft>
                <a:spcPts val="0"/>
              </a:spcAft>
              <a:buClr>
                <a:srgbClr val="000000"/>
              </a:buClr>
              <a:buSzPts val="1800"/>
              <a:buFont typeface="Calibri"/>
              <a:buAutoNum type="arabicPeriod"/>
            </a:pPr>
            <a:r>
              <a:rPr lang="es-MX" sz="1800" b="0" i="0" u="none" strike="noStrike" cap="none">
                <a:solidFill>
                  <a:srgbClr val="000000"/>
                </a:solidFill>
                <a:latin typeface="Arial"/>
                <a:ea typeface="Arial"/>
                <a:cs typeface="Arial"/>
                <a:sym typeface="Arial"/>
              </a:rPr>
              <a:t>Diseñar una estrategia de difusión</a:t>
            </a:r>
            <a:r>
              <a:rPr lang="es-MX" sz="1800"/>
              <a:t> </a:t>
            </a:r>
            <a:r>
              <a:rPr lang="es-MX" sz="1800" b="0" i="0" u="none" strike="noStrike" cap="none">
                <a:solidFill>
                  <a:srgbClr val="000000"/>
                </a:solidFill>
                <a:latin typeface="Arial"/>
                <a:ea typeface="Arial"/>
                <a:cs typeface="Arial"/>
                <a:sym typeface="Arial"/>
              </a:rPr>
              <a:t>de los productos derivados del proyecto interdisciplinario. .</a:t>
            </a:r>
            <a:endParaRPr sz="1400" b="0" i="0" u="none" strike="noStrike" cap="none">
              <a:solidFill>
                <a:srgbClr val="000000"/>
              </a:solidFill>
              <a:latin typeface="Arial"/>
              <a:ea typeface="Arial"/>
              <a:cs typeface="Arial"/>
              <a:sym typeface="Arial"/>
            </a:endParaRPr>
          </a:p>
          <a:p>
            <a:pPr marL="342900" marR="0" lvl="0" indent="-228600" algn="l" rtl="0">
              <a:lnSpc>
                <a:spcPct val="100000"/>
              </a:lnSpc>
              <a:spcBef>
                <a:spcPts val="120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6"/>
          <p:cNvSpPr/>
          <p:nvPr/>
        </p:nvSpPr>
        <p:spPr>
          <a:xfrm>
            <a:off x="579120" y="301675"/>
            <a:ext cx="697992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s-MX" sz="1900" b="1" i="0" u="none" strike="noStrike" cap="none">
                <a:solidFill>
                  <a:srgbClr val="000000"/>
                </a:solidFill>
                <a:latin typeface="Calibri"/>
                <a:ea typeface="Calibri"/>
                <a:cs typeface="Calibri"/>
                <a:sym typeface="Calibri"/>
              </a:rPr>
              <a:t>Objetivo por  asignatura.</a:t>
            </a:r>
            <a:endParaRPr sz="1500" b="1" i="0" u="none" strike="noStrike" cap="none">
              <a:solidFill>
                <a:srgbClr val="000000"/>
              </a:solidFill>
              <a:latin typeface="Arial"/>
              <a:ea typeface="Arial"/>
              <a:cs typeface="Arial"/>
              <a:sym typeface="Arial"/>
            </a:endParaRPr>
          </a:p>
        </p:txBody>
      </p:sp>
      <p:sp>
        <p:nvSpPr>
          <p:cNvPr id="133" name="Google Shape;133;p6"/>
          <p:cNvSpPr/>
          <p:nvPr/>
        </p:nvSpPr>
        <p:spPr>
          <a:xfrm>
            <a:off x="857693" y="986918"/>
            <a:ext cx="6096000" cy="193899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s-MX" sz="1200" b="1" i="0" u="none" strike="noStrike" cap="none">
                <a:solidFill>
                  <a:srgbClr val="0070C0"/>
                </a:solidFill>
                <a:latin typeface="Arial"/>
                <a:ea typeface="Arial"/>
                <a:cs typeface="Arial"/>
                <a:sym typeface="Arial"/>
              </a:rPr>
              <a:t>Biología II</a:t>
            </a:r>
            <a:r>
              <a:rPr lang="es-MX" sz="1200" b="0" i="0" u="none" strike="noStrike" cap="none">
                <a:solidFill>
                  <a:srgbClr val="000000"/>
                </a:solidFill>
                <a:latin typeface="Arial"/>
                <a:ea typeface="Arial"/>
                <a:cs typeface="Arial"/>
                <a:sym typeface="Arial"/>
              </a:rPr>
              <a:t>. Describir la estructura y funcionamiento del ecosistema, a partir de las interacciones que se presentan entre sus componentes, de modo que los alumnos reflexionen sobre el efecto que el desarrollo humano a causado en la biodiversidad y las alternativas del manejo sustentable en la conservación biológica, </a:t>
            </a:r>
            <a:endParaRPr sz="12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Arial"/>
              <a:buNone/>
            </a:pPr>
            <a:br>
              <a:rPr lang="es-MX" sz="1200" b="0" i="0" u="none" strike="noStrike" cap="none">
                <a:solidFill>
                  <a:schemeClr val="dk1"/>
                </a:solidFill>
                <a:latin typeface="Calibri"/>
                <a:ea typeface="Calibri"/>
                <a:cs typeface="Calibri"/>
                <a:sym typeface="Calibri"/>
              </a:rPr>
            </a:br>
            <a:r>
              <a:rPr lang="es-MX" sz="1200" b="0" i="0" u="none" strike="noStrike" cap="none">
                <a:solidFill>
                  <a:srgbClr val="000000"/>
                </a:solidFill>
                <a:latin typeface="Arial"/>
                <a:ea typeface="Arial"/>
                <a:cs typeface="Arial"/>
                <a:sym typeface="Arial"/>
              </a:rPr>
              <a:t>Evaluar la tasa fotosintética en función de la biomasa vegetal, para comprender la importancia de los organismos autótrofos en los biomasa mediante el uso de protocolos de investigación y la simulación de biocrisis.</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6"/>
          <p:cNvSpPr/>
          <p:nvPr/>
        </p:nvSpPr>
        <p:spPr>
          <a:xfrm>
            <a:off x="857693" y="2690335"/>
            <a:ext cx="6096000" cy="14772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s-MX" sz="1200" b="1" i="0" u="none" strike="noStrike" cap="none">
                <a:solidFill>
                  <a:srgbClr val="0070C0"/>
                </a:solidFill>
                <a:latin typeface="Arial"/>
                <a:ea typeface="Arial"/>
                <a:cs typeface="Arial"/>
                <a:sym typeface="Arial"/>
              </a:rPr>
              <a:t>Física II</a:t>
            </a:r>
            <a:r>
              <a:rPr lang="es-MX" sz="1800" b="0" i="0" u="none" strike="noStrike" cap="none">
                <a:solidFill>
                  <a:srgbClr val="000000"/>
                </a:solidFill>
                <a:latin typeface="Arial"/>
                <a:ea typeface="Arial"/>
                <a:cs typeface="Arial"/>
                <a:sym typeface="Arial"/>
              </a:rPr>
              <a:t>. </a:t>
            </a:r>
            <a:r>
              <a:rPr lang="es-MX" sz="1200" b="0" i="0" u="none" strike="noStrike" cap="none">
                <a:solidFill>
                  <a:srgbClr val="000000"/>
                </a:solidFill>
                <a:latin typeface="Arial"/>
                <a:ea typeface="Arial"/>
                <a:cs typeface="Arial"/>
                <a:sym typeface="Arial"/>
              </a:rPr>
              <a:t>Comprender  la importancia del estudio del movimiento ondulatorio y su impacto en la salud, la ciencia y la tecnología, así como el impacto en biocrisis, para desarrollar una actitud responsable y crítica en las aplicaciones de la ciencia y tecnología.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br>
              <a:rPr lang="es-MX" sz="1800" b="0" i="0" u="none" strike="noStrike" cap="none">
                <a:solidFill>
                  <a:schemeClr val="dk1"/>
                </a:solidFill>
                <a:latin typeface="Calibri"/>
                <a:ea typeface="Calibri"/>
                <a:cs typeface="Calibri"/>
                <a:sym typeface="Calibri"/>
              </a:rPr>
            </a:br>
            <a:endParaRPr sz="1800" b="0" i="0" u="none" strike="noStrike" cap="none">
              <a:solidFill>
                <a:schemeClr val="dk1"/>
              </a:solidFill>
              <a:latin typeface="Calibri"/>
              <a:ea typeface="Calibri"/>
              <a:cs typeface="Calibri"/>
              <a:sym typeface="Calibri"/>
            </a:endParaRPr>
          </a:p>
        </p:txBody>
      </p:sp>
      <p:sp>
        <p:nvSpPr>
          <p:cNvPr id="135" name="Google Shape;135;p6"/>
          <p:cNvSpPr/>
          <p:nvPr/>
        </p:nvSpPr>
        <p:spPr>
          <a:xfrm>
            <a:off x="857693" y="3902954"/>
            <a:ext cx="6096000" cy="212365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s-MX" sz="1200" b="1" i="0" u="none" strike="noStrike" cap="none">
                <a:solidFill>
                  <a:srgbClr val="0070C0"/>
                </a:solidFill>
                <a:latin typeface="Arial"/>
                <a:ea typeface="Arial"/>
                <a:cs typeface="Arial"/>
                <a:sym typeface="Arial"/>
              </a:rPr>
              <a:t>Historia de México II. </a:t>
            </a:r>
            <a:r>
              <a:rPr lang="es-MX" sz="1200" b="0" i="0" u="none" strike="noStrike" cap="none">
                <a:solidFill>
                  <a:srgbClr val="000000"/>
                </a:solidFill>
                <a:latin typeface="Arial"/>
                <a:ea typeface="Arial"/>
                <a:cs typeface="Arial"/>
                <a:sym typeface="Arial"/>
              </a:rPr>
              <a:t>Explicar las contradicciones de la modernización económica en el marco del desarrollo capitalista mundial y la consolidación del sistema político, identificando las características del proceso de industrialización impulsado por el Estado como rector de la economía, el funcionamiento del sistema político y las demandas de los movimientos sociales, para comprender sus cambios y transformaciones durante este periodo, para analizar el impacto que tiene esta temática, durante crisis humanitarias y cómo interviene en la generación e implementación de ideas, en un marco político, social, económico e histórico.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br>
              <a:rPr lang="es-MX" sz="1800" b="0" i="0" u="none" strike="noStrike" cap="none">
                <a:solidFill>
                  <a:schemeClr val="dk1"/>
                </a:solidFill>
                <a:latin typeface="Calibri"/>
                <a:ea typeface="Calibri"/>
                <a:cs typeface="Calibri"/>
                <a:sym typeface="Calibri"/>
              </a:rPr>
            </a:br>
            <a:endParaRPr sz="1800" b="0" i="0" u="none" strike="noStrike" cap="none">
              <a:solidFill>
                <a:schemeClr val="dk1"/>
              </a:solidFill>
              <a:latin typeface="Calibri"/>
              <a:ea typeface="Calibri"/>
              <a:cs typeface="Calibri"/>
              <a:sym typeface="Calibri"/>
            </a:endParaRPr>
          </a:p>
        </p:txBody>
      </p:sp>
      <p:sp>
        <p:nvSpPr>
          <p:cNvPr id="136" name="Google Shape;136;p6"/>
          <p:cNvSpPr/>
          <p:nvPr/>
        </p:nvSpPr>
        <p:spPr>
          <a:xfrm>
            <a:off x="7559040" y="809799"/>
            <a:ext cx="3977286" cy="378565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s-MX" sz="1200" b="1" i="0" u="none" strike="noStrike" cap="none">
                <a:solidFill>
                  <a:srgbClr val="0070C0"/>
                </a:solidFill>
                <a:latin typeface="Arial"/>
                <a:ea typeface="Arial"/>
                <a:cs typeface="Arial"/>
                <a:sym typeface="Arial"/>
              </a:rPr>
              <a:t>Taller de Lectura y redacción e Introducción a la investigación documental. </a:t>
            </a:r>
            <a:r>
              <a:rPr lang="es-MX" sz="1200" b="0" i="0" u="none" strike="noStrike" cap="none">
                <a:solidFill>
                  <a:srgbClr val="000000"/>
                </a:solidFill>
                <a:latin typeface="Arial"/>
                <a:ea typeface="Arial"/>
                <a:cs typeface="Arial"/>
                <a:sym typeface="Arial"/>
              </a:rPr>
              <a:t>Apoyar durante la redacción y presentación de los resultados de la investigación disciplinar e interdisciplinar, a través de un informe de investigación, un ensayo, una monografía,  un artículo de divulgación, etcétera, Además de una exposición oral para la socialización del conocimiento adquirido.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br>
              <a:rPr lang="es-MX" sz="1200" b="0" i="0" u="none" strike="noStrike" cap="none">
                <a:solidFill>
                  <a:srgbClr val="000000"/>
                </a:solidFill>
                <a:latin typeface="Arial"/>
                <a:ea typeface="Arial"/>
                <a:cs typeface="Arial"/>
                <a:sym typeface="Arial"/>
              </a:rPr>
            </a:br>
            <a:r>
              <a:rPr lang="es-MX" sz="1200" b="0" i="0" u="none" strike="noStrike" cap="none">
                <a:solidFill>
                  <a:srgbClr val="000000"/>
                </a:solidFill>
                <a:latin typeface="Arial"/>
                <a:ea typeface="Arial"/>
                <a:cs typeface="Arial"/>
                <a:sym typeface="Arial"/>
              </a:rPr>
              <a:t>Brindar a los alumnos, las herramientas para comunicar sus hallazgos mediante los recursos que surjan del trabajo en el proyecto interdisciplinario.</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br>
              <a:rPr lang="es-MX" sz="1200" b="0" i="0" u="none" strike="noStrike" cap="none">
                <a:solidFill>
                  <a:srgbClr val="000000"/>
                </a:solidFill>
                <a:latin typeface="Arial"/>
                <a:ea typeface="Arial"/>
                <a:cs typeface="Arial"/>
                <a:sym typeface="Arial"/>
              </a:rPr>
            </a:br>
            <a:r>
              <a:rPr lang="es-MX" sz="1200" b="0" i="0" u="none" strike="noStrike" cap="none">
                <a:solidFill>
                  <a:srgbClr val="000000"/>
                </a:solidFill>
                <a:latin typeface="Arial"/>
                <a:ea typeface="Arial"/>
                <a:cs typeface="Arial"/>
                <a:sym typeface="Arial"/>
              </a:rPr>
              <a:t>Dotar de elementos de redacción para describir los procedimientos que llevaron a cabo para generar productos significativos y trascendentes, acordes al proyecto interdisciplinario.</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br>
              <a:rPr lang="es-MX" sz="1800" b="0" i="0" u="none" strike="noStrike" cap="none">
                <a:solidFill>
                  <a:schemeClr val="dk1"/>
                </a:solidFill>
                <a:latin typeface="Calibri"/>
                <a:ea typeface="Calibri"/>
                <a:cs typeface="Calibri"/>
                <a:sym typeface="Calibri"/>
              </a:rPr>
            </a:br>
            <a:endParaRPr sz="1800" b="0" i="0" u="none" strike="noStrike" cap="none">
              <a:solidFill>
                <a:schemeClr val="dk1"/>
              </a:solidFill>
              <a:latin typeface="Calibri"/>
              <a:ea typeface="Calibri"/>
              <a:cs typeface="Calibri"/>
              <a:sym typeface="Calibri"/>
            </a:endParaRPr>
          </a:p>
        </p:txBody>
      </p:sp>
      <p:sp>
        <p:nvSpPr>
          <p:cNvPr id="137" name="Google Shape;137;p6"/>
          <p:cNvSpPr txBox="1"/>
          <p:nvPr/>
        </p:nvSpPr>
        <p:spPr>
          <a:xfrm>
            <a:off x="7558925" y="4179825"/>
            <a:ext cx="3977400" cy="8313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s-MX" sz="1200" b="1">
                <a:solidFill>
                  <a:srgbClr val="0070C0"/>
                </a:solidFill>
              </a:rPr>
              <a:t>Matemáticas IV</a:t>
            </a:r>
            <a:r>
              <a:rPr lang="es-MX" sz="1800">
                <a:solidFill>
                  <a:schemeClr val="dk1"/>
                </a:solidFill>
              </a:rPr>
              <a:t>.</a:t>
            </a:r>
            <a:r>
              <a:rPr lang="es-MX" sz="1200">
                <a:solidFill>
                  <a:schemeClr val="dk1"/>
                </a:solidFill>
              </a:rPr>
              <a:t> Elaborar un estudio estadístico sobre  la periodicidad de los incendios que se han presentado en la zona boscosa del Desierto de los Leones.</a:t>
            </a:r>
            <a:endParaRPr>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8"/>
          <p:cNvPicPr preferRelativeResize="0"/>
          <p:nvPr/>
        </p:nvPicPr>
        <p:blipFill>
          <a:blip r:embed="rId3">
            <a:alphaModFix/>
          </a:blip>
          <a:stretch>
            <a:fillRect/>
          </a:stretch>
        </p:blipFill>
        <p:spPr>
          <a:xfrm>
            <a:off x="1217837" y="-29100"/>
            <a:ext cx="9525226" cy="6858001"/>
          </a:xfrm>
          <a:prstGeom prst="rect">
            <a:avLst/>
          </a:prstGeom>
          <a:noFill/>
          <a:ln>
            <a:noFill/>
          </a:ln>
        </p:spPr>
      </p:pic>
      <p:cxnSp>
        <p:nvCxnSpPr>
          <p:cNvPr id="143" name="Google Shape;143;p8"/>
          <p:cNvCxnSpPr/>
          <p:nvPr/>
        </p:nvCxnSpPr>
        <p:spPr>
          <a:xfrm>
            <a:off x="2057400" y="4581525"/>
            <a:ext cx="2667000" cy="1323900"/>
          </a:xfrm>
          <a:prstGeom prst="straightConnector1">
            <a:avLst/>
          </a:prstGeom>
          <a:noFill/>
          <a:ln w="15875" cap="flat" cmpd="sng">
            <a:solidFill>
              <a:srgbClr val="7030A0"/>
            </a:solidFill>
            <a:prstDash val="solid"/>
            <a:miter lim="800000"/>
            <a:headEnd type="none" w="sm" len="sm"/>
            <a:tailEnd type="stealth" w="sm" len="sm"/>
          </a:ln>
        </p:spPr>
      </p:cxnSp>
      <p:cxnSp>
        <p:nvCxnSpPr>
          <p:cNvPr id="144" name="Google Shape;144;p8"/>
          <p:cNvCxnSpPr/>
          <p:nvPr/>
        </p:nvCxnSpPr>
        <p:spPr>
          <a:xfrm>
            <a:off x="2124075" y="4429125"/>
            <a:ext cx="2505000" cy="933600"/>
          </a:xfrm>
          <a:prstGeom prst="straightConnector1">
            <a:avLst/>
          </a:prstGeom>
          <a:noFill/>
          <a:ln w="15875" cap="flat" cmpd="sng">
            <a:solidFill>
              <a:srgbClr val="2E75B5"/>
            </a:solidFill>
            <a:prstDash val="solid"/>
            <a:miter lim="800000"/>
            <a:headEnd type="none" w="sm" len="sm"/>
            <a:tailEnd type="stealth" w="sm" len="sm"/>
          </a:ln>
        </p:spPr>
      </p:cxnSp>
      <p:cxnSp>
        <p:nvCxnSpPr>
          <p:cNvPr id="145" name="Google Shape;145;p8"/>
          <p:cNvCxnSpPr/>
          <p:nvPr/>
        </p:nvCxnSpPr>
        <p:spPr>
          <a:xfrm>
            <a:off x="2781300" y="1219200"/>
            <a:ext cx="1619400" cy="4457700"/>
          </a:xfrm>
          <a:prstGeom prst="straightConnector1">
            <a:avLst/>
          </a:prstGeom>
          <a:noFill/>
          <a:ln w="15875" cap="flat" cmpd="sng">
            <a:solidFill>
              <a:schemeClr val="accent1"/>
            </a:solidFill>
            <a:prstDash val="solid"/>
            <a:miter lim="800000"/>
            <a:headEnd type="none" w="sm" len="sm"/>
            <a:tailEnd type="none" w="sm" len="sm"/>
          </a:ln>
        </p:spPr>
      </p:cxnSp>
      <p:cxnSp>
        <p:nvCxnSpPr>
          <p:cNvPr id="146" name="Google Shape;146;p8"/>
          <p:cNvCxnSpPr/>
          <p:nvPr/>
        </p:nvCxnSpPr>
        <p:spPr>
          <a:xfrm>
            <a:off x="2219325" y="4295775"/>
            <a:ext cx="2600400" cy="1352700"/>
          </a:xfrm>
          <a:prstGeom prst="straightConnector1">
            <a:avLst/>
          </a:prstGeom>
          <a:noFill/>
          <a:ln w="15875" cap="flat" cmpd="sng">
            <a:solidFill>
              <a:schemeClr val="accent2"/>
            </a:solidFill>
            <a:prstDash val="solid"/>
            <a:miter lim="800000"/>
            <a:headEnd type="none" w="sm" len="sm"/>
            <a:tailEnd type="stealth" w="sm" len="sm"/>
          </a:ln>
        </p:spPr>
      </p:cxnSp>
      <p:cxnSp>
        <p:nvCxnSpPr>
          <p:cNvPr id="147" name="Google Shape;147;p8"/>
          <p:cNvCxnSpPr/>
          <p:nvPr/>
        </p:nvCxnSpPr>
        <p:spPr>
          <a:xfrm>
            <a:off x="2124075" y="5010150"/>
            <a:ext cx="2247900" cy="781200"/>
          </a:xfrm>
          <a:prstGeom prst="straightConnector1">
            <a:avLst/>
          </a:prstGeom>
          <a:noFill/>
          <a:ln w="15875" cap="flat" cmpd="sng">
            <a:solidFill>
              <a:schemeClr val="accent6"/>
            </a:solidFill>
            <a:prstDash val="solid"/>
            <a:miter lim="800000"/>
            <a:headEnd type="none" w="sm" len="sm"/>
            <a:tailEnd type="stealth" w="sm" len="sm"/>
          </a:ln>
        </p:spPr>
      </p:cxnSp>
      <p:cxnSp>
        <p:nvCxnSpPr>
          <p:cNvPr id="148" name="Google Shape;148;p8"/>
          <p:cNvCxnSpPr/>
          <p:nvPr/>
        </p:nvCxnSpPr>
        <p:spPr>
          <a:xfrm flipH="1">
            <a:off x="5426550" y="3619500"/>
            <a:ext cx="4079400" cy="2123400"/>
          </a:xfrm>
          <a:prstGeom prst="straightConnector1">
            <a:avLst/>
          </a:prstGeom>
          <a:noFill/>
          <a:ln w="15875" cap="flat" cmpd="sng">
            <a:solidFill>
              <a:schemeClr val="dk1"/>
            </a:solidFill>
            <a:prstDash val="solid"/>
            <a:miter lim="800000"/>
            <a:headEnd type="none" w="sm" len="sm"/>
            <a:tailEnd type="none" w="sm" len="sm"/>
          </a:ln>
        </p:spPr>
      </p:cxnSp>
      <p:cxnSp>
        <p:nvCxnSpPr>
          <p:cNvPr id="149" name="Google Shape;149;p8"/>
          <p:cNvCxnSpPr/>
          <p:nvPr/>
        </p:nvCxnSpPr>
        <p:spPr>
          <a:xfrm flipH="1">
            <a:off x="5308125" y="4067175"/>
            <a:ext cx="3921600" cy="1593600"/>
          </a:xfrm>
          <a:prstGeom prst="straightConnector1">
            <a:avLst/>
          </a:prstGeom>
          <a:noFill/>
          <a:ln w="15875" cap="flat" cmpd="sng">
            <a:solidFill>
              <a:schemeClr val="accent2"/>
            </a:solidFill>
            <a:prstDash val="solid"/>
            <a:miter lim="800000"/>
            <a:headEnd type="none" w="sm" len="sm"/>
            <a:tailEnd type="none" w="sm" len="sm"/>
          </a:ln>
        </p:spPr>
      </p:cxnSp>
      <p:cxnSp>
        <p:nvCxnSpPr>
          <p:cNvPr id="150" name="Google Shape;150;p8"/>
          <p:cNvCxnSpPr/>
          <p:nvPr/>
        </p:nvCxnSpPr>
        <p:spPr>
          <a:xfrm flipH="1">
            <a:off x="5771226" y="3719466"/>
            <a:ext cx="3397671" cy="1869539"/>
          </a:xfrm>
          <a:prstGeom prst="straightConnector1">
            <a:avLst/>
          </a:prstGeom>
          <a:noFill/>
          <a:ln w="15875" cap="flat" cmpd="sng">
            <a:solidFill>
              <a:srgbClr val="FF0000"/>
            </a:solidFill>
            <a:prstDash val="solid"/>
            <a:miter lim="800000"/>
            <a:headEnd type="none" w="sm" len="sm"/>
            <a:tailEnd type="none" w="sm" len="sm"/>
          </a:ln>
        </p:spPr>
      </p:cxnSp>
      <p:cxnSp>
        <p:nvCxnSpPr>
          <p:cNvPr id="151" name="Google Shape;151;p8"/>
          <p:cNvCxnSpPr/>
          <p:nvPr/>
        </p:nvCxnSpPr>
        <p:spPr>
          <a:xfrm flipH="1">
            <a:off x="5568450" y="4448175"/>
            <a:ext cx="3861300" cy="912900"/>
          </a:xfrm>
          <a:prstGeom prst="straightConnector1">
            <a:avLst/>
          </a:prstGeom>
          <a:noFill/>
          <a:ln w="15875" cap="flat" cmpd="sng">
            <a:solidFill>
              <a:srgbClr val="BF9000"/>
            </a:solidFill>
            <a:prstDash val="solid"/>
            <a:miter lim="800000"/>
            <a:headEnd type="none" w="sm" len="sm"/>
            <a:tailEnd type="none" w="sm" len="sm"/>
          </a:ln>
        </p:spPr>
      </p:cxnSp>
      <p:cxnSp>
        <p:nvCxnSpPr>
          <p:cNvPr id="152" name="Google Shape;152;p8"/>
          <p:cNvCxnSpPr/>
          <p:nvPr/>
        </p:nvCxnSpPr>
        <p:spPr>
          <a:xfrm flipH="1">
            <a:off x="5446500" y="4324350"/>
            <a:ext cx="3964200" cy="1197000"/>
          </a:xfrm>
          <a:prstGeom prst="straightConnector1">
            <a:avLst/>
          </a:prstGeom>
          <a:noFill/>
          <a:ln w="15875" cap="flat" cmpd="sng">
            <a:solidFill>
              <a:srgbClr val="2F5496"/>
            </a:solidFill>
            <a:prstDash val="solid"/>
            <a:miter lim="800000"/>
            <a:headEnd type="none" w="sm" len="sm"/>
            <a:tailEnd type="none" w="sm" len="sm"/>
          </a:ln>
        </p:spPr>
      </p:cxnSp>
      <p:cxnSp>
        <p:nvCxnSpPr>
          <p:cNvPr id="153" name="Google Shape;153;p8"/>
          <p:cNvCxnSpPr/>
          <p:nvPr/>
        </p:nvCxnSpPr>
        <p:spPr>
          <a:xfrm flipH="1">
            <a:off x="5037000" y="5010150"/>
            <a:ext cx="4221300" cy="927600"/>
          </a:xfrm>
          <a:prstGeom prst="straightConnector1">
            <a:avLst/>
          </a:prstGeom>
          <a:noFill/>
          <a:ln w="15875" cap="flat" cmpd="sng">
            <a:solidFill>
              <a:srgbClr val="FF0000"/>
            </a:solidFill>
            <a:prstDash val="solid"/>
            <a:miter lim="800000"/>
            <a:headEnd type="none" w="sm" len="sm"/>
            <a:tailEnd type="none" w="sm" len="sm"/>
          </a:ln>
        </p:spPr>
      </p:cxnSp>
      <p:cxnSp>
        <p:nvCxnSpPr>
          <p:cNvPr id="154" name="Google Shape;154;p8"/>
          <p:cNvCxnSpPr/>
          <p:nvPr/>
        </p:nvCxnSpPr>
        <p:spPr>
          <a:xfrm flipH="1">
            <a:off x="2457675" y="4067175"/>
            <a:ext cx="6981600" cy="323700"/>
          </a:xfrm>
          <a:prstGeom prst="straightConnector1">
            <a:avLst/>
          </a:prstGeom>
          <a:noFill/>
          <a:ln w="15875" cap="flat" cmpd="sng">
            <a:solidFill>
              <a:srgbClr val="7030A0"/>
            </a:solidFill>
            <a:prstDash val="solid"/>
            <a:miter lim="800000"/>
            <a:headEnd type="none" w="sm" len="sm"/>
            <a:tailEnd type="none" w="sm" len="sm"/>
          </a:ln>
        </p:spPr>
      </p:cxnSp>
      <p:cxnSp>
        <p:nvCxnSpPr>
          <p:cNvPr id="155" name="Google Shape;155;p8"/>
          <p:cNvCxnSpPr/>
          <p:nvPr/>
        </p:nvCxnSpPr>
        <p:spPr>
          <a:xfrm rot="10800000">
            <a:off x="3084413" y="4124704"/>
            <a:ext cx="5904188" cy="55450"/>
          </a:xfrm>
          <a:prstGeom prst="straightConnector1">
            <a:avLst/>
          </a:prstGeom>
          <a:noFill/>
          <a:ln w="15875" cap="flat" cmpd="sng">
            <a:solidFill>
              <a:srgbClr val="7030A0"/>
            </a:solidFill>
            <a:prstDash val="solid"/>
            <a:miter lim="800000"/>
            <a:headEnd type="none" w="sm" len="sm"/>
            <a:tailEnd type="none" w="sm" len="sm"/>
          </a:ln>
        </p:spPr>
      </p:cxnSp>
      <p:cxnSp>
        <p:nvCxnSpPr>
          <p:cNvPr id="156" name="Google Shape;156;p8"/>
          <p:cNvCxnSpPr/>
          <p:nvPr/>
        </p:nvCxnSpPr>
        <p:spPr>
          <a:xfrm flipH="1">
            <a:off x="2533875" y="4029075"/>
            <a:ext cx="6714900" cy="962100"/>
          </a:xfrm>
          <a:prstGeom prst="straightConnector1">
            <a:avLst/>
          </a:prstGeom>
          <a:noFill/>
          <a:ln w="15875" cap="flat" cmpd="sng">
            <a:solidFill>
              <a:srgbClr val="548135"/>
            </a:solidFill>
            <a:prstDash val="solid"/>
            <a:miter lim="800000"/>
            <a:headEnd type="none" w="sm" len="sm"/>
            <a:tailEnd type="none" w="sm" len="sm"/>
          </a:ln>
        </p:spPr>
      </p:cxnSp>
      <p:cxnSp>
        <p:nvCxnSpPr>
          <p:cNvPr id="157" name="Google Shape;157;p8"/>
          <p:cNvCxnSpPr/>
          <p:nvPr/>
        </p:nvCxnSpPr>
        <p:spPr>
          <a:xfrm flipH="1">
            <a:off x="2619225" y="3600450"/>
            <a:ext cx="6915300" cy="1114500"/>
          </a:xfrm>
          <a:prstGeom prst="straightConnector1">
            <a:avLst/>
          </a:prstGeom>
          <a:noFill/>
          <a:ln w="15875" cap="flat" cmpd="sng">
            <a:solidFill>
              <a:srgbClr val="7030A0"/>
            </a:solidFill>
            <a:prstDash val="solid"/>
            <a:miter lim="800000"/>
            <a:headEnd type="none" w="sm" len="sm"/>
            <a:tailEnd type="none" w="sm" len="sm"/>
          </a:ln>
        </p:spPr>
      </p:cxnSp>
      <p:cxnSp>
        <p:nvCxnSpPr>
          <p:cNvPr id="158" name="Google Shape;158;p8"/>
          <p:cNvCxnSpPr/>
          <p:nvPr/>
        </p:nvCxnSpPr>
        <p:spPr>
          <a:xfrm rot="10800000">
            <a:off x="2562150" y="4114725"/>
            <a:ext cx="6829500" cy="466800"/>
          </a:xfrm>
          <a:prstGeom prst="straightConnector1">
            <a:avLst/>
          </a:prstGeom>
          <a:noFill/>
          <a:ln w="15875" cap="flat" cmpd="sng">
            <a:solidFill>
              <a:srgbClr val="FF0000"/>
            </a:solidFill>
            <a:prstDash val="solid"/>
            <a:miter lim="800000"/>
            <a:headEnd type="none" w="sm" len="sm"/>
            <a:tailEnd type="none" w="sm" len="sm"/>
          </a:ln>
        </p:spPr>
      </p:cxnSp>
      <p:cxnSp>
        <p:nvCxnSpPr>
          <p:cNvPr id="159" name="Google Shape;159;p8"/>
          <p:cNvCxnSpPr/>
          <p:nvPr/>
        </p:nvCxnSpPr>
        <p:spPr>
          <a:xfrm rot="10800000">
            <a:off x="2400300" y="4286250"/>
            <a:ext cx="6896100" cy="723900"/>
          </a:xfrm>
          <a:prstGeom prst="straightConnector1">
            <a:avLst/>
          </a:prstGeom>
          <a:noFill/>
          <a:ln w="15875" cap="flat" cmpd="sng">
            <a:solidFill>
              <a:srgbClr val="C55A11"/>
            </a:solidFill>
            <a:prstDash val="solid"/>
            <a:miter lim="800000"/>
            <a:headEnd type="none" w="sm" len="sm"/>
            <a:tailEnd type="none" w="sm" len="sm"/>
          </a:ln>
        </p:spPr>
      </p:cxnSp>
      <p:cxnSp>
        <p:nvCxnSpPr>
          <p:cNvPr id="160" name="Google Shape;160;p8"/>
          <p:cNvCxnSpPr/>
          <p:nvPr/>
        </p:nvCxnSpPr>
        <p:spPr>
          <a:xfrm flipH="1">
            <a:off x="2495325" y="4419600"/>
            <a:ext cx="6963000" cy="438000"/>
          </a:xfrm>
          <a:prstGeom prst="straightConnector1">
            <a:avLst/>
          </a:prstGeom>
          <a:noFill/>
          <a:ln w="15875" cap="flat" cmpd="sng">
            <a:solidFill>
              <a:srgbClr val="1E4E79"/>
            </a:solidFill>
            <a:prstDash val="solid"/>
            <a:miter lim="800000"/>
            <a:headEnd type="none" w="sm" len="sm"/>
            <a:tailEnd type="none" w="sm" len="sm"/>
          </a:ln>
        </p:spPr>
      </p:cxnSp>
      <p:cxnSp>
        <p:nvCxnSpPr>
          <p:cNvPr id="161" name="Google Shape;161;p8"/>
          <p:cNvCxnSpPr/>
          <p:nvPr/>
        </p:nvCxnSpPr>
        <p:spPr>
          <a:xfrm rot="10800000">
            <a:off x="2771700" y="4562325"/>
            <a:ext cx="6715200" cy="438300"/>
          </a:xfrm>
          <a:prstGeom prst="straightConnector1">
            <a:avLst/>
          </a:prstGeom>
          <a:noFill/>
          <a:ln w="15875" cap="flat" cmpd="sng">
            <a:solidFill>
              <a:schemeClr val="dk1"/>
            </a:solidFill>
            <a:prstDash val="solid"/>
            <a:miter lim="800000"/>
            <a:headEnd type="none" w="sm" len="sm"/>
            <a:tailEnd type="none" w="sm" len="sm"/>
          </a:ln>
        </p:spPr>
      </p:cxnSp>
      <p:cxnSp>
        <p:nvCxnSpPr>
          <p:cNvPr id="162" name="Google Shape;162;p8"/>
          <p:cNvCxnSpPr/>
          <p:nvPr/>
        </p:nvCxnSpPr>
        <p:spPr>
          <a:xfrm flipH="1">
            <a:off x="5514975" y="1276350"/>
            <a:ext cx="3733800" cy="4210200"/>
          </a:xfrm>
          <a:prstGeom prst="straightConnector1">
            <a:avLst/>
          </a:prstGeom>
          <a:noFill/>
          <a:ln w="15875" cap="flat" cmpd="sng">
            <a:solidFill>
              <a:schemeClr val="accent6"/>
            </a:solidFill>
            <a:prstDash val="dash"/>
            <a:miter lim="800000"/>
            <a:headEnd type="none" w="sm" len="sm"/>
            <a:tailEnd type="none" w="sm" len="sm"/>
          </a:ln>
        </p:spPr>
      </p:cxnSp>
      <p:cxnSp>
        <p:nvCxnSpPr>
          <p:cNvPr id="163" name="Google Shape;163;p8"/>
          <p:cNvCxnSpPr/>
          <p:nvPr/>
        </p:nvCxnSpPr>
        <p:spPr>
          <a:xfrm>
            <a:off x="9312018" y="1265981"/>
            <a:ext cx="632100" cy="2724900"/>
          </a:xfrm>
          <a:prstGeom prst="straightConnector1">
            <a:avLst/>
          </a:prstGeom>
          <a:noFill/>
          <a:ln w="15875" cap="flat" cmpd="sng">
            <a:solidFill>
              <a:schemeClr val="accent2"/>
            </a:solidFill>
            <a:prstDash val="dash"/>
            <a:miter lim="800000"/>
            <a:headEnd type="none" w="sm" len="sm"/>
            <a:tailEnd type="none" w="sm" len="sm"/>
          </a:ln>
        </p:spPr>
      </p:cxnSp>
      <p:cxnSp>
        <p:nvCxnSpPr>
          <p:cNvPr id="164" name="Google Shape;164;p8"/>
          <p:cNvCxnSpPr/>
          <p:nvPr/>
        </p:nvCxnSpPr>
        <p:spPr>
          <a:xfrm>
            <a:off x="9068314" y="1463561"/>
            <a:ext cx="599700" cy="2108400"/>
          </a:xfrm>
          <a:prstGeom prst="straightConnector1">
            <a:avLst/>
          </a:prstGeom>
          <a:noFill/>
          <a:ln w="15875" cap="flat" cmpd="sng">
            <a:solidFill>
              <a:srgbClr val="2E75B5"/>
            </a:solidFill>
            <a:prstDash val="dash"/>
            <a:miter lim="800000"/>
            <a:headEnd type="none" w="sm" len="sm"/>
            <a:tailEnd type="none" w="sm" len="sm"/>
          </a:ln>
        </p:spPr>
      </p:cxnSp>
      <p:cxnSp>
        <p:nvCxnSpPr>
          <p:cNvPr id="165" name="Google Shape;165;p8"/>
          <p:cNvCxnSpPr/>
          <p:nvPr/>
        </p:nvCxnSpPr>
        <p:spPr>
          <a:xfrm>
            <a:off x="8799964" y="1806742"/>
            <a:ext cx="877500" cy="2936700"/>
          </a:xfrm>
          <a:prstGeom prst="straightConnector1">
            <a:avLst/>
          </a:prstGeom>
          <a:noFill/>
          <a:ln w="15875" cap="flat" cmpd="sng">
            <a:solidFill>
              <a:srgbClr val="C55A11"/>
            </a:solidFill>
            <a:prstDash val="dash"/>
            <a:miter lim="800000"/>
            <a:headEnd type="none" w="sm" len="sm"/>
            <a:tailEnd type="none" w="sm" len="sm"/>
          </a:ln>
        </p:spPr>
      </p:cxnSp>
      <p:cxnSp>
        <p:nvCxnSpPr>
          <p:cNvPr id="166" name="Google Shape;166;p8"/>
          <p:cNvCxnSpPr/>
          <p:nvPr/>
        </p:nvCxnSpPr>
        <p:spPr>
          <a:xfrm flipH="1">
            <a:off x="5334225" y="1428750"/>
            <a:ext cx="3895500" cy="4343400"/>
          </a:xfrm>
          <a:prstGeom prst="straightConnector1">
            <a:avLst/>
          </a:prstGeom>
          <a:noFill/>
          <a:ln w="15875" cap="flat" cmpd="sng">
            <a:solidFill>
              <a:schemeClr val="accent2"/>
            </a:solidFill>
            <a:prstDash val="dash"/>
            <a:miter lim="800000"/>
            <a:headEnd type="none" w="sm" len="sm"/>
            <a:tailEnd type="none" w="sm" len="sm"/>
          </a:ln>
        </p:spPr>
      </p:cxnSp>
      <p:cxnSp>
        <p:nvCxnSpPr>
          <p:cNvPr id="167" name="Google Shape;167;p8"/>
          <p:cNvCxnSpPr/>
          <p:nvPr/>
        </p:nvCxnSpPr>
        <p:spPr>
          <a:xfrm flipH="1">
            <a:off x="2705175" y="1114425"/>
            <a:ext cx="6010200" cy="3419400"/>
          </a:xfrm>
          <a:prstGeom prst="straightConnector1">
            <a:avLst/>
          </a:prstGeom>
          <a:noFill/>
          <a:ln w="15875" cap="flat" cmpd="sng">
            <a:solidFill>
              <a:srgbClr val="548135"/>
            </a:solidFill>
            <a:prstDash val="dash"/>
            <a:miter lim="800000"/>
            <a:headEnd type="none" w="sm" len="sm"/>
            <a:tailEnd type="none" w="sm" len="sm"/>
          </a:ln>
        </p:spPr>
      </p:cxnSp>
      <p:cxnSp>
        <p:nvCxnSpPr>
          <p:cNvPr id="168" name="Google Shape;168;p8"/>
          <p:cNvCxnSpPr/>
          <p:nvPr/>
        </p:nvCxnSpPr>
        <p:spPr>
          <a:xfrm flipH="1">
            <a:off x="5105415" y="1551454"/>
            <a:ext cx="4154700" cy="3944400"/>
          </a:xfrm>
          <a:prstGeom prst="straightConnector1">
            <a:avLst/>
          </a:prstGeom>
          <a:noFill/>
          <a:ln w="15875" cap="flat" cmpd="sng">
            <a:solidFill>
              <a:schemeClr val="dk1"/>
            </a:solidFill>
            <a:prstDash val="dash"/>
            <a:miter lim="800000"/>
            <a:headEnd type="none" w="sm" len="sm"/>
            <a:tailEnd type="none" w="sm" len="sm"/>
          </a:ln>
        </p:spPr>
      </p:cxnSp>
      <p:cxnSp>
        <p:nvCxnSpPr>
          <p:cNvPr id="169" name="Google Shape;169;p8"/>
          <p:cNvCxnSpPr/>
          <p:nvPr/>
        </p:nvCxnSpPr>
        <p:spPr>
          <a:xfrm flipH="1">
            <a:off x="4838850" y="1857375"/>
            <a:ext cx="4476600" cy="3372000"/>
          </a:xfrm>
          <a:prstGeom prst="straightConnector1">
            <a:avLst/>
          </a:prstGeom>
          <a:noFill/>
          <a:ln w="15875" cap="flat" cmpd="sng">
            <a:solidFill>
              <a:srgbClr val="833C0B"/>
            </a:solidFill>
            <a:prstDash val="dash"/>
            <a:miter lim="800000"/>
            <a:headEnd type="none" w="sm" len="sm"/>
            <a:tailEnd type="none" w="sm" len="sm"/>
          </a:ln>
        </p:spPr>
      </p:cxnSp>
      <p:cxnSp>
        <p:nvCxnSpPr>
          <p:cNvPr id="170" name="Google Shape;170;p8"/>
          <p:cNvCxnSpPr/>
          <p:nvPr/>
        </p:nvCxnSpPr>
        <p:spPr>
          <a:xfrm flipH="1">
            <a:off x="2419350" y="1590675"/>
            <a:ext cx="6400800" cy="2667000"/>
          </a:xfrm>
          <a:prstGeom prst="straightConnector1">
            <a:avLst/>
          </a:prstGeom>
          <a:noFill/>
          <a:ln w="15875" cap="flat" cmpd="sng">
            <a:solidFill>
              <a:srgbClr val="2E75B5"/>
            </a:solidFill>
            <a:prstDash val="dash"/>
            <a:miter lim="800000"/>
            <a:headEnd type="none" w="sm" len="sm"/>
            <a:tailEnd type="none" w="sm" len="sm"/>
          </a:ln>
        </p:spPr>
      </p:cxnSp>
      <p:cxnSp>
        <p:nvCxnSpPr>
          <p:cNvPr id="171" name="Google Shape;171;p8"/>
          <p:cNvCxnSpPr/>
          <p:nvPr/>
        </p:nvCxnSpPr>
        <p:spPr>
          <a:xfrm flipH="1">
            <a:off x="2514750" y="1171575"/>
            <a:ext cx="6457800" cy="3695700"/>
          </a:xfrm>
          <a:prstGeom prst="straightConnector1">
            <a:avLst/>
          </a:prstGeom>
          <a:noFill/>
          <a:ln w="19050" cap="flat" cmpd="sng">
            <a:solidFill>
              <a:schemeClr val="accent5"/>
            </a:solidFill>
            <a:prstDash val="dash"/>
            <a:miter lim="800000"/>
            <a:headEnd type="none" w="sm" len="sm"/>
            <a:tailEnd type="none" w="sm" len="sm"/>
          </a:ln>
        </p:spPr>
      </p:cxnSp>
      <p:cxnSp>
        <p:nvCxnSpPr>
          <p:cNvPr id="172" name="Google Shape;172;p8"/>
          <p:cNvCxnSpPr/>
          <p:nvPr/>
        </p:nvCxnSpPr>
        <p:spPr>
          <a:xfrm flipH="1">
            <a:off x="2619450" y="2028825"/>
            <a:ext cx="6467400" cy="2657700"/>
          </a:xfrm>
          <a:prstGeom prst="straightConnector1">
            <a:avLst/>
          </a:prstGeom>
          <a:noFill/>
          <a:ln w="19050" cap="flat" cmpd="sng">
            <a:solidFill>
              <a:srgbClr val="FF0000"/>
            </a:solidFill>
            <a:prstDash val="dash"/>
            <a:miter lim="800000"/>
            <a:headEnd type="none" w="sm" len="sm"/>
            <a:tailEnd type="none" w="sm" len="sm"/>
          </a:ln>
        </p:spPr>
      </p:cxnSp>
      <p:cxnSp>
        <p:nvCxnSpPr>
          <p:cNvPr id="173" name="Google Shape;173;p8"/>
          <p:cNvCxnSpPr/>
          <p:nvPr/>
        </p:nvCxnSpPr>
        <p:spPr>
          <a:xfrm flipH="1">
            <a:off x="2519325" y="1304925"/>
            <a:ext cx="6596100" cy="3645900"/>
          </a:xfrm>
          <a:prstGeom prst="straightConnector1">
            <a:avLst/>
          </a:prstGeom>
          <a:noFill/>
          <a:ln w="19050" cap="flat" cmpd="sng">
            <a:solidFill>
              <a:srgbClr val="FF0000"/>
            </a:solidFill>
            <a:prstDash val="dash"/>
            <a:miter lim="800000"/>
            <a:headEnd type="none" w="sm" len="sm"/>
            <a:tailEnd type="none" w="sm" len="sm"/>
          </a:ln>
        </p:spPr>
      </p:cxnSp>
      <p:cxnSp>
        <p:nvCxnSpPr>
          <p:cNvPr id="174" name="Google Shape;174;p8"/>
          <p:cNvCxnSpPr/>
          <p:nvPr/>
        </p:nvCxnSpPr>
        <p:spPr>
          <a:xfrm flipH="1">
            <a:off x="2649000" y="1876425"/>
            <a:ext cx="6304500" cy="2540400"/>
          </a:xfrm>
          <a:prstGeom prst="straightConnector1">
            <a:avLst/>
          </a:prstGeom>
          <a:noFill/>
          <a:ln w="19050" cap="flat" cmpd="sng">
            <a:solidFill>
              <a:srgbClr val="548135"/>
            </a:solidFill>
            <a:prstDash val="dash"/>
            <a:miter lim="800000"/>
            <a:headEnd type="none" w="sm" len="sm"/>
            <a:tailEnd type="none" w="sm" len="sm"/>
          </a:ln>
        </p:spPr>
      </p:cxnSp>
      <p:cxnSp>
        <p:nvCxnSpPr>
          <p:cNvPr id="175" name="Google Shape;175;p8"/>
          <p:cNvCxnSpPr/>
          <p:nvPr/>
        </p:nvCxnSpPr>
        <p:spPr>
          <a:xfrm rot="10800000" flipH="1">
            <a:off x="4743450" y="1133400"/>
            <a:ext cx="4353000" cy="4734000"/>
          </a:xfrm>
          <a:prstGeom prst="straightConnector1">
            <a:avLst/>
          </a:prstGeom>
          <a:noFill/>
          <a:ln w="19050" cap="flat" cmpd="sng">
            <a:solidFill>
              <a:srgbClr val="FF0000"/>
            </a:solidFill>
            <a:prstDash val="dash"/>
            <a:miter lim="8000"/>
            <a:headEnd type="none" w="sm" len="sm"/>
            <a:tailEnd type="triangle" w="sm" len="sm"/>
          </a:ln>
        </p:spPr>
      </p:cxnSp>
      <p:cxnSp>
        <p:nvCxnSpPr>
          <p:cNvPr id="176" name="Google Shape;176;p8"/>
          <p:cNvCxnSpPr/>
          <p:nvPr/>
        </p:nvCxnSpPr>
        <p:spPr>
          <a:xfrm>
            <a:off x="9572025" y="1187600"/>
            <a:ext cx="553200" cy="2232000"/>
          </a:xfrm>
          <a:prstGeom prst="straightConnector1">
            <a:avLst/>
          </a:prstGeom>
          <a:noFill/>
          <a:ln w="15875" cap="flat" cmpd="sng">
            <a:solidFill>
              <a:schemeClr val="dk1"/>
            </a:solidFill>
            <a:prstDash val="dash"/>
            <a:miter lim="8000"/>
            <a:headEnd type="none" w="sm" len="sm"/>
            <a:tailEnd type="triangle" w="sm" len="sm"/>
          </a:ln>
        </p:spPr>
      </p:cxnSp>
      <p:cxnSp>
        <p:nvCxnSpPr>
          <p:cNvPr id="177" name="Google Shape;177;p8"/>
          <p:cNvCxnSpPr/>
          <p:nvPr/>
        </p:nvCxnSpPr>
        <p:spPr>
          <a:xfrm rot="10800000" flipH="1">
            <a:off x="2811450" y="1162200"/>
            <a:ext cx="5827800" cy="89100"/>
          </a:xfrm>
          <a:prstGeom prst="straightConnector1">
            <a:avLst/>
          </a:prstGeom>
          <a:noFill/>
          <a:ln w="9525" cap="flat" cmpd="sng">
            <a:solidFill>
              <a:schemeClr val="dk2"/>
            </a:solidFill>
            <a:prstDash val="solid"/>
            <a:round/>
            <a:headEnd type="none" w="med" len="med"/>
            <a:tailEnd type="triangle" w="med" len="med"/>
          </a:ln>
        </p:spPr>
      </p:cxnSp>
      <p:cxnSp>
        <p:nvCxnSpPr>
          <p:cNvPr id="178" name="Google Shape;178;p8"/>
          <p:cNvCxnSpPr/>
          <p:nvPr/>
        </p:nvCxnSpPr>
        <p:spPr>
          <a:xfrm>
            <a:off x="2827625" y="1525175"/>
            <a:ext cx="6021000" cy="27300"/>
          </a:xfrm>
          <a:prstGeom prst="straightConnector1">
            <a:avLst/>
          </a:prstGeom>
          <a:noFill/>
          <a:ln w="9525" cap="flat" cmpd="sng">
            <a:solidFill>
              <a:schemeClr val="dk2"/>
            </a:solidFill>
            <a:prstDash val="solid"/>
            <a:round/>
            <a:headEnd type="none" w="med" len="med"/>
            <a:tailEnd type="triangle" w="med" len="med"/>
          </a:ln>
        </p:spPr>
      </p:cxnSp>
      <p:cxnSp>
        <p:nvCxnSpPr>
          <p:cNvPr id="179" name="Google Shape;179;p8"/>
          <p:cNvCxnSpPr/>
          <p:nvPr/>
        </p:nvCxnSpPr>
        <p:spPr>
          <a:xfrm>
            <a:off x="2852100" y="1258963"/>
            <a:ext cx="6196800" cy="2208000"/>
          </a:xfrm>
          <a:prstGeom prst="straightConnector1">
            <a:avLst/>
          </a:prstGeom>
          <a:noFill/>
          <a:ln w="9525" cap="flat" cmpd="sng">
            <a:solidFill>
              <a:schemeClr val="dk2"/>
            </a:solidFill>
            <a:prstDash val="solid"/>
            <a:round/>
            <a:headEnd type="none" w="med" len="med"/>
            <a:tailEnd type="triangle" w="med" len="med"/>
          </a:ln>
        </p:spPr>
      </p:cxnSp>
      <p:cxnSp>
        <p:nvCxnSpPr>
          <p:cNvPr id="180" name="Google Shape;180;p8"/>
          <p:cNvCxnSpPr/>
          <p:nvPr/>
        </p:nvCxnSpPr>
        <p:spPr>
          <a:xfrm>
            <a:off x="2884650" y="1520088"/>
            <a:ext cx="6630900" cy="2385300"/>
          </a:xfrm>
          <a:prstGeom prst="straightConnector1">
            <a:avLst/>
          </a:prstGeom>
          <a:noFill/>
          <a:ln w="9525" cap="flat" cmpd="sng">
            <a:solidFill>
              <a:schemeClr val="dk2"/>
            </a:solidFill>
            <a:prstDash val="solid"/>
            <a:round/>
            <a:headEnd type="none" w="med" len="med"/>
            <a:tailEnd type="triangle" w="med" len="med"/>
          </a:ln>
        </p:spPr>
      </p:cxnSp>
      <p:cxnSp>
        <p:nvCxnSpPr>
          <p:cNvPr id="181" name="Google Shape;181;p8"/>
          <p:cNvCxnSpPr/>
          <p:nvPr/>
        </p:nvCxnSpPr>
        <p:spPr>
          <a:xfrm>
            <a:off x="2827625" y="1979875"/>
            <a:ext cx="6649800" cy="3173100"/>
          </a:xfrm>
          <a:prstGeom prst="straightConnector1">
            <a:avLst/>
          </a:prstGeom>
          <a:noFill/>
          <a:ln w="9525" cap="flat" cmpd="sng">
            <a:solidFill>
              <a:schemeClr val="dk2"/>
            </a:solidFill>
            <a:prstDash val="solid"/>
            <a:round/>
            <a:headEnd type="none" w="med" len="med"/>
            <a:tailEnd type="triangle" w="med" len="med"/>
          </a:ln>
        </p:spPr>
      </p:cxnSp>
      <p:cxnSp>
        <p:nvCxnSpPr>
          <p:cNvPr id="182" name="Google Shape;182;p8"/>
          <p:cNvCxnSpPr/>
          <p:nvPr/>
        </p:nvCxnSpPr>
        <p:spPr>
          <a:xfrm>
            <a:off x="2827625" y="1811575"/>
            <a:ext cx="6611700" cy="1931700"/>
          </a:xfrm>
          <a:prstGeom prst="straightConnector1">
            <a:avLst/>
          </a:prstGeom>
          <a:noFill/>
          <a:ln w="9525" cap="flat" cmpd="sng">
            <a:solidFill>
              <a:schemeClr val="dk2"/>
            </a:solidFill>
            <a:prstDash val="solid"/>
            <a:round/>
            <a:headEnd type="none" w="med" len="med"/>
            <a:tailEnd type="triangle" w="med" len="med"/>
          </a:ln>
        </p:spPr>
      </p:cxnSp>
      <p:cxnSp>
        <p:nvCxnSpPr>
          <p:cNvPr id="183" name="Google Shape;183;p8"/>
          <p:cNvCxnSpPr/>
          <p:nvPr/>
        </p:nvCxnSpPr>
        <p:spPr>
          <a:xfrm>
            <a:off x="2884650" y="1701675"/>
            <a:ext cx="6383100" cy="3127500"/>
          </a:xfrm>
          <a:prstGeom prst="straightConnector1">
            <a:avLst/>
          </a:prstGeom>
          <a:noFill/>
          <a:ln w="9525" cap="flat" cmpd="sng">
            <a:solidFill>
              <a:schemeClr val="dk2"/>
            </a:solidFill>
            <a:prstDash val="solid"/>
            <a:round/>
            <a:headEnd type="none" w="med" len="med"/>
            <a:tailEnd type="triangle" w="med" len="med"/>
          </a:ln>
        </p:spPr>
      </p:cxnSp>
      <p:cxnSp>
        <p:nvCxnSpPr>
          <p:cNvPr id="184" name="Google Shape;184;p8"/>
          <p:cNvCxnSpPr/>
          <p:nvPr/>
        </p:nvCxnSpPr>
        <p:spPr>
          <a:xfrm>
            <a:off x="2705100" y="2076450"/>
            <a:ext cx="1657500" cy="3676800"/>
          </a:xfrm>
          <a:prstGeom prst="straightConnector1">
            <a:avLst/>
          </a:prstGeom>
          <a:noFill/>
          <a:ln w="9525" cap="flat" cmpd="sng">
            <a:solidFill>
              <a:schemeClr val="dk2"/>
            </a:solidFill>
            <a:prstDash val="solid"/>
            <a:round/>
            <a:headEnd type="none" w="med" len="med"/>
            <a:tailEnd type="triangle" w="med" len="med"/>
          </a:ln>
        </p:spPr>
      </p:cxnSp>
      <p:cxnSp>
        <p:nvCxnSpPr>
          <p:cNvPr id="185" name="Google Shape;185;p8"/>
          <p:cNvCxnSpPr/>
          <p:nvPr/>
        </p:nvCxnSpPr>
        <p:spPr>
          <a:xfrm rot="10800000" flipH="1">
            <a:off x="2811500" y="1171475"/>
            <a:ext cx="6027600" cy="632400"/>
          </a:xfrm>
          <a:prstGeom prst="straightConnector1">
            <a:avLst/>
          </a:prstGeom>
          <a:noFill/>
          <a:ln w="9525" cap="flat" cmpd="sng">
            <a:solidFill>
              <a:schemeClr val="dk2"/>
            </a:solidFill>
            <a:prstDash val="solid"/>
            <a:round/>
            <a:headEnd type="none" w="med" len="med"/>
            <a:tailEnd type="triangle" w="med" len="med"/>
          </a:ln>
        </p:spPr>
      </p:cxnSp>
      <p:cxnSp>
        <p:nvCxnSpPr>
          <p:cNvPr id="186" name="Google Shape;186;p8"/>
          <p:cNvCxnSpPr/>
          <p:nvPr/>
        </p:nvCxnSpPr>
        <p:spPr>
          <a:xfrm>
            <a:off x="3932775" y="1787625"/>
            <a:ext cx="3363900" cy="48900"/>
          </a:xfrm>
          <a:prstGeom prst="straightConnector1">
            <a:avLst/>
          </a:prstGeom>
          <a:noFill/>
          <a:ln w="9525" cap="flat" cmpd="sng">
            <a:solidFill>
              <a:schemeClr val="dk2"/>
            </a:solidFill>
            <a:prstDash val="solid"/>
            <a:round/>
            <a:headEnd type="none" w="med" len="med"/>
            <a:tailEnd type="triangle" w="med" len="med"/>
          </a:ln>
        </p:spPr>
      </p:cxnSp>
      <p:cxnSp>
        <p:nvCxnSpPr>
          <p:cNvPr id="187" name="Google Shape;187;p8"/>
          <p:cNvCxnSpPr/>
          <p:nvPr/>
        </p:nvCxnSpPr>
        <p:spPr>
          <a:xfrm>
            <a:off x="3997800" y="1787625"/>
            <a:ext cx="3396600" cy="390000"/>
          </a:xfrm>
          <a:prstGeom prst="straightConnector1">
            <a:avLst/>
          </a:prstGeom>
          <a:noFill/>
          <a:ln w="9525" cap="flat" cmpd="sng">
            <a:solidFill>
              <a:schemeClr val="dk2"/>
            </a:solidFill>
            <a:prstDash val="solid"/>
            <a:round/>
            <a:headEnd type="none" w="med" len="med"/>
            <a:tailEnd type="triangle" w="med" len="med"/>
          </a:ln>
        </p:spPr>
      </p:cxnSp>
      <p:cxnSp>
        <p:nvCxnSpPr>
          <p:cNvPr id="188" name="Google Shape;188;p8"/>
          <p:cNvCxnSpPr/>
          <p:nvPr/>
        </p:nvCxnSpPr>
        <p:spPr>
          <a:xfrm>
            <a:off x="4127800" y="1787625"/>
            <a:ext cx="5021700" cy="1852800"/>
          </a:xfrm>
          <a:prstGeom prst="straightConnector1">
            <a:avLst/>
          </a:prstGeom>
          <a:noFill/>
          <a:ln w="9525" cap="flat" cmpd="sng">
            <a:solidFill>
              <a:schemeClr val="dk2"/>
            </a:solidFill>
            <a:prstDash val="solid"/>
            <a:round/>
            <a:headEnd type="none" w="med" len="med"/>
            <a:tailEnd type="triangle" w="med" len="med"/>
          </a:ln>
        </p:spPr>
      </p:cxnSp>
      <p:cxnSp>
        <p:nvCxnSpPr>
          <p:cNvPr id="189" name="Google Shape;189;p8"/>
          <p:cNvCxnSpPr/>
          <p:nvPr/>
        </p:nvCxnSpPr>
        <p:spPr>
          <a:xfrm>
            <a:off x="4046550" y="1836375"/>
            <a:ext cx="5151600" cy="2112600"/>
          </a:xfrm>
          <a:prstGeom prst="straightConnector1">
            <a:avLst/>
          </a:prstGeom>
          <a:noFill/>
          <a:ln w="9525" cap="flat" cmpd="sng">
            <a:solidFill>
              <a:schemeClr val="dk2"/>
            </a:solidFill>
            <a:prstDash val="solid"/>
            <a:round/>
            <a:headEnd type="none" w="med" len="med"/>
            <a:tailEnd type="triangle" w="med" len="med"/>
          </a:ln>
        </p:spPr>
      </p:cxnSp>
      <p:cxnSp>
        <p:nvCxnSpPr>
          <p:cNvPr id="190" name="Google Shape;190;p8"/>
          <p:cNvCxnSpPr/>
          <p:nvPr/>
        </p:nvCxnSpPr>
        <p:spPr>
          <a:xfrm>
            <a:off x="3965300" y="1787625"/>
            <a:ext cx="5037900" cy="2421300"/>
          </a:xfrm>
          <a:prstGeom prst="straightConnector1">
            <a:avLst/>
          </a:prstGeom>
          <a:noFill/>
          <a:ln w="9525" cap="flat" cmpd="sng">
            <a:solidFill>
              <a:schemeClr val="dk2"/>
            </a:solidFill>
            <a:prstDash val="solid"/>
            <a:round/>
            <a:headEnd type="none" w="med" len="med"/>
            <a:tailEnd type="triangle" w="med" len="med"/>
          </a:ln>
        </p:spPr>
      </p:cxnSp>
      <p:cxnSp>
        <p:nvCxnSpPr>
          <p:cNvPr id="191" name="Google Shape;191;p8"/>
          <p:cNvCxnSpPr/>
          <p:nvPr/>
        </p:nvCxnSpPr>
        <p:spPr>
          <a:xfrm>
            <a:off x="3949050" y="1787625"/>
            <a:ext cx="5476500" cy="2502600"/>
          </a:xfrm>
          <a:prstGeom prst="straightConnector1">
            <a:avLst/>
          </a:prstGeom>
          <a:noFill/>
          <a:ln w="9525" cap="flat" cmpd="sng">
            <a:solidFill>
              <a:schemeClr val="dk2"/>
            </a:solidFill>
            <a:prstDash val="solid"/>
            <a:round/>
            <a:headEnd type="none" w="med" len="med"/>
            <a:tailEnd type="triangle" w="med" len="med"/>
          </a:ln>
        </p:spPr>
      </p:cxnSp>
      <p:cxnSp>
        <p:nvCxnSpPr>
          <p:cNvPr id="192" name="Google Shape;192;p8"/>
          <p:cNvCxnSpPr/>
          <p:nvPr/>
        </p:nvCxnSpPr>
        <p:spPr>
          <a:xfrm>
            <a:off x="3949050" y="1787625"/>
            <a:ext cx="5103000" cy="2909100"/>
          </a:xfrm>
          <a:prstGeom prst="straightConnector1">
            <a:avLst/>
          </a:prstGeom>
          <a:noFill/>
          <a:ln w="9525" cap="flat" cmpd="sng">
            <a:solidFill>
              <a:schemeClr val="dk2"/>
            </a:solidFill>
            <a:prstDash val="solid"/>
            <a:round/>
            <a:headEnd type="none" w="med" len="med"/>
            <a:tailEnd type="triangle" w="med" len="med"/>
          </a:ln>
        </p:spPr>
      </p:cxnSp>
      <p:cxnSp>
        <p:nvCxnSpPr>
          <p:cNvPr id="193" name="Google Shape;193;p8"/>
          <p:cNvCxnSpPr/>
          <p:nvPr/>
        </p:nvCxnSpPr>
        <p:spPr>
          <a:xfrm>
            <a:off x="3965300" y="1852625"/>
            <a:ext cx="5103000" cy="3120300"/>
          </a:xfrm>
          <a:prstGeom prst="straightConnector1">
            <a:avLst/>
          </a:prstGeom>
          <a:noFill/>
          <a:ln w="9525" cap="flat" cmpd="sng">
            <a:solidFill>
              <a:schemeClr val="dk2"/>
            </a:solidFill>
            <a:prstDash val="solid"/>
            <a:round/>
            <a:headEnd type="none" w="med" len="med"/>
            <a:tailEnd type="triangle" w="med" len="med"/>
          </a:ln>
        </p:spPr>
      </p:cxnSp>
      <p:cxnSp>
        <p:nvCxnSpPr>
          <p:cNvPr id="194" name="Google Shape;194;p8"/>
          <p:cNvCxnSpPr/>
          <p:nvPr/>
        </p:nvCxnSpPr>
        <p:spPr>
          <a:xfrm>
            <a:off x="3932775" y="1787625"/>
            <a:ext cx="5590500" cy="3315300"/>
          </a:xfrm>
          <a:prstGeom prst="straightConnector1">
            <a:avLst/>
          </a:prstGeom>
          <a:noFill/>
          <a:ln w="9525" cap="flat" cmpd="sng">
            <a:solidFill>
              <a:schemeClr val="dk2"/>
            </a:solidFill>
            <a:prstDash val="solid"/>
            <a:round/>
            <a:headEnd type="none" w="med" len="med"/>
            <a:tailEnd type="triangle" w="med" len="med"/>
          </a:ln>
        </p:spPr>
      </p:cxnSp>
      <p:cxnSp>
        <p:nvCxnSpPr>
          <p:cNvPr id="195" name="Google Shape;195;p8"/>
          <p:cNvCxnSpPr/>
          <p:nvPr/>
        </p:nvCxnSpPr>
        <p:spPr>
          <a:xfrm rot="10800000" flipH="1">
            <a:off x="2852100" y="1304825"/>
            <a:ext cx="6196800" cy="108900"/>
          </a:xfrm>
          <a:prstGeom prst="straightConnector1">
            <a:avLst/>
          </a:prstGeom>
          <a:noFill/>
          <a:ln w="9525" cap="flat" cmpd="sng">
            <a:solidFill>
              <a:schemeClr val="dk2"/>
            </a:solidFill>
            <a:prstDash val="solid"/>
            <a:round/>
            <a:headEnd type="none" w="med" len="med"/>
            <a:tailEnd type="triangle" w="med" len="med"/>
          </a:ln>
        </p:spPr>
      </p:cxnSp>
      <p:cxnSp>
        <p:nvCxnSpPr>
          <p:cNvPr id="196" name="Google Shape;196;p8"/>
          <p:cNvCxnSpPr/>
          <p:nvPr/>
        </p:nvCxnSpPr>
        <p:spPr>
          <a:xfrm>
            <a:off x="3900275" y="1917650"/>
            <a:ext cx="3753900" cy="129900"/>
          </a:xfrm>
          <a:prstGeom prst="straightConnector1">
            <a:avLst/>
          </a:prstGeom>
          <a:noFill/>
          <a:ln w="9525" cap="flat" cmpd="sng">
            <a:solidFill>
              <a:schemeClr val="dk2"/>
            </a:solidFill>
            <a:prstDash val="solid"/>
            <a:round/>
            <a:headEnd type="none" w="med" len="med"/>
            <a:tailEnd type="triangle" w="med" len="med"/>
          </a:ln>
        </p:spPr>
      </p:cxnSp>
      <p:cxnSp>
        <p:nvCxnSpPr>
          <p:cNvPr id="197" name="Google Shape;197;p8"/>
          <p:cNvCxnSpPr/>
          <p:nvPr/>
        </p:nvCxnSpPr>
        <p:spPr>
          <a:xfrm rot="10800000" flipH="1">
            <a:off x="3932775" y="1820150"/>
            <a:ext cx="3591600" cy="97500"/>
          </a:xfrm>
          <a:prstGeom prst="straightConnector1">
            <a:avLst/>
          </a:prstGeom>
          <a:noFill/>
          <a:ln w="9525" cap="flat" cmpd="sng">
            <a:solidFill>
              <a:schemeClr val="dk2"/>
            </a:solidFill>
            <a:prstDash val="solid"/>
            <a:round/>
            <a:headEnd type="none" w="med" len="med"/>
            <a:tailEnd type="triangle" w="med" len="med"/>
          </a:ln>
        </p:spPr>
      </p:cxnSp>
      <p:cxnSp>
        <p:nvCxnSpPr>
          <p:cNvPr id="198" name="Google Shape;198;p8"/>
          <p:cNvCxnSpPr/>
          <p:nvPr/>
        </p:nvCxnSpPr>
        <p:spPr>
          <a:xfrm rot="10800000" flipH="1">
            <a:off x="2795100" y="1419150"/>
            <a:ext cx="6101400" cy="555300"/>
          </a:xfrm>
          <a:prstGeom prst="straightConnector1">
            <a:avLst/>
          </a:prstGeom>
          <a:noFill/>
          <a:ln w="9525" cap="flat" cmpd="sng">
            <a:solidFill>
              <a:schemeClr val="dk2"/>
            </a:solidFill>
            <a:prstDash val="solid"/>
            <a:round/>
            <a:headEnd type="none" w="med" len="med"/>
            <a:tailEnd type="triangle" w="med" len="med"/>
          </a:ln>
        </p:spPr>
      </p:cxnSp>
      <p:cxnSp>
        <p:nvCxnSpPr>
          <p:cNvPr id="199" name="Google Shape;199;p8"/>
          <p:cNvCxnSpPr/>
          <p:nvPr/>
        </p:nvCxnSpPr>
        <p:spPr>
          <a:xfrm rot="10800000" flipH="1">
            <a:off x="2957675" y="1990825"/>
            <a:ext cx="6024300" cy="105600"/>
          </a:xfrm>
          <a:prstGeom prst="straightConnector1">
            <a:avLst/>
          </a:prstGeom>
          <a:noFill/>
          <a:ln w="9525" cap="flat" cmpd="sng">
            <a:solidFill>
              <a:schemeClr val="dk2"/>
            </a:solidFill>
            <a:prstDash val="solid"/>
            <a:round/>
            <a:headEnd type="none" w="med" len="med"/>
            <a:tailEnd type="triangle" w="med" len="med"/>
          </a:ln>
        </p:spPr>
      </p:cxnSp>
      <p:cxnSp>
        <p:nvCxnSpPr>
          <p:cNvPr id="200" name="Google Shape;200;p8"/>
          <p:cNvCxnSpPr/>
          <p:nvPr/>
        </p:nvCxnSpPr>
        <p:spPr>
          <a:xfrm rot="10800000" flipH="1">
            <a:off x="2943288" y="1581150"/>
            <a:ext cx="5981700" cy="6000"/>
          </a:xfrm>
          <a:prstGeom prst="straightConnector1">
            <a:avLst/>
          </a:prstGeom>
          <a:noFill/>
          <a:ln w="9525" cap="flat" cmpd="sng">
            <a:solidFill>
              <a:schemeClr val="dk2"/>
            </a:solidFill>
            <a:prstDash val="solid"/>
            <a:round/>
            <a:headEnd type="none" w="med" len="med"/>
            <a:tailEnd type="triangle" w="med" len="med"/>
          </a:ln>
        </p:spPr>
      </p:cxnSp>
      <p:cxnSp>
        <p:nvCxnSpPr>
          <p:cNvPr id="201" name="Google Shape;201;p8"/>
          <p:cNvCxnSpPr/>
          <p:nvPr/>
        </p:nvCxnSpPr>
        <p:spPr>
          <a:xfrm>
            <a:off x="2884500" y="1706338"/>
            <a:ext cx="6012000" cy="141600"/>
          </a:xfrm>
          <a:prstGeom prst="straightConnector1">
            <a:avLst/>
          </a:prstGeom>
          <a:noFill/>
          <a:ln w="9525" cap="flat" cmpd="sng">
            <a:solidFill>
              <a:schemeClr val="dk2"/>
            </a:solidFill>
            <a:prstDash val="solid"/>
            <a:round/>
            <a:headEnd type="none" w="med" len="med"/>
            <a:tailEnd type="triangle" w="med" len="med"/>
          </a:ln>
        </p:spPr>
      </p:cxnSp>
      <p:cxnSp>
        <p:nvCxnSpPr>
          <p:cNvPr id="202" name="Google Shape;202;p8"/>
          <p:cNvCxnSpPr>
            <a:endCxn id="203" idx="2"/>
          </p:cNvCxnSpPr>
          <p:nvPr/>
        </p:nvCxnSpPr>
        <p:spPr>
          <a:xfrm rot="10800000" flipH="1">
            <a:off x="4014100" y="2171575"/>
            <a:ext cx="3932700" cy="71100"/>
          </a:xfrm>
          <a:prstGeom prst="straightConnector1">
            <a:avLst/>
          </a:prstGeom>
          <a:noFill/>
          <a:ln w="9525" cap="flat" cmpd="sng">
            <a:solidFill>
              <a:schemeClr val="dk2"/>
            </a:solidFill>
            <a:prstDash val="solid"/>
            <a:round/>
            <a:headEnd type="none" w="med" len="med"/>
            <a:tailEnd type="triangle" w="med" len="med"/>
          </a:ln>
        </p:spPr>
      </p:cxnSp>
      <p:cxnSp>
        <p:nvCxnSpPr>
          <p:cNvPr id="204" name="Google Shape;204;p8"/>
          <p:cNvCxnSpPr/>
          <p:nvPr/>
        </p:nvCxnSpPr>
        <p:spPr>
          <a:xfrm>
            <a:off x="2844438" y="1404775"/>
            <a:ext cx="6651900" cy="3119700"/>
          </a:xfrm>
          <a:prstGeom prst="straightConnector1">
            <a:avLst/>
          </a:prstGeom>
          <a:noFill/>
          <a:ln w="9525" cap="flat" cmpd="sng">
            <a:solidFill>
              <a:schemeClr val="dk2"/>
            </a:solidFill>
            <a:prstDash val="solid"/>
            <a:round/>
            <a:headEnd type="none" w="med" len="med"/>
            <a:tailEnd type="triangle" w="med" len="med"/>
          </a:ln>
        </p:spPr>
      </p:cxnSp>
      <p:cxnSp>
        <p:nvCxnSpPr>
          <p:cNvPr id="205" name="Google Shape;205;p8"/>
          <p:cNvCxnSpPr/>
          <p:nvPr/>
        </p:nvCxnSpPr>
        <p:spPr>
          <a:xfrm>
            <a:off x="3949050" y="1982650"/>
            <a:ext cx="5379000" cy="1820100"/>
          </a:xfrm>
          <a:prstGeom prst="straightConnector1">
            <a:avLst/>
          </a:prstGeom>
          <a:noFill/>
          <a:ln w="9525" cap="flat" cmpd="sng">
            <a:solidFill>
              <a:schemeClr val="dk2"/>
            </a:solidFill>
            <a:prstDash val="solid"/>
            <a:round/>
            <a:headEnd type="none" w="med" len="med"/>
            <a:tailEnd type="triangle" w="med" len="med"/>
          </a:ln>
        </p:spPr>
      </p:cxnSp>
      <p:cxnSp>
        <p:nvCxnSpPr>
          <p:cNvPr id="206" name="Google Shape;206;p8"/>
          <p:cNvCxnSpPr/>
          <p:nvPr/>
        </p:nvCxnSpPr>
        <p:spPr>
          <a:xfrm>
            <a:off x="3867775" y="1950150"/>
            <a:ext cx="5493000" cy="2746500"/>
          </a:xfrm>
          <a:prstGeom prst="straightConnector1">
            <a:avLst/>
          </a:prstGeom>
          <a:noFill/>
          <a:ln w="9525" cap="flat" cmpd="sng">
            <a:solidFill>
              <a:schemeClr val="dk2"/>
            </a:solidFill>
            <a:prstDash val="solid"/>
            <a:round/>
            <a:headEnd type="none" w="med" len="med"/>
            <a:tailEnd type="triangle" w="med" len="med"/>
          </a:ln>
        </p:spPr>
      </p:cxnSp>
      <p:cxnSp>
        <p:nvCxnSpPr>
          <p:cNvPr id="207" name="Google Shape;207;p8"/>
          <p:cNvCxnSpPr/>
          <p:nvPr/>
        </p:nvCxnSpPr>
        <p:spPr>
          <a:xfrm>
            <a:off x="3867775" y="1933900"/>
            <a:ext cx="5671800" cy="2778900"/>
          </a:xfrm>
          <a:prstGeom prst="straightConnector1">
            <a:avLst/>
          </a:prstGeom>
          <a:noFill/>
          <a:ln w="9525" cap="flat" cmpd="sng">
            <a:solidFill>
              <a:schemeClr val="dk2"/>
            </a:solidFill>
            <a:prstDash val="solid"/>
            <a:round/>
            <a:headEnd type="none" w="med" len="med"/>
            <a:tailEnd type="triangle" w="med" len="med"/>
          </a:ln>
        </p:spPr>
      </p:cxnSp>
      <p:cxnSp>
        <p:nvCxnSpPr>
          <p:cNvPr id="208" name="Google Shape;208;p8"/>
          <p:cNvCxnSpPr/>
          <p:nvPr/>
        </p:nvCxnSpPr>
        <p:spPr>
          <a:xfrm>
            <a:off x="3932775" y="1917650"/>
            <a:ext cx="5541600" cy="3152700"/>
          </a:xfrm>
          <a:prstGeom prst="straightConnector1">
            <a:avLst/>
          </a:prstGeom>
          <a:noFill/>
          <a:ln w="9525" cap="flat" cmpd="sng">
            <a:solidFill>
              <a:schemeClr val="dk2"/>
            </a:solidFill>
            <a:prstDash val="solid"/>
            <a:round/>
            <a:headEnd type="none" w="med" len="med"/>
            <a:tailEnd type="triangle" w="med" len="med"/>
          </a:ln>
        </p:spPr>
      </p:cxnSp>
      <p:cxnSp>
        <p:nvCxnSpPr>
          <p:cNvPr id="209" name="Google Shape;209;p8"/>
          <p:cNvCxnSpPr/>
          <p:nvPr/>
        </p:nvCxnSpPr>
        <p:spPr>
          <a:xfrm>
            <a:off x="3932775" y="2096400"/>
            <a:ext cx="5330400" cy="1966500"/>
          </a:xfrm>
          <a:prstGeom prst="straightConnector1">
            <a:avLst/>
          </a:prstGeom>
          <a:noFill/>
          <a:ln w="9525" cap="flat" cmpd="sng">
            <a:solidFill>
              <a:schemeClr val="dk2"/>
            </a:solidFill>
            <a:prstDash val="solid"/>
            <a:round/>
            <a:headEnd type="none" w="med" len="med"/>
            <a:tailEnd type="triangle" w="med" len="med"/>
          </a:ln>
        </p:spPr>
      </p:cxnSp>
      <p:cxnSp>
        <p:nvCxnSpPr>
          <p:cNvPr id="210" name="Google Shape;210;p8"/>
          <p:cNvCxnSpPr/>
          <p:nvPr/>
        </p:nvCxnSpPr>
        <p:spPr>
          <a:xfrm>
            <a:off x="3802775" y="2047650"/>
            <a:ext cx="5639100" cy="2518800"/>
          </a:xfrm>
          <a:prstGeom prst="straightConnector1">
            <a:avLst/>
          </a:prstGeom>
          <a:noFill/>
          <a:ln w="9525" cap="flat" cmpd="sng">
            <a:solidFill>
              <a:schemeClr val="dk2"/>
            </a:solidFill>
            <a:prstDash val="solid"/>
            <a:round/>
            <a:headEnd type="none" w="med" len="med"/>
            <a:tailEnd type="triangle" w="med" len="med"/>
          </a:ln>
        </p:spPr>
      </p:cxnSp>
      <p:cxnSp>
        <p:nvCxnSpPr>
          <p:cNvPr id="211" name="Google Shape;211;p8"/>
          <p:cNvCxnSpPr/>
          <p:nvPr/>
        </p:nvCxnSpPr>
        <p:spPr>
          <a:xfrm>
            <a:off x="3867775" y="2080150"/>
            <a:ext cx="5590500" cy="3006600"/>
          </a:xfrm>
          <a:prstGeom prst="straightConnector1">
            <a:avLst/>
          </a:prstGeom>
          <a:noFill/>
          <a:ln w="9525" cap="flat" cmpd="sng">
            <a:solidFill>
              <a:schemeClr val="dk2"/>
            </a:solidFill>
            <a:prstDash val="solid"/>
            <a:round/>
            <a:headEnd type="none" w="med" len="med"/>
            <a:tailEnd type="triangle" w="med" len="med"/>
          </a:ln>
        </p:spPr>
      </p:cxnSp>
      <p:cxnSp>
        <p:nvCxnSpPr>
          <p:cNvPr id="212" name="Google Shape;212;p8"/>
          <p:cNvCxnSpPr/>
          <p:nvPr/>
        </p:nvCxnSpPr>
        <p:spPr>
          <a:xfrm>
            <a:off x="2686050" y="4410075"/>
            <a:ext cx="6677100" cy="723900"/>
          </a:xfrm>
          <a:prstGeom prst="straightConnector1">
            <a:avLst/>
          </a:prstGeom>
          <a:noFill/>
          <a:ln w="9525" cap="flat" cmpd="sng">
            <a:solidFill>
              <a:schemeClr val="dk2"/>
            </a:solidFill>
            <a:prstDash val="solid"/>
            <a:round/>
            <a:headEnd type="none" w="med" len="med"/>
            <a:tailEnd type="triangle" w="med" len="med"/>
          </a:ln>
        </p:spPr>
      </p:cxnSp>
      <p:cxnSp>
        <p:nvCxnSpPr>
          <p:cNvPr id="213" name="Google Shape;213;p8"/>
          <p:cNvCxnSpPr/>
          <p:nvPr/>
        </p:nvCxnSpPr>
        <p:spPr>
          <a:xfrm>
            <a:off x="3932775" y="2080150"/>
            <a:ext cx="5314200" cy="1966500"/>
          </a:xfrm>
          <a:prstGeom prst="straightConnector1">
            <a:avLst/>
          </a:prstGeom>
          <a:noFill/>
          <a:ln w="9525" cap="flat" cmpd="sng">
            <a:solidFill>
              <a:schemeClr val="dk2"/>
            </a:solidFill>
            <a:prstDash val="solid"/>
            <a:round/>
            <a:headEnd type="none" w="med" len="med"/>
            <a:tailEnd type="triangle" w="med" len="med"/>
          </a:ln>
        </p:spPr>
      </p:cxnSp>
      <p:cxnSp>
        <p:nvCxnSpPr>
          <p:cNvPr id="214" name="Google Shape;214;p8"/>
          <p:cNvCxnSpPr/>
          <p:nvPr/>
        </p:nvCxnSpPr>
        <p:spPr>
          <a:xfrm>
            <a:off x="2676525" y="1943100"/>
            <a:ext cx="1866900" cy="3810000"/>
          </a:xfrm>
          <a:prstGeom prst="straightConnector1">
            <a:avLst/>
          </a:prstGeom>
          <a:noFill/>
          <a:ln w="9525" cap="flat" cmpd="sng">
            <a:solidFill>
              <a:schemeClr val="dk2"/>
            </a:solidFill>
            <a:prstDash val="solid"/>
            <a:round/>
            <a:headEnd type="none" w="med" len="med"/>
            <a:tailEnd type="triangle" w="med" len="med"/>
          </a:ln>
        </p:spPr>
      </p:cxnSp>
      <p:cxnSp>
        <p:nvCxnSpPr>
          <p:cNvPr id="215" name="Google Shape;215;p8"/>
          <p:cNvCxnSpPr/>
          <p:nvPr/>
        </p:nvCxnSpPr>
        <p:spPr>
          <a:xfrm>
            <a:off x="2686050" y="1533525"/>
            <a:ext cx="2152800" cy="3791100"/>
          </a:xfrm>
          <a:prstGeom prst="straightConnector1">
            <a:avLst/>
          </a:prstGeom>
          <a:noFill/>
          <a:ln w="9525" cap="flat" cmpd="sng">
            <a:solidFill>
              <a:schemeClr val="dk2"/>
            </a:solidFill>
            <a:prstDash val="solid"/>
            <a:round/>
            <a:headEnd type="none" w="med" len="med"/>
            <a:tailEnd type="triangle" w="med" len="med"/>
          </a:ln>
        </p:spPr>
      </p:cxnSp>
      <p:cxnSp>
        <p:nvCxnSpPr>
          <p:cNvPr id="216" name="Google Shape;216;p8"/>
          <p:cNvCxnSpPr/>
          <p:nvPr/>
        </p:nvCxnSpPr>
        <p:spPr>
          <a:xfrm>
            <a:off x="2686050" y="1419225"/>
            <a:ext cx="2000400" cy="3791100"/>
          </a:xfrm>
          <a:prstGeom prst="straightConnector1">
            <a:avLst/>
          </a:prstGeom>
          <a:noFill/>
          <a:ln w="9525" cap="flat" cmpd="sng">
            <a:solidFill>
              <a:schemeClr val="dk2"/>
            </a:solidFill>
            <a:prstDash val="solid"/>
            <a:round/>
            <a:headEnd type="none" w="med" len="med"/>
            <a:tailEnd type="triangle" w="med" len="med"/>
          </a:ln>
        </p:spPr>
      </p:cxnSp>
      <p:cxnSp>
        <p:nvCxnSpPr>
          <p:cNvPr id="217" name="Google Shape;217;p8"/>
          <p:cNvCxnSpPr/>
          <p:nvPr/>
        </p:nvCxnSpPr>
        <p:spPr>
          <a:xfrm>
            <a:off x="2676525" y="1695450"/>
            <a:ext cx="1590600" cy="3800400"/>
          </a:xfrm>
          <a:prstGeom prst="straightConnector1">
            <a:avLst/>
          </a:prstGeom>
          <a:noFill/>
          <a:ln w="9525" cap="flat" cmpd="sng">
            <a:solidFill>
              <a:schemeClr val="dk2"/>
            </a:solidFill>
            <a:prstDash val="solid"/>
            <a:round/>
            <a:headEnd type="none" w="med" len="med"/>
            <a:tailEnd type="triangle" w="med" len="med"/>
          </a:ln>
        </p:spPr>
      </p:cxnSp>
      <p:cxnSp>
        <p:nvCxnSpPr>
          <p:cNvPr id="218" name="Google Shape;218;p8"/>
          <p:cNvCxnSpPr/>
          <p:nvPr/>
        </p:nvCxnSpPr>
        <p:spPr>
          <a:xfrm flipH="1">
            <a:off x="2171600" y="1832470"/>
            <a:ext cx="340200" cy="2444400"/>
          </a:xfrm>
          <a:prstGeom prst="straightConnector1">
            <a:avLst/>
          </a:prstGeom>
          <a:noFill/>
          <a:ln w="9525" cap="flat" cmpd="sng">
            <a:solidFill>
              <a:schemeClr val="dk2"/>
            </a:solidFill>
            <a:prstDash val="solid"/>
            <a:round/>
            <a:headEnd type="none" w="med" len="med"/>
            <a:tailEnd type="triangle" w="med" len="med"/>
          </a:ln>
        </p:spPr>
      </p:cxnSp>
      <p:cxnSp>
        <p:nvCxnSpPr>
          <p:cNvPr id="219" name="Google Shape;219;p8"/>
          <p:cNvCxnSpPr/>
          <p:nvPr/>
        </p:nvCxnSpPr>
        <p:spPr>
          <a:xfrm flipH="1">
            <a:off x="2295425" y="1657625"/>
            <a:ext cx="335700" cy="3143100"/>
          </a:xfrm>
          <a:prstGeom prst="straightConnector1">
            <a:avLst/>
          </a:prstGeom>
          <a:noFill/>
          <a:ln w="9525" cap="flat" cmpd="sng">
            <a:solidFill>
              <a:schemeClr val="dk2"/>
            </a:solidFill>
            <a:prstDash val="solid"/>
            <a:round/>
            <a:headEnd type="none" w="med" len="med"/>
            <a:tailEnd type="triangle" w="med" len="med"/>
          </a:ln>
        </p:spPr>
      </p:cxnSp>
      <p:cxnSp>
        <p:nvCxnSpPr>
          <p:cNvPr id="220" name="Google Shape;220;p8"/>
          <p:cNvCxnSpPr/>
          <p:nvPr/>
        </p:nvCxnSpPr>
        <p:spPr>
          <a:xfrm flipH="1">
            <a:off x="2295550" y="2113200"/>
            <a:ext cx="450900" cy="1973100"/>
          </a:xfrm>
          <a:prstGeom prst="straightConnector1">
            <a:avLst/>
          </a:prstGeom>
          <a:noFill/>
          <a:ln w="9525" cap="flat" cmpd="sng">
            <a:solidFill>
              <a:schemeClr val="dk2"/>
            </a:solidFill>
            <a:prstDash val="solid"/>
            <a:round/>
            <a:headEnd type="none" w="med" len="med"/>
            <a:tailEnd type="triangle" w="med" len="med"/>
          </a:ln>
        </p:spPr>
      </p:cxnSp>
      <p:cxnSp>
        <p:nvCxnSpPr>
          <p:cNvPr id="221" name="Google Shape;221;p8"/>
          <p:cNvCxnSpPr/>
          <p:nvPr/>
        </p:nvCxnSpPr>
        <p:spPr>
          <a:xfrm flipH="1">
            <a:off x="2019225" y="1276350"/>
            <a:ext cx="390600" cy="3010800"/>
          </a:xfrm>
          <a:prstGeom prst="straightConnector1">
            <a:avLst/>
          </a:prstGeom>
          <a:noFill/>
          <a:ln w="9525" cap="flat" cmpd="sng">
            <a:solidFill>
              <a:schemeClr val="dk2"/>
            </a:solidFill>
            <a:prstDash val="solid"/>
            <a:round/>
            <a:headEnd type="none" w="med" len="med"/>
            <a:tailEnd type="triangle" w="med" len="med"/>
          </a:ln>
        </p:spPr>
      </p:cxnSp>
      <p:cxnSp>
        <p:nvCxnSpPr>
          <p:cNvPr id="222" name="Google Shape;222;p8"/>
          <p:cNvCxnSpPr/>
          <p:nvPr/>
        </p:nvCxnSpPr>
        <p:spPr>
          <a:xfrm flipH="1">
            <a:off x="2524250" y="1895850"/>
            <a:ext cx="124800" cy="2781000"/>
          </a:xfrm>
          <a:prstGeom prst="straightConnector1">
            <a:avLst/>
          </a:prstGeom>
          <a:noFill/>
          <a:ln w="9525" cap="flat" cmpd="sng">
            <a:solidFill>
              <a:schemeClr val="dk2"/>
            </a:solidFill>
            <a:prstDash val="solid"/>
            <a:round/>
            <a:headEnd type="none" w="med" len="med"/>
            <a:tailEnd type="triangle" w="med" len="med"/>
          </a:ln>
        </p:spPr>
      </p:cxnSp>
      <p:cxnSp>
        <p:nvCxnSpPr>
          <p:cNvPr id="223" name="Google Shape;223;p8"/>
          <p:cNvCxnSpPr/>
          <p:nvPr/>
        </p:nvCxnSpPr>
        <p:spPr>
          <a:xfrm flipH="1">
            <a:off x="1876475" y="1525175"/>
            <a:ext cx="608400" cy="3437400"/>
          </a:xfrm>
          <a:prstGeom prst="straightConnector1">
            <a:avLst/>
          </a:prstGeom>
          <a:noFill/>
          <a:ln w="9525" cap="flat" cmpd="sng">
            <a:solidFill>
              <a:schemeClr val="dk2"/>
            </a:solidFill>
            <a:prstDash val="solid"/>
            <a:round/>
            <a:headEnd type="none" w="med" len="med"/>
            <a:tailEnd type="triangle" w="med" len="med"/>
          </a:ln>
        </p:spPr>
      </p:cxnSp>
      <p:cxnSp>
        <p:nvCxnSpPr>
          <p:cNvPr id="224" name="Google Shape;224;p8"/>
          <p:cNvCxnSpPr/>
          <p:nvPr/>
        </p:nvCxnSpPr>
        <p:spPr>
          <a:xfrm flipH="1">
            <a:off x="1695350" y="1397600"/>
            <a:ext cx="953700" cy="2993400"/>
          </a:xfrm>
          <a:prstGeom prst="straightConnector1">
            <a:avLst/>
          </a:prstGeom>
          <a:noFill/>
          <a:ln w="9525" cap="flat" cmpd="sng">
            <a:solidFill>
              <a:schemeClr val="dk2"/>
            </a:solidFill>
            <a:prstDash val="solid"/>
            <a:round/>
            <a:headEnd type="none" w="med" len="med"/>
            <a:tailEnd type="triangle" w="med" len="med"/>
          </a:ln>
        </p:spPr>
      </p:cxnSp>
      <p:cxnSp>
        <p:nvCxnSpPr>
          <p:cNvPr id="225" name="Google Shape;225;p8"/>
          <p:cNvCxnSpPr/>
          <p:nvPr/>
        </p:nvCxnSpPr>
        <p:spPr>
          <a:xfrm>
            <a:off x="2057400" y="4724400"/>
            <a:ext cx="2448000" cy="457200"/>
          </a:xfrm>
          <a:prstGeom prst="straightConnector1">
            <a:avLst/>
          </a:prstGeom>
          <a:noFill/>
          <a:ln w="15875" cap="flat" cmpd="sng">
            <a:solidFill>
              <a:srgbClr val="7030A0"/>
            </a:solidFill>
            <a:prstDash val="solid"/>
            <a:miter lim="800000"/>
            <a:headEnd type="none" w="sm" len="sm"/>
            <a:tailEnd type="stealth" w="sm" len="sm"/>
          </a:ln>
        </p:spPr>
      </p:cxnSp>
      <p:sp>
        <p:nvSpPr>
          <p:cNvPr id="226" name="Google Shape;226;p8"/>
          <p:cNvSpPr txBox="1"/>
          <p:nvPr/>
        </p:nvSpPr>
        <p:spPr>
          <a:xfrm>
            <a:off x="4136925" y="199100"/>
            <a:ext cx="35916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sz="2200" b="1" u="sng">
                <a:solidFill>
                  <a:srgbClr val="FF0000"/>
                </a:solidFill>
                <a:latin typeface="Calibri"/>
                <a:ea typeface="Calibri"/>
                <a:cs typeface="Calibri"/>
                <a:sym typeface="Calibri"/>
              </a:rPr>
              <a:t>ORGANIZADOR GRÁFICO</a:t>
            </a:r>
            <a:endParaRPr sz="2200" b="1" u="sng">
              <a:solidFill>
                <a:srgbClr val="FF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9ef6c87c41_0_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s-MX"/>
              <a:t>8. Actividad interdisciplinaria para dar inicio o detonar el proyecto</a:t>
            </a:r>
            <a:endParaRPr/>
          </a:p>
        </p:txBody>
      </p:sp>
      <p:sp>
        <p:nvSpPr>
          <p:cNvPr id="232" name="Google Shape;232;g9ef6c87c41_0_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SzPts val="1800"/>
              <a:buNone/>
            </a:pPr>
            <a:r>
              <a:rPr lang="es-MX" sz="2900" b="1"/>
              <a:t>“¿Qué va a acabar con el mundo?”</a:t>
            </a:r>
            <a:endParaRPr sz="2900" b="1"/>
          </a:p>
          <a:p>
            <a:pPr marL="0" lvl="0" indent="0" algn="ctr" rtl="0">
              <a:lnSpc>
                <a:spcPct val="90000"/>
              </a:lnSpc>
              <a:spcBef>
                <a:spcPts val="1000"/>
              </a:spcBef>
              <a:spcAft>
                <a:spcPts val="0"/>
              </a:spcAft>
              <a:buSzPts val="1800"/>
              <a:buNone/>
            </a:pPr>
            <a:endParaRPr sz="2900" b="1"/>
          </a:p>
          <a:p>
            <a:pPr marL="0" lvl="0" indent="0" algn="ctr" rtl="0">
              <a:lnSpc>
                <a:spcPct val="90000"/>
              </a:lnSpc>
              <a:spcBef>
                <a:spcPts val="1000"/>
              </a:spcBef>
              <a:spcAft>
                <a:spcPts val="0"/>
              </a:spcAft>
              <a:buSzPts val="1800"/>
              <a:buNone/>
            </a:pPr>
            <a:r>
              <a:rPr lang="es-MX"/>
              <a:t>Objetivo: comprender  las características, causas  y dimensiones de las crisis humanitarias, con énfasis en los incendios forestales, así como nuestras posibilidades de intervención en ellas como agentes de cambio</a:t>
            </a:r>
            <a:endParaRPr/>
          </a:p>
          <a:p>
            <a:pPr marL="0" lvl="0" indent="0" algn="ctr" rtl="0">
              <a:lnSpc>
                <a:spcPct val="90000"/>
              </a:lnSpc>
              <a:spcBef>
                <a:spcPts val="1000"/>
              </a:spcBef>
              <a:spcAft>
                <a:spcPts val="0"/>
              </a:spcAft>
              <a:buSzPts val="1800"/>
              <a:buNone/>
            </a:pPr>
            <a:r>
              <a:rPr lang="es-MX"/>
              <a:t>Grado: 4° semestre CCH</a:t>
            </a:r>
            <a:endParaRPr/>
          </a:p>
          <a:p>
            <a:pPr marL="0" lvl="0" indent="0" algn="ctr" rtl="0">
              <a:lnSpc>
                <a:spcPct val="90000"/>
              </a:lnSpc>
              <a:spcBef>
                <a:spcPts val="1000"/>
              </a:spcBef>
              <a:spcAft>
                <a:spcPts val="0"/>
              </a:spcAft>
              <a:buSzPts val="1800"/>
              <a:buNone/>
            </a:pPr>
            <a:r>
              <a:rPr lang="es-MX"/>
              <a:t>Fecha: 27 de enero</a:t>
            </a:r>
            <a:endParaRPr/>
          </a:p>
        </p:txBody>
      </p:sp>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4317</Words>
  <Application>Microsoft Macintosh PowerPoint</Application>
  <PresentationFormat>Panorámica</PresentationFormat>
  <Paragraphs>274</Paragraphs>
  <Slides>57</Slides>
  <Notes>57</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57</vt:i4>
      </vt:variant>
    </vt:vector>
  </HeadingPairs>
  <TitlesOfParts>
    <vt:vector size="61" baseType="lpstr">
      <vt:lpstr>Arial</vt:lpstr>
      <vt:lpstr>Roboto</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8. Actividad interdisciplinaria para dar inicio o detonar el proyecto</vt:lpstr>
      <vt:lpstr>Presentación de PowerPoint</vt:lpstr>
      <vt:lpstr>Presentación de PowerPoint</vt:lpstr>
      <vt:lpstr>Descripción de apertura de la actividad</vt:lpstr>
      <vt:lpstr>Descripción del desarrollo de la actividad </vt:lpstr>
      <vt:lpstr>Descripción de cierre de la actividad </vt:lpstr>
      <vt:lpstr>Evidencias</vt:lpstr>
      <vt:lpstr>Mapa conceptual</vt:lpstr>
      <vt:lpstr>Reflexión</vt:lpstr>
      <vt:lpstr>Conclusión y utilidad de los resultados</vt:lpstr>
      <vt:lpstr>9. Actividad interdisciplinaria de la fase de desarrollo del proyecto</vt:lpstr>
      <vt:lpstr>Presentación de PowerPoint</vt:lpstr>
      <vt:lpstr>Presentación de PowerPoint</vt:lpstr>
      <vt:lpstr>Descripción de apertura de la actividad</vt:lpstr>
      <vt:lpstr>Descripción del desarrollo de la actividad </vt:lpstr>
      <vt:lpstr>Descripción de cierre de la actividad </vt:lpstr>
      <vt:lpstr>Evidencias </vt:lpstr>
      <vt:lpstr>Conclusión y utilidad de los resultados</vt:lpstr>
      <vt:lpstr>11. Actividad de Matemáticas IV en la fase de desarrollo del proyecto</vt:lpstr>
      <vt:lpstr>Presentación de PowerPoint</vt:lpstr>
      <vt:lpstr>Descripción de apertura, desarrollo y cierre de la actividad</vt:lpstr>
      <vt:lpstr>Evidencias</vt:lpstr>
      <vt:lpstr>Presentación de PowerPoint</vt:lpstr>
      <vt:lpstr>Conclusión y utilidad de los resultados</vt:lpstr>
      <vt:lpstr>11. Actividad de Biología II en la fase de desarrollo del proyecto</vt:lpstr>
      <vt:lpstr>Presentación de PowerPoint</vt:lpstr>
      <vt:lpstr>Descripción de apertura de la actividad</vt:lpstr>
      <vt:lpstr>Descripción del desarrollo de la actividad </vt:lpstr>
      <vt:lpstr>Descripción de cierre de la actividad </vt:lpstr>
      <vt:lpstr>Evidencias</vt:lpstr>
      <vt:lpstr>Presentación de PowerPoint</vt:lpstr>
      <vt:lpstr>Conclusión y utilidad de los resultados</vt:lpstr>
      <vt:lpstr>11. Actividad de FÍSICA II en la fase de desarrollo del proyecto</vt:lpstr>
      <vt:lpstr>Presentación de PowerPoint</vt:lpstr>
      <vt:lpstr>Descripción de apertura de la actividad</vt:lpstr>
      <vt:lpstr>Descripción del desarrollo de la actividad </vt:lpstr>
      <vt:lpstr>Evidencias</vt:lpstr>
      <vt:lpstr>11. Actividad de Historia de México II en la fase de desarrollo del proyecto</vt:lpstr>
      <vt:lpstr>Presentación de PowerPoint</vt:lpstr>
      <vt:lpstr>Descripción de apertura de la actividad</vt:lpstr>
      <vt:lpstr>Descripción del desarrollo de la actividad </vt:lpstr>
      <vt:lpstr>Evidencias</vt:lpstr>
      <vt:lpstr>12. Actividad interdisciplinaria de cierre del proyecto</vt:lpstr>
      <vt:lpstr>Presentación de PowerPoint</vt:lpstr>
      <vt:lpstr>Descripción de apertura de la actividad</vt:lpstr>
      <vt:lpstr>Descripción del desarrollo de la actividad </vt:lpstr>
      <vt:lpstr>Evidencias. Prototipo sugerido para fabricarlo en un segundo proyecto.</vt:lpstr>
      <vt:lpstr>Evidencias de la programación que se realizó  para el funcionamiento del prototipo.</vt:lpstr>
      <vt:lpstr>13. Conclusiones y resultados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JJ Monarca</dc:creator>
  <cp:lastModifiedBy>Microsoft Office User</cp:lastModifiedBy>
  <cp:revision>1</cp:revision>
  <dcterms:created xsi:type="dcterms:W3CDTF">2020-01-22T02:25:20Z</dcterms:created>
  <dcterms:modified xsi:type="dcterms:W3CDTF">2024-04-17T18:45:09Z</dcterms:modified>
</cp:coreProperties>
</file>