
<file path=[Content_Types].xml><?xml version="1.0" encoding="utf-8"?>
<Types xmlns="http://schemas.openxmlformats.org/package/2006/content-types">
  <Default Extension="xml" ContentType="application/xml"/>
  <Default Extension="jpeg" ContentType="image/jpeg"/>
  <Default Extension="jpg" ContentType="image/jpeg"/>
  <Default Extension="jfif"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6" r:id="rId1"/>
  </p:sldMasterIdLst>
  <p:sldIdLst>
    <p:sldId id="256" r:id="rId2"/>
    <p:sldId id="257" r:id="rId3"/>
    <p:sldId id="258" r:id="rId4"/>
    <p:sldId id="265" r:id="rId5"/>
    <p:sldId id="266" r:id="rId6"/>
    <p:sldId id="260" r:id="rId7"/>
    <p:sldId id="263" r:id="rId8"/>
    <p:sldId id="259" r:id="rId9"/>
    <p:sldId id="261" r:id="rId10"/>
    <p:sldId id="267" r:id="rId11"/>
    <p:sldId id="268" r:id="rId12"/>
    <p:sldId id="269" r:id="rId13"/>
    <p:sldId id="315" r:id="rId14"/>
    <p:sldId id="316" r:id="rId15"/>
    <p:sldId id="271" r:id="rId16"/>
    <p:sldId id="317" r:id="rId17"/>
    <p:sldId id="272" r:id="rId18"/>
    <p:sldId id="273" r:id="rId19"/>
    <p:sldId id="274" r:id="rId20"/>
    <p:sldId id="275" r:id="rId21"/>
    <p:sldId id="276" r:id="rId22"/>
    <p:sldId id="277" r:id="rId23"/>
    <p:sldId id="278" r:id="rId24"/>
    <p:sldId id="279" r:id="rId25"/>
    <p:sldId id="280" r:id="rId26"/>
    <p:sldId id="283" r:id="rId27"/>
    <p:sldId id="284" r:id="rId28"/>
    <p:sldId id="285" r:id="rId29"/>
    <p:sldId id="286" r:id="rId30"/>
    <p:sldId id="287" r:id="rId31"/>
    <p:sldId id="288" r:id="rId32"/>
    <p:sldId id="289" r:id="rId33"/>
    <p:sldId id="290" r:id="rId34"/>
    <p:sldId id="291" r:id="rId35"/>
    <p:sldId id="292" r:id="rId36"/>
    <p:sldId id="294" r:id="rId37"/>
    <p:sldId id="297" r:id="rId38"/>
    <p:sldId id="302" r:id="rId39"/>
    <p:sldId id="296" r:id="rId40"/>
    <p:sldId id="301" r:id="rId41"/>
    <p:sldId id="300" r:id="rId42"/>
    <p:sldId id="303" r:id="rId43"/>
    <p:sldId id="299" r:id="rId44"/>
    <p:sldId id="298" r:id="rId45"/>
    <p:sldId id="308" r:id="rId46"/>
    <p:sldId id="304" r:id="rId47"/>
    <p:sldId id="306" r:id="rId48"/>
    <p:sldId id="307" r:id="rId49"/>
    <p:sldId id="305" r:id="rId50"/>
    <p:sldId id="309" r:id="rId51"/>
    <p:sldId id="310" r:id="rId52"/>
    <p:sldId id="311" r:id="rId53"/>
    <p:sldId id="312" r:id="rId54"/>
    <p:sldId id="313" r:id="rId55"/>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94" d="100"/>
          <a:sy n="94" d="100"/>
        </p:scale>
        <p:origin x="-512" y="23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printerSettings" Target="printerSettings/printerSettings1.bin"/><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89D46690-BF5A-48B7-969C-551D66D67CB0}" type="datetimeFigureOut">
              <a:rPr lang="es-MX" smtClean="0"/>
              <a:t>27/09/19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DF59DB0-8B19-48F6-9476-3C48FF6E3E49}" type="slidenum">
              <a:rPr lang="es-MX" smtClean="0"/>
              <a:t>‹Nr.›</a:t>
            </a:fld>
            <a:endParaRPr lang="es-MX"/>
          </a:p>
        </p:txBody>
      </p:sp>
    </p:spTree>
    <p:extLst>
      <p:ext uri="{BB962C8B-B14F-4D97-AF65-F5344CB8AC3E}">
        <p14:creationId xmlns:p14="http://schemas.microsoft.com/office/powerpoint/2010/main" val="868151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89D46690-BF5A-48B7-969C-551D66D67CB0}" type="datetimeFigureOut">
              <a:rPr lang="es-MX" smtClean="0"/>
              <a:t>27/09/19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3DF59DB0-8B19-48F6-9476-3C48FF6E3E49}" type="slidenum">
              <a:rPr lang="es-MX" smtClean="0"/>
              <a:t>‹Nr.›</a:t>
            </a:fld>
            <a:endParaRPr lang="es-MX"/>
          </a:p>
        </p:txBody>
      </p:sp>
    </p:spTree>
    <p:extLst>
      <p:ext uri="{BB962C8B-B14F-4D97-AF65-F5344CB8AC3E}">
        <p14:creationId xmlns:p14="http://schemas.microsoft.com/office/powerpoint/2010/main" val="3820975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s-ES" smtClean="0"/>
              <a:t>Haga clic para modificar el estilo de título del patrón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89D46690-BF5A-48B7-969C-551D66D67CB0}" type="datetimeFigureOut">
              <a:rPr lang="es-MX" smtClean="0"/>
              <a:t>27/09/19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DF59DB0-8B19-48F6-9476-3C48FF6E3E49}" type="slidenum">
              <a:rPr lang="es-MX" smtClean="0"/>
              <a:t>‹Nr.›</a:t>
            </a:fld>
            <a:endParaRPr lang="es-MX"/>
          </a:p>
        </p:txBody>
      </p:sp>
    </p:spTree>
    <p:extLst>
      <p:ext uri="{BB962C8B-B14F-4D97-AF65-F5344CB8AC3E}">
        <p14:creationId xmlns:p14="http://schemas.microsoft.com/office/powerpoint/2010/main" val="22221923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s-ES" smtClean="0"/>
              <a:t>Haga clic para modificar el estilo de título del patrón</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89D46690-BF5A-48B7-969C-551D66D67CB0}" type="datetimeFigureOut">
              <a:rPr lang="es-MX" smtClean="0"/>
              <a:t>27/09/19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DF59DB0-8B19-48F6-9476-3C48FF6E3E49}" type="slidenum">
              <a:rPr lang="es-MX" smtClean="0"/>
              <a:t>‹Nr.›</a:t>
            </a:fld>
            <a:endParaRPr lang="es-MX"/>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4923582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89D46690-BF5A-48B7-969C-551D66D67CB0}" type="datetimeFigureOut">
              <a:rPr lang="es-MX" smtClean="0"/>
              <a:t>27/09/19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DF59DB0-8B19-48F6-9476-3C48FF6E3E49}" type="slidenum">
              <a:rPr lang="es-MX" smtClean="0"/>
              <a:t>‹Nr.›</a:t>
            </a:fld>
            <a:endParaRPr lang="es-MX"/>
          </a:p>
        </p:txBody>
      </p:sp>
    </p:spTree>
    <p:extLst>
      <p:ext uri="{BB962C8B-B14F-4D97-AF65-F5344CB8AC3E}">
        <p14:creationId xmlns:p14="http://schemas.microsoft.com/office/powerpoint/2010/main" val="24632953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9D46690-BF5A-48B7-969C-551D66D67CB0}" type="datetimeFigureOut">
              <a:rPr lang="es-MX" smtClean="0"/>
              <a:t>27/09/19</a:t>
            </a:fld>
            <a:endParaRPr lang="es-MX"/>
          </a:p>
        </p:txBody>
      </p:sp>
      <p:sp>
        <p:nvSpPr>
          <p:cNvPr id="4"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DF59DB0-8B19-48F6-9476-3C48FF6E3E49}" type="slidenum">
              <a:rPr lang="es-MX" smtClean="0"/>
              <a:t>‹Nr.›</a:t>
            </a:fld>
            <a:endParaRPr lang="es-MX"/>
          </a:p>
        </p:txBody>
      </p:sp>
    </p:spTree>
    <p:extLst>
      <p:ext uri="{BB962C8B-B14F-4D97-AF65-F5344CB8AC3E}">
        <p14:creationId xmlns:p14="http://schemas.microsoft.com/office/powerpoint/2010/main" val="17413193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9D46690-BF5A-48B7-969C-551D66D67CB0}" type="datetimeFigureOut">
              <a:rPr lang="es-MX" smtClean="0"/>
              <a:t>27/09/19</a:t>
            </a:fld>
            <a:endParaRPr lang="es-MX"/>
          </a:p>
        </p:txBody>
      </p:sp>
      <p:sp>
        <p:nvSpPr>
          <p:cNvPr id="4"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DF59DB0-8B19-48F6-9476-3C48FF6E3E49}" type="slidenum">
              <a:rPr lang="es-MX" smtClean="0"/>
              <a:t>‹Nr.›</a:t>
            </a:fld>
            <a:endParaRPr lang="es-MX"/>
          </a:p>
        </p:txBody>
      </p:sp>
    </p:spTree>
    <p:extLst>
      <p:ext uri="{BB962C8B-B14F-4D97-AF65-F5344CB8AC3E}">
        <p14:creationId xmlns:p14="http://schemas.microsoft.com/office/powerpoint/2010/main" val="796812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9D46690-BF5A-48B7-969C-551D66D67CB0}" type="datetimeFigureOut">
              <a:rPr lang="es-MX" smtClean="0"/>
              <a:t>27/09/19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DF59DB0-8B19-48F6-9476-3C48FF6E3E49}" type="slidenum">
              <a:rPr lang="es-MX" smtClean="0"/>
              <a:t>‹Nr.›</a:t>
            </a:fld>
            <a:endParaRPr lang="es-MX"/>
          </a:p>
        </p:txBody>
      </p:sp>
    </p:spTree>
    <p:extLst>
      <p:ext uri="{BB962C8B-B14F-4D97-AF65-F5344CB8AC3E}">
        <p14:creationId xmlns:p14="http://schemas.microsoft.com/office/powerpoint/2010/main" val="2291154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9D46690-BF5A-48B7-969C-551D66D67CB0}" type="datetimeFigureOut">
              <a:rPr lang="es-MX" smtClean="0"/>
              <a:t>27/09/19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DF59DB0-8B19-48F6-9476-3C48FF6E3E49}" type="slidenum">
              <a:rPr lang="es-MX" smtClean="0"/>
              <a:t>‹Nr.›</a:t>
            </a:fld>
            <a:endParaRPr lang="es-MX"/>
          </a:p>
        </p:txBody>
      </p:sp>
    </p:spTree>
    <p:extLst>
      <p:ext uri="{BB962C8B-B14F-4D97-AF65-F5344CB8AC3E}">
        <p14:creationId xmlns:p14="http://schemas.microsoft.com/office/powerpoint/2010/main" val="701141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9D46690-BF5A-48B7-969C-551D66D67CB0}" type="datetimeFigureOut">
              <a:rPr lang="es-MX" smtClean="0"/>
              <a:t>27/09/19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DF59DB0-8B19-48F6-9476-3C48FF6E3E49}" type="slidenum">
              <a:rPr lang="es-MX" smtClean="0"/>
              <a:t>‹Nr.›</a:t>
            </a:fld>
            <a:endParaRPr lang="es-MX"/>
          </a:p>
        </p:txBody>
      </p:sp>
    </p:spTree>
    <p:extLst>
      <p:ext uri="{BB962C8B-B14F-4D97-AF65-F5344CB8AC3E}">
        <p14:creationId xmlns:p14="http://schemas.microsoft.com/office/powerpoint/2010/main" val="3486032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89D46690-BF5A-48B7-969C-551D66D67CB0}" type="datetimeFigureOut">
              <a:rPr lang="es-MX" smtClean="0"/>
              <a:t>27/09/19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DF59DB0-8B19-48F6-9476-3C48FF6E3E49}" type="slidenum">
              <a:rPr lang="es-MX" smtClean="0"/>
              <a:t>‹Nr.›</a:t>
            </a:fld>
            <a:endParaRPr lang="es-MX"/>
          </a:p>
        </p:txBody>
      </p:sp>
    </p:spTree>
    <p:extLst>
      <p:ext uri="{BB962C8B-B14F-4D97-AF65-F5344CB8AC3E}">
        <p14:creationId xmlns:p14="http://schemas.microsoft.com/office/powerpoint/2010/main" val="1961455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89D46690-BF5A-48B7-969C-551D66D67CB0}" type="datetimeFigureOut">
              <a:rPr lang="es-MX" smtClean="0"/>
              <a:t>27/09/19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3DF59DB0-8B19-48F6-9476-3C48FF6E3E49}" type="slidenum">
              <a:rPr lang="es-MX" smtClean="0"/>
              <a:t>‹Nr.›</a:t>
            </a:fld>
            <a:endParaRPr lang="es-MX"/>
          </a:p>
        </p:txBody>
      </p:sp>
    </p:spTree>
    <p:extLst>
      <p:ext uri="{BB962C8B-B14F-4D97-AF65-F5344CB8AC3E}">
        <p14:creationId xmlns:p14="http://schemas.microsoft.com/office/powerpoint/2010/main" val="3708821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89D46690-BF5A-48B7-969C-551D66D67CB0}" type="datetimeFigureOut">
              <a:rPr lang="es-MX" smtClean="0"/>
              <a:t>27/09/19</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3DF59DB0-8B19-48F6-9476-3C48FF6E3E49}" type="slidenum">
              <a:rPr lang="es-MX" smtClean="0"/>
              <a:t>‹Nr.›</a:t>
            </a:fld>
            <a:endParaRPr lang="es-MX"/>
          </a:p>
        </p:txBody>
      </p:sp>
    </p:spTree>
    <p:extLst>
      <p:ext uri="{BB962C8B-B14F-4D97-AF65-F5344CB8AC3E}">
        <p14:creationId xmlns:p14="http://schemas.microsoft.com/office/powerpoint/2010/main" val="4153585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7" name="Date Placeholder 2"/>
          <p:cNvSpPr>
            <a:spLocks noGrp="1"/>
          </p:cNvSpPr>
          <p:nvPr>
            <p:ph type="dt" sz="half" idx="10"/>
          </p:nvPr>
        </p:nvSpPr>
        <p:spPr/>
        <p:txBody>
          <a:bodyPr/>
          <a:lstStyle/>
          <a:p>
            <a:fld id="{89D46690-BF5A-48B7-969C-551D66D67CB0}" type="datetimeFigureOut">
              <a:rPr lang="es-MX" smtClean="0"/>
              <a:t>27/09/19</a:t>
            </a:fld>
            <a:endParaRPr lang="es-MX"/>
          </a:p>
        </p:txBody>
      </p:sp>
      <p:sp>
        <p:nvSpPr>
          <p:cNvPr id="5" name="Footer Placeholder 3"/>
          <p:cNvSpPr>
            <a:spLocks noGrp="1"/>
          </p:cNvSpPr>
          <p:nvPr>
            <p:ph type="ftr" sz="quarter" idx="11"/>
          </p:nvPr>
        </p:nvSpPr>
        <p:spPr/>
        <p:txBody>
          <a:bodyPr/>
          <a:lstStyle/>
          <a:p>
            <a:endParaRPr lang="es-MX"/>
          </a:p>
        </p:txBody>
      </p:sp>
      <p:sp>
        <p:nvSpPr>
          <p:cNvPr id="6" name="Slide Number Placeholder 4"/>
          <p:cNvSpPr>
            <a:spLocks noGrp="1"/>
          </p:cNvSpPr>
          <p:nvPr>
            <p:ph type="sldNum" sz="quarter" idx="12"/>
          </p:nvPr>
        </p:nvSpPr>
        <p:spPr/>
        <p:txBody>
          <a:bodyPr/>
          <a:lstStyle/>
          <a:p>
            <a:fld id="{3DF59DB0-8B19-48F6-9476-3C48FF6E3E49}" type="slidenum">
              <a:rPr lang="es-MX" smtClean="0"/>
              <a:t>‹Nr.›</a:t>
            </a:fld>
            <a:endParaRPr lang="es-MX"/>
          </a:p>
        </p:txBody>
      </p:sp>
    </p:spTree>
    <p:extLst>
      <p:ext uri="{BB962C8B-B14F-4D97-AF65-F5344CB8AC3E}">
        <p14:creationId xmlns:p14="http://schemas.microsoft.com/office/powerpoint/2010/main" val="3102619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89D46690-BF5A-48B7-969C-551D66D67CB0}" type="datetimeFigureOut">
              <a:rPr lang="es-MX" smtClean="0"/>
              <a:t>27/09/19</a:t>
            </a:fld>
            <a:endParaRPr lang="es-MX"/>
          </a:p>
        </p:txBody>
      </p:sp>
      <p:sp>
        <p:nvSpPr>
          <p:cNvPr id="5" name="Footer Placeholder 2"/>
          <p:cNvSpPr>
            <a:spLocks noGrp="1"/>
          </p:cNvSpPr>
          <p:nvPr>
            <p:ph type="ftr" sz="quarter" idx="11"/>
          </p:nvPr>
        </p:nvSpPr>
        <p:spPr/>
        <p:txBody>
          <a:bodyPr/>
          <a:lstStyle/>
          <a:p>
            <a:endParaRPr lang="es-MX"/>
          </a:p>
        </p:txBody>
      </p:sp>
      <p:sp>
        <p:nvSpPr>
          <p:cNvPr id="6" name="Slide Number Placeholder 3"/>
          <p:cNvSpPr>
            <a:spLocks noGrp="1"/>
          </p:cNvSpPr>
          <p:nvPr>
            <p:ph type="sldNum" sz="quarter" idx="12"/>
          </p:nvPr>
        </p:nvSpPr>
        <p:spPr/>
        <p:txBody>
          <a:bodyPr/>
          <a:lstStyle/>
          <a:p>
            <a:fld id="{3DF59DB0-8B19-48F6-9476-3C48FF6E3E49}" type="slidenum">
              <a:rPr lang="es-MX" smtClean="0"/>
              <a:t>‹Nr.›</a:t>
            </a:fld>
            <a:endParaRPr lang="es-MX"/>
          </a:p>
        </p:txBody>
      </p:sp>
    </p:spTree>
    <p:extLst>
      <p:ext uri="{BB962C8B-B14F-4D97-AF65-F5344CB8AC3E}">
        <p14:creationId xmlns:p14="http://schemas.microsoft.com/office/powerpoint/2010/main" val="1508437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7" name="Date Placeholder 4"/>
          <p:cNvSpPr>
            <a:spLocks noGrp="1"/>
          </p:cNvSpPr>
          <p:nvPr>
            <p:ph type="dt" sz="half" idx="10"/>
          </p:nvPr>
        </p:nvSpPr>
        <p:spPr/>
        <p:txBody>
          <a:bodyPr/>
          <a:lstStyle/>
          <a:p>
            <a:fld id="{89D46690-BF5A-48B7-969C-551D66D67CB0}" type="datetimeFigureOut">
              <a:rPr lang="es-MX" smtClean="0"/>
              <a:t>27/09/19</a:t>
            </a:fld>
            <a:endParaRPr lang="es-MX"/>
          </a:p>
        </p:txBody>
      </p:sp>
      <p:sp>
        <p:nvSpPr>
          <p:cNvPr id="5" name="Footer Placeholder 5"/>
          <p:cNvSpPr>
            <a:spLocks noGrp="1"/>
          </p:cNvSpPr>
          <p:nvPr>
            <p:ph type="ftr" sz="quarter" idx="11"/>
          </p:nvPr>
        </p:nvSpPr>
        <p:spPr/>
        <p:txBody>
          <a:bodyPr/>
          <a:lstStyle/>
          <a:p>
            <a:endParaRPr lang="es-MX"/>
          </a:p>
        </p:txBody>
      </p:sp>
      <p:sp>
        <p:nvSpPr>
          <p:cNvPr id="6" name="Slide Number Placeholder 6"/>
          <p:cNvSpPr>
            <a:spLocks noGrp="1"/>
          </p:cNvSpPr>
          <p:nvPr>
            <p:ph type="sldNum" sz="quarter" idx="12"/>
          </p:nvPr>
        </p:nvSpPr>
        <p:spPr/>
        <p:txBody>
          <a:bodyPr/>
          <a:lstStyle/>
          <a:p>
            <a:fld id="{3DF59DB0-8B19-48F6-9476-3C48FF6E3E49}" type="slidenum">
              <a:rPr lang="es-MX" smtClean="0"/>
              <a:t>‹Nr.›</a:t>
            </a:fld>
            <a:endParaRPr lang="es-MX"/>
          </a:p>
        </p:txBody>
      </p:sp>
    </p:spTree>
    <p:extLst>
      <p:ext uri="{BB962C8B-B14F-4D97-AF65-F5344CB8AC3E}">
        <p14:creationId xmlns:p14="http://schemas.microsoft.com/office/powerpoint/2010/main" val="144159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89D46690-BF5A-48B7-969C-551D66D67CB0}" type="datetimeFigureOut">
              <a:rPr lang="es-MX" smtClean="0"/>
              <a:t>27/09/19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3DF59DB0-8B19-48F6-9476-3C48FF6E3E49}" type="slidenum">
              <a:rPr lang="es-MX" smtClean="0"/>
              <a:t>‹Nr.›</a:t>
            </a:fld>
            <a:endParaRPr lang="es-MX"/>
          </a:p>
        </p:txBody>
      </p:sp>
    </p:spTree>
    <p:extLst>
      <p:ext uri="{BB962C8B-B14F-4D97-AF65-F5344CB8AC3E}">
        <p14:creationId xmlns:p14="http://schemas.microsoft.com/office/powerpoint/2010/main" val="971173914"/>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3.png"/><Relationship Id="rId21" Type="http://schemas.openxmlformats.org/officeDocument/2006/relationships/image" Target="../media/image4.png"/><Relationship Id="rId22" Type="http://schemas.openxmlformats.org/officeDocument/2006/relationships/image" Target="../media/image5.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89D46690-BF5A-48B7-969C-551D66D67CB0}" type="datetimeFigureOut">
              <a:rPr lang="es-MX" smtClean="0"/>
              <a:t>27/09/19</a:t>
            </a:fld>
            <a:endParaRPr lang="es-MX"/>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s-MX"/>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3DF59DB0-8B19-48F6-9476-3C48FF6E3E49}" type="slidenum">
              <a:rPr lang="es-MX" smtClean="0"/>
              <a:t>‹Nr.›</a:t>
            </a:fld>
            <a:endParaRPr lang="es-MX"/>
          </a:p>
        </p:txBody>
      </p:sp>
    </p:spTree>
    <p:extLst>
      <p:ext uri="{BB962C8B-B14F-4D97-AF65-F5344CB8AC3E}">
        <p14:creationId xmlns:p14="http://schemas.microsoft.com/office/powerpoint/2010/main" val="2698105236"/>
      </p:ext>
    </p:extLst>
  </p:cSld>
  <p:clrMap bg1="dk1" tx1="lt1" bg2="dk2" tx2="lt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 id="2147483968" r:id="rId12"/>
    <p:sldLayoutId id="2147483969" r:id="rId13"/>
    <p:sldLayoutId id="2147483970" r:id="rId14"/>
    <p:sldLayoutId id="2147483971" r:id="rId15"/>
    <p:sldLayoutId id="2147483972" r:id="rId16"/>
    <p:sldLayoutId id="214748397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oleObject" Target="file:///\\localhost\Users\jesusrodriguezsimon\Downloads\Conexiones-Etapa%20I-Final\Macintosh%20HD:Users:jesusrodriguezsimon:Downloads:Producto-8-Editable.docx!OLE_LINK2" TargetMode="External"/><Relationship Id="rId4" Type="http://schemas.openxmlformats.org/officeDocument/2006/relationships/image" Target="../media/image14.emf"/><Relationship Id="rId1" Type="http://schemas.openxmlformats.org/officeDocument/2006/relationships/vmlDrawing" Target="../drawings/vmlDrawing1.vml"/><Relationship Id="rId2"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oleObject" Target="file:///\\localhost\Users\jesusrodriguezsimon\Downloads\Conexiones-Etapa%20I-Final\Macintosh%20HD:Users:jesusrodriguezsimon:Downloads:Producto-8-Editable.docx!OLE_LINK1" TargetMode="External"/><Relationship Id="rId4" Type="http://schemas.openxmlformats.org/officeDocument/2006/relationships/image" Target="../media/image15.emf"/><Relationship Id="rId1" Type="http://schemas.openxmlformats.org/officeDocument/2006/relationships/vmlDrawing" Target="../drawings/vmlDrawing2.vml"/><Relationship Id="rId2"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f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oleObject" Target="file:///\\localhost\Users\jesusrodriguezsimon\Downloads\Conexiones-Etapa%20I-Final\Macintosh%20HD:Users:jesusrodriguezsimon:Downloads:Producto-8-Editable.docx!OLE_LINK2" TargetMode="External"/><Relationship Id="rId4" Type="http://schemas.openxmlformats.org/officeDocument/2006/relationships/image" Target="../media/image37.emf"/><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936002" y="846758"/>
            <a:ext cx="9851054" cy="2171360"/>
          </a:xfrm>
        </p:spPr>
        <p:txBody>
          <a:bodyPr>
            <a:noAutofit/>
          </a:bodyPr>
          <a:lstStyle/>
          <a:p>
            <a:pPr algn="ctr"/>
            <a:r>
              <a:rPr lang="es-MX" sz="5400" dirty="0" smtClean="0"/>
              <a:t>Centro </a:t>
            </a:r>
            <a:r>
              <a:rPr lang="es-MX" sz="5400" dirty="0"/>
              <a:t>E</a:t>
            </a:r>
            <a:r>
              <a:rPr lang="es-MX" sz="5400" dirty="0" smtClean="0"/>
              <a:t>ducativo Cruz </a:t>
            </a:r>
            <a:r>
              <a:rPr lang="es-MX" sz="5400" dirty="0"/>
              <a:t>A</a:t>
            </a:r>
            <a:r>
              <a:rPr lang="es-MX" sz="5400" dirty="0" smtClean="0"/>
              <a:t>zul, </a:t>
            </a:r>
            <a:br>
              <a:rPr lang="es-MX" sz="5400" dirty="0" smtClean="0"/>
            </a:br>
            <a:r>
              <a:rPr lang="es-MX" sz="4000" dirty="0" smtClean="0"/>
              <a:t>campus Cruz Azul, Hidalgo.</a:t>
            </a:r>
            <a:r>
              <a:rPr lang="es-MX" sz="5400" dirty="0" smtClean="0"/>
              <a:t/>
            </a:r>
            <a:br>
              <a:rPr lang="es-MX" sz="5400" dirty="0" smtClean="0"/>
            </a:br>
            <a:r>
              <a:rPr lang="es-MX" sz="3200" dirty="0" smtClean="0"/>
              <a:t>Clave 6910.</a:t>
            </a:r>
            <a:endParaRPr lang="es-MX" sz="3200" dirty="0"/>
          </a:p>
        </p:txBody>
      </p:sp>
      <p:sp>
        <p:nvSpPr>
          <p:cNvPr id="3" name="Subtítulo 2"/>
          <p:cNvSpPr>
            <a:spLocks noGrp="1"/>
          </p:cNvSpPr>
          <p:nvPr>
            <p:ph type="subTitle" idx="1"/>
          </p:nvPr>
        </p:nvSpPr>
        <p:spPr>
          <a:xfrm>
            <a:off x="6314757" y="4134909"/>
            <a:ext cx="4114184" cy="861420"/>
          </a:xfrm>
        </p:spPr>
        <p:txBody>
          <a:bodyPr>
            <a:normAutofit/>
          </a:bodyPr>
          <a:lstStyle/>
          <a:p>
            <a:pPr algn="r"/>
            <a:r>
              <a:rPr lang="es-MX" dirty="0" smtClean="0"/>
              <a:t>Equipo único</a:t>
            </a:r>
          </a:p>
          <a:p>
            <a:pPr algn="r"/>
            <a:r>
              <a:rPr lang="es-MX" dirty="0"/>
              <a:t>Proyecto dirigido a 6</a:t>
            </a:r>
            <a:r>
              <a:rPr lang="es-ES" dirty="0"/>
              <a:t>º</a:t>
            </a:r>
            <a:r>
              <a:rPr lang="es-MX" dirty="0"/>
              <a:t> año</a:t>
            </a:r>
          </a:p>
          <a:p>
            <a:pPr algn="r"/>
            <a:endParaRPr lang="es-MX"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8371" y="3102015"/>
            <a:ext cx="2999467" cy="2886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35457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54954" y="586444"/>
            <a:ext cx="8825659" cy="990276"/>
          </a:xfrm>
        </p:spPr>
        <p:txBody>
          <a:bodyPr/>
          <a:lstStyle/>
          <a:p>
            <a:r>
              <a:rPr lang="es-ES" sz="2000" dirty="0" smtClean="0"/>
              <a:t>5.c Introducción:</a:t>
            </a:r>
            <a:endParaRPr lang="es-ES" sz="2000" dirty="0"/>
          </a:p>
        </p:txBody>
      </p:sp>
      <p:sp>
        <p:nvSpPr>
          <p:cNvPr id="3" name="Marcador de texto 2"/>
          <p:cNvSpPr>
            <a:spLocks noGrp="1"/>
          </p:cNvSpPr>
          <p:nvPr>
            <p:ph type="body" sz="half" idx="2"/>
          </p:nvPr>
        </p:nvSpPr>
        <p:spPr>
          <a:xfrm>
            <a:off x="1154954" y="1503723"/>
            <a:ext cx="8825659" cy="4516077"/>
          </a:xfrm>
        </p:spPr>
        <p:txBody>
          <a:bodyPr/>
          <a:lstStyle/>
          <a:p>
            <a:pPr algn="just"/>
            <a:r>
              <a:rPr lang="es-ES" dirty="0"/>
              <a:t>Creemos pertinente </a:t>
            </a:r>
            <a:r>
              <a:rPr lang="es-ES" dirty="0" smtClean="0"/>
              <a:t>que </a:t>
            </a:r>
            <a:r>
              <a:rPr lang="es-ES" dirty="0"/>
              <a:t>al estar ubicados en una zona cercana a una refinería, los riesgos de las fugas en ductos suelen ser más frecuentes, por tal motivo </a:t>
            </a:r>
            <a:r>
              <a:rPr lang="es-ES" dirty="0" smtClean="0"/>
              <a:t>consideramos </a:t>
            </a:r>
            <a:r>
              <a:rPr lang="es-ES" dirty="0"/>
              <a:t>necesario crear un protocolo de acciones ante un posible siniestro de esta índole.</a:t>
            </a:r>
            <a:endParaRPr lang="es-ES_tradnl" dirty="0"/>
          </a:p>
          <a:p>
            <a:endParaRPr lang="es-ES" dirty="0"/>
          </a:p>
        </p:txBody>
      </p:sp>
    </p:spTree>
    <p:extLst>
      <p:ext uri="{BB962C8B-B14F-4D97-AF65-F5344CB8AC3E}">
        <p14:creationId xmlns:p14="http://schemas.microsoft.com/office/powerpoint/2010/main" val="2236757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54954" y="586444"/>
            <a:ext cx="8825659" cy="990276"/>
          </a:xfrm>
        </p:spPr>
        <p:txBody>
          <a:bodyPr/>
          <a:lstStyle/>
          <a:p>
            <a:r>
              <a:rPr lang="es-ES" sz="2000" dirty="0" smtClean="0"/>
              <a:t>5.</a:t>
            </a:r>
            <a:r>
              <a:rPr lang="es-ES" sz="2000" dirty="0"/>
              <a:t>d</a:t>
            </a:r>
            <a:r>
              <a:rPr lang="es-ES" sz="2000" dirty="0" smtClean="0"/>
              <a:t> Objetivo:</a:t>
            </a:r>
            <a:endParaRPr lang="es-ES" sz="2000" dirty="0"/>
          </a:p>
        </p:txBody>
      </p:sp>
      <p:sp>
        <p:nvSpPr>
          <p:cNvPr id="3" name="Marcador de texto 2"/>
          <p:cNvSpPr>
            <a:spLocks noGrp="1"/>
          </p:cNvSpPr>
          <p:nvPr>
            <p:ph type="body" sz="half" idx="2"/>
          </p:nvPr>
        </p:nvSpPr>
        <p:spPr>
          <a:xfrm>
            <a:off x="1154954" y="1503723"/>
            <a:ext cx="8825659" cy="4516077"/>
          </a:xfrm>
        </p:spPr>
        <p:txBody>
          <a:bodyPr/>
          <a:lstStyle/>
          <a:p>
            <a:pPr algn="just"/>
            <a:r>
              <a:rPr lang="es-ES" dirty="0"/>
              <a:t>Crear, diseñar y difundir un protocolo de acción ante las fugas de hidrocarburos </a:t>
            </a:r>
            <a:r>
              <a:rPr lang="es-ES" dirty="0" smtClean="0"/>
              <a:t>en </a:t>
            </a:r>
            <a:r>
              <a:rPr lang="es-ES" dirty="0"/>
              <a:t>nuestra comunidad, para evitar que se ponga en peligro o se vea afectada la integridad de la población. </a:t>
            </a:r>
            <a:endParaRPr lang="es-ES" dirty="0" smtClean="0"/>
          </a:p>
          <a:p>
            <a:pPr algn="just"/>
            <a:endParaRPr lang="es-ES" dirty="0"/>
          </a:p>
          <a:p>
            <a:pPr algn="just"/>
            <a:r>
              <a:rPr lang="es-ES" dirty="0"/>
              <a:t>Relacionar las ciencias naturales y sociales para tratar de explicar la manera en la cual la población puede prevenir afectaciones a su integridad física, de tal manera que les permita actuar de una manera eficiente frente a una fuga de hidrocarburos.</a:t>
            </a:r>
            <a:endParaRPr lang="es-ES_tradnl" dirty="0"/>
          </a:p>
          <a:p>
            <a:pPr algn="just"/>
            <a:endParaRPr lang="es-ES" dirty="0"/>
          </a:p>
        </p:txBody>
      </p:sp>
    </p:spTree>
    <p:extLst>
      <p:ext uri="{BB962C8B-B14F-4D97-AF65-F5344CB8AC3E}">
        <p14:creationId xmlns:p14="http://schemas.microsoft.com/office/powerpoint/2010/main" val="1137123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54954" y="586444"/>
            <a:ext cx="8825659" cy="990276"/>
          </a:xfrm>
        </p:spPr>
        <p:txBody>
          <a:bodyPr/>
          <a:lstStyle/>
          <a:p>
            <a:r>
              <a:rPr lang="es-ES" sz="2000" dirty="0" smtClean="0"/>
              <a:t>5.e Preguntas generadoras:</a:t>
            </a:r>
            <a:endParaRPr lang="es-ES" sz="2000" dirty="0"/>
          </a:p>
        </p:txBody>
      </p:sp>
      <p:sp>
        <p:nvSpPr>
          <p:cNvPr id="3" name="Marcador de texto 2"/>
          <p:cNvSpPr>
            <a:spLocks noGrp="1"/>
          </p:cNvSpPr>
          <p:nvPr>
            <p:ph type="body" sz="half" idx="2"/>
          </p:nvPr>
        </p:nvSpPr>
        <p:spPr>
          <a:xfrm>
            <a:off x="1154954" y="1503723"/>
            <a:ext cx="8825659" cy="4516077"/>
          </a:xfrm>
        </p:spPr>
        <p:txBody>
          <a:bodyPr/>
          <a:lstStyle/>
          <a:p>
            <a:pPr algn="just"/>
            <a:r>
              <a:rPr lang="es-ES" dirty="0"/>
              <a:t>¿Cuáles son los problemas más severos derivados de la fuga de hidrocarburos?</a:t>
            </a:r>
            <a:endParaRPr lang="es-ES_tradnl" dirty="0"/>
          </a:p>
          <a:p>
            <a:pPr algn="just"/>
            <a:r>
              <a:rPr lang="es-ES" dirty="0"/>
              <a:t>¿Qué debemos aprender para evitar que las fugas de hidrocarburos causen daños al medio ambiente y a la integridad física de las personas?</a:t>
            </a:r>
            <a:endParaRPr lang="es-ES_tradnl" dirty="0"/>
          </a:p>
          <a:p>
            <a:pPr algn="just"/>
            <a:endParaRPr lang="es-ES" dirty="0"/>
          </a:p>
          <a:p>
            <a:pPr algn="just"/>
            <a:endParaRPr lang="es-ES" dirty="0"/>
          </a:p>
        </p:txBody>
      </p:sp>
    </p:spTree>
    <p:extLst>
      <p:ext uri="{BB962C8B-B14F-4D97-AF65-F5344CB8AC3E}">
        <p14:creationId xmlns:p14="http://schemas.microsoft.com/office/powerpoint/2010/main" val="339322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54954" y="586444"/>
            <a:ext cx="8825659" cy="990276"/>
          </a:xfrm>
        </p:spPr>
        <p:txBody>
          <a:bodyPr/>
          <a:lstStyle/>
          <a:p>
            <a:r>
              <a:rPr lang="es-ES" sz="2000" dirty="0" smtClean="0"/>
              <a:t>5.</a:t>
            </a:r>
            <a:r>
              <a:rPr lang="es-ES" sz="2000" dirty="0"/>
              <a:t>f</a:t>
            </a:r>
            <a:r>
              <a:rPr lang="es-ES" sz="2000" dirty="0" smtClean="0"/>
              <a:t> Contenido:</a:t>
            </a:r>
            <a:endParaRPr lang="es-ES" sz="2000" dirty="0"/>
          </a:p>
        </p:txBody>
      </p:sp>
      <p:graphicFrame>
        <p:nvGraphicFramePr>
          <p:cNvPr id="6" name="Objeto 5"/>
          <p:cNvGraphicFramePr>
            <a:graphicFrameLocks noChangeAspect="1"/>
          </p:cNvGraphicFramePr>
          <p:nvPr>
            <p:extLst>
              <p:ext uri="{D42A27DB-BD31-4B8C-83A1-F6EECF244321}">
                <p14:modId xmlns:p14="http://schemas.microsoft.com/office/powerpoint/2010/main" val="2084960666"/>
              </p:ext>
            </p:extLst>
          </p:nvPr>
        </p:nvGraphicFramePr>
        <p:xfrm>
          <a:off x="619312" y="1748398"/>
          <a:ext cx="10885394" cy="4392426"/>
        </p:xfrm>
        <a:graphic>
          <a:graphicData uri="http://schemas.openxmlformats.org/presentationml/2006/ole">
            <mc:AlternateContent xmlns:mc="http://schemas.openxmlformats.org/markup-compatibility/2006">
              <mc:Choice xmlns:v="urn:schemas-microsoft-com:vml" Requires="v">
                <p:oleObj spid="_x0000_s3086" name="Documento" r:id="rId3" imgW="8712200" imgH="3238500" progId="Word.Document.12">
                  <p:link updateAutomatic="1"/>
                </p:oleObj>
              </mc:Choice>
              <mc:Fallback>
                <p:oleObj name="Documento" r:id="rId3" imgW="8712200" imgH="3238500" progId="Word.Document.12">
                  <p:link updateAutomatic="1"/>
                  <p:pic>
                    <p:nvPicPr>
                      <p:cNvPr id="0" name=""/>
                      <p:cNvPicPr/>
                      <p:nvPr/>
                    </p:nvPicPr>
                    <p:blipFill>
                      <a:blip r:embed="rId4"/>
                      <a:stretch>
                        <a:fillRect/>
                      </a:stretch>
                    </p:blipFill>
                    <p:spPr>
                      <a:xfrm>
                        <a:off x="619312" y="1748398"/>
                        <a:ext cx="10885394" cy="4392426"/>
                      </a:xfrm>
                      <a:prstGeom prst="rect">
                        <a:avLst/>
                      </a:prstGeom>
                    </p:spPr>
                  </p:pic>
                </p:oleObj>
              </mc:Fallback>
            </mc:AlternateContent>
          </a:graphicData>
        </a:graphic>
      </p:graphicFrame>
    </p:spTree>
    <p:extLst>
      <p:ext uri="{BB962C8B-B14F-4D97-AF65-F5344CB8AC3E}">
        <p14:creationId xmlns:p14="http://schemas.microsoft.com/office/powerpoint/2010/main" val="21669236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54954" y="586444"/>
            <a:ext cx="8825659" cy="990276"/>
          </a:xfrm>
        </p:spPr>
        <p:txBody>
          <a:bodyPr/>
          <a:lstStyle/>
          <a:p>
            <a:r>
              <a:rPr lang="es-ES" sz="2000" dirty="0" smtClean="0"/>
              <a:t>5.</a:t>
            </a:r>
            <a:r>
              <a:rPr lang="es-ES" sz="2000" dirty="0"/>
              <a:t>f</a:t>
            </a:r>
            <a:r>
              <a:rPr lang="es-ES" sz="2000" dirty="0" smtClean="0"/>
              <a:t> Contenido:</a:t>
            </a:r>
            <a:endParaRPr lang="es-ES" sz="2000" dirty="0"/>
          </a:p>
        </p:txBody>
      </p:sp>
      <p:graphicFrame>
        <p:nvGraphicFramePr>
          <p:cNvPr id="3" name="Objeto 2"/>
          <p:cNvGraphicFramePr>
            <a:graphicFrameLocks noChangeAspect="1"/>
          </p:cNvGraphicFramePr>
          <p:nvPr>
            <p:extLst>
              <p:ext uri="{D42A27DB-BD31-4B8C-83A1-F6EECF244321}">
                <p14:modId xmlns:p14="http://schemas.microsoft.com/office/powerpoint/2010/main" val="2770740206"/>
              </p:ext>
            </p:extLst>
          </p:nvPr>
        </p:nvGraphicFramePr>
        <p:xfrm>
          <a:off x="328890" y="1181958"/>
          <a:ext cx="11505947" cy="5362910"/>
        </p:xfrm>
        <a:graphic>
          <a:graphicData uri="http://schemas.openxmlformats.org/presentationml/2006/ole">
            <mc:AlternateContent xmlns:mc="http://schemas.openxmlformats.org/markup-compatibility/2006">
              <mc:Choice xmlns:v="urn:schemas-microsoft-com:vml" Requires="v">
                <p:oleObj spid="_x0000_s4110" name="Documento" r:id="rId3" imgW="8712200" imgH="2895600" progId="Word.Document.12">
                  <p:link updateAutomatic="1"/>
                </p:oleObj>
              </mc:Choice>
              <mc:Fallback>
                <p:oleObj name="Documento" r:id="rId3" imgW="8712200" imgH="2895600" progId="Word.Document.12">
                  <p:link updateAutomatic="1"/>
                  <p:pic>
                    <p:nvPicPr>
                      <p:cNvPr id="0" name=""/>
                      <p:cNvPicPr/>
                      <p:nvPr/>
                    </p:nvPicPr>
                    <p:blipFill>
                      <a:blip r:embed="rId4"/>
                      <a:stretch>
                        <a:fillRect/>
                      </a:stretch>
                    </p:blipFill>
                    <p:spPr>
                      <a:xfrm>
                        <a:off x="328890" y="1181958"/>
                        <a:ext cx="11505947" cy="5362910"/>
                      </a:xfrm>
                      <a:prstGeom prst="rect">
                        <a:avLst/>
                      </a:prstGeom>
                    </p:spPr>
                  </p:pic>
                </p:oleObj>
              </mc:Fallback>
            </mc:AlternateContent>
          </a:graphicData>
        </a:graphic>
      </p:graphicFrame>
    </p:spTree>
    <p:extLst>
      <p:ext uri="{BB962C8B-B14F-4D97-AF65-F5344CB8AC3E}">
        <p14:creationId xmlns:p14="http://schemas.microsoft.com/office/powerpoint/2010/main" val="24673875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54954" y="586444"/>
            <a:ext cx="8825659" cy="990276"/>
          </a:xfrm>
        </p:spPr>
        <p:txBody>
          <a:bodyPr/>
          <a:lstStyle/>
          <a:p>
            <a:r>
              <a:rPr lang="es-ES" sz="2000" dirty="0" smtClean="0"/>
              <a:t>5.</a:t>
            </a:r>
            <a:r>
              <a:rPr lang="es-ES" sz="2000" dirty="0"/>
              <a:t>f</a:t>
            </a:r>
            <a:r>
              <a:rPr lang="es-ES" sz="2000" dirty="0" smtClean="0"/>
              <a:t> Contenido:</a:t>
            </a:r>
            <a:endParaRPr lang="es-ES" sz="2000" dirty="0"/>
          </a:p>
        </p:txBody>
      </p:sp>
      <p:pic>
        <p:nvPicPr>
          <p:cNvPr id="4" name="Imagen 3"/>
          <p:cNvPicPr>
            <a:picLocks noChangeAspect="1"/>
          </p:cNvPicPr>
          <p:nvPr/>
        </p:nvPicPr>
        <p:blipFill>
          <a:blip r:embed="rId2"/>
          <a:stretch>
            <a:fillRect/>
          </a:stretch>
        </p:blipFill>
        <p:spPr>
          <a:xfrm>
            <a:off x="1339159" y="1047848"/>
            <a:ext cx="8420100" cy="5572039"/>
          </a:xfrm>
          <a:prstGeom prst="rect">
            <a:avLst/>
          </a:prstGeom>
        </p:spPr>
      </p:pic>
    </p:spTree>
    <p:extLst>
      <p:ext uri="{BB962C8B-B14F-4D97-AF65-F5344CB8AC3E}">
        <p14:creationId xmlns:p14="http://schemas.microsoft.com/office/powerpoint/2010/main" val="2395105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1510748" y="519890"/>
            <a:ext cx="8293100" cy="5791200"/>
          </a:xfrm>
          <a:prstGeom prst="rect">
            <a:avLst/>
          </a:prstGeom>
        </p:spPr>
      </p:pic>
    </p:spTree>
    <p:extLst>
      <p:ext uri="{BB962C8B-B14F-4D97-AF65-F5344CB8AC3E}">
        <p14:creationId xmlns:p14="http://schemas.microsoft.com/office/powerpoint/2010/main" val="2577973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54954" y="189790"/>
            <a:ext cx="8825659" cy="554772"/>
          </a:xfrm>
        </p:spPr>
        <p:txBody>
          <a:bodyPr/>
          <a:lstStyle/>
          <a:p>
            <a:r>
              <a:rPr lang="es-ES" sz="2000" dirty="0" smtClean="0"/>
              <a:t>5.g Planeación (general y día a día):</a:t>
            </a:r>
            <a:endParaRPr lang="es-ES" sz="2000" dirty="0"/>
          </a:p>
        </p:txBody>
      </p:sp>
      <p:pic>
        <p:nvPicPr>
          <p:cNvPr id="4" name="Imagen 3"/>
          <p:cNvPicPr>
            <a:picLocks noChangeAspect="1"/>
          </p:cNvPicPr>
          <p:nvPr/>
        </p:nvPicPr>
        <p:blipFill>
          <a:blip r:embed="rId2"/>
          <a:stretch>
            <a:fillRect/>
          </a:stretch>
        </p:blipFill>
        <p:spPr>
          <a:xfrm>
            <a:off x="802826" y="788360"/>
            <a:ext cx="9865174" cy="5815640"/>
          </a:xfrm>
          <a:prstGeom prst="rect">
            <a:avLst/>
          </a:prstGeom>
        </p:spPr>
      </p:pic>
    </p:spTree>
    <p:extLst>
      <p:ext uri="{BB962C8B-B14F-4D97-AF65-F5344CB8AC3E}">
        <p14:creationId xmlns:p14="http://schemas.microsoft.com/office/powerpoint/2010/main" val="2150384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992584" y="150501"/>
            <a:ext cx="9487938" cy="6527800"/>
          </a:xfrm>
          <a:prstGeom prst="rect">
            <a:avLst/>
          </a:prstGeom>
        </p:spPr>
      </p:pic>
    </p:spTree>
    <p:extLst>
      <p:ext uri="{BB962C8B-B14F-4D97-AF65-F5344CB8AC3E}">
        <p14:creationId xmlns:p14="http://schemas.microsoft.com/office/powerpoint/2010/main" val="2712385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832019" y="101600"/>
            <a:ext cx="9759780" cy="6654800"/>
          </a:xfrm>
          <a:prstGeom prst="rect">
            <a:avLst/>
          </a:prstGeom>
        </p:spPr>
      </p:pic>
    </p:spTree>
    <p:extLst>
      <p:ext uri="{BB962C8B-B14F-4D97-AF65-F5344CB8AC3E}">
        <p14:creationId xmlns:p14="http://schemas.microsoft.com/office/powerpoint/2010/main" val="1148231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sz="2400" dirty="0" smtClean="0"/>
              <a:t>2. Docentes participantes:</a:t>
            </a:r>
            <a:endParaRPr lang="es-MX" sz="2400" dirty="0"/>
          </a:p>
        </p:txBody>
      </p:sp>
      <p:graphicFrame>
        <p:nvGraphicFramePr>
          <p:cNvPr id="4" name="Tabla 3"/>
          <p:cNvGraphicFramePr>
            <a:graphicFrameLocks noGrp="1"/>
          </p:cNvGraphicFramePr>
          <p:nvPr>
            <p:extLst>
              <p:ext uri="{D42A27DB-BD31-4B8C-83A1-F6EECF244321}">
                <p14:modId xmlns:p14="http://schemas.microsoft.com/office/powerpoint/2010/main" val="548971751"/>
              </p:ext>
            </p:extLst>
          </p:nvPr>
        </p:nvGraphicFramePr>
        <p:xfrm>
          <a:off x="672352" y="2208831"/>
          <a:ext cx="10817412" cy="1854200"/>
        </p:xfrm>
        <a:graphic>
          <a:graphicData uri="http://schemas.openxmlformats.org/drawingml/2006/table">
            <a:tbl>
              <a:tblPr firstRow="1" bandRow="1">
                <a:tableStyleId>{00A15C55-8517-42AA-B614-E9B94910E393}</a:tableStyleId>
              </a:tblPr>
              <a:tblGrid>
                <a:gridCol w="4557060">
                  <a:extLst>
                    <a:ext uri="{9D8B030D-6E8A-4147-A177-3AD203B41FA5}">
                      <a16:colId xmlns:a16="http://schemas.microsoft.com/office/drawing/2014/main" xmlns="" val="2531994506"/>
                    </a:ext>
                  </a:extLst>
                </a:gridCol>
                <a:gridCol w="6260352">
                  <a:extLst>
                    <a:ext uri="{9D8B030D-6E8A-4147-A177-3AD203B41FA5}">
                      <a16:colId xmlns:a16="http://schemas.microsoft.com/office/drawing/2014/main" xmlns="" val="1222146282"/>
                    </a:ext>
                  </a:extLst>
                </a:gridCol>
              </a:tblGrid>
              <a:tr h="370840">
                <a:tc>
                  <a:txBody>
                    <a:bodyPr/>
                    <a:lstStyle/>
                    <a:p>
                      <a:r>
                        <a:rPr lang="es-MX" dirty="0" smtClean="0"/>
                        <a:t>Docente</a:t>
                      </a:r>
                      <a:endParaRPr lang="es-MX" dirty="0"/>
                    </a:p>
                  </a:txBody>
                  <a:tcPr/>
                </a:tc>
                <a:tc>
                  <a:txBody>
                    <a:bodyPr/>
                    <a:lstStyle/>
                    <a:p>
                      <a:r>
                        <a:rPr lang="es-MX" dirty="0" smtClean="0"/>
                        <a:t>Asignatura</a:t>
                      </a:r>
                      <a:endParaRPr lang="es-MX" dirty="0"/>
                    </a:p>
                  </a:txBody>
                  <a:tcPr/>
                </a:tc>
                <a:extLst>
                  <a:ext uri="{0D108BD9-81ED-4DB2-BD59-A6C34878D82A}">
                    <a16:rowId xmlns:a16="http://schemas.microsoft.com/office/drawing/2014/main" xmlns="" val="825199814"/>
                  </a:ext>
                </a:extLst>
              </a:tr>
              <a:tr h="370840">
                <a:tc>
                  <a:txBody>
                    <a:bodyPr/>
                    <a:lstStyle/>
                    <a:p>
                      <a:r>
                        <a:rPr lang="es-MX" dirty="0" smtClean="0"/>
                        <a:t>Ing. Heraclio Martínez Cruz</a:t>
                      </a:r>
                      <a:endParaRPr lang="es-MX" dirty="0"/>
                    </a:p>
                  </a:txBody>
                  <a:tcPr/>
                </a:tc>
                <a:tc>
                  <a:txBody>
                    <a:bodyPr/>
                    <a:lstStyle/>
                    <a:p>
                      <a:r>
                        <a:rPr lang="es-MX" dirty="0" smtClean="0"/>
                        <a:t>Química IV</a:t>
                      </a:r>
                      <a:endParaRPr lang="es-MX" dirty="0"/>
                    </a:p>
                  </a:txBody>
                  <a:tcPr/>
                </a:tc>
                <a:extLst>
                  <a:ext uri="{0D108BD9-81ED-4DB2-BD59-A6C34878D82A}">
                    <a16:rowId xmlns:a16="http://schemas.microsoft.com/office/drawing/2014/main" xmlns="" val="2048851180"/>
                  </a:ext>
                </a:extLst>
              </a:tr>
              <a:tr h="370840">
                <a:tc>
                  <a:txBody>
                    <a:bodyPr/>
                    <a:lstStyle/>
                    <a:p>
                      <a:r>
                        <a:rPr lang="es-MX" dirty="0" smtClean="0"/>
                        <a:t>Lic. Cinthya Sahamanta Pérez</a:t>
                      </a:r>
                      <a:r>
                        <a:rPr lang="es-MX" baseline="0" dirty="0" smtClean="0"/>
                        <a:t> </a:t>
                      </a:r>
                      <a:r>
                        <a:rPr lang="es-MX" dirty="0" smtClean="0"/>
                        <a:t>Martínez</a:t>
                      </a:r>
                      <a:endParaRPr lang="es-MX" dirty="0"/>
                    </a:p>
                  </a:txBody>
                  <a:tcPr/>
                </a:tc>
                <a:tc>
                  <a:txBody>
                    <a:bodyPr/>
                    <a:lstStyle/>
                    <a:p>
                      <a:r>
                        <a:rPr lang="es-MX" dirty="0" smtClean="0"/>
                        <a:t>Sociología</a:t>
                      </a:r>
                      <a:endParaRPr lang="es-MX" dirty="0"/>
                    </a:p>
                  </a:txBody>
                  <a:tcPr/>
                </a:tc>
                <a:extLst>
                  <a:ext uri="{0D108BD9-81ED-4DB2-BD59-A6C34878D82A}">
                    <a16:rowId xmlns:a16="http://schemas.microsoft.com/office/drawing/2014/main" xmlns="" val="554811502"/>
                  </a:ext>
                </a:extLst>
              </a:tr>
              <a:tr h="370840">
                <a:tc>
                  <a:txBody>
                    <a:bodyPr/>
                    <a:lstStyle/>
                    <a:p>
                      <a:r>
                        <a:rPr lang="es-MX" dirty="0" smtClean="0"/>
                        <a:t>Lic. Jeannette Trujillo Islas</a:t>
                      </a:r>
                      <a:endParaRPr lang="es-MX" dirty="0"/>
                    </a:p>
                  </a:txBody>
                  <a:tcPr/>
                </a:tc>
                <a:tc>
                  <a:txBody>
                    <a:bodyPr/>
                    <a:lstStyle/>
                    <a:p>
                      <a:r>
                        <a:rPr lang="es-MX" dirty="0" smtClean="0"/>
                        <a:t>Problemas sociales, políticos</a:t>
                      </a:r>
                      <a:r>
                        <a:rPr lang="es-MX" baseline="0" dirty="0" smtClean="0"/>
                        <a:t> y económicos de México</a:t>
                      </a:r>
                      <a:endParaRPr lang="es-MX" dirty="0"/>
                    </a:p>
                  </a:txBody>
                  <a:tcPr/>
                </a:tc>
                <a:extLst>
                  <a:ext uri="{0D108BD9-81ED-4DB2-BD59-A6C34878D82A}">
                    <a16:rowId xmlns:a16="http://schemas.microsoft.com/office/drawing/2014/main" xmlns="" val="2211632750"/>
                  </a:ext>
                </a:extLst>
              </a:tr>
              <a:tr h="370840">
                <a:tc>
                  <a:txBody>
                    <a:bodyPr/>
                    <a:lstStyle/>
                    <a:p>
                      <a:r>
                        <a:rPr lang="es-MX" dirty="0" smtClean="0"/>
                        <a:t>Lic. Jesús Rodríguez</a:t>
                      </a:r>
                      <a:r>
                        <a:rPr lang="es-MX" baseline="0" dirty="0" smtClean="0"/>
                        <a:t> Simón</a:t>
                      </a:r>
                      <a:endParaRPr lang="es-MX" dirty="0"/>
                    </a:p>
                  </a:txBody>
                  <a:tcPr/>
                </a:tc>
                <a:tc>
                  <a:txBody>
                    <a:bodyPr/>
                    <a:lstStyle/>
                    <a:p>
                      <a:r>
                        <a:rPr lang="es-MX" dirty="0" smtClean="0"/>
                        <a:t>Coordinador</a:t>
                      </a:r>
                      <a:endParaRPr lang="es-MX" dirty="0"/>
                    </a:p>
                  </a:txBody>
                  <a:tcPr/>
                </a:tc>
                <a:extLst>
                  <a:ext uri="{0D108BD9-81ED-4DB2-BD59-A6C34878D82A}">
                    <a16:rowId xmlns:a16="http://schemas.microsoft.com/office/drawing/2014/main" xmlns="" val="1089597427"/>
                  </a:ext>
                </a:extLst>
              </a:tr>
            </a:tbl>
          </a:graphicData>
        </a:graphic>
      </p:graphicFrame>
      <p:pic>
        <p:nvPicPr>
          <p:cNvPr id="5" name="Imagen 4"/>
          <p:cNvPicPr>
            <a:picLocks noChangeAspect="1"/>
          </p:cNvPicPr>
          <p:nvPr/>
        </p:nvPicPr>
        <p:blipFill>
          <a:blip r:embed="rId2"/>
          <a:stretch>
            <a:fillRect/>
          </a:stretch>
        </p:blipFill>
        <p:spPr>
          <a:xfrm>
            <a:off x="8187765" y="4213412"/>
            <a:ext cx="3331883" cy="2450353"/>
          </a:xfrm>
          <a:prstGeom prst="rect">
            <a:avLst/>
          </a:prstGeom>
        </p:spPr>
      </p:pic>
    </p:spTree>
    <p:extLst>
      <p:ext uri="{BB962C8B-B14F-4D97-AF65-F5344CB8AC3E}">
        <p14:creationId xmlns:p14="http://schemas.microsoft.com/office/powerpoint/2010/main" val="360409422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890407" y="152400"/>
            <a:ext cx="9663294" cy="6540500"/>
          </a:xfrm>
          <a:prstGeom prst="rect">
            <a:avLst/>
          </a:prstGeom>
        </p:spPr>
      </p:pic>
    </p:spTree>
    <p:extLst>
      <p:ext uri="{BB962C8B-B14F-4D97-AF65-F5344CB8AC3E}">
        <p14:creationId xmlns:p14="http://schemas.microsoft.com/office/powerpoint/2010/main" val="1426081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007181" y="583970"/>
            <a:ext cx="9597319" cy="5423130"/>
          </a:xfrm>
          <a:prstGeom prst="rect">
            <a:avLst/>
          </a:prstGeom>
        </p:spPr>
      </p:pic>
    </p:spTree>
    <p:extLst>
      <p:ext uri="{BB962C8B-B14F-4D97-AF65-F5344CB8AC3E}">
        <p14:creationId xmlns:p14="http://schemas.microsoft.com/office/powerpoint/2010/main" val="28807076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050972" y="939800"/>
            <a:ext cx="9578928" cy="4978400"/>
          </a:xfrm>
          <a:prstGeom prst="rect">
            <a:avLst/>
          </a:prstGeom>
        </p:spPr>
      </p:pic>
    </p:spTree>
    <p:extLst>
      <p:ext uri="{BB962C8B-B14F-4D97-AF65-F5344CB8AC3E}">
        <p14:creationId xmlns:p14="http://schemas.microsoft.com/office/powerpoint/2010/main" val="17335178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255327" y="139700"/>
            <a:ext cx="9254389" cy="6565900"/>
          </a:xfrm>
          <a:prstGeom prst="rect">
            <a:avLst/>
          </a:prstGeom>
        </p:spPr>
      </p:pic>
    </p:spTree>
    <p:extLst>
      <p:ext uri="{BB962C8B-B14F-4D97-AF65-F5344CB8AC3E}">
        <p14:creationId xmlns:p14="http://schemas.microsoft.com/office/powerpoint/2010/main" val="24806934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050972" y="423378"/>
            <a:ext cx="9414953" cy="6014893"/>
          </a:xfrm>
          <a:prstGeom prst="rect">
            <a:avLst/>
          </a:prstGeom>
        </p:spPr>
      </p:pic>
    </p:spTree>
    <p:extLst>
      <p:ext uri="{BB962C8B-B14F-4D97-AF65-F5344CB8AC3E}">
        <p14:creationId xmlns:p14="http://schemas.microsoft.com/office/powerpoint/2010/main" val="11620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40357" y="323657"/>
            <a:ext cx="8825659" cy="523099"/>
          </a:xfrm>
        </p:spPr>
        <p:txBody>
          <a:bodyPr/>
          <a:lstStyle/>
          <a:p>
            <a:r>
              <a:rPr lang="es-ES" sz="2000" dirty="0" smtClean="0"/>
              <a:t>5.h Reflexión. Grupo interdisciplinario:</a:t>
            </a:r>
            <a:endParaRPr lang="es-ES" sz="2000" dirty="0"/>
          </a:p>
        </p:txBody>
      </p:sp>
      <p:sp>
        <p:nvSpPr>
          <p:cNvPr id="3" name="Marcador de texto 2"/>
          <p:cNvSpPr>
            <a:spLocks noGrp="1"/>
          </p:cNvSpPr>
          <p:nvPr>
            <p:ph type="body" sz="half" idx="2"/>
          </p:nvPr>
        </p:nvSpPr>
        <p:spPr>
          <a:xfrm>
            <a:off x="1154954" y="978150"/>
            <a:ext cx="9383955" cy="5416323"/>
          </a:xfrm>
        </p:spPr>
        <p:txBody>
          <a:bodyPr>
            <a:normAutofit fontScale="85000" lnSpcReduction="20000"/>
          </a:bodyPr>
          <a:lstStyle/>
          <a:p>
            <a:r>
              <a:rPr lang="es-MX" dirty="0"/>
              <a:t>Reflexión. Grupo interdisciplinario.</a:t>
            </a:r>
            <a:endParaRPr lang="es-ES_tradnl" dirty="0"/>
          </a:p>
          <a:p>
            <a:r>
              <a:rPr lang="es-MX" dirty="0" smtClean="0"/>
              <a:t> </a:t>
            </a:r>
          </a:p>
          <a:p>
            <a:pPr algn="just"/>
            <a:r>
              <a:rPr lang="es-MX" dirty="0" smtClean="0"/>
              <a:t>Nuestra institución educativa se encuentra en la zona suroeste del estado de Hidalgo, específicamente en Ciudad Cooperativa Cruz Azul, municipio de Tula, contamos con una población de cerca de 300 alumnos y para acercarnos a esta loable y novedosa labor de la interdisciplinariedad, hemos conformado un equipo de trabajo que queremos poner en práctica con alumnos de 6º año.</a:t>
            </a:r>
            <a:r>
              <a:rPr lang="es-ES_tradnl" dirty="0"/>
              <a:t> </a:t>
            </a:r>
            <a:r>
              <a:rPr lang="es-MX" dirty="0" smtClean="0"/>
              <a:t>A finales del mes de abril nos hemos reunido 3 sesiones divididas y cumplimos ya con el producto 12 (referente a los formatos de planeación) como lo señala la coordinación del proyecto Conexiones.</a:t>
            </a:r>
            <a:endParaRPr lang="es-ES_tradnl" dirty="0" smtClean="0"/>
          </a:p>
          <a:p>
            <a:pPr algn="just"/>
            <a:r>
              <a:rPr lang="es-MX" dirty="0" smtClean="0"/>
              <a:t> </a:t>
            </a:r>
            <a:endParaRPr lang="es-ES_tradnl" dirty="0" smtClean="0"/>
          </a:p>
          <a:p>
            <a:pPr algn="just"/>
            <a:r>
              <a:rPr lang="es-MX" dirty="0" smtClean="0"/>
              <a:t>Puesto que somos un grupo de profesores con horarios y actividades diferentes, la primera dificultad son los tiempos para reunirnos, así como la repartición de tareas. Sin embargo, el empuje, el pensamiento optimista y la actitud colaborativa, dicho sea de paso, pilar del Centro Educativo Cruz Azul, nos mueven a hacer un proyecto digno de las condiciones que reclaman nuestro tiempo y nuestros alumnos.</a:t>
            </a:r>
            <a:endParaRPr lang="es-ES_tradnl" dirty="0" smtClean="0"/>
          </a:p>
          <a:p>
            <a:pPr algn="just"/>
            <a:r>
              <a:rPr lang="es-MX" dirty="0" smtClean="0"/>
              <a:t> </a:t>
            </a:r>
            <a:endParaRPr lang="es-ES_tradnl" dirty="0" smtClean="0"/>
          </a:p>
          <a:p>
            <a:pPr algn="just"/>
            <a:r>
              <a:rPr lang="es-MX" dirty="0" smtClean="0"/>
              <a:t>El esfuerzo cooperativo lo mostramos al asistir a las reuniones, pero principalmente al aportar en la conformación de ideas o trabajos. Creemos que si se logran concretar dichos planes, no sólo cumpliremos satisfactoriamente la puesta en práctica de una metodología sino incentivaremos a otros compañeros a sumarse a las filas de los proyectos interdisciplinarios.</a:t>
            </a:r>
            <a:endParaRPr lang="es-ES_tradnl" dirty="0" smtClean="0"/>
          </a:p>
          <a:p>
            <a:pPr algn="just"/>
            <a:r>
              <a:rPr lang="es-MX" dirty="0" smtClean="0"/>
              <a:t> </a:t>
            </a:r>
            <a:endParaRPr lang="es-ES_tradnl" dirty="0" smtClean="0"/>
          </a:p>
          <a:p>
            <a:pPr algn="just"/>
            <a:r>
              <a:rPr lang="es-MX" dirty="0" smtClean="0"/>
              <a:t>Finalmente, como todo reto u objetivo, es necesario que directivos, administrativos y en general, toda la institución nos sintamos parte de una sociedad que aspira al ideal del bien común.</a:t>
            </a:r>
            <a:r>
              <a:rPr lang="es-ES_tradnl" dirty="0" smtClean="0"/>
              <a:t> </a:t>
            </a:r>
            <a:endParaRPr lang="es-ES" dirty="0"/>
          </a:p>
        </p:txBody>
      </p:sp>
    </p:spTree>
    <p:extLst>
      <p:ext uri="{BB962C8B-B14F-4D97-AF65-F5344CB8AC3E}">
        <p14:creationId xmlns:p14="http://schemas.microsoft.com/office/powerpoint/2010/main" val="23344089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40357" y="221463"/>
            <a:ext cx="8825659" cy="523099"/>
          </a:xfrm>
        </p:spPr>
        <p:txBody>
          <a:bodyPr/>
          <a:lstStyle/>
          <a:p>
            <a:r>
              <a:rPr lang="es-ES" sz="2000" dirty="0" smtClean="0"/>
              <a:t>5.i Productos 4-15:</a:t>
            </a:r>
            <a:endParaRPr lang="es-ES" sz="2000" dirty="0"/>
          </a:p>
        </p:txBody>
      </p:sp>
      <p:pic>
        <p:nvPicPr>
          <p:cNvPr id="3" name="Imagen 2"/>
          <p:cNvPicPr>
            <a:picLocks noChangeAspect="1"/>
          </p:cNvPicPr>
          <p:nvPr/>
        </p:nvPicPr>
        <p:blipFill>
          <a:blip r:embed="rId2"/>
          <a:stretch>
            <a:fillRect/>
          </a:stretch>
        </p:blipFill>
        <p:spPr>
          <a:xfrm>
            <a:off x="612588" y="776941"/>
            <a:ext cx="10892118" cy="5617883"/>
          </a:xfrm>
          <a:prstGeom prst="rect">
            <a:avLst/>
          </a:prstGeom>
        </p:spPr>
      </p:pic>
    </p:spTree>
    <p:extLst>
      <p:ext uri="{BB962C8B-B14F-4D97-AF65-F5344CB8AC3E}">
        <p14:creationId xmlns:p14="http://schemas.microsoft.com/office/powerpoint/2010/main" val="15709720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52824" y="134471"/>
            <a:ext cx="10996704" cy="6499412"/>
          </a:xfrm>
          <a:prstGeom prst="rect">
            <a:avLst/>
          </a:prstGeom>
        </p:spPr>
      </p:pic>
    </p:spTree>
    <p:extLst>
      <p:ext uri="{BB962C8B-B14F-4D97-AF65-F5344CB8AC3E}">
        <p14:creationId xmlns:p14="http://schemas.microsoft.com/office/powerpoint/2010/main" val="1788468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600200" y="0"/>
            <a:ext cx="8985482" cy="6858000"/>
          </a:xfrm>
          <a:prstGeom prst="rect">
            <a:avLst/>
          </a:prstGeom>
        </p:spPr>
      </p:pic>
    </p:spTree>
    <p:extLst>
      <p:ext uri="{BB962C8B-B14F-4D97-AF65-F5344CB8AC3E}">
        <p14:creationId xmlns:p14="http://schemas.microsoft.com/office/powerpoint/2010/main" val="12779119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638300" y="0"/>
            <a:ext cx="8901609" cy="6858000"/>
          </a:xfrm>
          <a:prstGeom prst="rect">
            <a:avLst/>
          </a:prstGeom>
        </p:spPr>
      </p:pic>
    </p:spTree>
    <p:extLst>
      <p:ext uri="{BB962C8B-B14F-4D97-AF65-F5344CB8AC3E}">
        <p14:creationId xmlns:p14="http://schemas.microsoft.com/office/powerpoint/2010/main" val="2707143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628073" y="2220909"/>
            <a:ext cx="9189339" cy="1569660"/>
          </a:xfrm>
          <a:prstGeom prst="rect">
            <a:avLst/>
          </a:prstGeom>
          <a:noFill/>
        </p:spPr>
        <p:txBody>
          <a:bodyPr wrap="square" rtlCol="0">
            <a:spAutoFit/>
          </a:bodyPr>
          <a:lstStyle/>
          <a:p>
            <a:r>
              <a:rPr lang="es-MX" sz="2400" dirty="0" smtClean="0"/>
              <a:t>3.- El proyecto se realizará durante el ciclo escolar 2019-2020</a:t>
            </a:r>
          </a:p>
          <a:p>
            <a:endParaRPr lang="es-MX" sz="2400" b="1" dirty="0" smtClean="0"/>
          </a:p>
          <a:p>
            <a:r>
              <a:rPr lang="es-MX" sz="2400" dirty="0"/>
              <a:t>Fecha de inicio: </a:t>
            </a:r>
            <a:r>
              <a:rPr lang="es-ES" sz="2400" dirty="0"/>
              <a:t>2 de marzo de 2020</a:t>
            </a:r>
            <a:endParaRPr lang="es-MX" sz="2400" dirty="0"/>
          </a:p>
          <a:p>
            <a:r>
              <a:rPr lang="es-MX" sz="2400" dirty="0"/>
              <a:t>Fecha de término: </a:t>
            </a:r>
            <a:r>
              <a:rPr lang="es-ES" sz="2400" dirty="0"/>
              <a:t>14 de mayo de 2020</a:t>
            </a:r>
            <a:endParaRPr lang="es-MX" sz="2400"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1" y="4256809"/>
            <a:ext cx="2660773" cy="2332250"/>
          </a:xfrm>
          <a:prstGeom prst="rect">
            <a:avLst/>
          </a:prstGeom>
        </p:spPr>
      </p:pic>
    </p:spTree>
    <p:extLst>
      <p:ext uri="{BB962C8B-B14F-4D97-AF65-F5344CB8AC3E}">
        <p14:creationId xmlns:p14="http://schemas.microsoft.com/office/powerpoint/2010/main" val="223897271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587500" y="1828800"/>
            <a:ext cx="9017000" cy="3187700"/>
          </a:xfrm>
          <a:prstGeom prst="rect">
            <a:avLst/>
          </a:prstGeom>
        </p:spPr>
      </p:pic>
    </p:spTree>
    <p:extLst>
      <p:ext uri="{BB962C8B-B14F-4D97-AF65-F5344CB8AC3E}">
        <p14:creationId xmlns:p14="http://schemas.microsoft.com/office/powerpoint/2010/main" val="11414191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625600" y="304800"/>
            <a:ext cx="8940800" cy="6235700"/>
          </a:xfrm>
          <a:prstGeom prst="rect">
            <a:avLst/>
          </a:prstGeom>
        </p:spPr>
      </p:pic>
    </p:spTree>
    <p:extLst>
      <p:ext uri="{BB962C8B-B14F-4D97-AF65-F5344CB8AC3E}">
        <p14:creationId xmlns:p14="http://schemas.microsoft.com/office/powerpoint/2010/main" val="7958357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612900" y="1193800"/>
            <a:ext cx="8966200" cy="4470400"/>
          </a:xfrm>
          <a:prstGeom prst="rect">
            <a:avLst/>
          </a:prstGeom>
        </p:spPr>
      </p:pic>
    </p:spTree>
    <p:extLst>
      <p:ext uri="{BB962C8B-B14F-4D97-AF65-F5344CB8AC3E}">
        <p14:creationId xmlns:p14="http://schemas.microsoft.com/office/powerpoint/2010/main" val="30858171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587500" y="0"/>
            <a:ext cx="9004300" cy="6845300"/>
          </a:xfrm>
          <a:prstGeom prst="rect">
            <a:avLst/>
          </a:prstGeom>
        </p:spPr>
      </p:pic>
    </p:spTree>
    <p:extLst>
      <p:ext uri="{BB962C8B-B14F-4D97-AF65-F5344CB8AC3E}">
        <p14:creationId xmlns:p14="http://schemas.microsoft.com/office/powerpoint/2010/main" val="24882284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562100" y="0"/>
            <a:ext cx="9055591" cy="6858000"/>
          </a:xfrm>
          <a:prstGeom prst="rect">
            <a:avLst/>
          </a:prstGeom>
        </p:spPr>
      </p:pic>
    </p:spTree>
    <p:extLst>
      <p:ext uri="{BB962C8B-B14F-4D97-AF65-F5344CB8AC3E}">
        <p14:creationId xmlns:p14="http://schemas.microsoft.com/office/powerpoint/2010/main" val="23287300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612900" y="228600"/>
            <a:ext cx="8966200" cy="6400800"/>
          </a:xfrm>
          <a:prstGeom prst="rect">
            <a:avLst/>
          </a:prstGeom>
        </p:spPr>
      </p:pic>
    </p:spTree>
    <p:extLst>
      <p:ext uri="{BB962C8B-B14F-4D97-AF65-F5344CB8AC3E}">
        <p14:creationId xmlns:p14="http://schemas.microsoft.com/office/powerpoint/2010/main" val="41623047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600200" y="76200"/>
            <a:ext cx="8978900" cy="6705600"/>
          </a:xfrm>
          <a:prstGeom prst="rect">
            <a:avLst/>
          </a:prstGeom>
        </p:spPr>
      </p:pic>
    </p:spTree>
    <p:extLst>
      <p:ext uri="{BB962C8B-B14F-4D97-AF65-F5344CB8AC3E}">
        <p14:creationId xmlns:p14="http://schemas.microsoft.com/office/powerpoint/2010/main" val="9200262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to 2"/>
          <p:cNvGraphicFramePr>
            <a:graphicFrameLocks noChangeAspect="1"/>
          </p:cNvGraphicFramePr>
          <p:nvPr>
            <p:extLst>
              <p:ext uri="{D42A27DB-BD31-4B8C-83A1-F6EECF244321}">
                <p14:modId xmlns:p14="http://schemas.microsoft.com/office/powerpoint/2010/main" val="2745296847"/>
              </p:ext>
            </p:extLst>
          </p:nvPr>
        </p:nvGraphicFramePr>
        <p:xfrm>
          <a:off x="375287" y="1026759"/>
          <a:ext cx="11433338" cy="5485048"/>
        </p:xfrm>
        <a:graphic>
          <a:graphicData uri="http://schemas.openxmlformats.org/presentationml/2006/ole">
            <mc:AlternateContent xmlns:mc="http://schemas.openxmlformats.org/markup-compatibility/2006">
              <mc:Choice xmlns:v="urn:schemas-microsoft-com:vml" Requires="v">
                <p:oleObj spid="_x0000_s1036" name="Documento" r:id="rId3" imgW="8712200" imgH="2057400" progId="Word.Document.12">
                  <p:link updateAutomatic="1"/>
                </p:oleObj>
              </mc:Choice>
              <mc:Fallback>
                <p:oleObj name="Documento" r:id="rId3" imgW="8712200" imgH="2057400" progId="Word.Document.12">
                  <p:link updateAutomatic="1"/>
                  <p:pic>
                    <p:nvPicPr>
                      <p:cNvPr id="0" name=""/>
                      <p:cNvPicPr/>
                      <p:nvPr/>
                    </p:nvPicPr>
                    <p:blipFill>
                      <a:blip r:embed="rId4"/>
                      <a:stretch>
                        <a:fillRect/>
                      </a:stretch>
                    </p:blipFill>
                    <p:spPr>
                      <a:xfrm>
                        <a:off x="375287" y="1026759"/>
                        <a:ext cx="11433338" cy="5485048"/>
                      </a:xfrm>
                      <a:prstGeom prst="rect">
                        <a:avLst/>
                      </a:prstGeom>
                    </p:spPr>
                  </p:pic>
                </p:oleObj>
              </mc:Fallback>
            </mc:AlternateContent>
          </a:graphicData>
        </a:graphic>
      </p:graphicFrame>
    </p:spTree>
    <p:extLst>
      <p:ext uri="{BB962C8B-B14F-4D97-AF65-F5344CB8AC3E}">
        <p14:creationId xmlns:p14="http://schemas.microsoft.com/office/powerpoint/2010/main" val="29193374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625600" y="12700"/>
            <a:ext cx="8928100" cy="6832600"/>
          </a:xfrm>
          <a:prstGeom prst="rect">
            <a:avLst/>
          </a:prstGeom>
        </p:spPr>
      </p:pic>
    </p:spTree>
    <p:extLst>
      <p:ext uri="{BB962C8B-B14F-4D97-AF65-F5344CB8AC3E}">
        <p14:creationId xmlns:p14="http://schemas.microsoft.com/office/powerpoint/2010/main" val="19991275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821765"/>
            <a:ext cx="5901765" cy="2928470"/>
          </a:xfrm>
          <a:prstGeom prst="rect">
            <a:avLst/>
          </a:prstGeom>
        </p:spPr>
      </p:pic>
      <p:pic>
        <p:nvPicPr>
          <p:cNvPr id="3" name="Imagen 2"/>
          <p:cNvPicPr>
            <a:picLocks noChangeAspect="1"/>
          </p:cNvPicPr>
          <p:nvPr/>
        </p:nvPicPr>
        <p:blipFill>
          <a:blip r:embed="rId3"/>
          <a:stretch>
            <a:fillRect/>
          </a:stretch>
        </p:blipFill>
        <p:spPr>
          <a:xfrm>
            <a:off x="5901765" y="806823"/>
            <a:ext cx="6290235" cy="2943412"/>
          </a:xfrm>
          <a:prstGeom prst="rect">
            <a:avLst/>
          </a:prstGeom>
        </p:spPr>
      </p:pic>
      <p:pic>
        <p:nvPicPr>
          <p:cNvPr id="4" name="Imagen 3"/>
          <p:cNvPicPr>
            <a:picLocks noChangeAspect="1"/>
          </p:cNvPicPr>
          <p:nvPr/>
        </p:nvPicPr>
        <p:blipFill>
          <a:blip r:embed="rId4"/>
          <a:stretch>
            <a:fillRect/>
          </a:stretch>
        </p:blipFill>
        <p:spPr>
          <a:xfrm>
            <a:off x="5296647" y="3735294"/>
            <a:ext cx="6895353" cy="3122706"/>
          </a:xfrm>
          <a:prstGeom prst="rect">
            <a:avLst/>
          </a:prstGeom>
        </p:spPr>
      </p:pic>
      <p:pic>
        <p:nvPicPr>
          <p:cNvPr id="5" name="Imagen 4"/>
          <p:cNvPicPr>
            <a:picLocks noChangeAspect="1"/>
          </p:cNvPicPr>
          <p:nvPr/>
        </p:nvPicPr>
        <p:blipFill>
          <a:blip r:embed="rId5"/>
          <a:stretch>
            <a:fillRect/>
          </a:stretch>
        </p:blipFill>
        <p:spPr>
          <a:xfrm>
            <a:off x="0" y="3735294"/>
            <a:ext cx="6245412" cy="3122706"/>
          </a:xfrm>
          <a:prstGeom prst="rect">
            <a:avLst/>
          </a:prstGeom>
        </p:spPr>
      </p:pic>
      <p:sp>
        <p:nvSpPr>
          <p:cNvPr id="6" name="Rectángulo 5"/>
          <p:cNvSpPr/>
          <p:nvPr/>
        </p:nvSpPr>
        <p:spPr>
          <a:xfrm>
            <a:off x="1105647" y="239059"/>
            <a:ext cx="8187765" cy="50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s-ES" sz="2000" dirty="0" smtClean="0"/>
              <a:t>9. Fotografías de la sesión 2.</a:t>
            </a:r>
            <a:endParaRPr lang="es-ES" sz="2000" dirty="0"/>
          </a:p>
        </p:txBody>
      </p:sp>
    </p:spTree>
    <p:extLst>
      <p:ext uri="{BB962C8B-B14F-4D97-AF65-F5344CB8AC3E}">
        <p14:creationId xmlns:p14="http://schemas.microsoft.com/office/powerpoint/2010/main" val="3450058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54954" y="1447800"/>
            <a:ext cx="8825659" cy="1301376"/>
          </a:xfrm>
        </p:spPr>
        <p:txBody>
          <a:bodyPr/>
          <a:lstStyle/>
          <a:p>
            <a:r>
              <a:rPr lang="es-ES" sz="2000" dirty="0" smtClean="0"/>
              <a:t>4. Nombre del proyecto:</a:t>
            </a:r>
            <a:br>
              <a:rPr lang="es-ES" sz="2000" dirty="0" smtClean="0"/>
            </a:br>
            <a:r>
              <a:rPr lang="es-ES" sz="2000" dirty="0" smtClean="0"/>
              <a:t/>
            </a:r>
            <a:br>
              <a:rPr lang="es-ES" sz="2000" dirty="0" smtClean="0"/>
            </a:br>
            <a:r>
              <a:rPr lang="es-ES" sz="2000" b="1" i="1" dirty="0" smtClean="0"/>
              <a:t>PROTOCOLO </a:t>
            </a:r>
            <a:r>
              <a:rPr lang="es-ES" sz="2000" b="1" i="1" dirty="0"/>
              <a:t>DE ACCIÓN ANTE LA FUGA DE </a:t>
            </a:r>
            <a:r>
              <a:rPr lang="es-ES" sz="2000" b="1" i="1" dirty="0" smtClean="0"/>
              <a:t>HIDROCARBUROS</a:t>
            </a:r>
            <a:br>
              <a:rPr lang="es-ES" sz="2000" b="1" i="1" dirty="0" smtClean="0"/>
            </a:br>
            <a:r>
              <a:rPr lang="es-ES" sz="2000" b="1" i="1" dirty="0" smtClean="0"/>
              <a:t/>
            </a:r>
            <a:br>
              <a:rPr lang="es-ES" sz="2000" b="1" i="1" dirty="0" smtClean="0"/>
            </a:br>
            <a:r>
              <a:rPr lang="es-ES" sz="2000" dirty="0" smtClean="0"/>
              <a:t>Ciclo 2019-2020.</a:t>
            </a:r>
            <a:r>
              <a:rPr lang="es-MX" sz="2000" b="1" i="1" dirty="0"/>
              <a:t/>
            </a:r>
            <a:br>
              <a:rPr lang="es-MX" sz="2000" b="1" i="1" dirty="0"/>
            </a:br>
            <a:endParaRPr lang="es-ES" sz="2000" dirty="0"/>
          </a:p>
        </p:txBody>
      </p:sp>
      <p:sp>
        <p:nvSpPr>
          <p:cNvPr id="3" name="Marcador de texto 2"/>
          <p:cNvSpPr>
            <a:spLocks noGrp="1"/>
          </p:cNvSpPr>
          <p:nvPr>
            <p:ph type="body" sz="half" idx="2"/>
          </p:nvPr>
        </p:nvSpPr>
        <p:spPr>
          <a:xfrm>
            <a:off x="1154954" y="2379679"/>
            <a:ext cx="8825659" cy="3640121"/>
          </a:xfrm>
        </p:spPr>
        <p:txBody>
          <a:bodyPr/>
          <a:lstStyle/>
          <a:p>
            <a:endParaRPr lang="es-ES" dirty="0" smtClean="0"/>
          </a:p>
          <a:p>
            <a:r>
              <a:rPr lang="es-ES" dirty="0" smtClean="0"/>
              <a:t>Intención: </a:t>
            </a:r>
          </a:p>
          <a:p>
            <a:pPr algn="just"/>
            <a:r>
              <a:rPr lang="es-ES" dirty="0" smtClean="0"/>
              <a:t>Crear un protocolo de acción a partir de los procedimientos recomendados por instituciones como Protección Civil, textos especializados e información recabada de la misma comunidad con la intención de</a:t>
            </a:r>
            <a:r>
              <a:rPr lang="es-ES" dirty="0"/>
              <a:t> c</a:t>
            </a:r>
            <a:r>
              <a:rPr lang="es-ES" dirty="0" smtClean="0"/>
              <a:t>oncientizar </a:t>
            </a:r>
            <a:r>
              <a:rPr lang="es-ES" dirty="0"/>
              <a:t>a la población de los riesgos que generan las fugas </a:t>
            </a:r>
            <a:r>
              <a:rPr lang="es-ES" dirty="0" smtClean="0"/>
              <a:t>de los </a:t>
            </a:r>
            <a:r>
              <a:rPr lang="es-ES" dirty="0"/>
              <a:t>ductos de hidrocarburos y las consecuencias que esto </a:t>
            </a:r>
            <a:r>
              <a:rPr lang="es-ES" dirty="0" smtClean="0"/>
              <a:t>conlleva.</a:t>
            </a:r>
            <a:endParaRPr lang="es-ES_tradnl" dirty="0"/>
          </a:p>
          <a:p>
            <a:endParaRPr lang="es-ES" dirty="0"/>
          </a:p>
        </p:txBody>
      </p:sp>
    </p:spTree>
    <p:extLst>
      <p:ext uri="{BB962C8B-B14F-4D97-AF65-F5344CB8AC3E}">
        <p14:creationId xmlns:p14="http://schemas.microsoft.com/office/powerpoint/2010/main" val="8102632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105647" y="239059"/>
            <a:ext cx="8187765" cy="50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s-ES" sz="2000" dirty="0" smtClean="0"/>
              <a:t>10. Evaluación, tipos, herramientas y productos de aprendizaje.</a:t>
            </a:r>
            <a:endParaRPr lang="es-ES" sz="2000" dirty="0"/>
          </a:p>
        </p:txBody>
      </p:sp>
      <p:pic>
        <p:nvPicPr>
          <p:cNvPr id="4" name="Imagen 3"/>
          <p:cNvPicPr>
            <a:picLocks noChangeAspect="1"/>
          </p:cNvPicPr>
          <p:nvPr/>
        </p:nvPicPr>
        <p:blipFill>
          <a:blip r:embed="rId2"/>
          <a:stretch>
            <a:fillRect/>
          </a:stretch>
        </p:blipFill>
        <p:spPr>
          <a:xfrm>
            <a:off x="0" y="881529"/>
            <a:ext cx="12192000" cy="5827059"/>
          </a:xfrm>
          <a:prstGeom prst="rect">
            <a:avLst/>
          </a:prstGeom>
        </p:spPr>
      </p:pic>
    </p:spTree>
    <p:extLst>
      <p:ext uri="{BB962C8B-B14F-4D97-AF65-F5344CB8AC3E}">
        <p14:creationId xmlns:p14="http://schemas.microsoft.com/office/powerpoint/2010/main" val="820611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299900"/>
            <a:ext cx="12192000" cy="6297893"/>
          </a:xfrm>
          <a:prstGeom prst="rect">
            <a:avLst/>
          </a:prstGeom>
        </p:spPr>
      </p:pic>
    </p:spTree>
    <p:extLst>
      <p:ext uri="{BB962C8B-B14F-4D97-AF65-F5344CB8AC3E}">
        <p14:creationId xmlns:p14="http://schemas.microsoft.com/office/powerpoint/2010/main" val="21599056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335183"/>
            <a:ext cx="12192000" cy="6315534"/>
          </a:xfrm>
          <a:prstGeom prst="rect">
            <a:avLst/>
          </a:prstGeom>
        </p:spPr>
      </p:pic>
    </p:spTree>
    <p:extLst>
      <p:ext uri="{BB962C8B-B14F-4D97-AF65-F5344CB8AC3E}">
        <p14:creationId xmlns:p14="http://schemas.microsoft.com/office/powerpoint/2010/main" val="26665453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946400" y="0"/>
            <a:ext cx="6290211" cy="6858000"/>
          </a:xfrm>
          <a:prstGeom prst="rect">
            <a:avLst/>
          </a:prstGeom>
        </p:spPr>
      </p:pic>
    </p:spTree>
    <p:extLst>
      <p:ext uri="{BB962C8B-B14F-4D97-AF65-F5344CB8AC3E}">
        <p14:creationId xmlns:p14="http://schemas.microsoft.com/office/powerpoint/2010/main" val="42018368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1638300"/>
            <a:ext cx="12192000" cy="3570277"/>
          </a:xfrm>
          <a:prstGeom prst="rect">
            <a:avLst/>
          </a:prstGeom>
        </p:spPr>
      </p:pic>
    </p:spTree>
    <p:extLst>
      <p:ext uri="{BB962C8B-B14F-4D97-AF65-F5344CB8AC3E}">
        <p14:creationId xmlns:p14="http://schemas.microsoft.com/office/powerpoint/2010/main" val="25018772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105647" y="239059"/>
            <a:ext cx="8187765" cy="50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s-ES" sz="2000" dirty="0" smtClean="0"/>
              <a:t>11. Evaluación. Formatos. Prerrequisitos.</a:t>
            </a:r>
            <a:endParaRPr lang="es-ES" sz="2000" dirty="0"/>
          </a:p>
        </p:txBody>
      </p:sp>
      <p:pic>
        <p:nvPicPr>
          <p:cNvPr id="4" name="Imagen 3"/>
          <p:cNvPicPr>
            <a:picLocks noChangeAspect="1"/>
          </p:cNvPicPr>
          <p:nvPr/>
        </p:nvPicPr>
        <p:blipFill>
          <a:blip r:embed="rId2"/>
          <a:stretch>
            <a:fillRect/>
          </a:stretch>
        </p:blipFill>
        <p:spPr>
          <a:xfrm>
            <a:off x="1612900" y="881528"/>
            <a:ext cx="8953500" cy="5836771"/>
          </a:xfrm>
          <a:prstGeom prst="rect">
            <a:avLst/>
          </a:prstGeom>
        </p:spPr>
      </p:pic>
    </p:spTree>
    <p:extLst>
      <p:ext uri="{BB962C8B-B14F-4D97-AF65-F5344CB8AC3E}">
        <p14:creationId xmlns:p14="http://schemas.microsoft.com/office/powerpoint/2010/main" val="21971288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574800" y="927100"/>
            <a:ext cx="9029700" cy="4991100"/>
          </a:xfrm>
          <a:prstGeom prst="rect">
            <a:avLst/>
          </a:prstGeom>
        </p:spPr>
      </p:pic>
    </p:spTree>
    <p:extLst>
      <p:ext uri="{BB962C8B-B14F-4D97-AF65-F5344CB8AC3E}">
        <p14:creationId xmlns:p14="http://schemas.microsoft.com/office/powerpoint/2010/main" val="38937682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485900" y="1075764"/>
            <a:ext cx="9207500" cy="5439335"/>
          </a:xfrm>
          <a:prstGeom prst="rect">
            <a:avLst/>
          </a:prstGeom>
        </p:spPr>
      </p:pic>
      <p:sp>
        <p:nvSpPr>
          <p:cNvPr id="3" name="Rectángulo 2"/>
          <p:cNvSpPr/>
          <p:nvPr/>
        </p:nvSpPr>
        <p:spPr>
          <a:xfrm>
            <a:off x="1105647" y="239059"/>
            <a:ext cx="8187765" cy="50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s-ES" sz="2000" dirty="0" smtClean="0"/>
              <a:t>12. Evaluación. Formatos. Grupo Heterogéneo.</a:t>
            </a:r>
            <a:endParaRPr lang="es-ES" sz="2000" dirty="0"/>
          </a:p>
        </p:txBody>
      </p:sp>
    </p:spTree>
    <p:extLst>
      <p:ext uri="{BB962C8B-B14F-4D97-AF65-F5344CB8AC3E}">
        <p14:creationId xmlns:p14="http://schemas.microsoft.com/office/powerpoint/2010/main" val="11779815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473200" y="508000"/>
            <a:ext cx="9245600" cy="5842000"/>
          </a:xfrm>
          <a:prstGeom prst="rect">
            <a:avLst/>
          </a:prstGeom>
        </p:spPr>
      </p:pic>
    </p:spTree>
    <p:extLst>
      <p:ext uri="{BB962C8B-B14F-4D97-AF65-F5344CB8AC3E}">
        <p14:creationId xmlns:p14="http://schemas.microsoft.com/office/powerpoint/2010/main" val="41080664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460500" y="1536700"/>
            <a:ext cx="9271000" cy="3771900"/>
          </a:xfrm>
          <a:prstGeom prst="rect">
            <a:avLst/>
          </a:prstGeom>
        </p:spPr>
      </p:pic>
    </p:spTree>
    <p:extLst>
      <p:ext uri="{BB962C8B-B14F-4D97-AF65-F5344CB8AC3E}">
        <p14:creationId xmlns:p14="http://schemas.microsoft.com/office/powerpoint/2010/main" val="3875853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40357" y="133867"/>
            <a:ext cx="8825659" cy="1136268"/>
          </a:xfrm>
        </p:spPr>
        <p:txBody>
          <a:bodyPr/>
          <a:lstStyle/>
          <a:p>
            <a:r>
              <a:rPr lang="es-ES_tradnl" sz="2000" dirty="0" smtClean="0"/>
              <a:t>5. Índice.</a:t>
            </a:r>
            <a:endParaRPr lang="es-ES" sz="2000" dirty="0"/>
          </a:p>
        </p:txBody>
      </p:sp>
      <p:sp>
        <p:nvSpPr>
          <p:cNvPr id="3" name="Marcador de texto 2"/>
          <p:cNvSpPr>
            <a:spLocks noGrp="1"/>
          </p:cNvSpPr>
          <p:nvPr>
            <p:ph type="body" sz="half" idx="2"/>
          </p:nvPr>
        </p:nvSpPr>
        <p:spPr>
          <a:xfrm>
            <a:off x="2410282" y="686164"/>
            <a:ext cx="6391606" cy="5810503"/>
          </a:xfrm>
        </p:spPr>
        <p:txBody>
          <a:bodyPr>
            <a:normAutofit fontScale="77500" lnSpcReduction="20000"/>
          </a:bodyPr>
          <a:lstStyle/>
          <a:p>
            <a:r>
              <a:rPr lang="es-ES" dirty="0" smtClean="0"/>
              <a:t>5.a</a:t>
            </a:r>
          </a:p>
          <a:p>
            <a:r>
              <a:rPr lang="es-ES" dirty="0" smtClean="0"/>
              <a:t>Producto 1. C.A.I.A.C. Conclusiones generales interdisciplinariedad.</a:t>
            </a:r>
          </a:p>
          <a:p>
            <a:r>
              <a:rPr lang="es-ES" dirty="0" smtClean="0"/>
              <a:t>Producto 2. </a:t>
            </a:r>
            <a:r>
              <a:rPr lang="es-ES" dirty="0"/>
              <a:t>Fotografías de la </a:t>
            </a:r>
            <a:r>
              <a:rPr lang="es-ES" dirty="0" smtClean="0"/>
              <a:t>sesión 1.</a:t>
            </a:r>
          </a:p>
          <a:p>
            <a:r>
              <a:rPr lang="es-ES" dirty="0" smtClean="0"/>
              <a:t>5.b</a:t>
            </a:r>
          </a:p>
          <a:p>
            <a:r>
              <a:rPr lang="es-ES" dirty="0" smtClean="0"/>
              <a:t>Producto 3.</a:t>
            </a:r>
            <a:r>
              <a:rPr lang="es-ES" dirty="0"/>
              <a:t> Fotografía de organizador gráfico</a:t>
            </a:r>
            <a:r>
              <a:rPr lang="es-ES" dirty="0" smtClean="0"/>
              <a:t>.</a:t>
            </a:r>
          </a:p>
          <a:p>
            <a:r>
              <a:rPr lang="es-ES" dirty="0" smtClean="0"/>
              <a:t>5.c</a:t>
            </a:r>
          </a:p>
          <a:p>
            <a:r>
              <a:rPr lang="es-ES" dirty="0" smtClean="0"/>
              <a:t>Introducción.</a:t>
            </a:r>
          </a:p>
          <a:p>
            <a:r>
              <a:rPr lang="es-ES" dirty="0" smtClean="0"/>
              <a:t>5.d</a:t>
            </a:r>
          </a:p>
          <a:p>
            <a:r>
              <a:rPr lang="es-ES" dirty="0" smtClean="0"/>
              <a:t>Objetivo</a:t>
            </a:r>
          </a:p>
          <a:p>
            <a:r>
              <a:rPr lang="es-ES" dirty="0" smtClean="0"/>
              <a:t>5.e</a:t>
            </a:r>
          </a:p>
          <a:p>
            <a:r>
              <a:rPr lang="es-ES" dirty="0" smtClean="0"/>
              <a:t>Preguntas generadoras.</a:t>
            </a:r>
          </a:p>
          <a:p>
            <a:r>
              <a:rPr lang="es-ES" dirty="0" smtClean="0"/>
              <a:t>5.f</a:t>
            </a:r>
          </a:p>
          <a:p>
            <a:r>
              <a:rPr lang="es-ES" dirty="0" smtClean="0"/>
              <a:t>Contenido.</a:t>
            </a:r>
          </a:p>
          <a:p>
            <a:r>
              <a:rPr lang="es-ES" dirty="0" smtClean="0"/>
              <a:t>5.g</a:t>
            </a:r>
          </a:p>
          <a:p>
            <a:r>
              <a:rPr lang="es-ES" dirty="0" smtClean="0"/>
              <a:t>Planeación (general y día a día).</a:t>
            </a:r>
          </a:p>
          <a:p>
            <a:r>
              <a:rPr lang="es-ES" dirty="0" smtClean="0"/>
              <a:t>5.h</a:t>
            </a:r>
          </a:p>
          <a:p>
            <a:r>
              <a:rPr lang="es-ES" dirty="0" smtClean="0"/>
              <a:t>Reflexión Grupo interdisciplinario.</a:t>
            </a:r>
          </a:p>
          <a:p>
            <a:r>
              <a:rPr lang="es-ES" dirty="0" smtClean="0"/>
              <a:t>5.i</a:t>
            </a:r>
          </a:p>
          <a:p>
            <a:r>
              <a:rPr lang="es-ES" dirty="0" smtClean="0"/>
              <a:t>Productos 4-15.</a:t>
            </a:r>
          </a:p>
          <a:p>
            <a:endParaRPr lang="es-ES" dirty="0"/>
          </a:p>
        </p:txBody>
      </p:sp>
    </p:spTree>
    <p:extLst>
      <p:ext uri="{BB962C8B-B14F-4D97-AF65-F5344CB8AC3E}">
        <p14:creationId xmlns:p14="http://schemas.microsoft.com/office/powerpoint/2010/main" val="15874207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105647" y="1023054"/>
            <a:ext cx="8187765" cy="50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s-ES" sz="2000" dirty="0" smtClean="0"/>
              <a:t>13. Lista de pasos para realizar una infografía digital.</a:t>
            </a:r>
            <a:endParaRPr lang="es-ES" sz="2000" dirty="0"/>
          </a:p>
        </p:txBody>
      </p:sp>
      <p:sp>
        <p:nvSpPr>
          <p:cNvPr id="7" name="Rectángulo 6"/>
          <p:cNvSpPr/>
          <p:nvPr/>
        </p:nvSpPr>
        <p:spPr>
          <a:xfrm>
            <a:off x="1050460" y="1963937"/>
            <a:ext cx="11272847" cy="4247317"/>
          </a:xfrm>
          <a:prstGeom prst="rect">
            <a:avLst/>
          </a:prstGeom>
        </p:spPr>
        <p:txBody>
          <a:bodyPr wrap="square">
            <a:spAutoFit/>
          </a:bodyPr>
          <a:lstStyle/>
          <a:p>
            <a:r>
              <a:rPr lang="es-ES_tradnl" dirty="0" smtClean="0"/>
              <a:t>1. Seleccionar </a:t>
            </a:r>
            <a:r>
              <a:rPr lang="es-ES_tradnl" dirty="0"/>
              <a:t>tema/Objetivo/Captar la atención.</a:t>
            </a:r>
          </a:p>
          <a:p>
            <a:r>
              <a:rPr lang="es-ES_tradnl" dirty="0" smtClean="0"/>
              <a:t>2</a:t>
            </a:r>
            <a:r>
              <a:rPr lang="es-ES_tradnl" dirty="0"/>
              <a:t>. Recolectar </a:t>
            </a:r>
            <a:r>
              <a:rPr lang="es-ES_tradnl" dirty="0" smtClean="0"/>
              <a:t>información (</a:t>
            </a:r>
            <a:r>
              <a:rPr lang="es-ES_tradnl" dirty="0"/>
              <a:t>estadísticas, imágenes etc.)/A quién/Cómo/A través de qué dirigirla.</a:t>
            </a:r>
          </a:p>
          <a:p>
            <a:r>
              <a:rPr lang="es-ES_tradnl" dirty="0" smtClean="0"/>
              <a:t>3</a:t>
            </a:r>
            <a:r>
              <a:rPr lang="es-ES_tradnl" dirty="0"/>
              <a:t>. Sintetizar la información.</a:t>
            </a:r>
          </a:p>
          <a:p>
            <a:r>
              <a:rPr lang="es-ES_tradnl" dirty="0" smtClean="0"/>
              <a:t>4</a:t>
            </a:r>
            <a:r>
              <a:rPr lang="es-ES_tradnl" dirty="0"/>
              <a:t>. Jerarquizar la información.</a:t>
            </a:r>
          </a:p>
          <a:p>
            <a:r>
              <a:rPr lang="es-ES_tradnl" dirty="0" smtClean="0"/>
              <a:t>5</a:t>
            </a:r>
            <a:r>
              <a:rPr lang="es-ES_tradnl" dirty="0"/>
              <a:t>. Relacionar/Conceptualizar.</a:t>
            </a:r>
          </a:p>
          <a:p>
            <a:r>
              <a:rPr lang="es-ES_tradnl" dirty="0" smtClean="0"/>
              <a:t>6</a:t>
            </a:r>
            <a:r>
              <a:rPr lang="es-ES_tradnl" dirty="0"/>
              <a:t>. Diseñar/Fácil lectura/Tipos (diagramas de flujo, </a:t>
            </a:r>
            <a:r>
              <a:rPr lang="es-ES_tradnl" i="1" dirty="0" err="1"/>
              <a:t>bullets</a:t>
            </a:r>
            <a:r>
              <a:rPr lang="es-ES_tradnl" dirty="0"/>
              <a:t>, </a:t>
            </a:r>
            <a:r>
              <a:rPr lang="es-ES_tradnl" dirty="0" smtClean="0"/>
              <a:t>mapas, </a:t>
            </a:r>
            <a:r>
              <a:rPr lang="es-ES_tradnl" dirty="0"/>
              <a:t>gráficas).</a:t>
            </a:r>
          </a:p>
          <a:p>
            <a:r>
              <a:rPr lang="es-ES_tradnl" dirty="0" smtClean="0"/>
              <a:t>7</a:t>
            </a:r>
            <a:r>
              <a:rPr lang="es-ES_tradnl" dirty="0"/>
              <a:t>. Elegir colores en relación con el tema.</a:t>
            </a:r>
          </a:p>
          <a:p>
            <a:r>
              <a:rPr lang="es-ES_tradnl" dirty="0" smtClean="0"/>
              <a:t>8</a:t>
            </a:r>
            <a:r>
              <a:rPr lang="es-ES_tradnl" dirty="0"/>
              <a:t>. Elegir tipografía según el mensaje a transmitir.</a:t>
            </a:r>
          </a:p>
          <a:p>
            <a:r>
              <a:rPr lang="es-ES_tradnl" dirty="0" smtClean="0"/>
              <a:t>9</a:t>
            </a:r>
            <a:r>
              <a:rPr lang="es-ES_tradnl" dirty="0"/>
              <a:t>. Elegir </a:t>
            </a:r>
            <a:r>
              <a:rPr lang="es-ES_tradnl" i="1" dirty="0" smtClean="0"/>
              <a:t>software</a:t>
            </a:r>
            <a:r>
              <a:rPr lang="es-ES_tradnl" dirty="0" smtClean="0"/>
              <a:t>/</a:t>
            </a:r>
            <a:r>
              <a:rPr lang="es-ES_tradnl" dirty="0"/>
              <a:t>Considerar la legibilidad.</a:t>
            </a:r>
          </a:p>
          <a:p>
            <a:r>
              <a:rPr lang="es-ES_tradnl" dirty="0" smtClean="0"/>
              <a:t>10</a:t>
            </a:r>
            <a:r>
              <a:rPr lang="es-ES_tradnl" dirty="0"/>
              <a:t>. Anotar fuentes bibliográficas</a:t>
            </a:r>
            <a:r>
              <a:rPr lang="es-ES_tradnl" dirty="0" smtClean="0"/>
              <a:t>.</a:t>
            </a:r>
          </a:p>
          <a:p>
            <a:endParaRPr lang="es-ES_tradnl" dirty="0" smtClean="0"/>
          </a:p>
          <a:p>
            <a:r>
              <a:rPr lang="es-ES_tradnl" dirty="0" smtClean="0"/>
              <a:t>Obtenido de:</a:t>
            </a:r>
            <a:endParaRPr lang="es-ES_tradnl" dirty="0"/>
          </a:p>
          <a:p>
            <a:r>
              <a:rPr lang="es-ES" dirty="0"/>
              <a:t>http://</a:t>
            </a:r>
            <a:r>
              <a:rPr lang="es-ES" dirty="0" err="1"/>
              <a:t>www.unamenlinea.unam.mx</a:t>
            </a:r>
            <a:r>
              <a:rPr lang="es-ES" dirty="0"/>
              <a:t>/recurso/83734-infografias-vinetas-y-otros-graficos </a:t>
            </a:r>
            <a:endParaRPr lang="es-ES_tradnl" dirty="0"/>
          </a:p>
          <a:p>
            <a:r>
              <a:rPr lang="es-ES_tradnl" dirty="0"/>
              <a:t>http://</a:t>
            </a:r>
            <a:r>
              <a:rPr lang="es-ES_tradnl" dirty="0" err="1"/>
              <a:t>conexiones.dgire.unam.mx</a:t>
            </a:r>
            <a:r>
              <a:rPr lang="es-ES_tradnl" dirty="0"/>
              <a:t>/</a:t>
            </a:r>
            <a:r>
              <a:rPr lang="es-ES_tradnl" dirty="0" err="1"/>
              <a:t>wp-content</a:t>
            </a:r>
            <a:r>
              <a:rPr lang="es-ES_tradnl" dirty="0"/>
              <a:t>/</a:t>
            </a:r>
            <a:r>
              <a:rPr lang="es-ES_tradnl" dirty="0" err="1"/>
              <a:t>uploads</a:t>
            </a:r>
            <a:r>
              <a:rPr lang="es-ES_tradnl" dirty="0"/>
              <a:t>/2017/09/como-hacer-una-</a:t>
            </a:r>
            <a:r>
              <a:rPr lang="es-ES_tradnl" dirty="0" err="1"/>
              <a:t>infografia.png</a:t>
            </a:r>
            <a:r>
              <a:rPr lang="es-ES_tradnl" dirty="0"/>
              <a:t> </a:t>
            </a:r>
            <a:endParaRPr lang="es-ES_tradnl" dirty="0" smtClean="0"/>
          </a:p>
          <a:p>
            <a:endParaRPr lang="es-ES_tradnl" dirty="0"/>
          </a:p>
        </p:txBody>
      </p:sp>
    </p:spTree>
    <p:extLst>
      <p:ext uri="{BB962C8B-B14F-4D97-AF65-F5344CB8AC3E}">
        <p14:creationId xmlns:p14="http://schemas.microsoft.com/office/powerpoint/2010/main" val="21728237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105647" y="301778"/>
            <a:ext cx="8187765" cy="50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s-ES" sz="2000" dirty="0" smtClean="0"/>
              <a:t>14. </a:t>
            </a:r>
            <a:r>
              <a:rPr lang="es-ES" sz="2000" dirty="0"/>
              <a:t>I</a:t>
            </a:r>
            <a:r>
              <a:rPr lang="es-ES" sz="2000" dirty="0" smtClean="0"/>
              <a:t>nfografía.</a:t>
            </a:r>
            <a:endParaRPr lang="es-ES" sz="2000" dirty="0"/>
          </a:p>
        </p:txBody>
      </p:sp>
      <p:pic>
        <p:nvPicPr>
          <p:cNvPr id="2" name="Imagen 1"/>
          <p:cNvPicPr>
            <a:picLocks noChangeAspect="1"/>
          </p:cNvPicPr>
          <p:nvPr/>
        </p:nvPicPr>
        <p:blipFill>
          <a:blip r:embed="rId2"/>
          <a:stretch>
            <a:fillRect/>
          </a:stretch>
        </p:blipFill>
        <p:spPr>
          <a:xfrm>
            <a:off x="3797300" y="0"/>
            <a:ext cx="4595313" cy="6858000"/>
          </a:xfrm>
          <a:prstGeom prst="rect">
            <a:avLst/>
          </a:prstGeom>
        </p:spPr>
      </p:pic>
    </p:spTree>
    <p:extLst>
      <p:ext uri="{BB962C8B-B14F-4D97-AF65-F5344CB8AC3E}">
        <p14:creationId xmlns:p14="http://schemas.microsoft.com/office/powerpoint/2010/main" val="19706528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105647" y="1023054"/>
            <a:ext cx="8187765" cy="50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s-ES" sz="2000" dirty="0" smtClean="0"/>
              <a:t>15. Reflexiones personales.</a:t>
            </a:r>
            <a:endParaRPr lang="es-ES" sz="2000" dirty="0"/>
          </a:p>
        </p:txBody>
      </p:sp>
      <p:sp>
        <p:nvSpPr>
          <p:cNvPr id="7" name="Rectángulo 6"/>
          <p:cNvSpPr/>
          <p:nvPr/>
        </p:nvSpPr>
        <p:spPr>
          <a:xfrm>
            <a:off x="1003426" y="1603299"/>
            <a:ext cx="10912242" cy="4154983"/>
          </a:xfrm>
          <a:prstGeom prst="rect">
            <a:avLst/>
          </a:prstGeom>
        </p:spPr>
        <p:txBody>
          <a:bodyPr wrap="square">
            <a:spAutoFit/>
          </a:bodyPr>
          <a:lstStyle/>
          <a:p>
            <a:pPr algn="just"/>
            <a:r>
              <a:rPr lang="es-ES" sz="1200" dirty="0"/>
              <a:t>Un proyecto interdisciplinario, en primera instancia, causa algunas dificultades al inicio de su elaboración o durante su desarrollo, como, por ejemplo, el definir el tema del cual se va a desarrollar, identificar cómo resolver la problemática actual y cómo puede beneficiar en varios aspectos a la sociedad en general.</a:t>
            </a:r>
            <a:endParaRPr lang="es-ES_tradnl" sz="1200" dirty="0"/>
          </a:p>
          <a:p>
            <a:pPr algn="just"/>
            <a:r>
              <a:rPr lang="es-ES" sz="1200" dirty="0"/>
              <a:t> </a:t>
            </a:r>
            <a:endParaRPr lang="es-ES_tradnl" sz="1200" dirty="0"/>
          </a:p>
          <a:p>
            <a:pPr algn="just"/>
            <a:r>
              <a:rPr lang="es-ES" sz="1200" dirty="0"/>
              <a:t>Todas estas dificultades se fueron resolviendo conforme se trabajó con compañeros de distintas disciplinas; en mi opinión el trabajo colaborativo es esencial para el desarrollo de proyectos interdisciplinarios, también ayudó el conocer sobre el tema y saber cómo se puede mejorar una situación, mediante la indagación en diferentes fuentes.</a:t>
            </a:r>
            <a:endParaRPr lang="es-ES_tradnl" sz="1200" dirty="0"/>
          </a:p>
          <a:p>
            <a:pPr algn="just"/>
            <a:r>
              <a:rPr lang="es-ES" sz="1200" dirty="0"/>
              <a:t> </a:t>
            </a:r>
            <a:endParaRPr lang="es-ES_tradnl" sz="1200" dirty="0"/>
          </a:p>
          <a:p>
            <a:pPr algn="just"/>
            <a:r>
              <a:rPr lang="es-ES" sz="1200" dirty="0"/>
              <a:t>Los resultados fueron favorables debido a que la integración que tuvimos como equipo de trabajo y la diversificación de conocimientos y puntos de vista ayudó a la realización de nuestro proyecto. Para ello, elaboramos diversos trabajos que nos ayudaron a finalizar nuestro proyecto tales como: infografías, mapas conceptuales, tablas de contenidos, etc., los cuales nos sirven como evidencia de este proceso.</a:t>
            </a:r>
            <a:endParaRPr lang="es-ES_tradnl" sz="1200" dirty="0"/>
          </a:p>
          <a:p>
            <a:pPr algn="just"/>
            <a:r>
              <a:rPr lang="es-ES" sz="1200" dirty="0"/>
              <a:t> </a:t>
            </a:r>
            <a:endParaRPr lang="es-ES_tradnl" sz="1200" dirty="0"/>
          </a:p>
          <a:p>
            <a:pPr algn="just"/>
            <a:r>
              <a:rPr lang="es-ES" sz="1200" dirty="0"/>
              <a:t>De manera personal, creo es demasiado útil trabajar con este tipo de proyectos, ya que me parece muy adecuado que el alumno, acompañado del maestro, interfiera en su medio y desarrollen pensamientos críticos en ellos para así poder tomar decisiones y puedan resolver problemáticas acordes a su entorno, y a su vez los logros de los objetivos se vuelven grupales.</a:t>
            </a:r>
            <a:endParaRPr lang="es-ES_tradnl" sz="1200" dirty="0"/>
          </a:p>
          <a:p>
            <a:pPr algn="just"/>
            <a:r>
              <a:rPr lang="es-ES" sz="1200" dirty="0"/>
              <a:t> </a:t>
            </a:r>
            <a:endParaRPr lang="es-ES_tradnl" sz="1200" dirty="0"/>
          </a:p>
          <a:p>
            <a:pPr algn="just"/>
            <a:r>
              <a:rPr lang="es-ES" sz="1200" dirty="0"/>
              <a:t>Aprendí que el trabajo entre disciplinas ayuda mucho en el trabajo en el aula de nosotros como docentes, es una herramienta muy útil para hacer que el alumno sea más participativo; la manera en que lo puedo aplicar es haciendo que el alumno concientice sobre su entorno y además busque la manera de mejorarlo, y por qué lo hace interesante el que sea interdisciplinario, es precisamente el que distintos conocimientos se adapten a un solo proyecto</a:t>
            </a:r>
            <a:r>
              <a:rPr lang="es-ES" sz="1200" dirty="0" smtClean="0"/>
              <a:t>.</a:t>
            </a:r>
          </a:p>
          <a:p>
            <a:pPr algn="just"/>
            <a:endParaRPr lang="es-ES_tradnl" sz="1200" dirty="0"/>
          </a:p>
          <a:p>
            <a:pPr algn="r"/>
            <a:r>
              <a:rPr lang="es-ES" sz="1200" dirty="0"/>
              <a:t>Lic. </a:t>
            </a:r>
            <a:r>
              <a:rPr lang="es-ES" sz="1200" dirty="0" err="1"/>
              <a:t>Jeanette</a:t>
            </a:r>
            <a:r>
              <a:rPr lang="es-ES" sz="1200" dirty="0"/>
              <a:t> Trujillo Islas</a:t>
            </a:r>
            <a:r>
              <a:rPr lang="es-ES_tradnl" sz="1200" dirty="0"/>
              <a:t> </a:t>
            </a:r>
          </a:p>
        </p:txBody>
      </p:sp>
    </p:spTree>
    <p:extLst>
      <p:ext uri="{BB962C8B-B14F-4D97-AF65-F5344CB8AC3E}">
        <p14:creationId xmlns:p14="http://schemas.microsoft.com/office/powerpoint/2010/main" val="38851693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003426" y="2105056"/>
            <a:ext cx="10912242" cy="3046987"/>
          </a:xfrm>
          <a:prstGeom prst="rect">
            <a:avLst/>
          </a:prstGeom>
        </p:spPr>
        <p:txBody>
          <a:bodyPr wrap="square">
            <a:spAutoFit/>
          </a:bodyPr>
          <a:lstStyle/>
          <a:p>
            <a:pPr algn="just"/>
            <a:r>
              <a:rPr lang="es-ES" sz="1200" dirty="0"/>
              <a:t>Del proyecto interdisciplinario, la principal dificultad fue la delimitación de los temas de mi asignatura en relación al tema propuesto.  Para resolver la problemática, primero se definió el objetivo del proyecto, posteriormente revisé mi temario y algunos contenidos que se relacionaban con el tema y con las demás asignaturas involucradas. </a:t>
            </a:r>
            <a:endParaRPr lang="es-ES_tradnl" sz="1200" dirty="0"/>
          </a:p>
          <a:p>
            <a:pPr algn="just"/>
            <a:r>
              <a:rPr lang="es-ES" sz="1200" dirty="0"/>
              <a:t> </a:t>
            </a:r>
            <a:endParaRPr lang="es-ES_tradnl" sz="1200" dirty="0"/>
          </a:p>
          <a:p>
            <a:pPr algn="just"/>
            <a:r>
              <a:rPr lang="es-ES" sz="1200" dirty="0"/>
              <a:t>Se logró definir un proyecto multidisciplinario con base en los sucesos y problemáticas sociales que nos aquejan en nuestra zona; es una experiencia de aprendizaje en relación a las asignaturas de mis demás compañeros. Así, brindar una posible solución a la sociedad a través de un trabajo donde estamos involucrados profesionistas con diversos perfiles nos abre un panorama de nuestra realidad social. Luego, considero necesario trabajar de una manera multidisciplinaria en todos los ámbitos de la sociedad, por el bien de nosotros mismos. Las evidencias se encuentran plasmadas en; fotografías, esquemas, infografía, portafolio virtual de evidencias. </a:t>
            </a:r>
            <a:endParaRPr lang="es-ES_tradnl" sz="1200" dirty="0"/>
          </a:p>
          <a:p>
            <a:pPr algn="just"/>
            <a:r>
              <a:rPr lang="es-ES" sz="1200" dirty="0"/>
              <a:t> </a:t>
            </a:r>
            <a:endParaRPr lang="es-ES_tradnl" sz="1200" dirty="0"/>
          </a:p>
          <a:p>
            <a:pPr algn="just"/>
            <a:r>
              <a:rPr lang="es-ES" sz="1200" dirty="0"/>
              <a:t>De entre los aspectos que puedo seguir trabajando para obtener mejores resultados, está especializarme en un área determinada de mi profesión, así lograré un conocimiento más específico, que permita atender un problema de interés común. Evidentemente, eso repercutirá de manera positiva, porque me permite obtener un contexto más amplio de los sucesos, fenómenos o problemas sociales, además de fomentar el respeto y la tolerancia en relación a las opiniones de otras disciplinas.</a:t>
            </a:r>
            <a:endParaRPr lang="es-ES_tradnl" sz="1200" dirty="0"/>
          </a:p>
          <a:p>
            <a:r>
              <a:rPr lang="es-ES" sz="1200" dirty="0"/>
              <a:t> </a:t>
            </a:r>
            <a:endParaRPr lang="es-ES_tradnl" sz="1200" dirty="0"/>
          </a:p>
          <a:p>
            <a:pPr algn="r"/>
            <a:r>
              <a:rPr lang="es-ES" sz="1200" dirty="0"/>
              <a:t>Lic. Cinthya </a:t>
            </a:r>
            <a:r>
              <a:rPr lang="es-ES" sz="1200" dirty="0" err="1" smtClean="0"/>
              <a:t>Sahamanta</a:t>
            </a:r>
            <a:r>
              <a:rPr lang="es-ES" sz="1200" dirty="0" smtClean="0"/>
              <a:t> </a:t>
            </a:r>
            <a:r>
              <a:rPr lang="es-ES" sz="1200" dirty="0"/>
              <a:t>Pérez Martínez</a:t>
            </a:r>
            <a:r>
              <a:rPr lang="es-ES_tradnl" sz="1200" dirty="0"/>
              <a:t> </a:t>
            </a:r>
            <a:r>
              <a:rPr lang="es-ES_tradnl" sz="1200" dirty="0" smtClean="0"/>
              <a:t> </a:t>
            </a:r>
            <a:endParaRPr lang="es-ES_tradnl" sz="1200" dirty="0"/>
          </a:p>
        </p:txBody>
      </p:sp>
    </p:spTree>
    <p:extLst>
      <p:ext uri="{BB962C8B-B14F-4D97-AF65-F5344CB8AC3E}">
        <p14:creationId xmlns:p14="http://schemas.microsoft.com/office/powerpoint/2010/main" val="11732132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972069" y="2073696"/>
            <a:ext cx="10912242" cy="3416319"/>
          </a:xfrm>
          <a:prstGeom prst="rect">
            <a:avLst/>
          </a:prstGeom>
        </p:spPr>
        <p:txBody>
          <a:bodyPr wrap="square">
            <a:spAutoFit/>
          </a:bodyPr>
          <a:lstStyle/>
          <a:p>
            <a:pPr algn="just"/>
            <a:r>
              <a:rPr lang="es-ES" sz="1200" dirty="0"/>
              <a:t>La principal dificultad para la construcción del proyecto, considero de manera personal, fue la de encontrar un momento y espacio para trabajar de manera coordinada con docentes de otra asignatura, posteriormente fue encontrar las estrategias didácticas consensadas con los compañeros para realizar el proyecto. Finalmente, y no menos importante, fue la búsqueda de temas que tengan la coincidencia de generar un tópico común para conjuntarnos en el proyecto. Los puntos anteriores se solucionaron con el apoyo de la dirección, quien generó los momentos y espacios para un trabajo coordinado entre asignaturas con un perfil aparentemente muy diferente uno del otro.</a:t>
            </a:r>
            <a:endParaRPr lang="es-ES_tradnl" sz="1200" dirty="0"/>
          </a:p>
          <a:p>
            <a:pPr algn="just"/>
            <a:r>
              <a:rPr lang="es-ES" sz="1200" dirty="0"/>
              <a:t> </a:t>
            </a:r>
            <a:endParaRPr lang="es-ES_tradnl" sz="1200" dirty="0"/>
          </a:p>
          <a:p>
            <a:pPr algn="just"/>
            <a:r>
              <a:rPr lang="es-ES" sz="1200" dirty="0"/>
              <a:t>Los resultados obtenidos en la elaboración del proyecto fue el trabajo colaborativo y consensado del grupo de trabajo, la disposición de cada docente de querer trabajar en un proyecto integral; los resultados se pueden observar en la creación de diferentes productos del proyecto tales como, la infografía, los mapas conceptuales y los diferentes productos obtenidos en el desarrollo del trabajo de equipo.</a:t>
            </a:r>
            <a:endParaRPr lang="es-ES_tradnl" sz="1200" dirty="0"/>
          </a:p>
          <a:p>
            <a:pPr algn="just"/>
            <a:r>
              <a:rPr lang="es-ES" sz="1200" dirty="0"/>
              <a:t> </a:t>
            </a:r>
            <a:endParaRPr lang="es-ES_tradnl" sz="1200" dirty="0"/>
          </a:p>
          <a:p>
            <a:pPr algn="just"/>
            <a:r>
              <a:rPr lang="es-ES" sz="1200" dirty="0"/>
              <a:t>Considero que para obtener mejores resultados debo considerar en mis planeaciones de clase el trabajo por proyectos, la integración de equipos en los alumnos y de igual forma coordinarme con los profesores de otras asignaturas del mismo nivel o bien de diferentes grados. Igualmente, buscar los espacios y programas de las asignaturas para ver con quién me puedo conjuntar para realizar un trabajo por proyectos.</a:t>
            </a:r>
            <a:endParaRPr lang="es-ES_tradnl" sz="1200" dirty="0"/>
          </a:p>
          <a:p>
            <a:pPr algn="just"/>
            <a:r>
              <a:rPr lang="es-ES" sz="1200" dirty="0"/>
              <a:t> </a:t>
            </a:r>
            <a:endParaRPr lang="es-ES_tradnl" sz="1200" dirty="0"/>
          </a:p>
          <a:p>
            <a:pPr algn="just"/>
            <a:r>
              <a:rPr lang="es-ES" sz="1200" dirty="0"/>
              <a:t>Pienso que lo que aprendí de esta metodología es a trabajar de manera conjunta con los colegas y alumnos y aprovechar la experiencia de los colegas en sus diferentes asignaturas.</a:t>
            </a:r>
            <a:endParaRPr lang="es-ES_tradnl" sz="1200" dirty="0"/>
          </a:p>
          <a:p>
            <a:r>
              <a:rPr lang="es-ES" sz="1200" dirty="0"/>
              <a:t> </a:t>
            </a:r>
            <a:endParaRPr lang="es-ES_tradnl" sz="1200" dirty="0"/>
          </a:p>
          <a:p>
            <a:pPr algn="r"/>
            <a:r>
              <a:rPr lang="es-ES" sz="1200" dirty="0"/>
              <a:t>Ing. Heraclio Martínez Cruz</a:t>
            </a:r>
            <a:r>
              <a:rPr lang="es-ES_tradnl" sz="1200" dirty="0"/>
              <a:t> </a:t>
            </a:r>
          </a:p>
        </p:txBody>
      </p:sp>
    </p:spTree>
    <p:extLst>
      <p:ext uri="{BB962C8B-B14F-4D97-AF65-F5344CB8AC3E}">
        <p14:creationId xmlns:p14="http://schemas.microsoft.com/office/powerpoint/2010/main" val="3592702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577296"/>
          </a:xfrm>
        </p:spPr>
        <p:txBody>
          <a:bodyPr/>
          <a:lstStyle/>
          <a:p>
            <a:pPr algn="ctr"/>
            <a:r>
              <a:rPr lang="es-MX" sz="1800" dirty="0" smtClean="0"/>
              <a:t>5.</a:t>
            </a:r>
            <a:r>
              <a:rPr lang="es-ES" sz="1800" dirty="0"/>
              <a:t>a</a:t>
            </a:r>
            <a:r>
              <a:rPr lang="es-MX" sz="1800" dirty="0" smtClean="0"/>
              <a:t> Producto 1.</a:t>
            </a:r>
            <a:br>
              <a:rPr lang="es-MX" sz="1800" dirty="0" smtClean="0"/>
            </a:br>
            <a:r>
              <a:rPr lang="es-MX" sz="1800" dirty="0" smtClean="0"/>
              <a:t>C.A.I.A.C. Conclusiones generales:</a:t>
            </a:r>
            <a:endParaRPr lang="es-MX" sz="1800" dirty="0"/>
          </a:p>
        </p:txBody>
      </p:sp>
      <p:graphicFrame>
        <p:nvGraphicFramePr>
          <p:cNvPr id="5" name="Tabla 4"/>
          <p:cNvGraphicFramePr>
            <a:graphicFrameLocks noGrp="1"/>
          </p:cNvGraphicFramePr>
          <p:nvPr>
            <p:extLst>
              <p:ext uri="{D42A27DB-BD31-4B8C-83A1-F6EECF244321}">
                <p14:modId xmlns:p14="http://schemas.microsoft.com/office/powerpoint/2010/main" val="1727442794"/>
              </p:ext>
            </p:extLst>
          </p:nvPr>
        </p:nvGraphicFramePr>
        <p:xfrm>
          <a:off x="336331" y="1222321"/>
          <a:ext cx="11119945" cy="5436570"/>
        </p:xfrm>
        <a:graphic>
          <a:graphicData uri="http://schemas.openxmlformats.org/drawingml/2006/table">
            <a:tbl>
              <a:tblPr>
                <a:tableStyleId>{5C22544A-7EE6-4342-B048-85BDC9FD1C3A}</a:tableStyleId>
              </a:tblPr>
              <a:tblGrid>
                <a:gridCol w="3226676">
                  <a:extLst>
                    <a:ext uri="{9D8B030D-6E8A-4147-A177-3AD203B41FA5}">
                      <a16:colId xmlns:a16="http://schemas.microsoft.com/office/drawing/2014/main" xmlns="" val="375356328"/>
                    </a:ext>
                  </a:extLst>
                </a:gridCol>
                <a:gridCol w="7893269">
                  <a:extLst>
                    <a:ext uri="{9D8B030D-6E8A-4147-A177-3AD203B41FA5}">
                      <a16:colId xmlns:a16="http://schemas.microsoft.com/office/drawing/2014/main" xmlns="" val="589001259"/>
                    </a:ext>
                  </a:extLst>
                </a:gridCol>
              </a:tblGrid>
              <a:tr h="190063">
                <a:tc gridSpan="2">
                  <a:txBody>
                    <a:bodyPr/>
                    <a:lstStyle/>
                    <a:p>
                      <a:pPr algn="ctr">
                        <a:lnSpc>
                          <a:spcPct val="115000"/>
                        </a:lnSpc>
                        <a:spcAft>
                          <a:spcPts val="0"/>
                        </a:spcAft>
                      </a:pPr>
                      <a:r>
                        <a:rPr lang="es-ES" sz="1200" b="1" dirty="0">
                          <a:solidFill>
                            <a:schemeClr val="tx1"/>
                          </a:solidFill>
                          <a:effectLst/>
                        </a:rPr>
                        <a:t>La Interdisciplinariedad</a:t>
                      </a:r>
                      <a:endParaRPr lang="es-MX" sz="1200" b="1" dirty="0">
                        <a:solidFill>
                          <a:schemeClr val="tx1"/>
                        </a:solidFill>
                        <a:effectLst/>
                        <a:latin typeface="Arial" panose="020B0604020202020204" pitchFamily="34" charset="0"/>
                        <a:ea typeface="Arial" panose="020B0604020202020204" pitchFamily="34" charset="0"/>
                      </a:endParaRPr>
                    </a:p>
                  </a:txBody>
                  <a:tcPr marL="39929" marR="39929" marT="39929" marB="39929">
                    <a:solidFill>
                      <a:schemeClr val="bg2">
                        <a:lumMod val="60000"/>
                        <a:lumOff val="40000"/>
                      </a:schemeClr>
                    </a:solidFill>
                  </a:tcPr>
                </a:tc>
                <a:tc hMerge="1">
                  <a:txBody>
                    <a:bodyPr/>
                    <a:lstStyle/>
                    <a:p>
                      <a:endParaRPr lang="es-MX"/>
                    </a:p>
                  </a:txBody>
                  <a:tcPr/>
                </a:tc>
                <a:extLst>
                  <a:ext uri="{0D108BD9-81ED-4DB2-BD59-A6C34878D82A}">
                    <a16:rowId xmlns:a16="http://schemas.microsoft.com/office/drawing/2014/main" xmlns="" val="1873645704"/>
                  </a:ext>
                </a:extLst>
              </a:tr>
              <a:tr h="447207">
                <a:tc>
                  <a:txBody>
                    <a:bodyPr/>
                    <a:lstStyle/>
                    <a:p>
                      <a:pPr>
                        <a:lnSpc>
                          <a:spcPct val="115000"/>
                        </a:lnSpc>
                        <a:spcAft>
                          <a:spcPts val="0"/>
                        </a:spcAft>
                      </a:pPr>
                      <a:r>
                        <a:rPr lang="es-ES" sz="1200" b="1" dirty="0">
                          <a:solidFill>
                            <a:schemeClr val="tx1"/>
                          </a:solidFill>
                          <a:effectLst/>
                        </a:rPr>
                        <a:t>1. ¿Qué es?</a:t>
                      </a:r>
                      <a:endParaRPr lang="es-MX" sz="1200" b="1" dirty="0">
                        <a:solidFill>
                          <a:schemeClr val="tx1"/>
                        </a:solidFill>
                        <a:effectLst/>
                        <a:latin typeface="Arial" panose="020B0604020202020204" pitchFamily="34" charset="0"/>
                        <a:ea typeface="Arial" panose="020B0604020202020204" pitchFamily="34" charset="0"/>
                      </a:endParaRPr>
                    </a:p>
                  </a:txBody>
                  <a:tcPr marL="39929" marR="39929" marT="39929" marB="39929" anchor="ctr">
                    <a:solidFill>
                      <a:schemeClr val="bg2">
                        <a:lumMod val="60000"/>
                        <a:lumOff val="40000"/>
                      </a:schemeClr>
                    </a:solidFill>
                  </a:tcPr>
                </a:tc>
                <a:tc>
                  <a:txBody>
                    <a:bodyPr/>
                    <a:lstStyle/>
                    <a:p>
                      <a:pPr algn="just">
                        <a:lnSpc>
                          <a:spcPct val="115000"/>
                        </a:lnSpc>
                        <a:spcAft>
                          <a:spcPts val="0"/>
                        </a:spcAft>
                      </a:pPr>
                      <a:r>
                        <a:rPr lang="es-ES" sz="1200" b="1">
                          <a:solidFill>
                            <a:schemeClr val="tx1"/>
                          </a:solidFill>
                          <a:effectLst/>
                        </a:rPr>
                        <a:t>El trabajo entre diferentes disciplinas o especialidades para dar solución a una problemática mediante distintos saberes.</a:t>
                      </a:r>
                      <a:endParaRPr lang="es-MX" sz="1200" b="1">
                        <a:solidFill>
                          <a:schemeClr val="tx1"/>
                        </a:solidFill>
                        <a:effectLst/>
                        <a:latin typeface="Arial" panose="020B0604020202020204" pitchFamily="34" charset="0"/>
                        <a:ea typeface="Arial" panose="020B0604020202020204" pitchFamily="34" charset="0"/>
                      </a:endParaRPr>
                    </a:p>
                  </a:txBody>
                  <a:tcPr marL="39929" marR="39929" marT="39929" marB="39929">
                    <a:solidFill>
                      <a:schemeClr val="bg2">
                        <a:lumMod val="60000"/>
                        <a:lumOff val="40000"/>
                      </a:schemeClr>
                    </a:solidFill>
                  </a:tcPr>
                </a:tc>
                <a:extLst>
                  <a:ext uri="{0D108BD9-81ED-4DB2-BD59-A6C34878D82A}">
                    <a16:rowId xmlns:a16="http://schemas.microsoft.com/office/drawing/2014/main" xmlns="" val="495597441"/>
                  </a:ext>
                </a:extLst>
              </a:tr>
              <a:tr h="447207">
                <a:tc>
                  <a:txBody>
                    <a:bodyPr/>
                    <a:lstStyle/>
                    <a:p>
                      <a:pPr>
                        <a:lnSpc>
                          <a:spcPct val="115000"/>
                        </a:lnSpc>
                        <a:spcAft>
                          <a:spcPts val="0"/>
                        </a:spcAft>
                      </a:pPr>
                      <a:r>
                        <a:rPr lang="es-ES" sz="1200" b="1" dirty="0">
                          <a:solidFill>
                            <a:schemeClr val="tx1"/>
                          </a:solidFill>
                          <a:effectLst/>
                        </a:rPr>
                        <a:t>2. ¿Qué</a:t>
                      </a:r>
                      <a:endParaRPr lang="es-MX" sz="1200" b="1" dirty="0">
                        <a:solidFill>
                          <a:schemeClr val="tx1"/>
                        </a:solidFill>
                        <a:effectLst/>
                      </a:endParaRPr>
                    </a:p>
                    <a:p>
                      <a:pPr>
                        <a:lnSpc>
                          <a:spcPct val="115000"/>
                        </a:lnSpc>
                        <a:spcAft>
                          <a:spcPts val="0"/>
                        </a:spcAft>
                      </a:pPr>
                      <a:r>
                        <a:rPr lang="es-ES" sz="1200" b="1" dirty="0">
                          <a:solidFill>
                            <a:schemeClr val="tx1"/>
                          </a:solidFill>
                          <a:effectLst/>
                        </a:rPr>
                        <a:t>    características </a:t>
                      </a:r>
                      <a:endParaRPr lang="es-MX" sz="1200" b="1" dirty="0">
                        <a:solidFill>
                          <a:schemeClr val="tx1"/>
                        </a:solidFill>
                        <a:effectLst/>
                      </a:endParaRPr>
                    </a:p>
                    <a:p>
                      <a:pPr>
                        <a:lnSpc>
                          <a:spcPct val="115000"/>
                        </a:lnSpc>
                        <a:spcAft>
                          <a:spcPts val="0"/>
                        </a:spcAft>
                      </a:pPr>
                      <a:r>
                        <a:rPr lang="es-ES" sz="1200" b="1" dirty="0">
                          <a:solidFill>
                            <a:schemeClr val="tx1"/>
                          </a:solidFill>
                          <a:effectLst/>
                        </a:rPr>
                        <a:t>    tiene ?</a:t>
                      </a:r>
                      <a:endParaRPr lang="es-MX" sz="1200" b="1" dirty="0">
                        <a:solidFill>
                          <a:schemeClr val="tx1"/>
                        </a:solidFill>
                        <a:effectLst/>
                        <a:latin typeface="Arial" panose="020B0604020202020204" pitchFamily="34" charset="0"/>
                        <a:ea typeface="Arial" panose="020B0604020202020204" pitchFamily="34" charset="0"/>
                      </a:endParaRPr>
                    </a:p>
                  </a:txBody>
                  <a:tcPr marL="39929" marR="39929" marT="39929" marB="39929" anchor="ctr">
                    <a:solidFill>
                      <a:schemeClr val="bg2">
                        <a:lumMod val="60000"/>
                        <a:lumOff val="40000"/>
                      </a:schemeClr>
                    </a:solidFill>
                  </a:tcPr>
                </a:tc>
                <a:tc>
                  <a:txBody>
                    <a:bodyPr/>
                    <a:lstStyle/>
                    <a:p>
                      <a:pPr algn="just">
                        <a:lnSpc>
                          <a:spcPct val="115000"/>
                        </a:lnSpc>
                        <a:spcAft>
                          <a:spcPts val="0"/>
                        </a:spcAft>
                      </a:pPr>
                      <a:r>
                        <a:rPr lang="es-ES" sz="1200" b="1" dirty="0">
                          <a:solidFill>
                            <a:schemeClr val="tx1"/>
                          </a:solidFill>
                          <a:effectLst/>
                        </a:rPr>
                        <a:t>La especialización de las disciplinas para abordar un problema desde varios campos de acción; trabajo colaborativo; identificación, análisis y resolución de problemas.</a:t>
                      </a:r>
                      <a:endParaRPr lang="es-MX" sz="1200" b="1" dirty="0">
                        <a:solidFill>
                          <a:schemeClr val="tx1"/>
                        </a:solidFill>
                        <a:effectLst/>
                        <a:latin typeface="Arial" panose="020B0604020202020204" pitchFamily="34" charset="0"/>
                        <a:ea typeface="Arial" panose="020B0604020202020204" pitchFamily="34" charset="0"/>
                      </a:endParaRPr>
                    </a:p>
                  </a:txBody>
                  <a:tcPr marL="39929" marR="39929" marT="39929" marB="39929">
                    <a:solidFill>
                      <a:schemeClr val="bg2">
                        <a:lumMod val="60000"/>
                        <a:lumOff val="40000"/>
                      </a:schemeClr>
                    </a:solidFill>
                  </a:tcPr>
                </a:tc>
                <a:extLst>
                  <a:ext uri="{0D108BD9-81ED-4DB2-BD59-A6C34878D82A}">
                    <a16:rowId xmlns:a16="http://schemas.microsoft.com/office/drawing/2014/main" xmlns="" val="2703389398"/>
                  </a:ext>
                </a:extLst>
              </a:tr>
              <a:tr h="447207">
                <a:tc>
                  <a:txBody>
                    <a:bodyPr/>
                    <a:lstStyle/>
                    <a:p>
                      <a:pPr>
                        <a:lnSpc>
                          <a:spcPct val="115000"/>
                        </a:lnSpc>
                        <a:spcAft>
                          <a:spcPts val="0"/>
                        </a:spcAft>
                      </a:pPr>
                      <a:r>
                        <a:rPr lang="es-ES" sz="1200" b="1" dirty="0">
                          <a:solidFill>
                            <a:schemeClr val="tx1"/>
                          </a:solidFill>
                          <a:effectLst/>
                        </a:rPr>
                        <a:t>3. ¿Por qué es </a:t>
                      </a:r>
                      <a:endParaRPr lang="es-MX" sz="1200" b="1" dirty="0">
                        <a:solidFill>
                          <a:schemeClr val="tx1"/>
                        </a:solidFill>
                        <a:effectLst/>
                      </a:endParaRPr>
                    </a:p>
                    <a:p>
                      <a:pPr>
                        <a:lnSpc>
                          <a:spcPct val="115000"/>
                        </a:lnSpc>
                        <a:spcAft>
                          <a:spcPts val="0"/>
                        </a:spcAft>
                      </a:pPr>
                      <a:r>
                        <a:rPr lang="es-ES" sz="1200" b="1" dirty="0">
                          <a:solidFill>
                            <a:schemeClr val="tx1"/>
                          </a:solidFill>
                          <a:effectLst/>
                        </a:rPr>
                        <a:t>    importante en la </a:t>
                      </a:r>
                      <a:endParaRPr lang="es-MX" sz="1200" b="1" dirty="0">
                        <a:solidFill>
                          <a:schemeClr val="tx1"/>
                        </a:solidFill>
                        <a:effectLst/>
                      </a:endParaRPr>
                    </a:p>
                    <a:p>
                      <a:pPr>
                        <a:lnSpc>
                          <a:spcPct val="115000"/>
                        </a:lnSpc>
                        <a:spcAft>
                          <a:spcPts val="0"/>
                        </a:spcAft>
                      </a:pPr>
                      <a:r>
                        <a:rPr lang="es-ES" sz="1200" b="1" dirty="0">
                          <a:solidFill>
                            <a:schemeClr val="tx1"/>
                          </a:solidFill>
                          <a:effectLst/>
                        </a:rPr>
                        <a:t>    educación?</a:t>
                      </a:r>
                      <a:endParaRPr lang="es-MX" sz="1200" b="1" dirty="0">
                        <a:solidFill>
                          <a:schemeClr val="tx1"/>
                        </a:solidFill>
                        <a:effectLst/>
                        <a:latin typeface="Arial" panose="020B0604020202020204" pitchFamily="34" charset="0"/>
                        <a:ea typeface="Arial" panose="020B0604020202020204" pitchFamily="34" charset="0"/>
                      </a:endParaRPr>
                    </a:p>
                  </a:txBody>
                  <a:tcPr marL="39929" marR="39929" marT="39929" marB="39929" anchor="ctr">
                    <a:solidFill>
                      <a:schemeClr val="bg2">
                        <a:lumMod val="60000"/>
                        <a:lumOff val="40000"/>
                      </a:schemeClr>
                    </a:solidFill>
                  </a:tcPr>
                </a:tc>
                <a:tc>
                  <a:txBody>
                    <a:bodyPr/>
                    <a:lstStyle/>
                    <a:p>
                      <a:pPr algn="just">
                        <a:lnSpc>
                          <a:spcPct val="115000"/>
                        </a:lnSpc>
                        <a:spcAft>
                          <a:spcPts val="0"/>
                        </a:spcAft>
                      </a:pPr>
                      <a:r>
                        <a:rPr lang="es-ES" sz="1200" b="1" dirty="0" smtClean="0">
                          <a:solidFill>
                            <a:schemeClr val="tx1"/>
                          </a:solidFill>
                          <a:effectLst/>
                        </a:rPr>
                        <a:t>Porque es un medio para comprender conceptos en diversos campos del estudio, integrando los conocimientos como un todo y a así generar una visión de nuestra realidad.  </a:t>
                      </a:r>
                      <a:endParaRPr lang="es-MX" sz="1200" b="1" dirty="0">
                        <a:solidFill>
                          <a:schemeClr val="tx1"/>
                        </a:solidFill>
                        <a:effectLst/>
                        <a:latin typeface="Arial" panose="020B0604020202020204" pitchFamily="34" charset="0"/>
                        <a:ea typeface="Arial" panose="020B0604020202020204" pitchFamily="34" charset="0"/>
                      </a:endParaRPr>
                    </a:p>
                  </a:txBody>
                  <a:tcPr marL="39929" marR="39929" marT="39929" marB="39929">
                    <a:solidFill>
                      <a:schemeClr val="bg2">
                        <a:lumMod val="60000"/>
                        <a:lumOff val="40000"/>
                      </a:schemeClr>
                    </a:solidFill>
                  </a:tcPr>
                </a:tc>
                <a:extLst>
                  <a:ext uri="{0D108BD9-81ED-4DB2-BD59-A6C34878D82A}">
                    <a16:rowId xmlns:a16="http://schemas.microsoft.com/office/drawing/2014/main" xmlns="" val="1243563000"/>
                  </a:ext>
                </a:extLst>
              </a:tr>
              <a:tr h="630882">
                <a:tc>
                  <a:txBody>
                    <a:bodyPr/>
                    <a:lstStyle/>
                    <a:p>
                      <a:pPr>
                        <a:lnSpc>
                          <a:spcPct val="115000"/>
                        </a:lnSpc>
                        <a:spcAft>
                          <a:spcPts val="0"/>
                        </a:spcAft>
                      </a:pPr>
                      <a:r>
                        <a:rPr lang="es-ES" sz="1200" b="1" dirty="0">
                          <a:solidFill>
                            <a:schemeClr val="tx1"/>
                          </a:solidFill>
                          <a:effectLst/>
                        </a:rPr>
                        <a:t>4. ¿Cómo motivar </a:t>
                      </a:r>
                      <a:endParaRPr lang="es-MX" sz="1200" b="1" dirty="0">
                        <a:solidFill>
                          <a:schemeClr val="tx1"/>
                        </a:solidFill>
                        <a:effectLst/>
                      </a:endParaRPr>
                    </a:p>
                    <a:p>
                      <a:pPr>
                        <a:lnSpc>
                          <a:spcPct val="115000"/>
                        </a:lnSpc>
                        <a:spcAft>
                          <a:spcPts val="0"/>
                        </a:spcAft>
                      </a:pPr>
                      <a:r>
                        <a:rPr lang="es-ES" sz="1200" b="1" dirty="0">
                          <a:solidFill>
                            <a:schemeClr val="tx1"/>
                          </a:solidFill>
                          <a:effectLst/>
                        </a:rPr>
                        <a:t>    a los alumnos</a:t>
                      </a:r>
                      <a:endParaRPr lang="es-MX" sz="1200" b="1" dirty="0">
                        <a:solidFill>
                          <a:schemeClr val="tx1"/>
                        </a:solidFill>
                        <a:effectLst/>
                      </a:endParaRPr>
                    </a:p>
                    <a:p>
                      <a:pPr>
                        <a:lnSpc>
                          <a:spcPct val="115000"/>
                        </a:lnSpc>
                        <a:spcAft>
                          <a:spcPts val="0"/>
                        </a:spcAft>
                      </a:pPr>
                      <a:r>
                        <a:rPr lang="es-ES" sz="1200" b="1" dirty="0">
                          <a:solidFill>
                            <a:schemeClr val="tx1"/>
                          </a:solidFill>
                          <a:effectLst/>
                        </a:rPr>
                        <a:t>    para el trabajo </a:t>
                      </a:r>
                      <a:endParaRPr lang="es-MX" sz="1200" b="1" dirty="0">
                        <a:solidFill>
                          <a:schemeClr val="tx1"/>
                        </a:solidFill>
                        <a:effectLst/>
                      </a:endParaRPr>
                    </a:p>
                    <a:p>
                      <a:pPr>
                        <a:lnSpc>
                          <a:spcPct val="115000"/>
                        </a:lnSpc>
                        <a:spcAft>
                          <a:spcPts val="0"/>
                        </a:spcAft>
                      </a:pPr>
                      <a:r>
                        <a:rPr lang="es-ES" sz="1200" b="1" dirty="0">
                          <a:solidFill>
                            <a:schemeClr val="tx1"/>
                          </a:solidFill>
                          <a:effectLst/>
                        </a:rPr>
                        <a:t>interdisciplinario</a:t>
                      </a:r>
                      <a:r>
                        <a:rPr lang="es-ES" sz="1200" b="1" dirty="0" smtClean="0">
                          <a:solidFill>
                            <a:schemeClr val="tx1"/>
                          </a:solidFill>
                          <a:effectLst/>
                        </a:rPr>
                        <a:t>?</a:t>
                      </a:r>
                      <a:endParaRPr lang="es-MX" sz="1200" b="1" dirty="0">
                        <a:solidFill>
                          <a:schemeClr val="tx1"/>
                        </a:solidFill>
                        <a:effectLst/>
                      </a:endParaRPr>
                    </a:p>
                  </a:txBody>
                  <a:tcPr marL="39929" marR="39929" marT="39929" marB="39929" anchor="ctr">
                    <a:solidFill>
                      <a:schemeClr val="bg2">
                        <a:lumMod val="60000"/>
                        <a:lumOff val="40000"/>
                      </a:schemeClr>
                    </a:solidFill>
                  </a:tcPr>
                </a:tc>
                <a:tc>
                  <a:txBody>
                    <a:bodyPr/>
                    <a:lstStyle/>
                    <a:p>
                      <a:pPr algn="just">
                        <a:lnSpc>
                          <a:spcPct val="115000"/>
                        </a:lnSpc>
                        <a:spcAft>
                          <a:spcPts val="0"/>
                        </a:spcAft>
                      </a:pPr>
                      <a:r>
                        <a:rPr lang="es-ES" sz="1200" b="1" dirty="0">
                          <a:solidFill>
                            <a:schemeClr val="tx1"/>
                          </a:solidFill>
                          <a:effectLst/>
                        </a:rPr>
                        <a:t>Desarrollando en el alumno habilidades de comunicación y convivencia; involucrar a los alumnos en actividades de investigación para la resolución de problemas, brindándoles la oportunidad de ampliar su criterio y poner en práctica sus intereses.</a:t>
                      </a:r>
                      <a:endParaRPr lang="es-MX" sz="1200" b="1" dirty="0">
                        <a:solidFill>
                          <a:schemeClr val="tx1"/>
                        </a:solidFill>
                        <a:effectLst/>
                        <a:latin typeface="Arial" panose="020B0604020202020204" pitchFamily="34" charset="0"/>
                        <a:ea typeface="Arial" panose="020B0604020202020204" pitchFamily="34" charset="0"/>
                      </a:endParaRPr>
                    </a:p>
                  </a:txBody>
                  <a:tcPr marL="39929" marR="39929" marT="39929" marB="39929">
                    <a:solidFill>
                      <a:schemeClr val="bg2">
                        <a:lumMod val="60000"/>
                        <a:lumOff val="40000"/>
                      </a:schemeClr>
                    </a:solidFill>
                  </a:tcPr>
                </a:tc>
                <a:extLst>
                  <a:ext uri="{0D108BD9-81ED-4DB2-BD59-A6C34878D82A}">
                    <a16:rowId xmlns:a16="http://schemas.microsoft.com/office/drawing/2014/main" xmlns="" val="2591281621"/>
                  </a:ext>
                </a:extLst>
              </a:tr>
              <a:tr h="1071700">
                <a:tc>
                  <a:txBody>
                    <a:bodyPr/>
                    <a:lstStyle/>
                    <a:p>
                      <a:pPr>
                        <a:lnSpc>
                          <a:spcPct val="115000"/>
                        </a:lnSpc>
                        <a:spcAft>
                          <a:spcPts val="0"/>
                        </a:spcAft>
                      </a:pPr>
                      <a:r>
                        <a:rPr lang="es-ES" sz="1200" b="1" dirty="0">
                          <a:solidFill>
                            <a:schemeClr val="tx1"/>
                          </a:solidFill>
                          <a:effectLst/>
                        </a:rPr>
                        <a:t>5. ¿Cuáles son </a:t>
                      </a:r>
                      <a:r>
                        <a:rPr lang="es-ES" sz="1200" b="1" dirty="0" smtClean="0">
                          <a:solidFill>
                            <a:schemeClr val="tx1"/>
                          </a:solidFill>
                          <a:effectLst/>
                        </a:rPr>
                        <a:t>los    </a:t>
                      </a:r>
                      <a:r>
                        <a:rPr lang="es-ES" sz="1200" b="1" dirty="0">
                          <a:solidFill>
                            <a:schemeClr val="tx1"/>
                          </a:solidFill>
                          <a:effectLst/>
                        </a:rPr>
                        <a:t>prerrequisitos </a:t>
                      </a:r>
                      <a:r>
                        <a:rPr lang="es-ES" sz="1200" b="1" dirty="0" smtClean="0">
                          <a:solidFill>
                            <a:schemeClr val="tx1"/>
                          </a:solidFill>
                          <a:effectLst/>
                        </a:rPr>
                        <a:t>materiales</a:t>
                      </a:r>
                      <a:r>
                        <a:rPr lang="es-ES" sz="1200" b="1" dirty="0">
                          <a:solidFill>
                            <a:schemeClr val="tx1"/>
                          </a:solidFill>
                          <a:effectLst/>
                        </a:rPr>
                        <a:t>,</a:t>
                      </a:r>
                      <a:endParaRPr lang="es-MX" sz="1200" b="1" dirty="0">
                        <a:solidFill>
                          <a:schemeClr val="tx1"/>
                        </a:solidFill>
                        <a:effectLst/>
                      </a:endParaRPr>
                    </a:p>
                    <a:p>
                      <a:pPr>
                        <a:lnSpc>
                          <a:spcPct val="115000"/>
                        </a:lnSpc>
                        <a:spcAft>
                          <a:spcPts val="0"/>
                        </a:spcAft>
                      </a:pPr>
                      <a:r>
                        <a:rPr lang="es-ES" sz="1200" b="1" dirty="0">
                          <a:solidFill>
                            <a:schemeClr val="tx1"/>
                          </a:solidFill>
                          <a:effectLst/>
                        </a:rPr>
                        <a:t>   organizacionales </a:t>
                      </a:r>
                      <a:r>
                        <a:rPr lang="es-ES" sz="1200" b="1" dirty="0" smtClean="0">
                          <a:solidFill>
                            <a:schemeClr val="tx1"/>
                          </a:solidFill>
                          <a:effectLst/>
                        </a:rPr>
                        <a:t>   </a:t>
                      </a:r>
                      <a:r>
                        <a:rPr lang="es-ES" sz="1200" b="1" dirty="0">
                          <a:solidFill>
                            <a:schemeClr val="tx1"/>
                          </a:solidFill>
                          <a:effectLst/>
                        </a:rPr>
                        <a:t>y personales </a:t>
                      </a:r>
                      <a:r>
                        <a:rPr lang="es-ES" sz="1200" b="1" dirty="0" smtClean="0">
                          <a:solidFill>
                            <a:schemeClr val="tx1"/>
                          </a:solidFill>
                          <a:effectLst/>
                        </a:rPr>
                        <a:t>   </a:t>
                      </a:r>
                      <a:r>
                        <a:rPr lang="es-ES" sz="1200" b="1" dirty="0">
                          <a:solidFill>
                            <a:schemeClr val="tx1"/>
                          </a:solidFill>
                          <a:effectLst/>
                        </a:rPr>
                        <a:t>para la</a:t>
                      </a:r>
                      <a:endParaRPr lang="es-MX" sz="1200" b="1" dirty="0">
                        <a:solidFill>
                          <a:schemeClr val="tx1"/>
                        </a:solidFill>
                        <a:effectLst/>
                      </a:endParaRPr>
                    </a:p>
                    <a:p>
                      <a:pPr>
                        <a:lnSpc>
                          <a:spcPct val="115000"/>
                        </a:lnSpc>
                        <a:spcAft>
                          <a:spcPts val="0"/>
                        </a:spcAft>
                      </a:pPr>
                      <a:r>
                        <a:rPr lang="es-ES" sz="1200" b="1" dirty="0">
                          <a:solidFill>
                            <a:schemeClr val="tx1"/>
                          </a:solidFill>
                          <a:effectLst/>
                        </a:rPr>
                        <a:t>   planeación del </a:t>
                      </a:r>
                      <a:r>
                        <a:rPr lang="es-ES" sz="1200" b="1" dirty="0" smtClean="0">
                          <a:solidFill>
                            <a:schemeClr val="tx1"/>
                          </a:solidFill>
                          <a:effectLst/>
                        </a:rPr>
                        <a:t>   </a:t>
                      </a:r>
                      <a:r>
                        <a:rPr lang="es-ES" sz="1200" b="1" dirty="0">
                          <a:solidFill>
                            <a:schemeClr val="tx1"/>
                          </a:solidFill>
                          <a:effectLst/>
                        </a:rPr>
                        <a:t>trabajo  </a:t>
                      </a:r>
                      <a:r>
                        <a:rPr lang="es-ES" sz="1200" b="1" dirty="0" smtClean="0">
                          <a:solidFill>
                            <a:schemeClr val="tx1"/>
                          </a:solidFill>
                          <a:effectLst/>
                        </a:rPr>
                        <a:t>       interdisciplinario</a:t>
                      </a:r>
                      <a:r>
                        <a:rPr lang="es-ES" sz="1200" b="1" dirty="0">
                          <a:solidFill>
                            <a:schemeClr val="tx1"/>
                          </a:solidFill>
                          <a:effectLst/>
                        </a:rPr>
                        <a:t>?</a:t>
                      </a:r>
                      <a:endParaRPr lang="es-MX" sz="1200" b="1" dirty="0">
                        <a:solidFill>
                          <a:schemeClr val="tx1"/>
                        </a:solidFill>
                        <a:effectLst/>
                        <a:latin typeface="Arial" panose="020B0604020202020204" pitchFamily="34" charset="0"/>
                        <a:ea typeface="Arial" panose="020B0604020202020204" pitchFamily="34" charset="0"/>
                      </a:endParaRPr>
                    </a:p>
                  </a:txBody>
                  <a:tcPr marL="39929" marR="39929" marT="39929" marB="39929" anchor="ctr">
                    <a:solidFill>
                      <a:schemeClr val="bg2">
                        <a:lumMod val="60000"/>
                        <a:lumOff val="40000"/>
                      </a:schemeClr>
                    </a:solidFill>
                  </a:tcPr>
                </a:tc>
                <a:tc>
                  <a:txBody>
                    <a:bodyPr/>
                    <a:lstStyle/>
                    <a:p>
                      <a:pPr>
                        <a:lnSpc>
                          <a:spcPct val="115000"/>
                        </a:lnSpc>
                        <a:spcAft>
                          <a:spcPts val="0"/>
                        </a:spcAft>
                      </a:pPr>
                      <a:r>
                        <a:rPr lang="es-ES" sz="1200" b="1" dirty="0">
                          <a:solidFill>
                            <a:schemeClr val="tx1"/>
                          </a:solidFill>
                          <a:effectLst/>
                        </a:rPr>
                        <a:t>-Disposición y afinidad para el trabajo colaborativo.</a:t>
                      </a:r>
                      <a:endParaRPr lang="es-MX" sz="1200" b="1" dirty="0">
                        <a:solidFill>
                          <a:schemeClr val="tx1"/>
                        </a:solidFill>
                        <a:effectLst/>
                      </a:endParaRPr>
                    </a:p>
                    <a:p>
                      <a:pPr>
                        <a:lnSpc>
                          <a:spcPct val="115000"/>
                        </a:lnSpc>
                        <a:spcAft>
                          <a:spcPts val="0"/>
                        </a:spcAft>
                      </a:pPr>
                      <a:r>
                        <a:rPr lang="es-ES" sz="1200" b="1" dirty="0">
                          <a:solidFill>
                            <a:schemeClr val="tx1"/>
                          </a:solidFill>
                          <a:effectLst/>
                        </a:rPr>
                        <a:t>-Conocimiento de los programas de cada asignatura.</a:t>
                      </a:r>
                      <a:endParaRPr lang="es-MX" sz="1200" b="1" dirty="0">
                        <a:solidFill>
                          <a:schemeClr val="tx1"/>
                        </a:solidFill>
                        <a:effectLst/>
                      </a:endParaRPr>
                    </a:p>
                    <a:p>
                      <a:pPr>
                        <a:lnSpc>
                          <a:spcPct val="115000"/>
                        </a:lnSpc>
                        <a:spcAft>
                          <a:spcPts val="0"/>
                        </a:spcAft>
                      </a:pPr>
                      <a:r>
                        <a:rPr lang="es-ES" sz="1200" b="1" dirty="0">
                          <a:solidFill>
                            <a:schemeClr val="tx1"/>
                          </a:solidFill>
                          <a:effectLst/>
                        </a:rPr>
                        <a:t>-Elaborar planes de trabajo en conjunto.</a:t>
                      </a:r>
                      <a:endParaRPr lang="es-MX" sz="1200" b="1" dirty="0">
                        <a:solidFill>
                          <a:schemeClr val="tx1"/>
                        </a:solidFill>
                        <a:effectLst/>
                      </a:endParaRPr>
                    </a:p>
                    <a:p>
                      <a:pPr>
                        <a:lnSpc>
                          <a:spcPct val="115000"/>
                        </a:lnSpc>
                        <a:spcAft>
                          <a:spcPts val="0"/>
                        </a:spcAft>
                      </a:pPr>
                      <a:r>
                        <a:rPr lang="es-ES" sz="1200" b="1" dirty="0">
                          <a:solidFill>
                            <a:schemeClr val="tx1"/>
                          </a:solidFill>
                          <a:effectLst/>
                        </a:rPr>
                        <a:t> </a:t>
                      </a:r>
                      <a:endParaRPr lang="es-MX" sz="1200" b="1" dirty="0">
                        <a:solidFill>
                          <a:schemeClr val="tx1"/>
                        </a:solidFill>
                        <a:effectLst/>
                        <a:latin typeface="Arial" panose="020B0604020202020204" pitchFamily="34" charset="0"/>
                        <a:ea typeface="Arial" panose="020B0604020202020204" pitchFamily="34" charset="0"/>
                      </a:endParaRPr>
                    </a:p>
                  </a:txBody>
                  <a:tcPr marL="39929" marR="39929" marT="39929" marB="39929">
                    <a:solidFill>
                      <a:schemeClr val="bg2">
                        <a:lumMod val="60000"/>
                        <a:lumOff val="40000"/>
                      </a:schemeClr>
                    </a:solidFill>
                  </a:tcPr>
                </a:tc>
                <a:extLst>
                  <a:ext uri="{0D108BD9-81ED-4DB2-BD59-A6C34878D82A}">
                    <a16:rowId xmlns:a16="http://schemas.microsoft.com/office/drawing/2014/main" xmlns="" val="4224028154"/>
                  </a:ext>
                </a:extLst>
              </a:tr>
              <a:tr h="961495">
                <a:tc>
                  <a:txBody>
                    <a:bodyPr/>
                    <a:lstStyle/>
                    <a:p>
                      <a:pPr>
                        <a:lnSpc>
                          <a:spcPct val="115000"/>
                        </a:lnSpc>
                        <a:spcAft>
                          <a:spcPts val="0"/>
                        </a:spcAft>
                      </a:pPr>
                      <a:r>
                        <a:rPr lang="es-ES" sz="1200" b="1" dirty="0">
                          <a:solidFill>
                            <a:schemeClr val="tx1"/>
                          </a:solidFill>
                          <a:effectLst/>
                        </a:rPr>
                        <a:t>6. ¿Qué papel </a:t>
                      </a:r>
                      <a:r>
                        <a:rPr lang="es-ES" sz="1200" b="1" dirty="0" smtClean="0">
                          <a:solidFill>
                            <a:schemeClr val="tx1"/>
                          </a:solidFill>
                          <a:effectLst/>
                        </a:rPr>
                        <a:t>     </a:t>
                      </a:r>
                      <a:r>
                        <a:rPr lang="es-ES" sz="1200" b="1" dirty="0">
                          <a:solidFill>
                            <a:schemeClr val="tx1"/>
                          </a:solidFill>
                          <a:effectLst/>
                        </a:rPr>
                        <a:t>juega la </a:t>
                      </a:r>
                      <a:r>
                        <a:rPr lang="es-ES" sz="1200" b="1" dirty="0" smtClean="0">
                          <a:solidFill>
                            <a:schemeClr val="tx1"/>
                          </a:solidFill>
                          <a:effectLst/>
                        </a:rPr>
                        <a:t>planeación </a:t>
                      </a:r>
                      <a:r>
                        <a:rPr lang="es-ES" sz="1200" b="1" dirty="0">
                          <a:solidFill>
                            <a:schemeClr val="tx1"/>
                          </a:solidFill>
                          <a:effectLst/>
                        </a:rPr>
                        <a:t>en</a:t>
                      </a:r>
                      <a:endParaRPr lang="es-MX" sz="1200" b="1" dirty="0">
                        <a:solidFill>
                          <a:schemeClr val="tx1"/>
                        </a:solidFill>
                        <a:effectLst/>
                      </a:endParaRPr>
                    </a:p>
                    <a:p>
                      <a:pPr>
                        <a:lnSpc>
                          <a:spcPct val="115000"/>
                        </a:lnSpc>
                        <a:spcAft>
                          <a:spcPts val="0"/>
                        </a:spcAft>
                      </a:pPr>
                      <a:r>
                        <a:rPr lang="es-ES" sz="1200" b="1" dirty="0">
                          <a:solidFill>
                            <a:schemeClr val="tx1"/>
                          </a:solidFill>
                          <a:effectLst/>
                        </a:rPr>
                        <a:t>     el </a:t>
                      </a:r>
                      <a:r>
                        <a:rPr lang="es-ES" sz="1200" b="1" dirty="0" smtClean="0">
                          <a:solidFill>
                            <a:schemeClr val="tx1"/>
                          </a:solidFill>
                          <a:effectLst/>
                        </a:rPr>
                        <a:t>trabajo     interdisciplinario     </a:t>
                      </a:r>
                      <a:r>
                        <a:rPr lang="es-ES" sz="1200" b="1" dirty="0">
                          <a:solidFill>
                            <a:schemeClr val="tx1"/>
                          </a:solidFill>
                          <a:effectLst/>
                        </a:rPr>
                        <a:t>y qué </a:t>
                      </a:r>
                      <a:endParaRPr lang="es-MX" sz="1200" b="1" dirty="0">
                        <a:solidFill>
                          <a:schemeClr val="tx1"/>
                        </a:solidFill>
                        <a:effectLst/>
                      </a:endParaRPr>
                    </a:p>
                    <a:p>
                      <a:pPr>
                        <a:lnSpc>
                          <a:spcPct val="115000"/>
                        </a:lnSpc>
                        <a:spcAft>
                          <a:spcPts val="0"/>
                        </a:spcAft>
                      </a:pPr>
                      <a:r>
                        <a:rPr lang="es-ES" sz="1200" b="1" dirty="0">
                          <a:solidFill>
                            <a:schemeClr val="tx1"/>
                          </a:solidFill>
                          <a:effectLst/>
                        </a:rPr>
                        <a:t>     </a:t>
                      </a:r>
                      <a:r>
                        <a:rPr lang="es-ES" sz="1200" b="1" dirty="0" smtClean="0">
                          <a:solidFill>
                            <a:schemeClr val="tx1"/>
                          </a:solidFill>
                          <a:effectLst/>
                        </a:rPr>
                        <a:t>características     </a:t>
                      </a:r>
                      <a:r>
                        <a:rPr lang="es-ES" sz="1200" b="1" dirty="0">
                          <a:solidFill>
                            <a:schemeClr val="tx1"/>
                          </a:solidFill>
                          <a:effectLst/>
                        </a:rPr>
                        <a:t>debe tener? </a:t>
                      </a:r>
                      <a:endParaRPr lang="es-MX" sz="1200" b="1" dirty="0">
                        <a:solidFill>
                          <a:schemeClr val="tx1"/>
                        </a:solidFill>
                        <a:effectLst/>
                        <a:latin typeface="Arial" panose="020B0604020202020204" pitchFamily="34" charset="0"/>
                        <a:ea typeface="Arial" panose="020B0604020202020204" pitchFamily="34" charset="0"/>
                      </a:endParaRPr>
                    </a:p>
                  </a:txBody>
                  <a:tcPr marL="39929" marR="39929" marT="39929" marB="39929" anchor="ctr">
                    <a:solidFill>
                      <a:schemeClr val="bg2">
                        <a:lumMod val="60000"/>
                        <a:lumOff val="40000"/>
                      </a:schemeClr>
                    </a:solidFill>
                  </a:tcPr>
                </a:tc>
                <a:tc>
                  <a:txBody>
                    <a:bodyPr/>
                    <a:lstStyle/>
                    <a:p>
                      <a:pPr algn="just">
                        <a:lnSpc>
                          <a:spcPct val="115000"/>
                        </a:lnSpc>
                        <a:spcAft>
                          <a:spcPts val="0"/>
                        </a:spcAft>
                      </a:pPr>
                      <a:r>
                        <a:rPr lang="es-ES" sz="1200" b="1" dirty="0">
                          <a:solidFill>
                            <a:schemeClr val="tx1"/>
                          </a:solidFill>
                          <a:effectLst/>
                        </a:rPr>
                        <a:t>Relacionar los contenidos curriculares de varias disciplinas de tal manera que en la planeación didáctica se logre la interdisciplinariedad. Así mismo, el plan tiene que ser flexible y con objetivos claros y viables.</a:t>
                      </a:r>
                      <a:endParaRPr lang="es-MX" sz="1200" b="1" dirty="0">
                        <a:solidFill>
                          <a:schemeClr val="tx1"/>
                        </a:solidFill>
                        <a:effectLst/>
                        <a:latin typeface="Arial" panose="020B0604020202020204" pitchFamily="34" charset="0"/>
                        <a:ea typeface="Arial" panose="020B0604020202020204" pitchFamily="34" charset="0"/>
                      </a:endParaRPr>
                    </a:p>
                  </a:txBody>
                  <a:tcPr marL="39929" marR="39929" marT="39929" marB="39929">
                    <a:solidFill>
                      <a:schemeClr val="bg2">
                        <a:lumMod val="60000"/>
                        <a:lumOff val="40000"/>
                      </a:schemeClr>
                    </a:solidFill>
                  </a:tcPr>
                </a:tc>
                <a:extLst>
                  <a:ext uri="{0D108BD9-81ED-4DB2-BD59-A6C34878D82A}">
                    <a16:rowId xmlns:a16="http://schemas.microsoft.com/office/drawing/2014/main" xmlns="" val="3935912016"/>
                  </a:ext>
                </a:extLst>
              </a:tr>
            </a:tbl>
          </a:graphicData>
        </a:graphic>
      </p:graphicFrame>
    </p:spTree>
    <p:extLst>
      <p:ext uri="{BB962C8B-B14F-4D97-AF65-F5344CB8AC3E}">
        <p14:creationId xmlns:p14="http://schemas.microsoft.com/office/powerpoint/2010/main" val="15091838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2395158289"/>
              </p:ext>
            </p:extLst>
          </p:nvPr>
        </p:nvGraphicFramePr>
        <p:xfrm>
          <a:off x="693683" y="633741"/>
          <a:ext cx="10899227" cy="5317055"/>
        </p:xfrm>
        <a:graphic>
          <a:graphicData uri="http://schemas.openxmlformats.org/drawingml/2006/table">
            <a:tbl>
              <a:tblPr>
                <a:tableStyleId>{5C22544A-7EE6-4342-B048-85BDC9FD1C3A}</a:tableStyleId>
              </a:tblPr>
              <a:tblGrid>
                <a:gridCol w="2375338">
                  <a:extLst>
                    <a:ext uri="{9D8B030D-6E8A-4147-A177-3AD203B41FA5}">
                      <a16:colId xmlns:a16="http://schemas.microsoft.com/office/drawing/2014/main" xmlns="" val="4269050067"/>
                    </a:ext>
                  </a:extLst>
                </a:gridCol>
                <a:gridCol w="8523889">
                  <a:extLst>
                    <a:ext uri="{9D8B030D-6E8A-4147-A177-3AD203B41FA5}">
                      <a16:colId xmlns:a16="http://schemas.microsoft.com/office/drawing/2014/main" xmlns="" val="2997549491"/>
                    </a:ext>
                  </a:extLst>
                </a:gridCol>
              </a:tblGrid>
              <a:tr h="190353">
                <a:tc gridSpan="2">
                  <a:txBody>
                    <a:bodyPr/>
                    <a:lstStyle/>
                    <a:p>
                      <a:pPr algn="ctr">
                        <a:lnSpc>
                          <a:spcPct val="115000"/>
                        </a:lnSpc>
                        <a:spcAft>
                          <a:spcPts val="0"/>
                        </a:spcAft>
                      </a:pPr>
                      <a:r>
                        <a:rPr lang="es-ES" sz="1200" b="1" dirty="0">
                          <a:solidFill>
                            <a:schemeClr val="tx1"/>
                          </a:solidFill>
                          <a:effectLst/>
                        </a:rPr>
                        <a:t>El Aprendizaje Cooperativo</a:t>
                      </a:r>
                      <a:endParaRPr lang="es-MX" sz="1200" b="1" dirty="0">
                        <a:solidFill>
                          <a:schemeClr val="tx1"/>
                        </a:solidFill>
                        <a:effectLst/>
                        <a:latin typeface="Arial" panose="020B0604020202020204" pitchFamily="34" charset="0"/>
                        <a:ea typeface="Arial" panose="020B0604020202020204" pitchFamily="34" charset="0"/>
                      </a:endParaRPr>
                    </a:p>
                  </a:txBody>
                  <a:tcPr marL="39990" marR="39990" marT="39990" marB="39990">
                    <a:solidFill>
                      <a:schemeClr val="bg2">
                        <a:lumMod val="60000"/>
                        <a:lumOff val="40000"/>
                      </a:schemeClr>
                    </a:solidFill>
                  </a:tcPr>
                </a:tc>
                <a:tc hMerge="1">
                  <a:txBody>
                    <a:bodyPr/>
                    <a:lstStyle/>
                    <a:p>
                      <a:endParaRPr lang="es-MX"/>
                    </a:p>
                  </a:txBody>
                  <a:tcPr/>
                </a:tc>
                <a:extLst>
                  <a:ext uri="{0D108BD9-81ED-4DB2-BD59-A6C34878D82A}">
                    <a16:rowId xmlns:a16="http://schemas.microsoft.com/office/drawing/2014/main" xmlns="" val="2334546135"/>
                  </a:ext>
                </a:extLst>
              </a:tr>
              <a:tr h="447889">
                <a:tc>
                  <a:txBody>
                    <a:bodyPr/>
                    <a:lstStyle/>
                    <a:p>
                      <a:pPr>
                        <a:lnSpc>
                          <a:spcPct val="115000"/>
                        </a:lnSpc>
                        <a:spcAft>
                          <a:spcPts val="0"/>
                        </a:spcAft>
                      </a:pPr>
                      <a:r>
                        <a:rPr lang="es-ES" sz="1200" b="1" dirty="0">
                          <a:solidFill>
                            <a:schemeClr val="tx1"/>
                          </a:solidFill>
                          <a:effectLst/>
                        </a:rPr>
                        <a:t>1. ¿Qué es?</a:t>
                      </a:r>
                      <a:endParaRPr lang="es-MX" sz="1200" b="1" dirty="0">
                        <a:solidFill>
                          <a:schemeClr val="tx1"/>
                        </a:solidFill>
                        <a:effectLst/>
                        <a:latin typeface="Arial" panose="020B0604020202020204" pitchFamily="34" charset="0"/>
                        <a:ea typeface="Arial" panose="020B0604020202020204" pitchFamily="34" charset="0"/>
                      </a:endParaRPr>
                    </a:p>
                  </a:txBody>
                  <a:tcPr marL="39990" marR="39990" marT="39990" marB="39990" anchor="ctr">
                    <a:solidFill>
                      <a:schemeClr val="bg2">
                        <a:lumMod val="60000"/>
                        <a:lumOff val="40000"/>
                      </a:schemeClr>
                    </a:solidFill>
                  </a:tcPr>
                </a:tc>
                <a:tc>
                  <a:txBody>
                    <a:bodyPr/>
                    <a:lstStyle/>
                    <a:p>
                      <a:pPr algn="just">
                        <a:lnSpc>
                          <a:spcPct val="115000"/>
                        </a:lnSpc>
                        <a:spcAft>
                          <a:spcPts val="0"/>
                        </a:spcAft>
                      </a:pPr>
                      <a:r>
                        <a:rPr lang="es-ES" sz="1200" b="1">
                          <a:solidFill>
                            <a:schemeClr val="tx1"/>
                          </a:solidFill>
                          <a:effectLst/>
                        </a:rPr>
                        <a:t>Es un medio que permite al alumno compartir experiencias y aprendizajes para reforzar sus habilidades de convivencia, comunicación, manejo de la información e incluso toma de decisiones y resolución de problemas de la vida cotidiana.</a:t>
                      </a:r>
                      <a:endParaRPr lang="es-MX" sz="1200" b="1">
                        <a:solidFill>
                          <a:schemeClr val="tx1"/>
                        </a:solidFill>
                        <a:effectLst/>
                        <a:latin typeface="Arial" panose="020B0604020202020204" pitchFamily="34" charset="0"/>
                        <a:ea typeface="Arial" panose="020B0604020202020204" pitchFamily="34" charset="0"/>
                      </a:endParaRPr>
                    </a:p>
                  </a:txBody>
                  <a:tcPr marL="39990" marR="39990" marT="39990" marB="39990">
                    <a:solidFill>
                      <a:schemeClr val="bg2">
                        <a:lumMod val="60000"/>
                        <a:lumOff val="40000"/>
                      </a:schemeClr>
                    </a:solidFill>
                  </a:tcPr>
                </a:tc>
                <a:extLst>
                  <a:ext uri="{0D108BD9-81ED-4DB2-BD59-A6C34878D82A}">
                    <a16:rowId xmlns:a16="http://schemas.microsoft.com/office/drawing/2014/main" xmlns="" val="2281775962"/>
                  </a:ext>
                </a:extLst>
              </a:tr>
              <a:tr h="1183707">
                <a:tc>
                  <a:txBody>
                    <a:bodyPr/>
                    <a:lstStyle/>
                    <a:p>
                      <a:pPr>
                        <a:lnSpc>
                          <a:spcPct val="115000"/>
                        </a:lnSpc>
                        <a:spcAft>
                          <a:spcPts val="0"/>
                        </a:spcAft>
                      </a:pPr>
                      <a:r>
                        <a:rPr lang="es-ES" sz="1200" b="1" dirty="0">
                          <a:solidFill>
                            <a:schemeClr val="tx1"/>
                          </a:solidFill>
                          <a:effectLst/>
                        </a:rPr>
                        <a:t>2. ¿Cuáles </a:t>
                      </a:r>
                      <a:r>
                        <a:rPr lang="es-ES" sz="1200" b="1" dirty="0" smtClean="0">
                          <a:solidFill>
                            <a:schemeClr val="tx1"/>
                          </a:solidFill>
                          <a:effectLst/>
                        </a:rPr>
                        <a:t>son    </a:t>
                      </a:r>
                      <a:r>
                        <a:rPr lang="es-ES" sz="1200" b="1" dirty="0">
                          <a:solidFill>
                            <a:schemeClr val="tx1"/>
                          </a:solidFill>
                          <a:effectLst/>
                        </a:rPr>
                        <a:t>sus </a:t>
                      </a:r>
                      <a:endParaRPr lang="es-MX" sz="1200" b="1" dirty="0">
                        <a:solidFill>
                          <a:schemeClr val="tx1"/>
                        </a:solidFill>
                        <a:effectLst/>
                      </a:endParaRPr>
                    </a:p>
                    <a:p>
                      <a:pPr>
                        <a:lnSpc>
                          <a:spcPct val="115000"/>
                        </a:lnSpc>
                        <a:spcAft>
                          <a:spcPts val="0"/>
                        </a:spcAft>
                      </a:pPr>
                      <a:r>
                        <a:rPr lang="es-ES" sz="1200" b="1" dirty="0">
                          <a:solidFill>
                            <a:schemeClr val="tx1"/>
                          </a:solidFill>
                          <a:effectLst/>
                        </a:rPr>
                        <a:t>    características?</a:t>
                      </a:r>
                      <a:endParaRPr lang="es-MX" sz="1200" b="1" dirty="0">
                        <a:solidFill>
                          <a:schemeClr val="tx1"/>
                        </a:solidFill>
                        <a:effectLst/>
                        <a:latin typeface="Arial" panose="020B0604020202020204" pitchFamily="34" charset="0"/>
                        <a:ea typeface="Arial" panose="020B0604020202020204" pitchFamily="34" charset="0"/>
                      </a:endParaRPr>
                    </a:p>
                  </a:txBody>
                  <a:tcPr marL="39990" marR="39990" marT="39990" marB="39990" anchor="ctr">
                    <a:solidFill>
                      <a:schemeClr val="bg2">
                        <a:lumMod val="60000"/>
                        <a:lumOff val="40000"/>
                      </a:schemeClr>
                    </a:solidFill>
                  </a:tcPr>
                </a:tc>
                <a:tc>
                  <a:txBody>
                    <a:bodyPr/>
                    <a:lstStyle/>
                    <a:p>
                      <a:pPr>
                        <a:lnSpc>
                          <a:spcPct val="115000"/>
                        </a:lnSpc>
                        <a:spcAft>
                          <a:spcPts val="0"/>
                        </a:spcAft>
                      </a:pPr>
                      <a:r>
                        <a:rPr lang="es-ES" sz="1200" b="1" dirty="0">
                          <a:solidFill>
                            <a:schemeClr val="tx1"/>
                          </a:solidFill>
                          <a:effectLst/>
                        </a:rPr>
                        <a:t>a) Desarrollo de hábitos de estudio.</a:t>
                      </a:r>
                      <a:endParaRPr lang="es-MX" sz="1200" b="1" dirty="0">
                        <a:solidFill>
                          <a:schemeClr val="tx1"/>
                        </a:solidFill>
                        <a:effectLst/>
                      </a:endParaRPr>
                    </a:p>
                    <a:p>
                      <a:pPr>
                        <a:lnSpc>
                          <a:spcPct val="115000"/>
                        </a:lnSpc>
                        <a:spcAft>
                          <a:spcPts val="0"/>
                        </a:spcAft>
                      </a:pPr>
                      <a:r>
                        <a:rPr lang="es-ES" sz="1200" b="1" dirty="0">
                          <a:solidFill>
                            <a:schemeClr val="tx1"/>
                          </a:solidFill>
                          <a:effectLst/>
                        </a:rPr>
                        <a:t>b) Manejo de habilidades sociales y afectivas.</a:t>
                      </a:r>
                      <a:endParaRPr lang="es-MX" sz="1200" b="1" dirty="0">
                        <a:solidFill>
                          <a:schemeClr val="tx1"/>
                        </a:solidFill>
                        <a:effectLst/>
                      </a:endParaRPr>
                    </a:p>
                    <a:p>
                      <a:pPr>
                        <a:lnSpc>
                          <a:spcPct val="115000"/>
                        </a:lnSpc>
                        <a:spcAft>
                          <a:spcPts val="0"/>
                        </a:spcAft>
                      </a:pPr>
                      <a:r>
                        <a:rPr lang="es-ES" sz="1200" b="1" dirty="0">
                          <a:solidFill>
                            <a:schemeClr val="tx1"/>
                          </a:solidFill>
                          <a:effectLst/>
                        </a:rPr>
                        <a:t>c) Ser autodidacta y compartir sus saberes.</a:t>
                      </a:r>
                      <a:endParaRPr lang="es-MX" sz="1200" b="1" dirty="0">
                        <a:solidFill>
                          <a:schemeClr val="tx1"/>
                        </a:solidFill>
                        <a:effectLst/>
                      </a:endParaRPr>
                    </a:p>
                    <a:p>
                      <a:pPr>
                        <a:lnSpc>
                          <a:spcPct val="115000"/>
                        </a:lnSpc>
                        <a:spcAft>
                          <a:spcPts val="0"/>
                        </a:spcAft>
                      </a:pPr>
                      <a:r>
                        <a:rPr lang="es-ES" sz="1200" b="1" dirty="0">
                          <a:solidFill>
                            <a:schemeClr val="tx1"/>
                          </a:solidFill>
                          <a:effectLst/>
                        </a:rPr>
                        <a:t>d) Apoyarse de manera propositiva.</a:t>
                      </a:r>
                      <a:endParaRPr lang="es-MX" sz="1200" b="1" dirty="0">
                        <a:solidFill>
                          <a:schemeClr val="tx1"/>
                        </a:solidFill>
                        <a:effectLst/>
                      </a:endParaRPr>
                    </a:p>
                    <a:p>
                      <a:pPr>
                        <a:lnSpc>
                          <a:spcPct val="115000"/>
                        </a:lnSpc>
                        <a:spcAft>
                          <a:spcPts val="0"/>
                        </a:spcAft>
                      </a:pPr>
                      <a:r>
                        <a:rPr lang="es-ES" sz="1200" b="1" dirty="0">
                          <a:solidFill>
                            <a:schemeClr val="tx1"/>
                          </a:solidFill>
                          <a:effectLst/>
                        </a:rPr>
                        <a:t>e) Fomentar el espíritu crítico y reflexivo.</a:t>
                      </a:r>
                      <a:endParaRPr lang="es-MX" sz="1200" b="1" dirty="0">
                        <a:solidFill>
                          <a:schemeClr val="tx1"/>
                        </a:solidFill>
                        <a:effectLst/>
                      </a:endParaRPr>
                    </a:p>
                    <a:p>
                      <a:pPr>
                        <a:lnSpc>
                          <a:spcPct val="115000"/>
                        </a:lnSpc>
                        <a:spcAft>
                          <a:spcPts val="0"/>
                        </a:spcAft>
                      </a:pPr>
                      <a:r>
                        <a:rPr lang="es-ES" sz="1200" b="1" dirty="0">
                          <a:solidFill>
                            <a:schemeClr val="tx1"/>
                          </a:solidFill>
                          <a:effectLst/>
                        </a:rPr>
                        <a:t> </a:t>
                      </a:r>
                      <a:endParaRPr lang="es-MX" sz="1200" b="1" dirty="0">
                        <a:solidFill>
                          <a:schemeClr val="tx1"/>
                        </a:solidFill>
                        <a:effectLst/>
                      </a:endParaRPr>
                    </a:p>
                  </a:txBody>
                  <a:tcPr marL="39990" marR="39990" marT="39990" marB="39990">
                    <a:solidFill>
                      <a:schemeClr val="bg2">
                        <a:lumMod val="60000"/>
                        <a:lumOff val="40000"/>
                      </a:schemeClr>
                    </a:solidFill>
                  </a:tcPr>
                </a:tc>
                <a:extLst>
                  <a:ext uri="{0D108BD9-81ED-4DB2-BD59-A6C34878D82A}">
                    <a16:rowId xmlns:a16="http://schemas.microsoft.com/office/drawing/2014/main" xmlns="" val="4072722721"/>
                  </a:ext>
                </a:extLst>
              </a:tr>
              <a:tr h="447889">
                <a:tc>
                  <a:txBody>
                    <a:bodyPr/>
                    <a:lstStyle/>
                    <a:p>
                      <a:pPr>
                        <a:lnSpc>
                          <a:spcPct val="115000"/>
                        </a:lnSpc>
                        <a:spcAft>
                          <a:spcPts val="0"/>
                        </a:spcAft>
                      </a:pPr>
                      <a:r>
                        <a:rPr lang="es-ES" sz="1200" b="1" dirty="0">
                          <a:solidFill>
                            <a:schemeClr val="tx1"/>
                          </a:solidFill>
                          <a:effectLst/>
                        </a:rPr>
                        <a:t>3. ¿ Cuáles son sus</a:t>
                      </a:r>
                      <a:endParaRPr lang="es-MX" sz="1200" b="1" dirty="0">
                        <a:solidFill>
                          <a:schemeClr val="tx1"/>
                        </a:solidFill>
                        <a:effectLst/>
                      </a:endParaRPr>
                    </a:p>
                    <a:p>
                      <a:pPr>
                        <a:lnSpc>
                          <a:spcPct val="115000"/>
                        </a:lnSpc>
                        <a:spcAft>
                          <a:spcPts val="0"/>
                        </a:spcAft>
                      </a:pPr>
                      <a:r>
                        <a:rPr lang="es-ES" sz="1200" b="1" dirty="0">
                          <a:solidFill>
                            <a:schemeClr val="tx1"/>
                          </a:solidFill>
                          <a:effectLst/>
                        </a:rPr>
                        <a:t>    objetivos? </a:t>
                      </a:r>
                      <a:endParaRPr lang="es-MX" sz="1200" b="1" dirty="0">
                        <a:solidFill>
                          <a:schemeClr val="tx1"/>
                        </a:solidFill>
                        <a:effectLst/>
                      </a:endParaRPr>
                    </a:p>
                    <a:p>
                      <a:pPr>
                        <a:lnSpc>
                          <a:spcPct val="115000"/>
                        </a:lnSpc>
                        <a:spcAft>
                          <a:spcPts val="0"/>
                        </a:spcAft>
                      </a:pPr>
                      <a:r>
                        <a:rPr lang="es-ES" sz="1200" b="1" dirty="0">
                          <a:solidFill>
                            <a:schemeClr val="tx1"/>
                          </a:solidFill>
                          <a:effectLst/>
                        </a:rPr>
                        <a:t> </a:t>
                      </a:r>
                      <a:endParaRPr lang="es-MX" sz="1200" b="1" dirty="0">
                        <a:solidFill>
                          <a:schemeClr val="tx1"/>
                        </a:solidFill>
                        <a:effectLst/>
                        <a:latin typeface="Arial" panose="020B0604020202020204" pitchFamily="34" charset="0"/>
                        <a:ea typeface="Arial" panose="020B0604020202020204" pitchFamily="34" charset="0"/>
                      </a:endParaRPr>
                    </a:p>
                  </a:txBody>
                  <a:tcPr marL="39990" marR="39990" marT="39990" marB="39990" anchor="ctr">
                    <a:solidFill>
                      <a:schemeClr val="bg2">
                        <a:lumMod val="60000"/>
                        <a:lumOff val="40000"/>
                      </a:schemeClr>
                    </a:solidFill>
                  </a:tcPr>
                </a:tc>
                <a:tc>
                  <a:txBody>
                    <a:bodyPr/>
                    <a:lstStyle/>
                    <a:p>
                      <a:pPr algn="just">
                        <a:lnSpc>
                          <a:spcPct val="115000"/>
                        </a:lnSpc>
                        <a:spcAft>
                          <a:spcPts val="0"/>
                        </a:spcAft>
                      </a:pPr>
                      <a:r>
                        <a:rPr lang="es-ES" sz="1200" b="1" dirty="0">
                          <a:solidFill>
                            <a:schemeClr val="tx1"/>
                          </a:solidFill>
                          <a:effectLst/>
                        </a:rPr>
                        <a:t>Mejor aprovechamiento académico y aprendizaje significativo que lleve a los alumnos a entender el medio en el que vive y puedan proponer soluciones para cambiar y mejorar aspectos de su vida misma. </a:t>
                      </a:r>
                      <a:endParaRPr lang="es-MX" sz="1200" b="1" dirty="0">
                        <a:solidFill>
                          <a:schemeClr val="tx1"/>
                        </a:solidFill>
                        <a:effectLst/>
                        <a:latin typeface="Arial" panose="020B0604020202020204" pitchFamily="34" charset="0"/>
                        <a:ea typeface="Arial" panose="020B0604020202020204" pitchFamily="34" charset="0"/>
                      </a:endParaRPr>
                    </a:p>
                  </a:txBody>
                  <a:tcPr marL="39990" marR="39990" marT="39990" marB="39990">
                    <a:solidFill>
                      <a:schemeClr val="bg2">
                        <a:lumMod val="60000"/>
                        <a:lumOff val="40000"/>
                      </a:schemeClr>
                    </a:solidFill>
                  </a:tcPr>
                </a:tc>
                <a:extLst>
                  <a:ext uri="{0D108BD9-81ED-4DB2-BD59-A6C34878D82A}">
                    <a16:rowId xmlns:a16="http://schemas.microsoft.com/office/drawing/2014/main" xmlns="" val="129588441"/>
                  </a:ext>
                </a:extLst>
              </a:tr>
              <a:tr h="1073334">
                <a:tc>
                  <a:txBody>
                    <a:bodyPr/>
                    <a:lstStyle/>
                    <a:p>
                      <a:pPr>
                        <a:lnSpc>
                          <a:spcPct val="115000"/>
                        </a:lnSpc>
                        <a:spcAft>
                          <a:spcPts val="0"/>
                        </a:spcAft>
                      </a:pPr>
                      <a:r>
                        <a:rPr lang="es-ES" sz="1200" b="1" dirty="0">
                          <a:solidFill>
                            <a:schemeClr val="tx1"/>
                          </a:solidFill>
                          <a:effectLst/>
                        </a:rPr>
                        <a:t>4. ¿Cuáles son </a:t>
                      </a:r>
                      <a:r>
                        <a:rPr lang="es-ES" sz="1200" b="1" dirty="0" smtClean="0">
                          <a:solidFill>
                            <a:schemeClr val="tx1"/>
                          </a:solidFill>
                          <a:effectLst/>
                        </a:rPr>
                        <a:t>las     </a:t>
                      </a:r>
                      <a:r>
                        <a:rPr lang="es-ES" sz="1200" b="1" dirty="0">
                          <a:solidFill>
                            <a:schemeClr val="tx1"/>
                          </a:solidFill>
                          <a:effectLst/>
                        </a:rPr>
                        <a:t>acciones de  </a:t>
                      </a:r>
                      <a:endParaRPr lang="es-MX" sz="1200" b="1" dirty="0">
                        <a:solidFill>
                          <a:schemeClr val="tx1"/>
                        </a:solidFill>
                        <a:effectLst/>
                      </a:endParaRPr>
                    </a:p>
                    <a:p>
                      <a:pPr>
                        <a:lnSpc>
                          <a:spcPct val="115000"/>
                        </a:lnSpc>
                        <a:spcAft>
                          <a:spcPts val="0"/>
                        </a:spcAft>
                      </a:pPr>
                      <a:r>
                        <a:rPr lang="es-ES" sz="1200" b="1" dirty="0">
                          <a:solidFill>
                            <a:schemeClr val="tx1"/>
                          </a:solidFill>
                          <a:effectLst/>
                        </a:rPr>
                        <a:t>     planeación y   </a:t>
                      </a:r>
                      <a:r>
                        <a:rPr lang="es-ES" sz="1200" b="1" dirty="0" smtClean="0">
                          <a:solidFill>
                            <a:schemeClr val="tx1"/>
                          </a:solidFill>
                          <a:effectLst/>
                        </a:rPr>
                        <a:t>acompañamiento     </a:t>
                      </a:r>
                      <a:r>
                        <a:rPr lang="es-ES" sz="1200" b="1" dirty="0">
                          <a:solidFill>
                            <a:schemeClr val="tx1"/>
                          </a:solidFill>
                          <a:effectLst/>
                        </a:rPr>
                        <a:t>más importantes </a:t>
                      </a:r>
                      <a:r>
                        <a:rPr lang="es-ES" sz="1200" b="1" dirty="0" smtClean="0">
                          <a:solidFill>
                            <a:schemeClr val="tx1"/>
                          </a:solidFill>
                          <a:effectLst/>
                        </a:rPr>
                        <a:t>    </a:t>
                      </a:r>
                      <a:r>
                        <a:rPr lang="es-ES" sz="1200" b="1" dirty="0">
                          <a:solidFill>
                            <a:schemeClr val="tx1"/>
                          </a:solidFill>
                          <a:effectLst/>
                        </a:rPr>
                        <a:t>del  profesor, en</a:t>
                      </a:r>
                      <a:endParaRPr lang="es-MX" sz="1200" b="1" dirty="0">
                        <a:solidFill>
                          <a:schemeClr val="tx1"/>
                        </a:solidFill>
                        <a:effectLst/>
                      </a:endParaRPr>
                    </a:p>
                    <a:p>
                      <a:pPr>
                        <a:lnSpc>
                          <a:spcPct val="115000"/>
                        </a:lnSpc>
                        <a:spcAft>
                          <a:spcPts val="0"/>
                        </a:spcAft>
                      </a:pPr>
                      <a:r>
                        <a:rPr lang="es-ES" sz="1200" b="1" dirty="0">
                          <a:solidFill>
                            <a:schemeClr val="tx1"/>
                          </a:solidFill>
                          <a:effectLst/>
                        </a:rPr>
                        <a:t>    éste tipo </a:t>
                      </a:r>
                      <a:r>
                        <a:rPr lang="es-ES" sz="1200" b="1" dirty="0" smtClean="0">
                          <a:solidFill>
                            <a:schemeClr val="tx1"/>
                          </a:solidFill>
                          <a:effectLst/>
                        </a:rPr>
                        <a:t>de     </a:t>
                      </a:r>
                      <a:r>
                        <a:rPr lang="es-ES" sz="1200" b="1" dirty="0">
                          <a:solidFill>
                            <a:schemeClr val="tx1"/>
                          </a:solidFill>
                          <a:effectLst/>
                        </a:rPr>
                        <a:t>trabajo</a:t>
                      </a:r>
                      <a:r>
                        <a:rPr lang="es-ES" sz="1200" b="1" dirty="0" smtClean="0">
                          <a:solidFill>
                            <a:schemeClr val="tx1"/>
                          </a:solidFill>
                          <a:effectLst/>
                        </a:rPr>
                        <a:t>?</a:t>
                      </a:r>
                      <a:endParaRPr lang="es-MX" sz="1200" b="1" dirty="0">
                        <a:solidFill>
                          <a:schemeClr val="tx1"/>
                        </a:solidFill>
                        <a:effectLst/>
                      </a:endParaRPr>
                    </a:p>
                  </a:txBody>
                  <a:tcPr marL="39990" marR="39990" marT="39990" marB="39990" anchor="ctr">
                    <a:solidFill>
                      <a:schemeClr val="bg2">
                        <a:lumMod val="60000"/>
                        <a:lumOff val="40000"/>
                      </a:schemeClr>
                    </a:solidFill>
                  </a:tcPr>
                </a:tc>
                <a:tc>
                  <a:txBody>
                    <a:bodyPr/>
                    <a:lstStyle/>
                    <a:p>
                      <a:pPr>
                        <a:lnSpc>
                          <a:spcPct val="115000"/>
                        </a:lnSpc>
                        <a:spcAft>
                          <a:spcPts val="0"/>
                        </a:spcAft>
                      </a:pPr>
                      <a:r>
                        <a:rPr lang="es-ES" sz="1200" b="1" dirty="0">
                          <a:solidFill>
                            <a:schemeClr val="tx1"/>
                          </a:solidFill>
                          <a:effectLst/>
                        </a:rPr>
                        <a:t>1. Estimular el trabajo en equipo mediante la motivación del objetivo por cumplir.</a:t>
                      </a:r>
                      <a:endParaRPr lang="es-MX" sz="1200" b="1" dirty="0">
                        <a:solidFill>
                          <a:schemeClr val="tx1"/>
                        </a:solidFill>
                        <a:effectLst/>
                      </a:endParaRPr>
                    </a:p>
                    <a:p>
                      <a:pPr>
                        <a:lnSpc>
                          <a:spcPct val="115000"/>
                        </a:lnSpc>
                        <a:spcAft>
                          <a:spcPts val="0"/>
                        </a:spcAft>
                      </a:pPr>
                      <a:r>
                        <a:rPr lang="es-ES" sz="1200" b="1" dirty="0">
                          <a:solidFill>
                            <a:schemeClr val="tx1"/>
                          </a:solidFill>
                          <a:effectLst/>
                        </a:rPr>
                        <a:t>2. Convencimiento y compromiso para el desarrollo del trabajo colaborativo.</a:t>
                      </a:r>
                      <a:endParaRPr lang="es-MX" sz="1200" b="1" dirty="0">
                        <a:solidFill>
                          <a:schemeClr val="tx1"/>
                        </a:solidFill>
                        <a:effectLst/>
                      </a:endParaRPr>
                    </a:p>
                    <a:p>
                      <a:pPr>
                        <a:lnSpc>
                          <a:spcPct val="115000"/>
                        </a:lnSpc>
                        <a:spcAft>
                          <a:spcPts val="0"/>
                        </a:spcAft>
                      </a:pPr>
                      <a:r>
                        <a:rPr lang="es-ES" sz="1200" b="1" dirty="0">
                          <a:solidFill>
                            <a:schemeClr val="tx1"/>
                          </a:solidFill>
                          <a:effectLst/>
                        </a:rPr>
                        <a:t>3. Elaborar programa de trabajo con los recursos adecuados. </a:t>
                      </a:r>
                      <a:endParaRPr lang="es-MX" sz="1200" b="1" dirty="0">
                        <a:solidFill>
                          <a:schemeClr val="tx1"/>
                        </a:solidFill>
                        <a:effectLst/>
                      </a:endParaRPr>
                    </a:p>
                    <a:p>
                      <a:pPr>
                        <a:lnSpc>
                          <a:spcPct val="115000"/>
                        </a:lnSpc>
                        <a:spcAft>
                          <a:spcPts val="0"/>
                        </a:spcAft>
                      </a:pPr>
                      <a:r>
                        <a:rPr lang="es-ES" sz="1200" b="1" dirty="0">
                          <a:solidFill>
                            <a:schemeClr val="tx1"/>
                          </a:solidFill>
                          <a:effectLst/>
                        </a:rPr>
                        <a:t>4. Comunicación asertiva. </a:t>
                      </a:r>
                      <a:endParaRPr lang="es-MX" sz="1200" b="1" dirty="0">
                        <a:solidFill>
                          <a:schemeClr val="tx1"/>
                        </a:solidFill>
                        <a:effectLst/>
                      </a:endParaRPr>
                    </a:p>
                    <a:p>
                      <a:pPr>
                        <a:lnSpc>
                          <a:spcPct val="115000"/>
                        </a:lnSpc>
                        <a:spcAft>
                          <a:spcPts val="0"/>
                        </a:spcAft>
                      </a:pPr>
                      <a:r>
                        <a:rPr lang="es-ES" sz="1200" b="1" dirty="0">
                          <a:solidFill>
                            <a:schemeClr val="tx1"/>
                          </a:solidFill>
                          <a:effectLst/>
                        </a:rPr>
                        <a:t>5. Evaluar y retroalimentar el trabajo.</a:t>
                      </a:r>
                      <a:endParaRPr lang="es-MX" sz="1200" b="1" dirty="0">
                        <a:solidFill>
                          <a:schemeClr val="tx1"/>
                        </a:solidFill>
                        <a:effectLst/>
                      </a:endParaRPr>
                    </a:p>
                    <a:p>
                      <a:pPr>
                        <a:lnSpc>
                          <a:spcPct val="115000"/>
                        </a:lnSpc>
                        <a:spcAft>
                          <a:spcPts val="0"/>
                        </a:spcAft>
                      </a:pPr>
                      <a:endParaRPr lang="es-MX" sz="1200" b="1" dirty="0">
                        <a:solidFill>
                          <a:schemeClr val="tx1"/>
                        </a:solidFill>
                        <a:effectLst/>
                        <a:latin typeface="Arial" panose="020B0604020202020204" pitchFamily="34" charset="0"/>
                        <a:ea typeface="Arial" panose="020B0604020202020204" pitchFamily="34" charset="0"/>
                      </a:endParaRPr>
                    </a:p>
                  </a:txBody>
                  <a:tcPr marL="39990" marR="39990" marT="39990" marB="39990">
                    <a:solidFill>
                      <a:schemeClr val="bg2">
                        <a:lumMod val="60000"/>
                        <a:lumOff val="40000"/>
                      </a:schemeClr>
                    </a:solidFill>
                  </a:tcPr>
                </a:tc>
                <a:extLst>
                  <a:ext uri="{0D108BD9-81ED-4DB2-BD59-A6C34878D82A}">
                    <a16:rowId xmlns:a16="http://schemas.microsoft.com/office/drawing/2014/main" xmlns="" val="1085844095"/>
                  </a:ext>
                </a:extLst>
              </a:tr>
              <a:tr h="852589">
                <a:tc>
                  <a:txBody>
                    <a:bodyPr/>
                    <a:lstStyle/>
                    <a:p>
                      <a:pPr>
                        <a:lnSpc>
                          <a:spcPct val="115000"/>
                        </a:lnSpc>
                        <a:spcAft>
                          <a:spcPts val="0"/>
                        </a:spcAft>
                      </a:pPr>
                      <a:r>
                        <a:rPr lang="es-ES" sz="1200" b="1" dirty="0">
                          <a:solidFill>
                            <a:schemeClr val="tx1"/>
                          </a:solidFill>
                          <a:effectLst/>
                        </a:rPr>
                        <a:t>5. ¿De </a:t>
                      </a:r>
                      <a:r>
                        <a:rPr lang="es-ES" sz="1200" b="1" dirty="0" smtClean="0">
                          <a:solidFill>
                            <a:schemeClr val="tx1"/>
                          </a:solidFill>
                          <a:effectLst/>
                        </a:rPr>
                        <a:t>qué    manera    </a:t>
                      </a:r>
                      <a:r>
                        <a:rPr lang="es-ES" sz="1200" b="1" dirty="0">
                          <a:solidFill>
                            <a:schemeClr val="tx1"/>
                          </a:solidFill>
                          <a:effectLst/>
                        </a:rPr>
                        <a:t>se  vinculan  </a:t>
                      </a:r>
                      <a:r>
                        <a:rPr lang="es-ES" sz="1200" b="1" dirty="0" smtClean="0">
                          <a:solidFill>
                            <a:schemeClr val="tx1"/>
                          </a:solidFill>
                          <a:effectLst/>
                        </a:rPr>
                        <a:t>el    trabajo    </a:t>
                      </a:r>
                      <a:r>
                        <a:rPr lang="es-ES" sz="1200" b="1" dirty="0">
                          <a:solidFill>
                            <a:schemeClr val="tx1"/>
                          </a:solidFill>
                          <a:effectLst/>
                        </a:rPr>
                        <a:t>interdisciplinario, </a:t>
                      </a:r>
                      <a:r>
                        <a:rPr lang="es-ES" sz="1200" b="1" dirty="0" smtClean="0">
                          <a:solidFill>
                            <a:schemeClr val="tx1"/>
                          </a:solidFill>
                          <a:effectLst/>
                        </a:rPr>
                        <a:t>    </a:t>
                      </a:r>
                      <a:r>
                        <a:rPr lang="es-ES" sz="1200" b="1" dirty="0">
                          <a:solidFill>
                            <a:schemeClr val="tx1"/>
                          </a:solidFill>
                          <a:effectLst/>
                        </a:rPr>
                        <a:t>y el </a:t>
                      </a:r>
                      <a:r>
                        <a:rPr lang="es-ES" sz="1200" b="1" dirty="0" smtClean="0">
                          <a:solidFill>
                            <a:schemeClr val="tx1"/>
                          </a:solidFill>
                          <a:effectLst/>
                        </a:rPr>
                        <a:t>aprendizaje    </a:t>
                      </a:r>
                      <a:r>
                        <a:rPr lang="es-ES" sz="1200" b="1" dirty="0">
                          <a:solidFill>
                            <a:schemeClr val="tx1"/>
                          </a:solidFill>
                          <a:effectLst/>
                        </a:rPr>
                        <a:t>cooperativo?</a:t>
                      </a:r>
                      <a:endParaRPr lang="es-MX" sz="1200" b="1" dirty="0">
                        <a:solidFill>
                          <a:schemeClr val="tx1"/>
                        </a:solidFill>
                        <a:effectLst/>
                        <a:latin typeface="Arial" panose="020B0604020202020204" pitchFamily="34" charset="0"/>
                        <a:ea typeface="Arial" panose="020B0604020202020204" pitchFamily="34" charset="0"/>
                      </a:endParaRPr>
                    </a:p>
                  </a:txBody>
                  <a:tcPr marL="39990" marR="39990" marT="39990" marB="39990" anchor="ctr">
                    <a:solidFill>
                      <a:schemeClr val="bg2">
                        <a:lumMod val="60000"/>
                        <a:lumOff val="40000"/>
                      </a:schemeClr>
                    </a:solidFill>
                  </a:tcPr>
                </a:tc>
                <a:tc>
                  <a:txBody>
                    <a:bodyPr/>
                    <a:lstStyle/>
                    <a:p>
                      <a:pPr algn="just">
                        <a:lnSpc>
                          <a:spcPct val="115000"/>
                        </a:lnSpc>
                        <a:spcAft>
                          <a:spcPts val="0"/>
                        </a:spcAft>
                      </a:pPr>
                      <a:r>
                        <a:rPr lang="es-ES" sz="1200" b="1" dirty="0">
                          <a:solidFill>
                            <a:schemeClr val="tx1"/>
                          </a:solidFill>
                          <a:effectLst/>
                        </a:rPr>
                        <a:t>Sólo se logra la interdisciplinariedad a través del trabajo colaborativo; fomentando aprendizajes y valores se enriquece cada miembro y al equipo. </a:t>
                      </a:r>
                      <a:endParaRPr lang="es-MX" sz="1200" b="1" dirty="0">
                        <a:solidFill>
                          <a:schemeClr val="tx1"/>
                        </a:solidFill>
                        <a:effectLst/>
                        <a:latin typeface="Arial" panose="020B0604020202020204" pitchFamily="34" charset="0"/>
                        <a:ea typeface="Arial" panose="020B0604020202020204" pitchFamily="34" charset="0"/>
                      </a:endParaRPr>
                    </a:p>
                  </a:txBody>
                  <a:tcPr marL="39990" marR="39990" marT="39990" marB="39990">
                    <a:solidFill>
                      <a:schemeClr val="bg2">
                        <a:lumMod val="60000"/>
                        <a:lumOff val="40000"/>
                      </a:schemeClr>
                    </a:solidFill>
                  </a:tcPr>
                </a:tc>
                <a:extLst>
                  <a:ext uri="{0D108BD9-81ED-4DB2-BD59-A6C34878D82A}">
                    <a16:rowId xmlns:a16="http://schemas.microsoft.com/office/drawing/2014/main" xmlns="" val="2869607079"/>
                  </a:ext>
                </a:extLst>
              </a:tr>
            </a:tbl>
          </a:graphicData>
        </a:graphic>
      </p:graphicFrame>
    </p:spTree>
    <p:extLst>
      <p:ext uri="{BB962C8B-B14F-4D97-AF65-F5344CB8AC3E}">
        <p14:creationId xmlns:p14="http://schemas.microsoft.com/office/powerpoint/2010/main" val="255950893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671889"/>
          </a:xfrm>
        </p:spPr>
        <p:txBody>
          <a:bodyPr/>
          <a:lstStyle/>
          <a:p>
            <a:pPr algn="ctr"/>
            <a:r>
              <a:rPr lang="es-MX" sz="2000" dirty="0" smtClean="0"/>
              <a:t>Producto 3: Fotografías de la sesión 1.</a:t>
            </a:r>
            <a:br>
              <a:rPr lang="es-MX" sz="2000" dirty="0" smtClean="0"/>
            </a:br>
            <a:endParaRPr lang="es-MX" sz="2000" dirty="0"/>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39785" y="1413985"/>
            <a:ext cx="4871930" cy="2361055"/>
          </a:xfr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6071" y="1413986"/>
            <a:ext cx="4482758" cy="2319108"/>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0667" y="4073191"/>
            <a:ext cx="4466630" cy="2498697"/>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2585" y="4064418"/>
            <a:ext cx="4904534" cy="2498835"/>
          </a:xfrm>
          <a:prstGeom prst="rect">
            <a:avLst/>
          </a:prstGeom>
        </p:spPr>
      </p:pic>
    </p:spTree>
    <p:extLst>
      <p:ext uri="{BB962C8B-B14F-4D97-AF65-F5344CB8AC3E}">
        <p14:creationId xmlns:p14="http://schemas.microsoft.com/office/powerpoint/2010/main" val="352885513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sz="2000" dirty="0" smtClean="0"/>
              <a:t>5.</a:t>
            </a:r>
            <a:r>
              <a:rPr lang="es-ES" sz="2000" dirty="0"/>
              <a:t>b</a:t>
            </a:r>
            <a:r>
              <a:rPr lang="es-MX" sz="2000" dirty="0" smtClean="0"/>
              <a:t> Producto 2: Organizador gráfico</a:t>
            </a:r>
            <a:endParaRPr lang="es-MX" sz="2000" dirty="0"/>
          </a:p>
        </p:txBody>
      </p:sp>
      <p:sp>
        <p:nvSpPr>
          <p:cNvPr id="7" name="Rectángulo 6"/>
          <p:cNvSpPr/>
          <p:nvPr/>
        </p:nvSpPr>
        <p:spPr>
          <a:xfrm>
            <a:off x="866589" y="1180352"/>
            <a:ext cx="10234706" cy="5423647"/>
          </a:xfrm>
          <a:prstGeom prst="rect">
            <a:avLst/>
          </a:prstGeom>
          <a:blipFill rotWithShape="1">
            <a:blip r:embed="rId2"/>
            <a:stretch>
              <a:fillRect/>
            </a:stretch>
          </a:blipFill>
          <a:ln/>
        </p:spPr>
        <p:style>
          <a:lnRef idx="1">
            <a:schemeClr val="accent1"/>
          </a:lnRef>
          <a:fillRef idx="3">
            <a:schemeClr val="accent1"/>
          </a:fillRef>
          <a:effectRef idx="2">
            <a:schemeClr val="accent1"/>
          </a:effectRef>
          <a:fontRef idx="minor">
            <a:schemeClr val="lt1"/>
          </a:fontRef>
        </p:style>
        <p:txBody>
          <a:bodyPr/>
          <a:lstStyle/>
          <a:p>
            <a:endParaRPr lang="es-ES"/>
          </a:p>
        </p:txBody>
      </p:sp>
    </p:spTree>
    <p:extLst>
      <p:ext uri="{BB962C8B-B14F-4D97-AF65-F5344CB8AC3E}">
        <p14:creationId xmlns:p14="http://schemas.microsoft.com/office/powerpoint/2010/main" val="664972414"/>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BACC050B-8757-4460-95D8-E37B46A6B421}"/>
    </a:ext>
  </a:extLst>
</a:theme>
</file>

<file path=docProps/app.xml><?xml version="1.0" encoding="utf-8"?>
<Properties xmlns="http://schemas.openxmlformats.org/officeDocument/2006/extended-properties" xmlns:vt="http://schemas.openxmlformats.org/officeDocument/2006/docPropsVTypes">
  <Template>Ion</Template>
  <TotalTime>432</TotalTime>
  <Words>1418</Words>
  <Application>Microsoft Macintosh PowerPoint</Application>
  <PresentationFormat>Personalizado</PresentationFormat>
  <Paragraphs>169</Paragraphs>
  <Slides>54</Slides>
  <Notes>0</Notes>
  <HiddenSlides>0</HiddenSlides>
  <MMClips>0</MMClips>
  <ScaleCrop>false</ScaleCrop>
  <HeadingPairs>
    <vt:vector size="6" baseType="variant">
      <vt:variant>
        <vt:lpstr>Tema</vt:lpstr>
      </vt:variant>
      <vt:variant>
        <vt:i4>1</vt:i4>
      </vt:variant>
      <vt:variant>
        <vt:lpstr>Vínculos</vt:lpstr>
      </vt:variant>
      <vt:variant>
        <vt:i4>3</vt:i4>
      </vt:variant>
      <vt:variant>
        <vt:lpstr>Títulos de diapositiva</vt:lpstr>
      </vt:variant>
      <vt:variant>
        <vt:i4>54</vt:i4>
      </vt:variant>
    </vt:vector>
  </HeadingPairs>
  <TitlesOfParts>
    <vt:vector size="58" baseType="lpstr">
      <vt:lpstr>Ion</vt:lpstr>
      <vt:lpstr>\\localhost\Users\jesusrodriguezsimon\Downloads\Conexiones-Etapa I-Final\Macintosh HD:Users:jesusrodriguezsimon:Downloads:Producto-8-Editable.docx!OLE_LINK2</vt:lpstr>
      <vt:lpstr>\\localhost\Users\jesusrodriguezsimon\Downloads\Conexiones-Etapa I-Final\Macintosh HD:Users:jesusrodriguezsimon:Downloads:Producto-8-Editable.docx!OLE_LINK1</vt:lpstr>
      <vt:lpstr>\\localhost\Users\jesusrodriguezsimon\Downloads\Conexiones-Etapa I-Final\Macintosh HD:Users:jesusrodriguezsimon:Downloads:Producto-8-Editable.docx!OLE_LINK2</vt:lpstr>
      <vt:lpstr>Centro Educativo Cruz Azul,  campus Cruz Azul, Hidalgo. Clave 6910.</vt:lpstr>
      <vt:lpstr>2. Docentes participantes:</vt:lpstr>
      <vt:lpstr>Presentación de PowerPoint</vt:lpstr>
      <vt:lpstr>4. Nombre del proyecto:  PROTOCOLO DE ACCIÓN ANTE LA FUGA DE HIDROCARBUROS  Ciclo 2019-2020. </vt:lpstr>
      <vt:lpstr>5. Índice.</vt:lpstr>
      <vt:lpstr>5.a Producto 1. C.A.I.A.C. Conclusiones generales:</vt:lpstr>
      <vt:lpstr>Presentación de PowerPoint</vt:lpstr>
      <vt:lpstr>Producto 3: Fotografías de la sesión 1. </vt:lpstr>
      <vt:lpstr>5.b Producto 2: Organizador gráfico</vt:lpstr>
      <vt:lpstr>5.c Introducción:</vt:lpstr>
      <vt:lpstr>5.d Objetivo:</vt:lpstr>
      <vt:lpstr>5.e Preguntas generadoras:</vt:lpstr>
      <vt:lpstr>5.f Contenido:</vt:lpstr>
      <vt:lpstr>5.f Contenido:</vt:lpstr>
      <vt:lpstr>5.f Contenido:</vt:lpstr>
      <vt:lpstr>Presentación de PowerPoint</vt:lpstr>
      <vt:lpstr>5.g Planeación (general y día a día):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5.h Reflexión. Grupo interdisciplinario:</vt:lpstr>
      <vt:lpstr>5.i Productos 4-15:</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Centro educativo cruz azul, campus hidalgo</dc:title>
  <dc:creator>Docentes</dc:creator>
  <cp:lastModifiedBy>Jesús Rodríguez Simón</cp:lastModifiedBy>
  <cp:revision>67</cp:revision>
  <dcterms:created xsi:type="dcterms:W3CDTF">2018-10-25T23:07:41Z</dcterms:created>
  <dcterms:modified xsi:type="dcterms:W3CDTF">2019-09-27T21:03:15Z</dcterms:modified>
</cp:coreProperties>
</file>