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Lst>
  <p:sldIdLst>
    <p:sldId id="256" r:id="rId2"/>
    <p:sldId id="257" r:id="rId3"/>
    <p:sldId id="258" r:id="rId4"/>
    <p:sldId id="265" r:id="rId5"/>
    <p:sldId id="267" r:id="rId6"/>
    <p:sldId id="268" r:id="rId7"/>
    <p:sldId id="269" r:id="rId8"/>
    <p:sldId id="270" r:id="rId9"/>
    <p:sldId id="271" r:id="rId10"/>
    <p:sldId id="272" r:id="rId11"/>
    <p:sldId id="273" r:id="rId12"/>
    <p:sldId id="284" r:id="rId13"/>
    <p:sldId id="274" r:id="rId14"/>
    <p:sldId id="275" r:id="rId15"/>
    <p:sldId id="276" r:id="rId16"/>
    <p:sldId id="278" r:id="rId17"/>
    <p:sldId id="280" r:id="rId18"/>
    <p:sldId id="283" r:id="rId19"/>
    <p:sldId id="285" r:id="rId20"/>
    <p:sldId id="287" r:id="rId21"/>
    <p:sldId id="289" r:id="rId22"/>
    <p:sldId id="290" r:id="rId23"/>
    <p:sldId id="291" r:id="rId24"/>
    <p:sldId id="292"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9" autoAdjust="0"/>
    <p:restoredTop sz="95000"/>
  </p:normalViewPr>
  <p:slideViewPr>
    <p:cSldViewPr snapToGrid="0">
      <p:cViewPr>
        <p:scale>
          <a:sx n="90" d="100"/>
          <a:sy n="90" d="100"/>
        </p:scale>
        <p:origin x="456" y="1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86815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382097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2222192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DF59DB0-8B19-48F6-9476-3C48FF6E3E49}" type="slidenum">
              <a:rPr lang="es-MX" smtClean="0"/>
              <a:t>‹Nr.›</a:t>
            </a:fld>
            <a:endParaRPr lang="es-MX"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92358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2463295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4"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1741319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4"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796812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229115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70114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348603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196145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370882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415358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5" name="Footer Placeholder 3"/>
          <p:cNvSpPr>
            <a:spLocks noGrp="1"/>
          </p:cNvSpPr>
          <p:nvPr>
            <p:ph type="ftr" sz="quarter" idx="11"/>
          </p:nvPr>
        </p:nvSpPr>
        <p:spPr/>
        <p:txBody>
          <a:bodyPr/>
          <a:lstStyle/>
          <a:p>
            <a:endParaRPr lang="es-MX" dirty="0"/>
          </a:p>
        </p:txBody>
      </p:sp>
      <p:sp>
        <p:nvSpPr>
          <p:cNvPr id="6" name="Slide Number Placeholder 4"/>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310261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5" name="Footer Placeholder 2"/>
          <p:cNvSpPr>
            <a:spLocks noGrp="1"/>
          </p:cNvSpPr>
          <p:nvPr>
            <p:ph type="ftr" sz="quarter" idx="11"/>
          </p:nvPr>
        </p:nvSpPr>
        <p:spPr/>
        <p:txBody>
          <a:bodyPr/>
          <a:lstStyle/>
          <a:p>
            <a:endParaRPr lang="es-MX" dirty="0"/>
          </a:p>
        </p:txBody>
      </p:sp>
      <p:sp>
        <p:nvSpPr>
          <p:cNvPr id="6" name="Slide Number Placeholder 3"/>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150843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5" name="Footer Placeholder 5"/>
          <p:cNvSpPr>
            <a:spLocks noGrp="1"/>
          </p:cNvSpPr>
          <p:nvPr>
            <p:ph type="ftr" sz="quarter" idx="11"/>
          </p:nvPr>
        </p:nvSpPr>
        <p:spPr/>
        <p:txBody>
          <a:bodyPr/>
          <a:lstStyle/>
          <a:p>
            <a:endParaRPr lang="es-MX" dirty="0"/>
          </a:p>
        </p:txBody>
      </p:sp>
      <p:sp>
        <p:nvSpPr>
          <p:cNvPr id="6" name="Slide Number Placeholder 6"/>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14415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9D46690-BF5A-48B7-969C-551D66D67CB0}" type="datetimeFigureOut">
              <a:rPr lang="es-MX" smtClean="0"/>
              <a:t>08/03/24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3DF59DB0-8B19-48F6-9476-3C48FF6E3E49}" type="slidenum">
              <a:rPr lang="es-MX" smtClean="0"/>
              <a:t>‹Nr.›</a:t>
            </a:fld>
            <a:endParaRPr lang="es-MX" dirty="0"/>
          </a:p>
        </p:txBody>
      </p:sp>
    </p:spTree>
    <p:extLst>
      <p:ext uri="{BB962C8B-B14F-4D97-AF65-F5344CB8AC3E}">
        <p14:creationId xmlns:p14="http://schemas.microsoft.com/office/powerpoint/2010/main" val="97117391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9D46690-BF5A-48B7-969C-551D66D67CB0}" type="datetimeFigureOut">
              <a:rPr lang="es-MX" smtClean="0"/>
              <a:t>08/03/24</a:t>
            </a:fld>
            <a:endParaRPr lang="es-MX"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DF59DB0-8B19-48F6-9476-3C48FF6E3E49}" type="slidenum">
              <a:rPr lang="es-MX" smtClean="0"/>
              <a:t>‹Nr.›</a:t>
            </a:fld>
            <a:endParaRPr lang="es-MX" dirty="0"/>
          </a:p>
        </p:txBody>
      </p:sp>
    </p:spTree>
    <p:extLst>
      <p:ext uri="{BB962C8B-B14F-4D97-AF65-F5344CB8AC3E}">
        <p14:creationId xmlns:p14="http://schemas.microsoft.com/office/powerpoint/2010/main" val="2698105236"/>
      </p:ext>
    </p:extLst>
  </p:cSld>
  <p:clrMap bg1="dk1" tx1="lt1" bg2="dk2"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36002" y="846758"/>
            <a:ext cx="9851054" cy="2171360"/>
          </a:xfrm>
        </p:spPr>
        <p:txBody>
          <a:bodyPr>
            <a:noAutofit/>
          </a:bodyPr>
          <a:lstStyle/>
          <a:p>
            <a:pPr algn="ctr"/>
            <a:r>
              <a:rPr lang="es-MX" sz="5400" dirty="0" smtClean="0"/>
              <a:t>Centro </a:t>
            </a:r>
            <a:r>
              <a:rPr lang="es-MX" sz="5400" dirty="0"/>
              <a:t>E</a:t>
            </a:r>
            <a:r>
              <a:rPr lang="es-MX" sz="5400" dirty="0" smtClean="0"/>
              <a:t>ducativo Cruz </a:t>
            </a:r>
            <a:r>
              <a:rPr lang="es-MX" sz="5400" dirty="0"/>
              <a:t>A</a:t>
            </a:r>
            <a:r>
              <a:rPr lang="es-MX" sz="5400" dirty="0" smtClean="0"/>
              <a:t>zul, </a:t>
            </a:r>
            <a:br>
              <a:rPr lang="es-MX" sz="5400" dirty="0" smtClean="0"/>
            </a:br>
            <a:r>
              <a:rPr lang="es-MX" sz="4000" dirty="0" smtClean="0"/>
              <a:t>campus Cruz Azul, Hidalgo.</a:t>
            </a:r>
            <a:r>
              <a:rPr lang="es-MX" sz="5400" dirty="0" smtClean="0"/>
              <a:t/>
            </a:r>
            <a:br>
              <a:rPr lang="es-MX" sz="5400" dirty="0" smtClean="0"/>
            </a:br>
            <a:r>
              <a:rPr lang="es-MX" sz="3200" dirty="0" smtClean="0"/>
              <a:t>Clave 6910.</a:t>
            </a:r>
            <a:endParaRPr lang="es-MX" sz="3200" dirty="0"/>
          </a:p>
        </p:txBody>
      </p:sp>
      <p:sp>
        <p:nvSpPr>
          <p:cNvPr id="3" name="Subtítulo 2"/>
          <p:cNvSpPr>
            <a:spLocks noGrp="1"/>
          </p:cNvSpPr>
          <p:nvPr>
            <p:ph type="subTitle" idx="1"/>
          </p:nvPr>
        </p:nvSpPr>
        <p:spPr>
          <a:xfrm>
            <a:off x="5791814" y="3806202"/>
            <a:ext cx="4129125" cy="1199091"/>
          </a:xfrm>
        </p:spPr>
        <p:txBody>
          <a:bodyPr>
            <a:normAutofit/>
          </a:bodyPr>
          <a:lstStyle/>
          <a:p>
            <a:pPr algn="r"/>
            <a:r>
              <a:rPr lang="es-MX" b="1" dirty="0" smtClean="0">
                <a:solidFill>
                  <a:schemeClr val="tx1"/>
                </a:solidFill>
              </a:rPr>
              <a:t>Equipo único</a:t>
            </a:r>
          </a:p>
          <a:p>
            <a:pPr algn="r"/>
            <a:r>
              <a:rPr lang="es-MX" dirty="0" smtClean="0">
                <a:solidFill>
                  <a:schemeClr val="tx1"/>
                </a:solidFill>
              </a:rPr>
              <a:t>Proyecto dirigido a 6</a:t>
            </a:r>
            <a:r>
              <a:rPr lang="es-ES" dirty="0" smtClean="0">
                <a:solidFill>
                  <a:schemeClr val="tx1"/>
                </a:solidFill>
              </a:rPr>
              <a:t>º</a:t>
            </a:r>
            <a:r>
              <a:rPr lang="es-MX" dirty="0" smtClean="0">
                <a:solidFill>
                  <a:schemeClr val="tx1"/>
                </a:solidFill>
              </a:rPr>
              <a:t> año</a:t>
            </a:r>
            <a:endParaRPr lang="es-MX"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195" y="2982486"/>
            <a:ext cx="2999467" cy="28864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92354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787350" y="0"/>
            <a:ext cx="8638858" cy="6858000"/>
          </a:xfrm>
          <a:prstGeom prst="rect">
            <a:avLst/>
          </a:prstGeom>
        </p:spPr>
      </p:pic>
      <p:sp>
        <p:nvSpPr>
          <p:cNvPr id="6" name="Título 1"/>
          <p:cNvSpPr txBox="1">
            <a:spLocks/>
          </p:cNvSpPr>
          <p:nvPr/>
        </p:nvSpPr>
        <p:spPr>
          <a:xfrm>
            <a:off x="10520279" y="3151662"/>
            <a:ext cx="1520816" cy="580156"/>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000" b="1" dirty="0" smtClean="0"/>
              <a:t>Sesión 3</a:t>
            </a:r>
            <a:endParaRPr lang="es-ES" sz="2000" b="1" dirty="0"/>
          </a:p>
        </p:txBody>
      </p:sp>
    </p:spTree>
    <p:extLst>
      <p:ext uri="{BB962C8B-B14F-4D97-AF65-F5344CB8AC3E}">
        <p14:creationId xmlns:p14="http://schemas.microsoft.com/office/powerpoint/2010/main" val="290066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803028" y="0"/>
            <a:ext cx="8607501" cy="6858000"/>
          </a:xfrm>
          <a:prstGeom prst="rect">
            <a:avLst/>
          </a:prstGeom>
        </p:spPr>
      </p:pic>
      <p:sp>
        <p:nvSpPr>
          <p:cNvPr id="6" name="Título 1"/>
          <p:cNvSpPr txBox="1">
            <a:spLocks/>
          </p:cNvSpPr>
          <p:nvPr/>
        </p:nvSpPr>
        <p:spPr>
          <a:xfrm>
            <a:off x="10520279" y="3151662"/>
            <a:ext cx="1520816" cy="580156"/>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000" b="1" dirty="0" smtClean="0"/>
              <a:t>Sesión 4</a:t>
            </a:r>
            <a:endParaRPr lang="es-ES" sz="2000" b="1" dirty="0"/>
          </a:p>
        </p:txBody>
      </p:sp>
    </p:spTree>
    <p:extLst>
      <p:ext uri="{BB962C8B-B14F-4D97-AF65-F5344CB8AC3E}">
        <p14:creationId xmlns:p14="http://schemas.microsoft.com/office/powerpoint/2010/main" val="289247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520279" y="3151662"/>
            <a:ext cx="1520816" cy="580156"/>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000" b="1" dirty="0" smtClean="0"/>
              <a:t>Sesión 5</a:t>
            </a:r>
            <a:endParaRPr lang="es-ES" sz="2000" b="1" dirty="0"/>
          </a:p>
        </p:txBody>
      </p:sp>
      <p:pic>
        <p:nvPicPr>
          <p:cNvPr id="3" name="Imagen 2"/>
          <p:cNvPicPr>
            <a:picLocks noChangeAspect="1"/>
          </p:cNvPicPr>
          <p:nvPr/>
        </p:nvPicPr>
        <p:blipFill>
          <a:blip r:embed="rId2"/>
          <a:stretch>
            <a:fillRect/>
          </a:stretch>
        </p:blipFill>
        <p:spPr>
          <a:xfrm>
            <a:off x="1781399" y="0"/>
            <a:ext cx="8571879" cy="6858000"/>
          </a:xfrm>
          <a:prstGeom prst="rect">
            <a:avLst/>
          </a:prstGeom>
        </p:spPr>
      </p:pic>
    </p:spTree>
    <p:extLst>
      <p:ext uri="{BB962C8B-B14F-4D97-AF65-F5344CB8AC3E}">
        <p14:creationId xmlns:p14="http://schemas.microsoft.com/office/powerpoint/2010/main" val="253795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818707" y="0"/>
            <a:ext cx="8576144" cy="6858000"/>
          </a:xfrm>
          <a:prstGeom prst="rect">
            <a:avLst/>
          </a:prstGeom>
        </p:spPr>
      </p:pic>
      <p:sp>
        <p:nvSpPr>
          <p:cNvPr id="6" name="Título 1"/>
          <p:cNvSpPr txBox="1">
            <a:spLocks/>
          </p:cNvSpPr>
          <p:nvPr/>
        </p:nvSpPr>
        <p:spPr>
          <a:xfrm>
            <a:off x="10520279" y="3151662"/>
            <a:ext cx="1520816" cy="580156"/>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000" b="1" dirty="0" smtClean="0"/>
              <a:t>Sesión </a:t>
            </a:r>
            <a:r>
              <a:rPr lang="es-ES" sz="2000" b="1" dirty="0" smtClean="0"/>
              <a:t>6</a:t>
            </a:r>
            <a:endParaRPr lang="es-ES" sz="2000" b="1" dirty="0"/>
          </a:p>
        </p:txBody>
      </p:sp>
    </p:spTree>
    <p:extLst>
      <p:ext uri="{BB962C8B-B14F-4D97-AF65-F5344CB8AC3E}">
        <p14:creationId xmlns:p14="http://schemas.microsoft.com/office/powerpoint/2010/main" val="375227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818707" y="0"/>
            <a:ext cx="8560465" cy="6858000"/>
          </a:xfrm>
          <a:prstGeom prst="rect">
            <a:avLst/>
          </a:prstGeom>
        </p:spPr>
      </p:pic>
      <p:sp>
        <p:nvSpPr>
          <p:cNvPr id="6" name="Título 1"/>
          <p:cNvSpPr txBox="1">
            <a:spLocks/>
          </p:cNvSpPr>
          <p:nvPr/>
        </p:nvSpPr>
        <p:spPr>
          <a:xfrm>
            <a:off x="10520279" y="3151662"/>
            <a:ext cx="1520816" cy="580156"/>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000" b="1" dirty="0" smtClean="0"/>
              <a:t>Sesión 7</a:t>
            </a:r>
            <a:endParaRPr lang="es-ES" sz="2000" b="1" dirty="0"/>
          </a:p>
        </p:txBody>
      </p:sp>
    </p:spTree>
    <p:extLst>
      <p:ext uri="{BB962C8B-B14F-4D97-AF65-F5344CB8AC3E}">
        <p14:creationId xmlns:p14="http://schemas.microsoft.com/office/powerpoint/2010/main" val="287885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55993" y="0"/>
            <a:ext cx="8654536" cy="6858000"/>
          </a:xfrm>
          <a:prstGeom prst="rect">
            <a:avLst/>
          </a:prstGeom>
        </p:spPr>
      </p:pic>
      <p:sp>
        <p:nvSpPr>
          <p:cNvPr id="5" name="Título 1"/>
          <p:cNvSpPr txBox="1">
            <a:spLocks/>
          </p:cNvSpPr>
          <p:nvPr/>
        </p:nvSpPr>
        <p:spPr>
          <a:xfrm>
            <a:off x="10283687" y="2712624"/>
            <a:ext cx="1908313" cy="1270072"/>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1600" dirty="0" smtClean="0"/>
              <a:t>Cuestionario y rúbrica de la sesión interdisciplinaria 1</a:t>
            </a:r>
            <a:endParaRPr lang="es-ES" sz="1600" dirty="0"/>
          </a:p>
        </p:txBody>
      </p:sp>
    </p:spTree>
    <p:extLst>
      <p:ext uri="{BB962C8B-B14F-4D97-AF65-F5344CB8AC3E}">
        <p14:creationId xmlns:p14="http://schemas.microsoft.com/office/powerpoint/2010/main" val="3651862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834386" y="1"/>
            <a:ext cx="8591822" cy="6858000"/>
          </a:xfrm>
          <a:prstGeom prst="rect">
            <a:avLst/>
          </a:prstGeom>
        </p:spPr>
      </p:pic>
      <p:sp>
        <p:nvSpPr>
          <p:cNvPr id="6" name="Título 1"/>
          <p:cNvSpPr txBox="1">
            <a:spLocks/>
          </p:cNvSpPr>
          <p:nvPr/>
        </p:nvSpPr>
        <p:spPr>
          <a:xfrm>
            <a:off x="10426208" y="2712624"/>
            <a:ext cx="1765792" cy="1270072"/>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1600" dirty="0"/>
              <a:t>R</a:t>
            </a:r>
            <a:r>
              <a:rPr lang="es-ES" sz="1600" dirty="0" smtClean="0"/>
              <a:t>úbrica para evaluar protocolo</a:t>
            </a:r>
            <a:endParaRPr lang="es-ES" sz="1600" dirty="0"/>
          </a:p>
        </p:txBody>
      </p:sp>
    </p:spTree>
    <p:extLst>
      <p:ext uri="{BB962C8B-B14F-4D97-AF65-F5344CB8AC3E}">
        <p14:creationId xmlns:p14="http://schemas.microsoft.com/office/powerpoint/2010/main" val="1426802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IMG_20200311_150251.jpg"/>
          <p:cNvPicPr>
            <a:picLocks noGrp="1" noChangeAspect="1"/>
          </p:cNvPicPr>
          <p:nvPr>
            <p:ph idx="1"/>
          </p:nvPr>
        </p:nvPicPr>
        <p:blipFill>
          <a:blip r:embed="rId2" cstate="print">
            <a:extLst>
              <a:ext uri="{28A0092B-C50C-407E-A947-70E740481C1C}">
                <a14:useLocalDpi xmlns:a14="http://schemas.microsoft.com/office/drawing/2010/main" val="0"/>
              </a:ext>
            </a:extLst>
          </a:blip>
          <a:srcRect t="15745" b="15745"/>
          <a:stretch>
            <a:fillRect/>
          </a:stretch>
        </p:blipFill>
        <p:spPr>
          <a:xfrm>
            <a:off x="1" y="0"/>
            <a:ext cx="10410528" cy="6858000"/>
          </a:xfrm>
        </p:spPr>
      </p:pic>
      <p:sp>
        <p:nvSpPr>
          <p:cNvPr id="5" name="Título 1"/>
          <p:cNvSpPr txBox="1">
            <a:spLocks/>
          </p:cNvSpPr>
          <p:nvPr/>
        </p:nvSpPr>
        <p:spPr>
          <a:xfrm>
            <a:off x="10394852" y="2712624"/>
            <a:ext cx="1797148" cy="1270072"/>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1600" dirty="0" smtClean="0"/>
              <a:t>Formación de equipos heterogéneos</a:t>
            </a:r>
            <a:endParaRPr lang="es-ES" sz="1600" dirty="0"/>
          </a:p>
        </p:txBody>
      </p:sp>
    </p:spTree>
    <p:extLst>
      <p:ext uri="{BB962C8B-B14F-4D97-AF65-F5344CB8AC3E}">
        <p14:creationId xmlns:p14="http://schemas.microsoft.com/office/powerpoint/2010/main" val="390237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0394852" y="2712624"/>
            <a:ext cx="1797148" cy="1270072"/>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1600" dirty="0" smtClean="0"/>
              <a:t>Cuestionarios contestados de la sesión interdisciplinaria 2</a:t>
            </a:r>
            <a:endParaRPr lang="es-ES" sz="1600" dirty="0"/>
          </a:p>
        </p:txBody>
      </p:sp>
      <p:pic>
        <p:nvPicPr>
          <p:cNvPr id="3" name="Imagen 2"/>
          <p:cNvPicPr>
            <a:picLocks noChangeAspect="1"/>
          </p:cNvPicPr>
          <p:nvPr/>
        </p:nvPicPr>
        <p:blipFill>
          <a:blip r:embed="rId2"/>
          <a:stretch>
            <a:fillRect/>
          </a:stretch>
        </p:blipFill>
        <p:spPr>
          <a:xfrm>
            <a:off x="1771671" y="12700"/>
            <a:ext cx="8623180" cy="6832600"/>
          </a:xfrm>
          <a:prstGeom prst="rect">
            <a:avLst/>
          </a:prstGeom>
        </p:spPr>
      </p:pic>
    </p:spTree>
    <p:extLst>
      <p:ext uri="{BB962C8B-B14F-4D97-AF65-F5344CB8AC3E}">
        <p14:creationId xmlns:p14="http://schemas.microsoft.com/office/powerpoint/2010/main" val="406431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0394852" y="2712624"/>
            <a:ext cx="1797148" cy="1270072"/>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1600" dirty="0" smtClean="0"/>
              <a:t>Diagrama de flujo elaborado por los alumnos.</a:t>
            </a:r>
            <a:endParaRPr lang="es-ES" sz="1600" dirty="0"/>
          </a:p>
        </p:txBody>
      </p:sp>
      <p:pic>
        <p:nvPicPr>
          <p:cNvPr id="2" name="Imagen 1"/>
          <p:cNvPicPr>
            <a:picLocks noChangeAspect="1"/>
          </p:cNvPicPr>
          <p:nvPr/>
        </p:nvPicPr>
        <p:blipFill>
          <a:blip r:embed="rId2"/>
          <a:stretch>
            <a:fillRect/>
          </a:stretch>
        </p:blipFill>
        <p:spPr>
          <a:xfrm>
            <a:off x="1763762" y="0"/>
            <a:ext cx="8642430" cy="6858000"/>
          </a:xfrm>
          <a:prstGeom prst="rect">
            <a:avLst/>
          </a:prstGeom>
        </p:spPr>
      </p:pic>
    </p:spTree>
    <p:extLst>
      <p:ext uri="{BB962C8B-B14F-4D97-AF65-F5344CB8AC3E}">
        <p14:creationId xmlns:p14="http://schemas.microsoft.com/office/powerpoint/2010/main" val="326996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b="1" dirty="0" smtClean="0"/>
              <a:t>2. Docentes participantes:</a:t>
            </a:r>
            <a:endParaRPr lang="es-MX" sz="2400" b="1" dirty="0"/>
          </a:p>
        </p:txBody>
      </p:sp>
      <p:graphicFrame>
        <p:nvGraphicFramePr>
          <p:cNvPr id="4" name="Tabla 3"/>
          <p:cNvGraphicFramePr>
            <a:graphicFrameLocks noGrp="1"/>
          </p:cNvGraphicFramePr>
          <p:nvPr>
            <p:extLst>
              <p:ext uri="{D42A27DB-BD31-4B8C-83A1-F6EECF244321}">
                <p14:modId xmlns:p14="http://schemas.microsoft.com/office/powerpoint/2010/main" val="4284135736"/>
              </p:ext>
            </p:extLst>
          </p:nvPr>
        </p:nvGraphicFramePr>
        <p:xfrm>
          <a:off x="448233" y="2223772"/>
          <a:ext cx="11205883" cy="1483360"/>
        </p:xfrm>
        <a:graphic>
          <a:graphicData uri="http://schemas.openxmlformats.org/drawingml/2006/table">
            <a:tbl>
              <a:tblPr firstRow="1" bandRow="1">
                <a:tableStyleId>{00A15C55-8517-42AA-B614-E9B94910E393}</a:tableStyleId>
              </a:tblPr>
              <a:tblGrid>
                <a:gridCol w="4705234">
                  <a:extLst>
                    <a:ext uri="{9D8B030D-6E8A-4147-A177-3AD203B41FA5}">
                      <a16:colId xmlns="" xmlns:a16="http://schemas.microsoft.com/office/drawing/2014/main" val="2531994506"/>
                    </a:ext>
                  </a:extLst>
                </a:gridCol>
                <a:gridCol w="6500649">
                  <a:extLst>
                    <a:ext uri="{9D8B030D-6E8A-4147-A177-3AD203B41FA5}">
                      <a16:colId xmlns="" xmlns:a16="http://schemas.microsoft.com/office/drawing/2014/main" val="1222146282"/>
                    </a:ext>
                  </a:extLst>
                </a:gridCol>
              </a:tblGrid>
              <a:tr h="370840">
                <a:tc>
                  <a:txBody>
                    <a:bodyPr/>
                    <a:lstStyle/>
                    <a:p>
                      <a:pPr algn="ctr"/>
                      <a:r>
                        <a:rPr lang="es-MX" dirty="0" smtClean="0"/>
                        <a:t>Docente</a:t>
                      </a:r>
                      <a:endParaRPr lang="es-MX" dirty="0"/>
                    </a:p>
                  </a:txBody>
                  <a:tcPr/>
                </a:tc>
                <a:tc>
                  <a:txBody>
                    <a:bodyPr/>
                    <a:lstStyle/>
                    <a:p>
                      <a:pPr algn="ctr"/>
                      <a:r>
                        <a:rPr lang="es-MX" dirty="0" smtClean="0"/>
                        <a:t>Asignatura</a:t>
                      </a:r>
                      <a:endParaRPr lang="es-MX" dirty="0"/>
                    </a:p>
                  </a:txBody>
                  <a:tcPr/>
                </a:tc>
                <a:extLst>
                  <a:ext uri="{0D108BD9-81ED-4DB2-BD59-A6C34878D82A}">
                    <a16:rowId xmlns="" xmlns:a16="http://schemas.microsoft.com/office/drawing/2014/main" val="825199814"/>
                  </a:ext>
                </a:extLst>
              </a:tr>
              <a:tr h="370840">
                <a:tc>
                  <a:txBody>
                    <a:bodyPr/>
                    <a:lstStyle/>
                    <a:p>
                      <a:r>
                        <a:rPr lang="es-MX" dirty="0" smtClean="0"/>
                        <a:t>Lic. Cinthya Sahamanta Pérez</a:t>
                      </a:r>
                      <a:r>
                        <a:rPr lang="es-MX" baseline="0" dirty="0" smtClean="0"/>
                        <a:t> </a:t>
                      </a:r>
                      <a:r>
                        <a:rPr lang="es-MX" dirty="0" smtClean="0"/>
                        <a:t>Martínez</a:t>
                      </a:r>
                      <a:endParaRPr lang="es-MX" dirty="0"/>
                    </a:p>
                  </a:txBody>
                  <a:tcPr/>
                </a:tc>
                <a:tc>
                  <a:txBody>
                    <a:bodyPr/>
                    <a:lstStyle/>
                    <a:p>
                      <a:r>
                        <a:rPr lang="es-MX" dirty="0" smtClean="0"/>
                        <a:t>Sociología</a:t>
                      </a:r>
                      <a:r>
                        <a:rPr lang="es-MX" baseline="0" dirty="0" smtClean="0"/>
                        <a:t> (</a:t>
                      </a:r>
                      <a:r>
                        <a:rPr lang="es-MX" dirty="0" smtClean="0"/>
                        <a:t>Representante del</a:t>
                      </a:r>
                      <a:r>
                        <a:rPr lang="es-MX" baseline="0" dirty="0" smtClean="0"/>
                        <a:t> equipo)</a:t>
                      </a:r>
                      <a:endParaRPr lang="es-MX" dirty="0"/>
                    </a:p>
                  </a:txBody>
                  <a:tcPr/>
                </a:tc>
                <a:extLst>
                  <a:ext uri="{0D108BD9-81ED-4DB2-BD59-A6C34878D82A}">
                    <a16:rowId xmlns="" xmlns:a16="http://schemas.microsoft.com/office/drawing/2014/main" val="554811502"/>
                  </a:ext>
                </a:extLst>
              </a:tr>
              <a:tr h="370840">
                <a:tc>
                  <a:txBody>
                    <a:bodyPr/>
                    <a:lstStyle/>
                    <a:p>
                      <a:r>
                        <a:rPr lang="es-MX" dirty="0" smtClean="0"/>
                        <a:t>Lic. Jeannette Trujillo Islas</a:t>
                      </a:r>
                      <a:endParaRPr lang="es-MX" dirty="0"/>
                    </a:p>
                  </a:txBody>
                  <a:tcPr/>
                </a:tc>
                <a:tc>
                  <a:txBody>
                    <a:bodyPr/>
                    <a:lstStyle/>
                    <a:p>
                      <a:r>
                        <a:rPr lang="es-MX" dirty="0" smtClean="0"/>
                        <a:t>Problemas sociales, políticos</a:t>
                      </a:r>
                      <a:r>
                        <a:rPr lang="es-MX" baseline="0" dirty="0" smtClean="0"/>
                        <a:t> y económicos de México</a:t>
                      </a:r>
                      <a:endParaRPr lang="es-MX" dirty="0"/>
                    </a:p>
                  </a:txBody>
                  <a:tcPr/>
                </a:tc>
                <a:extLst>
                  <a:ext uri="{0D108BD9-81ED-4DB2-BD59-A6C34878D82A}">
                    <a16:rowId xmlns="" xmlns:a16="http://schemas.microsoft.com/office/drawing/2014/main" val="2211632750"/>
                  </a:ext>
                </a:extLst>
              </a:tr>
              <a:tr h="370840">
                <a:tc>
                  <a:txBody>
                    <a:bodyPr/>
                    <a:lstStyle/>
                    <a:p>
                      <a:r>
                        <a:rPr lang="es-MX" dirty="0" smtClean="0"/>
                        <a:t>Dra. Imelda Guerrero</a:t>
                      </a:r>
                      <a:r>
                        <a:rPr lang="es-MX" baseline="0" dirty="0" smtClean="0"/>
                        <a:t> Coronilla</a:t>
                      </a:r>
                      <a:endParaRPr lang="es-MX" dirty="0"/>
                    </a:p>
                  </a:txBody>
                  <a:tcPr/>
                </a:tc>
                <a:tc>
                  <a:txBody>
                    <a:bodyPr/>
                    <a:lstStyle/>
                    <a:p>
                      <a:r>
                        <a:rPr lang="es-MX" dirty="0" smtClean="0"/>
                        <a:t>Química</a:t>
                      </a:r>
                      <a:endParaRPr lang="es-MX" dirty="0"/>
                    </a:p>
                  </a:txBody>
                  <a:tcPr/>
                </a:tc>
                <a:extLst>
                  <a:ext uri="{0D108BD9-81ED-4DB2-BD59-A6C34878D82A}">
                    <a16:rowId xmlns="" xmlns:a16="http://schemas.microsoft.com/office/drawing/2014/main" val="1089597427"/>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716469455"/>
              </p:ext>
            </p:extLst>
          </p:nvPr>
        </p:nvGraphicFramePr>
        <p:xfrm>
          <a:off x="454784" y="4079134"/>
          <a:ext cx="11205883" cy="370840"/>
        </p:xfrm>
        <a:graphic>
          <a:graphicData uri="http://schemas.openxmlformats.org/drawingml/2006/table">
            <a:tbl>
              <a:tblPr firstRow="1" bandRow="1">
                <a:tableStyleId>{00A15C55-8517-42AA-B614-E9B94910E393}</a:tableStyleId>
              </a:tblPr>
              <a:tblGrid>
                <a:gridCol w="4705234"/>
                <a:gridCol w="6500649"/>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b="0" dirty="0" smtClean="0">
                          <a:solidFill>
                            <a:srgbClr val="000000"/>
                          </a:solidFill>
                        </a:rPr>
                        <a:t>Lic. Jesús Rodríguez</a:t>
                      </a:r>
                      <a:r>
                        <a:rPr lang="es-MX" b="0" baseline="0" dirty="0" smtClean="0">
                          <a:solidFill>
                            <a:srgbClr val="000000"/>
                          </a:solidFill>
                        </a:rPr>
                        <a:t> Simón</a:t>
                      </a:r>
                      <a:endParaRPr lang="es-MX" b="0" dirty="0" smtClean="0">
                        <a:solidFill>
                          <a:srgbClr val="000000"/>
                        </a:solidFill>
                      </a:endParaRPr>
                    </a:p>
                  </a:txBody>
                  <a:tcPr>
                    <a:solidFill>
                      <a:schemeClr val="tx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b="0" dirty="0" smtClean="0">
                          <a:solidFill>
                            <a:srgbClr val="000000"/>
                          </a:solidFill>
                        </a:rPr>
                        <a:t>Coordinador general</a:t>
                      </a:r>
                    </a:p>
                  </a:txBody>
                  <a:tcPr>
                    <a:solidFill>
                      <a:schemeClr val="tx1">
                        <a:lumMod val="85000"/>
                      </a:schemeClr>
                    </a:solidFill>
                  </a:tcPr>
                </a:tc>
              </a:tr>
            </a:tbl>
          </a:graphicData>
        </a:graphic>
      </p:graphicFrame>
    </p:spTree>
    <p:extLst>
      <p:ext uri="{BB962C8B-B14F-4D97-AF65-F5344CB8AC3E}">
        <p14:creationId xmlns:p14="http://schemas.microsoft.com/office/powerpoint/2010/main" val="3604094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0394852" y="2712624"/>
            <a:ext cx="1797148" cy="1270072"/>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1600" dirty="0" smtClean="0"/>
              <a:t>Tríptico elaborado por los alumnos.</a:t>
            </a:r>
            <a:endParaRPr lang="es-ES" sz="1600" dirty="0"/>
          </a:p>
        </p:txBody>
      </p:sp>
      <p:pic>
        <p:nvPicPr>
          <p:cNvPr id="3" name="Imagen 2"/>
          <p:cNvPicPr>
            <a:picLocks noChangeAspect="1"/>
          </p:cNvPicPr>
          <p:nvPr/>
        </p:nvPicPr>
        <p:blipFill>
          <a:blip r:embed="rId2"/>
          <a:stretch>
            <a:fillRect/>
          </a:stretch>
        </p:blipFill>
        <p:spPr>
          <a:xfrm>
            <a:off x="141101" y="177800"/>
            <a:ext cx="10141627" cy="6502400"/>
          </a:xfrm>
          <a:prstGeom prst="rect">
            <a:avLst/>
          </a:prstGeom>
        </p:spPr>
      </p:pic>
    </p:spTree>
    <p:extLst>
      <p:ext uri="{BB962C8B-B14F-4D97-AF65-F5344CB8AC3E}">
        <p14:creationId xmlns:p14="http://schemas.microsoft.com/office/powerpoint/2010/main" val="649157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1088" y="501361"/>
            <a:ext cx="10023357" cy="616821"/>
          </a:xfrm>
        </p:spPr>
        <p:txBody>
          <a:bodyPr/>
          <a:lstStyle/>
          <a:p>
            <a:pPr algn="just"/>
            <a:r>
              <a:rPr lang="es-ES_tradnl" sz="2000" dirty="0" smtClean="0"/>
              <a:t>13. Autoevaluación y </a:t>
            </a:r>
            <a:r>
              <a:rPr lang="es-ES_tradnl" sz="2000" dirty="0"/>
              <a:t>coevaluación del </a:t>
            </a:r>
            <a:r>
              <a:rPr lang="es-ES_tradnl" sz="2000" dirty="0" smtClean="0"/>
              <a:t>proyecto.</a:t>
            </a:r>
            <a:br>
              <a:rPr lang="es-ES_tradnl" sz="2000" dirty="0" smtClean="0"/>
            </a:br>
            <a:r>
              <a:rPr lang="es-ES_tradnl" sz="2000" dirty="0" smtClean="0"/>
              <a:t/>
            </a:r>
            <a:br>
              <a:rPr lang="es-ES_tradnl" sz="2000" dirty="0" smtClean="0"/>
            </a:br>
            <a:r>
              <a:rPr lang="es-ES_tradnl" sz="2000" dirty="0" smtClean="0"/>
              <a:t/>
            </a:r>
            <a:br>
              <a:rPr lang="es-ES_tradnl" sz="2000" dirty="0" smtClean="0"/>
            </a:br>
            <a:r>
              <a:rPr lang="es-MX" sz="1700" dirty="0" smtClean="0"/>
              <a:t>Lic</a:t>
            </a:r>
            <a:r>
              <a:rPr lang="es-MX" sz="1700" dirty="0"/>
              <a:t>. Cinthya Sahamanta Pérez Martínez</a:t>
            </a:r>
            <a:br>
              <a:rPr lang="es-MX" sz="1700" dirty="0"/>
            </a:br>
            <a:r>
              <a:rPr lang="es-MX" sz="1700" dirty="0"/>
              <a:t>Sociología</a:t>
            </a:r>
            <a:br>
              <a:rPr lang="es-MX" sz="1700" dirty="0"/>
            </a:br>
            <a:r>
              <a:rPr lang="es-MX" sz="1700" b="1" i="1" dirty="0"/>
              <a:t/>
            </a:r>
            <a:br>
              <a:rPr lang="es-MX" sz="1700" b="1" i="1" dirty="0"/>
            </a:br>
            <a:r>
              <a:rPr lang="es-MX" sz="1700" b="1" i="1" dirty="0"/>
              <a:t>El desempeño de los integrantes de cada equipo de trabajo.</a:t>
            </a:r>
            <a:br>
              <a:rPr lang="es-MX" sz="1700" b="1" i="1" dirty="0"/>
            </a:br>
            <a:r>
              <a:rPr lang="es-MX" sz="1700" dirty="0"/>
              <a:t>Los equipos de trabajo fueron integrados de tal manera que cada alumno con en base sus competencias aportaría elementos al proyecto. Teniendo como base una lista de cotejo, desarrollaron protocolos en los cuales cada integrante de equipo participó. Fue evidente el desempeño y el involucramiento de todos los alumnos. Así como el interés por el desarrollo y elaboración del protocolo fue evidente.</a:t>
            </a:r>
            <a:br>
              <a:rPr lang="es-MX" sz="1700" dirty="0"/>
            </a:br>
            <a:r>
              <a:rPr lang="es-MX" sz="1700" dirty="0"/>
              <a:t/>
            </a:r>
            <a:br>
              <a:rPr lang="es-MX" sz="1700" dirty="0"/>
            </a:br>
            <a:r>
              <a:rPr lang="es-MX" sz="1700" b="1" i="1" dirty="0"/>
              <a:t>El equipo interdisciplinario de profesores</a:t>
            </a:r>
            <a:br>
              <a:rPr lang="es-MX" sz="1700" b="1" i="1" dirty="0"/>
            </a:br>
            <a:r>
              <a:rPr lang="es-MX" sz="1700" dirty="0"/>
              <a:t>Los resultados del equipo de profesores fueron los idóneos, la comunicación entre los docentes involucrados en el proyecto permitieron que las actividades programadas fluyeran positivamente, involucrando y despertando el interés entre los alumnos. Las asignaturas  congeniaron de tal magnitud que no fue difícil llevar a cabo el proyecto interdisciplinario, los temas coincidieron y las críticas desde diversas disciplinas se armonizaron  hasta llegar a una sola conclusión. Es importante resaltar que las opiniones desde diferentes enfoques nos permiten analizar de manera profunda un problema  y encontrar varias soluciones. </a:t>
            </a:r>
            <a:br>
              <a:rPr lang="es-MX" sz="1700" dirty="0"/>
            </a:br>
            <a:endParaRPr lang="es-ES" sz="1700" dirty="0"/>
          </a:p>
        </p:txBody>
      </p:sp>
    </p:spTree>
    <p:extLst>
      <p:ext uri="{BB962C8B-B14F-4D97-AF65-F5344CB8AC3E}">
        <p14:creationId xmlns:p14="http://schemas.microsoft.com/office/powerpoint/2010/main" val="3429848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17221" y="643678"/>
            <a:ext cx="9736667" cy="4801315"/>
          </a:xfrm>
          <a:prstGeom prst="rect">
            <a:avLst/>
          </a:prstGeom>
        </p:spPr>
        <p:txBody>
          <a:bodyPr wrap="square">
            <a:spAutoFit/>
          </a:bodyPr>
          <a:lstStyle/>
          <a:p>
            <a:pPr>
              <a:buClr>
                <a:schemeClr val="tx1"/>
              </a:buClr>
            </a:pPr>
            <a:r>
              <a:rPr lang="es-MX" b="1" i="1" dirty="0"/>
              <a:t>El proceso y resultados del proyecto interdisciplinario en general. </a:t>
            </a:r>
            <a:endParaRPr lang="es-MX" b="1" dirty="0"/>
          </a:p>
          <a:p>
            <a:pPr algn="just"/>
            <a:endParaRPr lang="es-MX" dirty="0" smtClean="0"/>
          </a:p>
          <a:p>
            <a:pPr algn="just"/>
            <a:r>
              <a:rPr lang="es-MX" dirty="0" smtClean="0"/>
              <a:t>Al </a:t>
            </a:r>
            <a:r>
              <a:rPr lang="es-MX" dirty="0"/>
              <a:t>inicio del proyecto se logró captar la atención de los estudiantes, la dinámica y planeación de las sesiones a cargo de los docentes que participamos, permitió que todo fluyera de manera exitosa. </a:t>
            </a:r>
          </a:p>
          <a:p>
            <a:pPr algn="just"/>
            <a:endParaRPr lang="es-MX" dirty="0" smtClean="0"/>
          </a:p>
          <a:p>
            <a:pPr algn="just"/>
            <a:r>
              <a:rPr lang="es-MX" dirty="0" smtClean="0"/>
              <a:t>La </a:t>
            </a:r>
            <a:r>
              <a:rPr lang="es-MX" dirty="0"/>
              <a:t>energía durante el desarrollo del proceso fue maravillosa, la mezcla de competencias de los alumnos y docentes, permitieron una armonía en el aula, se logró un ambiente de aprendizaje idóneo para la elaboración del protocolo. </a:t>
            </a:r>
          </a:p>
          <a:p>
            <a:pPr algn="just"/>
            <a:endParaRPr lang="es-MX" dirty="0" smtClean="0"/>
          </a:p>
          <a:p>
            <a:pPr algn="just"/>
            <a:r>
              <a:rPr lang="es-MX" dirty="0" smtClean="0"/>
              <a:t>Los </a:t>
            </a:r>
            <a:r>
              <a:rPr lang="es-MX" dirty="0"/>
              <a:t>resultados fueron los esperados, se lograron elaborar los protocolos de acción ante la fuga de hidrocarburos, si bien es cierto carecían de formato en relación a los aspectos de forma, el contenido logró su objetivo. </a:t>
            </a:r>
          </a:p>
          <a:p>
            <a:pPr algn="just"/>
            <a:endParaRPr lang="es-MX" dirty="0" smtClean="0"/>
          </a:p>
          <a:p>
            <a:pPr algn="just"/>
            <a:r>
              <a:rPr lang="es-MX" dirty="0" smtClean="0"/>
              <a:t>Desafortunadamente </a:t>
            </a:r>
            <a:r>
              <a:rPr lang="es-MX" dirty="0"/>
              <a:t>por la contingencia derivada de la pandemia, no se logró ejecutar algunas sesiones del proyecto, sin embargo, el interés, desarrollo y elaboración del  protocolo, se cumplieron.</a:t>
            </a:r>
          </a:p>
        </p:txBody>
      </p:sp>
    </p:spTree>
    <p:extLst>
      <p:ext uri="{BB962C8B-B14F-4D97-AF65-F5344CB8AC3E}">
        <p14:creationId xmlns:p14="http://schemas.microsoft.com/office/powerpoint/2010/main" val="2016400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2"/>
          </p:nvPr>
        </p:nvSpPr>
        <p:spPr>
          <a:xfrm>
            <a:off x="1044221" y="649111"/>
            <a:ext cx="9581445" cy="5370689"/>
          </a:xfrm>
        </p:spPr>
        <p:txBody>
          <a:bodyPr>
            <a:normAutofit/>
          </a:bodyPr>
          <a:lstStyle/>
          <a:p>
            <a:r>
              <a:rPr lang="es-ES" dirty="0" smtClean="0"/>
              <a:t>Lic. Jesús Rodríguez Simón</a:t>
            </a:r>
          </a:p>
          <a:p>
            <a:r>
              <a:rPr lang="es-ES" dirty="0" smtClean="0"/>
              <a:t>Coordinador del proyecto</a:t>
            </a:r>
            <a:endParaRPr lang="es-ES" dirty="0"/>
          </a:p>
          <a:p>
            <a:pPr algn="just"/>
            <a:endParaRPr lang="es-ES" dirty="0" smtClean="0"/>
          </a:p>
          <a:p>
            <a:pPr algn="just"/>
            <a:r>
              <a:rPr lang="es-ES" dirty="0" smtClean="0"/>
              <a:t>Después de dos ciclos de trabajo interdisciplinario, las expectativas del proyecto en cuanto a los objetivos y resultados son satisfactorios aunque, las conocidas circunstancias de la pandemia, nos truncaron la óptima difusión de las actividades.</a:t>
            </a:r>
          </a:p>
          <a:p>
            <a:pPr algn="just"/>
            <a:endParaRPr lang="es-ES" dirty="0"/>
          </a:p>
          <a:p>
            <a:pPr algn="just"/>
            <a:r>
              <a:rPr lang="es-ES" dirty="0" smtClean="0"/>
              <a:t>Así, a pesar de haber ajustado el trabajo en equipo por medio de la modalidad a distancia, creo que el proyecto final de los jóvenes plasmado en protocolos con diagramas o trípticos, muestra un resultado aceptable.</a:t>
            </a:r>
          </a:p>
          <a:p>
            <a:pPr algn="just"/>
            <a:endParaRPr lang="es-ES" dirty="0"/>
          </a:p>
          <a:p>
            <a:pPr algn="just"/>
            <a:r>
              <a:rPr lang="es-ES" dirty="0" smtClean="0"/>
              <a:t>En cuanto al desempeño de los integrantes de cada equipo, al haber trabajado con el grupo de 6º año del área de Ciencias Sociales, se notaba un compromiso no sólo para obtener una calificación sino un interés por contribuir a la comunidad ante un problema latente.</a:t>
            </a:r>
            <a:endParaRPr lang="es-ES" dirty="0"/>
          </a:p>
        </p:txBody>
      </p:sp>
    </p:spTree>
    <p:extLst>
      <p:ext uri="{BB962C8B-B14F-4D97-AF65-F5344CB8AC3E}">
        <p14:creationId xmlns:p14="http://schemas.microsoft.com/office/powerpoint/2010/main" val="3688609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2"/>
          </p:nvPr>
        </p:nvSpPr>
        <p:spPr>
          <a:xfrm>
            <a:off x="1044221" y="649111"/>
            <a:ext cx="9581445" cy="5370689"/>
          </a:xfrm>
        </p:spPr>
        <p:txBody>
          <a:bodyPr/>
          <a:lstStyle/>
          <a:p>
            <a:pPr algn="just"/>
            <a:r>
              <a:rPr lang="es-ES" dirty="0" smtClean="0"/>
              <a:t>Por otra parte, agradezco al equipo de trabajo de maestros participantes de este proyecto, pues su esfuerzo y ética profesional hicieron que tanto alumnos como el coordinador siempre actuáramos en una misma dirección con ánimo de apoyarnos y resaltar lo que distingue a nuestra institución cooperativista.</a:t>
            </a:r>
          </a:p>
          <a:p>
            <a:pPr algn="just"/>
            <a:endParaRPr lang="es-ES" dirty="0"/>
          </a:p>
          <a:p>
            <a:pPr algn="just"/>
            <a:r>
              <a:rPr lang="es-ES" dirty="0" smtClean="0"/>
              <a:t>Finalmente, valoro más el proceso de este modo de trabajo que el resultado obtenido: la experiencia del trabajo en equipo, con la metodología sistemática de la DGIRE-UNAM, me motiva a seguir en este grupo de trabajo que, si la fortuna nos lo permite, intentaremos replicar con más profesores y alumnos de otros grados en nuestra escuela.</a:t>
            </a:r>
            <a:endParaRPr lang="es-ES" dirty="0"/>
          </a:p>
        </p:txBody>
      </p:sp>
    </p:spTree>
    <p:extLst>
      <p:ext uri="{BB962C8B-B14F-4D97-AF65-F5344CB8AC3E}">
        <p14:creationId xmlns:p14="http://schemas.microsoft.com/office/powerpoint/2010/main" val="96046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28073" y="2220909"/>
            <a:ext cx="9530257" cy="1569660"/>
          </a:xfrm>
          <a:prstGeom prst="rect">
            <a:avLst/>
          </a:prstGeom>
          <a:noFill/>
        </p:spPr>
        <p:txBody>
          <a:bodyPr wrap="square" rtlCol="0">
            <a:spAutoFit/>
          </a:bodyPr>
          <a:lstStyle/>
          <a:p>
            <a:r>
              <a:rPr lang="es-MX" sz="2400" b="1" dirty="0" smtClean="0"/>
              <a:t>3.- El proyecto se realizará durante el ciclo escolar 2019-2020</a:t>
            </a:r>
          </a:p>
          <a:p>
            <a:endParaRPr lang="es-MX" sz="2400" b="1" dirty="0" smtClean="0"/>
          </a:p>
          <a:p>
            <a:r>
              <a:rPr lang="es-MX" sz="2400" b="1" dirty="0" smtClean="0"/>
              <a:t>Fecha de inicio: </a:t>
            </a:r>
            <a:r>
              <a:rPr lang="es-ES" sz="2400" dirty="0"/>
              <a:t>4</a:t>
            </a:r>
            <a:r>
              <a:rPr lang="es-ES" sz="2400" dirty="0" smtClean="0"/>
              <a:t> </a:t>
            </a:r>
            <a:r>
              <a:rPr lang="es-ES" sz="2400" dirty="0"/>
              <a:t>de marzo de 2020</a:t>
            </a:r>
            <a:endParaRPr lang="es-MX" sz="2400" dirty="0" smtClean="0"/>
          </a:p>
          <a:p>
            <a:r>
              <a:rPr lang="es-MX" sz="2400" b="1" dirty="0" smtClean="0"/>
              <a:t>Fecha de término: </a:t>
            </a:r>
            <a:r>
              <a:rPr lang="es-ES" sz="2400" dirty="0" smtClean="0"/>
              <a:t>29 </a:t>
            </a:r>
            <a:r>
              <a:rPr lang="es-ES" sz="2400" dirty="0"/>
              <a:t>de </a:t>
            </a:r>
            <a:r>
              <a:rPr lang="es-ES" sz="2400" dirty="0" smtClean="0"/>
              <a:t>abril de </a:t>
            </a:r>
            <a:r>
              <a:rPr lang="es-ES" sz="2400" dirty="0"/>
              <a:t>2020</a:t>
            </a:r>
            <a:endParaRPr lang="es-MX" sz="2400" dirty="0"/>
          </a:p>
        </p:txBody>
      </p:sp>
    </p:spTree>
    <p:extLst>
      <p:ext uri="{BB962C8B-B14F-4D97-AF65-F5344CB8AC3E}">
        <p14:creationId xmlns:p14="http://schemas.microsoft.com/office/powerpoint/2010/main" val="2238972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1447799"/>
            <a:ext cx="9710602" cy="3237089"/>
          </a:xfrm>
        </p:spPr>
        <p:txBody>
          <a:bodyPr/>
          <a:lstStyle/>
          <a:p>
            <a:pPr algn="ctr"/>
            <a:r>
              <a:rPr lang="es-ES" sz="2000" b="1" dirty="0" smtClean="0"/>
              <a:t>4. Nombre del </a:t>
            </a:r>
            <a:r>
              <a:rPr lang="es-ES" sz="2000" b="1" dirty="0" smtClean="0"/>
              <a:t>proyecto</a:t>
            </a:r>
            <a:r>
              <a:rPr lang="es-ES" sz="2000" dirty="0" smtClean="0"/>
              <a:t>:</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a:t>
            </a:r>
            <a:r>
              <a:rPr lang="es-ES" sz="2000" b="1" i="1" dirty="0" smtClean="0"/>
              <a:t>PROTOCOLO DE ACCI</a:t>
            </a:r>
            <a:r>
              <a:rPr lang="es-ES" sz="2000" b="1" i="1" dirty="0" smtClean="0"/>
              <a:t>ÓN ANTE LA FUGA DE HIDROCARBUROS</a:t>
            </a:r>
            <a:r>
              <a:rPr lang="es-ES" sz="2000" b="1" i="1" dirty="0" smtClean="0"/>
              <a:t>?</a:t>
            </a:r>
            <a:r>
              <a:rPr lang="es-ES" sz="2000" b="1" i="1" dirty="0" smtClean="0"/>
              <a:t/>
            </a:r>
            <a:br>
              <a:rPr lang="es-ES" sz="2000" b="1" i="1" dirty="0" smtClean="0"/>
            </a:br>
            <a:r>
              <a:rPr lang="es-ES" sz="2000" b="1" i="1" dirty="0"/>
              <a:t/>
            </a:r>
            <a:br>
              <a:rPr lang="es-ES" sz="2000" b="1" i="1" dirty="0"/>
            </a:br>
            <a:r>
              <a:rPr lang="es-ES" sz="2000" b="1" i="1" dirty="0" smtClean="0"/>
              <a:t/>
            </a:r>
            <a:br>
              <a:rPr lang="es-ES" sz="2000" b="1" i="1" dirty="0" smtClean="0"/>
            </a:br>
            <a:r>
              <a:rPr lang="es-ES" sz="2000" b="1" i="1" dirty="0" smtClean="0"/>
              <a:t/>
            </a:r>
            <a:br>
              <a:rPr lang="es-ES" sz="2000" b="1" i="1" dirty="0" smtClean="0"/>
            </a:br>
            <a:r>
              <a:rPr lang="es-ES" sz="2000" b="1" i="1" dirty="0"/>
              <a:t/>
            </a:r>
            <a:br>
              <a:rPr lang="es-ES" sz="2000" b="1" i="1" dirty="0"/>
            </a:br>
            <a:r>
              <a:rPr lang="es-ES" sz="2000" dirty="0" smtClean="0"/>
              <a:t>Proyecto CONEXIONES para el ciclo 2019-2020.</a:t>
            </a:r>
            <a:br>
              <a:rPr lang="es-ES" sz="2000" dirty="0" smtClean="0"/>
            </a:br>
            <a:r>
              <a:rPr lang="es-MX" sz="2000" b="1" i="1" dirty="0"/>
              <a:t/>
            </a:r>
            <a:br>
              <a:rPr lang="es-MX" sz="2000" b="1" i="1" dirty="0"/>
            </a:br>
            <a:endParaRPr lang="es-ES" sz="2000" dirty="0"/>
          </a:p>
        </p:txBody>
      </p:sp>
    </p:spTree>
    <p:extLst>
      <p:ext uri="{BB962C8B-B14F-4D97-AF65-F5344CB8AC3E}">
        <p14:creationId xmlns:p14="http://schemas.microsoft.com/office/powerpoint/2010/main" val="81026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586444"/>
            <a:ext cx="8825659" cy="990276"/>
          </a:xfrm>
        </p:spPr>
        <p:txBody>
          <a:bodyPr/>
          <a:lstStyle/>
          <a:p>
            <a:r>
              <a:rPr lang="es-ES" sz="2000" b="1" dirty="0" smtClean="0"/>
              <a:t>5. Introducción y descripción</a:t>
            </a:r>
            <a:r>
              <a:rPr lang="es-ES" sz="2000" dirty="0" smtClean="0"/>
              <a:t>:</a:t>
            </a:r>
            <a:endParaRPr lang="es-ES" sz="2000" dirty="0"/>
          </a:p>
        </p:txBody>
      </p:sp>
      <p:sp>
        <p:nvSpPr>
          <p:cNvPr id="3" name="Marcador de texto 2"/>
          <p:cNvSpPr>
            <a:spLocks noGrp="1"/>
          </p:cNvSpPr>
          <p:nvPr>
            <p:ph type="body" sz="half" idx="2"/>
          </p:nvPr>
        </p:nvSpPr>
        <p:spPr>
          <a:xfrm>
            <a:off x="1181459" y="1159167"/>
            <a:ext cx="8825659" cy="4516077"/>
          </a:xfrm>
        </p:spPr>
        <p:txBody>
          <a:bodyPr/>
          <a:lstStyle/>
          <a:p>
            <a:pPr algn="just"/>
            <a:r>
              <a:rPr lang="es-ES" dirty="0" smtClean="0"/>
              <a:t>Como estamos ubicados cerca </a:t>
            </a:r>
            <a:r>
              <a:rPr lang="es-ES" dirty="0"/>
              <a:t>a una refinería, los riesgos </a:t>
            </a:r>
            <a:r>
              <a:rPr lang="es-ES" dirty="0" smtClean="0"/>
              <a:t>por las </a:t>
            </a:r>
            <a:r>
              <a:rPr lang="es-ES" dirty="0"/>
              <a:t>fugas en ductos suelen ser más frecuentes, por tal motivo </a:t>
            </a:r>
            <a:r>
              <a:rPr lang="es-ES" dirty="0" smtClean="0"/>
              <a:t>es necesario crear </a:t>
            </a:r>
            <a:r>
              <a:rPr lang="es-ES" dirty="0"/>
              <a:t>un protocolo de acciones ante un posible </a:t>
            </a:r>
            <a:r>
              <a:rPr lang="es-ES" dirty="0" smtClean="0"/>
              <a:t>siniestro.</a:t>
            </a:r>
          </a:p>
          <a:p>
            <a:pPr algn="just"/>
            <a:endParaRPr lang="es-ES" dirty="0"/>
          </a:p>
          <a:p>
            <a:pPr algn="just"/>
            <a:r>
              <a:rPr lang="es-ES" dirty="0" smtClean="0"/>
              <a:t>Al observar las problemáticas </a:t>
            </a:r>
            <a:r>
              <a:rPr lang="es-ES" dirty="0"/>
              <a:t>reales de nuestro entorno </a:t>
            </a:r>
            <a:r>
              <a:rPr lang="es-ES" dirty="0" smtClean="0"/>
              <a:t>social, nos dimos cuenta que si elaboramos y difundimos un documento informativo podemos </a:t>
            </a:r>
            <a:r>
              <a:rPr lang="es-ES" dirty="0"/>
              <a:t>prever </a:t>
            </a:r>
            <a:r>
              <a:rPr lang="es-ES" dirty="0" smtClean="0"/>
              <a:t>riesgos</a:t>
            </a:r>
            <a:r>
              <a:rPr lang="es-ES" dirty="0"/>
              <a:t> </a:t>
            </a:r>
            <a:r>
              <a:rPr lang="es-ES" dirty="0" smtClean="0"/>
              <a:t>y apoyar a la población de Tula Hidalgo a organizarse mejor.</a:t>
            </a:r>
            <a:r>
              <a:rPr lang="es-ES_tradnl" dirty="0" smtClean="0"/>
              <a:t> </a:t>
            </a:r>
            <a:endParaRPr lang="es-ES_tradnl" dirty="0"/>
          </a:p>
          <a:p>
            <a:endParaRPr lang="es-ES" dirty="0"/>
          </a:p>
        </p:txBody>
      </p:sp>
    </p:spTree>
    <p:extLst>
      <p:ext uri="{BB962C8B-B14F-4D97-AF65-F5344CB8AC3E}">
        <p14:creationId xmlns:p14="http://schemas.microsoft.com/office/powerpoint/2010/main" val="2236757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586444"/>
            <a:ext cx="8825659" cy="990276"/>
          </a:xfrm>
        </p:spPr>
        <p:txBody>
          <a:bodyPr/>
          <a:lstStyle/>
          <a:p>
            <a:r>
              <a:rPr lang="es-ES" sz="2000" b="1" dirty="0" smtClean="0"/>
              <a:t>6. Objetivo general:</a:t>
            </a:r>
            <a:endParaRPr lang="es-ES" sz="2000" b="1" dirty="0"/>
          </a:p>
        </p:txBody>
      </p:sp>
      <p:sp>
        <p:nvSpPr>
          <p:cNvPr id="3" name="Marcador de texto 2"/>
          <p:cNvSpPr>
            <a:spLocks noGrp="1"/>
          </p:cNvSpPr>
          <p:nvPr>
            <p:ph type="body" sz="half" idx="2"/>
          </p:nvPr>
        </p:nvSpPr>
        <p:spPr>
          <a:xfrm>
            <a:off x="1141701" y="814610"/>
            <a:ext cx="8825659" cy="4516077"/>
          </a:xfrm>
        </p:spPr>
        <p:txBody>
          <a:bodyPr/>
          <a:lstStyle/>
          <a:p>
            <a:pPr algn="just"/>
            <a:r>
              <a:rPr lang="es-ES" dirty="0" smtClean="0"/>
              <a:t>Crear </a:t>
            </a:r>
            <a:r>
              <a:rPr lang="es-ES" dirty="0"/>
              <a:t>un protocolo de acción ante las fugas de </a:t>
            </a:r>
            <a:r>
              <a:rPr lang="es-ES" dirty="0" smtClean="0"/>
              <a:t>hidrocarburos, con el fin de difundirlo en la comunidad de Tula Hidalgo</a:t>
            </a:r>
            <a:r>
              <a:rPr lang="es-ES" dirty="0"/>
              <a:t> </a:t>
            </a:r>
            <a:r>
              <a:rPr lang="es-ES" dirty="0" smtClean="0"/>
              <a:t>para </a:t>
            </a:r>
            <a:r>
              <a:rPr lang="es-ES" dirty="0"/>
              <a:t>evitar que se ponga en peligro o se vea afectada la integridad de </a:t>
            </a:r>
            <a:r>
              <a:rPr lang="es-ES" dirty="0" smtClean="0"/>
              <a:t>las personas. </a:t>
            </a:r>
          </a:p>
          <a:p>
            <a:pPr algn="just"/>
            <a:endParaRPr lang="es-ES" dirty="0"/>
          </a:p>
        </p:txBody>
      </p:sp>
    </p:spTree>
    <p:extLst>
      <p:ext uri="{BB962C8B-B14F-4D97-AF65-F5344CB8AC3E}">
        <p14:creationId xmlns:p14="http://schemas.microsoft.com/office/powerpoint/2010/main" val="1137123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586445"/>
            <a:ext cx="8825659" cy="588924"/>
          </a:xfrm>
        </p:spPr>
        <p:txBody>
          <a:bodyPr/>
          <a:lstStyle/>
          <a:p>
            <a:r>
              <a:rPr lang="es-ES" sz="2000" b="1" dirty="0" smtClean="0"/>
              <a:t>7. Propósitos de cada asignatura:</a:t>
            </a:r>
            <a:endParaRPr lang="es-ES" sz="2000" b="1" dirty="0"/>
          </a:p>
        </p:txBody>
      </p:sp>
      <p:sp>
        <p:nvSpPr>
          <p:cNvPr id="3" name="Marcador de texto 2"/>
          <p:cNvSpPr>
            <a:spLocks noGrp="1"/>
          </p:cNvSpPr>
          <p:nvPr>
            <p:ph type="body" sz="half" idx="2"/>
          </p:nvPr>
        </p:nvSpPr>
        <p:spPr>
          <a:xfrm>
            <a:off x="610379" y="1203783"/>
            <a:ext cx="10611555" cy="4065107"/>
          </a:xfrm>
        </p:spPr>
        <p:txBody>
          <a:bodyPr>
            <a:normAutofit fontScale="92500" lnSpcReduction="10000"/>
          </a:bodyPr>
          <a:lstStyle/>
          <a:p>
            <a:pPr algn="just"/>
            <a:endParaRPr lang="es-ES_tradnl" u="sng" dirty="0" smtClean="0"/>
          </a:p>
          <a:p>
            <a:pPr algn="just"/>
            <a:endParaRPr lang="es-ES_tradnl" u="sng" dirty="0"/>
          </a:p>
          <a:p>
            <a:pPr algn="just"/>
            <a:r>
              <a:rPr lang="es-ES_tradnl" b="1" u="sng" dirty="0" smtClean="0"/>
              <a:t>Sociología</a:t>
            </a:r>
            <a:r>
              <a:rPr lang="es-ES_tradnl" b="1" dirty="0" smtClean="0"/>
              <a:t>:</a:t>
            </a:r>
            <a:r>
              <a:rPr lang="es-ES_tradnl" dirty="0" smtClean="0"/>
              <a:t> </a:t>
            </a:r>
            <a:r>
              <a:rPr lang="es-ES" dirty="0" smtClean="0"/>
              <a:t>Analizar </a:t>
            </a:r>
            <a:r>
              <a:rPr lang="es-ES" dirty="0"/>
              <a:t>los fenómenos sociales </a:t>
            </a:r>
            <a:r>
              <a:rPr lang="es-ES" dirty="0" smtClean="0"/>
              <a:t>del entorno, describir </a:t>
            </a:r>
            <a:r>
              <a:rPr lang="es-ES" dirty="0"/>
              <a:t>las causas y consecuencias de los problemas que atañen a la sociedad en la que </a:t>
            </a:r>
            <a:r>
              <a:rPr lang="es-ES" dirty="0" smtClean="0"/>
              <a:t>se vive y formular y aplicar soluciones </a:t>
            </a:r>
            <a:r>
              <a:rPr lang="es-ES" dirty="0"/>
              <a:t>a </a:t>
            </a:r>
            <a:r>
              <a:rPr lang="es-ES" dirty="0" smtClean="0"/>
              <a:t>dichos problemas.</a:t>
            </a:r>
            <a:endParaRPr lang="es-ES_tradnl" dirty="0"/>
          </a:p>
          <a:p>
            <a:pPr algn="just">
              <a:lnSpc>
                <a:spcPct val="110000"/>
              </a:lnSpc>
            </a:pPr>
            <a:endParaRPr lang="es-ES" dirty="0" smtClean="0"/>
          </a:p>
          <a:p>
            <a:pPr algn="just">
              <a:lnSpc>
                <a:spcPct val="110000"/>
              </a:lnSpc>
            </a:pPr>
            <a:r>
              <a:rPr lang="es-ES" b="1" u="sng" dirty="0" smtClean="0"/>
              <a:t>Problemas sociales, políticos y económicos de México</a:t>
            </a:r>
            <a:r>
              <a:rPr lang="es-ES" b="1" dirty="0" smtClean="0"/>
              <a:t>:</a:t>
            </a:r>
            <a:r>
              <a:rPr lang="es-ES" dirty="0" smtClean="0"/>
              <a:t> </a:t>
            </a:r>
            <a:r>
              <a:rPr lang="es-ES" dirty="0"/>
              <a:t>Enlazar la ecología </a:t>
            </a:r>
            <a:r>
              <a:rPr lang="es-ES" dirty="0" smtClean="0"/>
              <a:t>y la </a:t>
            </a:r>
            <a:r>
              <a:rPr lang="es-ES" dirty="0"/>
              <a:t>contaminación </a:t>
            </a:r>
            <a:r>
              <a:rPr lang="es-ES" dirty="0" smtClean="0"/>
              <a:t>con la problemática </a:t>
            </a:r>
            <a:r>
              <a:rPr lang="es-ES" dirty="0"/>
              <a:t>socioeconómica y política que se despliega en </a:t>
            </a:r>
            <a:r>
              <a:rPr lang="es-ES" dirty="0" smtClean="0"/>
              <a:t>México; </a:t>
            </a:r>
            <a:r>
              <a:rPr lang="es-ES" dirty="0"/>
              <a:t>d</a:t>
            </a:r>
            <a:r>
              <a:rPr lang="es-ES" dirty="0" smtClean="0"/>
              <a:t>esarrollar </a:t>
            </a:r>
            <a:r>
              <a:rPr lang="es-ES" dirty="0"/>
              <a:t>una cultura ambiental y aportar soluciones tendientes a conservar los recursos del planeta. </a:t>
            </a:r>
          </a:p>
          <a:p>
            <a:pPr algn="just">
              <a:lnSpc>
                <a:spcPct val="110000"/>
              </a:lnSpc>
            </a:pPr>
            <a:endParaRPr lang="es-ES" dirty="0"/>
          </a:p>
          <a:p>
            <a:pPr algn="just">
              <a:lnSpc>
                <a:spcPct val="110000"/>
              </a:lnSpc>
            </a:pPr>
            <a:r>
              <a:rPr lang="es-ES" b="1" u="sng" dirty="0" smtClean="0"/>
              <a:t>Química</a:t>
            </a:r>
            <a:r>
              <a:rPr lang="es-ES" b="1" dirty="0" smtClean="0"/>
              <a:t>:</a:t>
            </a:r>
            <a:r>
              <a:rPr lang="es-ES" dirty="0" smtClean="0"/>
              <a:t> Conocer las principales clases de hidrocarburos y reconocer el impacto de los polímeros de mayor importancia en el ambiente.</a:t>
            </a:r>
          </a:p>
          <a:p>
            <a:pPr algn="just">
              <a:lnSpc>
                <a:spcPct val="110000"/>
              </a:lnSpc>
            </a:pPr>
            <a:endParaRPr lang="es-ES" dirty="0"/>
          </a:p>
          <a:p>
            <a:pPr algn="just">
              <a:lnSpc>
                <a:spcPct val="110000"/>
              </a:lnSpc>
            </a:pPr>
            <a:endParaRPr lang="es-ES_tradnl" dirty="0"/>
          </a:p>
          <a:p>
            <a:pPr algn="just">
              <a:lnSpc>
                <a:spcPct val="110000"/>
              </a:lnSpc>
            </a:pPr>
            <a:endParaRPr lang="es-ES" dirty="0"/>
          </a:p>
        </p:txBody>
      </p:sp>
    </p:spTree>
    <p:extLst>
      <p:ext uri="{BB962C8B-B14F-4D97-AF65-F5344CB8AC3E}">
        <p14:creationId xmlns:p14="http://schemas.microsoft.com/office/powerpoint/2010/main" val="373418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1556" y="172128"/>
            <a:ext cx="11599334" cy="597940"/>
          </a:xfrm>
        </p:spPr>
        <p:txBody>
          <a:bodyPr/>
          <a:lstStyle/>
          <a:p>
            <a:r>
              <a:rPr lang="es-ES" sz="2000" b="1" dirty="0" smtClean="0"/>
              <a:t>8, 9, 10, 11, 12. </a:t>
            </a:r>
            <a:r>
              <a:rPr lang="es-ES_tradnl" sz="2000" b="1" dirty="0"/>
              <a:t>Documentación de actividades y evidencias de </a:t>
            </a:r>
            <a:r>
              <a:rPr lang="es-ES_tradnl" sz="2000" b="1" dirty="0" smtClean="0"/>
              <a:t>enseñanza-aprendizaje</a:t>
            </a:r>
            <a:endParaRPr lang="es-ES" sz="2000" b="1" dirty="0"/>
          </a:p>
        </p:txBody>
      </p:sp>
      <p:sp>
        <p:nvSpPr>
          <p:cNvPr id="6" name="Título 1"/>
          <p:cNvSpPr txBox="1">
            <a:spLocks/>
          </p:cNvSpPr>
          <p:nvPr/>
        </p:nvSpPr>
        <p:spPr>
          <a:xfrm>
            <a:off x="10520279" y="3151662"/>
            <a:ext cx="1520816" cy="580156"/>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000" b="1" dirty="0" smtClean="0"/>
              <a:t>Sesión 1</a:t>
            </a:r>
            <a:endParaRPr lang="es-ES" sz="2000" b="1" dirty="0"/>
          </a:p>
        </p:txBody>
      </p:sp>
      <p:pic>
        <p:nvPicPr>
          <p:cNvPr id="4" name="Imagen 3"/>
          <p:cNvPicPr>
            <a:picLocks noChangeAspect="1"/>
          </p:cNvPicPr>
          <p:nvPr/>
        </p:nvPicPr>
        <p:blipFill>
          <a:blip r:embed="rId2"/>
          <a:stretch>
            <a:fillRect/>
          </a:stretch>
        </p:blipFill>
        <p:spPr>
          <a:xfrm>
            <a:off x="1787350" y="611516"/>
            <a:ext cx="8638858" cy="6246484"/>
          </a:xfrm>
          <a:prstGeom prst="rect">
            <a:avLst/>
          </a:prstGeom>
        </p:spPr>
      </p:pic>
    </p:spTree>
    <p:extLst>
      <p:ext uri="{BB962C8B-B14F-4D97-AF65-F5344CB8AC3E}">
        <p14:creationId xmlns:p14="http://schemas.microsoft.com/office/powerpoint/2010/main" val="9178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787350" y="0"/>
            <a:ext cx="8623179" cy="6858000"/>
          </a:xfrm>
          <a:prstGeom prst="rect">
            <a:avLst/>
          </a:prstGeom>
        </p:spPr>
      </p:pic>
      <p:sp>
        <p:nvSpPr>
          <p:cNvPr id="6" name="Título 1"/>
          <p:cNvSpPr txBox="1">
            <a:spLocks/>
          </p:cNvSpPr>
          <p:nvPr/>
        </p:nvSpPr>
        <p:spPr>
          <a:xfrm>
            <a:off x="10520279" y="3151662"/>
            <a:ext cx="1520816" cy="580156"/>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000" b="1" dirty="0" smtClean="0"/>
              <a:t>Sesión 2</a:t>
            </a:r>
            <a:endParaRPr lang="es-ES" sz="2000" b="1" dirty="0"/>
          </a:p>
        </p:txBody>
      </p:sp>
    </p:spTree>
    <p:extLst>
      <p:ext uri="{BB962C8B-B14F-4D97-AF65-F5344CB8AC3E}">
        <p14:creationId xmlns:p14="http://schemas.microsoft.com/office/powerpoint/2010/main" val="795052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1323</TotalTime>
  <Words>804</Words>
  <Application>Microsoft Macintosh PowerPoint</Application>
  <PresentationFormat>Panorámica</PresentationFormat>
  <Paragraphs>69</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Century Gothic</vt:lpstr>
      <vt:lpstr>Wingdings 3</vt:lpstr>
      <vt:lpstr>Ion</vt:lpstr>
      <vt:lpstr>Centro Educativo Cruz Azul,  campus Cruz Azul, Hidalgo. Clave 6910.</vt:lpstr>
      <vt:lpstr>2. Docentes participantes:</vt:lpstr>
      <vt:lpstr>Presentación de PowerPoint</vt:lpstr>
      <vt:lpstr>4. Nombre del proyecto:   ¿PROTOCOLO DE ACCIÓN ANTE LA FUGA DE HIDROCARBUROS?     Proyecto CONEXIONES para el ciclo 2019-2020.  </vt:lpstr>
      <vt:lpstr>5. Introducción y descripción:</vt:lpstr>
      <vt:lpstr>6. Objetivo general:</vt:lpstr>
      <vt:lpstr>7. Propósitos de cada asignatura:</vt:lpstr>
      <vt:lpstr>8, 9, 10, 11, 12. Documentación de actividades y evidencias de enseñanza-aprendizaje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13. Autoevaluación y coevaluación del proyecto.   Lic. Cinthya Sahamanta Pérez Martínez Sociología  El desempeño de los integrantes de cada equipo de trabajo. Los equipos de trabajo fueron integrados de tal manera que cada alumno con en base sus competencias aportaría elementos al proyecto. Teniendo como base una lista de cotejo, desarrollaron protocolos en los cuales cada integrante de equipo participó. Fue evidente el desempeño y el involucramiento de todos los alumnos. Así como el interés por el desarrollo y elaboración del protocolo fue evidente.  El equipo interdisciplinario de profesores Los resultados del equipo de profesores fueron los idóneos, la comunicación entre los docentes involucrados en el proyecto permitieron que las actividades programadas fluyeran positivamente, involucrando y despertando el interés entre los alumnos. Las asignaturas  congeniaron de tal magnitud que no fue difícil llevar a cabo el proyecto interdisciplinario, los temas coincidieron y las críticas desde diversas disciplinas se armonizaron  hasta llegar a una sola conclusión. Es importante resaltar que las opiniones desde diferentes enfoques nos permiten analizar de manera profunda un problema  y encontrar varias soluciones.  </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educativo cruz azul, campus hidalgo</dc:title>
  <dc:creator>Docentes</dc:creator>
  <cp:lastModifiedBy>Usuario de Microsoft Office</cp:lastModifiedBy>
  <cp:revision>124</cp:revision>
  <dcterms:created xsi:type="dcterms:W3CDTF">2018-10-25T23:07:41Z</dcterms:created>
  <dcterms:modified xsi:type="dcterms:W3CDTF">2024-03-08T22:14:11Z</dcterms:modified>
</cp:coreProperties>
</file>