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310" r:id="rId3"/>
    <p:sldId id="312" r:id="rId4"/>
    <p:sldId id="311" r:id="rId5"/>
    <p:sldId id="257" r:id="rId6"/>
    <p:sldId id="313" r:id="rId7"/>
    <p:sldId id="314" r:id="rId8"/>
    <p:sldId id="316" r:id="rId9"/>
    <p:sldId id="318" r:id="rId10"/>
    <p:sldId id="321" r:id="rId11"/>
    <p:sldId id="317" r:id="rId12"/>
    <p:sldId id="262" r:id="rId13"/>
    <p:sldId id="282" r:id="rId14"/>
    <p:sldId id="322" r:id="rId15"/>
    <p:sldId id="323" r:id="rId16"/>
    <p:sldId id="290" r:id="rId17"/>
    <p:sldId id="291" r:id="rId18"/>
    <p:sldId id="300" r:id="rId19"/>
    <p:sldId id="301" r:id="rId20"/>
    <p:sldId id="302" r:id="rId21"/>
    <p:sldId id="303" r:id="rId22"/>
    <p:sldId id="304" r:id="rId23"/>
    <p:sldId id="305" r:id="rId24"/>
    <p:sldId id="306" r:id="rId25"/>
    <p:sldId id="307" r:id="rId26"/>
    <p:sldId id="308" r:id="rId27"/>
    <p:sldId id="324" r:id="rId28"/>
    <p:sldId id="325" r:id="rId29"/>
    <p:sldId id="326" r:id="rId30"/>
    <p:sldId id="327" r:id="rId31"/>
    <p:sldId id="328" r:id="rId32"/>
    <p:sldId id="329" r:id="rId33"/>
  </p:sldIdLst>
  <p:sldSz cx="9144000" cy="6858000" type="screen4x3"/>
  <p:notesSz cx="6858000" cy="9144000"/>
  <p:embeddedFontLst>
    <p:embeddedFont>
      <p:font typeface="Century Gothic" pitchFamily="34" charset="0"/>
      <p:regular r:id="rId35"/>
      <p:bold r:id="rId36"/>
      <p:italic r:id="rId37"/>
      <p:boldItalic r:id="rId38"/>
    </p:embeddedFont>
    <p:embeddedFont>
      <p:font typeface="Calibri" pitchFamily="34" charset="0"/>
      <p:regular r:id="rId39"/>
      <p:bold r:id="rId40"/>
      <p:italic r:id="rId41"/>
      <p:boldItalic r:id="rId42"/>
    </p:embeddedFont>
    <p:embeddedFont>
      <p:font typeface="Broadway" pitchFamily="82"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171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A044D9D-D3CC-40DF-B2C2-C68C4C103CA3}">
  <a:tblStyle styleId="{0A044D9D-D3CC-40DF-B2C2-C68C4C103C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299" autoAdjust="0"/>
  </p:normalViewPr>
  <p:slideViewPr>
    <p:cSldViewPr snapToGrid="0">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4504371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89664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0204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7099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52733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7537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72197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6489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8630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5284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67467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7502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7964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245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1475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96101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429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0837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32737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7632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429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 name="Google Shape;20;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0"/>
        <p:cNvGrpSpPr/>
        <p:nvPr/>
      </p:nvGrpSpPr>
      <p:grpSpPr>
        <a:xfrm>
          <a:off x="0" y="0"/>
          <a:ext cx="0" cy="0"/>
          <a:chOff x="0" y="0"/>
          <a:chExt cx="0" cy="0"/>
        </a:xfrm>
      </p:grpSpPr>
      <p:sp>
        <p:nvSpPr>
          <p:cNvPr id="31" name="Google Shape;31;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video" Target="file:///C:\Users\RICHIE\Downloads\VIDEO-2019-04-10-14-46-42.mp4" TargetMode="External"/><Relationship Id="rId2" Type="http://schemas.openxmlformats.org/officeDocument/2006/relationships/video" Target="file:///C:\Users\RICHIE\Downloads\VIDEO-2019-04-10-14-46-41.mp4" TargetMode="External"/><Relationship Id="rId1" Type="http://schemas.openxmlformats.org/officeDocument/2006/relationships/video" Target="file:///C:\Users\RICHIE\Downloads\VIDEO-2019-04-10-14-46-37.mp4" TargetMode="Externa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61910" y="2311269"/>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entury Gothic"/>
              <a:buNone/>
            </a:pPr>
            <a:r>
              <a:rPr lang="es-MX" sz="5400" b="1" dirty="0">
                <a:latin typeface="Century Gothic"/>
                <a:ea typeface="Century Gothic"/>
                <a:cs typeface="Century Gothic"/>
                <a:sym typeface="Century Gothic"/>
              </a:rPr>
              <a:t>INSTITUTO </a:t>
            </a:r>
            <a:r>
              <a:rPr lang="es-MX" sz="5400" b="1" dirty="0" smtClean="0">
                <a:latin typeface="Century Gothic"/>
                <a:ea typeface="Century Gothic"/>
                <a:cs typeface="Century Gothic"/>
                <a:sym typeface="Century Gothic"/>
              </a:rPr>
              <a:t>EMILIANI</a:t>
            </a:r>
            <a:endParaRPr sz="5400" i="1" dirty="0">
              <a:latin typeface="Century Gothic"/>
              <a:ea typeface="Century Gothic"/>
              <a:cs typeface="Century Gothic"/>
              <a:sym typeface="Century Gothic"/>
            </a:endParaRPr>
          </a:p>
        </p:txBody>
      </p:sp>
      <p:pic>
        <p:nvPicPr>
          <p:cNvPr id="86" name="Google Shape;86;p13"/>
          <p:cNvPicPr preferRelativeResize="0"/>
          <p:nvPr/>
        </p:nvPicPr>
        <p:blipFill rotWithShape="1">
          <a:blip r:embed="rId3">
            <a:alphaModFix/>
          </a:blip>
          <a:srcRect/>
          <a:stretch/>
        </p:blipFill>
        <p:spPr>
          <a:xfrm>
            <a:off x="3193961" y="-1"/>
            <a:ext cx="2537137" cy="2459866"/>
          </a:xfrm>
          <a:prstGeom prst="rect">
            <a:avLst/>
          </a:prstGeom>
          <a:noFill/>
          <a:ln>
            <a:noFill/>
          </a:ln>
        </p:spPr>
      </p:pic>
      <p:sp>
        <p:nvSpPr>
          <p:cNvPr id="7" name="6 Subtítulo"/>
          <p:cNvSpPr>
            <a:spLocks noGrp="1"/>
          </p:cNvSpPr>
          <p:nvPr>
            <p:ph type="subTitle" idx="1"/>
          </p:nvPr>
        </p:nvSpPr>
        <p:spPr>
          <a:xfrm>
            <a:off x="1343890" y="3900055"/>
            <a:ext cx="6400800" cy="1752600"/>
          </a:xfrm>
        </p:spPr>
        <p:txBody>
          <a:bodyPr/>
          <a:lstStyle/>
          <a:p>
            <a:r>
              <a:rPr lang="es-MX" sz="4000" b="1" i="1" dirty="0" smtClean="0">
                <a:solidFill>
                  <a:srgbClr val="717171"/>
                </a:solidFill>
                <a:latin typeface="Century Gothic"/>
                <a:ea typeface="Century Gothic"/>
                <a:cs typeface="Century Gothic"/>
                <a:sym typeface="Century Gothic"/>
              </a:rPr>
              <a:t>Equipo II</a:t>
            </a:r>
          </a:p>
          <a:p>
            <a:r>
              <a:rPr lang="es-MX" sz="4000" b="1" i="1" dirty="0" smtClean="0">
                <a:solidFill>
                  <a:srgbClr val="717171"/>
                </a:solidFill>
                <a:latin typeface="Century Gothic"/>
                <a:ea typeface="Century Gothic"/>
                <a:cs typeface="Century Gothic"/>
                <a:sym typeface="Century Gothic"/>
              </a:rPr>
              <a:t>Grado: 6º</a:t>
            </a:r>
            <a:endParaRPr lang="es-MX" sz="4000" b="1" dirty="0">
              <a:solidFill>
                <a:srgbClr val="71717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body" idx="1"/>
          </p:nvPr>
        </p:nvSpPr>
        <p:spPr>
          <a:xfrm>
            <a:off x="457200" y="762000"/>
            <a:ext cx="8229600" cy="5432738"/>
          </a:xfrm>
          <a:prstGeom prst="rect">
            <a:avLst/>
          </a:prstGeom>
          <a:noFill/>
          <a:ln>
            <a:noFill/>
          </a:ln>
        </p:spPr>
        <p:txBody>
          <a:bodyPr spcFirstLastPara="1" wrap="square" lIns="91425" tIns="45700" rIns="91425" bIns="45700" anchor="t" anchorCtr="0">
            <a:noAutofit/>
          </a:bodyPr>
          <a:lstStyle/>
          <a:p>
            <a:pPr marL="342900" algn="just">
              <a:lnSpc>
                <a:spcPct val="150000"/>
              </a:lnSpc>
              <a:spcBef>
                <a:spcPts val="0"/>
              </a:spcBef>
              <a:buSzPts val="2000"/>
            </a:pPr>
            <a:r>
              <a:rPr lang="es-MX" sz="1600" dirty="0" smtClean="0">
                <a:latin typeface="Century Gothic"/>
                <a:ea typeface="Century Gothic"/>
                <a:cs typeface="Century Gothic"/>
                <a:sym typeface="Century Gothic"/>
              </a:rPr>
              <a:t>Se utilizarán diversos criterios que se van a evaluar en el proyecto, los cuales son los siguientes: Presentación inicial del proyecto, trabajo escrito, trabajo en el laboratorio y la presentación final del proyecto, la cual va incluir la presentación en diapositivas, desenvolvimiento de los alumnos a la hora de exponer frente al público y la presentación de su producto.</a:t>
            </a:r>
            <a:endParaRPr lang="es-MX" sz="1600" dirty="0" smtClean="0"/>
          </a:p>
          <a:p>
            <a:pPr marL="342900" lvl="0" indent="-342900" algn="just" rtl="0">
              <a:lnSpc>
                <a:spcPct val="150000"/>
              </a:lnSpc>
              <a:spcBef>
                <a:spcPts val="0"/>
              </a:spcBef>
              <a:spcAft>
                <a:spcPts val="0"/>
              </a:spcAft>
              <a:buClr>
                <a:schemeClr val="dk1"/>
              </a:buClr>
              <a:buSzPts val="2000"/>
              <a:buChar char="•"/>
            </a:pPr>
            <a:endParaRPr lang="es-MX" sz="1600" dirty="0" smtClean="0">
              <a:latin typeface="Century Gothic"/>
              <a:ea typeface="Century Gothic"/>
              <a:cs typeface="Century Gothic"/>
              <a:sym typeface="Century Gothic"/>
            </a:endParaRPr>
          </a:p>
          <a:p>
            <a:pPr marL="342900" lvl="0" indent="-342900" algn="just" rtl="0">
              <a:lnSpc>
                <a:spcPct val="150000"/>
              </a:lnSpc>
              <a:spcBef>
                <a:spcPts val="0"/>
              </a:spcBef>
              <a:spcAft>
                <a:spcPts val="0"/>
              </a:spcAft>
              <a:buClr>
                <a:schemeClr val="dk1"/>
              </a:buClr>
              <a:buSzPts val="2000"/>
              <a:buChar char="•"/>
            </a:pPr>
            <a:r>
              <a:rPr lang="es-MX" sz="1600" dirty="0" smtClean="0">
                <a:latin typeface="Century Gothic"/>
                <a:ea typeface="Century Gothic"/>
                <a:cs typeface="Century Gothic"/>
                <a:sym typeface="Century Gothic"/>
              </a:rPr>
              <a:t>Para </a:t>
            </a:r>
            <a:r>
              <a:rPr lang="es-MX" sz="1600" dirty="0">
                <a:latin typeface="Century Gothic"/>
                <a:ea typeface="Century Gothic"/>
                <a:cs typeface="Century Gothic"/>
                <a:sym typeface="Century Gothic"/>
              </a:rPr>
              <a:t>la realización de la evaluación, se utilizarán distintas herramientas las cuales se incluyen en los siguientes puntos: </a:t>
            </a:r>
            <a:endParaRPr sz="1600" dirty="0">
              <a:latin typeface="Century Gothic"/>
              <a:ea typeface="Century Gothic"/>
              <a:cs typeface="Century Gothic"/>
              <a:sym typeface="Century Gothic"/>
            </a:endParaRPr>
          </a:p>
          <a:p>
            <a:pPr marL="742950" lvl="1" indent="-285750" algn="just" rtl="0">
              <a:lnSpc>
                <a:spcPct val="150000"/>
              </a:lnSpc>
              <a:spcBef>
                <a:spcPts val="400"/>
              </a:spcBef>
              <a:spcAft>
                <a:spcPts val="0"/>
              </a:spcAft>
              <a:buClr>
                <a:schemeClr val="dk1"/>
              </a:buClr>
              <a:buSzPts val="2000"/>
              <a:buChar char="–"/>
            </a:pPr>
            <a:r>
              <a:rPr lang="es-MX" sz="1600" dirty="0">
                <a:latin typeface="Century Gothic"/>
                <a:ea typeface="Century Gothic"/>
                <a:cs typeface="Century Gothic"/>
                <a:sym typeface="Century Gothic"/>
              </a:rPr>
              <a:t>Guía de observación para orientar la investigación, para detectar áreas de oportunidad y mejorar desempeño</a:t>
            </a:r>
            <a:r>
              <a:rPr lang="es-MX" sz="1600" dirty="0" smtClean="0">
                <a:latin typeface="Century Gothic"/>
                <a:ea typeface="Century Gothic"/>
                <a:cs typeface="Century Gothic"/>
                <a:sym typeface="Century Gothic"/>
              </a:rPr>
              <a:t>.</a:t>
            </a:r>
            <a:endParaRPr sz="1600" dirty="0">
              <a:latin typeface="Century Gothic"/>
              <a:ea typeface="Century Gothic"/>
              <a:cs typeface="Century Gothic"/>
              <a:sym typeface="Century Gothic"/>
            </a:endParaRPr>
          </a:p>
          <a:p>
            <a:pPr marL="742950" lvl="1" indent="-285750" algn="just" rtl="0">
              <a:lnSpc>
                <a:spcPct val="150000"/>
              </a:lnSpc>
              <a:spcBef>
                <a:spcPts val="400"/>
              </a:spcBef>
              <a:spcAft>
                <a:spcPts val="0"/>
              </a:spcAft>
              <a:buClr>
                <a:schemeClr val="dk1"/>
              </a:buClr>
              <a:buSzPts val="2000"/>
              <a:buChar char="–"/>
            </a:pPr>
            <a:r>
              <a:rPr lang="es-MX" sz="1600" dirty="0">
                <a:latin typeface="Century Gothic"/>
                <a:ea typeface="Century Gothic"/>
                <a:cs typeface="Century Gothic"/>
                <a:sym typeface="Century Gothic"/>
              </a:rPr>
              <a:t>Lista de cotejo, como evaluación interna y se efectuará en cada etapa de la investigación para identificar el logro de objetivos planteados</a:t>
            </a:r>
            <a:r>
              <a:rPr lang="es-MX" sz="1600" dirty="0" smtClean="0">
                <a:latin typeface="Century Gothic"/>
                <a:ea typeface="Century Gothic"/>
                <a:cs typeface="Century Gothic"/>
                <a:sym typeface="Century Gothic"/>
              </a:rPr>
              <a:t>.</a:t>
            </a:r>
            <a:endParaRPr sz="1600" dirty="0">
              <a:latin typeface="Century Gothic"/>
              <a:ea typeface="Century Gothic"/>
              <a:cs typeface="Century Gothic"/>
              <a:sym typeface="Century Gothic"/>
            </a:endParaRPr>
          </a:p>
          <a:p>
            <a:pPr marL="742950" lvl="1" indent="-285750" algn="just" rtl="0">
              <a:lnSpc>
                <a:spcPct val="150000"/>
              </a:lnSpc>
              <a:spcBef>
                <a:spcPts val="400"/>
              </a:spcBef>
              <a:spcAft>
                <a:spcPts val="0"/>
              </a:spcAft>
              <a:buClr>
                <a:schemeClr val="dk1"/>
              </a:buClr>
              <a:buSzPts val="2000"/>
              <a:buChar char="–"/>
            </a:pPr>
            <a:r>
              <a:rPr lang="es-MX" sz="1600" dirty="0">
                <a:latin typeface="Century Gothic"/>
                <a:ea typeface="Century Gothic"/>
                <a:cs typeface="Century Gothic"/>
                <a:sym typeface="Century Gothic"/>
              </a:rPr>
              <a:t>Autoevaluación del desempeño en la investigación.</a:t>
            </a:r>
            <a:endParaRPr sz="1600" dirty="0"/>
          </a:p>
          <a:p>
            <a:pPr marL="342900" lvl="0" indent="-165100" algn="just" rtl="0">
              <a:spcBef>
                <a:spcPts val="560"/>
              </a:spcBef>
              <a:spcAft>
                <a:spcPts val="0"/>
              </a:spcAft>
              <a:buClr>
                <a:schemeClr val="dk1"/>
              </a:buClr>
              <a:buSzPts val="2800"/>
              <a:buNone/>
            </a:pPr>
            <a:endParaRPr sz="1600" dirty="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990600"/>
          <a:ext cx="8915485" cy="5744930"/>
        </p:xfrm>
        <a:graphic>
          <a:graphicData uri="http://schemas.openxmlformats.org/drawingml/2006/table">
            <a:tbl>
              <a:tblPr/>
              <a:tblGrid>
                <a:gridCol w="74380">
                  <a:extLst>
                    <a:ext uri="{9D8B030D-6E8A-4147-A177-3AD203B41FA5}">
                      <a16:colId xmlns:a16="http://schemas.microsoft.com/office/drawing/2014/main" xmlns="" val="20000"/>
                    </a:ext>
                  </a:extLst>
                </a:gridCol>
                <a:gridCol w="228782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1752685">
                  <a:extLst>
                    <a:ext uri="{9D8B030D-6E8A-4147-A177-3AD203B41FA5}">
                      <a16:colId xmlns:a16="http://schemas.microsoft.com/office/drawing/2014/main" xmlns="" val="20004"/>
                    </a:ext>
                  </a:extLst>
                </a:gridCol>
              </a:tblGrid>
              <a:tr h="5715000">
                <a:tc>
                  <a:txBody>
                    <a:bodyPr/>
                    <a:lstStyle/>
                    <a:p>
                      <a:pPr marL="275590" indent="-180340">
                        <a:lnSpc>
                          <a:spcPct val="115000"/>
                        </a:lnSpc>
                        <a:spcAft>
                          <a:spcPts val="0"/>
                        </a:spcAft>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Recopilación de la información obtenida (artículos, páginas electrónicas, documentales.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Análisis de la información: Discernir la información y comenzar la clasificación por temas de investigación.</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escrita del proyecto: Incluye planteamiento del problema, objetivos, marco teórico.</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Revisión del análisis y conclusiones.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Entrega del producto final. </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smtClean="0">
                          <a:solidFill>
                            <a:srgbClr val="000000"/>
                          </a:solidFill>
                          <a:latin typeface="Century Gothic"/>
                          <a:ea typeface="Century Gothic"/>
                          <a:cs typeface="Century Gothic"/>
                        </a:rPr>
                        <a:t>Considerando las características de producto final, se pueden llevar a cabo:</a:t>
                      </a:r>
                      <a:endParaRPr lang="es-MX" sz="1300" dirty="0" smtClean="0">
                        <a:solidFill>
                          <a:srgbClr val="000000"/>
                        </a:solidFill>
                        <a:latin typeface="Arial"/>
                        <a:ea typeface="Arial"/>
                      </a:endParaRPr>
                    </a:p>
                    <a:p>
                      <a:pPr marL="342900" lvl="0" indent="-342900">
                        <a:lnSpc>
                          <a:spcPct val="115000"/>
                        </a:lnSpc>
                        <a:spcAft>
                          <a:spcPts val="0"/>
                        </a:spcAft>
                        <a:buFont typeface="Symbol"/>
                        <a:buChar char=""/>
                      </a:pPr>
                      <a:r>
                        <a:rPr lang="es-MX" sz="1300" dirty="0" smtClean="0">
                          <a:solidFill>
                            <a:srgbClr val="000000"/>
                          </a:solidFill>
                          <a:latin typeface="Century Gothic"/>
                          <a:ea typeface="Century Gothic"/>
                          <a:cs typeface="Century Gothic"/>
                        </a:rPr>
                        <a:t>Registro sanitario para poder comercializar producto (identificar requisitos, trámites y tiempos)</a:t>
                      </a:r>
                      <a:endParaRPr lang="es-MX" sz="1300" dirty="0" smtClean="0">
                        <a:solidFill>
                          <a:srgbClr val="000000"/>
                        </a:solidFill>
                        <a:latin typeface="Arial"/>
                        <a:ea typeface="Arial"/>
                      </a:endParaRPr>
                    </a:p>
                    <a:p>
                      <a:pPr marL="342900" lvl="0" indent="-342900">
                        <a:lnSpc>
                          <a:spcPct val="115000"/>
                        </a:lnSpc>
                        <a:spcAft>
                          <a:spcPts val="0"/>
                        </a:spcAft>
                        <a:buFont typeface="Symbol"/>
                        <a:buChar char=""/>
                      </a:pPr>
                      <a:r>
                        <a:rPr lang="es-MX" sz="1300" dirty="0" smtClean="0">
                          <a:solidFill>
                            <a:srgbClr val="000000"/>
                          </a:solidFill>
                          <a:latin typeface="Century Gothic"/>
                          <a:ea typeface="Century Gothic"/>
                          <a:cs typeface="Century Gothic"/>
                        </a:rPr>
                        <a:t>Registro marcario (definir si es una marca nominativa, innominada o mixta, si es individual o colectiva. Identificar tiempos y costos de trámite).</a:t>
                      </a:r>
                      <a:endParaRPr lang="es-MX" sz="1300" dirty="0" smtClean="0">
                        <a:solidFill>
                          <a:srgbClr val="000000"/>
                        </a:solidFill>
                        <a:latin typeface="Arial"/>
                        <a:ea typeface="Arial"/>
                      </a:endParaRPr>
                    </a:p>
                    <a:p>
                      <a:pPr marL="342900" lvl="0" indent="-342900">
                        <a:lnSpc>
                          <a:spcPct val="115000"/>
                        </a:lnSpc>
                        <a:spcAft>
                          <a:spcPts val="0"/>
                        </a:spcAft>
                        <a:buFont typeface="Symbol"/>
                        <a:buChar char=""/>
                      </a:pPr>
                      <a:r>
                        <a:rPr lang="es-MX" sz="1300" dirty="0" smtClean="0">
                          <a:solidFill>
                            <a:srgbClr val="000000"/>
                          </a:solidFill>
                          <a:latin typeface="Century Gothic"/>
                          <a:ea typeface="Century Gothic"/>
                          <a:cs typeface="Century Gothic"/>
                        </a:rPr>
                        <a:t>En caso de que se vaya a comercializar en un establecimiento (identificar permisos que requiera la autoridad local para una licencia de funcionamiento).</a:t>
                      </a:r>
                      <a:endParaRPr lang="es-MX" sz="1300" dirty="0" smtClean="0">
                        <a:solidFill>
                          <a:srgbClr val="000000"/>
                        </a:solidFill>
                        <a:latin typeface="Arial"/>
                        <a:ea typeface="Arial"/>
                      </a:endParaRPr>
                    </a:p>
                    <a:p>
                      <a:pPr marL="342900" lvl="0" indent="-342900">
                        <a:lnSpc>
                          <a:spcPct val="115000"/>
                        </a:lnSpc>
                        <a:spcAft>
                          <a:spcPts val="0"/>
                        </a:spcAft>
                        <a:buFont typeface="Symbol"/>
                        <a:buChar char=""/>
                      </a:pPr>
                      <a:r>
                        <a:rPr lang="es-MX" sz="1300" dirty="0" smtClean="0">
                          <a:solidFill>
                            <a:srgbClr val="000000"/>
                          </a:solidFill>
                          <a:latin typeface="Century Gothic"/>
                          <a:ea typeface="Century Gothic"/>
                          <a:cs typeface="Century Gothic"/>
                        </a:rPr>
                        <a:t>En caso de que se pretenda comercializar a través de terceros (identificar contratos que serian adecuados para establecer condiciones) </a:t>
                      </a:r>
                      <a:endParaRPr lang="es-MX" sz="1300" dirty="0" smtClean="0">
                        <a:solidFill>
                          <a:srgbClr val="000000"/>
                        </a:solidFill>
                        <a:latin typeface="Arial"/>
                        <a:ea typeface="Arial"/>
                      </a:endParaRPr>
                    </a:p>
                    <a:p>
                      <a:pPr>
                        <a:lnSpc>
                          <a:spcPct val="115000"/>
                        </a:lnSpc>
                        <a:spcAft>
                          <a:spcPts val="0"/>
                        </a:spcAft>
                        <a:buFont typeface="Arial" pitchFamily="34" charset="0"/>
                        <a:buChar char="•"/>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I. Lectura </a:t>
                      </a:r>
                      <a:r>
                        <a:rPr lang="es-MX" sz="1300" i="1" dirty="0" smtClean="0">
                          <a:solidFill>
                            <a:srgbClr val="000000"/>
                          </a:solidFill>
                          <a:latin typeface="Century Gothic"/>
                          <a:ea typeface="Century Gothic"/>
                          <a:cs typeface="Century Gothic"/>
                        </a:rPr>
                        <a:t>de Visión de los vencidos.</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II. Lectura de crónicas.</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III. Elaboración de objetivos.</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IV. Recopilación de información.</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V. Elaboración de hipótesis y delimitación del tema. </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VI. Elaboración de marco teórico.</a:t>
                      </a:r>
                      <a:endParaRPr lang="es-MX" sz="1300" dirty="0" smtClean="0">
                        <a:solidFill>
                          <a:srgbClr val="000000"/>
                        </a:solidFill>
                        <a:latin typeface="Arial"/>
                        <a:ea typeface="Century Gothic"/>
                        <a:cs typeface="+mn-cs"/>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VII. Análisis y conclusión.</a:t>
                      </a:r>
                      <a:endParaRPr lang="es-MX" sz="1300" dirty="0" smtClean="0">
                        <a:solidFill>
                          <a:srgbClr val="000000"/>
                        </a:solidFill>
                        <a:latin typeface="Arial"/>
                        <a:ea typeface="Arial"/>
                      </a:endParaRPr>
                    </a:p>
                    <a:p>
                      <a:pPr>
                        <a:lnSpc>
                          <a:spcPct val="115000"/>
                        </a:lnSpc>
                        <a:spcAft>
                          <a:spcPts val="0"/>
                        </a:spcAft>
                        <a:buFont typeface="Arial" pitchFamily="34" charset="0"/>
                        <a:buChar char="•"/>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Búsqueda de información </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Recopilación de información.</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Selección de información</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Elaboración del proyecto</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Evaluación de conducta (grupal, individual)</a:t>
                      </a:r>
                      <a:endParaRPr lang="es-MX" sz="1300" dirty="0" smtClean="0">
                        <a:solidFill>
                          <a:srgbClr val="000000"/>
                        </a:solidFill>
                        <a:latin typeface="Arial"/>
                        <a:ea typeface="Arial"/>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Elaboración de diario</a:t>
                      </a:r>
                    </a:p>
                    <a:p>
                      <a:pPr>
                        <a:lnSpc>
                          <a:spcPct val="115000"/>
                        </a:lnSpc>
                        <a:spcAft>
                          <a:spcPts val="0"/>
                        </a:spcAft>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 name="2 CuadroTexto"/>
          <p:cNvSpPr txBox="1"/>
          <p:nvPr/>
        </p:nvSpPr>
        <p:spPr>
          <a:xfrm>
            <a:off x="685800" y="0"/>
            <a:ext cx="8194703" cy="754053"/>
          </a:xfrm>
          <a:prstGeom prst="rect">
            <a:avLst/>
          </a:prstGeom>
          <a:noFill/>
        </p:spPr>
        <p:txBody>
          <a:bodyPr wrap="square" rtlCol="0">
            <a:spAutoFit/>
          </a:bodyPr>
          <a:lstStyle/>
          <a:p>
            <a:pPr indent="-180340" algn="ctr">
              <a:lnSpc>
                <a:spcPct val="115000"/>
              </a:lnSpc>
              <a:spcAft>
                <a:spcPts val="0"/>
              </a:spcAft>
            </a:pPr>
            <a:r>
              <a:rPr lang="es-MX" sz="2000" b="1" dirty="0" smtClean="0">
                <a:solidFill>
                  <a:srgbClr val="000000"/>
                </a:solidFill>
                <a:effectLst/>
                <a:latin typeface="Century Gothic"/>
                <a:ea typeface="Century Gothic"/>
                <a:cs typeface="Century Gothic"/>
              </a:rPr>
              <a:t>FASE DE DESARROLLO DEL PROYECTO</a:t>
            </a:r>
          </a:p>
          <a:p>
            <a:pPr algn="ctr"/>
            <a:endParaRPr lang="es-MX" sz="2000" b="1" dirty="0" smtClean="0">
              <a:solidFill>
                <a:srgbClr val="000000"/>
              </a:solidFill>
              <a:effectLst/>
              <a:latin typeface="Century Gothic"/>
              <a:ea typeface="Century Gothic"/>
              <a:cs typeface="Century Gothic"/>
            </a:endParaRPr>
          </a:p>
        </p:txBody>
      </p:sp>
      <p:graphicFrame>
        <p:nvGraphicFramePr>
          <p:cNvPr id="4" name="3 Tabla"/>
          <p:cNvGraphicFramePr>
            <a:graphicFrameLocks noGrp="1"/>
          </p:cNvGraphicFramePr>
          <p:nvPr/>
        </p:nvGraphicFramePr>
        <p:xfrm>
          <a:off x="0" y="457200"/>
          <a:ext cx="8915401" cy="490728"/>
        </p:xfrm>
        <a:graphic>
          <a:graphicData uri="http://schemas.openxmlformats.org/drawingml/2006/table">
            <a:tbl>
              <a:tblPr/>
              <a:tblGrid>
                <a:gridCol w="2038815"/>
                <a:gridCol w="3310426"/>
                <a:gridCol w="1938131"/>
                <a:gridCol w="1628029"/>
              </a:tblGrid>
              <a:tr h="457200">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1.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Biología</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smtClean="0">
                          <a:solidFill>
                            <a:srgbClr val="000000"/>
                          </a:solidFill>
                          <a:latin typeface="Century Gothic"/>
                          <a:ea typeface="Times New Roman"/>
                          <a:cs typeface="Times New Roman"/>
                        </a:rPr>
                        <a:t>Disciplina 4. </a:t>
                      </a:r>
                      <a:endParaRPr lang="es-MX" sz="1400" dirty="0" smtClean="0">
                        <a:solidFill>
                          <a:srgbClr val="000000"/>
                        </a:solidFill>
                        <a:latin typeface="Arial"/>
                        <a:ea typeface="Arial"/>
                      </a:endParaRPr>
                    </a:p>
                    <a:p>
                      <a:pPr algn="ctr">
                        <a:lnSpc>
                          <a:spcPct val="115000"/>
                        </a:lnSpc>
                        <a:spcAft>
                          <a:spcPts val="0"/>
                        </a:spcAft>
                      </a:pPr>
                      <a:r>
                        <a:rPr lang="es-MX" sz="1400" b="1" dirty="0" smtClean="0">
                          <a:solidFill>
                            <a:srgbClr val="000000"/>
                          </a:solidFill>
                          <a:latin typeface="Century Gothic"/>
                          <a:ea typeface="Times New Roman"/>
                          <a:cs typeface="Times New Roman"/>
                        </a:rPr>
                        <a:t>Derecho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smtClean="0">
                          <a:solidFill>
                            <a:srgbClr val="000000"/>
                          </a:solidFill>
                          <a:latin typeface="Century Gothic"/>
                          <a:ea typeface="Times New Roman"/>
                          <a:cs typeface="Times New Roman"/>
                        </a:rPr>
                        <a:t>Disciplina 2. </a:t>
                      </a:r>
                      <a:endParaRPr lang="es-MX" sz="1400" dirty="0" smtClean="0">
                        <a:solidFill>
                          <a:srgbClr val="000000"/>
                        </a:solidFill>
                        <a:latin typeface="Arial"/>
                        <a:ea typeface="Arial"/>
                      </a:endParaRPr>
                    </a:p>
                    <a:p>
                      <a:pPr algn="ctr">
                        <a:lnSpc>
                          <a:spcPct val="115000"/>
                        </a:lnSpc>
                        <a:spcAft>
                          <a:spcPts val="0"/>
                        </a:spcAft>
                      </a:pPr>
                      <a:r>
                        <a:rPr lang="es-MX" sz="1400" b="1" dirty="0" smtClean="0">
                          <a:solidFill>
                            <a:srgbClr val="000000"/>
                          </a:solidFill>
                          <a:latin typeface="Century Gothic"/>
                          <a:ea typeface="Times New Roman"/>
                          <a:cs typeface="Times New Roman"/>
                        </a:rPr>
                        <a:t>Literatura Mexicana </a:t>
                      </a:r>
                      <a:endParaRPr lang="es-MX" sz="1400" dirty="0" smtClean="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smtClean="0">
                          <a:solidFill>
                            <a:srgbClr val="000000"/>
                          </a:solidFill>
                          <a:latin typeface="Century Gothic"/>
                          <a:ea typeface="Times New Roman"/>
                          <a:cs typeface="Times New Roman"/>
                        </a:rPr>
                        <a:t>Disciplina 3. </a:t>
                      </a:r>
                      <a:endParaRPr lang="es-MX" sz="1400" dirty="0" smtClean="0">
                        <a:solidFill>
                          <a:srgbClr val="000000"/>
                        </a:solidFill>
                        <a:latin typeface="Arial"/>
                        <a:ea typeface="Arial"/>
                      </a:endParaRPr>
                    </a:p>
                    <a:p>
                      <a:pPr algn="ctr">
                        <a:lnSpc>
                          <a:spcPct val="115000"/>
                        </a:lnSpc>
                        <a:spcAft>
                          <a:spcPts val="0"/>
                        </a:spcAft>
                      </a:pPr>
                      <a:r>
                        <a:rPr lang="es-MX" sz="1400" b="1" dirty="0" smtClean="0">
                          <a:solidFill>
                            <a:srgbClr val="000000"/>
                          </a:solidFill>
                          <a:latin typeface="Century Gothic"/>
                          <a:ea typeface="Times New Roman"/>
                          <a:cs typeface="Times New Roman"/>
                        </a:rPr>
                        <a:t>Psicología </a:t>
                      </a:r>
                      <a:endParaRPr lang="es-MX" sz="1400" dirty="0" smtClean="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body" idx="1"/>
          </p:nvPr>
        </p:nvSpPr>
        <p:spPr>
          <a:xfrm>
            <a:off x="381000" y="-1"/>
            <a:ext cx="8229600" cy="5628069"/>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400"/>
              </a:spcBef>
              <a:spcAft>
                <a:spcPts val="0"/>
              </a:spcAft>
              <a:buClr>
                <a:schemeClr val="dk1"/>
              </a:buClr>
              <a:buSzPts val="2000"/>
              <a:buNone/>
            </a:pPr>
            <a:r>
              <a:rPr lang="es-ES" sz="2800" b="1" dirty="0" smtClean="0">
                <a:latin typeface="Century Gothic"/>
                <a:ea typeface="Century Gothic"/>
                <a:cs typeface="Century Gothic"/>
                <a:sym typeface="Century Gothic"/>
              </a:rPr>
              <a:t>CIERRE DEL PROYECTO</a:t>
            </a:r>
          </a:p>
          <a:p>
            <a:pPr marL="342900" lvl="0" indent="-342900" algn="just" rtl="0">
              <a:lnSpc>
                <a:spcPct val="150000"/>
              </a:lnSpc>
              <a:spcBef>
                <a:spcPts val="400"/>
              </a:spcBef>
              <a:spcAft>
                <a:spcPts val="0"/>
              </a:spcAft>
              <a:buClr>
                <a:schemeClr val="dk1"/>
              </a:buClr>
              <a:buSzPts val="2000"/>
              <a:buNone/>
            </a:pPr>
            <a:endParaRPr lang="es-MX" sz="2800" b="1" dirty="0" smtClean="0">
              <a:latin typeface="Century Gothic"/>
              <a:ea typeface="Century Gothic"/>
              <a:cs typeface="Century Gothic"/>
              <a:sym typeface="Century Gothic"/>
            </a:endParaRPr>
          </a:p>
          <a:p>
            <a:pPr marL="0" lvl="0" indent="-114300" algn="just">
              <a:lnSpc>
                <a:spcPct val="115000"/>
              </a:lnSpc>
              <a:spcBef>
                <a:spcPts val="0"/>
              </a:spcBef>
              <a:buClr>
                <a:srgbClr val="000000"/>
              </a:buClr>
            </a:pPr>
            <a:r>
              <a:rPr lang="es-MX" sz="1800" dirty="0" smtClean="0">
                <a:solidFill>
                  <a:srgbClr val="000000"/>
                </a:solidFill>
                <a:latin typeface="Century Gothic"/>
                <a:ea typeface="Century Gothic"/>
                <a:cs typeface="Century Gothic"/>
                <a:sym typeface="Century Gothic"/>
              </a:rPr>
              <a:t>La elaboración de medicina alternativa con base en herbolaria mexicana tradicional. </a:t>
            </a:r>
            <a:endParaRPr lang="es-MX" sz="1800" dirty="0" smtClean="0">
              <a:solidFill>
                <a:srgbClr val="000000"/>
              </a:solidFill>
              <a:latin typeface="Arial"/>
              <a:ea typeface="Arial"/>
              <a:cs typeface="Arial"/>
              <a:sym typeface="Arial"/>
            </a:endParaRPr>
          </a:p>
          <a:p>
            <a:pPr marL="0" lvl="0" indent="0" algn="just">
              <a:lnSpc>
                <a:spcPct val="115000"/>
              </a:lnSpc>
              <a:spcBef>
                <a:spcPts val="0"/>
              </a:spcBef>
              <a:buNone/>
            </a:pPr>
            <a:endParaRPr lang="es-MX" sz="1800" dirty="0" smtClean="0">
              <a:solidFill>
                <a:srgbClr val="000000"/>
              </a:solidFill>
              <a:latin typeface="Century Gothic"/>
              <a:ea typeface="Century Gothic"/>
              <a:cs typeface="Century Gothic"/>
              <a:sym typeface="Century Gothic"/>
            </a:endParaRPr>
          </a:p>
          <a:p>
            <a:pPr marL="0" lvl="0" indent="-114300" algn="just">
              <a:lnSpc>
                <a:spcPct val="115000"/>
              </a:lnSpc>
              <a:spcBef>
                <a:spcPts val="0"/>
              </a:spcBef>
              <a:buClr>
                <a:srgbClr val="000000"/>
              </a:buClr>
            </a:pPr>
            <a:r>
              <a:rPr lang="es-MX" sz="1800" dirty="0" smtClean="0">
                <a:solidFill>
                  <a:srgbClr val="000000"/>
                </a:solidFill>
                <a:latin typeface="Century Gothic"/>
                <a:ea typeface="Century Gothic"/>
                <a:cs typeface="Century Gothic"/>
                <a:sym typeface="Century Gothic"/>
              </a:rPr>
              <a:t>La presentación de los resultados se daría a conocer en la Semana Cultural, considerando desde la investigación de características de plantas utilizadas en el México Prehispánico, usos que se pueden tener en la actualidad e incluso aspectos en caso de que se pretendiera comercializar, considerando a las autoridades que se encargan de emitir autorizaciones y permisos.</a:t>
            </a:r>
          </a:p>
          <a:p>
            <a:pPr lvl="0" indent="0" algn="just">
              <a:lnSpc>
                <a:spcPct val="115000"/>
              </a:lnSpc>
              <a:spcBef>
                <a:spcPts val="0"/>
              </a:spcBef>
              <a:buNone/>
            </a:pPr>
            <a:endParaRPr lang="es-MX" sz="1800" dirty="0" smtClean="0">
              <a:latin typeface="Century Gothic"/>
              <a:ea typeface="Century Gothic"/>
              <a:cs typeface="Century Gothic"/>
              <a:sym typeface="Century Gothic"/>
            </a:endParaRPr>
          </a:p>
          <a:p>
            <a:pPr marL="0" lvl="0" indent="-114300" algn="just">
              <a:lnSpc>
                <a:spcPct val="115000"/>
              </a:lnSpc>
              <a:spcBef>
                <a:spcPts val="0"/>
              </a:spcBef>
              <a:buClr>
                <a:srgbClr val="000000"/>
              </a:buClr>
            </a:pPr>
            <a:r>
              <a:rPr lang="es-MX" sz="1800" dirty="0" smtClean="0">
                <a:solidFill>
                  <a:srgbClr val="000000"/>
                </a:solidFill>
                <a:latin typeface="Century Gothic"/>
                <a:ea typeface="Century Gothic"/>
                <a:cs typeface="Century Gothic"/>
                <a:sym typeface="Century Gothic"/>
              </a:rPr>
              <a:t>La presentación estaría dirigida a la comunidad estudiantil, padres de familia y profesores.</a:t>
            </a:r>
            <a:endParaRPr lang="es-MX" sz="1800" dirty="0" smtClean="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aphicFrame>
        <p:nvGraphicFramePr>
          <p:cNvPr id="237" name="Google Shape;237;p39"/>
          <p:cNvGraphicFramePr/>
          <p:nvPr/>
        </p:nvGraphicFramePr>
        <p:xfrm>
          <a:off x="174938" y="704045"/>
          <a:ext cx="8763000" cy="3031385"/>
        </p:xfrm>
        <a:graphic>
          <a:graphicData uri="http://schemas.openxmlformats.org/drawingml/2006/table">
            <a:tbl>
              <a:tblPr>
                <a:noFill/>
                <a:tableStyleId>{0A044D9D-D3CC-40DF-B2C2-C68C4C103CA3}</a:tableStyleId>
              </a:tblPr>
              <a:tblGrid>
                <a:gridCol w="2599200"/>
                <a:gridCol w="6163800"/>
              </a:tblGrid>
              <a:tr h="623127">
                <a:tc>
                  <a:txBody>
                    <a:bodyPr/>
                    <a:lstStyle/>
                    <a:p>
                      <a:pPr marL="0" marR="0" lvl="0" indent="0" algn="l" rtl="0">
                        <a:lnSpc>
                          <a:spcPct val="115000"/>
                        </a:lnSpc>
                        <a:spcBef>
                          <a:spcPts val="0"/>
                        </a:spcBef>
                        <a:spcAft>
                          <a:spcPts val="0"/>
                        </a:spcAft>
                        <a:buNone/>
                      </a:pPr>
                      <a:r>
                        <a:rPr lang="es-MX" sz="1100" b="1" u="none" strike="noStrike" cap="none" dirty="0">
                          <a:solidFill>
                            <a:srgbClr val="000000"/>
                          </a:solidFill>
                          <a:latin typeface="Century Gothic"/>
                          <a:ea typeface="Century Gothic"/>
                          <a:cs typeface="Century Gothic"/>
                          <a:sym typeface="Century Gothic"/>
                        </a:rPr>
                        <a:t>Conclusiones parciales</a:t>
                      </a:r>
                      <a:r>
                        <a:rPr lang="es-MX" sz="1100" u="none" strike="noStrike" cap="none" dirty="0">
                          <a:solidFill>
                            <a:srgbClr val="000000"/>
                          </a:solidFill>
                          <a:latin typeface="Century Gothic"/>
                          <a:ea typeface="Century Gothic"/>
                          <a:cs typeface="Century Gothic"/>
                          <a:sym typeface="Century Gothic"/>
                        </a:rPr>
                        <a:t> </a:t>
                      </a:r>
                      <a:endParaRPr sz="110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b="1" u="none" strike="noStrike" cap="none" dirty="0">
                          <a:solidFill>
                            <a:srgbClr val="000000"/>
                          </a:solidFill>
                          <a:latin typeface="Century Gothic"/>
                          <a:ea typeface="Century Gothic"/>
                          <a:cs typeface="Century Gothic"/>
                          <a:sym typeface="Century Gothic"/>
                        </a:rPr>
                        <a:t>útiles para el  proyecto</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just" rtl="0">
                        <a:lnSpc>
                          <a:spcPct val="115000"/>
                        </a:lnSpc>
                        <a:spcBef>
                          <a:spcPts val="0"/>
                        </a:spcBef>
                        <a:spcAft>
                          <a:spcPts val="0"/>
                        </a:spcAft>
                        <a:buNone/>
                      </a:pPr>
                      <a:endParaRPr sz="11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Mediante el análisis y la reflexión colectiva entre los estudiantes junto con los profesores que participan en el proyecto. </a:t>
                      </a:r>
                      <a:endParaRPr sz="1100" u="none" strike="noStrike" cap="none">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546073">
                <a:tc>
                  <a:txBody>
                    <a:bodyPr/>
                    <a:lstStyle/>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  </a:t>
                      </a:r>
                      <a:r>
                        <a:rPr lang="es-MX" sz="1100" b="1" u="none" strike="noStrike" cap="none">
                          <a:solidFill>
                            <a:srgbClr val="000000"/>
                          </a:solidFill>
                          <a:latin typeface="Century Gothic"/>
                          <a:ea typeface="Century Gothic"/>
                          <a:cs typeface="Century Gothic"/>
                          <a:sym typeface="Century Gothic"/>
                        </a:rPr>
                        <a:t>Conectar</a:t>
                      </a:r>
                      <a:endParaRPr sz="1100" u="none" strike="noStrike" cap="none">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101600" algn="just" rtl="0">
                        <a:lnSpc>
                          <a:spcPct val="115000"/>
                        </a:lnSpc>
                        <a:spcBef>
                          <a:spcPts val="0"/>
                        </a:spcBef>
                        <a:spcAft>
                          <a:spcPts val="0"/>
                        </a:spcAft>
                        <a:buClr>
                          <a:srgbClr val="000000"/>
                        </a:buClr>
                        <a:buSzPts val="1600"/>
                        <a:buFont typeface="Arial"/>
                        <a:buChar char="•"/>
                      </a:pPr>
                      <a:r>
                        <a:rPr lang="es-MX" sz="1100" u="none" strike="noStrike" cap="none">
                          <a:solidFill>
                            <a:srgbClr val="000000"/>
                          </a:solidFill>
                          <a:latin typeface="Century Gothic"/>
                          <a:ea typeface="Century Gothic"/>
                          <a:cs typeface="Century Gothic"/>
                          <a:sym typeface="Century Gothic"/>
                        </a:rPr>
                        <a:t>Literatura Mexicana. El diálogo interactivo entre alumnos y profesores, la investigación y el reporte constante de avances. </a:t>
                      </a:r>
                      <a:endParaRPr sz="1100" u="none" strike="noStrike" cap="none">
                        <a:solidFill>
                          <a:srgbClr val="000000"/>
                        </a:solidFill>
                        <a:latin typeface="Arial"/>
                        <a:ea typeface="Arial"/>
                        <a:cs typeface="Arial"/>
                        <a:sym typeface="Arial"/>
                      </a:endParaRPr>
                    </a:p>
                    <a:p>
                      <a:pPr marL="0" marR="0" lvl="0" indent="-101600" algn="just" rtl="0">
                        <a:lnSpc>
                          <a:spcPct val="115000"/>
                        </a:lnSpc>
                        <a:spcBef>
                          <a:spcPts val="0"/>
                        </a:spcBef>
                        <a:spcAft>
                          <a:spcPts val="0"/>
                        </a:spcAft>
                        <a:buClr>
                          <a:srgbClr val="000000"/>
                        </a:buClr>
                        <a:buSzPts val="1600"/>
                        <a:buFont typeface="Arial"/>
                        <a:buChar char="•"/>
                      </a:pPr>
                      <a:r>
                        <a:rPr lang="es-MX" sz="1100" u="none" strike="noStrike" cap="none">
                          <a:solidFill>
                            <a:srgbClr val="000000"/>
                          </a:solidFill>
                          <a:latin typeface="Century Gothic"/>
                          <a:ea typeface="Century Gothic"/>
                          <a:cs typeface="Century Gothic"/>
                          <a:sym typeface="Century Gothic"/>
                        </a:rPr>
                        <a:t>Mediante el reporte de los alumnos y el dialogo entre profesores involucrados en el proyecto se encontrarán elementos en común que vinculen las distintas disciplinas y mantengan la motivación e interés de los alumnos.</a:t>
                      </a:r>
                      <a:endParaRPr sz="1100" u="none" strike="noStrike" cap="none">
                        <a:solidFill>
                          <a:srgbClr val="000000"/>
                        </a:solidFill>
                        <a:latin typeface="Arial"/>
                        <a:ea typeface="Arial"/>
                        <a:cs typeface="Arial"/>
                        <a:sym typeface="Arial"/>
                      </a:endParaRPr>
                    </a:p>
                    <a:p>
                      <a:pPr marL="0" marR="0" lvl="0" indent="-101600" algn="just" rtl="0">
                        <a:lnSpc>
                          <a:spcPct val="115000"/>
                        </a:lnSpc>
                        <a:spcBef>
                          <a:spcPts val="0"/>
                        </a:spcBef>
                        <a:spcAft>
                          <a:spcPts val="0"/>
                        </a:spcAft>
                        <a:buClr>
                          <a:srgbClr val="000000"/>
                        </a:buClr>
                        <a:buSzPts val="1600"/>
                        <a:buFont typeface="Arial"/>
                        <a:buChar char="•"/>
                      </a:pPr>
                      <a:r>
                        <a:rPr lang="es-MX" sz="1100" u="none" strike="noStrike" cap="none">
                          <a:solidFill>
                            <a:srgbClr val="000000"/>
                          </a:solidFill>
                          <a:latin typeface="Century Gothic"/>
                          <a:ea typeface="Century Gothic"/>
                          <a:cs typeface="Century Gothic"/>
                          <a:sym typeface="Century Gothic"/>
                        </a:rPr>
                        <a:t>Realización de un diario describiendo conductas, intereses, aportaciones, participaciones, observaciones e interacciones que se experimenten durante el desarrollo del proyecto.</a:t>
                      </a:r>
                      <a:endParaRPr sz="1100" u="none" strike="noStrike" cap="none">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732839">
                <a:tc>
                  <a:txBody>
                    <a:bodyPr/>
                    <a:lstStyle/>
                    <a:p>
                      <a:pPr marL="0" marR="0" lvl="0" indent="0" algn="l" rtl="0">
                        <a:lnSpc>
                          <a:spcPct val="115000"/>
                        </a:lnSpc>
                        <a:spcBef>
                          <a:spcPts val="0"/>
                        </a:spcBef>
                        <a:spcAft>
                          <a:spcPts val="0"/>
                        </a:spcAft>
                        <a:buNone/>
                      </a:pPr>
                      <a:r>
                        <a:rPr lang="es-MX" sz="1100" b="1" u="none" strike="noStrike" cap="none">
                          <a:solidFill>
                            <a:srgbClr val="000000"/>
                          </a:solidFill>
                          <a:latin typeface="Century Gothic"/>
                          <a:ea typeface="Century Gothic"/>
                          <a:cs typeface="Century Gothic"/>
                          <a:sym typeface="Century Gothic"/>
                        </a:rPr>
                        <a:t>Evaluar la información generada</a:t>
                      </a:r>
                      <a:endParaRPr sz="1100" u="none" strike="noStrike" cap="none">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marR="0" lvl="0" indent="0" algn="just" rtl="0">
                        <a:lnSpc>
                          <a:spcPct val="115000"/>
                        </a:lnSpc>
                        <a:spcBef>
                          <a:spcPts val="0"/>
                        </a:spcBef>
                        <a:spcAft>
                          <a:spcPts val="0"/>
                        </a:spcAft>
                        <a:buNone/>
                      </a:pPr>
                      <a:r>
                        <a:rPr lang="es-MX" sz="1100" u="none" strike="noStrike" cap="none" dirty="0" smtClean="0">
                          <a:solidFill>
                            <a:srgbClr val="000000"/>
                          </a:solidFill>
                          <a:latin typeface="Century Gothic"/>
                          <a:ea typeface="Century Gothic"/>
                          <a:cs typeface="Century Gothic"/>
                          <a:sym typeface="Century Gothic"/>
                        </a:rPr>
                        <a:t>La </a:t>
                      </a:r>
                      <a:r>
                        <a:rPr lang="es-MX" sz="1100" u="none" strike="noStrike" cap="none" dirty="0">
                          <a:solidFill>
                            <a:srgbClr val="000000"/>
                          </a:solidFill>
                          <a:latin typeface="Century Gothic"/>
                          <a:ea typeface="Century Gothic"/>
                          <a:cs typeface="Century Gothic"/>
                          <a:sym typeface="Century Gothic"/>
                        </a:rPr>
                        <a:t>información obtenida hasta el momento cubre las necesidades del proyecto, sin embargo, no se descarta la posibilidad de que, en el transcurso del mismo, se generen nuevas preguntas que puedan complementar y enriquecer el proyecto.</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3" name="Google Shape;266;p44"/>
          <p:cNvGraphicFramePr/>
          <p:nvPr/>
        </p:nvGraphicFramePr>
        <p:xfrm>
          <a:off x="174938" y="3833938"/>
          <a:ext cx="8763000" cy="2876904"/>
        </p:xfrm>
        <a:graphic>
          <a:graphicData uri="http://schemas.openxmlformats.org/drawingml/2006/table">
            <a:tbl>
              <a:tblPr>
                <a:noFill/>
                <a:tableStyleId>{0A044D9D-D3CC-40DF-B2C2-C68C4C103CA3}</a:tableStyleId>
              </a:tblPr>
              <a:tblGrid>
                <a:gridCol w="2819400"/>
                <a:gridCol w="2971800"/>
                <a:gridCol w="2971800"/>
              </a:tblGrid>
              <a:tr h="392244">
                <a:tc>
                  <a:txBody>
                    <a:bodyPr/>
                    <a:lstStyle/>
                    <a:p>
                      <a:pPr marL="0" marR="0" lvl="0" indent="0" algn="ctr" rtl="0">
                        <a:lnSpc>
                          <a:spcPct val="115000"/>
                        </a:lnSpc>
                        <a:spcBef>
                          <a:spcPts val="0"/>
                        </a:spcBef>
                        <a:spcAft>
                          <a:spcPts val="0"/>
                        </a:spcAft>
                        <a:buNone/>
                      </a:pPr>
                      <a:r>
                        <a:rPr lang="es-MX" sz="1100" b="1" u="none" strike="noStrike" cap="none" dirty="0">
                          <a:solidFill>
                            <a:srgbClr val="000000"/>
                          </a:solidFill>
                          <a:latin typeface="Century Gothic"/>
                          <a:ea typeface="Century Gothic"/>
                          <a:cs typeface="Century Gothic"/>
                          <a:sym typeface="Century Gothic"/>
                        </a:rPr>
                        <a:t>¿Qué aspectos se evalúan del proyecto?</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15000"/>
                        </a:lnSpc>
                        <a:spcBef>
                          <a:spcPts val="0"/>
                        </a:spcBef>
                        <a:spcAft>
                          <a:spcPts val="0"/>
                        </a:spcAft>
                        <a:buNone/>
                      </a:pPr>
                      <a:r>
                        <a:rPr lang="es-MX" sz="1100" b="1" u="none" strike="noStrike" cap="none" dirty="0">
                          <a:solidFill>
                            <a:srgbClr val="000000"/>
                          </a:solidFill>
                          <a:latin typeface="Century Gothic"/>
                          <a:ea typeface="Century Gothic"/>
                          <a:cs typeface="Century Gothic"/>
                          <a:sym typeface="Century Gothic"/>
                        </a:rPr>
                        <a:t> ¿Cuáles son los criterios que se utilizan para evaluar cada aspecto?</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15000"/>
                        </a:lnSpc>
                        <a:spcBef>
                          <a:spcPts val="0"/>
                        </a:spcBef>
                        <a:spcAft>
                          <a:spcPts val="0"/>
                        </a:spcAft>
                        <a:buNone/>
                      </a:pPr>
                      <a:r>
                        <a:rPr lang="es-MX" sz="1100" b="1" u="none" strike="noStrike" cap="none" dirty="0">
                          <a:solidFill>
                            <a:srgbClr val="000000"/>
                          </a:solidFill>
                          <a:latin typeface="Century Gothic"/>
                          <a:ea typeface="Century Gothic"/>
                          <a:cs typeface="Century Gothic"/>
                          <a:sym typeface="Century Gothic"/>
                        </a:rPr>
                        <a:t>Herramientas e instrumentos de evaluación que se utilizan.</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1820776">
                <a:tc>
                  <a:txBody>
                    <a:bodyPr/>
                    <a:lstStyle/>
                    <a:p>
                      <a:pPr marL="0" marR="0" lvl="0" indent="0" algn="l" rtl="0">
                        <a:lnSpc>
                          <a:spcPct val="115000"/>
                        </a:lnSpc>
                        <a:spcBef>
                          <a:spcPts val="0"/>
                        </a:spcBef>
                        <a:spcAft>
                          <a:spcPts val="0"/>
                        </a:spcAft>
                        <a:buNone/>
                      </a:pPr>
                      <a:endParaRPr sz="11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La organización.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La estructura del proyecto.</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El orden y coherencia del mismo.</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La recopilación de la información.</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La escritura y experimentación.</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a:solidFill>
                            <a:srgbClr val="000000"/>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u="none" strike="noStrike" cap="none" dirty="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s-MX" sz="1100" u="none" strike="noStrike" cap="none" dirty="0">
                          <a:solidFill>
                            <a:srgbClr val="000000"/>
                          </a:solidFill>
                          <a:latin typeface="Century Gothic"/>
                          <a:ea typeface="Century Gothic"/>
                          <a:cs typeface="Century Gothic"/>
                          <a:sym typeface="Century Gothic"/>
                        </a:rPr>
                        <a:t>Presentaciones iniciales de avances del proyecto.</a:t>
                      </a:r>
                      <a:endParaRPr sz="110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dirty="0">
                          <a:solidFill>
                            <a:srgbClr val="000000"/>
                          </a:solidFill>
                          <a:latin typeface="Century Gothic"/>
                          <a:ea typeface="Century Gothic"/>
                          <a:cs typeface="Century Gothic"/>
                          <a:sym typeface="Century Gothic"/>
                        </a:rPr>
                        <a:t>Trabajo escrito.</a:t>
                      </a:r>
                      <a:endParaRPr sz="110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dirty="0">
                          <a:solidFill>
                            <a:srgbClr val="000000"/>
                          </a:solidFill>
                          <a:latin typeface="Century Gothic"/>
                          <a:ea typeface="Century Gothic"/>
                          <a:cs typeface="Century Gothic"/>
                          <a:sym typeface="Century Gothic"/>
                        </a:rPr>
                        <a:t>Trabajo de laboratorio para elaborar un producto herbolario.</a:t>
                      </a:r>
                      <a:endParaRPr sz="110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100" u="none" strike="noStrike" cap="none" dirty="0">
                          <a:solidFill>
                            <a:srgbClr val="000000"/>
                          </a:solidFill>
                          <a:latin typeface="Century Gothic"/>
                          <a:ea typeface="Century Gothic"/>
                          <a:cs typeface="Century Gothic"/>
                          <a:sym typeface="Century Gothic"/>
                        </a:rPr>
                        <a:t>Presentación final del </a:t>
                      </a:r>
                      <a:r>
                        <a:rPr lang="es-MX" sz="1100" u="none" strike="noStrike" cap="none" dirty="0" smtClean="0">
                          <a:solidFill>
                            <a:srgbClr val="000000"/>
                          </a:solidFill>
                          <a:latin typeface="Century Gothic"/>
                          <a:ea typeface="Century Gothic"/>
                          <a:cs typeface="Century Gothic"/>
                          <a:sym typeface="Century Gothic"/>
                        </a:rPr>
                        <a:t>proyecto </a:t>
                      </a:r>
                    </a:p>
                    <a:p>
                      <a:pPr marL="0" marR="0" lvl="0" indent="0" algn="l" rtl="0">
                        <a:lnSpc>
                          <a:spcPct val="115000"/>
                        </a:lnSpc>
                        <a:spcBef>
                          <a:spcPts val="0"/>
                        </a:spcBef>
                        <a:spcAft>
                          <a:spcPts val="0"/>
                        </a:spcAft>
                        <a:buNone/>
                      </a:pPr>
                      <a:endParaRPr lang="es-MX" sz="1100" u="none" strike="noStrike" cap="none" dirty="0" smtClean="0">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s-MX" sz="1100" u="none" strike="noStrike" cap="none" dirty="0" smtClean="0">
                          <a:solidFill>
                            <a:srgbClr val="000000"/>
                          </a:solidFill>
                          <a:latin typeface="Century Gothic"/>
                          <a:ea typeface="Century Gothic"/>
                          <a:cs typeface="Century Gothic"/>
                          <a:sym typeface="Century Gothic"/>
                        </a:rPr>
                        <a:t>*</a:t>
                      </a:r>
                      <a:r>
                        <a:rPr lang="es-MX" sz="1100" b="1" u="none" strike="noStrike" cap="none" dirty="0" smtClean="0">
                          <a:solidFill>
                            <a:srgbClr val="000000"/>
                          </a:solidFill>
                          <a:effectLst>
                            <a:outerShdw blurRad="38100" dist="38100" dir="2700000" algn="tl">
                              <a:srgbClr val="000000">
                                <a:alpha val="43137"/>
                              </a:srgbClr>
                            </a:outerShdw>
                          </a:effectLst>
                          <a:latin typeface="Century Gothic"/>
                          <a:ea typeface="Century Gothic"/>
                          <a:cs typeface="Century Gothic"/>
                          <a:sym typeface="Century Gothic"/>
                        </a:rPr>
                        <a:t>Estos</a:t>
                      </a:r>
                      <a:r>
                        <a:rPr lang="es-MX" sz="1100" b="1" u="none" strike="noStrike" cap="none" baseline="0" dirty="0" smtClean="0">
                          <a:solidFill>
                            <a:srgbClr val="000000"/>
                          </a:solidFill>
                          <a:effectLst>
                            <a:outerShdw blurRad="38100" dist="38100" dir="2700000" algn="tl">
                              <a:srgbClr val="000000">
                                <a:alpha val="43137"/>
                              </a:srgbClr>
                            </a:outerShdw>
                          </a:effectLst>
                          <a:latin typeface="Century Gothic"/>
                          <a:ea typeface="Century Gothic"/>
                          <a:cs typeface="Century Gothic"/>
                          <a:sym typeface="Century Gothic"/>
                        </a:rPr>
                        <a:t> resultados se podrán observar en </a:t>
                      </a:r>
                      <a:r>
                        <a:rPr lang="es-MX" sz="1100" b="1" u="none" strike="noStrike" cap="none" dirty="0" smtClean="0">
                          <a:solidFill>
                            <a:srgbClr val="000000"/>
                          </a:solidFill>
                          <a:effectLst>
                            <a:outerShdw blurRad="38100" dist="38100" dir="2700000" algn="tl">
                              <a:srgbClr val="000000">
                                <a:alpha val="43137"/>
                              </a:srgbClr>
                            </a:outerShdw>
                          </a:effectLst>
                          <a:latin typeface="Century Gothic"/>
                          <a:ea typeface="Century Gothic"/>
                          <a:cs typeface="Century Gothic"/>
                          <a:sym typeface="Century Gothic"/>
                        </a:rPr>
                        <a:t>ANEXOS.</a:t>
                      </a:r>
                      <a:endParaRPr sz="1100" b="1"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1100" u="none" strike="noStrike" cap="none" dirty="0">
                        <a:solidFill>
                          <a:srgbClr val="000000"/>
                        </a:solidFill>
                        <a:latin typeface="Century Gothic"/>
                        <a:ea typeface="Century Gothic"/>
                        <a:cs typeface="Century Gothic"/>
                        <a:sym typeface="Century Gothic"/>
                      </a:endParaRPr>
                    </a:p>
                    <a:p>
                      <a:pPr marL="342900" marR="0" lvl="0" indent="-342900" algn="l" rtl="0">
                        <a:lnSpc>
                          <a:spcPct val="115000"/>
                        </a:lnSpc>
                        <a:spcBef>
                          <a:spcPts val="0"/>
                        </a:spcBef>
                        <a:spcAft>
                          <a:spcPts val="0"/>
                        </a:spcAft>
                        <a:buClr>
                          <a:srgbClr val="000000"/>
                        </a:buClr>
                        <a:buSzPts val="1600"/>
                        <a:buFont typeface="Noto Sans Symbols"/>
                        <a:buChar char="∙"/>
                      </a:pPr>
                      <a:r>
                        <a:rPr lang="es-MX" sz="1100" u="none" strike="noStrike" cap="none" dirty="0">
                          <a:solidFill>
                            <a:srgbClr val="000000"/>
                          </a:solidFill>
                          <a:latin typeface="Century Gothic"/>
                          <a:ea typeface="Century Gothic"/>
                          <a:cs typeface="Century Gothic"/>
                          <a:sym typeface="Century Gothic"/>
                        </a:rPr>
                        <a:t>Guía de observación para orientar la investigación, para detectar áreas de oportunidad y mejorar desempeño. </a:t>
                      </a:r>
                      <a:endParaRPr sz="110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s-MX" sz="1100" u="none" strike="noStrike" cap="none" dirty="0">
                          <a:solidFill>
                            <a:srgbClr val="000000"/>
                          </a:solidFill>
                          <a:latin typeface="Century Gothic"/>
                          <a:ea typeface="Century Gothic"/>
                          <a:cs typeface="Century Gothic"/>
                          <a:sym typeface="Century Gothic"/>
                        </a:rPr>
                        <a:t>Lista de cotejo, como evaluación interna y se efectuara en cada etapa de la investigación para identificar el logro de objetivos planteados.</a:t>
                      </a:r>
                      <a:endParaRPr sz="1100" u="none" strike="noStrike" cap="none" dirty="0">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s-MX" sz="1100" u="none" strike="noStrike" cap="none" dirty="0">
                          <a:solidFill>
                            <a:srgbClr val="000000"/>
                          </a:solidFill>
                          <a:latin typeface="Century Gothic"/>
                          <a:ea typeface="Century Gothic"/>
                          <a:cs typeface="Century Gothic"/>
                          <a:sym typeface="Century Gothic"/>
                        </a:rPr>
                        <a:t>Autoevaluación del desempeño en la investigación. </a:t>
                      </a:r>
                      <a:endParaRPr sz="11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4" name="Google Shape;265;p44"/>
          <p:cNvSpPr/>
          <p:nvPr/>
        </p:nvSpPr>
        <p:spPr>
          <a:xfrm>
            <a:off x="0" y="0"/>
            <a:ext cx="6748529" cy="399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3200" b="1" dirty="0">
                <a:solidFill>
                  <a:schemeClr val="dk1"/>
                </a:solidFill>
                <a:latin typeface="Calibri"/>
                <a:ea typeface="Calibri"/>
                <a:cs typeface="Calibri"/>
                <a:sym typeface="Calibri"/>
              </a:rPr>
              <a:t>Evaluación del Proyecto</a:t>
            </a:r>
            <a:endParaRPr sz="32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LISTA DE CAMBIOS</a:t>
            </a:r>
            <a:endParaRPr lang="es-MX" b="1" dirty="0"/>
          </a:p>
        </p:txBody>
      </p:sp>
      <p:sp>
        <p:nvSpPr>
          <p:cNvPr id="3" name="2 Marcador de texto"/>
          <p:cNvSpPr>
            <a:spLocks noGrp="1"/>
          </p:cNvSpPr>
          <p:nvPr>
            <p:ph type="body" idx="1"/>
          </p:nvPr>
        </p:nvSpPr>
        <p:spPr/>
        <p:txBody>
          <a:bodyPr/>
          <a:lstStyle/>
          <a:p>
            <a:r>
              <a:rPr lang="es-ES" dirty="0" smtClean="0"/>
              <a:t>Cambio en el título y elaboración del producto principal por problemas de salud y rotación de profesores. </a:t>
            </a:r>
          </a:p>
          <a:p>
            <a:r>
              <a:rPr lang="es-ES" dirty="0" smtClean="0"/>
              <a:t>Cambio de asignaturas para la colaboración del proyecto.</a:t>
            </a:r>
          </a:p>
          <a:p>
            <a:r>
              <a:rPr lang="es-ES" dirty="0" smtClean="0"/>
              <a:t>El tiempo para la elaboración del proyecto se extendió por la carga de trabajo y tratar de coincidir entre profesores. </a:t>
            </a:r>
          </a:p>
          <a:p>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21405" y="2130425"/>
            <a:ext cx="7772400" cy="1470025"/>
          </a:xfrm>
        </p:spPr>
        <p:txBody>
          <a:bodyPr/>
          <a:lstStyle/>
          <a:p>
            <a:r>
              <a:rPr lang="es-ES" sz="13800" dirty="0" smtClean="0">
                <a:latin typeface="Broadway" pitchFamily="82" charset="0"/>
              </a:rPr>
              <a:t>ANEXOS</a:t>
            </a:r>
            <a:endParaRPr lang="es-MX" sz="13800" dirty="0">
              <a:latin typeface="Broadway"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p:nvPr/>
        </p:nvSpPr>
        <p:spPr>
          <a:xfrm>
            <a:off x="-1" y="0"/>
            <a:ext cx="8281115"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4400" b="1" dirty="0" smtClean="0">
                <a:solidFill>
                  <a:schemeClr val="dk1"/>
                </a:solidFill>
                <a:latin typeface="Calibri"/>
                <a:ea typeface="Calibri"/>
                <a:cs typeface="Calibri"/>
                <a:sym typeface="Calibri"/>
              </a:rPr>
              <a:t>Actividades asignadas por área</a:t>
            </a:r>
            <a:endParaRPr dirty="0"/>
          </a:p>
        </p:txBody>
      </p:sp>
      <p:graphicFrame>
        <p:nvGraphicFramePr>
          <p:cNvPr id="282" name="Google Shape;282;p47"/>
          <p:cNvGraphicFramePr/>
          <p:nvPr/>
        </p:nvGraphicFramePr>
        <p:xfrm>
          <a:off x="477981" y="949037"/>
          <a:ext cx="3352800" cy="1822704"/>
        </p:xfrm>
        <a:graphic>
          <a:graphicData uri="http://schemas.openxmlformats.org/drawingml/2006/table">
            <a:tbl>
              <a:tblPr>
                <a:noFill/>
                <a:tableStyleId>{0A044D9D-D3CC-40DF-B2C2-C68C4C103CA3}</a:tableStyleId>
              </a:tblPr>
              <a:tblGrid>
                <a:gridCol w="3352800"/>
              </a:tblGrid>
              <a:tr h="223075">
                <a:tc>
                  <a:txBody>
                    <a:bodyPr/>
                    <a:lstStyle/>
                    <a:p>
                      <a:pPr marL="0" marR="0" lvl="0" indent="0" algn="ctr" rtl="0">
                        <a:lnSpc>
                          <a:spcPct val="115000"/>
                        </a:lnSpc>
                        <a:spcBef>
                          <a:spcPts val="0"/>
                        </a:spcBef>
                        <a:spcAft>
                          <a:spcPts val="0"/>
                        </a:spcAft>
                        <a:buClr>
                          <a:schemeClr val="dk1"/>
                        </a:buClr>
                        <a:buSzPts val="3200"/>
                        <a:buFont typeface="Calibri"/>
                        <a:buNone/>
                      </a:pPr>
                      <a:r>
                        <a:rPr lang="es-MX" sz="3200" b="1" i="0" u="none" strike="noStrike" cap="none" dirty="0">
                          <a:solidFill>
                            <a:schemeClr val="dk1"/>
                          </a:solidFill>
                          <a:latin typeface="Calibri"/>
                          <a:ea typeface="Calibri"/>
                          <a:cs typeface="Calibri"/>
                          <a:sym typeface="Calibri"/>
                        </a:rPr>
                        <a:t>ÁREA I</a:t>
                      </a:r>
                      <a:endParaRPr sz="3200" b="0" i="0" u="none" strike="noStrike" cap="none" dirty="0">
                        <a:solidFill>
                          <a:schemeClr val="dk1"/>
                        </a:solidFill>
                        <a:latin typeface="Arial"/>
                        <a:ea typeface="Arial"/>
                        <a:cs typeface="Arial"/>
                        <a:sym typeface="Arial"/>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669225">
                <a:tc>
                  <a:txBody>
                    <a:bodyPr/>
                    <a:lstStyle/>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dirty="0">
                          <a:solidFill>
                            <a:srgbClr val="000000"/>
                          </a:solidFill>
                          <a:latin typeface="Calibri"/>
                          <a:ea typeface="Calibri"/>
                          <a:cs typeface="Calibri"/>
                          <a:sym typeface="Calibri"/>
                        </a:rPr>
                        <a:t>Estudio de mercado</a:t>
                      </a:r>
                      <a:endParaRPr sz="2400" u="none" strike="noStrike" cap="none"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dirty="0">
                          <a:solidFill>
                            <a:srgbClr val="000000"/>
                          </a:solidFill>
                          <a:latin typeface="Calibri"/>
                          <a:ea typeface="Calibri"/>
                          <a:cs typeface="Calibri"/>
                          <a:sym typeface="Calibri"/>
                        </a:rPr>
                        <a:t>Envasado </a:t>
                      </a:r>
                      <a:endParaRPr sz="2400" u="none" strike="noStrike" cap="none"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dirty="0">
                          <a:solidFill>
                            <a:srgbClr val="000000"/>
                          </a:solidFill>
                          <a:latin typeface="Calibri"/>
                          <a:ea typeface="Calibri"/>
                          <a:cs typeface="Calibri"/>
                          <a:sym typeface="Calibri"/>
                        </a:rPr>
                        <a:t>presupuesto</a:t>
                      </a:r>
                      <a:endParaRPr sz="2400" u="none" strike="noStrike" cap="none" dirty="0">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graphicFrame>
        <p:nvGraphicFramePr>
          <p:cNvPr id="283" name="Google Shape;283;p47"/>
          <p:cNvGraphicFramePr/>
          <p:nvPr/>
        </p:nvGraphicFramePr>
        <p:xfrm>
          <a:off x="5029200" y="921327"/>
          <a:ext cx="3048000" cy="1472184"/>
        </p:xfrm>
        <a:graphic>
          <a:graphicData uri="http://schemas.openxmlformats.org/drawingml/2006/table">
            <a:tbl>
              <a:tblPr>
                <a:noFill/>
                <a:tableStyleId>{0A044D9D-D3CC-40DF-B2C2-C68C4C103CA3}</a:tableStyleId>
              </a:tblPr>
              <a:tblGrid>
                <a:gridCol w="3048000"/>
              </a:tblGrid>
              <a:tr h="223075">
                <a:tc>
                  <a:txBody>
                    <a:bodyPr/>
                    <a:lstStyle/>
                    <a:p>
                      <a:pPr marL="0" marR="0" lvl="0" indent="0" algn="ctr" rtl="0">
                        <a:lnSpc>
                          <a:spcPct val="115000"/>
                        </a:lnSpc>
                        <a:spcBef>
                          <a:spcPts val="0"/>
                        </a:spcBef>
                        <a:spcAft>
                          <a:spcPts val="0"/>
                        </a:spcAft>
                        <a:buClr>
                          <a:schemeClr val="dk1"/>
                        </a:buClr>
                        <a:buSzPts val="3600"/>
                        <a:buFont typeface="Calibri"/>
                        <a:buNone/>
                      </a:pPr>
                      <a:r>
                        <a:rPr lang="es-MX" sz="3600" b="1" i="0" u="none" strike="noStrike" cap="none" dirty="0">
                          <a:solidFill>
                            <a:schemeClr val="dk1"/>
                          </a:solidFill>
                          <a:latin typeface="Calibri"/>
                          <a:ea typeface="Calibri"/>
                          <a:cs typeface="Calibri"/>
                          <a:sym typeface="Calibri"/>
                        </a:rPr>
                        <a:t>ÁREA II</a:t>
                      </a:r>
                      <a:endParaRPr sz="4800" b="0" i="0" u="none" strike="noStrike" cap="none" dirty="0">
                        <a:solidFill>
                          <a:schemeClr val="dk1"/>
                        </a:solidFill>
                        <a:latin typeface="Arial"/>
                        <a:ea typeface="Arial"/>
                        <a:cs typeface="Arial"/>
                        <a:sym typeface="Arial"/>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150825">
                <a:tc>
                  <a:txBody>
                    <a:bodyPr/>
                    <a:lstStyle/>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dirty="0">
                          <a:solidFill>
                            <a:srgbClr val="000000"/>
                          </a:solidFill>
                          <a:latin typeface="Calibri"/>
                          <a:ea typeface="Calibri"/>
                          <a:cs typeface="Calibri"/>
                          <a:sym typeface="Calibri"/>
                        </a:rPr>
                        <a:t>Elaboración de tinturas</a:t>
                      </a:r>
                      <a:endParaRPr sz="2400" u="none" strike="noStrike" cap="none" dirty="0">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graphicFrame>
        <p:nvGraphicFramePr>
          <p:cNvPr id="284" name="Google Shape;284;p47"/>
          <p:cNvGraphicFramePr/>
          <p:nvPr/>
        </p:nvGraphicFramePr>
        <p:xfrm>
          <a:off x="1468582" y="2920816"/>
          <a:ext cx="6096000" cy="3715512"/>
        </p:xfrm>
        <a:graphic>
          <a:graphicData uri="http://schemas.openxmlformats.org/drawingml/2006/table">
            <a:tbl>
              <a:tblPr>
                <a:noFill/>
                <a:tableStyleId>{0A044D9D-D3CC-40DF-B2C2-C68C4C103CA3}</a:tableStyleId>
              </a:tblPr>
              <a:tblGrid>
                <a:gridCol w="6096000"/>
              </a:tblGrid>
              <a:tr h="223075">
                <a:tc>
                  <a:txBody>
                    <a:bodyPr/>
                    <a:lstStyle/>
                    <a:p>
                      <a:pPr marL="0" marR="0" lvl="0" indent="0" algn="ctr" rtl="0">
                        <a:lnSpc>
                          <a:spcPct val="115000"/>
                        </a:lnSpc>
                        <a:spcBef>
                          <a:spcPts val="0"/>
                        </a:spcBef>
                        <a:spcAft>
                          <a:spcPts val="0"/>
                        </a:spcAft>
                        <a:buClr>
                          <a:schemeClr val="dk1"/>
                        </a:buClr>
                        <a:buSzPts val="3200"/>
                        <a:buFont typeface="Calibri"/>
                        <a:buNone/>
                      </a:pPr>
                      <a:r>
                        <a:rPr lang="es-MX" sz="3200" b="1" i="0" u="none" strike="noStrike" cap="none" dirty="0">
                          <a:solidFill>
                            <a:schemeClr val="dk1"/>
                          </a:solidFill>
                          <a:latin typeface="Calibri"/>
                          <a:ea typeface="Calibri"/>
                          <a:cs typeface="Calibri"/>
                          <a:sym typeface="Calibri"/>
                        </a:rPr>
                        <a:t>ÁREA III</a:t>
                      </a:r>
                      <a:endParaRPr sz="3200" b="0" i="0" u="none" strike="noStrike" cap="none" dirty="0">
                        <a:solidFill>
                          <a:schemeClr val="dk1"/>
                        </a:solidFill>
                        <a:latin typeface="Arial"/>
                        <a:ea typeface="Arial"/>
                        <a:cs typeface="Arial"/>
                        <a:sym typeface="Arial"/>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150825">
                <a:tc>
                  <a:txBody>
                    <a:bodyPr/>
                    <a:lstStyle/>
                    <a:p>
                      <a:pPr marL="342900" marR="0" lvl="0" indent="-342900" algn="l" rtl="0">
                        <a:lnSpc>
                          <a:spcPct val="115000"/>
                        </a:lnSpc>
                        <a:spcBef>
                          <a:spcPts val="0"/>
                        </a:spcBef>
                        <a:spcAft>
                          <a:spcPts val="0"/>
                        </a:spcAft>
                        <a:buClr>
                          <a:srgbClr val="000000"/>
                        </a:buClr>
                        <a:buSzPts val="2000"/>
                        <a:buFont typeface="Noto Sans Symbols"/>
                        <a:buChar char="∙"/>
                      </a:pPr>
                      <a:r>
                        <a:rPr lang="es-MX" sz="2000" u="none" strike="noStrike" cap="none">
                          <a:solidFill>
                            <a:srgbClr val="000000"/>
                          </a:solidFill>
                          <a:latin typeface="Calibri"/>
                          <a:ea typeface="Calibri"/>
                          <a:cs typeface="Calibri"/>
                          <a:sym typeface="Calibri"/>
                        </a:rPr>
                        <a:t>Grabar evidencias de todo el proceso de elaboración de tinturas, presupuesto y envasado, investigación, creación de marca</a:t>
                      </a:r>
                      <a:endParaRPr sz="2000" u="none" strike="noStrike" cap="none">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01675">
                <a:tc>
                  <a:txBody>
                    <a:bodyPr/>
                    <a:lstStyle/>
                    <a:p>
                      <a:pPr marL="342900" marR="0" lvl="0" indent="-342900" algn="l" rtl="0">
                        <a:lnSpc>
                          <a:spcPct val="115000"/>
                        </a:lnSpc>
                        <a:spcBef>
                          <a:spcPts val="0"/>
                        </a:spcBef>
                        <a:spcAft>
                          <a:spcPts val="0"/>
                        </a:spcAft>
                        <a:buClr>
                          <a:srgbClr val="000000"/>
                        </a:buClr>
                        <a:buSzPts val="2000"/>
                        <a:buFont typeface="Noto Sans Symbols"/>
                        <a:buChar char="∙"/>
                      </a:pPr>
                      <a:r>
                        <a:rPr lang="es-MX" sz="2000" u="none" strike="noStrike" cap="none">
                          <a:solidFill>
                            <a:srgbClr val="000000"/>
                          </a:solidFill>
                          <a:latin typeface="Calibri"/>
                          <a:ea typeface="Calibri"/>
                          <a:cs typeface="Calibri"/>
                          <a:sym typeface="Calibri"/>
                        </a:rPr>
                        <a:t>Permiso de venta</a:t>
                      </a:r>
                      <a:endParaRPr sz="20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000"/>
                        <a:buFont typeface="Noto Sans Symbols"/>
                        <a:buChar char="∙"/>
                      </a:pPr>
                      <a:r>
                        <a:rPr lang="es-MX" sz="2000" u="none" strike="noStrike" cap="none">
                          <a:solidFill>
                            <a:srgbClr val="000000"/>
                          </a:solidFill>
                          <a:latin typeface="Calibri"/>
                          <a:ea typeface="Calibri"/>
                          <a:cs typeface="Calibri"/>
                          <a:sym typeface="Calibri"/>
                        </a:rPr>
                        <a:t>Investigar ante que autoridades deben solicitar permisos </a:t>
                      </a:r>
                      <a:endParaRPr sz="2000" u="none" strike="noStrike" cap="none">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301675">
                <a:tc>
                  <a:txBody>
                    <a:bodyPr/>
                    <a:lstStyle/>
                    <a:p>
                      <a:pPr marL="342900" marR="0" lvl="0" indent="-342900" algn="l" rtl="0">
                        <a:lnSpc>
                          <a:spcPct val="115000"/>
                        </a:lnSpc>
                        <a:spcBef>
                          <a:spcPts val="0"/>
                        </a:spcBef>
                        <a:spcAft>
                          <a:spcPts val="0"/>
                        </a:spcAft>
                        <a:buClr>
                          <a:srgbClr val="000000"/>
                        </a:buClr>
                        <a:buSzPts val="2000"/>
                        <a:buFont typeface="Noto Sans Symbols"/>
                        <a:buChar char="∙"/>
                      </a:pPr>
                      <a:r>
                        <a:rPr lang="es-MX" sz="2000" u="none" strike="noStrike" cap="none" dirty="0">
                          <a:solidFill>
                            <a:srgbClr val="000000"/>
                          </a:solidFill>
                          <a:latin typeface="Calibri"/>
                          <a:ea typeface="Calibri"/>
                          <a:cs typeface="Calibri"/>
                          <a:sym typeface="Calibri"/>
                        </a:rPr>
                        <a:t>Creación de empresa (permiso SRE, trámite notaria, </a:t>
                      </a:r>
                      <a:r>
                        <a:rPr lang="es-MX" sz="2000" u="none" strike="noStrike" cap="none" dirty="0" err="1">
                          <a:solidFill>
                            <a:srgbClr val="000000"/>
                          </a:solidFill>
                          <a:latin typeface="Calibri"/>
                          <a:ea typeface="Calibri"/>
                          <a:cs typeface="Calibri"/>
                          <a:sym typeface="Calibri"/>
                        </a:rPr>
                        <a:t>inscirpción</a:t>
                      </a:r>
                      <a:r>
                        <a:rPr lang="es-MX" sz="2000" u="none" strike="noStrike" cap="none" dirty="0">
                          <a:solidFill>
                            <a:srgbClr val="000000"/>
                          </a:solidFill>
                          <a:latin typeface="Calibri"/>
                          <a:ea typeface="Calibri"/>
                          <a:cs typeface="Calibri"/>
                          <a:sym typeface="Calibri"/>
                        </a:rPr>
                        <a:t> </a:t>
                      </a:r>
                      <a:r>
                        <a:rPr lang="es-MX" sz="2000" dirty="0">
                          <a:latin typeface="Calibri"/>
                          <a:ea typeface="Calibri"/>
                          <a:cs typeface="Calibri"/>
                          <a:sym typeface="Calibri"/>
                        </a:rPr>
                        <a:t>a SAT)</a:t>
                      </a:r>
                      <a:endParaRPr sz="2000" u="none" strike="noStrike" cap="none"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000"/>
                        <a:buFont typeface="Noto Sans Symbols"/>
                        <a:buChar char="∙"/>
                      </a:pPr>
                      <a:r>
                        <a:rPr lang="es-MX" sz="2000" u="none" strike="noStrike" cap="none" dirty="0">
                          <a:solidFill>
                            <a:srgbClr val="000000"/>
                          </a:solidFill>
                          <a:latin typeface="Calibri"/>
                          <a:ea typeface="Calibri"/>
                          <a:cs typeface="Calibri"/>
                          <a:sym typeface="Calibri"/>
                        </a:rPr>
                        <a:t>S.A. DE C.V.</a:t>
                      </a:r>
                      <a:endParaRPr sz="2000" u="none" strike="noStrike" cap="none" dirty="0">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aphicFrame>
        <p:nvGraphicFramePr>
          <p:cNvPr id="290" name="Google Shape;290;p48"/>
          <p:cNvGraphicFramePr/>
          <p:nvPr/>
        </p:nvGraphicFramePr>
        <p:xfrm>
          <a:off x="1524000" y="1676400"/>
          <a:ext cx="6096000" cy="1822704"/>
        </p:xfrm>
        <a:graphic>
          <a:graphicData uri="http://schemas.openxmlformats.org/drawingml/2006/table">
            <a:tbl>
              <a:tblPr>
                <a:noFill/>
                <a:tableStyleId>{0A044D9D-D3CC-40DF-B2C2-C68C4C103CA3}</a:tableStyleId>
              </a:tblPr>
              <a:tblGrid>
                <a:gridCol w="6096000"/>
              </a:tblGrid>
              <a:tr h="223075">
                <a:tc>
                  <a:txBody>
                    <a:bodyPr/>
                    <a:lstStyle/>
                    <a:p>
                      <a:pPr marL="0" marR="0" lvl="0" indent="0" algn="ctr" rtl="0">
                        <a:lnSpc>
                          <a:spcPct val="115000"/>
                        </a:lnSpc>
                        <a:spcBef>
                          <a:spcPts val="0"/>
                        </a:spcBef>
                        <a:spcAft>
                          <a:spcPts val="0"/>
                        </a:spcAft>
                        <a:buClr>
                          <a:schemeClr val="dk1"/>
                        </a:buClr>
                        <a:buSzPts val="3200"/>
                        <a:buFont typeface="Calibri"/>
                        <a:buNone/>
                      </a:pPr>
                      <a:r>
                        <a:rPr lang="es-MX" sz="3200" b="1" i="0" u="none" strike="noStrike" cap="none">
                          <a:solidFill>
                            <a:schemeClr val="dk1"/>
                          </a:solidFill>
                          <a:latin typeface="Calibri"/>
                          <a:ea typeface="Calibri"/>
                          <a:cs typeface="Calibri"/>
                          <a:sym typeface="Calibri"/>
                        </a:rPr>
                        <a:t>ÁREA IV</a:t>
                      </a:r>
                      <a:endParaRPr sz="3200" b="0" i="0" u="none" strike="noStrike" cap="none">
                        <a:solidFill>
                          <a:schemeClr val="dk1"/>
                        </a:solidFill>
                        <a:latin typeface="Arial"/>
                        <a:ea typeface="Arial"/>
                        <a:cs typeface="Arial"/>
                        <a:sym typeface="Arial"/>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452500">
                <a:tc>
                  <a:txBody>
                    <a:bodyPr/>
                    <a:lstStyle/>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a:solidFill>
                            <a:srgbClr val="000000"/>
                          </a:solidFill>
                          <a:latin typeface="Calibri"/>
                          <a:ea typeface="Calibri"/>
                          <a:cs typeface="Calibri"/>
                          <a:sym typeface="Calibri"/>
                        </a:rPr>
                        <a:t>Diseño de marca</a:t>
                      </a:r>
                      <a:endParaRPr sz="24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a:solidFill>
                            <a:srgbClr val="000000"/>
                          </a:solidFill>
                          <a:latin typeface="Calibri"/>
                          <a:ea typeface="Calibri"/>
                          <a:cs typeface="Calibri"/>
                          <a:sym typeface="Calibri"/>
                        </a:rPr>
                        <a:t>Aviso comercial</a:t>
                      </a:r>
                      <a:endParaRPr sz="2400" u="none" strike="noStrike" cap="none">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2400"/>
                        <a:buFont typeface="Noto Sans Symbols"/>
                        <a:buChar char="∙"/>
                      </a:pPr>
                      <a:r>
                        <a:rPr lang="es-MX" sz="2400" u="none" strike="noStrike" cap="none">
                          <a:solidFill>
                            <a:srgbClr val="000000"/>
                          </a:solidFill>
                          <a:latin typeface="Calibri"/>
                          <a:ea typeface="Calibri"/>
                          <a:cs typeface="Calibri"/>
                          <a:sym typeface="Calibri"/>
                        </a:rPr>
                        <a:t>Publicidad en redes sociales</a:t>
                      </a:r>
                      <a:endParaRPr sz="2400" u="none" strike="noStrike" cap="none">
                        <a:latin typeface="Calibri"/>
                        <a:ea typeface="Calibri"/>
                        <a:cs typeface="Calibri"/>
                        <a:sym typeface="Calibri"/>
                      </a:endParaRPr>
                    </a:p>
                  </a:txBody>
                  <a:tcPr marL="14900" marR="149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p:nvPr/>
        </p:nvSpPr>
        <p:spPr>
          <a:xfrm>
            <a:off x="2286000" y="2514600"/>
            <a:ext cx="5383205"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6000" b="1" dirty="0">
                <a:solidFill>
                  <a:schemeClr val="dk1"/>
                </a:solidFill>
                <a:latin typeface="Century Gothic"/>
                <a:ea typeface="Century Gothic"/>
                <a:cs typeface="Century Gothic"/>
                <a:sym typeface="Century Gothic"/>
              </a:rPr>
              <a:t>FOTOGRAFÍAS</a:t>
            </a:r>
            <a:endParaRPr sz="6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8"/>
          <p:cNvPicPr preferRelativeResize="0"/>
          <p:nvPr/>
        </p:nvPicPr>
        <p:blipFill rotWithShape="1">
          <a:blip r:embed="rId3">
            <a:alphaModFix/>
          </a:blip>
          <a:srcRect/>
          <a:stretch/>
        </p:blipFill>
        <p:spPr>
          <a:xfrm>
            <a:off x="1447800" y="1143000"/>
            <a:ext cx="6197600" cy="464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85;p13"/>
          <p:cNvSpPr txBox="1">
            <a:spLocks/>
          </p:cNvSpPr>
          <p:nvPr/>
        </p:nvSpPr>
        <p:spPr>
          <a:xfrm>
            <a:off x="1205346" y="935182"/>
            <a:ext cx="6871854" cy="463434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888888"/>
              </a:buClr>
              <a:buSzPts val="2000"/>
              <a:buFont typeface="Arial" pitchFamily="34" charset="0"/>
              <a:buChar char="•"/>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Claudia Ivonne Carrasco Jiménez</a:t>
            </a:r>
          </a:p>
          <a:p>
            <a:pPr marL="0" marR="0" lvl="0" indent="0" algn="ctr" defTabSz="914400" rtl="0" eaLnBrk="1" fontAlgn="auto" latinLnBrk="0" hangingPunct="1">
              <a:lnSpc>
                <a:spcPct val="80000"/>
              </a:lnSpc>
              <a:spcBef>
                <a:spcPts val="0"/>
              </a:spcBef>
              <a:spcAft>
                <a:spcPts val="0"/>
              </a:spcAft>
              <a:buClr>
                <a:srgbClr val="888888"/>
              </a:buClr>
              <a:buSzPts val="2000"/>
              <a:buFont typeface="Arial"/>
              <a:buNone/>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 (Derecho-1601)</a:t>
            </a:r>
          </a:p>
          <a:p>
            <a:pPr marL="0" marR="0" lvl="0" indent="0" algn="ctr" defTabSz="914400" rtl="0" eaLnBrk="1" fontAlgn="auto" latinLnBrk="0" hangingPunct="1">
              <a:lnSpc>
                <a:spcPct val="80000"/>
              </a:lnSpc>
              <a:spcBef>
                <a:spcPts val="0"/>
              </a:spcBef>
              <a:spcAft>
                <a:spcPts val="0"/>
              </a:spcAft>
              <a:buClr>
                <a:srgbClr val="888888"/>
              </a:buClr>
              <a:buSzPts val="2000"/>
              <a:buFont typeface="Arial"/>
              <a:buNone/>
              <a:tabLst/>
              <a:defRPr/>
            </a:pPr>
            <a:endPar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80000"/>
              </a:lnSpc>
              <a:spcBef>
                <a:spcPts val="400"/>
              </a:spcBef>
              <a:spcAft>
                <a:spcPts val="0"/>
              </a:spcAft>
              <a:buClr>
                <a:srgbClr val="888888"/>
              </a:buClr>
              <a:buSzPts val="2000"/>
              <a:buFont typeface="Arial" pitchFamily="34" charset="0"/>
              <a:buChar char="•"/>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Julia Campos García </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(Psicología-1609)</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endPar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80000"/>
              </a:lnSpc>
              <a:spcBef>
                <a:spcPts val="400"/>
              </a:spcBef>
              <a:spcAft>
                <a:spcPts val="0"/>
              </a:spcAft>
              <a:buClr>
                <a:srgbClr val="888888"/>
              </a:buClr>
              <a:buSzPts val="2000"/>
              <a:buFont typeface="Arial" pitchFamily="34" charset="0"/>
              <a:buChar char="•"/>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Lizbeth Grimaldo Quezada </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(Biología-1613)</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endPar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endParaRPr>
          </a:p>
          <a:p>
            <a:pPr marL="0" marR="0" lvl="0" indent="0" algn="ctr" defTabSz="914400" rtl="0" eaLnBrk="1" fontAlgn="auto" latinLnBrk="0" hangingPunct="1">
              <a:lnSpc>
                <a:spcPct val="80000"/>
              </a:lnSpc>
              <a:spcBef>
                <a:spcPts val="400"/>
              </a:spcBef>
              <a:spcAft>
                <a:spcPts val="0"/>
              </a:spcAft>
              <a:buClr>
                <a:srgbClr val="888888"/>
              </a:buClr>
              <a:buSzPts val="2000"/>
              <a:buFont typeface="Arial" pitchFamily="34" charset="0"/>
              <a:buChar char="•"/>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Violeta Ponce de León Hernández </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r>
              <a:rPr kumimoji="0" lang="es-MX" sz="2800" b="0" i="0" u="none" strike="noStrike" kern="0" cap="none" spc="0" normalizeH="0" baseline="0" noProof="0" dirty="0" smtClean="0">
                <a:ln>
                  <a:noFill/>
                </a:ln>
                <a:solidFill>
                  <a:srgbClr val="000000"/>
                </a:solidFill>
                <a:effectLst/>
                <a:uLnTx/>
                <a:uFillTx/>
                <a:latin typeface="Century Gothic"/>
                <a:ea typeface="Century Gothic"/>
                <a:cs typeface="Century Gothic"/>
                <a:sym typeface="Century Gothic"/>
              </a:rPr>
              <a:t>(Literatura Mexicana e Iberoamericana-1602)</a:t>
            </a:r>
          </a:p>
          <a:p>
            <a:pPr marL="0" marR="0" lvl="0" indent="0" algn="ctr" defTabSz="914400" rtl="0" eaLnBrk="1" fontAlgn="auto" latinLnBrk="0" hangingPunct="1">
              <a:lnSpc>
                <a:spcPct val="80000"/>
              </a:lnSpc>
              <a:spcBef>
                <a:spcPts val="400"/>
              </a:spcBef>
              <a:spcAft>
                <a:spcPts val="0"/>
              </a:spcAft>
              <a:buClr>
                <a:srgbClr val="888888"/>
              </a:buClr>
              <a:buSzPts val="2000"/>
              <a:buFont typeface="Arial"/>
              <a:buNone/>
              <a:tabLst/>
              <a:defRPr/>
            </a:pPr>
            <a:endParaRPr kumimoji="0" lang="es-MX" sz="28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59"/>
          <p:cNvPicPr preferRelativeResize="0"/>
          <p:nvPr/>
        </p:nvPicPr>
        <p:blipFill rotWithShape="1">
          <a:blip r:embed="rId3">
            <a:alphaModFix/>
          </a:blip>
          <a:srcRect/>
          <a:stretch/>
        </p:blipFill>
        <p:spPr>
          <a:xfrm>
            <a:off x="1219200" y="762000"/>
            <a:ext cx="7112000" cy="5334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60"/>
          <p:cNvPicPr preferRelativeResize="0"/>
          <p:nvPr/>
        </p:nvPicPr>
        <p:blipFill rotWithShape="1">
          <a:blip r:embed="rId3">
            <a:alphaModFix/>
          </a:blip>
          <a:srcRect/>
          <a:stretch/>
        </p:blipFill>
        <p:spPr>
          <a:xfrm>
            <a:off x="457200" y="381000"/>
            <a:ext cx="8077200" cy="605159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61"/>
          <p:cNvPicPr preferRelativeResize="0"/>
          <p:nvPr/>
        </p:nvPicPr>
        <p:blipFill rotWithShape="1">
          <a:blip r:embed="rId3">
            <a:alphaModFix/>
          </a:blip>
          <a:srcRect/>
          <a:stretch/>
        </p:blipFill>
        <p:spPr>
          <a:xfrm>
            <a:off x="890588" y="938213"/>
            <a:ext cx="7362825" cy="4981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62"/>
          <p:cNvPicPr preferRelativeResize="0"/>
          <p:nvPr/>
        </p:nvPicPr>
        <p:blipFill rotWithShape="1">
          <a:blip r:embed="rId3">
            <a:alphaModFix/>
          </a:blip>
          <a:srcRect/>
          <a:stretch/>
        </p:blipFill>
        <p:spPr>
          <a:xfrm>
            <a:off x="847725" y="933450"/>
            <a:ext cx="7448550" cy="4991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63"/>
          <p:cNvPicPr preferRelativeResize="0"/>
          <p:nvPr/>
        </p:nvPicPr>
        <p:blipFill rotWithShape="1">
          <a:blip r:embed="rId3">
            <a:alphaModFix/>
          </a:blip>
          <a:srcRect/>
          <a:stretch/>
        </p:blipFill>
        <p:spPr>
          <a:xfrm>
            <a:off x="795338" y="890588"/>
            <a:ext cx="7553325" cy="5076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64"/>
          <p:cNvPicPr preferRelativeResize="0"/>
          <p:nvPr/>
        </p:nvPicPr>
        <p:blipFill rotWithShape="1">
          <a:blip r:embed="rId3">
            <a:alphaModFix/>
          </a:blip>
          <a:srcRect/>
          <a:stretch/>
        </p:blipFill>
        <p:spPr>
          <a:xfrm>
            <a:off x="828675" y="890588"/>
            <a:ext cx="7486650" cy="5076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65"/>
          <p:cNvPicPr preferRelativeResize="0"/>
          <p:nvPr/>
        </p:nvPicPr>
        <p:blipFill rotWithShape="1">
          <a:blip r:embed="rId3">
            <a:alphaModFix/>
          </a:blip>
          <a:srcRect/>
          <a:stretch/>
        </p:blipFill>
        <p:spPr>
          <a:xfrm>
            <a:off x="823913" y="904875"/>
            <a:ext cx="7496175" cy="5048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86709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1115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61931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37309" y="547255"/>
            <a:ext cx="8229600" cy="5576454"/>
          </a:xfrm>
        </p:spPr>
        <p:txBody>
          <a:bodyPr/>
          <a:lstStyle/>
          <a:p>
            <a:pPr algn="ctr"/>
            <a:r>
              <a:rPr lang="es-ES" sz="4000" b="1" dirty="0" smtClean="0">
                <a:latin typeface="Century Gothic" pitchFamily="34" charset="0"/>
              </a:rPr>
              <a:t>Ciclo escolar </a:t>
            </a:r>
          </a:p>
          <a:p>
            <a:pPr algn="ctr">
              <a:buNone/>
            </a:pPr>
            <a:r>
              <a:rPr lang="es-ES" sz="4000" dirty="0" smtClean="0">
                <a:latin typeface="Century Gothic" pitchFamily="34" charset="0"/>
              </a:rPr>
              <a:t>2018-2019</a:t>
            </a:r>
          </a:p>
          <a:p>
            <a:pPr algn="ctr">
              <a:buNone/>
            </a:pPr>
            <a:endParaRPr lang="es-ES" sz="4000" dirty="0" smtClean="0">
              <a:latin typeface="Century Gothic" pitchFamily="34" charset="0"/>
            </a:endParaRPr>
          </a:p>
          <a:p>
            <a:pPr algn="ctr"/>
            <a:r>
              <a:rPr lang="es-ES" sz="4000" b="1" dirty="0" smtClean="0">
                <a:latin typeface="Century Gothic" pitchFamily="34" charset="0"/>
              </a:rPr>
              <a:t>Fecha de inicio</a:t>
            </a:r>
          </a:p>
          <a:p>
            <a:pPr algn="ctr">
              <a:buNone/>
            </a:pPr>
            <a:r>
              <a:rPr lang="es-ES" sz="4000" dirty="0" smtClean="0">
                <a:latin typeface="Century Gothic" pitchFamily="34" charset="0"/>
              </a:rPr>
              <a:t>13 de Agosto del 2018</a:t>
            </a:r>
          </a:p>
          <a:p>
            <a:pPr algn="ctr">
              <a:buNone/>
            </a:pPr>
            <a:endParaRPr lang="es-ES" sz="4000" dirty="0" smtClean="0">
              <a:latin typeface="Century Gothic" pitchFamily="34" charset="0"/>
            </a:endParaRPr>
          </a:p>
          <a:p>
            <a:pPr algn="ctr"/>
            <a:r>
              <a:rPr lang="es-ES" sz="4000" b="1" dirty="0" smtClean="0">
                <a:latin typeface="Century Gothic" pitchFamily="34" charset="0"/>
              </a:rPr>
              <a:t>Fecha de término</a:t>
            </a:r>
          </a:p>
          <a:p>
            <a:pPr algn="ctr">
              <a:buNone/>
            </a:pPr>
            <a:r>
              <a:rPr lang="es-ES" sz="4000" dirty="0" smtClean="0">
                <a:latin typeface="Century Gothic" pitchFamily="34" charset="0"/>
              </a:rPr>
              <a:t>9 de Abril del 2019</a:t>
            </a:r>
            <a:endParaRPr lang="es-MX" sz="4000" dirty="0">
              <a:latin typeface="Century Gothic"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23938" y="0"/>
            <a:ext cx="6496124" cy="6858000"/>
          </a:xfrm>
          <a:prstGeom prst="rect">
            <a:avLst/>
          </a:prstGeom>
        </p:spPr>
      </p:pic>
    </p:spTree>
    <p:extLst>
      <p:ext uri="{BB962C8B-B14F-4D97-AF65-F5344CB8AC3E}">
        <p14:creationId xmlns:p14="http://schemas.microsoft.com/office/powerpoint/2010/main" xmlns="" val="3161539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9;p57"/>
          <p:cNvSpPr txBox="1"/>
          <p:nvPr/>
        </p:nvSpPr>
        <p:spPr>
          <a:xfrm>
            <a:off x="3119719" y="2393576"/>
            <a:ext cx="3079376"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6000" b="1" dirty="0" smtClean="0">
                <a:solidFill>
                  <a:schemeClr val="dk1"/>
                </a:solidFill>
                <a:latin typeface="Century Gothic"/>
                <a:ea typeface="Century Gothic"/>
                <a:cs typeface="Century Gothic"/>
                <a:sym typeface="Century Gothic"/>
              </a:rPr>
              <a:t>VIDEOS</a:t>
            </a:r>
            <a:endParaRPr sz="6000" b="1" dirty="0">
              <a:solidFill>
                <a:schemeClr val="dk1"/>
              </a:solidFill>
              <a:latin typeface="Century Gothic"/>
              <a:ea typeface="Century Gothic"/>
              <a:cs typeface="Century Gothic"/>
              <a:sym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2019-04-10-14-46-37.mp4">
            <a:hlinkClick r:id="" action="ppaction://media"/>
          </p:cNvPr>
          <p:cNvPicPr>
            <a:picLocks noRot="1" noChangeAspect="1"/>
          </p:cNvPicPr>
          <p:nvPr>
            <a:videoFile r:link="rId1"/>
          </p:nvPr>
        </p:nvPicPr>
        <p:blipFill>
          <a:blip r:embed="rId5"/>
          <a:stretch>
            <a:fillRect/>
          </a:stretch>
        </p:blipFill>
        <p:spPr>
          <a:xfrm>
            <a:off x="735106" y="537882"/>
            <a:ext cx="3048000" cy="2286000"/>
          </a:xfrm>
          <a:prstGeom prst="rect">
            <a:avLst/>
          </a:prstGeom>
        </p:spPr>
      </p:pic>
      <p:pic>
        <p:nvPicPr>
          <p:cNvPr id="3" name="VIDEO-2019-04-10-14-46-41.mp4">
            <a:hlinkClick r:id="" action="ppaction://media"/>
          </p:cNvPr>
          <p:cNvPicPr>
            <a:picLocks noRot="1" noChangeAspect="1"/>
          </p:cNvPicPr>
          <p:nvPr>
            <a:videoFile r:link="rId2"/>
          </p:nvPr>
        </p:nvPicPr>
        <p:blipFill>
          <a:blip r:embed="rId5"/>
          <a:stretch>
            <a:fillRect/>
          </a:stretch>
        </p:blipFill>
        <p:spPr>
          <a:xfrm>
            <a:off x="5455024" y="578223"/>
            <a:ext cx="3048000" cy="2286000"/>
          </a:xfrm>
          <a:prstGeom prst="rect">
            <a:avLst/>
          </a:prstGeom>
        </p:spPr>
      </p:pic>
      <p:pic>
        <p:nvPicPr>
          <p:cNvPr id="4" name="VIDEO-2019-04-10-14-46-42.mp4">
            <a:hlinkClick r:id="" action="ppaction://media"/>
          </p:cNvPr>
          <p:cNvPicPr>
            <a:picLocks noRot="1" noChangeAspect="1"/>
          </p:cNvPicPr>
          <p:nvPr>
            <a:videoFile r:link="rId3"/>
          </p:nvPr>
        </p:nvPicPr>
        <p:blipFill>
          <a:blip r:embed="rId5"/>
          <a:stretch>
            <a:fillRect/>
          </a:stretch>
        </p:blipFill>
        <p:spPr>
          <a:xfrm>
            <a:off x="3021106" y="3818964"/>
            <a:ext cx="3048000" cy="228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p13"/>
          <p:cNvSpPr txBox="1"/>
          <p:nvPr/>
        </p:nvSpPr>
        <p:spPr>
          <a:xfrm>
            <a:off x="1267691" y="1447800"/>
            <a:ext cx="6858001"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sz="5400" b="1" i="0" u="none" strike="noStrike" cap="none" dirty="0">
                <a:solidFill>
                  <a:schemeClr val="dk1"/>
                </a:solidFill>
                <a:latin typeface="Century Gothic"/>
                <a:ea typeface="Century Gothic"/>
                <a:cs typeface="Century Gothic"/>
                <a:sym typeface="Century Gothic"/>
              </a:rPr>
              <a:t>“USOS DE LA HERBOLARIA EN EL MÉXICO DEL SIGLO XXI”</a:t>
            </a:r>
            <a:endParaRPr sz="5400" b="1"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descr="C:\Users\RICHIE\AppData\Local\Microsoft\Windows\INetCache\IE\J01SLUIR\libroAbierto3_byn[1].jpg"/>
          <p:cNvPicPr preferRelativeResize="0"/>
          <p:nvPr/>
        </p:nvPicPr>
        <p:blipFill rotWithShape="1">
          <a:blip r:embed="rId3">
            <a:alphaModFix/>
          </a:blip>
          <a:srcRect/>
          <a:stretch/>
        </p:blipFill>
        <p:spPr>
          <a:xfrm>
            <a:off x="0" y="1"/>
            <a:ext cx="9143999" cy="6858001"/>
          </a:xfrm>
          <a:prstGeom prst="rect">
            <a:avLst/>
          </a:prstGeom>
          <a:noFill/>
          <a:ln>
            <a:noFill/>
          </a:ln>
        </p:spPr>
      </p:pic>
      <p:sp>
        <p:nvSpPr>
          <p:cNvPr id="93" name="Google Shape;93;p14"/>
          <p:cNvSpPr txBox="1">
            <a:spLocks noGrp="1"/>
          </p:cNvSpPr>
          <p:nvPr>
            <p:ph type="body" idx="1"/>
          </p:nvPr>
        </p:nvSpPr>
        <p:spPr>
          <a:xfrm>
            <a:off x="380999" y="381000"/>
            <a:ext cx="4229637" cy="6172200"/>
          </a:xfrm>
          <a:prstGeom prst="rect">
            <a:avLst/>
          </a:prstGeom>
          <a:noFill/>
          <a:ln>
            <a:noFill/>
          </a:ln>
        </p:spPr>
        <p:txBody>
          <a:bodyPr spcFirstLastPara="1" wrap="square" lIns="91425" tIns="45700" rIns="91425" bIns="45700" anchor="t" anchorCtr="0">
            <a:noAutofit/>
          </a:bodyPr>
          <a:lstStyle/>
          <a:p>
            <a:pPr marL="342900" lvl="0" indent="-342900" algn="l" rtl="0">
              <a:lnSpc>
                <a:spcPct val="170000"/>
              </a:lnSpc>
              <a:spcBef>
                <a:spcPts val="0"/>
              </a:spcBef>
              <a:spcAft>
                <a:spcPts val="0"/>
              </a:spcAft>
              <a:buClr>
                <a:schemeClr val="dk1"/>
              </a:buClr>
              <a:buSzPts val="1400"/>
              <a:buNone/>
            </a:pPr>
            <a:r>
              <a:rPr lang="es-MX" sz="1400" dirty="0">
                <a:latin typeface="Century Gothic"/>
                <a:ea typeface="Century Gothic"/>
                <a:cs typeface="Century Gothic"/>
                <a:sym typeface="Century Gothic"/>
              </a:rPr>
              <a:t>       </a:t>
            </a:r>
            <a:r>
              <a:rPr lang="es-MX" sz="1600" b="1" dirty="0" smtClean="0">
                <a:latin typeface="Century Gothic"/>
                <a:ea typeface="Century Gothic"/>
                <a:cs typeface="Century Gothic"/>
                <a:sym typeface="Century Gothic"/>
              </a:rPr>
              <a:t>Introducción: </a:t>
            </a:r>
            <a:r>
              <a:rPr lang="es-MX" sz="1400" dirty="0" smtClean="0">
                <a:latin typeface="Century Gothic"/>
                <a:ea typeface="Century Gothic"/>
                <a:cs typeface="Century Gothic"/>
                <a:sym typeface="Century Gothic"/>
              </a:rPr>
              <a:t>El </a:t>
            </a:r>
            <a:r>
              <a:rPr lang="es-MX" sz="1400" dirty="0">
                <a:latin typeface="Century Gothic"/>
                <a:ea typeface="Century Gothic"/>
                <a:cs typeface="Century Gothic"/>
                <a:sym typeface="Century Gothic"/>
              </a:rPr>
              <a:t>trabajo interdisciplinario que se pretende llevar a cabo a lo largo del ciclo escolar 2018 - 2019 y presentar como proyecto final en semana cultural es un proyecto de investigación del uso herbolario en México del siglo XXI, considerando antecedentes encontrados en textos literarios y su trascendencia a tiempos actuales.</a:t>
            </a:r>
            <a:br>
              <a:rPr lang="es-MX" sz="1400" dirty="0">
                <a:latin typeface="Century Gothic"/>
                <a:ea typeface="Century Gothic"/>
                <a:cs typeface="Century Gothic"/>
                <a:sym typeface="Century Gothic"/>
              </a:rPr>
            </a:br>
            <a:r>
              <a:rPr lang="es-MX" sz="1400" dirty="0">
                <a:latin typeface="Century Gothic"/>
                <a:ea typeface="Century Gothic"/>
                <a:cs typeface="Century Gothic"/>
                <a:sym typeface="Century Gothic"/>
              </a:rPr>
              <a:t>El trabajo de investigación que se pretende guiar para que los alumnos del Instituto Emiliani desarrollen durante el ciclo escolar utilizando el método científico y utilizando la lógica. </a:t>
            </a:r>
            <a:endParaRPr dirty="0"/>
          </a:p>
        </p:txBody>
      </p:sp>
      <p:sp>
        <p:nvSpPr>
          <p:cNvPr id="94" name="Google Shape;94;p14"/>
          <p:cNvSpPr txBox="1">
            <a:spLocks noGrp="1"/>
          </p:cNvSpPr>
          <p:nvPr>
            <p:ph type="body" idx="2"/>
          </p:nvPr>
        </p:nvSpPr>
        <p:spPr>
          <a:xfrm>
            <a:off x="4648200" y="381000"/>
            <a:ext cx="4038600" cy="5943600"/>
          </a:xfrm>
          <a:prstGeom prst="rect">
            <a:avLst/>
          </a:prstGeom>
          <a:noFill/>
          <a:ln>
            <a:noFill/>
          </a:ln>
        </p:spPr>
        <p:txBody>
          <a:bodyPr spcFirstLastPara="1" wrap="square" lIns="91425" tIns="45700" rIns="91425" bIns="45700" anchor="t" anchorCtr="0">
            <a:noAutofit/>
          </a:bodyPr>
          <a:lstStyle/>
          <a:p>
            <a:pPr marL="342900" lvl="0" indent="-342900" algn="l" rtl="0">
              <a:lnSpc>
                <a:spcPct val="170000"/>
              </a:lnSpc>
              <a:spcBef>
                <a:spcPts val="0"/>
              </a:spcBef>
              <a:spcAft>
                <a:spcPts val="0"/>
              </a:spcAft>
              <a:buClr>
                <a:schemeClr val="dk1"/>
              </a:buClr>
              <a:buSzPts val="1400"/>
              <a:buNone/>
            </a:pPr>
            <a:r>
              <a:rPr lang="es-MX" sz="1400" dirty="0">
                <a:latin typeface="Century Gothic"/>
                <a:ea typeface="Century Gothic"/>
                <a:cs typeface="Century Gothic"/>
                <a:sym typeface="Century Gothic"/>
              </a:rPr>
              <a:t>      Las preguntas detonadoras pretenden representar un reto a los alumnos y genere motivación a lo largo de todo el proyecto con la finalidad de consolidar resultados que incluso puedan originar un producto susceptible de comercializar, para lo cual investigarán cuáles son autoridades competentes para obtener permisos correspondientes y de acuerdo a normas oficiales mexicanas cuáles son requerimientos que deben observar en el desarrollo de productos cosméticos en base a herbolaria.</a:t>
            </a:r>
            <a:endParaRPr dirty="0"/>
          </a:p>
          <a:p>
            <a:pPr marL="342900" lvl="0" indent="-342900" algn="l" rtl="0">
              <a:lnSpc>
                <a:spcPct val="170000"/>
              </a:lnSpc>
              <a:spcBef>
                <a:spcPts val="280"/>
              </a:spcBef>
              <a:spcAft>
                <a:spcPts val="0"/>
              </a:spcAft>
              <a:buClr>
                <a:schemeClr val="dk1"/>
              </a:buClr>
              <a:buSzPts val="1400"/>
              <a:buNone/>
            </a:pPr>
            <a:endParaRP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Google Shape;166;p28"/>
          <p:cNvGraphicFramePr/>
          <p:nvPr/>
        </p:nvGraphicFramePr>
        <p:xfrm>
          <a:off x="1447800" y="1295400"/>
          <a:ext cx="6096000" cy="2332278"/>
        </p:xfrm>
        <a:graphic>
          <a:graphicData uri="http://schemas.openxmlformats.org/drawingml/2006/table">
            <a:tbl>
              <a:tblPr>
                <a:noFill/>
                <a:tableStyleId>{0A044D9D-D3CC-40DF-B2C2-C68C4C103CA3}</a:tableStyleId>
              </a:tblPr>
              <a:tblGrid>
                <a:gridCol w="6096000"/>
              </a:tblGrid>
              <a:tr h="432550">
                <a:tc>
                  <a:txBody>
                    <a:bodyPr/>
                    <a:lstStyle/>
                    <a:p>
                      <a:pPr marL="0" marR="114300" lvl="0" indent="0" algn="ctr" rtl="0">
                        <a:lnSpc>
                          <a:spcPct val="115000"/>
                        </a:lnSpc>
                        <a:spcBef>
                          <a:spcPts val="0"/>
                        </a:spcBef>
                        <a:spcAft>
                          <a:spcPts val="0"/>
                        </a:spcAft>
                        <a:buNone/>
                      </a:pPr>
                      <a:r>
                        <a:rPr lang="es-MX" sz="3200" b="0" u="none" strike="noStrike" cap="none">
                          <a:solidFill>
                            <a:srgbClr val="000000"/>
                          </a:solidFill>
                          <a:latin typeface="Century Gothic"/>
                          <a:ea typeface="Century Gothic"/>
                          <a:cs typeface="Century Gothic"/>
                          <a:sym typeface="Century Gothic"/>
                        </a:rPr>
                        <a:t>A partir de la elección de algunas  plantas prehispánicas, producir medicamentos alternativos.</a:t>
                      </a:r>
                      <a:endParaRPr sz="2400" b="0" u="none" strike="noStrike" cap="none">
                        <a:solidFill>
                          <a:srgbClr val="000000"/>
                        </a:solidFill>
                        <a:latin typeface="Arial"/>
                        <a:ea typeface="Arial"/>
                        <a:cs typeface="Arial"/>
                        <a:sym typeface="Arial"/>
                      </a:endParaRPr>
                    </a:p>
                  </a:txBody>
                  <a:tcPr marL="44475" marR="44475" marT="44475" marB="44475">
                    <a:lnL w="12700" cap="flat" cmpd="sng">
                      <a:solidFill>
                        <a:srgbClr val="9FC5E8"/>
                      </a:solidFill>
                      <a:prstDash val="solid"/>
                      <a:round/>
                      <a:headEnd type="none" w="sm" len="sm"/>
                      <a:tailEnd type="none" w="sm" len="sm"/>
                    </a:lnL>
                    <a:lnR w="12700" cap="flat" cmpd="sng">
                      <a:solidFill>
                        <a:srgbClr val="9FC5E8"/>
                      </a:solidFill>
                      <a:prstDash val="solid"/>
                      <a:round/>
                      <a:headEnd type="none" w="sm" len="sm"/>
                      <a:tailEnd type="none" w="sm" len="sm"/>
                    </a:lnR>
                    <a:lnT w="12700" cap="flat" cmpd="sng">
                      <a:solidFill>
                        <a:srgbClr val="9FC5E8"/>
                      </a:solidFill>
                      <a:prstDash val="solid"/>
                      <a:round/>
                      <a:headEnd type="none" w="sm" len="sm"/>
                      <a:tailEnd type="none" w="sm" len="sm"/>
                    </a:lnT>
                    <a:lnB w="12700" cap="flat" cmpd="sng">
                      <a:solidFill>
                        <a:srgbClr val="A4C2F4"/>
                      </a:solidFill>
                      <a:prstDash val="solid"/>
                      <a:round/>
                      <a:headEnd type="none" w="sm" len="sm"/>
                      <a:tailEnd type="none" w="sm" len="sm"/>
                    </a:lnB>
                  </a:tcPr>
                </a:tc>
              </a:tr>
            </a:tbl>
          </a:graphicData>
        </a:graphic>
      </p:graphicFrame>
      <p:sp>
        <p:nvSpPr>
          <p:cNvPr id="167" name="Google Shape;167;p28"/>
          <p:cNvSpPr/>
          <p:nvPr/>
        </p:nvSpPr>
        <p:spPr>
          <a:xfrm>
            <a:off x="381000" y="228600"/>
            <a:ext cx="5662127" cy="120032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entury Gothic"/>
              <a:buNone/>
            </a:pPr>
            <a:r>
              <a:rPr lang="es-MX" sz="2800" b="1" i="0" u="none" strike="noStrike" cap="none">
                <a:solidFill>
                  <a:srgbClr val="000000"/>
                </a:solidFill>
                <a:latin typeface="Century Gothic"/>
                <a:ea typeface="Century Gothic"/>
                <a:cs typeface="Century Gothic"/>
                <a:sym typeface="Century Gothic"/>
              </a:rPr>
              <a:t>Objetivo general del proyecto</a:t>
            </a:r>
            <a:endParaRPr sz="16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4400"/>
              <a:buFont typeface="Calibri"/>
              <a:buNone/>
            </a:pPr>
            <a:endParaRPr sz="4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aphicFrame>
        <p:nvGraphicFramePr>
          <p:cNvPr id="185" name="Google Shape;185;p31"/>
          <p:cNvGraphicFramePr/>
          <p:nvPr/>
        </p:nvGraphicFramePr>
        <p:xfrm>
          <a:off x="152400" y="1600200"/>
          <a:ext cx="8763000" cy="3785616"/>
        </p:xfrm>
        <a:graphic>
          <a:graphicData uri="http://schemas.openxmlformats.org/drawingml/2006/table">
            <a:tbl>
              <a:tblPr>
                <a:noFill/>
                <a:tableStyleId>{0A044D9D-D3CC-40DF-B2C2-C68C4C103CA3}</a:tableStyleId>
              </a:tblPr>
              <a:tblGrid>
                <a:gridCol w="146050"/>
                <a:gridCol w="2409825"/>
                <a:gridCol w="2190750"/>
                <a:gridCol w="2187575"/>
                <a:gridCol w="1828800"/>
              </a:tblGrid>
              <a:tr h="1209550">
                <a:tc>
                  <a:txBody>
                    <a:bodyPr/>
                    <a:lstStyle/>
                    <a:p>
                      <a:pPr marL="0" marR="0" lvl="0" indent="0" algn="l" rtl="0">
                        <a:lnSpc>
                          <a:spcPct val="115000"/>
                        </a:lnSpc>
                        <a:spcBef>
                          <a:spcPts val="0"/>
                        </a:spcBef>
                        <a:spcAft>
                          <a:spcPts val="0"/>
                        </a:spcAft>
                        <a:buNone/>
                      </a:pPr>
                      <a:endParaRPr sz="1400" u="none" strike="noStrike" cap="none">
                        <a:solidFill>
                          <a:srgbClr val="000000"/>
                        </a:solidFill>
                        <a:latin typeface="Arial"/>
                        <a:ea typeface="Arial"/>
                        <a:cs typeface="Arial"/>
                        <a:sym typeface="Arial"/>
                      </a:endParaRPr>
                    </a:p>
                  </a:txBody>
                  <a:tcPr marL="47800" marR="47800" marT="0" marB="0">
                    <a:lnL w="12700" cap="flat" cmpd="sng">
                      <a:solidFill>
                        <a:srgbClr val="4F81BD"/>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Desarrollar un sentido crítico que permita recopilar la información adecuada para el proyecto de investigación.</a:t>
                      </a:r>
                      <a:endParaRPr sz="18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Desarrollar habilidades de investigación.</a:t>
                      </a:r>
                      <a:endParaRPr sz="18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Identificar a las autoridades ante las</a:t>
                      </a:r>
                      <a:endParaRPr sz="18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cuales se deben realizar trámites</a:t>
                      </a:r>
                      <a:endParaRPr sz="18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para la obtención de permisos</a:t>
                      </a:r>
                      <a:endParaRPr sz="18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s-MX" sz="1800" u="none" strike="noStrike" cap="none">
                          <a:solidFill>
                            <a:srgbClr val="000000"/>
                          </a:solidFill>
                          <a:latin typeface="Century Gothic"/>
                          <a:ea typeface="Century Gothic"/>
                          <a:cs typeface="Century Gothic"/>
                          <a:sym typeface="Century Gothic"/>
                        </a:rPr>
                        <a:t>(PROFECO, IMPI, SS) y conocer competencia y atribuciones.</a:t>
                      </a:r>
                      <a:endParaRPr sz="18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8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rgbClr val="000000"/>
                        </a:buClr>
                        <a:buSzPts val="1800"/>
                        <a:buFont typeface="Arial"/>
                        <a:buChar char="•"/>
                      </a:pPr>
                      <a:r>
                        <a:rPr lang="es-MX" sz="1800" u="none" strike="noStrike" cap="none">
                          <a:solidFill>
                            <a:srgbClr val="000000"/>
                          </a:solidFill>
                          <a:latin typeface="Century Gothic"/>
                          <a:ea typeface="Century Gothic"/>
                          <a:cs typeface="Century Gothic"/>
                          <a:sym typeface="Century Gothic"/>
                        </a:rPr>
                        <a:t>Desarrollar un sentido analítico y sintético de los textos pertenecientes a la literatura náhuatl.</a:t>
                      </a:r>
                      <a:endParaRPr sz="1800" u="none" strike="noStrike" cap="none">
                        <a:solidFill>
                          <a:srgbClr val="000000"/>
                        </a:solidFill>
                        <a:latin typeface="Arial"/>
                        <a:ea typeface="Arial"/>
                        <a:cs typeface="Arial"/>
                        <a:sym typeface="Arial"/>
                      </a:endParaRPr>
                    </a:p>
                    <a:p>
                      <a:pPr marL="342900" marR="0" lvl="0" indent="-228600" algn="l" rtl="0">
                        <a:lnSpc>
                          <a:spcPct val="115000"/>
                        </a:lnSpc>
                        <a:spcBef>
                          <a:spcPts val="0"/>
                        </a:spcBef>
                        <a:spcAft>
                          <a:spcPts val="0"/>
                        </a:spcAft>
                        <a:buClr>
                          <a:schemeClr val="dk1"/>
                        </a:buClr>
                        <a:buSzPts val="1800"/>
                        <a:buFont typeface="Noto Sans Symbols"/>
                        <a:buNone/>
                      </a:pPr>
                      <a:endParaRPr sz="18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342900" marR="0" lvl="0" indent="-342900" algn="l" rtl="0">
                        <a:lnSpc>
                          <a:spcPct val="115000"/>
                        </a:lnSpc>
                        <a:spcBef>
                          <a:spcPts val="0"/>
                        </a:spcBef>
                        <a:spcAft>
                          <a:spcPts val="0"/>
                        </a:spcAft>
                        <a:buClr>
                          <a:srgbClr val="000000"/>
                        </a:buClr>
                        <a:buSzPts val="1800"/>
                        <a:buFont typeface="Noto Sans Symbols"/>
                        <a:buChar char="∙"/>
                      </a:pPr>
                      <a:r>
                        <a:rPr lang="es-MX" sz="1800" u="none" strike="noStrike" cap="none">
                          <a:solidFill>
                            <a:srgbClr val="000000"/>
                          </a:solidFill>
                          <a:latin typeface="Century Gothic"/>
                          <a:ea typeface="Century Gothic"/>
                          <a:cs typeface="Century Gothic"/>
                          <a:sym typeface="Century Gothic"/>
                        </a:rPr>
                        <a:t>Desarrollar un proyecto</a:t>
                      </a:r>
                      <a:endParaRPr sz="180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800"/>
                        <a:buFont typeface="Noto Sans Symbols"/>
                        <a:buChar char="∙"/>
                      </a:pPr>
                      <a:r>
                        <a:rPr lang="es-MX" sz="1800" u="none" strike="noStrike" cap="none">
                          <a:solidFill>
                            <a:srgbClr val="000000"/>
                          </a:solidFill>
                          <a:latin typeface="Century Gothic"/>
                          <a:ea typeface="Century Gothic"/>
                          <a:cs typeface="Century Gothic"/>
                          <a:sym typeface="Century Gothic"/>
                        </a:rPr>
                        <a:t>Resolver conflictos </a:t>
                      </a:r>
                      <a:endParaRPr sz="180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800"/>
                        <a:buFont typeface="Noto Sans Symbols"/>
                        <a:buChar char="∙"/>
                      </a:pPr>
                      <a:r>
                        <a:rPr lang="es-MX" sz="1800" u="none" strike="noStrike" cap="none">
                          <a:solidFill>
                            <a:srgbClr val="000000"/>
                          </a:solidFill>
                          <a:latin typeface="Century Gothic"/>
                          <a:ea typeface="Century Gothic"/>
                          <a:cs typeface="Century Gothic"/>
                          <a:sym typeface="Century Gothic"/>
                        </a:rPr>
                        <a:t>Adaptación al grupo y al trabajo</a:t>
                      </a:r>
                      <a:endParaRPr sz="180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800"/>
                        <a:buFont typeface="Noto Sans Symbols"/>
                        <a:buChar char="∙"/>
                      </a:pPr>
                      <a:r>
                        <a:rPr lang="es-MX" sz="1800" u="none" strike="noStrike" cap="none">
                          <a:solidFill>
                            <a:srgbClr val="000000"/>
                          </a:solidFill>
                          <a:latin typeface="Century Gothic"/>
                          <a:ea typeface="Century Gothic"/>
                          <a:cs typeface="Century Gothic"/>
                          <a:sym typeface="Century Gothic"/>
                        </a:rPr>
                        <a:t>Alcanzar resultados</a:t>
                      </a:r>
                      <a:endParaRPr/>
                    </a:p>
                    <a:p>
                      <a:pPr marL="0" marR="0" lvl="0" indent="0" algn="l" rtl="0">
                        <a:lnSpc>
                          <a:spcPct val="115000"/>
                        </a:lnSpc>
                        <a:spcBef>
                          <a:spcPts val="0"/>
                        </a:spcBef>
                        <a:spcAft>
                          <a:spcPts val="0"/>
                        </a:spcAft>
                        <a:buNone/>
                      </a:pPr>
                      <a:endParaRPr sz="18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r>
            </a:tbl>
          </a:graphicData>
        </a:graphic>
      </p:graphicFrame>
      <p:sp>
        <p:nvSpPr>
          <p:cNvPr id="186" name="Google Shape;186;p31"/>
          <p:cNvSpPr txBox="1"/>
          <p:nvPr/>
        </p:nvSpPr>
        <p:spPr>
          <a:xfrm>
            <a:off x="1524000" y="304800"/>
            <a:ext cx="638347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a:solidFill>
                  <a:srgbClr val="000000"/>
                </a:solidFill>
                <a:latin typeface="Century Gothic"/>
                <a:ea typeface="Century Gothic"/>
                <a:cs typeface="Century Gothic"/>
                <a:sym typeface="Century Gothic"/>
              </a:rPr>
              <a:t>Objetivos o propósitos alcanzados. </a:t>
            </a: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graphicFrame>
        <p:nvGraphicFramePr>
          <p:cNvPr id="187" name="Google Shape;187;p31"/>
          <p:cNvGraphicFramePr/>
          <p:nvPr/>
        </p:nvGraphicFramePr>
        <p:xfrm>
          <a:off x="228600" y="990600"/>
          <a:ext cx="8686800" cy="490728"/>
        </p:xfrm>
        <a:graphic>
          <a:graphicData uri="http://schemas.openxmlformats.org/drawingml/2006/table">
            <a:tbl>
              <a:tblPr>
                <a:noFill/>
                <a:tableStyleId>{0A044D9D-D3CC-40DF-B2C2-C68C4C103CA3}</a:tableStyleId>
              </a:tblPr>
              <a:tblGrid>
                <a:gridCol w="1986525"/>
                <a:gridCol w="2661675"/>
                <a:gridCol w="2209800"/>
                <a:gridCol w="1828800"/>
              </a:tblGrid>
              <a:tr h="457200">
                <a:tc>
                  <a:txBody>
                    <a:bodyPr/>
                    <a:lstStyle/>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Disciplina 1. </a:t>
                      </a:r>
                      <a:endParaRPr sz="14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Biología</a:t>
                      </a:r>
                      <a:endParaRPr sz="14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4F81BD"/>
                    </a:solidFill>
                  </a:tcPr>
                </a:tc>
                <a:tc>
                  <a:txBody>
                    <a:bodyPr/>
                    <a:lstStyle/>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Disciplina 4. </a:t>
                      </a:r>
                      <a:endParaRPr sz="14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Derecho   </a:t>
                      </a:r>
                      <a:endParaRPr sz="14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4F81BD"/>
                    </a:solidFill>
                  </a:tcPr>
                </a:tc>
                <a:tc>
                  <a:txBody>
                    <a:bodyPr/>
                    <a:lstStyle/>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Disciplina 2. </a:t>
                      </a:r>
                      <a:endParaRPr sz="14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Literatura Mexicana </a:t>
                      </a:r>
                      <a:endParaRPr sz="14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4F81BD"/>
                    </a:solidFill>
                  </a:tcPr>
                </a:tc>
                <a:tc>
                  <a:txBody>
                    <a:bodyPr/>
                    <a:lstStyle/>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Disciplina 3. </a:t>
                      </a:r>
                      <a:endParaRPr sz="14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None/>
                      </a:pPr>
                      <a:r>
                        <a:rPr lang="es-MX" sz="1400" b="1" u="none" strike="noStrike" cap="none">
                          <a:solidFill>
                            <a:srgbClr val="000000"/>
                          </a:solidFill>
                          <a:latin typeface="Century Gothic"/>
                          <a:ea typeface="Century Gothic"/>
                          <a:cs typeface="Century Gothic"/>
                          <a:sym typeface="Century Gothic"/>
                        </a:rPr>
                        <a:t>Psicología </a:t>
                      </a:r>
                      <a:endParaRPr sz="1400" u="none" strike="noStrike" cap="none">
                        <a:solidFill>
                          <a:srgbClr val="000000"/>
                        </a:solidFill>
                        <a:latin typeface="Arial"/>
                        <a:ea typeface="Arial"/>
                        <a:cs typeface="Arial"/>
                        <a:sym typeface="Arial"/>
                      </a:endParaRPr>
                    </a:p>
                  </a:txBody>
                  <a:tcPr marL="47800" marR="47800" marT="0" marB="0">
                    <a:lnL w="9525" cap="flat" cmpd="sng">
                      <a:solidFill>
                        <a:srgbClr val="000000">
                          <a:alpha val="0"/>
                        </a:srgbClr>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4F81BD"/>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36"/>
          <p:cNvGraphicFramePr/>
          <p:nvPr/>
        </p:nvGraphicFramePr>
        <p:xfrm>
          <a:off x="0" y="1143000"/>
          <a:ext cx="8991600" cy="5136438"/>
        </p:xfrm>
        <a:graphic>
          <a:graphicData uri="http://schemas.openxmlformats.org/drawingml/2006/table">
            <a:tbl>
              <a:tblPr>
                <a:noFill/>
                <a:tableStyleId>{0A044D9D-D3CC-40DF-B2C2-C68C4C103CA3}</a:tableStyleId>
              </a:tblPr>
              <a:tblGrid>
                <a:gridCol w="149850"/>
                <a:gridCol w="8841750"/>
              </a:tblGrid>
              <a:tr h="4343400">
                <a:tc>
                  <a:txBody>
                    <a:bodyPr/>
                    <a:lstStyle/>
                    <a:p>
                      <a:pPr marL="275590" marR="0" lvl="0" indent="-180340" algn="just" rtl="0">
                        <a:lnSpc>
                          <a:spcPct val="115000"/>
                        </a:lnSpc>
                        <a:spcBef>
                          <a:spcPts val="0"/>
                        </a:spcBef>
                        <a:spcAft>
                          <a:spcPts val="0"/>
                        </a:spcAft>
                        <a:buNone/>
                      </a:pPr>
                      <a:endParaRPr sz="18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just" rtl="0">
                        <a:lnSpc>
                          <a:spcPct val="115000"/>
                        </a:lnSpc>
                        <a:spcBef>
                          <a:spcPts val="0"/>
                        </a:spcBef>
                        <a:spcAft>
                          <a:spcPts val="0"/>
                        </a:spcAft>
                        <a:buNone/>
                      </a:pPr>
                      <a:r>
                        <a:rPr lang="es-MX" sz="1800" u="none" strike="noStrike" cap="none" dirty="0" smtClean="0">
                          <a:solidFill>
                            <a:srgbClr val="000000"/>
                          </a:solidFill>
                          <a:latin typeface="Century Gothic"/>
                          <a:ea typeface="Century Gothic"/>
                          <a:cs typeface="Century Gothic"/>
                          <a:sym typeface="Century Gothic"/>
                        </a:rPr>
                        <a:t>Los </a:t>
                      </a:r>
                      <a:r>
                        <a:rPr lang="es-MX" sz="1800" u="none" strike="noStrike" cap="none" dirty="0">
                          <a:solidFill>
                            <a:srgbClr val="000000"/>
                          </a:solidFill>
                          <a:latin typeface="Century Gothic"/>
                          <a:ea typeface="Century Gothic"/>
                          <a:cs typeface="Century Gothic"/>
                          <a:sym typeface="Century Gothic"/>
                        </a:rPr>
                        <a:t>estudiantes se involucrarán desde diversas perspectivas en el uso tradicional de la herbolaria y la comparación con la </a:t>
                      </a:r>
                      <a:r>
                        <a:rPr lang="es-MX" sz="1800" u="none" strike="noStrike" cap="none" dirty="0" err="1">
                          <a:solidFill>
                            <a:srgbClr val="000000"/>
                          </a:solidFill>
                          <a:latin typeface="Century Gothic"/>
                          <a:ea typeface="Century Gothic"/>
                          <a:cs typeface="Century Gothic"/>
                          <a:sym typeface="Century Gothic"/>
                        </a:rPr>
                        <a:t>F</a:t>
                      </a:r>
                      <a:r>
                        <a:rPr lang="es-MX" sz="1800" u="none" strike="noStrike" cap="none" dirty="0" err="1" smtClean="0">
                          <a:solidFill>
                            <a:srgbClr val="000000"/>
                          </a:solidFill>
                          <a:latin typeface="Century Gothic"/>
                          <a:ea typeface="Century Gothic"/>
                          <a:cs typeface="Century Gothic"/>
                          <a:sym typeface="Century Gothic"/>
                        </a:rPr>
                        <a:t>armacoquímica</a:t>
                      </a:r>
                      <a:r>
                        <a:rPr lang="es-MX" sz="1800" u="none" strike="noStrike" cap="none" dirty="0" smtClean="0">
                          <a:solidFill>
                            <a:srgbClr val="000000"/>
                          </a:solidFill>
                          <a:latin typeface="Century Gothic"/>
                          <a:ea typeface="Century Gothic"/>
                          <a:cs typeface="Century Gothic"/>
                          <a:sym typeface="Century Gothic"/>
                        </a:rPr>
                        <a:t> </a:t>
                      </a:r>
                      <a:r>
                        <a:rPr lang="es-MX" sz="1800" u="none" strike="noStrike" cap="none" dirty="0">
                          <a:solidFill>
                            <a:srgbClr val="000000"/>
                          </a:solidFill>
                          <a:latin typeface="Century Gothic"/>
                          <a:ea typeface="Century Gothic"/>
                          <a:cs typeface="Century Gothic"/>
                          <a:sym typeface="Century Gothic"/>
                        </a:rPr>
                        <a:t>Farmacéutica. </a:t>
                      </a:r>
                      <a:endParaRPr sz="1800" u="none" strike="noStrike" cap="none" dirty="0">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None/>
                      </a:pPr>
                      <a:endParaRPr sz="1800" u="none" strike="noStrike" cap="none" dirty="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s-MX" sz="1800" u="none" strike="noStrike" cap="none" dirty="0" smtClean="0">
                          <a:solidFill>
                            <a:srgbClr val="000000"/>
                          </a:solidFill>
                          <a:latin typeface="Century Gothic"/>
                          <a:ea typeface="Century Gothic"/>
                          <a:cs typeface="Century Gothic"/>
                          <a:sym typeface="Century Gothic"/>
                        </a:rPr>
                        <a:t>La </a:t>
                      </a:r>
                      <a:r>
                        <a:rPr lang="es-MX" sz="1800" u="none" strike="noStrike" cap="none" dirty="0">
                          <a:solidFill>
                            <a:srgbClr val="000000"/>
                          </a:solidFill>
                          <a:latin typeface="Century Gothic"/>
                          <a:ea typeface="Century Gothic"/>
                          <a:cs typeface="Century Gothic"/>
                          <a:sym typeface="Century Gothic"/>
                        </a:rPr>
                        <a:t>lectura es la base para localizar el problema y plantear el proyecto interdisciplinario.</a:t>
                      </a:r>
                      <a:endParaRPr dirty="0"/>
                    </a:p>
                    <a:p>
                      <a:pPr marL="0" marR="0" lvl="0" indent="0" algn="just" rtl="0">
                        <a:lnSpc>
                          <a:spcPct val="115000"/>
                        </a:lnSpc>
                        <a:spcBef>
                          <a:spcPts val="0"/>
                        </a:spcBef>
                        <a:spcAft>
                          <a:spcPts val="0"/>
                        </a:spcAft>
                        <a:buNone/>
                      </a:pPr>
                      <a:endParaRPr sz="1800" u="none" strike="noStrike" cap="none" dirty="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s-MX" sz="1800" u="none" strike="noStrike" cap="none" dirty="0" smtClean="0">
                          <a:solidFill>
                            <a:srgbClr val="000000"/>
                          </a:solidFill>
                          <a:latin typeface="Century Gothic"/>
                          <a:ea typeface="Century Gothic"/>
                          <a:cs typeface="Century Gothic"/>
                          <a:sym typeface="Century Gothic"/>
                        </a:rPr>
                        <a:t>Mediante </a:t>
                      </a:r>
                      <a:r>
                        <a:rPr lang="es-MX" sz="1800" u="none" strike="noStrike" cap="none" dirty="0">
                          <a:solidFill>
                            <a:srgbClr val="000000"/>
                          </a:solidFill>
                          <a:latin typeface="Century Gothic"/>
                          <a:ea typeface="Century Gothic"/>
                          <a:cs typeface="Century Gothic"/>
                          <a:sym typeface="Century Gothic"/>
                        </a:rPr>
                        <a:t>la conducta, intereses, aportaciones, participaciones, observaciones e interacciones que se experimenten durante el desarrollo del proyecto.</a:t>
                      </a:r>
                      <a:endParaRPr dirty="0"/>
                    </a:p>
                    <a:p>
                      <a:pPr marL="0" marR="0" lvl="0" indent="0" algn="just" rtl="0">
                        <a:lnSpc>
                          <a:spcPct val="115000"/>
                        </a:lnSpc>
                        <a:spcBef>
                          <a:spcPts val="0"/>
                        </a:spcBef>
                        <a:spcAft>
                          <a:spcPts val="0"/>
                        </a:spcAft>
                        <a:buNone/>
                      </a:pPr>
                      <a:endParaRPr sz="1800" u="none" strike="noStrike" cap="none" dirty="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s-MX" sz="1800" u="none" strike="noStrike" cap="none" dirty="0" smtClean="0">
                          <a:solidFill>
                            <a:srgbClr val="000000"/>
                          </a:solidFill>
                          <a:latin typeface="Century Gothic"/>
                          <a:ea typeface="Century Gothic"/>
                          <a:cs typeface="Century Gothic"/>
                          <a:sym typeface="Century Gothic"/>
                        </a:rPr>
                        <a:t>Identificar que </a:t>
                      </a:r>
                      <a:r>
                        <a:rPr lang="es-MX" sz="1800" u="none" strike="noStrike" cap="none" dirty="0">
                          <a:solidFill>
                            <a:srgbClr val="000000"/>
                          </a:solidFill>
                          <a:latin typeface="Century Gothic"/>
                          <a:ea typeface="Century Gothic"/>
                          <a:cs typeface="Century Gothic"/>
                          <a:sym typeface="Century Gothic"/>
                        </a:rPr>
                        <a:t>todas las actividades de las personas en una sociedad van a estar reguladas por el derecho. En caso de querer emprender un negocio considerando comercializar productos herbolarios, conocer los requerimientos legales que necesarios e incluso llevar a cabo un registro marcario. </a:t>
                      </a:r>
                      <a:endParaRPr sz="1800" u="none" strike="noStrike" cap="none" dirty="0">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s-MX" sz="1800" u="none" strike="noStrike" cap="none" dirty="0">
                          <a:solidFill>
                            <a:srgbClr val="000000"/>
                          </a:solidFill>
                          <a:latin typeface="Century Gothic"/>
                          <a:ea typeface="Century Gothic"/>
                          <a:cs typeface="Century Gothic"/>
                          <a:sym typeface="Century Gothic"/>
                        </a:rPr>
                        <a:t>	</a:t>
                      </a:r>
                      <a:endParaRPr sz="1800" u="none" strike="noStrike" cap="none" dirty="0">
                        <a:solidFill>
                          <a:srgbClr val="000000"/>
                        </a:solidFill>
                        <a:latin typeface="Arial"/>
                        <a:ea typeface="Arial"/>
                        <a:cs typeface="Arial"/>
                        <a:sym typeface="Arial"/>
                      </a:endParaRPr>
                    </a:p>
                  </a:txBody>
                  <a:tcPr marL="44475" marR="44475" marT="44475" marB="444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218" name="Google Shape;218;p36"/>
          <p:cNvSpPr txBox="1"/>
          <p:nvPr/>
        </p:nvSpPr>
        <p:spPr>
          <a:xfrm>
            <a:off x="2345028" y="280115"/>
            <a:ext cx="4287592" cy="4926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rgbClr val="000000"/>
                </a:solidFill>
                <a:latin typeface="Century Gothic"/>
                <a:ea typeface="Century Gothic"/>
                <a:cs typeface="Century Gothic"/>
                <a:sym typeface="Century Gothic"/>
              </a:rPr>
              <a:t> </a:t>
            </a:r>
            <a:r>
              <a:rPr lang="es-MX" sz="2800" b="1" dirty="0" smtClean="0">
                <a:latin typeface="Century Gothic"/>
                <a:ea typeface="Century Gothic"/>
                <a:cs typeface="Century Gothic"/>
                <a:sym typeface="Century Gothic"/>
              </a:rPr>
              <a:t>INICIO DEL PROYECTO</a:t>
            </a:r>
          </a:p>
          <a:p>
            <a:pPr marL="0" marR="0" lvl="0" indent="0" algn="l" rtl="0">
              <a:spcBef>
                <a:spcPts val="0"/>
              </a:spcBef>
              <a:spcAft>
                <a:spcPts val="0"/>
              </a:spcAft>
              <a:buNone/>
            </a:pPr>
            <a:endParaRPr dirty="0"/>
          </a:p>
          <a:p>
            <a:pPr marL="0" marR="0" lvl="0" indent="0" algn="l" rtl="0">
              <a:spcBef>
                <a:spcPts val="0"/>
              </a:spcBef>
              <a:spcAft>
                <a:spcPts val="0"/>
              </a:spcAft>
              <a:buNone/>
            </a:pPr>
            <a:endParaRPr sz="2800" b="1" dirty="0">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263237" y="325582"/>
            <a:ext cx="8458200" cy="6789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s-MX" sz="3600" b="1" dirty="0" smtClean="0"/>
              <a:t>FASE DE DESARROLLO DEL PROYECTO</a:t>
            </a:r>
            <a:r>
              <a:rPr lang="es-MX" sz="3600" b="1" dirty="0"/>
              <a:t/>
            </a:r>
            <a:br>
              <a:rPr lang="es-MX" sz="3600" b="1" dirty="0"/>
            </a:br>
            <a:endParaRPr sz="3600" b="1" dirty="0"/>
          </a:p>
        </p:txBody>
      </p:sp>
      <p:sp>
        <p:nvSpPr>
          <p:cNvPr id="100" name="Google Shape;100;p15"/>
          <p:cNvSpPr txBox="1">
            <a:spLocks noGrp="1"/>
          </p:cNvSpPr>
          <p:nvPr>
            <p:ph type="body" idx="1"/>
          </p:nvPr>
        </p:nvSpPr>
        <p:spPr>
          <a:xfrm>
            <a:off x="417489" y="1018504"/>
            <a:ext cx="8229600" cy="5588358"/>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Clr>
                <a:schemeClr val="dk1"/>
              </a:buClr>
              <a:buSzPts val="2000"/>
              <a:buChar char="•"/>
            </a:pPr>
            <a:r>
              <a:rPr lang="es-MX" sz="1600" dirty="0">
                <a:latin typeface="Century Gothic"/>
                <a:ea typeface="Century Gothic"/>
                <a:cs typeface="Century Gothic"/>
                <a:sym typeface="Century Gothic"/>
              </a:rPr>
              <a:t>En el presente trabajo se tiene contemplado dedicarle 4 horas al mes desde el punto de vista interdisciplinario, las cuales 2 horas van a estar dedicados para la  revisión de los trabajos realizadas por los alumnos y las siguientes 2 horas para trabajo de laboratorio</a:t>
            </a:r>
            <a:r>
              <a:rPr lang="es-MX" sz="1600" dirty="0" smtClean="0">
                <a:latin typeface="Century Gothic"/>
                <a:ea typeface="Century Gothic"/>
                <a:cs typeface="Century Gothic"/>
                <a:sym typeface="Century Gothic"/>
              </a:rPr>
              <a:t>.</a:t>
            </a:r>
          </a:p>
          <a:p>
            <a:pPr marL="342900" lvl="0" indent="-342900" algn="just" rtl="0">
              <a:lnSpc>
                <a:spcPct val="150000"/>
              </a:lnSpc>
              <a:spcBef>
                <a:spcPts val="0"/>
              </a:spcBef>
              <a:spcAft>
                <a:spcPts val="0"/>
              </a:spcAft>
              <a:buClr>
                <a:schemeClr val="dk1"/>
              </a:buClr>
              <a:buSzPts val="2000"/>
              <a:buNone/>
            </a:pPr>
            <a:endParaRPr lang="es-MX" sz="1600" dirty="0" smtClean="0">
              <a:latin typeface="Century Gothic"/>
              <a:ea typeface="Century Gothic"/>
              <a:cs typeface="Century Gothic"/>
              <a:sym typeface="Century Gothic"/>
            </a:endParaRPr>
          </a:p>
          <a:p>
            <a:pPr marL="342900" lvl="0" algn="just">
              <a:lnSpc>
                <a:spcPct val="140000"/>
              </a:lnSpc>
              <a:spcBef>
                <a:spcPts val="370"/>
              </a:spcBef>
              <a:buSzPts val="1850"/>
            </a:pPr>
            <a:r>
              <a:rPr lang="es-MX" sz="1600" dirty="0" smtClean="0">
                <a:latin typeface="Century Gothic"/>
                <a:ea typeface="Century Gothic"/>
                <a:cs typeface="Century Gothic"/>
                <a:sym typeface="Century Gothic"/>
              </a:rPr>
              <a:t>En cuanto a trabajo en campo, se dedicarán 2 horas al mes, considerando que es para recopilar información de requerimientos necesarios para obtener permisos ante diferentes autoridades para comercialización de productos herbolarios.</a:t>
            </a:r>
            <a:endParaRPr lang="es-MX" sz="1600" dirty="0" smtClean="0"/>
          </a:p>
          <a:p>
            <a:pPr marL="342900" lvl="0" algn="just">
              <a:lnSpc>
                <a:spcPct val="140000"/>
              </a:lnSpc>
              <a:spcBef>
                <a:spcPts val="370"/>
              </a:spcBef>
              <a:buSzPts val="1850"/>
              <a:buNone/>
            </a:pPr>
            <a:endParaRPr lang="es-MX" sz="1600" dirty="0" smtClean="0">
              <a:latin typeface="Century Gothic"/>
              <a:ea typeface="Century Gothic"/>
              <a:cs typeface="Century Gothic"/>
              <a:sym typeface="Century Gothic"/>
            </a:endParaRPr>
          </a:p>
          <a:p>
            <a:pPr marL="342900" lvl="0" algn="just">
              <a:lnSpc>
                <a:spcPct val="140000"/>
              </a:lnSpc>
              <a:spcBef>
                <a:spcPts val="370"/>
              </a:spcBef>
              <a:buSzPts val="1850"/>
            </a:pPr>
            <a:r>
              <a:rPr lang="es-MX" sz="1600" dirty="0" smtClean="0">
                <a:latin typeface="Century Gothic"/>
                <a:ea typeface="Century Gothic"/>
                <a:cs typeface="Century Gothic"/>
                <a:sym typeface="Century Gothic"/>
              </a:rPr>
              <a:t>Para este proyecto se evaluarán en los estudiantes varios rubros como son: La organización, la estructura del proyecto, el orden y la coherencia del mismo, la recopilación de la información, la experimentación y la escritura final del trabajo.</a:t>
            </a:r>
          </a:p>
          <a:p>
            <a:pPr marL="342900" lvl="0" algn="just">
              <a:lnSpc>
                <a:spcPct val="140000"/>
              </a:lnSpc>
              <a:spcBef>
                <a:spcPts val="370"/>
              </a:spcBef>
              <a:buSzPts val="1850"/>
            </a:pPr>
            <a:endParaRPr lang="es-MX" sz="1400" dirty="0" smtClean="0">
              <a:latin typeface="Century Gothic"/>
              <a:ea typeface="Century Gothic"/>
              <a:cs typeface="Century Gothic"/>
              <a:sym typeface="Century Gothic"/>
            </a:endParaRPr>
          </a:p>
          <a:p>
            <a:pPr marL="342900" lvl="0" algn="just">
              <a:lnSpc>
                <a:spcPct val="140000"/>
              </a:lnSpc>
              <a:spcBef>
                <a:spcPts val="370"/>
              </a:spcBef>
              <a:buSzPts val="1850"/>
            </a:pPr>
            <a:endParaRPr lang="es-MX" sz="1600" dirty="0" smtClean="0"/>
          </a:p>
          <a:p>
            <a:pPr marL="342900" lvl="0" indent="-342900" algn="just" rtl="0">
              <a:lnSpc>
                <a:spcPct val="150000"/>
              </a:lnSpc>
              <a:spcBef>
                <a:spcPts val="0"/>
              </a:spcBef>
              <a:spcAft>
                <a:spcPts val="0"/>
              </a:spcAft>
              <a:buClr>
                <a:schemeClr val="dk1"/>
              </a:buClr>
              <a:buSzPts val="2000"/>
              <a:buChar char="•"/>
            </a:pPr>
            <a:endParaRPr dirty="0"/>
          </a:p>
          <a:p>
            <a:pPr marL="342900" lvl="0" indent="-215900" algn="l" rtl="0">
              <a:lnSpc>
                <a:spcPct val="150000"/>
              </a:lnSpc>
              <a:spcBef>
                <a:spcPts val="400"/>
              </a:spcBef>
              <a:spcAft>
                <a:spcPts val="0"/>
              </a:spcAft>
              <a:buClr>
                <a:schemeClr val="dk1"/>
              </a:buClr>
              <a:buSzPts val="2000"/>
              <a:buNone/>
            </a:pPr>
            <a:endParaRPr sz="2000"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1465</Words>
  <Application>Microsoft Office PowerPoint</Application>
  <PresentationFormat>Presentación en pantalla (4:3)</PresentationFormat>
  <Paragraphs>165</Paragraphs>
  <Slides>32</Slides>
  <Notes>20</Notes>
  <HiddenSlides>0</HiddenSlides>
  <MMClips>3</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32</vt:i4>
      </vt:variant>
    </vt:vector>
  </HeadingPairs>
  <TitlesOfParts>
    <vt:vector size="40" baseType="lpstr">
      <vt:lpstr>Arial</vt:lpstr>
      <vt:lpstr>Century Gothic</vt:lpstr>
      <vt:lpstr>Calibri</vt:lpstr>
      <vt:lpstr>Noto Sans Symbols</vt:lpstr>
      <vt:lpstr>Symbol</vt:lpstr>
      <vt:lpstr>Times New Roman</vt:lpstr>
      <vt:lpstr>Broadway</vt:lpstr>
      <vt:lpstr>Tema de Office</vt:lpstr>
      <vt:lpstr>INSTITUTO EMILIANI</vt:lpstr>
      <vt:lpstr>Diapositiva 2</vt:lpstr>
      <vt:lpstr>Diapositiva 3</vt:lpstr>
      <vt:lpstr>Diapositiva 4</vt:lpstr>
      <vt:lpstr>Diapositiva 5</vt:lpstr>
      <vt:lpstr>Diapositiva 6</vt:lpstr>
      <vt:lpstr>Diapositiva 7</vt:lpstr>
      <vt:lpstr>Diapositiva 8</vt:lpstr>
      <vt:lpstr>FASE DE DESARROLLO DEL PROYECTO </vt:lpstr>
      <vt:lpstr>Diapositiva 10</vt:lpstr>
      <vt:lpstr>Diapositiva 11</vt:lpstr>
      <vt:lpstr>Diapositiva 12</vt:lpstr>
      <vt:lpstr>Diapositiva 13</vt:lpstr>
      <vt:lpstr>LISTA DE CAMBIOS</vt:lpstr>
      <vt:lpstr>ANEXOS</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EMILIANI</dc:title>
  <dc:creator>RICHIE</dc:creator>
  <cp:lastModifiedBy>Julia</cp:lastModifiedBy>
  <cp:revision>14</cp:revision>
  <dcterms:modified xsi:type="dcterms:W3CDTF">2019-05-02T17:06:10Z</dcterms:modified>
</cp:coreProperties>
</file>