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fntdata" ContentType="application/x-fontdata"/>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2" r:id="rId1"/>
    <p:sldMasterId id="2147483684" r:id="rId2"/>
  </p:sldMasterIdLst>
  <p:notesMasterIdLst>
    <p:notesMasterId r:id="rId58"/>
  </p:notesMasterIdLst>
  <p:sldIdLst>
    <p:sldId id="256" r:id="rId3"/>
    <p:sldId id="257" r:id="rId4"/>
    <p:sldId id="258" r:id="rId5"/>
    <p:sldId id="260" r:id="rId6"/>
    <p:sldId id="261" r:id="rId7"/>
    <p:sldId id="262" r:id="rId8"/>
    <p:sldId id="496" r:id="rId9"/>
    <p:sldId id="263" r:id="rId10"/>
    <p:sldId id="264" r:id="rId11"/>
    <p:sldId id="497" r:id="rId12"/>
    <p:sldId id="498" r:id="rId13"/>
    <p:sldId id="265" r:id="rId14"/>
    <p:sldId id="266" r:id="rId15"/>
    <p:sldId id="267" r:id="rId16"/>
    <p:sldId id="268" r:id="rId17"/>
    <p:sldId id="269" r:id="rId18"/>
    <p:sldId id="270" r:id="rId19"/>
    <p:sldId id="271" r:id="rId20"/>
    <p:sldId id="292" r:id="rId21"/>
    <p:sldId id="471" r:id="rId22"/>
    <p:sldId id="472" r:id="rId23"/>
    <p:sldId id="473" r:id="rId24"/>
    <p:sldId id="272" r:id="rId25"/>
    <p:sldId id="273" r:id="rId26"/>
    <p:sldId id="474" r:id="rId27"/>
    <p:sldId id="475" r:id="rId28"/>
    <p:sldId id="274" r:id="rId29"/>
    <p:sldId id="483" r:id="rId30"/>
    <p:sldId id="484" r:id="rId31"/>
    <p:sldId id="485" r:id="rId32"/>
    <p:sldId id="486" r:id="rId33"/>
    <p:sldId id="487" r:id="rId34"/>
    <p:sldId id="488" r:id="rId35"/>
    <p:sldId id="494" r:id="rId36"/>
    <p:sldId id="495" r:id="rId37"/>
    <p:sldId id="501" r:id="rId38"/>
    <p:sldId id="489" r:id="rId39"/>
    <p:sldId id="490" r:id="rId40"/>
    <p:sldId id="491" r:id="rId41"/>
    <p:sldId id="492" r:id="rId42"/>
    <p:sldId id="493" r:id="rId43"/>
    <p:sldId id="476" r:id="rId44"/>
    <p:sldId id="477" r:id="rId45"/>
    <p:sldId id="478" r:id="rId46"/>
    <p:sldId id="283" r:id="rId47"/>
    <p:sldId id="482" r:id="rId48"/>
    <p:sldId id="479" r:id="rId49"/>
    <p:sldId id="480" r:id="rId50"/>
    <p:sldId id="481" r:id="rId51"/>
    <p:sldId id="275" r:id="rId52"/>
    <p:sldId id="277" r:id="rId53"/>
    <p:sldId id="278" r:id="rId54"/>
    <p:sldId id="428" r:id="rId55"/>
    <p:sldId id="500" r:id="rId56"/>
    <p:sldId id="499" r:id="rId57"/>
  </p:sldIdLst>
  <p:sldSz cx="9144000" cy="6858000" type="screen4x3"/>
  <p:notesSz cx="6858000" cy="9144000"/>
  <p:embeddedFontLst>
    <p:embeddedFont>
      <p:font typeface="Calibri" pitchFamily="34" charset="0"/>
      <p:regular r:id="rId59"/>
      <p:bold r:id="rId60"/>
      <p:italic r:id="rId61"/>
      <p:boldItalic r:id="rId62"/>
    </p:embeddedFont>
    <p:embeddedFont>
      <p:font typeface="Tw Cen MT Condensed" pitchFamily="34" charset="0"/>
      <p:regular r:id="rId63"/>
      <p:bold r:id="rId64"/>
    </p:embeddedFont>
    <p:embeddedFont>
      <p:font typeface="Tunga" pitchFamily="2" charset="0"/>
      <p:regular r:id="rId65"/>
      <p:bold r:id="rId66"/>
    </p:embeddedFont>
    <p:embeddedFont>
      <p:font typeface="akaDora" pitchFamily="66" charset="0"/>
      <p:regular r:id="rId67"/>
    </p:embeddedFont>
    <p:embeddedFont>
      <p:font typeface="Palatino Linotype" pitchFamily="18" charset="0"/>
      <p:regular r:id="rId68"/>
      <p:bold r:id="rId69"/>
      <p:italic r:id="rId70"/>
      <p:boldItalic r:id="rId71"/>
    </p:embeddedFont>
    <p:embeddedFont>
      <p:font typeface="Century Gothic" pitchFamily="34" charset="0"/>
      <p:regular r:id="rId72"/>
      <p:bold r:id="rId73"/>
      <p:italic r:id="rId74"/>
      <p:boldItalic r:id="rId75"/>
    </p:embeddedFont>
    <p:embeddedFont>
      <p:font typeface="Tw Cen MT" pitchFamily="34" charset="0"/>
      <p:regular r:id="rId76"/>
      <p:bold r:id="rId77"/>
      <p:italic r:id="rId78"/>
      <p:boldItalic r:id="rId79"/>
    </p:embeddedFont>
    <p:embeddedFont>
      <p:font typeface="Corbel" pitchFamily="34" charset="0"/>
      <p:regular r:id="rId80"/>
      <p:bold r:id="rId81"/>
      <p:italic r:id="rId82"/>
      <p:boldItalic r:id="rId83"/>
    </p:embeddedFont>
  </p:embeddedFontLst>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ilianmelicruz@gmail.com"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D33B"/>
    <a:srgbClr val="94068A"/>
    <a:srgbClr val="FA86F2"/>
    <a:srgbClr val="DEEA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514" autoAdjust="0"/>
  </p:normalViewPr>
  <p:slideViewPr>
    <p:cSldViewPr>
      <p:cViewPr>
        <p:scale>
          <a:sx n="70" d="100"/>
          <a:sy n="70" d="100"/>
        </p:scale>
        <p:origin x="-2730" y="-88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5.fntdata"/><Relationship Id="rId68" Type="http://schemas.openxmlformats.org/officeDocument/2006/relationships/font" Target="fonts/font10.fntdata"/><Relationship Id="rId84" Type="http://schemas.openxmlformats.org/officeDocument/2006/relationships/commentAuthors" Target="commentAuthor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notesMaster" Target="notesMasters/notesMaster1.xml"/><Relationship Id="rId74" Type="http://schemas.openxmlformats.org/officeDocument/2006/relationships/font" Target="fonts/font16.fntdata"/><Relationship Id="rId79" Type="http://schemas.openxmlformats.org/officeDocument/2006/relationships/font" Target="fonts/font21.fntdata"/><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6.fntdata"/><Relationship Id="rId69" Type="http://schemas.openxmlformats.org/officeDocument/2006/relationships/font" Target="fonts/font11.fntdata"/><Relationship Id="rId77" Type="http://schemas.openxmlformats.org/officeDocument/2006/relationships/font" Target="fonts/font19.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4.fntdata"/><Relationship Id="rId80" Type="http://schemas.openxmlformats.org/officeDocument/2006/relationships/font" Target="fonts/font22.fntdata"/><Relationship Id="rId85"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4.fntdata"/><Relationship Id="rId70" Type="http://schemas.openxmlformats.org/officeDocument/2006/relationships/font" Target="fonts/font12.fntdata"/><Relationship Id="rId75" Type="http://schemas.openxmlformats.org/officeDocument/2006/relationships/font" Target="fonts/font17.fntdata"/><Relationship Id="rId83" Type="http://schemas.openxmlformats.org/officeDocument/2006/relationships/font" Target="fonts/font25.fntdata"/><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font" Target="fonts/font15.fntdata"/><Relationship Id="rId78" Type="http://schemas.openxmlformats.org/officeDocument/2006/relationships/font" Target="fonts/font20.fntdata"/><Relationship Id="rId81" Type="http://schemas.openxmlformats.org/officeDocument/2006/relationships/font" Target="fonts/font23.fntdata"/><Relationship Id="rId86"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18.fntdata"/><Relationship Id="rId7" Type="http://schemas.openxmlformats.org/officeDocument/2006/relationships/slide" Target="slides/slide5.xml"/><Relationship Id="rId71" Type="http://schemas.openxmlformats.org/officeDocument/2006/relationships/font" Target="fonts/font13.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font" Target="fonts/font8.fntdata"/><Relationship Id="rId87" Type="http://schemas.openxmlformats.org/officeDocument/2006/relationships/theme" Target="theme/theme1.xml"/><Relationship Id="rId61" Type="http://schemas.openxmlformats.org/officeDocument/2006/relationships/font" Target="fonts/font3.fntdata"/><Relationship Id="rId82" Type="http://schemas.openxmlformats.org/officeDocument/2006/relationships/font" Target="fonts/font2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CD24A84-4C70-4D49-B47B-2FA5791A33A2}" type="datetimeFigureOut">
              <a:rPr lang="es-MX" smtClean="0"/>
              <a:t>08/06/2021</a:t>
            </a:fld>
            <a:endParaRPr lang="es-MX"/>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MX"/>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3B4812-A606-4E56-8ECC-B776CA34F48A}" type="slidenum">
              <a:rPr lang="es-MX" smtClean="0"/>
              <a:t>‹Nº›</a:t>
            </a:fld>
            <a:endParaRPr lang="es-MX"/>
          </a:p>
        </p:txBody>
      </p:sp>
    </p:spTree>
    <p:extLst>
      <p:ext uri="{BB962C8B-B14F-4D97-AF65-F5344CB8AC3E}">
        <p14:creationId xmlns:p14="http://schemas.microsoft.com/office/powerpoint/2010/main" val="3497881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463B4812-A606-4E56-8ECC-B776CA34F48A}" type="slidenum">
              <a:rPr lang="es-MX" smtClean="0"/>
              <a:t>1</a:t>
            </a:fld>
            <a:endParaRPr lang="es-MX"/>
          </a:p>
        </p:txBody>
      </p:sp>
    </p:spTree>
    <p:extLst>
      <p:ext uri="{BB962C8B-B14F-4D97-AF65-F5344CB8AC3E}">
        <p14:creationId xmlns:p14="http://schemas.microsoft.com/office/powerpoint/2010/main" val="871442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Se puede aclarar que alguna materia sea de APOYO</a:t>
            </a:r>
            <a:endParaRPr lang="es-MX" dirty="0"/>
          </a:p>
        </p:txBody>
      </p:sp>
      <p:sp>
        <p:nvSpPr>
          <p:cNvPr id="4" name="Marcador de número de diapositiva 3"/>
          <p:cNvSpPr>
            <a:spLocks noGrp="1"/>
          </p:cNvSpPr>
          <p:nvPr>
            <p:ph type="sldNum" sz="quarter" idx="10"/>
          </p:nvPr>
        </p:nvSpPr>
        <p:spPr/>
        <p:txBody>
          <a:bodyPr/>
          <a:lstStyle/>
          <a:p>
            <a:fld id="{463B4812-A606-4E56-8ECC-B776CA34F48A}" type="slidenum">
              <a:rPr lang="es-MX" smtClean="0"/>
              <a:t>2</a:t>
            </a:fld>
            <a:endParaRPr lang="es-MX"/>
          </a:p>
        </p:txBody>
      </p:sp>
    </p:spTree>
    <p:extLst>
      <p:ext uri="{BB962C8B-B14F-4D97-AF65-F5344CB8AC3E}">
        <p14:creationId xmlns:p14="http://schemas.microsoft.com/office/powerpoint/2010/main" val="3065864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2000" cy="3429000"/>
          </a:xfrm>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463B4812-A606-4E56-8ECC-B776CA34F48A}" type="slidenum">
              <a:rPr lang="es-MX" smtClean="0"/>
              <a:t>8</a:t>
            </a:fld>
            <a:endParaRPr lang="es-MX"/>
          </a:p>
        </p:txBody>
      </p:sp>
    </p:spTree>
    <p:extLst>
      <p:ext uri="{BB962C8B-B14F-4D97-AF65-F5344CB8AC3E}">
        <p14:creationId xmlns:p14="http://schemas.microsoft.com/office/powerpoint/2010/main" val="38793950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463B4812-A606-4E56-8ECC-B776CA34F48A}" type="slidenum">
              <a:rPr lang="es-MX" smtClean="0"/>
              <a:t>15</a:t>
            </a:fld>
            <a:endParaRPr lang="es-MX"/>
          </a:p>
        </p:txBody>
      </p:sp>
    </p:spTree>
    <p:extLst>
      <p:ext uri="{BB962C8B-B14F-4D97-AF65-F5344CB8AC3E}">
        <p14:creationId xmlns:p14="http://schemas.microsoft.com/office/powerpoint/2010/main" val="179259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463B4812-A606-4E56-8ECC-B776CA34F48A}" type="slidenum">
              <a:rPr lang="es-MX" smtClean="0"/>
              <a:t>47</a:t>
            </a:fld>
            <a:endParaRPr lang="es-MX"/>
          </a:p>
        </p:txBody>
      </p:sp>
    </p:spTree>
    <p:extLst>
      <p:ext uri="{BB962C8B-B14F-4D97-AF65-F5344CB8AC3E}">
        <p14:creationId xmlns:p14="http://schemas.microsoft.com/office/powerpoint/2010/main" val="38738478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463B4812-A606-4E56-8ECC-B776CA34F48A}" type="slidenum">
              <a:rPr lang="es-MX" smtClean="0"/>
              <a:t>48</a:t>
            </a:fld>
            <a:endParaRPr lang="es-MX"/>
          </a:p>
        </p:txBody>
      </p:sp>
    </p:spTree>
    <p:extLst>
      <p:ext uri="{BB962C8B-B14F-4D97-AF65-F5344CB8AC3E}">
        <p14:creationId xmlns:p14="http://schemas.microsoft.com/office/powerpoint/2010/main" val="3873847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7" name="Date Placeholder 6"/>
          <p:cNvSpPr>
            <a:spLocks noGrp="1"/>
          </p:cNvSpPr>
          <p:nvPr>
            <p:ph type="dt" sz="half" idx="10"/>
          </p:nvPr>
        </p:nvSpPr>
        <p:spPr/>
        <p:txBody>
          <a:bodyPr/>
          <a:lstStyle/>
          <a:p>
            <a:fld id="{A9E0B48A-FBF2-4C80-937B-9C6B97F00B53}" type="datetimeFigureOut">
              <a:rPr lang="es-MX" smtClean="0"/>
              <a:t>08/06/2021</a:t>
            </a:fld>
            <a:endParaRPr lang="es-MX"/>
          </a:p>
        </p:txBody>
      </p:sp>
      <p:sp>
        <p:nvSpPr>
          <p:cNvPr id="8" name="Slide Number Placeholder 7"/>
          <p:cNvSpPr>
            <a:spLocks noGrp="1"/>
          </p:cNvSpPr>
          <p:nvPr>
            <p:ph type="sldNum" sz="quarter" idx="11"/>
          </p:nvPr>
        </p:nvSpPr>
        <p:spPr/>
        <p:txBody>
          <a:bodyPr/>
          <a:lstStyle/>
          <a:p>
            <a:fld id="{9625CB1E-0BD5-4A2F-9AB2-C15A4D3DB006}" type="slidenum">
              <a:rPr lang="es-MX" smtClean="0"/>
              <a:t>‹Nº›</a:t>
            </a:fld>
            <a:endParaRPr lang="es-MX"/>
          </a:p>
        </p:txBody>
      </p:sp>
      <p:sp>
        <p:nvSpPr>
          <p:cNvPr id="9" name="Footer Placeholder 8"/>
          <p:cNvSpPr>
            <a:spLocks noGrp="1"/>
          </p:cNvSpPr>
          <p:nvPr>
            <p:ph type="ftr" sz="quarter" idx="12"/>
          </p:nvPr>
        </p:nvSpPr>
        <p:spPr/>
        <p:txBody>
          <a:bodyPr/>
          <a:lstStyle/>
          <a:p>
            <a:endParaRPr lang="es-MX"/>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A9E0B48A-FBF2-4C80-937B-9C6B97F00B53}" type="datetimeFigureOut">
              <a:rPr lang="es-MX" smtClean="0"/>
              <a:t>08/06/2021</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9625CB1E-0BD5-4A2F-9AB2-C15A4D3DB006}" type="slidenum">
              <a:rPr lang="es-MX" smtClean="0"/>
              <a:t>‹Nº›</a:t>
            </a:fld>
            <a:endParaRPr lang="es-MX"/>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A9E0B48A-FBF2-4C80-937B-9C6B97F00B53}" type="datetimeFigureOut">
              <a:rPr lang="es-MX" smtClean="0"/>
              <a:t>08/06/2021</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9625CB1E-0BD5-4A2F-9AB2-C15A4D3DB006}" type="slidenum">
              <a:rPr lang="es-MX" smtClean="0"/>
              <a:t>‹Nº›</a:t>
            </a:fld>
            <a:endParaRPr lang="es-MX"/>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4464028"/>
            <a:ext cx="6858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657349" y="3694377"/>
            <a:ext cx="6858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n-US" dirty="0"/>
          </a:p>
        </p:txBody>
      </p:sp>
      <p:sp>
        <p:nvSpPr>
          <p:cNvPr id="7" name="Date Placeholder 6"/>
          <p:cNvSpPr>
            <a:spLocks noGrp="1"/>
          </p:cNvSpPr>
          <p:nvPr>
            <p:ph type="dt" sz="half" idx="10"/>
          </p:nvPr>
        </p:nvSpPr>
        <p:spPr/>
        <p:txBody>
          <a:bodyPr/>
          <a:lstStyle/>
          <a:p>
            <a:fld id="{971BDA50-3EBF-4322-A0C1-B6AA209F7DEB}" type="datetimeFigureOut">
              <a:rPr lang="es-MX"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08/06/2021</a:t>
            </a:fld>
            <a:endParaRPr lang="es-MX">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8" name="Footer Placeholder 7"/>
          <p:cNvSpPr>
            <a:spLocks noGrp="1"/>
          </p:cNvSpPr>
          <p:nvPr>
            <p:ph type="ftr" sz="quarter" idx="11"/>
          </p:nvPr>
        </p:nvSpPr>
        <p:spPr/>
        <p:txBody>
          <a:bodyPr/>
          <a:lstStyle/>
          <a:p>
            <a:endParaRPr lang="es-MX">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9" name="Slide Number Placeholder 8"/>
          <p:cNvSpPr>
            <a:spLocks noGrp="1"/>
          </p:cNvSpPr>
          <p:nvPr>
            <p:ph type="sldNum" sz="quarter" idx="12"/>
          </p:nvPr>
        </p:nvSpPr>
        <p:spPr/>
        <p:txBody>
          <a:bodyPr/>
          <a:lstStyle/>
          <a:p>
            <a:fld id="{78199C0E-3F81-413D-9A40-B2B60CA04AAE}" type="slidenum">
              <a:rPr lang="es-MX"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‹Nº›</a:t>
            </a:fld>
            <a:endParaRPr lang="es-MX">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6362055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971BDA50-3EBF-4322-A0C1-B6AA209F7DEB}" type="datetimeFigureOut">
              <a:rPr lang="es-MX"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08/06/2021</a:t>
            </a:fld>
            <a:endParaRPr lang="es-MX">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endParaRPr lang="es-MX">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78199C0E-3F81-413D-9A40-B2B60CA04AAE}" type="slidenum">
              <a:rPr lang="es-MX"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‹Nº›</a:t>
            </a:fld>
            <a:endParaRPr lang="es-MX">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3688181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7" name="Title 1"/>
          <p:cNvSpPr>
            <a:spLocks noGrp="1"/>
          </p:cNvSpPr>
          <p:nvPr>
            <p:ph type="ctrTitle"/>
          </p:nvPr>
        </p:nvSpPr>
        <p:spPr>
          <a:xfrm>
            <a:off x="640899" y="4464028"/>
            <a:ext cx="6858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s-ES" smtClean="0"/>
              <a:t>Haga clic para modificar el estilo de título del patrón</a:t>
            </a:r>
            <a:endParaRPr lang="en-US" dirty="0"/>
          </a:p>
        </p:txBody>
      </p:sp>
      <p:sp>
        <p:nvSpPr>
          <p:cNvPr id="8" name="Subtitle 2"/>
          <p:cNvSpPr>
            <a:spLocks noGrp="1"/>
          </p:cNvSpPr>
          <p:nvPr>
            <p:ph type="subTitle" idx="1"/>
          </p:nvPr>
        </p:nvSpPr>
        <p:spPr>
          <a:xfrm>
            <a:off x="640899" y="3693677"/>
            <a:ext cx="6858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p:txBody>
          <a:bodyPr/>
          <a:lstStyle/>
          <a:p>
            <a:fld id="{971BDA50-3EBF-4322-A0C1-B6AA209F7DEB}" type="datetimeFigureOut">
              <a:rPr lang="es-MX"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08/06/2021</a:t>
            </a:fld>
            <a:endParaRPr lang="es-MX">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endParaRPr lang="es-MX">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78199C0E-3F81-413D-9A40-B2B60CA04AAE}" type="slidenum">
              <a:rPr lang="es-MX"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‹Nº›</a:t>
            </a:fld>
            <a:endParaRPr lang="es-MX">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0223272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840000" y="1825625"/>
            <a:ext cx="3768912"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739880" y="1825625"/>
            <a:ext cx="377547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971BDA50-3EBF-4322-A0C1-B6AA209F7DEB}" type="datetimeFigureOut">
              <a:rPr lang="es-MX"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08/06/2021</a:t>
            </a:fld>
            <a:endParaRPr lang="es-MX">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s-MX">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78199C0E-3F81-413D-9A40-B2B60CA04AAE}" type="slidenum">
              <a:rPr lang="es-MX"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‹Nº›</a:t>
            </a:fld>
            <a:endParaRPr lang="es-MX">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7007209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40000" y="1681163"/>
            <a:ext cx="3768912"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840000" y="2505075"/>
            <a:ext cx="3768912"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739881" y="1681163"/>
            <a:ext cx="3776661"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s-ES" smtClean="0"/>
              <a:t>Editar el estilo de texto del patrón</a:t>
            </a:r>
          </a:p>
        </p:txBody>
      </p:sp>
      <p:sp>
        <p:nvSpPr>
          <p:cNvPr id="6" name="Content Placeholder 5"/>
          <p:cNvSpPr>
            <a:spLocks noGrp="1"/>
          </p:cNvSpPr>
          <p:nvPr>
            <p:ph sz="quarter" idx="4"/>
          </p:nvPr>
        </p:nvSpPr>
        <p:spPr>
          <a:xfrm>
            <a:off x="4739881" y="2505075"/>
            <a:ext cx="3776661"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971BDA50-3EBF-4322-A0C1-B6AA209F7DEB}" type="datetimeFigureOut">
              <a:rPr lang="es-MX"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08/06/2021</a:t>
            </a:fld>
            <a:endParaRPr lang="es-MX">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8" name="Footer Placeholder 7"/>
          <p:cNvSpPr>
            <a:spLocks noGrp="1"/>
          </p:cNvSpPr>
          <p:nvPr>
            <p:ph type="ftr" sz="quarter" idx="11"/>
          </p:nvPr>
        </p:nvSpPr>
        <p:spPr/>
        <p:txBody>
          <a:bodyPr/>
          <a:lstStyle/>
          <a:p>
            <a:endParaRPr lang="es-MX">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9" name="Slide Number Placeholder 8"/>
          <p:cNvSpPr>
            <a:spLocks noGrp="1"/>
          </p:cNvSpPr>
          <p:nvPr>
            <p:ph type="sldNum" sz="quarter" idx="12"/>
          </p:nvPr>
        </p:nvSpPr>
        <p:spPr/>
        <p:txBody>
          <a:bodyPr/>
          <a:lstStyle/>
          <a:p>
            <a:fld id="{78199C0E-3F81-413D-9A40-B2B60CA04AAE}" type="slidenum">
              <a:rPr lang="es-MX"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‹Nº›</a:t>
            </a:fld>
            <a:endParaRPr lang="es-MX">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5343580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971BDA50-3EBF-4322-A0C1-B6AA209F7DEB}" type="datetimeFigureOut">
              <a:rPr lang="es-MX"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08/06/2021</a:t>
            </a:fld>
            <a:endParaRPr lang="es-MX">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Footer Placeholder 3"/>
          <p:cNvSpPr>
            <a:spLocks noGrp="1"/>
          </p:cNvSpPr>
          <p:nvPr>
            <p:ph type="ftr" sz="quarter" idx="11"/>
          </p:nvPr>
        </p:nvSpPr>
        <p:spPr/>
        <p:txBody>
          <a:bodyPr/>
          <a:lstStyle/>
          <a:p>
            <a:endParaRPr lang="es-MX">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Slide Number Placeholder 4"/>
          <p:cNvSpPr>
            <a:spLocks noGrp="1"/>
          </p:cNvSpPr>
          <p:nvPr>
            <p:ph type="sldNum" sz="quarter" idx="12"/>
          </p:nvPr>
        </p:nvSpPr>
        <p:spPr/>
        <p:txBody>
          <a:bodyPr/>
          <a:lstStyle/>
          <a:p>
            <a:fld id="{78199C0E-3F81-413D-9A40-B2B60CA04AAE}" type="slidenum">
              <a:rPr lang="es-MX"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‹Nº›</a:t>
            </a:fld>
            <a:endParaRPr lang="es-MX">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7786161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1BDA50-3EBF-4322-A0C1-B6AA209F7DEB}" type="datetimeFigureOut">
              <a:rPr lang="es-MX"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08/06/2021</a:t>
            </a:fld>
            <a:endParaRPr lang="es-MX">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3" name="Footer Placeholder 2"/>
          <p:cNvSpPr>
            <a:spLocks noGrp="1"/>
          </p:cNvSpPr>
          <p:nvPr>
            <p:ph type="ftr" sz="quarter" idx="11"/>
          </p:nvPr>
        </p:nvSpPr>
        <p:spPr/>
        <p:txBody>
          <a:bodyPr/>
          <a:lstStyle/>
          <a:p>
            <a:endParaRPr lang="es-MX">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Slide Number Placeholder 3"/>
          <p:cNvSpPr>
            <a:spLocks noGrp="1"/>
          </p:cNvSpPr>
          <p:nvPr>
            <p:ph type="sldNum" sz="quarter" idx="12"/>
          </p:nvPr>
        </p:nvSpPr>
        <p:spPr/>
        <p:txBody>
          <a:bodyPr/>
          <a:lstStyle/>
          <a:p>
            <a:fld id="{78199C0E-3F81-413D-9A40-B2B60CA04AAE}" type="slidenum">
              <a:rPr lang="es-MX"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‹Nº›</a:t>
            </a:fld>
            <a:endParaRPr lang="es-MX">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9099218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3887391" y="987428"/>
            <a:ext cx="4629150" cy="4873625"/>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840001" y="2057400"/>
            <a:ext cx="2739019"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971BDA50-3EBF-4322-A0C1-B6AA209F7DEB}" type="datetimeFigureOut">
              <a:rPr lang="es-MX"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08/06/2021</a:t>
            </a:fld>
            <a:endParaRPr lang="es-MX">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s-MX">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78199C0E-3F81-413D-9A40-B2B60CA04AAE}" type="slidenum">
              <a:rPr lang="es-MX"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‹Nº›</a:t>
            </a:fld>
            <a:endParaRPr lang="es-MX">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7320419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smtClean="0"/>
          </a:p>
        </p:txBody>
      </p:sp>
      <p:sp>
        <p:nvSpPr>
          <p:cNvPr id="4" name="Date Placeholder 3"/>
          <p:cNvSpPr>
            <a:spLocks noGrp="1"/>
          </p:cNvSpPr>
          <p:nvPr>
            <p:ph type="dt" sz="half" idx="10"/>
          </p:nvPr>
        </p:nvSpPr>
        <p:spPr/>
        <p:txBody>
          <a:bodyPr/>
          <a:lstStyle/>
          <a:p>
            <a:fld id="{A9E0B48A-FBF2-4C80-937B-9C6B97F00B53}" type="datetimeFigureOut">
              <a:rPr lang="es-MX" smtClean="0"/>
              <a:t>08/06/2021</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9625CB1E-0BD5-4A2F-9AB2-C15A4D3DB006}" type="slidenum">
              <a:rPr lang="es-MX" smtClean="0"/>
              <a:t>‹Nº›</a:t>
            </a:fld>
            <a:endParaRPr lang="es-MX"/>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840001" y="2057400"/>
            <a:ext cx="2739019"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971BDA50-3EBF-4322-A0C1-B6AA209F7DEB}" type="datetimeFigureOut">
              <a:rPr lang="es-MX"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08/06/2021</a:t>
            </a:fld>
            <a:endParaRPr lang="es-MX">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s-MX">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78199C0E-3F81-413D-9A40-B2B60CA04AAE}" type="slidenum">
              <a:rPr lang="es-MX"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‹Nº›</a:t>
            </a:fld>
            <a:endParaRPr lang="es-MX">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8253921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4367163"/>
            <a:ext cx="7886700" cy="819355"/>
          </a:xfrm>
        </p:spPr>
        <p:txBody>
          <a:bodyPr anchor="b"/>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629841" y="987428"/>
            <a:ext cx="78867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29842" y="5186516"/>
            <a:ext cx="7885509"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971BDA50-3EBF-4322-A0C1-B6AA209F7DEB}" type="datetimeFigureOut">
              <a:rPr lang="es-MX"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08/06/2021</a:t>
            </a:fld>
            <a:endParaRPr lang="es-MX">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s-MX">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78199C0E-3F81-413D-9A40-B2B60CA04AAE}" type="slidenum">
              <a:rPr lang="es-MX"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‹Nº›</a:t>
            </a:fld>
            <a:endParaRPr lang="es-MX">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7786425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3534344"/>
          </a:xfrm>
        </p:spPr>
        <p:txBody>
          <a:bodyPr anchor="ctr"/>
          <a:lstStyle>
            <a:lvl1pPr>
              <a:defRPr sz="32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629842" y="4489399"/>
            <a:ext cx="7885509"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971BDA50-3EBF-4322-A0C1-B6AA209F7DEB}" type="datetimeFigureOut">
              <a:rPr lang="es-MX"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08/06/2021</a:t>
            </a:fld>
            <a:endParaRPr lang="es-MX">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s-MX">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78199C0E-3F81-413D-9A40-B2B60CA04AAE}" type="slidenum">
              <a:rPr lang="es-MX"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‹Nº›</a:t>
            </a:fld>
            <a:endParaRPr lang="es-MX">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7782440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084659" y="365125"/>
            <a:ext cx="6977064" cy="2992904"/>
          </a:xfrm>
        </p:spPr>
        <p:txBody>
          <a:bodyPr anchor="ctr"/>
          <a:lstStyle>
            <a:lvl1pPr>
              <a:defRPr sz="4400"/>
            </a:lvl1pPr>
          </a:lstStyle>
          <a:p>
            <a:r>
              <a:rPr lang="es-ES" smtClean="0"/>
              <a:t>Haga clic para modificar el estilo de título del patrón</a:t>
            </a:r>
            <a:endParaRPr lang="en-US" dirty="0"/>
          </a:p>
        </p:txBody>
      </p:sp>
      <p:sp>
        <p:nvSpPr>
          <p:cNvPr id="12" name="Text Placeholder 3"/>
          <p:cNvSpPr>
            <a:spLocks noGrp="1"/>
          </p:cNvSpPr>
          <p:nvPr>
            <p:ph type="body" sz="half" idx="13"/>
          </p:nvPr>
        </p:nvSpPr>
        <p:spPr>
          <a:xfrm>
            <a:off x="1290484" y="3365557"/>
            <a:ext cx="6564224"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4" name="Text Placeholder 3"/>
          <p:cNvSpPr>
            <a:spLocks noGrp="1"/>
          </p:cNvSpPr>
          <p:nvPr>
            <p:ph type="body" sz="half" idx="2"/>
          </p:nvPr>
        </p:nvSpPr>
        <p:spPr>
          <a:xfrm>
            <a:off x="628650" y="4501729"/>
            <a:ext cx="7884318"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971BDA50-3EBF-4322-A0C1-B6AA209F7DEB}" type="datetimeFigureOut">
              <a:rPr lang="es-MX"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08/06/2021</a:t>
            </a:fld>
            <a:endParaRPr lang="es-MX">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s-MX">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78199C0E-3F81-413D-9A40-B2B60CA04AAE}" type="slidenum">
              <a:rPr lang="es-MX"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‹Nº›</a:t>
            </a:fld>
            <a:endParaRPr lang="es-MX">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9" name="TextBox 8"/>
          <p:cNvSpPr txBox="1"/>
          <p:nvPr/>
        </p:nvSpPr>
        <p:spPr>
          <a:xfrm>
            <a:off x="833283" y="786824"/>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457200"/>
            <a:r>
              <a:rPr lang="en-US" sz="8000" dirty="0">
                <a:solidFill>
                  <a:prstClr val="white"/>
                </a:solidFill>
                <a:effectLst/>
              </a:rPr>
              <a:t>“</a:t>
            </a:r>
          </a:p>
        </p:txBody>
      </p:sp>
      <p:sp>
        <p:nvSpPr>
          <p:cNvPr id="10" name="TextBox 9"/>
          <p:cNvSpPr txBox="1"/>
          <p:nvPr/>
        </p:nvSpPr>
        <p:spPr>
          <a:xfrm>
            <a:off x="7828359" y="274320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a:r>
              <a:rPr lang="en-US" sz="8000" dirty="0">
                <a:solidFill>
                  <a:prstClr val="white"/>
                </a:solidFill>
                <a:effectLst/>
              </a:rPr>
              <a:t>”</a:t>
            </a:r>
          </a:p>
        </p:txBody>
      </p:sp>
    </p:spTree>
    <p:extLst>
      <p:ext uri="{BB962C8B-B14F-4D97-AF65-F5344CB8AC3E}">
        <p14:creationId xmlns:p14="http://schemas.microsoft.com/office/powerpoint/2010/main" val="29749058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29841" y="2326970"/>
            <a:ext cx="7886700" cy="2511835"/>
          </a:xfrm>
        </p:spPr>
        <p:txBody>
          <a:bodyPr anchor="b">
            <a:normAutofit/>
          </a:bodyPr>
          <a:lstStyle>
            <a:lvl1pPr>
              <a:defRPr sz="54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629842" y="4850581"/>
            <a:ext cx="7885509"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971BDA50-3EBF-4322-A0C1-B6AA209F7DEB}" type="datetimeFigureOut">
              <a:rPr lang="es-MX"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08/06/2021</a:t>
            </a:fld>
            <a:endParaRPr lang="es-MX">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s-MX">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78199C0E-3F81-413D-9A40-B2B60CA04AAE}" type="slidenum">
              <a:rPr lang="es-MX"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‹Nº›</a:t>
            </a:fld>
            <a:endParaRPr lang="es-MX">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5696732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itle 1"/>
          <p:cNvSpPr>
            <a:spLocks noGrp="1"/>
          </p:cNvSpPr>
          <p:nvPr>
            <p:ph type="title"/>
          </p:nvPr>
        </p:nvSpPr>
        <p:spPr>
          <a:xfrm>
            <a:off x="628650" y="365128"/>
            <a:ext cx="7886700" cy="1325563"/>
          </a:xfrm>
        </p:spPr>
        <p:txBody>
          <a:bodyPr/>
          <a:lstStyle/>
          <a:p>
            <a:r>
              <a:rPr lang="es-ES" smtClean="0"/>
              <a:t>Haga clic para modificar el estilo de título del patrón</a:t>
            </a:r>
            <a:endParaRPr lang="en-US" dirty="0"/>
          </a:p>
        </p:txBody>
      </p:sp>
      <p:sp>
        <p:nvSpPr>
          <p:cNvPr id="7" name="Text Placeholder 2"/>
          <p:cNvSpPr>
            <a:spLocks noGrp="1"/>
          </p:cNvSpPr>
          <p:nvPr>
            <p:ph type="body" idx="1"/>
          </p:nvPr>
        </p:nvSpPr>
        <p:spPr>
          <a:xfrm>
            <a:off x="1002961" y="1885950"/>
            <a:ext cx="2210150"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8" name="Text Placeholder 3"/>
          <p:cNvSpPr>
            <a:spLocks noGrp="1"/>
          </p:cNvSpPr>
          <p:nvPr>
            <p:ph type="body" sz="half" idx="15"/>
          </p:nvPr>
        </p:nvSpPr>
        <p:spPr>
          <a:xfrm>
            <a:off x="1017599" y="2571750"/>
            <a:ext cx="21955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9" name="Text Placeholder 4"/>
          <p:cNvSpPr>
            <a:spLocks noGrp="1"/>
          </p:cNvSpPr>
          <p:nvPr>
            <p:ph type="body" sz="quarter" idx="3"/>
          </p:nvPr>
        </p:nvSpPr>
        <p:spPr>
          <a:xfrm>
            <a:off x="3440997" y="1885950"/>
            <a:ext cx="220218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s-ES" smtClean="0"/>
              <a:t>Editar el estilo de texto del patrón</a:t>
            </a:r>
          </a:p>
        </p:txBody>
      </p:sp>
      <p:sp>
        <p:nvSpPr>
          <p:cNvPr id="10" name="Text Placeholder 3"/>
          <p:cNvSpPr>
            <a:spLocks noGrp="1"/>
          </p:cNvSpPr>
          <p:nvPr>
            <p:ph type="body" sz="half" idx="16"/>
          </p:nvPr>
        </p:nvSpPr>
        <p:spPr>
          <a:xfrm>
            <a:off x="3433081" y="2571750"/>
            <a:ext cx="2210096"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11" name="Text Placeholder 4"/>
          <p:cNvSpPr>
            <a:spLocks noGrp="1"/>
          </p:cNvSpPr>
          <p:nvPr>
            <p:ph type="body" sz="quarter" idx="13"/>
          </p:nvPr>
        </p:nvSpPr>
        <p:spPr>
          <a:xfrm>
            <a:off x="5871778" y="1885950"/>
            <a:ext cx="2199085"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s-ES" smtClean="0"/>
              <a:t>Editar el estilo de texto del patrón</a:t>
            </a:r>
          </a:p>
        </p:txBody>
      </p:sp>
      <p:sp>
        <p:nvSpPr>
          <p:cNvPr id="12" name="Text Placeholder 3"/>
          <p:cNvSpPr>
            <a:spLocks noGrp="1"/>
          </p:cNvSpPr>
          <p:nvPr>
            <p:ph type="body" sz="half" idx="17"/>
          </p:nvPr>
        </p:nvSpPr>
        <p:spPr>
          <a:xfrm>
            <a:off x="5871778" y="2571750"/>
            <a:ext cx="2199085"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3" name="Date Placeholder 2"/>
          <p:cNvSpPr>
            <a:spLocks noGrp="1"/>
          </p:cNvSpPr>
          <p:nvPr>
            <p:ph type="dt" sz="half" idx="10"/>
          </p:nvPr>
        </p:nvSpPr>
        <p:spPr/>
        <p:txBody>
          <a:bodyPr/>
          <a:lstStyle/>
          <a:p>
            <a:fld id="{971BDA50-3EBF-4322-A0C1-B6AA209F7DEB}" type="datetimeFigureOut">
              <a:rPr lang="es-MX"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08/06/2021</a:t>
            </a:fld>
            <a:endParaRPr lang="es-MX">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Footer Placeholder 3"/>
          <p:cNvSpPr>
            <a:spLocks noGrp="1"/>
          </p:cNvSpPr>
          <p:nvPr>
            <p:ph type="ftr" sz="quarter" idx="11"/>
          </p:nvPr>
        </p:nvSpPr>
        <p:spPr/>
        <p:txBody>
          <a:bodyPr/>
          <a:lstStyle/>
          <a:p>
            <a:endParaRPr lang="es-MX">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Slide Number Placeholder 4"/>
          <p:cNvSpPr>
            <a:spLocks noGrp="1"/>
          </p:cNvSpPr>
          <p:nvPr>
            <p:ph type="sldNum" sz="quarter" idx="12"/>
          </p:nvPr>
        </p:nvSpPr>
        <p:spPr/>
        <p:txBody>
          <a:bodyPr/>
          <a:lstStyle/>
          <a:p>
            <a:fld id="{78199C0E-3F81-413D-9A40-B2B60CA04AAE}" type="slidenum">
              <a:rPr lang="es-MX"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‹Nº›</a:t>
            </a:fld>
            <a:endParaRPr lang="es-MX">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6782089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30" name="Title 1"/>
          <p:cNvSpPr>
            <a:spLocks noGrp="1"/>
          </p:cNvSpPr>
          <p:nvPr>
            <p:ph type="title"/>
          </p:nvPr>
        </p:nvSpPr>
        <p:spPr>
          <a:xfrm>
            <a:off x="628650" y="365128"/>
            <a:ext cx="7886700" cy="1325563"/>
          </a:xfrm>
        </p:spPr>
        <p:txBody>
          <a:bodyPr/>
          <a:lstStyle/>
          <a:p>
            <a:r>
              <a:rPr lang="es-ES" smtClean="0"/>
              <a:t>Haga clic para modificar el estilo de título del patrón</a:t>
            </a:r>
            <a:endParaRPr lang="en-US" dirty="0"/>
          </a:p>
        </p:txBody>
      </p:sp>
      <p:sp>
        <p:nvSpPr>
          <p:cNvPr id="19" name="Text Placeholder 2"/>
          <p:cNvSpPr>
            <a:spLocks noGrp="1"/>
          </p:cNvSpPr>
          <p:nvPr>
            <p:ph type="body" idx="1"/>
          </p:nvPr>
        </p:nvSpPr>
        <p:spPr>
          <a:xfrm>
            <a:off x="999064" y="4297503"/>
            <a:ext cx="2205038"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20" name="Picture Placeholder 2"/>
          <p:cNvSpPr>
            <a:spLocks noGrp="1" noChangeAspect="1"/>
          </p:cNvSpPr>
          <p:nvPr>
            <p:ph type="pic" idx="15"/>
          </p:nvPr>
        </p:nvSpPr>
        <p:spPr>
          <a:xfrm>
            <a:off x="999064" y="2256354"/>
            <a:ext cx="220503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1" name="Text Placeholder 3"/>
          <p:cNvSpPr>
            <a:spLocks noGrp="1"/>
          </p:cNvSpPr>
          <p:nvPr>
            <p:ph type="body" sz="half" idx="18"/>
          </p:nvPr>
        </p:nvSpPr>
        <p:spPr>
          <a:xfrm>
            <a:off x="999064" y="4873768"/>
            <a:ext cx="220503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22" name="Text Placeholder 4"/>
          <p:cNvSpPr>
            <a:spLocks noGrp="1"/>
          </p:cNvSpPr>
          <p:nvPr>
            <p:ph type="body" sz="quarter" idx="3"/>
          </p:nvPr>
        </p:nvSpPr>
        <p:spPr>
          <a:xfrm>
            <a:off x="3426749" y="4297503"/>
            <a:ext cx="2197894"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23" name="Picture Placeholder 2"/>
          <p:cNvSpPr>
            <a:spLocks noGrp="1" noChangeAspect="1"/>
          </p:cNvSpPr>
          <p:nvPr>
            <p:ph type="pic" idx="21"/>
          </p:nvPr>
        </p:nvSpPr>
        <p:spPr>
          <a:xfrm>
            <a:off x="3426747" y="2256354"/>
            <a:ext cx="2197894"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4" name="Text Placeholder 3"/>
          <p:cNvSpPr>
            <a:spLocks noGrp="1"/>
          </p:cNvSpPr>
          <p:nvPr>
            <p:ph type="body" sz="half" idx="19"/>
          </p:nvPr>
        </p:nvSpPr>
        <p:spPr>
          <a:xfrm>
            <a:off x="3425734" y="4873767"/>
            <a:ext cx="2200805"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25" name="Text Placeholder 4"/>
          <p:cNvSpPr>
            <a:spLocks noGrp="1"/>
          </p:cNvSpPr>
          <p:nvPr>
            <p:ph type="body" sz="quarter" idx="13"/>
          </p:nvPr>
        </p:nvSpPr>
        <p:spPr>
          <a:xfrm>
            <a:off x="5853243" y="4297503"/>
            <a:ext cx="219908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26" name="Picture Placeholder 2"/>
          <p:cNvSpPr>
            <a:spLocks noGrp="1" noChangeAspect="1"/>
          </p:cNvSpPr>
          <p:nvPr>
            <p:ph type="pic" idx="22"/>
          </p:nvPr>
        </p:nvSpPr>
        <p:spPr>
          <a:xfrm>
            <a:off x="5853242" y="2256354"/>
            <a:ext cx="219908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7" name="Text Placeholder 3"/>
          <p:cNvSpPr>
            <a:spLocks noGrp="1"/>
          </p:cNvSpPr>
          <p:nvPr>
            <p:ph type="body" sz="half" idx="20"/>
          </p:nvPr>
        </p:nvSpPr>
        <p:spPr>
          <a:xfrm>
            <a:off x="5853149" y="4873765"/>
            <a:ext cx="220199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3" name="Date Placeholder 2"/>
          <p:cNvSpPr>
            <a:spLocks noGrp="1"/>
          </p:cNvSpPr>
          <p:nvPr>
            <p:ph type="dt" sz="half" idx="10"/>
          </p:nvPr>
        </p:nvSpPr>
        <p:spPr/>
        <p:txBody>
          <a:bodyPr/>
          <a:lstStyle/>
          <a:p>
            <a:fld id="{971BDA50-3EBF-4322-A0C1-B6AA209F7DEB}" type="datetimeFigureOut">
              <a:rPr lang="es-MX"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08/06/2021</a:t>
            </a:fld>
            <a:endParaRPr lang="es-MX">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Footer Placeholder 3"/>
          <p:cNvSpPr>
            <a:spLocks noGrp="1"/>
          </p:cNvSpPr>
          <p:nvPr>
            <p:ph type="ftr" sz="quarter" idx="11"/>
          </p:nvPr>
        </p:nvSpPr>
        <p:spPr/>
        <p:txBody>
          <a:bodyPr/>
          <a:lstStyle/>
          <a:p>
            <a:endParaRPr lang="es-MX">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Slide Number Placeholder 4"/>
          <p:cNvSpPr>
            <a:spLocks noGrp="1"/>
          </p:cNvSpPr>
          <p:nvPr>
            <p:ph type="sldNum" sz="quarter" idx="12"/>
          </p:nvPr>
        </p:nvSpPr>
        <p:spPr/>
        <p:txBody>
          <a:bodyPr/>
          <a:lstStyle/>
          <a:p>
            <a:fld id="{78199C0E-3F81-413D-9A40-B2B60CA04AAE}" type="slidenum">
              <a:rPr lang="es-MX"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‹Nº›</a:t>
            </a:fld>
            <a:endParaRPr lang="es-MX">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8442749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971BDA50-3EBF-4322-A0C1-B6AA209F7DEB}" type="datetimeFigureOut">
              <a:rPr lang="es-MX"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08/06/2021</a:t>
            </a:fld>
            <a:endParaRPr lang="es-MX">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endParaRPr lang="es-MX">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78199C0E-3F81-413D-9A40-B2B60CA04AAE}" type="slidenum">
              <a:rPr lang="es-MX"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‹Nº›</a:t>
            </a:fld>
            <a:endParaRPr lang="es-MX">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4112634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971BDA50-3EBF-4322-A0C1-B6AA209F7DEB}" type="datetimeFigureOut">
              <a:rPr lang="es-MX"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08/06/2021</a:t>
            </a:fld>
            <a:endParaRPr lang="es-MX">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endParaRPr lang="es-MX">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78199C0E-3F81-413D-9A40-B2B60CA04AAE}" type="slidenum">
              <a:rPr lang="es-MX"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‹Nº›</a:t>
            </a:fld>
            <a:endParaRPr lang="es-MX">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767151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2"/>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722313" y="4068765"/>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A9E0B48A-FBF2-4C80-937B-9C6B97F00B53}" type="datetimeFigureOut">
              <a:rPr lang="es-MX" smtClean="0"/>
              <a:t>08/06/2021</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9625CB1E-0BD5-4A2F-9AB2-C15A4D3DB006}" type="slidenum">
              <a:rPr lang="es-MX" smtClean="0"/>
              <a:t>‹Nº›</a:t>
            </a:fld>
            <a:endParaRPr lang="es-MX"/>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9"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4" name="Content Placeholder 3"/>
          <p:cNvSpPr>
            <a:spLocks noGrp="1"/>
          </p:cNvSpPr>
          <p:nvPr>
            <p:ph sz="half" idx="2"/>
          </p:nvPr>
        </p:nvSpPr>
        <p:spPr>
          <a:xfrm>
            <a:off x="4648200" y="1600202"/>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smtClean="0"/>
          </a:p>
        </p:txBody>
      </p:sp>
      <p:sp>
        <p:nvSpPr>
          <p:cNvPr id="5" name="Date Placeholder 4"/>
          <p:cNvSpPr>
            <a:spLocks noGrp="1"/>
          </p:cNvSpPr>
          <p:nvPr>
            <p:ph type="dt" sz="half" idx="10"/>
          </p:nvPr>
        </p:nvSpPr>
        <p:spPr/>
        <p:txBody>
          <a:bodyPr/>
          <a:lstStyle/>
          <a:p>
            <a:fld id="{A9E0B48A-FBF2-4C80-937B-9C6B97F00B53}" type="datetimeFigureOut">
              <a:rPr lang="es-MX" smtClean="0"/>
              <a:t>08/06/2021</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9625CB1E-0BD5-4A2F-9AB2-C15A4D3DB006}" type="slidenum">
              <a:rPr lang="es-MX" smtClean="0"/>
              <a:t>‹Nº›</a:t>
            </a:fld>
            <a:endParaRPr lang="es-MX"/>
          </a:p>
        </p:txBody>
      </p:sp>
      <p:sp>
        <p:nvSpPr>
          <p:cNvPr id="9" name="Content Placeholder 8"/>
          <p:cNvSpPr>
            <a:spLocks noGrp="1"/>
          </p:cNvSpPr>
          <p:nvPr>
            <p:ph sz="quarter" idx="13"/>
          </p:nvPr>
        </p:nvSpPr>
        <p:spPr>
          <a:xfrm>
            <a:off x="365760" y="1600200"/>
            <a:ext cx="4041648" cy="452628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4648201"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7" name="Date Placeholder 6"/>
          <p:cNvSpPr>
            <a:spLocks noGrp="1"/>
          </p:cNvSpPr>
          <p:nvPr>
            <p:ph type="dt" sz="half" idx="10"/>
          </p:nvPr>
        </p:nvSpPr>
        <p:spPr/>
        <p:txBody>
          <a:bodyPr/>
          <a:lstStyle/>
          <a:p>
            <a:fld id="{A9E0B48A-FBF2-4C80-937B-9C6B97F00B53}" type="datetimeFigureOut">
              <a:rPr lang="es-MX" smtClean="0"/>
              <a:t>08/06/2021</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9625CB1E-0BD5-4A2F-9AB2-C15A4D3DB006}" type="slidenum">
              <a:rPr lang="es-MX" smtClean="0"/>
              <a:t>‹Nº›</a:t>
            </a:fld>
            <a:endParaRPr lang="es-MX"/>
          </a:p>
        </p:txBody>
      </p:sp>
      <p:sp>
        <p:nvSpPr>
          <p:cNvPr id="11" name="Content Placeholder 10"/>
          <p:cNvSpPr>
            <a:spLocks noGrp="1"/>
          </p:cNvSpPr>
          <p:nvPr>
            <p:ph sz="quarter" idx="13"/>
          </p:nvPr>
        </p:nvSpPr>
        <p:spPr>
          <a:xfrm>
            <a:off x="457200" y="2212848"/>
            <a:ext cx="4041648" cy="391363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13" name="Content Placeholder 12"/>
          <p:cNvSpPr>
            <a:spLocks noGrp="1"/>
          </p:cNvSpPr>
          <p:nvPr>
            <p:ph sz="quarter" idx="14"/>
          </p:nvPr>
        </p:nvSpPr>
        <p:spPr>
          <a:xfrm>
            <a:off x="4672584" y="2212850"/>
            <a:ext cx="4041648" cy="3913187"/>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A9E0B48A-FBF2-4C80-937B-9C6B97F00B53}" type="datetimeFigureOut">
              <a:rPr lang="es-MX" smtClean="0"/>
              <a:t>08/06/2021</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9625CB1E-0BD5-4A2F-9AB2-C15A4D3DB006}" type="slidenum">
              <a:rPr lang="es-MX" smtClean="0"/>
              <a:t>‹Nº›</a:t>
            </a:fld>
            <a:endParaRPr lang="es-MX"/>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E0B48A-FBF2-4C80-937B-9C6B97F00B53}" type="datetimeFigureOut">
              <a:rPr lang="es-MX" smtClean="0"/>
              <a:t>08/06/2021</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9625CB1E-0BD5-4A2F-9AB2-C15A4D3DB006}" type="slidenum">
              <a:rPr lang="es-MX" smtClean="0"/>
              <a:t>‹Nº›</a:t>
            </a:fld>
            <a:endParaRPr lang="es-MX"/>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907088"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719138" y="273052"/>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5907088" y="2438402"/>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A9E0B48A-FBF2-4C80-937B-9C6B97F00B53}" type="datetimeFigureOut">
              <a:rPr lang="es-MX" smtClean="0"/>
              <a:t>08/06/2021</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9625CB1E-0BD5-4A2F-9AB2-C15A4D3DB006}" type="slidenum">
              <a:rPr lang="es-MX" smtClean="0"/>
              <a:t>‹Nº›</a:t>
            </a:fld>
            <a:endParaRPr lang="es-MX"/>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679577" y="228600"/>
            <a:ext cx="5711824" cy="895350"/>
          </a:xfrm>
        </p:spPr>
        <p:txBody>
          <a:bodyPr anchor="b"/>
          <a:lstStyle>
            <a:lvl1pPr algn="ctr">
              <a:lnSpc>
                <a:spcPct val="100000"/>
              </a:lnSpc>
              <a:defRPr sz="2800" b="0"/>
            </a:lvl1pPr>
          </a:lstStyle>
          <a:p>
            <a:r>
              <a:rPr lang="es-ES" smtClean="0"/>
              <a:t>Haga clic para modificar el estilo de título del patrón</a:t>
            </a:r>
            <a:endParaRPr lang="en-US" dirty="0"/>
          </a:p>
        </p:txBody>
      </p:sp>
      <p:sp>
        <p:nvSpPr>
          <p:cNvPr id="3" name="Picture Placeholder 2"/>
          <p:cNvSpPr>
            <a:spLocks noGrp="1"/>
          </p:cNvSpPr>
          <p:nvPr>
            <p:ph type="pic" idx="1"/>
          </p:nvPr>
        </p:nvSpPr>
        <p:spPr>
          <a:xfrm>
            <a:off x="1508127"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679577"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A9E0B48A-FBF2-4C80-937B-9C6B97F00B53}" type="datetimeFigureOut">
              <a:rPr lang="es-MX" smtClean="0"/>
              <a:t>08/06/2021</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9625CB1E-0BD5-4A2F-9AB2-C15A4D3DB006}" type="slidenum">
              <a:rPr lang="es-MX" smtClean="0"/>
              <a:t>‹Nº›</a:t>
            </a:fld>
            <a:endParaRPr lang="es-MX"/>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smtClean="0"/>
          </a:p>
        </p:txBody>
      </p:sp>
      <p:sp>
        <p:nvSpPr>
          <p:cNvPr id="4" name="Date Placeholder 3"/>
          <p:cNvSpPr>
            <a:spLocks noGrp="1"/>
          </p:cNvSpPr>
          <p:nvPr>
            <p:ph type="dt" sz="half" idx="2"/>
          </p:nvPr>
        </p:nvSpPr>
        <p:spPr>
          <a:xfrm>
            <a:off x="6363347" y="6356352"/>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A9E0B48A-FBF2-4C80-937B-9C6B97F00B53}" type="datetimeFigureOut">
              <a:rPr lang="es-MX" smtClean="0"/>
              <a:t>08/06/2021</a:t>
            </a:fld>
            <a:endParaRPr lang="es-MX"/>
          </a:p>
        </p:txBody>
      </p:sp>
      <p:sp>
        <p:nvSpPr>
          <p:cNvPr id="5" name="Footer Placeholder 4"/>
          <p:cNvSpPr>
            <a:spLocks noGrp="1"/>
          </p:cNvSpPr>
          <p:nvPr>
            <p:ph type="ftr" sz="quarter" idx="3"/>
          </p:nvPr>
        </p:nvSpPr>
        <p:spPr>
          <a:xfrm>
            <a:off x="659165" y="6356352"/>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s-MX"/>
          </a:p>
        </p:txBody>
      </p:sp>
      <p:sp>
        <p:nvSpPr>
          <p:cNvPr id="6" name="Slide Number Placeholder 5"/>
          <p:cNvSpPr>
            <a:spLocks noGrp="1"/>
          </p:cNvSpPr>
          <p:nvPr>
            <p:ph type="sldNum" sz="quarter" idx="4"/>
          </p:nvPr>
        </p:nvSpPr>
        <p:spPr>
          <a:xfrm>
            <a:off x="8543279" y="6356352"/>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9625CB1E-0BD5-4A2F-9AB2-C15A4D3DB006}" type="slidenum">
              <a:rPr lang="es-MX" smtClean="0"/>
              <a:t>‹Nº›</a:t>
            </a:fld>
            <a:endParaRPr lang="es-MX"/>
          </a:p>
        </p:txBody>
      </p:sp>
      <p:sp>
        <p:nvSpPr>
          <p:cNvPr id="7" name="Oval 6"/>
          <p:cNvSpPr/>
          <p:nvPr/>
        </p:nvSpPr>
        <p:spPr>
          <a:xfrm>
            <a:off x="8457761"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2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40000" y="1825625"/>
            <a:ext cx="767535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defTabSz="457200"/>
            <a:fld id="{971BDA50-3EBF-4322-A0C1-B6AA209F7DEB}" type="datetimeFigureOut">
              <a:rPr lang="es-MX"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defTabSz="457200"/>
              <a:t>08/06/2021</a:t>
            </a:fld>
            <a:endParaRPr lang="es-MX">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defTabSz="457200"/>
            <a:endParaRPr lang="es-MX">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defTabSz="457200"/>
            <a:fld id="{78199C0E-3F81-413D-9A40-B2B60CA04AAE}" type="slidenum">
              <a:rPr lang="es-MX"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defTabSz="457200"/>
              <a:t>‹Nº›</a:t>
            </a:fld>
            <a:endParaRPr lang="es-MX">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607230636"/>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s://www.elespanol.com/como/normas-apa-citar-pagina-web/402710424_0.amp.html"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5.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media" Target="../media/media3.mp3"/><Relationship Id="rId7"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video" Target="../media/media4.wmv"/><Relationship Id="rId5" Type="http://schemas.microsoft.com/office/2007/relationships/media" Target="../media/media4.wmv"/><Relationship Id="rId10" Type="http://schemas.openxmlformats.org/officeDocument/2006/relationships/image" Target="../media/image30.png"/><Relationship Id="rId4" Type="http://schemas.openxmlformats.org/officeDocument/2006/relationships/audio" Target="../media/media3.mp3"/><Relationship Id="rId9" Type="http://schemas.openxmlformats.org/officeDocument/2006/relationships/image" Target="../media/image29.png"/></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wmv"/><Relationship Id="rId1" Type="http://schemas.microsoft.com/office/2007/relationships/media" Target="../media/media5.wmv"/><Relationship Id="rId4" Type="http://schemas.openxmlformats.org/officeDocument/2006/relationships/image" Target="../media/image5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Rectángulo"/>
          <p:cNvSpPr/>
          <p:nvPr/>
        </p:nvSpPr>
        <p:spPr>
          <a:xfrm>
            <a:off x="1" y="0"/>
            <a:ext cx="9143999" cy="1352550"/>
          </a:xfrm>
          <a:prstGeom prst="rect">
            <a:avLst/>
          </a:prstGeom>
          <a:blipFill dpi="0" rotWithShape="1">
            <a:blip r:embed="rId3">
              <a:alphaModFix amt="41000"/>
            </a:blip>
            <a:srcRect/>
            <a:stretch>
              <a:fillRect t="-8624" b="-647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1 Título"/>
          <p:cNvSpPr>
            <a:spLocks noGrp="1"/>
          </p:cNvSpPr>
          <p:nvPr>
            <p:ph type="ctrTitle"/>
          </p:nvPr>
        </p:nvSpPr>
        <p:spPr>
          <a:xfrm>
            <a:off x="755576" y="969641"/>
            <a:ext cx="7772400" cy="803175"/>
          </a:xfrm>
        </p:spPr>
        <p:txBody>
          <a:bodyPr/>
          <a:lstStyle/>
          <a:p>
            <a:r>
              <a:rPr lang="es-MX" sz="2800" b="1" dirty="0">
                <a:solidFill>
                  <a:schemeClr val="accent1">
                    <a:lumMod val="75000"/>
                  </a:schemeClr>
                </a:solidFill>
              </a:rPr>
              <a:t>Colegio Ingeniero Armando I. Santacruz, A. C.</a:t>
            </a:r>
            <a:endParaRPr lang="es-MX" sz="2800" dirty="0"/>
          </a:p>
        </p:txBody>
      </p:sp>
      <p:sp>
        <p:nvSpPr>
          <p:cNvPr id="3" name="2 Subtítulo"/>
          <p:cNvSpPr>
            <a:spLocks noGrp="1"/>
          </p:cNvSpPr>
          <p:nvPr>
            <p:ph type="subTitle" idx="1"/>
          </p:nvPr>
        </p:nvSpPr>
        <p:spPr>
          <a:xfrm>
            <a:off x="6948264" y="5229200"/>
            <a:ext cx="1544216" cy="519112"/>
          </a:xfrm>
        </p:spPr>
        <p:txBody>
          <a:bodyPr>
            <a:normAutofit fontScale="85000" lnSpcReduction="10000"/>
          </a:bodyPr>
          <a:lstStyle/>
          <a:p>
            <a:r>
              <a:rPr lang="es-MX" b="1" dirty="0" smtClean="0"/>
              <a:t>6</a:t>
            </a:r>
            <a:r>
              <a:rPr lang="es-MX" b="1" dirty="0"/>
              <a:t>° GRADO</a:t>
            </a:r>
          </a:p>
          <a:p>
            <a:endParaRPr lang="es-MX" dirty="0"/>
          </a:p>
        </p:txBody>
      </p:sp>
      <p:pic>
        <p:nvPicPr>
          <p:cNvPr id="6" name="Picture 2" descr="http://www.santacruz.com.mx/images/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7667" y="1860794"/>
            <a:ext cx="2276361" cy="2936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CuadroTexto"/>
          <p:cNvSpPr txBox="1"/>
          <p:nvPr/>
        </p:nvSpPr>
        <p:spPr>
          <a:xfrm>
            <a:off x="3496977" y="4746630"/>
            <a:ext cx="2155143" cy="338554"/>
          </a:xfrm>
          <a:prstGeom prst="rect">
            <a:avLst/>
          </a:prstGeom>
          <a:noFill/>
        </p:spPr>
        <p:txBody>
          <a:bodyPr wrap="square" rtlCol="0">
            <a:spAutoFit/>
          </a:bodyPr>
          <a:lstStyle/>
          <a:p>
            <a:pPr algn="ctr"/>
            <a:r>
              <a:rPr lang="es-MX" sz="1600" dirty="0" smtClean="0">
                <a:solidFill>
                  <a:schemeClr val="bg1">
                    <a:lumMod val="50000"/>
                  </a:schemeClr>
                </a:solidFill>
                <a:latin typeface="akaDora" pitchFamily="66" charset="0"/>
              </a:rPr>
              <a:t>Ama y busca la Verdad</a:t>
            </a:r>
            <a:endParaRPr lang="es-MX" sz="1600" dirty="0">
              <a:solidFill>
                <a:schemeClr val="bg1">
                  <a:lumMod val="50000"/>
                </a:schemeClr>
              </a:solidFill>
              <a:latin typeface="akaDora" pitchFamily="66" charset="0"/>
            </a:endParaRPr>
          </a:p>
        </p:txBody>
      </p:sp>
      <p:sp>
        <p:nvSpPr>
          <p:cNvPr id="7" name="1 Título"/>
          <p:cNvSpPr txBox="1">
            <a:spLocks/>
          </p:cNvSpPr>
          <p:nvPr/>
        </p:nvSpPr>
        <p:spPr>
          <a:xfrm>
            <a:off x="0" y="5661248"/>
            <a:ext cx="9143999" cy="803175"/>
          </a:xfrm>
          <a:prstGeom prst="rect">
            <a:avLst/>
          </a:prstGeom>
        </p:spPr>
        <p:txBody>
          <a:bodyPr vert="horz" lIns="91440" tIns="45720" rIns="91440" bIns="45720" rtlCol="0" anchor="b">
            <a:noAutofit/>
          </a:bodyPr>
          <a:lstStyle>
            <a:lvl1pPr algn="ctr" defTabSz="914400" rtl="0" eaLnBrk="1" latinLnBrk="0" hangingPunct="1">
              <a:lnSpc>
                <a:spcPct val="100000"/>
              </a:lnSpc>
              <a:spcBef>
                <a:spcPct val="0"/>
              </a:spcBef>
              <a:buNone/>
              <a:defRPr sz="80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MX" sz="4800" b="1" dirty="0" smtClean="0">
                <a:solidFill>
                  <a:schemeClr val="accent1">
                    <a:lumMod val="75000"/>
                  </a:schemeClr>
                </a:solidFill>
              </a:rPr>
              <a:t>¿Realidades intocables?</a:t>
            </a:r>
            <a:endParaRPr lang="es-MX" sz="4800" dirty="0"/>
          </a:p>
        </p:txBody>
      </p:sp>
      <p:sp>
        <p:nvSpPr>
          <p:cNvPr id="8" name="7 Rectángulo"/>
          <p:cNvSpPr/>
          <p:nvPr/>
        </p:nvSpPr>
        <p:spPr>
          <a:xfrm>
            <a:off x="2699792" y="5219908"/>
            <a:ext cx="3732112" cy="369332"/>
          </a:xfrm>
          <a:prstGeom prst="rect">
            <a:avLst/>
          </a:prstGeom>
        </p:spPr>
        <p:txBody>
          <a:bodyPr wrap="none">
            <a:spAutoFit/>
          </a:bodyPr>
          <a:lstStyle/>
          <a:p>
            <a:pPr algn="ctr">
              <a:spcBef>
                <a:spcPct val="0"/>
              </a:spcBef>
              <a:spcAft>
                <a:spcPct val="0"/>
              </a:spcAft>
              <a:buSzPts val="1800"/>
            </a:pPr>
            <a:r>
              <a:rPr lang="en-US" dirty="0" err="1">
                <a:solidFill>
                  <a:srgbClr val="676A55"/>
                </a:solidFill>
                <a:latin typeface="Century Gothic" pitchFamily="34" charset="0"/>
                <a:sym typeface="Century Gothic" pitchFamily="34" charset="0"/>
              </a:rPr>
              <a:t>Proyecto</a:t>
            </a:r>
            <a:r>
              <a:rPr lang="en-US" dirty="0">
                <a:solidFill>
                  <a:srgbClr val="676A55"/>
                </a:solidFill>
                <a:latin typeface="Century Gothic" pitchFamily="34" charset="0"/>
                <a:sym typeface="Century Gothic" pitchFamily="34" charset="0"/>
              </a:rPr>
              <a:t> </a:t>
            </a:r>
            <a:r>
              <a:rPr lang="en-US" dirty="0" err="1">
                <a:solidFill>
                  <a:srgbClr val="676A55"/>
                </a:solidFill>
                <a:latin typeface="Century Gothic" pitchFamily="34" charset="0"/>
                <a:sym typeface="Century Gothic" pitchFamily="34" charset="0"/>
              </a:rPr>
              <a:t>CONEXIONES</a:t>
            </a:r>
            <a:r>
              <a:rPr lang="en-US" dirty="0">
                <a:solidFill>
                  <a:srgbClr val="676A55"/>
                </a:solidFill>
                <a:latin typeface="Century Gothic" pitchFamily="34" charset="0"/>
                <a:sym typeface="Century Gothic" pitchFamily="34" charset="0"/>
              </a:rPr>
              <a:t> </a:t>
            </a:r>
            <a:r>
              <a:rPr lang="en-US" dirty="0" err="1">
                <a:solidFill>
                  <a:srgbClr val="676A55"/>
                </a:solidFill>
                <a:latin typeface="Century Gothic" pitchFamily="34" charset="0"/>
                <a:sym typeface="Century Gothic" pitchFamily="34" charset="0"/>
              </a:rPr>
              <a:t>ETAPA</a:t>
            </a:r>
            <a:r>
              <a:rPr lang="en-US" dirty="0">
                <a:solidFill>
                  <a:srgbClr val="676A55"/>
                </a:solidFill>
                <a:latin typeface="Century Gothic" pitchFamily="34" charset="0"/>
                <a:sym typeface="Century Gothic" pitchFamily="34" charset="0"/>
              </a:rPr>
              <a:t> </a:t>
            </a:r>
            <a:r>
              <a:rPr lang="en-US" dirty="0" smtClean="0">
                <a:solidFill>
                  <a:srgbClr val="676A55"/>
                </a:solidFill>
                <a:latin typeface="Century Gothic" pitchFamily="34" charset="0"/>
                <a:sym typeface="Century Gothic" pitchFamily="34" charset="0"/>
              </a:rPr>
              <a:t>III</a:t>
            </a:r>
            <a:endParaRPr lang="es-MX" dirty="0">
              <a:solidFill>
                <a:srgbClr val="676A55"/>
              </a:solidFill>
              <a:latin typeface="Century Gothic" pitchFamily="34" charset="0"/>
              <a:sym typeface="Century Gothic" pitchFamily="34" charset="0"/>
            </a:endParaRPr>
          </a:p>
        </p:txBody>
      </p:sp>
    </p:spTree>
    <p:extLst>
      <p:ext uri="{BB962C8B-B14F-4D97-AF65-F5344CB8AC3E}">
        <p14:creationId xmlns:p14="http://schemas.microsoft.com/office/powerpoint/2010/main" val="34648370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14808" y="404664"/>
            <a:ext cx="8229600" cy="548680"/>
          </a:xfrm>
        </p:spPr>
        <p:txBody>
          <a:bodyPr/>
          <a:lstStyle/>
          <a:p>
            <a:pPr algn="r"/>
            <a:r>
              <a:rPr lang="es-MX" sz="1800" b="1" dirty="0" smtClean="0">
                <a:effectLst/>
                <a:latin typeface="Tw Cen MT Condensed" pitchFamily="34" charset="0"/>
                <a:cs typeface="Times New Roman" pitchFamily="18" charset="0"/>
              </a:rPr>
              <a:t>PRODUCTO FINAL INTERDISCIPLINARIO</a:t>
            </a:r>
            <a:endParaRPr lang="es-MX" sz="1800" b="1" dirty="0">
              <a:effectLst/>
              <a:latin typeface="Tw Cen MT Condensed" pitchFamily="34" charset="0"/>
            </a:endParaRPr>
          </a:p>
        </p:txBody>
      </p:sp>
      <p:sp>
        <p:nvSpPr>
          <p:cNvPr id="5" name="4 CuadroTexto"/>
          <p:cNvSpPr txBox="1"/>
          <p:nvPr/>
        </p:nvSpPr>
        <p:spPr>
          <a:xfrm>
            <a:off x="502678" y="908720"/>
            <a:ext cx="3853298" cy="2377574"/>
          </a:xfrm>
          <a:prstGeom prst="rect">
            <a:avLst/>
          </a:prstGeom>
          <a:noFill/>
        </p:spPr>
        <p:txBody>
          <a:bodyPr wrap="square" rtlCol="0">
            <a:spAutoFit/>
          </a:bodyPr>
          <a:lstStyle/>
          <a:p>
            <a:pPr>
              <a:lnSpc>
                <a:spcPct val="150000"/>
              </a:lnSpc>
              <a:spcAft>
                <a:spcPts val="0"/>
              </a:spcAft>
            </a:pPr>
            <a:r>
              <a:rPr lang="es-MX" sz="1100" b="1" dirty="0" smtClean="0">
                <a:solidFill>
                  <a:schemeClr val="tx1">
                    <a:lumMod val="65000"/>
                    <a:lumOff val="35000"/>
                  </a:schemeClr>
                </a:solidFill>
                <a:latin typeface="+mj-lt"/>
                <a:ea typeface="Calibri" panose="020F0502020204030204" pitchFamily="34" charset="0"/>
                <a:cs typeface="Times New Roman" panose="02020603050405020304" pitchFamily="18" charset="0"/>
              </a:rPr>
              <a:t>Preguntas guía para el debate:</a:t>
            </a:r>
          </a:p>
          <a:p>
            <a:pPr>
              <a:lnSpc>
                <a:spcPct val="150000"/>
              </a:lnSpc>
              <a:spcAft>
                <a:spcPts val="0"/>
              </a:spcAft>
            </a:pPr>
            <a:r>
              <a:rPr lang="es-MX" sz="1100" dirty="0" smtClean="0">
                <a:solidFill>
                  <a:schemeClr val="tx1">
                    <a:lumMod val="65000"/>
                    <a:lumOff val="35000"/>
                  </a:schemeClr>
                </a:solidFill>
                <a:latin typeface="+mj-lt"/>
                <a:cs typeface="Times New Roman" panose="02020603050405020304" pitchFamily="18" charset="0"/>
              </a:rPr>
              <a:t>1.- ¿Cómo afecta la desigualdad la forma en que nos relacionamos?</a:t>
            </a:r>
          </a:p>
          <a:p>
            <a:pPr>
              <a:lnSpc>
                <a:spcPct val="150000"/>
              </a:lnSpc>
              <a:spcAft>
                <a:spcPts val="0"/>
              </a:spcAft>
            </a:pPr>
            <a:r>
              <a:rPr lang="es-MX" sz="1100" dirty="0" smtClean="0">
                <a:solidFill>
                  <a:schemeClr val="tx1">
                    <a:lumMod val="65000"/>
                    <a:lumOff val="35000"/>
                  </a:schemeClr>
                </a:solidFill>
                <a:latin typeface="+mj-lt"/>
                <a:cs typeface="Times New Roman" panose="02020603050405020304" pitchFamily="18" charset="0"/>
              </a:rPr>
              <a:t>2.- ¿</a:t>
            </a:r>
            <a:r>
              <a:rPr lang="es-MX" sz="1100" dirty="0" err="1" smtClean="0">
                <a:solidFill>
                  <a:schemeClr val="tx1">
                    <a:lumMod val="65000"/>
                    <a:lumOff val="35000"/>
                  </a:schemeClr>
                </a:solidFill>
                <a:latin typeface="+mj-lt"/>
                <a:cs typeface="Times New Roman" panose="02020603050405020304" pitchFamily="18" charset="0"/>
              </a:rPr>
              <a:t>Somo</a:t>
            </a:r>
            <a:r>
              <a:rPr lang="es-MX" sz="1100" dirty="0" smtClean="0">
                <a:solidFill>
                  <a:schemeClr val="tx1">
                    <a:lumMod val="65000"/>
                    <a:lumOff val="35000"/>
                  </a:schemeClr>
                </a:solidFill>
                <a:latin typeface="+mj-lt"/>
                <a:cs typeface="Times New Roman" panose="02020603050405020304" pitchFamily="18" charset="0"/>
              </a:rPr>
              <a:t> iguales en la diferencia?</a:t>
            </a:r>
          </a:p>
          <a:p>
            <a:pPr>
              <a:lnSpc>
                <a:spcPct val="150000"/>
              </a:lnSpc>
              <a:spcAft>
                <a:spcPts val="0"/>
              </a:spcAft>
            </a:pPr>
            <a:r>
              <a:rPr lang="es-MX" sz="1100" dirty="0" smtClean="0">
                <a:solidFill>
                  <a:schemeClr val="tx1">
                    <a:lumMod val="65000"/>
                    <a:lumOff val="35000"/>
                  </a:schemeClr>
                </a:solidFill>
                <a:latin typeface="+mj-lt"/>
                <a:cs typeface="Times New Roman" panose="02020603050405020304" pitchFamily="18" charset="0"/>
              </a:rPr>
              <a:t>3.- ¿Podríamos decir que todos valemos igual?</a:t>
            </a:r>
          </a:p>
          <a:p>
            <a:pPr>
              <a:lnSpc>
                <a:spcPct val="150000"/>
              </a:lnSpc>
              <a:spcAft>
                <a:spcPts val="0"/>
              </a:spcAft>
            </a:pPr>
            <a:r>
              <a:rPr lang="es-MX" sz="1100" dirty="0" smtClean="0">
                <a:solidFill>
                  <a:schemeClr val="tx1">
                    <a:lumMod val="65000"/>
                    <a:lumOff val="35000"/>
                  </a:schemeClr>
                </a:solidFill>
                <a:latin typeface="+mj-lt"/>
                <a:cs typeface="Times New Roman" panose="02020603050405020304" pitchFamily="18" charset="0"/>
              </a:rPr>
              <a:t>4.- ¿Por que no nos tratamos con respeto?</a:t>
            </a:r>
          </a:p>
          <a:p>
            <a:pPr>
              <a:lnSpc>
                <a:spcPct val="150000"/>
              </a:lnSpc>
              <a:spcAft>
                <a:spcPts val="0"/>
              </a:spcAft>
            </a:pPr>
            <a:r>
              <a:rPr lang="es-MX" sz="1100" dirty="0" smtClean="0">
                <a:solidFill>
                  <a:schemeClr val="tx1">
                    <a:lumMod val="65000"/>
                    <a:lumOff val="35000"/>
                  </a:schemeClr>
                </a:solidFill>
                <a:latin typeface="+mj-lt"/>
                <a:cs typeface="Times New Roman" panose="02020603050405020304" pitchFamily="18" charset="0"/>
              </a:rPr>
              <a:t>5.- ¿Estos problemas tienen solución?</a:t>
            </a:r>
          </a:p>
          <a:p>
            <a:pPr>
              <a:lnSpc>
                <a:spcPct val="150000"/>
              </a:lnSpc>
              <a:spcAft>
                <a:spcPts val="0"/>
              </a:spcAft>
            </a:pPr>
            <a:r>
              <a:rPr lang="es-MX" sz="1100" dirty="0" smtClean="0">
                <a:solidFill>
                  <a:schemeClr val="tx1">
                    <a:lumMod val="65000"/>
                    <a:lumOff val="35000"/>
                  </a:schemeClr>
                </a:solidFill>
                <a:latin typeface="+mj-lt"/>
                <a:cs typeface="Times New Roman" panose="02020603050405020304" pitchFamily="18" charset="0"/>
              </a:rPr>
              <a:t>6.- ¿Si pudieras </a:t>
            </a:r>
            <a:r>
              <a:rPr lang="es-MX" sz="1100" dirty="0" err="1" smtClean="0">
                <a:solidFill>
                  <a:schemeClr val="tx1">
                    <a:lumMod val="65000"/>
                    <a:lumOff val="35000"/>
                  </a:schemeClr>
                </a:solidFill>
                <a:latin typeface="+mj-lt"/>
                <a:cs typeface="Times New Roman" panose="02020603050405020304" pitchFamily="18" charset="0"/>
              </a:rPr>
              <a:t>proproner</a:t>
            </a:r>
            <a:r>
              <a:rPr lang="es-MX" sz="1100" dirty="0" smtClean="0">
                <a:solidFill>
                  <a:schemeClr val="tx1">
                    <a:lumMod val="65000"/>
                    <a:lumOff val="35000"/>
                  </a:schemeClr>
                </a:solidFill>
                <a:latin typeface="+mj-lt"/>
                <a:cs typeface="Times New Roman" panose="02020603050405020304" pitchFamily="18" charset="0"/>
              </a:rPr>
              <a:t> una solución, cuál sería y cómo la comunicarías a otros?</a:t>
            </a:r>
            <a:endParaRPr lang="es-MX" sz="1100" dirty="0">
              <a:latin typeface="+mj-lt"/>
            </a:endParaRPr>
          </a:p>
        </p:txBody>
      </p:sp>
      <p:sp>
        <p:nvSpPr>
          <p:cNvPr id="6" name="5 CuadroTexto"/>
          <p:cNvSpPr txBox="1"/>
          <p:nvPr/>
        </p:nvSpPr>
        <p:spPr>
          <a:xfrm>
            <a:off x="5362124" y="880983"/>
            <a:ext cx="3746380" cy="5932393"/>
          </a:xfrm>
          <a:prstGeom prst="rect">
            <a:avLst/>
          </a:prstGeom>
          <a:noFill/>
        </p:spPr>
        <p:txBody>
          <a:bodyPr wrap="square" rtlCol="0">
            <a:spAutoFit/>
          </a:bodyPr>
          <a:lstStyle/>
          <a:p>
            <a:pPr>
              <a:lnSpc>
                <a:spcPct val="150000"/>
              </a:lnSpc>
              <a:spcAft>
                <a:spcPts val="0"/>
              </a:spcAft>
            </a:pPr>
            <a:r>
              <a:rPr lang="es-MX" sz="1100" b="1" dirty="0" smtClean="0">
                <a:solidFill>
                  <a:schemeClr val="tx1">
                    <a:lumMod val="65000"/>
                    <a:lumOff val="35000"/>
                  </a:schemeClr>
                </a:solidFill>
                <a:latin typeface="+mj-lt"/>
                <a:ea typeface="Calibri" panose="020F0502020204030204" pitchFamily="34" charset="0"/>
                <a:cs typeface="Times New Roman" panose="02020603050405020304" pitchFamily="18" charset="0"/>
              </a:rPr>
              <a:t>Algunas respuestas:</a:t>
            </a:r>
          </a:p>
          <a:p>
            <a:pPr marL="171450" indent="-171450">
              <a:lnSpc>
                <a:spcPct val="150000"/>
              </a:lnSpc>
              <a:spcAft>
                <a:spcPts val="0"/>
              </a:spcAft>
              <a:buFontTx/>
              <a:buChar char="-"/>
            </a:pPr>
            <a:r>
              <a:rPr lang="es-MX" sz="1100" dirty="0" smtClean="0">
                <a:solidFill>
                  <a:schemeClr val="tx1">
                    <a:lumMod val="65000"/>
                    <a:lumOff val="35000"/>
                  </a:schemeClr>
                </a:solidFill>
                <a:latin typeface="+mj-lt"/>
                <a:cs typeface="Times New Roman" panose="02020603050405020304" pitchFamily="18" charset="0"/>
              </a:rPr>
              <a:t>La diferencia en el ADN es aproximadamente del 1.5% entre el hombre y la mujer, pero hace falta igualdad.</a:t>
            </a:r>
          </a:p>
          <a:p>
            <a:pPr marL="171450" indent="-171450">
              <a:lnSpc>
                <a:spcPct val="150000"/>
              </a:lnSpc>
              <a:spcAft>
                <a:spcPts val="0"/>
              </a:spcAft>
              <a:buFontTx/>
              <a:buChar char="-"/>
            </a:pPr>
            <a:r>
              <a:rPr lang="es-MX" sz="1100" dirty="0" smtClean="0">
                <a:solidFill>
                  <a:schemeClr val="tx1">
                    <a:lumMod val="65000"/>
                    <a:lumOff val="35000"/>
                  </a:schemeClr>
                </a:solidFill>
                <a:latin typeface="+mj-lt"/>
                <a:cs typeface="Times New Roman" panose="02020603050405020304" pitchFamily="18" charset="0"/>
              </a:rPr>
              <a:t>Es importante ser curiosos y cuestionarnos mucho.</a:t>
            </a:r>
          </a:p>
          <a:p>
            <a:pPr marL="171450" indent="-171450">
              <a:lnSpc>
                <a:spcPct val="150000"/>
              </a:lnSpc>
              <a:spcAft>
                <a:spcPts val="0"/>
              </a:spcAft>
              <a:buFontTx/>
              <a:buChar char="-"/>
            </a:pPr>
            <a:r>
              <a:rPr lang="es-MX" sz="1100" dirty="0" smtClean="0">
                <a:solidFill>
                  <a:schemeClr val="tx1">
                    <a:lumMod val="65000"/>
                    <a:lumOff val="35000"/>
                  </a:schemeClr>
                </a:solidFill>
                <a:latin typeface="+mj-lt"/>
                <a:cs typeface="Times New Roman" panose="02020603050405020304" pitchFamily="18" charset="0"/>
              </a:rPr>
              <a:t>Las familias son muy importantes en el </a:t>
            </a:r>
            <a:r>
              <a:rPr lang="es-MX" sz="1100" dirty="0" err="1" smtClean="0">
                <a:solidFill>
                  <a:schemeClr val="tx1">
                    <a:lumMod val="65000"/>
                    <a:lumOff val="35000"/>
                  </a:schemeClr>
                </a:solidFill>
                <a:latin typeface="+mj-lt"/>
                <a:cs typeface="Times New Roman" panose="02020603050405020304" pitchFamily="18" charset="0"/>
              </a:rPr>
              <a:t>desrrollo</a:t>
            </a:r>
            <a:r>
              <a:rPr lang="es-MX" sz="1100" dirty="0" smtClean="0">
                <a:solidFill>
                  <a:schemeClr val="tx1">
                    <a:lumMod val="65000"/>
                    <a:lumOff val="35000"/>
                  </a:schemeClr>
                </a:solidFill>
                <a:latin typeface="+mj-lt"/>
                <a:cs typeface="Times New Roman" panose="02020603050405020304" pitchFamily="18" charset="0"/>
              </a:rPr>
              <a:t> de los niños y jóvenes por lo que es vital que se involucren en el </a:t>
            </a:r>
            <a:r>
              <a:rPr lang="es-MX" sz="1100" dirty="0" err="1" smtClean="0">
                <a:solidFill>
                  <a:schemeClr val="tx1">
                    <a:lumMod val="65000"/>
                    <a:lumOff val="35000"/>
                  </a:schemeClr>
                </a:solidFill>
                <a:latin typeface="+mj-lt"/>
                <a:cs typeface="Times New Roman" panose="02020603050405020304" pitchFamily="18" charset="0"/>
              </a:rPr>
              <a:t>conocimeinto</a:t>
            </a:r>
            <a:r>
              <a:rPr lang="es-MX" sz="1100" dirty="0" smtClean="0">
                <a:solidFill>
                  <a:schemeClr val="tx1">
                    <a:lumMod val="65000"/>
                    <a:lumOff val="35000"/>
                  </a:schemeClr>
                </a:solidFill>
                <a:latin typeface="+mj-lt"/>
                <a:cs typeface="Times New Roman" panose="02020603050405020304" pitchFamily="18" charset="0"/>
              </a:rPr>
              <a:t> de este tipo de temas y fomenten la práctica de valores como el respeto.</a:t>
            </a:r>
          </a:p>
          <a:p>
            <a:pPr marL="171450" indent="-171450">
              <a:lnSpc>
                <a:spcPct val="150000"/>
              </a:lnSpc>
              <a:spcAft>
                <a:spcPts val="0"/>
              </a:spcAft>
              <a:buFontTx/>
              <a:buChar char="-"/>
            </a:pPr>
            <a:r>
              <a:rPr lang="es-MX" sz="1100" dirty="0" smtClean="0">
                <a:solidFill>
                  <a:schemeClr val="tx1">
                    <a:lumMod val="65000"/>
                    <a:lumOff val="35000"/>
                  </a:schemeClr>
                </a:solidFill>
                <a:latin typeface="+mj-lt"/>
                <a:cs typeface="Times New Roman" panose="02020603050405020304" pitchFamily="18" charset="0"/>
              </a:rPr>
              <a:t>Todo parte de uno mismo, así que es importante trabajar con nosotros para formar bases sólidas con pensamientos y acciones que nos den valor a nosotros y a los que nos rodean. </a:t>
            </a:r>
          </a:p>
          <a:p>
            <a:pPr marL="171450" indent="-171450">
              <a:lnSpc>
                <a:spcPct val="150000"/>
              </a:lnSpc>
              <a:spcAft>
                <a:spcPts val="0"/>
              </a:spcAft>
              <a:buFontTx/>
              <a:buChar char="-"/>
            </a:pPr>
            <a:r>
              <a:rPr lang="es-MX" sz="1100" dirty="0" smtClean="0">
                <a:solidFill>
                  <a:schemeClr val="tx1">
                    <a:lumMod val="65000"/>
                    <a:lumOff val="35000"/>
                  </a:schemeClr>
                </a:solidFill>
                <a:latin typeface="+mj-lt"/>
                <a:cs typeface="Times New Roman" panose="02020603050405020304" pitchFamily="18" charset="0"/>
              </a:rPr>
              <a:t>Es importante siempre mostrar y exponer temas como los que abordamos en el presente trabajo ya que solo así cobran la debida importancia, y funcionan las medidas para formar entornos mas saludables.</a:t>
            </a:r>
          </a:p>
          <a:p>
            <a:pPr marL="171450" indent="-171450">
              <a:lnSpc>
                <a:spcPct val="150000"/>
              </a:lnSpc>
              <a:spcAft>
                <a:spcPts val="0"/>
              </a:spcAft>
              <a:buFontTx/>
              <a:buChar char="-"/>
            </a:pPr>
            <a:r>
              <a:rPr lang="es-MX" sz="1100" dirty="0" smtClean="0">
                <a:solidFill>
                  <a:schemeClr val="tx1">
                    <a:lumMod val="65000"/>
                    <a:lumOff val="35000"/>
                  </a:schemeClr>
                </a:solidFill>
                <a:latin typeface="+mj-lt"/>
                <a:cs typeface="Times New Roman" panose="02020603050405020304" pitchFamily="18" charset="0"/>
              </a:rPr>
              <a:t>Entre más nos acercamos a estudiar las realidades  que vivimos mas nos involucramos y la participación es mayor. </a:t>
            </a:r>
          </a:p>
          <a:p>
            <a:pPr marL="171450" indent="-171450">
              <a:lnSpc>
                <a:spcPct val="150000"/>
              </a:lnSpc>
              <a:spcAft>
                <a:spcPts val="0"/>
              </a:spcAft>
              <a:buFontTx/>
              <a:buChar char="-"/>
            </a:pPr>
            <a:endParaRPr lang="es-MX" sz="1100" dirty="0">
              <a:latin typeface="+mj-lt"/>
            </a:endParaRPr>
          </a:p>
        </p:txBody>
      </p:sp>
      <p:grpSp>
        <p:nvGrpSpPr>
          <p:cNvPr id="7" name="6 Grupo"/>
          <p:cNvGrpSpPr/>
          <p:nvPr/>
        </p:nvGrpSpPr>
        <p:grpSpPr>
          <a:xfrm>
            <a:off x="12526" y="3650428"/>
            <a:ext cx="5300512" cy="2259632"/>
            <a:chOff x="12526" y="3650428"/>
            <a:chExt cx="5300512" cy="2259632"/>
          </a:xfrm>
        </p:grpSpPr>
        <p:pic>
          <p:nvPicPr>
            <p:cNvPr id="1026" name="Picture 2" descr="G:\conexiones 20-21\Captura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086" b="3008"/>
            <a:stretch/>
          </p:blipFill>
          <p:spPr bwMode="auto">
            <a:xfrm>
              <a:off x="12526" y="3650428"/>
              <a:ext cx="5300512" cy="2259632"/>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3189709" y="4005064"/>
              <a:ext cx="360040" cy="36004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7 Rectángulo"/>
            <p:cNvSpPr/>
            <p:nvPr/>
          </p:nvSpPr>
          <p:spPr>
            <a:xfrm>
              <a:off x="3563888" y="4010384"/>
              <a:ext cx="392637" cy="36004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Tree>
    <p:extLst>
      <p:ext uri="{BB962C8B-B14F-4D97-AF65-F5344CB8AC3E}">
        <p14:creationId xmlns:p14="http://schemas.microsoft.com/office/powerpoint/2010/main" val="38739098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35496" y="260648"/>
            <a:ext cx="8229600" cy="548680"/>
          </a:xfrm>
        </p:spPr>
        <p:txBody>
          <a:bodyPr/>
          <a:lstStyle/>
          <a:p>
            <a:pPr algn="r"/>
            <a:r>
              <a:rPr lang="es-MX" sz="1800" b="1" dirty="0" smtClean="0">
                <a:effectLst/>
                <a:latin typeface="Tw Cen MT Condensed" pitchFamily="34" charset="0"/>
                <a:cs typeface="Times New Roman" pitchFamily="18" charset="0"/>
              </a:rPr>
              <a:t>DESCRIPCIÓN DEL PRODUCTO FINAL INTERDISCIPLINARIO.</a:t>
            </a:r>
            <a:endParaRPr lang="es-MX" sz="1800" b="1" dirty="0">
              <a:effectLst/>
              <a:latin typeface="Tw Cen MT Condensed" pitchFamily="34" charset="0"/>
            </a:endParaRPr>
          </a:p>
        </p:txBody>
      </p:sp>
      <p:sp>
        <p:nvSpPr>
          <p:cNvPr id="7" name="6 CuadroTexto"/>
          <p:cNvSpPr txBox="1"/>
          <p:nvPr/>
        </p:nvSpPr>
        <p:spPr>
          <a:xfrm>
            <a:off x="539552" y="1026016"/>
            <a:ext cx="8064896" cy="5355312"/>
          </a:xfrm>
          <a:prstGeom prst="rect">
            <a:avLst/>
          </a:prstGeom>
          <a:noFill/>
        </p:spPr>
        <p:txBody>
          <a:bodyPr wrap="square" rtlCol="0">
            <a:spAutoFit/>
          </a:bodyPr>
          <a:lstStyle/>
          <a:p>
            <a:pPr lvl="0" algn="just">
              <a:lnSpc>
                <a:spcPct val="150000"/>
              </a:lnSpc>
            </a:pPr>
            <a:r>
              <a:rPr lang="es-MX" sz="1200" dirty="0">
                <a:solidFill>
                  <a:prstClr val="black">
                    <a:lumMod val="65000"/>
                    <a:lumOff val="35000"/>
                  </a:prstClr>
                </a:solidFill>
                <a:latin typeface="Century Gothic"/>
                <a:ea typeface="Calibri" panose="020F0502020204030204" pitchFamily="34" charset="0"/>
                <a:cs typeface="Times New Roman" panose="02020603050405020304" pitchFamily="18" charset="0"/>
              </a:rPr>
              <a:t>La actividad resulto ampliamente enriquecedora, fue agradable que se pudieran conectar la  mayor parte del alumnado y algunos profesores, la mayoría fue muy receptivo, y aunque al principio fue difícil arrancar con las respuestas, fue crucial la ayuda y participación de los mismos alumnos que realizaron el proyecto ya que ellos nos ayudaron a motivar la participación de sus demás compañeros, siendo muy interesante poder escuchar las diversas perspectivas, opiniones y sugerencias</a:t>
            </a:r>
            <a:r>
              <a:rPr lang="es-MX" sz="1200" dirty="0" smtClean="0">
                <a:solidFill>
                  <a:prstClr val="black">
                    <a:lumMod val="65000"/>
                    <a:lumOff val="35000"/>
                  </a:prstClr>
                </a:solidFill>
                <a:latin typeface="Century Gothic"/>
                <a:ea typeface="Calibri" panose="020F0502020204030204" pitchFamily="34" charset="0"/>
                <a:cs typeface="Times New Roman" panose="02020603050405020304" pitchFamily="18" charset="0"/>
              </a:rPr>
              <a:t>.</a:t>
            </a:r>
          </a:p>
          <a:p>
            <a:pPr lvl="0" algn="just">
              <a:lnSpc>
                <a:spcPct val="150000"/>
              </a:lnSpc>
            </a:pPr>
            <a:endParaRPr lang="es-MX" sz="1200" dirty="0" smtClean="0">
              <a:solidFill>
                <a:prstClr val="black">
                  <a:lumMod val="65000"/>
                  <a:lumOff val="35000"/>
                </a:prstClr>
              </a:solidFill>
              <a:latin typeface="Century Gothic"/>
              <a:ea typeface="Calibri" panose="020F0502020204030204" pitchFamily="34" charset="0"/>
              <a:cs typeface="Times New Roman" panose="02020603050405020304" pitchFamily="18" charset="0"/>
            </a:endParaRPr>
          </a:p>
          <a:p>
            <a:pPr lvl="0" algn="just">
              <a:lnSpc>
                <a:spcPct val="150000"/>
              </a:lnSpc>
            </a:pPr>
            <a:r>
              <a:rPr lang="es-MX" sz="1200" dirty="0">
                <a:solidFill>
                  <a:prstClr val="black">
                    <a:lumMod val="65000"/>
                    <a:lumOff val="35000"/>
                  </a:prstClr>
                </a:solidFill>
                <a:latin typeface="Century Gothic"/>
                <a:ea typeface="Calibri" panose="020F0502020204030204" pitchFamily="34" charset="0"/>
                <a:cs typeface="Times New Roman" panose="02020603050405020304" pitchFamily="18" charset="0"/>
              </a:rPr>
              <a:t>Logramos llegar a conclusiones conjuntas muy importantes como el dejar claro que aunque parezca que las cosa no cambian, nunca debemos dejar de luchar por mejorar nuestros entornos, que nada es imposible y al concientizar, reflexionar y realizar esfuerzos como este proyecto vamos contribuyendo al cambio que algún día será más palpable a grandes escalas pero empezaremos por nuestra comunidad</a:t>
            </a:r>
            <a:r>
              <a:rPr lang="es-MX" sz="1200" dirty="0" smtClean="0">
                <a:solidFill>
                  <a:prstClr val="black">
                    <a:lumMod val="65000"/>
                    <a:lumOff val="35000"/>
                  </a:prstClr>
                </a:solidFill>
                <a:latin typeface="Century Gothic"/>
                <a:ea typeface="Calibri" panose="020F0502020204030204" pitchFamily="34" charset="0"/>
                <a:cs typeface="Times New Roman" panose="02020603050405020304" pitchFamily="18" charset="0"/>
              </a:rPr>
              <a:t>.</a:t>
            </a:r>
          </a:p>
          <a:p>
            <a:pPr lvl="0" algn="just">
              <a:lnSpc>
                <a:spcPct val="150000"/>
              </a:lnSpc>
            </a:pPr>
            <a:endParaRPr lang="es-MX" sz="1200" dirty="0">
              <a:solidFill>
                <a:prstClr val="black">
                  <a:lumMod val="65000"/>
                  <a:lumOff val="35000"/>
                </a:prstClr>
              </a:solidFill>
              <a:latin typeface="Century Gothic"/>
              <a:ea typeface="Calibri" panose="020F0502020204030204" pitchFamily="34" charset="0"/>
              <a:cs typeface="Times New Roman" panose="02020603050405020304" pitchFamily="18" charset="0"/>
            </a:endParaRPr>
          </a:p>
          <a:p>
            <a:pPr lvl="0" algn="just">
              <a:lnSpc>
                <a:spcPct val="150000"/>
              </a:lnSpc>
            </a:pPr>
            <a:r>
              <a:rPr lang="es-MX" sz="1200" dirty="0">
                <a:solidFill>
                  <a:prstClr val="black">
                    <a:lumMod val="65000"/>
                    <a:lumOff val="35000"/>
                  </a:prstClr>
                </a:solidFill>
                <a:latin typeface="Century Gothic"/>
                <a:ea typeface="Calibri" panose="020F0502020204030204" pitchFamily="34" charset="0"/>
                <a:cs typeface="Times New Roman" panose="02020603050405020304" pitchFamily="18" charset="0"/>
              </a:rPr>
              <a:t>Gracias a estas reflexiones también planteamos ideas y sugerencias sobre como reforzar lo planteado y poder llegar a mas personas como por ejemplo hacer exposiciones de este tipo de temas invitando a especialistas que nos puedan compartir, realizar experimentos sociales, elaborar una campaña en redes sociales, crear una comunidad como Colegio realizando convivencias al menos una vez al mes en donde se pueda compartir y reflexionar. Esperamos poder llevar a cabo en futuros proyectos el desarrollo de estas propuestas las cuales pensamos son muy adecuadas para lograr palpar el mejoramiento </a:t>
            </a:r>
            <a:r>
              <a:rPr lang="es-MX" sz="1200" dirty="0" err="1">
                <a:solidFill>
                  <a:prstClr val="black">
                    <a:lumMod val="65000"/>
                    <a:lumOff val="35000"/>
                  </a:prstClr>
                </a:solidFill>
                <a:latin typeface="Century Gothic"/>
                <a:ea typeface="Calibri" panose="020F0502020204030204" pitchFamily="34" charset="0"/>
                <a:cs typeface="Times New Roman" panose="02020603050405020304" pitchFamily="18" charset="0"/>
              </a:rPr>
              <a:t>dede</a:t>
            </a:r>
            <a:r>
              <a:rPr lang="es-MX" sz="1200" dirty="0">
                <a:solidFill>
                  <a:prstClr val="black">
                    <a:lumMod val="65000"/>
                    <a:lumOff val="35000"/>
                  </a:prstClr>
                </a:solidFill>
                <a:latin typeface="Century Gothic"/>
                <a:ea typeface="Calibri" panose="020F0502020204030204" pitchFamily="34" charset="0"/>
                <a:cs typeface="Times New Roman" panose="02020603050405020304" pitchFamily="18" charset="0"/>
              </a:rPr>
              <a:t> la manera en como nos relacionamos en nuestra comunidad.</a:t>
            </a:r>
          </a:p>
          <a:p>
            <a:pPr lvl="0" algn="just">
              <a:lnSpc>
                <a:spcPct val="150000"/>
              </a:lnSpc>
            </a:pPr>
            <a:endParaRPr lang="es-MX" sz="1200" dirty="0">
              <a:solidFill>
                <a:prstClr val="black">
                  <a:lumMod val="65000"/>
                  <a:lumOff val="35000"/>
                </a:prstClr>
              </a:solidFill>
              <a:latin typeface="Century Gothic"/>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359542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9" y="3501008"/>
            <a:ext cx="8568952" cy="1600200"/>
          </a:xfrm>
        </p:spPr>
        <p:txBody>
          <a:bodyPr/>
          <a:lstStyle/>
          <a:p>
            <a:r>
              <a:rPr lang="es-MX" b="1" dirty="0">
                <a:latin typeface="Tw Cen MT Condensed" pitchFamily="34" charset="0"/>
              </a:rPr>
              <a:t>ACTIVIDAD INTERDISCIPLINARIA </a:t>
            </a:r>
            <a:br>
              <a:rPr lang="es-MX" b="1" dirty="0">
                <a:latin typeface="Tw Cen MT Condensed" pitchFamily="34" charset="0"/>
              </a:rPr>
            </a:br>
            <a:r>
              <a:rPr lang="es-MX" b="1" dirty="0">
                <a:latin typeface="Tw Cen MT Condensed" pitchFamily="34" charset="0"/>
              </a:rPr>
              <a:t>PARA DAR INICIO O DETONAR EL PROYECTO</a:t>
            </a:r>
            <a:br>
              <a:rPr lang="es-MX" b="1" dirty="0">
                <a:latin typeface="Tw Cen MT Condensed" pitchFamily="34" charset="0"/>
              </a:rPr>
            </a:br>
            <a:endParaRPr lang="es-MX" b="1" dirty="0">
              <a:latin typeface="Tw Cen MT Condensed" pitchFamily="34" charset="0"/>
            </a:endParaRPr>
          </a:p>
        </p:txBody>
      </p:sp>
    </p:spTree>
    <p:extLst>
      <p:ext uri="{BB962C8B-B14F-4D97-AF65-F5344CB8AC3E}">
        <p14:creationId xmlns:p14="http://schemas.microsoft.com/office/powerpoint/2010/main" val="2437060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8"/>
          <p:cNvGraphicFramePr>
            <a:graphicFrameLocks noGrp="1"/>
          </p:cNvGraphicFramePr>
          <p:nvPr>
            <p:extLst>
              <p:ext uri="{D42A27DB-BD31-4B8C-83A1-F6EECF244321}">
                <p14:modId xmlns:p14="http://schemas.microsoft.com/office/powerpoint/2010/main" val="308003489"/>
              </p:ext>
            </p:extLst>
          </p:nvPr>
        </p:nvGraphicFramePr>
        <p:xfrm>
          <a:off x="107505" y="466822"/>
          <a:ext cx="8965504" cy="5842498"/>
        </p:xfrm>
        <a:graphic>
          <a:graphicData uri="http://schemas.openxmlformats.org/drawingml/2006/table">
            <a:tbl>
              <a:tblPr firstRow="1" firstCol="1" bandRow="1"/>
              <a:tblGrid>
                <a:gridCol w="4557464">
                  <a:extLst>
                    <a:ext uri="{9D8B030D-6E8A-4147-A177-3AD203B41FA5}">
                      <a16:colId xmlns:a16="http://schemas.microsoft.com/office/drawing/2014/main" xmlns="" val="20000"/>
                    </a:ext>
                  </a:extLst>
                </a:gridCol>
                <a:gridCol w="4408040">
                  <a:extLst>
                    <a:ext uri="{9D8B030D-6E8A-4147-A177-3AD203B41FA5}">
                      <a16:colId xmlns:a16="http://schemas.microsoft.com/office/drawing/2014/main" xmlns="" val="20001"/>
                    </a:ext>
                  </a:extLst>
                </a:gridCol>
              </a:tblGrid>
              <a:tr h="288033">
                <a:tc gridSpan="2">
                  <a:txBody>
                    <a:bodyPr/>
                    <a:lstStyle/>
                    <a:p>
                      <a:pPr algn="ctr">
                        <a:lnSpc>
                          <a:spcPct val="107000"/>
                        </a:lnSpc>
                        <a:spcAft>
                          <a:spcPts val="0"/>
                        </a:spcAft>
                      </a:pPr>
                      <a:r>
                        <a:rPr lang="es-MX" sz="1600" b="1" dirty="0" smtClean="0">
                          <a:solidFill>
                            <a:srgbClr val="2E74B5"/>
                          </a:solidFill>
                          <a:effectLst/>
                          <a:latin typeface="+mj-lt"/>
                          <a:ea typeface="Calibri" panose="020F0502020204030204" pitchFamily="34" charset="0"/>
                          <a:cs typeface="Times New Roman" panose="02020603050405020304" pitchFamily="18" charset="0"/>
                        </a:rPr>
                        <a:t>APERTURA/DETONAR PROYECTO</a:t>
                      </a:r>
                      <a:endParaRPr lang="es-MX" sz="1600" dirty="0">
                        <a:solidFill>
                          <a:srgbClr val="2E74B5"/>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457200" algn="ctr">
                        <a:lnSpc>
                          <a:spcPct val="107000"/>
                        </a:lnSpc>
                        <a:spcAft>
                          <a:spcPts val="0"/>
                        </a:spcAft>
                      </a:pPr>
                      <a:endParaRPr lang="es-MX" sz="1600" dirty="0">
                        <a:solidFill>
                          <a:srgbClr val="2E74B5"/>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0"/>
                  </a:ext>
                </a:extLst>
              </a:tr>
              <a:tr h="288031">
                <a:tc gridSpan="2">
                  <a:txBody>
                    <a:bodyPr/>
                    <a:lstStyle/>
                    <a:p>
                      <a:pPr algn="ctr">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NOMBRE DE</a:t>
                      </a:r>
                      <a:r>
                        <a:rPr lang="es-MX" sz="1100" b="1"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LA ACTIVIDAD: </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Introducción</a:t>
                      </a:r>
                      <a:endParaRPr lang="es-MX" sz="1100" b="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tc hMerge="1">
                  <a:txBody>
                    <a:bodyPr/>
                    <a:lstStyle/>
                    <a:p>
                      <a:pPr algn="just">
                        <a:lnSpc>
                          <a:spcPct val="150000"/>
                        </a:lnSpc>
                        <a:spcAft>
                          <a:spcPts val="0"/>
                        </a:spcAft>
                      </a:pPr>
                      <a:endParaRPr lang="es-MX" sz="12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extLst>
                  <a:ext uri="{0D108BD9-81ED-4DB2-BD59-A6C34878D82A}">
                    <a16:rowId xmlns:a16="http://schemas.microsoft.com/office/drawing/2014/main" xmlns="" val="10001"/>
                  </a:ext>
                </a:extLst>
              </a:tr>
              <a:tr h="445973">
                <a:tc gridSpan="2">
                  <a:txBody>
                    <a:bodyPr/>
                    <a:lstStyle/>
                    <a:p>
                      <a:pPr algn="ctr">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OBJETIVO: </a:t>
                      </a:r>
                      <a:r>
                        <a:rPr lang="es-MX" sz="1100" b="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Realizar una</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lluvia de ideas que permita delimitar un problema de </a:t>
                      </a:r>
                      <a:r>
                        <a:rPr lang="es-MX" sz="1100" b="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ineterés</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para el alumnado a partir de una presentación </a:t>
                      </a:r>
                      <a:r>
                        <a:rPr lang="es-MX" sz="1100" b="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introducturia</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a conexiones y el trabajo </a:t>
                      </a:r>
                      <a:r>
                        <a:rPr lang="es-MX" sz="1100" b="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interdiscplinario</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a:t>
                      </a:r>
                      <a:endParaRPr lang="es-MX" sz="1100" b="1"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just">
                        <a:lnSpc>
                          <a:spcPct val="150000"/>
                        </a:lnSpc>
                        <a:spcAft>
                          <a:spcPts val="0"/>
                        </a:spcAft>
                      </a:pPr>
                      <a:endParaRPr lang="es-MX" sz="12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2"/>
                  </a:ext>
                </a:extLst>
              </a:tr>
              <a:tr h="278309">
                <a:tc>
                  <a:txBody>
                    <a:bodyPr/>
                    <a:lstStyle/>
                    <a:p>
                      <a:pPr algn="ctr">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GRADO: </a:t>
                      </a:r>
                      <a:r>
                        <a:rPr lang="es-MX" sz="11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6°</a:t>
                      </a:r>
                      <a:endParaRPr lang="es-MX" sz="11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tc>
                  <a:txBody>
                    <a:bodyPr/>
                    <a:lstStyle/>
                    <a:p>
                      <a:pPr algn="ctr">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FECHA:</a:t>
                      </a:r>
                      <a:r>
                        <a:rPr lang="es-MX" sz="110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12 abril de 2021</a:t>
                      </a:r>
                      <a:endParaRPr lang="es-MX" sz="11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extLst>
                  <a:ext uri="{0D108BD9-81ED-4DB2-BD59-A6C34878D82A}">
                    <a16:rowId xmlns:a16="http://schemas.microsoft.com/office/drawing/2014/main" xmlns="" val="10003"/>
                  </a:ext>
                </a:extLst>
              </a:tr>
              <a:tr h="905273">
                <a:tc>
                  <a:txBody>
                    <a:bodyPr/>
                    <a:lstStyle/>
                    <a:p>
                      <a:pPr algn="ctr">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ASIGNATURAS</a:t>
                      </a:r>
                      <a:r>
                        <a:rPr lang="es-MX" sz="11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Valores, Química, Comunicación Visual.</a:t>
                      </a:r>
                      <a:endParaRPr lang="es-MX" sz="11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TEMAS</a:t>
                      </a:r>
                      <a:r>
                        <a:rPr lang="es-MX" sz="1100" b="1"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DE LAS ASIGNATURAS: </a:t>
                      </a:r>
                      <a:r>
                        <a:rPr lang="es-MX" sz="11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Cultura, </a:t>
                      </a:r>
                      <a:r>
                        <a:rPr lang="es-MX" sz="110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Comuicación</a:t>
                      </a:r>
                      <a:r>
                        <a:rPr lang="es-MX" sz="11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Discurso, Sociedad,</a:t>
                      </a:r>
                      <a:r>
                        <a:rPr lang="es-MX" sz="110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Ser humano, Desigualdad, Alimentación.</a:t>
                      </a:r>
                      <a:endParaRPr lang="es-MX" sz="11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4"/>
                  </a:ext>
                </a:extLst>
              </a:tr>
              <a:tr h="562412">
                <a:tc gridSpan="2">
                  <a:txBody>
                    <a:bodyPr/>
                    <a:lstStyle/>
                    <a:p>
                      <a:pPr algn="just">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FUENTES DE APOYO: </a:t>
                      </a:r>
                    </a:p>
                    <a:p>
                      <a:pPr algn="just">
                        <a:lnSpc>
                          <a:spcPct val="150000"/>
                        </a:lnSpc>
                        <a:spcAft>
                          <a:spcPts val="0"/>
                        </a:spcAft>
                      </a:pPr>
                      <a:r>
                        <a:rPr lang="es-MX" sz="1100" b="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Elder, L. y Richard, P. (2002). El arte de formular preguntas esenciales. </a:t>
                      </a:r>
                      <a:r>
                        <a:rPr lang="es-MX" sz="1100" b="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Foundation</a:t>
                      </a:r>
                      <a:r>
                        <a:rPr lang="es-MX" sz="1100" b="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a:t>
                      </a:r>
                      <a:r>
                        <a:rPr lang="es-MX" sz="1100" b="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for</a:t>
                      </a:r>
                      <a:r>
                        <a:rPr lang="es-MX" sz="1100" b="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a:t>
                      </a:r>
                      <a:r>
                        <a:rPr lang="es-MX" sz="1100" b="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Critical</a:t>
                      </a:r>
                      <a:r>
                        <a:rPr lang="es-MX" sz="1100" b="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a:t>
                      </a:r>
                      <a:r>
                        <a:rPr lang="es-MX" sz="1100" b="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Thinking</a:t>
                      </a:r>
                      <a:r>
                        <a:rPr lang="es-MX" sz="1100" b="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(Eds.)</a:t>
                      </a:r>
                    </a:p>
                    <a:p>
                      <a:pPr algn="just">
                        <a:lnSpc>
                          <a:spcPct val="150000"/>
                        </a:lnSpc>
                        <a:spcAft>
                          <a:spcPts val="0"/>
                        </a:spcAft>
                      </a:pPr>
                      <a:r>
                        <a:rPr lang="es-MX" sz="1100" b="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Introducción amigable a la </a:t>
                      </a:r>
                      <a:r>
                        <a:rPr lang="es-MX" sz="1100" b="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Interdisciplina</a:t>
                      </a:r>
                      <a:r>
                        <a:rPr lang="es-MX" sz="1100" b="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 </a:t>
                      </a:r>
                      <a:r>
                        <a:rPr lang="es-MX" sz="1100" b="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https</a:t>
                      </a:r>
                      <a:r>
                        <a:rPr lang="es-MX" sz="1100" b="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a:t>
                      </a:r>
                      <a:r>
                        <a:rPr lang="es-MX" sz="1100" b="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youtu.be</a:t>
                      </a:r>
                      <a:r>
                        <a:rPr lang="es-MX" sz="1100" b="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a:t>
                      </a:r>
                      <a:r>
                        <a:rPr lang="es-MX" sz="1100" b="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PNx-ZJ7F72E</a:t>
                      </a:r>
                      <a:endParaRPr lang="es-MX" sz="1100" b="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tc hMerge="1">
                  <a:txBody>
                    <a:bodyPr/>
                    <a:lstStyle/>
                    <a:p>
                      <a:endParaRPr lang="es-MX"/>
                    </a:p>
                  </a:txBody>
                  <a:tcPr/>
                </a:tc>
                <a:extLst>
                  <a:ext uri="{0D108BD9-81ED-4DB2-BD59-A6C34878D82A}">
                    <a16:rowId xmlns:a16="http://schemas.microsoft.com/office/drawing/2014/main" xmlns="" val="4161759940"/>
                  </a:ext>
                </a:extLst>
              </a:tr>
              <a:tr h="562412">
                <a:tc gridSpan="2">
                  <a:txBody>
                    <a:bodyPr/>
                    <a:lstStyle/>
                    <a:p>
                      <a:pPr algn="just">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JUSTIFICACIÓN</a:t>
                      </a:r>
                      <a:r>
                        <a:rPr lang="es-MX" sz="1100" b="1"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DE LA ACTIVIDAD: </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A parir de esta actividad los alumnos podrán exponer cuáles son las </a:t>
                      </a:r>
                      <a:r>
                        <a:rPr lang="es-MX" sz="1100" b="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problematicas</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que observan en su entorno, qué les inquieta de dichas situaciones, para en conjunto encontrar los puntos en común y poder definir un eje temático para el proyecto.</a:t>
                      </a:r>
                      <a:endParaRPr lang="es-MX" sz="1100" b="1"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tc hMerge="1">
                  <a:txBody>
                    <a:bodyPr/>
                    <a:lstStyle/>
                    <a:p>
                      <a:pPr algn="ctr">
                        <a:lnSpc>
                          <a:spcPct val="150000"/>
                        </a:lnSpc>
                        <a:spcAft>
                          <a:spcPts val="0"/>
                        </a:spcAft>
                      </a:pPr>
                      <a:endParaRPr lang="es-MX" sz="12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extLst>
                  <a:ext uri="{0D108BD9-81ED-4DB2-BD59-A6C34878D82A}">
                    <a16:rowId xmlns:a16="http://schemas.microsoft.com/office/drawing/2014/main" xmlns="" val="10005"/>
                  </a:ext>
                </a:extLst>
              </a:tr>
              <a:tr h="562412">
                <a:tc gridSpan="2">
                  <a:txBody>
                    <a:bodyPr/>
                    <a:lstStyle/>
                    <a:p>
                      <a:pPr algn="just">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APERTURA DE LA ACTIVIDAD: </a:t>
                      </a:r>
                      <a:r>
                        <a:rPr lang="es-MX" sz="1100" b="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Realizamos una clase conjunta en la que las</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tres profesoras nos encargamos de exponer la introducción a los alumnos de 6° grado y aclaramos dudas. Previamente las </a:t>
                      </a:r>
                      <a:r>
                        <a:rPr lang="es-MX" sz="1100" b="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Mestras</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quedamos </a:t>
                      </a:r>
                      <a:r>
                        <a:rPr lang="es-MX" sz="1100" b="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deacuerdo</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sobre la dirección de la actividad.</a:t>
                      </a:r>
                      <a:endParaRPr lang="es-MX" sz="1100" b="1"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s-MX"/>
                    </a:p>
                  </a:txBody>
                  <a:tcPr/>
                </a:tc>
                <a:extLst>
                  <a:ext uri="{0D108BD9-81ED-4DB2-BD59-A6C34878D82A}">
                    <a16:rowId xmlns:a16="http://schemas.microsoft.com/office/drawing/2014/main" xmlns="" val="10006"/>
                  </a:ext>
                </a:extLst>
              </a:tr>
              <a:tr h="562412">
                <a:tc gridSpan="2">
                  <a:txBody>
                    <a:bodyPr/>
                    <a:lstStyle/>
                    <a:p>
                      <a:pPr algn="just">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DESARROLLO DE LA ACTIVIDAD: </a:t>
                      </a:r>
                      <a:r>
                        <a:rPr lang="es-MX" sz="1100" b="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Compartimos</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con el alumnado las siguientes preguntas: ¿Qué </a:t>
                      </a:r>
                      <a:r>
                        <a:rPr lang="es-MX" sz="1100" b="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problematica</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que observes en tu entorno te preocupa?, ¿Sobre que tema te gustaría investigar de manera interdisciplinaria?, y utilizando </a:t>
                      </a:r>
                      <a:r>
                        <a:rPr lang="es-MX" sz="1100" b="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jamboard</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escribimos a manera de lluvia de ideas </a:t>
                      </a:r>
                      <a:r>
                        <a:rPr lang="es-MX" sz="1100" b="0" baseline="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sus respuestas.</a:t>
                      </a:r>
                      <a:endParaRPr lang="es-MX" sz="1100" b="1"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tc hMerge="1">
                  <a:txBody>
                    <a:bodyPr/>
                    <a:lstStyle/>
                    <a:p>
                      <a:endParaRPr lang="es-MX"/>
                    </a:p>
                  </a:txBody>
                  <a:tcPr/>
                </a:tc>
                <a:extLst>
                  <a:ext uri="{0D108BD9-81ED-4DB2-BD59-A6C34878D82A}">
                    <a16:rowId xmlns:a16="http://schemas.microsoft.com/office/drawing/2014/main" xmlns="" val="10007"/>
                  </a:ext>
                </a:extLst>
              </a:tr>
              <a:tr h="562412">
                <a:tc gridSpan="2">
                  <a:txBody>
                    <a:bodyPr/>
                    <a:lstStyle/>
                    <a:p>
                      <a:pPr algn="just">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CIERRE DE LA ACTIVIDAD: </a:t>
                      </a:r>
                      <a:r>
                        <a:rPr lang="es-MX" sz="1100" b="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Una</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vez obtenidas las ideas fuimos </a:t>
                      </a:r>
                      <a:r>
                        <a:rPr lang="es-MX" sz="1100" b="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agrupandolas</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hasta reducirlas a tres temas: estereotipos sociales, racismo y discriminación.  </a:t>
                      </a:r>
                      <a:endParaRPr lang="es-MX" sz="1100" b="1"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s-MX"/>
                    </a:p>
                  </a:txBody>
                  <a:tcPr/>
                </a:tc>
                <a:extLst>
                  <a:ext uri="{0D108BD9-81ED-4DB2-BD59-A6C34878D82A}">
                    <a16:rowId xmlns:a16="http://schemas.microsoft.com/office/drawing/2014/main" xmlns="" val="10008"/>
                  </a:ext>
                </a:extLst>
              </a:tr>
            </a:tbl>
          </a:graphicData>
        </a:graphic>
      </p:graphicFrame>
    </p:spTree>
    <p:extLst>
      <p:ext uri="{BB962C8B-B14F-4D97-AF65-F5344CB8AC3E}">
        <p14:creationId xmlns:p14="http://schemas.microsoft.com/office/powerpoint/2010/main" val="26319702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3143613030"/>
              </p:ext>
            </p:extLst>
          </p:nvPr>
        </p:nvGraphicFramePr>
        <p:xfrm>
          <a:off x="107504" y="260648"/>
          <a:ext cx="8856984" cy="2263140"/>
        </p:xfrm>
        <a:graphic>
          <a:graphicData uri="http://schemas.openxmlformats.org/drawingml/2006/table">
            <a:tbl>
              <a:tblPr firstRow="1" firstCol="1" bandRow="1"/>
              <a:tblGrid>
                <a:gridCol w="4502300">
                  <a:extLst>
                    <a:ext uri="{9D8B030D-6E8A-4147-A177-3AD203B41FA5}">
                      <a16:colId xmlns:a16="http://schemas.microsoft.com/office/drawing/2014/main" xmlns="" val="20000"/>
                    </a:ext>
                  </a:extLst>
                </a:gridCol>
                <a:gridCol w="4354684">
                  <a:extLst>
                    <a:ext uri="{9D8B030D-6E8A-4147-A177-3AD203B41FA5}">
                      <a16:colId xmlns:a16="http://schemas.microsoft.com/office/drawing/2014/main" xmlns="" val="20001"/>
                    </a:ext>
                  </a:extLst>
                </a:gridCol>
              </a:tblGrid>
              <a:tr h="562412">
                <a:tc gridSpan="2">
                  <a:txBody>
                    <a:bodyPr/>
                    <a:lstStyle/>
                    <a:p>
                      <a:pPr algn="ctr">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ANÁLISIS</a:t>
                      </a:r>
                      <a:r>
                        <a:rPr lang="es-MX" sz="1100" b="1"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DE LA ACTIVIDAD: </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Fue muy enriquecedor para todos este primer acercamiento a las inquietudes de los alumnos, el poder explorar con ellos lo que viven y cómo les afectan los entornos, y también fue afortunado que se pudo crear el ambiente adecuado para que ellos se abrieran y participaran, y al final tanto a profesores como alumnos nos entusiasmo tanto la actividad que fue ciertamente sencillo poder llegar a un consenso para </a:t>
                      </a:r>
                      <a:r>
                        <a:rPr lang="es-MX" sz="1100" b="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elgir</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el tema para el proyecto.</a:t>
                      </a:r>
                      <a:endParaRPr lang="es-MX" sz="1100" b="1"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tc hMerge="1">
                  <a:txBody>
                    <a:bodyPr/>
                    <a:lstStyle/>
                    <a:p>
                      <a:endParaRPr lang="es-MX"/>
                    </a:p>
                  </a:txBody>
                  <a:tcPr/>
                </a:tc>
                <a:extLst>
                  <a:ext uri="{0D108BD9-81ED-4DB2-BD59-A6C34878D82A}">
                    <a16:rowId xmlns:a16="http://schemas.microsoft.com/office/drawing/2014/main" xmlns="" val="10000"/>
                  </a:ext>
                </a:extLst>
              </a:tr>
              <a:tr h="562412">
                <a:tc gridSpan="2">
                  <a:txBody>
                    <a:bodyPr/>
                    <a:lstStyle/>
                    <a:p>
                      <a:pPr algn="ctr">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RESULTADOS DE LA ACTIVIDAD/ANÁLISIS/TOMA</a:t>
                      </a:r>
                      <a:r>
                        <a:rPr lang="es-MX" sz="1100" b="1"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DE </a:t>
                      </a:r>
                      <a:r>
                        <a:rPr lang="es-MX" sz="1100" b="1"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DESICIONES</a:t>
                      </a:r>
                      <a:r>
                        <a:rPr lang="es-MX" sz="1100" b="1"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L a lluvia de ideas y la escucha de las inquietudes de los alumnos respecto a los problemas que observan y les preocupan de su entorno resultó una actividad detonante satisfactoria ya que nos permitió definir en conjunto un tema de interés para todos, nos ayudó a plantearnos también varias preguntas las cuales dividimos para buscar respuestas en clase con la asignatura participante en el proyecto que más se adecuara para tal fin, sirviendo como base para dividir el trabajo entre las profesoras.</a:t>
                      </a:r>
                      <a:endParaRPr lang="es-MX" sz="1100" b="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s-MX"/>
                    </a:p>
                  </a:txBody>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16407877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a:spLocks noGrp="1"/>
          </p:cNvSpPr>
          <p:nvPr>
            <p:ph type="title"/>
          </p:nvPr>
        </p:nvSpPr>
        <p:spPr>
          <a:xfrm>
            <a:off x="35496" y="6344"/>
            <a:ext cx="8229600" cy="548680"/>
          </a:xfrm>
        </p:spPr>
        <p:txBody>
          <a:bodyPr/>
          <a:lstStyle/>
          <a:p>
            <a:pPr algn="r"/>
            <a:r>
              <a:rPr lang="es-MX" sz="2400" b="1" dirty="0" smtClean="0">
                <a:effectLst/>
                <a:latin typeface="Tw Cen MT Condensed" pitchFamily="34" charset="0"/>
                <a:cs typeface="Times New Roman" pitchFamily="18" charset="0"/>
              </a:rPr>
              <a:t>EVIDENCIAS</a:t>
            </a:r>
            <a:endParaRPr lang="es-MX" sz="2400" b="1" dirty="0">
              <a:effectLst/>
              <a:latin typeface="Tw Cen MT Condensed" pitchFamily="34" charset="0"/>
            </a:endParaRPr>
          </a:p>
        </p:txBody>
      </p:sp>
      <p:pic>
        <p:nvPicPr>
          <p:cNvPr id="1741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835696" y="764704"/>
            <a:ext cx="5628291" cy="5770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21451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323529" y="3501008"/>
            <a:ext cx="8568952" cy="1600200"/>
          </a:xfrm>
        </p:spPr>
        <p:txBody>
          <a:bodyPr/>
          <a:lstStyle/>
          <a:p>
            <a:r>
              <a:rPr lang="es-MX" b="1" dirty="0" smtClean="0">
                <a:latin typeface="Tw Cen MT Condensed" pitchFamily="34" charset="0"/>
              </a:rPr>
              <a:t>ACTIVIDADES INTERDISCIPLINARIAS </a:t>
            </a:r>
            <a:r>
              <a:rPr lang="es-MX" b="1" dirty="0">
                <a:latin typeface="Tw Cen MT Condensed" pitchFamily="34" charset="0"/>
              </a:rPr>
              <a:t/>
            </a:r>
            <a:br>
              <a:rPr lang="es-MX" b="1" dirty="0">
                <a:latin typeface="Tw Cen MT Condensed" pitchFamily="34" charset="0"/>
              </a:rPr>
            </a:br>
            <a:r>
              <a:rPr lang="es-MX" b="1" dirty="0" smtClean="0">
                <a:latin typeface="Tw Cen MT Condensed" pitchFamily="34" charset="0"/>
              </a:rPr>
              <a:t>DE LA FASE DE DESARROLLO DEL PROYECTO.</a:t>
            </a:r>
            <a:r>
              <a:rPr lang="es-MX" b="1" dirty="0">
                <a:latin typeface="Tw Cen MT Condensed" pitchFamily="34" charset="0"/>
              </a:rPr>
              <a:t/>
            </a:r>
            <a:br>
              <a:rPr lang="es-MX" b="1" dirty="0">
                <a:latin typeface="Tw Cen MT Condensed" pitchFamily="34" charset="0"/>
              </a:rPr>
            </a:br>
            <a:endParaRPr lang="es-MX" b="1" dirty="0">
              <a:latin typeface="Tw Cen MT Condensed" pitchFamily="34" charset="0"/>
            </a:endParaRPr>
          </a:p>
        </p:txBody>
      </p:sp>
    </p:spTree>
    <p:extLst>
      <p:ext uri="{BB962C8B-B14F-4D97-AF65-F5344CB8AC3E}">
        <p14:creationId xmlns:p14="http://schemas.microsoft.com/office/powerpoint/2010/main" val="23570958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8"/>
          <p:cNvGraphicFramePr>
            <a:graphicFrameLocks noGrp="1"/>
          </p:cNvGraphicFramePr>
          <p:nvPr>
            <p:extLst>
              <p:ext uri="{D42A27DB-BD31-4B8C-83A1-F6EECF244321}">
                <p14:modId xmlns:p14="http://schemas.microsoft.com/office/powerpoint/2010/main" val="3871418092"/>
              </p:ext>
            </p:extLst>
          </p:nvPr>
        </p:nvGraphicFramePr>
        <p:xfrm>
          <a:off x="70992" y="601025"/>
          <a:ext cx="8965504" cy="5628160"/>
        </p:xfrm>
        <a:graphic>
          <a:graphicData uri="http://schemas.openxmlformats.org/drawingml/2006/table">
            <a:tbl>
              <a:tblPr firstRow="1" firstCol="1" bandRow="1"/>
              <a:tblGrid>
                <a:gridCol w="4680520">
                  <a:extLst>
                    <a:ext uri="{9D8B030D-6E8A-4147-A177-3AD203B41FA5}">
                      <a16:colId xmlns:a16="http://schemas.microsoft.com/office/drawing/2014/main" xmlns="" val="20000"/>
                    </a:ext>
                  </a:extLst>
                </a:gridCol>
                <a:gridCol w="4284984">
                  <a:extLst>
                    <a:ext uri="{9D8B030D-6E8A-4147-A177-3AD203B41FA5}">
                      <a16:colId xmlns:a16="http://schemas.microsoft.com/office/drawing/2014/main" xmlns="" val="20001"/>
                    </a:ext>
                  </a:extLst>
                </a:gridCol>
              </a:tblGrid>
              <a:tr h="288033">
                <a:tc gridSpan="2">
                  <a:txBody>
                    <a:bodyPr/>
                    <a:lstStyle/>
                    <a:p>
                      <a:pPr algn="ctr">
                        <a:lnSpc>
                          <a:spcPct val="107000"/>
                        </a:lnSpc>
                        <a:spcAft>
                          <a:spcPts val="0"/>
                        </a:spcAft>
                      </a:pPr>
                      <a:r>
                        <a:rPr lang="es-MX" sz="1600" b="1" dirty="0" smtClean="0">
                          <a:solidFill>
                            <a:srgbClr val="2E74B5"/>
                          </a:solidFill>
                          <a:effectLst/>
                          <a:latin typeface="+mj-lt"/>
                          <a:ea typeface="Calibri" panose="020F0502020204030204" pitchFamily="34" charset="0"/>
                          <a:cs typeface="Times New Roman" panose="02020603050405020304" pitchFamily="18" charset="0"/>
                        </a:rPr>
                        <a:t>DESARROLLO DEL PROYECTO/ ACTIVIDAD INTERDISCIPLINARIA 1</a:t>
                      </a:r>
                      <a:endParaRPr lang="es-MX" sz="1600" dirty="0">
                        <a:solidFill>
                          <a:srgbClr val="2E74B5"/>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457200" algn="ctr">
                        <a:lnSpc>
                          <a:spcPct val="107000"/>
                        </a:lnSpc>
                        <a:spcAft>
                          <a:spcPts val="0"/>
                        </a:spcAft>
                      </a:pPr>
                      <a:endParaRPr lang="es-MX" sz="1600" dirty="0">
                        <a:solidFill>
                          <a:srgbClr val="2E74B5"/>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0"/>
                  </a:ext>
                </a:extLst>
              </a:tr>
              <a:tr h="288031">
                <a:tc gridSpan="2">
                  <a:txBody>
                    <a:bodyPr/>
                    <a:lstStyle/>
                    <a:p>
                      <a:pPr algn="ctr">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NOMBRE DE</a:t>
                      </a:r>
                      <a:r>
                        <a:rPr lang="es-MX" sz="1100" b="1"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LA ACTIVIDAD: </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Preguntas importantes antes de comenzar</a:t>
                      </a:r>
                      <a:endParaRPr lang="es-MX" sz="1100" b="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tc hMerge="1">
                  <a:txBody>
                    <a:bodyPr/>
                    <a:lstStyle/>
                    <a:p>
                      <a:pPr algn="just">
                        <a:lnSpc>
                          <a:spcPct val="150000"/>
                        </a:lnSpc>
                        <a:spcAft>
                          <a:spcPts val="0"/>
                        </a:spcAft>
                      </a:pPr>
                      <a:endParaRPr lang="es-MX" sz="12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extLst>
                  <a:ext uri="{0D108BD9-81ED-4DB2-BD59-A6C34878D82A}">
                    <a16:rowId xmlns:a16="http://schemas.microsoft.com/office/drawing/2014/main" xmlns="" val="10001"/>
                  </a:ext>
                </a:extLst>
              </a:tr>
              <a:tr h="445973">
                <a:tc gridSpan="2">
                  <a:txBody>
                    <a:bodyPr/>
                    <a:lstStyle/>
                    <a:p>
                      <a:pPr algn="ctr">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OBJETIVO: </a:t>
                      </a:r>
                      <a:r>
                        <a:rPr lang="es-MX" sz="1100" b="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Reflexionar</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sobre temas relacionados con los conceptos que concluimos en la actividad detonante a partir del análisis de un video y dos imágenes, para poder delimitar el planteamiento del problema del presente proyecto.</a:t>
                      </a:r>
                      <a:endParaRPr lang="es-MX" sz="1100" b="1"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just">
                        <a:lnSpc>
                          <a:spcPct val="150000"/>
                        </a:lnSpc>
                        <a:spcAft>
                          <a:spcPts val="0"/>
                        </a:spcAft>
                      </a:pPr>
                      <a:endParaRPr lang="es-MX" sz="12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2"/>
                  </a:ext>
                </a:extLst>
              </a:tr>
              <a:tr h="278309">
                <a:tc>
                  <a:txBody>
                    <a:bodyPr/>
                    <a:lstStyle/>
                    <a:p>
                      <a:pPr algn="ctr">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GRADO: </a:t>
                      </a:r>
                      <a:r>
                        <a:rPr lang="es-MX" sz="11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4°</a:t>
                      </a:r>
                      <a:endParaRPr lang="es-MX" sz="11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tc>
                  <a:txBody>
                    <a:bodyPr/>
                    <a:lstStyle/>
                    <a:p>
                      <a:pPr algn="ctr">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FECHA:</a:t>
                      </a:r>
                      <a:r>
                        <a:rPr lang="es-MX" sz="110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14 de abril de 2021</a:t>
                      </a:r>
                      <a:endParaRPr lang="es-MX" sz="11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extLst>
                  <a:ext uri="{0D108BD9-81ED-4DB2-BD59-A6C34878D82A}">
                    <a16:rowId xmlns:a16="http://schemas.microsoft.com/office/drawing/2014/main" xmlns="" val="10003"/>
                  </a:ext>
                </a:extLst>
              </a:tr>
              <a:tr h="690935">
                <a:tc>
                  <a:txBody>
                    <a:bodyPr/>
                    <a:lstStyle/>
                    <a:p>
                      <a:pPr algn="ctr">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ASIGNATURAS</a:t>
                      </a:r>
                      <a:r>
                        <a:rPr lang="es-MX" sz="11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a:t>
                      </a:r>
                      <a:r>
                        <a:rPr lang="es-MX" sz="110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Valores, Química y Comunicación Visual.</a:t>
                      </a:r>
                      <a:endParaRPr lang="es-MX" sz="11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TEMAS</a:t>
                      </a:r>
                      <a:r>
                        <a:rPr lang="es-MX" sz="1100" b="1"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DE LAS ASIGNATURAS: </a:t>
                      </a:r>
                      <a:r>
                        <a:rPr lang="es-MX" sz="11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Cultura, Comunicación, Discurso, Sociedad, Ser humano, Desigualdad, Alimentación.</a:t>
                      </a: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4"/>
                  </a:ext>
                </a:extLst>
              </a:tr>
              <a:tr h="562412">
                <a:tc gridSpan="2">
                  <a:txBody>
                    <a:bodyPr/>
                    <a:lstStyle/>
                    <a:p>
                      <a:pPr algn="just">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FUENTES</a:t>
                      </a:r>
                      <a:r>
                        <a:rPr lang="es-MX" sz="1100" b="1"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DE APOYO: </a:t>
                      </a:r>
                    </a:p>
                    <a:p>
                      <a:pPr algn="l">
                        <a:lnSpc>
                          <a:spcPct val="150000"/>
                        </a:lnSpc>
                        <a:spcAft>
                          <a:spcPts val="0"/>
                        </a:spcAft>
                      </a:pP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Galeano, E (2011).</a:t>
                      </a:r>
                      <a:r>
                        <a:rPr lang="es-MX" sz="1100" b="0" kern="120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a:t>
                      </a:r>
                      <a:r>
                        <a:rPr lang="es-MX" sz="1100" b="0" i="1" kern="120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La independencia es otro nombre de la dignidad</a:t>
                      </a:r>
                      <a:r>
                        <a:rPr lang="es-MX" sz="1100" b="0" kern="120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La Jornada. Recuperado de: </a:t>
                      </a:r>
                      <a:r>
                        <a:rPr lang="es-MX" sz="1100" b="0" kern="120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hlinkClick r:id="rId2"/>
                        </a:rPr>
                        <a:t>https</a:t>
                      </a:r>
                      <a:r>
                        <a:rPr lang="es-MX" sz="1100" b="0" kern="120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hlinkClick r:id="rId2"/>
                        </a:rPr>
                        <a:t>://</a:t>
                      </a:r>
                      <a:r>
                        <a:rPr lang="es-MX" sz="1100" b="0" kern="120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hlinkClick r:id="rId2"/>
                        </a:rPr>
                        <a:t>www.elespanol.com</a:t>
                      </a:r>
                      <a:r>
                        <a:rPr lang="es-MX" sz="1100" b="0" kern="120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hlinkClick r:id="rId2"/>
                        </a:rPr>
                        <a:t>/como/normas-</a:t>
                      </a:r>
                      <a:r>
                        <a:rPr lang="es-MX" sz="1100" b="0" kern="120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hlinkClick r:id="rId2"/>
                        </a:rPr>
                        <a:t>apa</a:t>
                      </a:r>
                      <a:r>
                        <a:rPr lang="es-MX" sz="1100" b="0" kern="120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hlinkClick r:id="rId2"/>
                        </a:rPr>
                        <a:t>-citar-pagina-web/</a:t>
                      </a:r>
                      <a:r>
                        <a:rPr lang="es-MX" sz="1100" b="0" kern="120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hlinkClick r:id="rId2"/>
                        </a:rPr>
                        <a:t>402710424_0.amp.html</a:t>
                      </a:r>
                      <a:r>
                        <a:rPr lang="es-MX" sz="1100" b="0" kern="120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[14 abril  de 2021]</a:t>
                      </a:r>
                      <a:endParaRPr lang="es-MX" sz="1100" b="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tc hMerge="1">
                  <a:txBody>
                    <a:bodyPr/>
                    <a:lstStyle/>
                    <a:p>
                      <a:endParaRPr lang="es-MX"/>
                    </a:p>
                  </a:txBody>
                  <a:tcPr/>
                </a:tc>
              </a:tr>
              <a:tr h="562412">
                <a:tc gridSpan="2">
                  <a:txBody>
                    <a:bodyPr/>
                    <a:lstStyle/>
                    <a:p>
                      <a:pPr algn="just">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JUSTIFICACIÓN</a:t>
                      </a:r>
                      <a:r>
                        <a:rPr lang="es-MX" sz="1100" b="1"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DE LA ACTIVIDAD: </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La actividad detonante del proyecto, ayudó a poder plantear una dirección en cuánto a los temas de interés de los alumnos, por lo tanto, el siguiente paso fue delimitar el </a:t>
                      </a:r>
                      <a:r>
                        <a:rPr lang="es-MX" sz="1100" b="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palnteamiento</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lo cual nos ayude a tener más claro el eje temático que hasta este punto aún es muy general.</a:t>
                      </a:r>
                      <a:endParaRPr lang="es-MX" sz="1100" b="1"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tc hMerge="1">
                  <a:txBody>
                    <a:bodyPr/>
                    <a:lstStyle/>
                    <a:p>
                      <a:pPr algn="ctr">
                        <a:lnSpc>
                          <a:spcPct val="150000"/>
                        </a:lnSpc>
                        <a:spcAft>
                          <a:spcPts val="0"/>
                        </a:spcAft>
                      </a:pPr>
                      <a:endParaRPr lang="es-MX" sz="12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extLst>
                  <a:ext uri="{0D108BD9-81ED-4DB2-BD59-A6C34878D82A}">
                    <a16:rowId xmlns:a16="http://schemas.microsoft.com/office/drawing/2014/main" xmlns="" val="10005"/>
                  </a:ext>
                </a:extLst>
              </a:tr>
              <a:tr h="562412">
                <a:tc gridSpan="2">
                  <a:txBody>
                    <a:bodyPr/>
                    <a:lstStyle/>
                    <a:p>
                      <a:pPr algn="just">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APERTURA DE LA ACTIVIDAD: </a:t>
                      </a:r>
                      <a:r>
                        <a:rPr lang="es-MX" sz="1100" b="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Las profesoras</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participantes sugerimos dos </a:t>
                      </a:r>
                      <a:r>
                        <a:rPr lang="es-MX" sz="1100" b="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imagenes</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y un video corto que abarcará resumidamente los temas que resultaron de </a:t>
                      </a:r>
                      <a:r>
                        <a:rPr lang="es-MX" sz="1100" b="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intereés</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para los alumnos en la actividad detonante y elaboramos un cuestionario de seis preguntas para inducir a una reflexión más profunda por parte de los alumno.</a:t>
                      </a:r>
                      <a:endParaRPr lang="es-MX" sz="1100" b="1"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s-MX"/>
                    </a:p>
                  </a:txBody>
                  <a:tcPr/>
                </a:tc>
                <a:extLst>
                  <a:ext uri="{0D108BD9-81ED-4DB2-BD59-A6C34878D82A}">
                    <a16:rowId xmlns:a16="http://schemas.microsoft.com/office/drawing/2014/main" xmlns="" val="10006"/>
                  </a:ext>
                </a:extLst>
              </a:tr>
              <a:tr h="562412">
                <a:tc gridSpan="2">
                  <a:txBody>
                    <a:bodyPr/>
                    <a:lstStyle/>
                    <a:p>
                      <a:pPr algn="just">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DESARROLLO DE LA ACTIVIDAD: </a:t>
                      </a:r>
                      <a:r>
                        <a:rPr lang="es-MX" sz="1100" b="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DIcho</a:t>
                      </a:r>
                      <a:r>
                        <a:rPr lang="es-MX" sz="1100" b="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a:t>
                      </a:r>
                      <a:r>
                        <a:rPr lang="es-MX" sz="1100" b="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custionario</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fue enviado de manera digital a los alumnos  </a:t>
                      </a:r>
                      <a:r>
                        <a:rPr lang="es-MX" sz="1100" b="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pidiendoles</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responder a partir de la lectura de las </a:t>
                      </a:r>
                      <a:r>
                        <a:rPr lang="es-MX" sz="1100" b="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imagenes</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y visualización del video, de una manera crítica y con un aparto en el que </a:t>
                      </a:r>
                      <a:r>
                        <a:rPr lang="es-MX" sz="1100" b="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exposieron</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un aporte propio en cuanto a investigación del tema.</a:t>
                      </a:r>
                      <a:endParaRPr lang="es-MX" sz="1100" b="1"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tc hMerge="1">
                  <a:txBody>
                    <a:bodyPr/>
                    <a:lstStyle/>
                    <a:p>
                      <a:endParaRPr lang="es-MX"/>
                    </a:p>
                  </a:txBody>
                  <a:tcPr/>
                </a:tc>
                <a:extLst>
                  <a:ext uri="{0D108BD9-81ED-4DB2-BD59-A6C34878D82A}">
                    <a16:rowId xmlns:a16="http://schemas.microsoft.com/office/drawing/2014/main" xmlns="" val="10007"/>
                  </a:ext>
                </a:extLst>
              </a:tr>
              <a:tr h="562412">
                <a:tc gridSpan="2">
                  <a:txBody>
                    <a:bodyPr/>
                    <a:lstStyle/>
                    <a:p>
                      <a:pPr algn="just">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CIERRE DE LA ACTIVIDAD: </a:t>
                      </a:r>
                      <a:r>
                        <a:rPr lang="es-MX" sz="1100" b="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Una vez concluido el cuestionario lo subieron al espacio en </a:t>
                      </a:r>
                      <a:r>
                        <a:rPr lang="es-MX" sz="1100" b="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clasroom</a:t>
                      </a:r>
                      <a:r>
                        <a:rPr lang="es-MX" sz="1100" b="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dedicado para tal fin,</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y las profesoras revisamos las respuestas, para poder tomar </a:t>
                      </a:r>
                      <a:r>
                        <a:rPr lang="es-MX" sz="1100" b="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deciciones</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en cuanto a la siguiente actividad interdisciplinaria.</a:t>
                      </a:r>
                      <a:endParaRPr lang="es-MX" sz="1100" b="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s-MX"/>
                    </a:p>
                  </a:txBody>
                  <a:tcPr/>
                </a:tc>
                <a:extLst>
                  <a:ext uri="{0D108BD9-81ED-4DB2-BD59-A6C34878D82A}">
                    <a16:rowId xmlns:a16="http://schemas.microsoft.com/office/drawing/2014/main" xmlns="" val="10008"/>
                  </a:ext>
                </a:extLst>
              </a:tr>
            </a:tbl>
          </a:graphicData>
        </a:graphic>
      </p:graphicFrame>
    </p:spTree>
    <p:extLst>
      <p:ext uri="{BB962C8B-B14F-4D97-AF65-F5344CB8AC3E}">
        <p14:creationId xmlns:p14="http://schemas.microsoft.com/office/powerpoint/2010/main" val="5846222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1620389966"/>
              </p:ext>
            </p:extLst>
          </p:nvPr>
        </p:nvGraphicFramePr>
        <p:xfrm>
          <a:off x="107504" y="260648"/>
          <a:ext cx="8856984" cy="2011680"/>
        </p:xfrm>
        <a:graphic>
          <a:graphicData uri="http://schemas.openxmlformats.org/drawingml/2006/table">
            <a:tbl>
              <a:tblPr firstRow="1" firstCol="1" bandRow="1"/>
              <a:tblGrid>
                <a:gridCol w="4502300">
                  <a:extLst>
                    <a:ext uri="{9D8B030D-6E8A-4147-A177-3AD203B41FA5}">
                      <a16:colId xmlns:a16="http://schemas.microsoft.com/office/drawing/2014/main" xmlns="" val="20000"/>
                    </a:ext>
                  </a:extLst>
                </a:gridCol>
                <a:gridCol w="4354684">
                  <a:extLst>
                    <a:ext uri="{9D8B030D-6E8A-4147-A177-3AD203B41FA5}">
                      <a16:colId xmlns:a16="http://schemas.microsoft.com/office/drawing/2014/main" xmlns="" val="20001"/>
                    </a:ext>
                  </a:extLst>
                </a:gridCol>
              </a:tblGrid>
              <a:tr h="562412">
                <a:tc gridSpan="2">
                  <a:txBody>
                    <a:bodyPr/>
                    <a:lstStyle/>
                    <a:p>
                      <a:pPr algn="ctr">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ANÁLISIS</a:t>
                      </a:r>
                      <a:r>
                        <a:rPr lang="es-MX" sz="1100" b="1"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DE LA ACTIVIDAD: </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En </a:t>
                      </a:r>
                      <a:r>
                        <a:rPr lang="es-MX" sz="1100" b="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genral</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la participación del alumnado fue muy grata, la mayoría se documento para poder resolver algunas de las preguntas planteadas y fueron críticos al expresar sus opiniones; nos dieron ejemplos muy interesantes sobre algunos </a:t>
                      </a:r>
                      <a:r>
                        <a:rPr lang="es-MX" sz="1100" b="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autorores</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lo cual enriqueció totalmente la actividad y nos ayudó a definir con mayor claridad el eje temático del proyecto.</a:t>
                      </a:r>
                    </a:p>
                    <a:p>
                      <a:pPr algn="ctr">
                        <a:lnSpc>
                          <a:spcPct val="150000"/>
                        </a:lnSpc>
                        <a:spcAft>
                          <a:spcPts val="0"/>
                        </a:spcAft>
                      </a:pPr>
                      <a:endParaRPr lang="es-MX" sz="1100" b="1"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tc hMerge="1">
                  <a:txBody>
                    <a:bodyPr/>
                    <a:lstStyle/>
                    <a:p>
                      <a:endParaRPr lang="es-MX"/>
                    </a:p>
                  </a:txBody>
                  <a:tcPr/>
                </a:tc>
                <a:extLst>
                  <a:ext uri="{0D108BD9-81ED-4DB2-BD59-A6C34878D82A}">
                    <a16:rowId xmlns:a16="http://schemas.microsoft.com/office/drawing/2014/main" xmlns="" val="10000"/>
                  </a:ext>
                </a:extLst>
              </a:tr>
              <a:tr h="562412">
                <a:tc gridSpan="2">
                  <a:txBody>
                    <a:bodyPr/>
                    <a:lstStyle/>
                    <a:p>
                      <a:pPr algn="ctr">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RESULTADOS DE LA ACTIVIDAD/ANÁLISIS/TOMA</a:t>
                      </a:r>
                      <a:r>
                        <a:rPr lang="es-MX" sz="1100" b="1"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DE </a:t>
                      </a:r>
                      <a:r>
                        <a:rPr lang="es-MX" sz="1100" b="1"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DESICIONES</a:t>
                      </a:r>
                      <a:r>
                        <a:rPr lang="es-MX" sz="1100" b="1"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Gracias a las magníficas aportaciones de los alumnos logramos como profesoras tener más claro por donde querían conducir </a:t>
                      </a:r>
                      <a:r>
                        <a:rPr lang="es-MX" sz="1100" b="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elproyecto</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los alumnos y en base a sus respuestas delimitamos el tema y establecimos las pautas para la segunda actividad interdisciplinaria.</a:t>
                      </a:r>
                      <a:endParaRPr lang="es-MX" sz="1100" b="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s-MX"/>
                    </a:p>
                  </a:txBody>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36095395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a:spLocks noGrp="1"/>
          </p:cNvSpPr>
          <p:nvPr>
            <p:ph type="title"/>
          </p:nvPr>
        </p:nvSpPr>
        <p:spPr>
          <a:xfrm>
            <a:off x="5724128" y="0"/>
            <a:ext cx="2962672" cy="620688"/>
          </a:xfrm>
        </p:spPr>
        <p:txBody>
          <a:bodyPr/>
          <a:lstStyle/>
          <a:p>
            <a:pPr algn="ctr"/>
            <a:r>
              <a:rPr lang="es-MX" sz="2400" b="1" dirty="0" smtClean="0">
                <a:effectLst>
                  <a:outerShdw blurRad="38100" dist="38100" dir="2700000" algn="tl">
                    <a:srgbClr val="000000">
                      <a:alpha val="43137"/>
                    </a:srgbClr>
                  </a:outerShdw>
                </a:effectLst>
                <a:latin typeface="Tw Cen MT Condensed" pitchFamily="34" charset="0"/>
                <a:cs typeface="Times New Roman" pitchFamily="18" charset="0"/>
              </a:rPr>
              <a:t>EVIDENCIAS</a:t>
            </a:r>
            <a:endParaRPr lang="es-MX" sz="2400" b="1" dirty="0">
              <a:effectLst>
                <a:outerShdw blurRad="38100" dist="38100" dir="2700000" algn="tl">
                  <a:srgbClr val="000000">
                    <a:alpha val="43137"/>
                  </a:srgbClr>
                </a:outerShdw>
              </a:effectLst>
              <a:latin typeface="Tw Cen MT Condensed" pitchFamily="34" charset="0"/>
            </a:endParaRPr>
          </a:p>
        </p:txBody>
      </p:sp>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2314" t="21493" r="37537" b="7908"/>
          <a:stretch/>
        </p:blipFill>
        <p:spPr bwMode="auto">
          <a:xfrm>
            <a:off x="179512" y="89693"/>
            <a:ext cx="4248491" cy="5595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1940" t="43996" r="37015" b="41426"/>
          <a:stretch/>
        </p:blipFill>
        <p:spPr bwMode="auto">
          <a:xfrm>
            <a:off x="179512" y="5691171"/>
            <a:ext cx="4248491" cy="1122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48222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0" y="773832"/>
            <a:ext cx="9144000" cy="1143000"/>
          </a:xfrm>
          <a:prstGeom prst="rect">
            <a:avLst/>
          </a:prstGeom>
        </p:spPr>
        <p:txBody>
          <a:bodyPr vert="horz" lIns="91440" tIns="45720" rIns="91440" bIns="45720" rtlCol="0" anchor="b">
            <a:norm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defRPr/>
            </a:pPr>
            <a:r>
              <a:rPr lang="es-MX" sz="4400" dirty="0" smtClean="0">
                <a:solidFill>
                  <a:schemeClr val="accent1">
                    <a:lumMod val="75000"/>
                  </a:schemeClr>
                </a:solidFill>
              </a:rPr>
              <a:t>Integrantes:</a:t>
            </a:r>
            <a:endParaRPr lang="es-MX" sz="4400" dirty="0">
              <a:solidFill>
                <a:schemeClr val="accent1">
                  <a:lumMod val="75000"/>
                </a:schemeClr>
              </a:solidFill>
            </a:endParaRPr>
          </a:p>
        </p:txBody>
      </p:sp>
      <p:graphicFrame>
        <p:nvGraphicFramePr>
          <p:cNvPr id="5" name="Tabla 8"/>
          <p:cNvGraphicFramePr>
            <a:graphicFrameLocks noGrp="1"/>
          </p:cNvGraphicFramePr>
          <p:nvPr>
            <p:extLst>
              <p:ext uri="{D42A27DB-BD31-4B8C-83A1-F6EECF244321}">
                <p14:modId xmlns:p14="http://schemas.microsoft.com/office/powerpoint/2010/main" val="1572114395"/>
              </p:ext>
            </p:extLst>
          </p:nvPr>
        </p:nvGraphicFramePr>
        <p:xfrm>
          <a:off x="899616" y="2572338"/>
          <a:ext cx="7416800" cy="1922180"/>
        </p:xfrm>
        <a:graphic>
          <a:graphicData uri="http://schemas.openxmlformats.org/drawingml/2006/table">
            <a:tbl>
              <a:tblPr firstRow="1" firstCol="1" bandRow="1"/>
              <a:tblGrid>
                <a:gridCol w="4230723">
                  <a:extLst>
                    <a:ext uri="{9D8B030D-6E8A-4147-A177-3AD203B41FA5}">
                      <a16:colId xmlns:a16="http://schemas.microsoft.com/office/drawing/2014/main" xmlns="" val="20000"/>
                    </a:ext>
                  </a:extLst>
                </a:gridCol>
                <a:gridCol w="3186077">
                  <a:extLst>
                    <a:ext uri="{9D8B030D-6E8A-4147-A177-3AD203B41FA5}">
                      <a16:colId xmlns:a16="http://schemas.microsoft.com/office/drawing/2014/main" xmlns="" val="20001"/>
                    </a:ext>
                  </a:extLst>
                </a:gridCol>
              </a:tblGrid>
              <a:tr h="332995">
                <a:tc>
                  <a:txBody>
                    <a:bodyPr/>
                    <a:lstStyle/>
                    <a:p>
                      <a:pPr algn="ctr">
                        <a:lnSpc>
                          <a:spcPct val="107000"/>
                        </a:lnSpc>
                        <a:spcAft>
                          <a:spcPts val="0"/>
                        </a:spcAft>
                      </a:pPr>
                      <a:r>
                        <a:rPr lang="es-MX" sz="1600" b="1" dirty="0" smtClean="0">
                          <a:solidFill>
                            <a:srgbClr val="2E74B5"/>
                          </a:solidFill>
                          <a:effectLst/>
                          <a:latin typeface="+mj-lt"/>
                          <a:ea typeface="Calibri" panose="020F0502020204030204" pitchFamily="34" charset="0"/>
                          <a:cs typeface="Times New Roman" panose="02020603050405020304" pitchFamily="18" charset="0"/>
                        </a:rPr>
                        <a:t>PROFESORAS</a:t>
                      </a:r>
                    </a:p>
                    <a:p>
                      <a:pPr algn="ctr">
                        <a:lnSpc>
                          <a:spcPct val="107000"/>
                        </a:lnSpc>
                        <a:spcAft>
                          <a:spcPts val="0"/>
                        </a:spcAft>
                      </a:pPr>
                      <a:endParaRPr lang="es-MX" sz="1600" dirty="0">
                        <a:solidFill>
                          <a:srgbClr val="2E74B5"/>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457200" algn="ctr">
                        <a:lnSpc>
                          <a:spcPct val="107000"/>
                        </a:lnSpc>
                        <a:spcAft>
                          <a:spcPts val="0"/>
                        </a:spcAft>
                      </a:pPr>
                      <a:r>
                        <a:rPr lang="es-MX" sz="1600" b="1" dirty="0">
                          <a:solidFill>
                            <a:srgbClr val="2E74B5"/>
                          </a:solidFill>
                          <a:effectLst/>
                          <a:latin typeface="+mj-lt"/>
                          <a:ea typeface="Calibri" panose="020F0502020204030204" pitchFamily="34" charset="0"/>
                          <a:cs typeface="Times New Roman" panose="02020603050405020304" pitchFamily="18" charset="0"/>
                        </a:rPr>
                        <a:t>ASIGNATURA</a:t>
                      </a:r>
                      <a:endParaRPr lang="es-MX" sz="1600" dirty="0">
                        <a:solidFill>
                          <a:srgbClr val="2E74B5"/>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0"/>
                  </a:ext>
                </a:extLst>
              </a:tr>
              <a:tr h="466779">
                <a:tc>
                  <a:txBody>
                    <a:bodyPr/>
                    <a:lstStyle/>
                    <a:p>
                      <a:pPr algn="ctr">
                        <a:lnSpc>
                          <a:spcPct val="150000"/>
                        </a:lnSpc>
                        <a:spcAft>
                          <a:spcPts val="0"/>
                        </a:spcAft>
                      </a:pPr>
                      <a:r>
                        <a:rPr lang="es-MX" sz="14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LUCÍA</a:t>
                      </a:r>
                      <a:r>
                        <a:rPr lang="es-MX" sz="140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DE LUNA RAMÍREZ</a:t>
                      </a:r>
                      <a:endParaRPr lang="es-MX" sz="14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spcAft>
                          <a:spcPts val="0"/>
                        </a:spcAft>
                      </a:pPr>
                      <a:r>
                        <a:rPr lang="es-MX" sz="14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Valores</a:t>
                      </a:r>
                      <a:endParaRPr lang="es-MX" sz="14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2"/>
                  </a:ext>
                </a:extLst>
              </a:tr>
              <a:tr h="466779">
                <a:tc>
                  <a:txBody>
                    <a:bodyPr/>
                    <a:lstStyle/>
                    <a:p>
                      <a:pPr algn="ctr">
                        <a:lnSpc>
                          <a:spcPct val="150000"/>
                        </a:lnSpc>
                        <a:spcAft>
                          <a:spcPts val="0"/>
                        </a:spcAft>
                      </a:pPr>
                      <a:r>
                        <a:rPr lang="es-MX" sz="1400" kern="12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SELENE</a:t>
                      </a:r>
                      <a:r>
                        <a:rPr lang="es-MX" sz="1400" dirty="0" smtClean="0">
                          <a:solidFill>
                            <a:schemeClr val="tx1">
                              <a:lumMod val="65000"/>
                              <a:lumOff val="3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s-MX" sz="1400" kern="12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SORIA</a:t>
                      </a:r>
                      <a:r>
                        <a:rPr lang="es-MX" sz="14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a:t>
                      </a:r>
                      <a:r>
                        <a:rPr lang="es-MX" sz="1400" kern="120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GUZMAN</a:t>
                      </a:r>
                      <a:endParaRPr lang="es-MX" sz="1400" kern="12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tc>
                  <a:txBody>
                    <a:bodyPr/>
                    <a:lstStyle/>
                    <a:p>
                      <a:pPr algn="ctr">
                        <a:lnSpc>
                          <a:spcPct val="150000"/>
                        </a:lnSpc>
                        <a:spcAft>
                          <a:spcPts val="0"/>
                        </a:spcAft>
                      </a:pPr>
                      <a:r>
                        <a:rPr lang="es-MX" sz="14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Química</a:t>
                      </a:r>
                      <a:endParaRPr lang="es-MX" sz="14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extLst>
                  <a:ext uri="{0D108BD9-81ED-4DB2-BD59-A6C34878D82A}">
                    <a16:rowId xmlns:a16="http://schemas.microsoft.com/office/drawing/2014/main" xmlns="" val="10003"/>
                  </a:ext>
                </a:extLst>
              </a:tr>
              <a:tr h="466779">
                <a:tc>
                  <a:txBody>
                    <a:bodyPr/>
                    <a:lstStyle/>
                    <a:p>
                      <a:pPr algn="ctr">
                        <a:lnSpc>
                          <a:spcPct val="150000"/>
                        </a:lnSpc>
                        <a:spcAft>
                          <a:spcPts val="0"/>
                        </a:spcAft>
                      </a:pPr>
                      <a:r>
                        <a:rPr lang="es-MX" sz="1400" kern="1200" dirty="0">
                          <a:solidFill>
                            <a:schemeClr val="tx1">
                              <a:lumMod val="65000"/>
                              <a:lumOff val="35000"/>
                            </a:schemeClr>
                          </a:solidFill>
                          <a:effectLst/>
                          <a:latin typeface="+mj-lt"/>
                          <a:ea typeface="Calibri" panose="020F0502020204030204" pitchFamily="34" charset="0"/>
                          <a:cs typeface="Times New Roman" panose="02020603050405020304" pitchFamily="18" charset="0"/>
                        </a:rPr>
                        <a:t>DALIA</a:t>
                      </a:r>
                      <a:r>
                        <a:rPr lang="es-MX"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s-MX" sz="1400" kern="1200" dirty="0">
                          <a:solidFill>
                            <a:schemeClr val="tx1">
                              <a:lumMod val="65000"/>
                              <a:lumOff val="35000"/>
                            </a:schemeClr>
                          </a:solidFill>
                          <a:effectLst/>
                          <a:latin typeface="+mj-lt"/>
                          <a:ea typeface="Calibri" panose="020F0502020204030204" pitchFamily="34" charset="0"/>
                          <a:cs typeface="Times New Roman" panose="02020603050405020304" pitchFamily="18" charset="0"/>
                        </a:rPr>
                        <a:t>PEREZ</a:t>
                      </a:r>
                      <a:r>
                        <a:rPr lang="es-MX"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s-MX" sz="1400" kern="1200" dirty="0">
                          <a:solidFill>
                            <a:schemeClr val="tx1">
                              <a:lumMod val="65000"/>
                              <a:lumOff val="35000"/>
                            </a:schemeClr>
                          </a:solidFill>
                          <a:effectLst/>
                          <a:latin typeface="+mj-lt"/>
                          <a:ea typeface="Calibri" panose="020F0502020204030204" pitchFamily="34" charset="0"/>
                          <a:cs typeface="Times New Roman" panose="02020603050405020304" pitchFamily="18" charset="0"/>
                        </a:rPr>
                        <a:t>BUENDIA</a:t>
                      </a:r>
                      <a:r>
                        <a:rPr lang="es-MX"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a:noFill/>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spcAft>
                          <a:spcPts val="0"/>
                        </a:spcAft>
                      </a:pPr>
                      <a:r>
                        <a:rPr lang="es-MX" sz="14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Comunicación</a:t>
                      </a:r>
                      <a:r>
                        <a:rPr lang="es-MX" sz="140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Visual</a:t>
                      </a:r>
                      <a:endParaRPr lang="es-MX" sz="14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4"/>
                  </a:ext>
                </a:extLst>
              </a:tr>
            </a:tbl>
          </a:graphicData>
        </a:graphic>
      </p:graphicFrame>
      <p:sp>
        <p:nvSpPr>
          <p:cNvPr id="6" name="2 Subtítulo"/>
          <p:cNvSpPr txBox="1">
            <a:spLocks/>
          </p:cNvSpPr>
          <p:nvPr/>
        </p:nvSpPr>
        <p:spPr>
          <a:xfrm>
            <a:off x="3825044" y="349870"/>
            <a:ext cx="1493912" cy="79898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buNone/>
            </a:pPr>
            <a:r>
              <a:rPr lang="es-MX" b="1" dirty="0" smtClean="0"/>
              <a:t>Equipo 2</a:t>
            </a:r>
            <a:endParaRPr lang="es-MX" dirty="0"/>
          </a:p>
        </p:txBody>
      </p:sp>
    </p:spTree>
    <p:extLst>
      <p:ext uri="{BB962C8B-B14F-4D97-AF65-F5344CB8AC3E}">
        <p14:creationId xmlns:p14="http://schemas.microsoft.com/office/powerpoint/2010/main" val="13131078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a:spLocks noGrp="1"/>
          </p:cNvSpPr>
          <p:nvPr>
            <p:ph type="title"/>
          </p:nvPr>
        </p:nvSpPr>
        <p:spPr>
          <a:xfrm>
            <a:off x="5724128" y="0"/>
            <a:ext cx="2962672" cy="620688"/>
          </a:xfrm>
        </p:spPr>
        <p:txBody>
          <a:bodyPr/>
          <a:lstStyle/>
          <a:p>
            <a:pPr algn="ctr"/>
            <a:r>
              <a:rPr lang="es-MX" sz="2400" b="1" dirty="0" smtClean="0">
                <a:effectLst>
                  <a:outerShdw blurRad="38100" dist="38100" dir="2700000" algn="tl">
                    <a:srgbClr val="000000">
                      <a:alpha val="43137"/>
                    </a:srgbClr>
                  </a:outerShdw>
                </a:effectLst>
                <a:latin typeface="Tw Cen MT Condensed" pitchFamily="34" charset="0"/>
                <a:cs typeface="Times New Roman" pitchFamily="18" charset="0"/>
              </a:rPr>
              <a:t>EVIDENCIAS</a:t>
            </a:r>
            <a:endParaRPr lang="es-MX" sz="2400" b="1" dirty="0">
              <a:effectLst>
                <a:outerShdw blurRad="38100" dist="38100" dir="2700000" algn="tl">
                  <a:srgbClr val="000000">
                    <a:alpha val="43137"/>
                  </a:srgbClr>
                </a:outerShdw>
              </a:effectLst>
              <a:latin typeface="Tw Cen MT Condensed" pitchFamily="34" charset="0"/>
            </a:endParaRPr>
          </a:p>
        </p:txBody>
      </p:sp>
      <p:pic>
        <p:nvPicPr>
          <p:cNvPr id="6"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23607" t="34229" r="41941" b="39244"/>
          <a:stretch/>
        </p:blipFill>
        <p:spPr bwMode="auto">
          <a:xfrm>
            <a:off x="35496" y="451197"/>
            <a:ext cx="4375677" cy="1895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descr="https://lh5.googleusercontent.com/Jjxs4gDSpgrQaksuRHlQv3DpLsOmsO_FL7IL5bi-Ctg-wYn07td-_DJJQKiqyEgXDEYUokM8baohh-gNKF9VabEasJtDh3ADNip4ds35RJwLLkRazt6oR8Fi4I0amEMZGHG4PY-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0283"/>
          <a:stretch/>
        </p:blipFill>
        <p:spPr bwMode="auto">
          <a:xfrm>
            <a:off x="1448234" y="2492896"/>
            <a:ext cx="1440154" cy="182316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p:cNvPicPr>
            <a:picLocks noChangeAspect="1" noChangeArrowheads="1"/>
          </p:cNvPicPr>
          <p:nvPr/>
        </p:nvPicPr>
        <p:blipFill rotWithShape="1">
          <a:blip r:embed="rId4">
            <a:extLst>
              <a:ext uri="{28A0092B-C50C-407E-A947-70E740481C1C}">
                <a14:useLocalDpi xmlns:a14="http://schemas.microsoft.com/office/drawing/2010/main" val="0"/>
              </a:ext>
            </a:extLst>
          </a:blip>
          <a:srcRect l="24063" t="34444" r="41904" b="32778"/>
          <a:stretch/>
        </p:blipFill>
        <p:spPr bwMode="auto">
          <a:xfrm>
            <a:off x="51801" y="4407902"/>
            <a:ext cx="4394323" cy="2380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4052" t="34789" r="42327" b="53564"/>
          <a:stretch/>
        </p:blipFill>
        <p:spPr bwMode="auto">
          <a:xfrm>
            <a:off x="4570165" y="451197"/>
            <a:ext cx="4538339" cy="884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24138" t="25351" r="42672" b="11916"/>
          <a:stretch/>
        </p:blipFill>
        <p:spPr bwMode="auto">
          <a:xfrm>
            <a:off x="4570165" y="1426404"/>
            <a:ext cx="4538339" cy="4825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45245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052" t="26666" r="42155" b="4215"/>
          <a:stretch/>
        </p:blipFill>
        <p:spPr bwMode="auto">
          <a:xfrm>
            <a:off x="35496" y="304506"/>
            <a:ext cx="4468208" cy="5140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4138" t="34138" r="42414" b="42261"/>
          <a:stretch/>
        </p:blipFill>
        <p:spPr bwMode="auto">
          <a:xfrm>
            <a:off x="4620475" y="1955013"/>
            <a:ext cx="4483010" cy="1779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24138" t="45172" r="42759" b="16667"/>
          <a:stretch/>
        </p:blipFill>
        <p:spPr bwMode="auto">
          <a:xfrm>
            <a:off x="4620475" y="3717032"/>
            <a:ext cx="4483011" cy="2906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20905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l="24224" t="27954" r="42155" b="7471"/>
          <a:stretch/>
        </p:blipFill>
        <p:spPr bwMode="auto">
          <a:xfrm>
            <a:off x="107504" y="188640"/>
            <a:ext cx="4418471" cy="4773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958" t="26296" r="42188" b="6852"/>
          <a:stretch/>
        </p:blipFill>
        <p:spPr bwMode="auto">
          <a:xfrm>
            <a:off x="4603767" y="1772816"/>
            <a:ext cx="4418471" cy="4907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89741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8"/>
          <p:cNvGraphicFramePr>
            <a:graphicFrameLocks noGrp="1"/>
          </p:cNvGraphicFramePr>
          <p:nvPr>
            <p:extLst>
              <p:ext uri="{D42A27DB-BD31-4B8C-83A1-F6EECF244321}">
                <p14:modId xmlns:p14="http://schemas.microsoft.com/office/powerpoint/2010/main" val="1748306471"/>
              </p:ext>
            </p:extLst>
          </p:nvPr>
        </p:nvGraphicFramePr>
        <p:xfrm>
          <a:off x="107505" y="404664"/>
          <a:ext cx="8965504" cy="6068241"/>
        </p:xfrm>
        <a:graphic>
          <a:graphicData uri="http://schemas.openxmlformats.org/drawingml/2006/table">
            <a:tbl>
              <a:tblPr firstRow="1" firstCol="1" bandRow="1"/>
              <a:tblGrid>
                <a:gridCol w="4680520">
                  <a:extLst>
                    <a:ext uri="{9D8B030D-6E8A-4147-A177-3AD203B41FA5}">
                      <a16:colId xmlns:a16="http://schemas.microsoft.com/office/drawing/2014/main" xmlns="" val="20000"/>
                    </a:ext>
                  </a:extLst>
                </a:gridCol>
                <a:gridCol w="4284984">
                  <a:extLst>
                    <a:ext uri="{9D8B030D-6E8A-4147-A177-3AD203B41FA5}">
                      <a16:colId xmlns:a16="http://schemas.microsoft.com/office/drawing/2014/main" xmlns="" val="20001"/>
                    </a:ext>
                  </a:extLst>
                </a:gridCol>
              </a:tblGrid>
              <a:tr h="288033">
                <a:tc gridSpan="2">
                  <a:txBody>
                    <a:bodyPr/>
                    <a:lstStyle/>
                    <a:p>
                      <a:pPr algn="ctr">
                        <a:lnSpc>
                          <a:spcPct val="107000"/>
                        </a:lnSpc>
                        <a:spcAft>
                          <a:spcPts val="0"/>
                        </a:spcAft>
                      </a:pPr>
                      <a:r>
                        <a:rPr lang="es-MX" sz="1600" b="1" dirty="0" smtClean="0">
                          <a:solidFill>
                            <a:srgbClr val="2E74B5"/>
                          </a:solidFill>
                          <a:effectLst/>
                          <a:latin typeface="+mj-lt"/>
                          <a:ea typeface="Calibri" panose="020F0502020204030204" pitchFamily="34" charset="0"/>
                          <a:cs typeface="Times New Roman" panose="02020603050405020304" pitchFamily="18" charset="0"/>
                        </a:rPr>
                        <a:t>DESARROLLO DEL PROYECTO/ ACTIVIDAD INTERDISCIPLINARIA 2</a:t>
                      </a:r>
                      <a:endParaRPr lang="es-MX" sz="1600" dirty="0">
                        <a:solidFill>
                          <a:srgbClr val="2E74B5"/>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457200" algn="ctr">
                        <a:lnSpc>
                          <a:spcPct val="107000"/>
                        </a:lnSpc>
                        <a:spcAft>
                          <a:spcPts val="0"/>
                        </a:spcAft>
                      </a:pPr>
                      <a:endParaRPr lang="es-MX" sz="1600" dirty="0">
                        <a:solidFill>
                          <a:srgbClr val="2E74B5"/>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0"/>
                  </a:ext>
                </a:extLst>
              </a:tr>
              <a:tr h="288031">
                <a:tc gridSpan="2">
                  <a:txBody>
                    <a:bodyPr/>
                    <a:lstStyle/>
                    <a:p>
                      <a:pPr algn="ctr">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NOMBRE DE</a:t>
                      </a:r>
                      <a:r>
                        <a:rPr lang="es-MX" sz="1100" b="1"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LA ACTIVIDAD: </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Simplificando información</a:t>
                      </a:r>
                      <a:endParaRPr lang="es-MX" sz="1100" b="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tc hMerge="1">
                  <a:txBody>
                    <a:bodyPr/>
                    <a:lstStyle/>
                    <a:p>
                      <a:pPr algn="just">
                        <a:lnSpc>
                          <a:spcPct val="150000"/>
                        </a:lnSpc>
                        <a:spcAft>
                          <a:spcPts val="0"/>
                        </a:spcAft>
                      </a:pPr>
                      <a:endParaRPr lang="es-MX" sz="12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extLst>
                  <a:ext uri="{0D108BD9-81ED-4DB2-BD59-A6C34878D82A}">
                    <a16:rowId xmlns:a16="http://schemas.microsoft.com/office/drawing/2014/main" xmlns="" val="10001"/>
                  </a:ext>
                </a:extLst>
              </a:tr>
              <a:tr h="445973">
                <a:tc gridSpan="2">
                  <a:txBody>
                    <a:bodyPr/>
                    <a:lstStyle/>
                    <a:p>
                      <a:pPr algn="ctr">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OBJETIVO: </a:t>
                      </a:r>
                      <a:r>
                        <a:rPr lang="es-MX" sz="1100" b="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Organizar la información</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recabada hasta el momento, </a:t>
                      </a:r>
                      <a:r>
                        <a:rPr lang="es-MX" sz="1100" b="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simplificandola</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y estructurándola de tal manera que sirvan como </a:t>
                      </a:r>
                      <a:r>
                        <a:rPr lang="es-MX" sz="1100" b="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plabras</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clave y base para  plantear las diversas actividades </a:t>
                      </a:r>
                      <a:r>
                        <a:rPr lang="es-MX" sz="1100" b="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discplinarias</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a:t>
                      </a:r>
                      <a:endParaRPr lang="es-MX" sz="1100" b="1"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just">
                        <a:lnSpc>
                          <a:spcPct val="150000"/>
                        </a:lnSpc>
                        <a:spcAft>
                          <a:spcPts val="0"/>
                        </a:spcAft>
                      </a:pPr>
                      <a:endParaRPr lang="es-MX" sz="12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2"/>
                  </a:ext>
                </a:extLst>
              </a:tr>
              <a:tr h="278309">
                <a:tc>
                  <a:txBody>
                    <a:bodyPr/>
                    <a:lstStyle/>
                    <a:p>
                      <a:pPr algn="ctr">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GRADO: </a:t>
                      </a:r>
                      <a:r>
                        <a:rPr lang="es-MX" sz="11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6°</a:t>
                      </a:r>
                      <a:endParaRPr lang="es-MX" sz="11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tc>
                  <a:txBody>
                    <a:bodyPr/>
                    <a:lstStyle/>
                    <a:p>
                      <a:pPr algn="ctr">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FECHA:</a:t>
                      </a:r>
                      <a:r>
                        <a:rPr lang="es-MX" sz="110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16 de abril de 2021</a:t>
                      </a:r>
                      <a:endParaRPr lang="es-MX" sz="11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extLst>
                  <a:ext uri="{0D108BD9-81ED-4DB2-BD59-A6C34878D82A}">
                    <a16:rowId xmlns:a16="http://schemas.microsoft.com/office/drawing/2014/main" xmlns="" val="10003"/>
                  </a:ext>
                </a:extLst>
              </a:tr>
              <a:tr h="905273">
                <a:tc>
                  <a:txBody>
                    <a:bodyPr/>
                    <a:lstStyle/>
                    <a:p>
                      <a:pPr algn="ctr">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ASIGNATURAS</a:t>
                      </a:r>
                      <a:r>
                        <a:rPr lang="es-MX" sz="11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Valores,</a:t>
                      </a:r>
                      <a:r>
                        <a:rPr lang="es-MX" sz="110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Química y </a:t>
                      </a:r>
                      <a:r>
                        <a:rPr lang="es-MX" sz="110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COmunicación</a:t>
                      </a:r>
                      <a:r>
                        <a:rPr lang="es-MX" sz="110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Visual.</a:t>
                      </a:r>
                      <a:endParaRPr lang="es-MX" sz="11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TEMAS</a:t>
                      </a:r>
                      <a:r>
                        <a:rPr lang="es-MX" sz="1100" b="1"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DE LAS ASIGNATURAS: </a:t>
                      </a:r>
                      <a:r>
                        <a:rPr lang="es-MX" sz="11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Cultura, </a:t>
                      </a:r>
                      <a:r>
                        <a:rPr lang="es-MX" sz="110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Comuicación</a:t>
                      </a:r>
                      <a:r>
                        <a:rPr lang="es-MX" sz="11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Discurso, Sociedad, Ser humano, Desigualdad, Alimentación.</a:t>
                      </a: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4"/>
                  </a:ext>
                </a:extLst>
              </a:tr>
              <a:tr h="562412">
                <a:tc gridSpan="2">
                  <a:txBody>
                    <a:bodyPr/>
                    <a:lstStyle/>
                    <a:p>
                      <a:pPr algn="just">
                        <a:lnSpc>
                          <a:spcPct val="150000"/>
                        </a:lnSpc>
                        <a:spcAft>
                          <a:spcPts val="0"/>
                        </a:spcAft>
                      </a:pPr>
                      <a:r>
                        <a:rPr lang="es-MX" sz="1100" b="1" kern="12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FUENTES</a:t>
                      </a:r>
                      <a:r>
                        <a:rPr lang="es-MX" sz="1100" b="1" kern="120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DE APOYO: </a:t>
                      </a:r>
                    </a:p>
                    <a:p>
                      <a:pPr algn="l">
                        <a:lnSpc>
                          <a:spcPct val="150000"/>
                        </a:lnSpc>
                        <a:spcAft>
                          <a:spcPts val="0"/>
                        </a:spcAft>
                      </a:pPr>
                      <a:r>
                        <a:rPr lang="es-MX" sz="1100" b="0" kern="120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Galeano, E (2011). “La independencia es otro nombre de la dignidad”. La Jornada. Recuperado de: </a:t>
                      </a:r>
                      <a:r>
                        <a:rPr lang="es-MX" sz="1100" b="0" kern="120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https</a:t>
                      </a:r>
                      <a:r>
                        <a:rPr lang="es-MX" sz="1100" b="0" kern="120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a:t>
                      </a:r>
                      <a:r>
                        <a:rPr lang="es-MX" sz="1100" b="0" kern="120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www.elespanol.com</a:t>
                      </a:r>
                      <a:r>
                        <a:rPr lang="es-MX" sz="1100" b="0" kern="120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/como/normas-</a:t>
                      </a:r>
                      <a:r>
                        <a:rPr lang="es-MX" sz="1100" b="0" kern="120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apa</a:t>
                      </a:r>
                      <a:r>
                        <a:rPr lang="es-MX" sz="1100" b="0" kern="120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-citar-pagina-web/</a:t>
                      </a:r>
                      <a:r>
                        <a:rPr lang="es-MX" sz="1100" b="0" kern="120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402710424_0.amp.html</a:t>
                      </a:r>
                      <a:endParaRPr lang="es-MX" sz="1100" b="0" kern="120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p>
                      <a:pPr algn="just">
                        <a:lnSpc>
                          <a:spcPct val="150000"/>
                        </a:lnSpc>
                        <a:spcAft>
                          <a:spcPts val="0"/>
                        </a:spcAft>
                      </a:pPr>
                      <a:endParaRPr lang="es-MX" sz="1100" b="1" kern="1200" baseline="0" dirty="0" smtClean="0">
                        <a:solidFill>
                          <a:schemeClr val="tx1">
                            <a:lumMod val="65000"/>
                            <a:lumOff val="35000"/>
                          </a:schemeClr>
                        </a:solidFill>
                        <a:effectLst/>
                        <a:latin typeface="+mn-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tc hMerge="1">
                  <a:txBody>
                    <a:bodyPr/>
                    <a:lstStyle/>
                    <a:p>
                      <a:endParaRPr lang="es-MX"/>
                    </a:p>
                  </a:txBody>
                  <a:tcPr/>
                </a:tc>
              </a:tr>
              <a:tr h="562412">
                <a:tc gridSpan="2">
                  <a:txBody>
                    <a:bodyPr/>
                    <a:lstStyle/>
                    <a:p>
                      <a:pPr algn="just">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JUSTIFICACIÓN</a:t>
                      </a:r>
                      <a:r>
                        <a:rPr lang="es-MX" sz="1100" b="1"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DE LA ACTIVIDAD: </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A partir de esta actividad todos tendremos claro  el tema a tratar de manera </a:t>
                      </a:r>
                      <a:r>
                        <a:rPr lang="es-MX" sz="1100" b="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discplinaria</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ya que estructuraremos la información recaba hasta el momento.</a:t>
                      </a:r>
                    </a:p>
                    <a:p>
                      <a:pPr algn="just">
                        <a:lnSpc>
                          <a:spcPct val="150000"/>
                        </a:lnSpc>
                        <a:spcAft>
                          <a:spcPts val="0"/>
                        </a:spcAft>
                      </a:pPr>
                      <a:endParaRPr lang="es-MX" sz="1100" b="1"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tc hMerge="1">
                  <a:txBody>
                    <a:bodyPr/>
                    <a:lstStyle/>
                    <a:p>
                      <a:pPr algn="ctr">
                        <a:lnSpc>
                          <a:spcPct val="150000"/>
                        </a:lnSpc>
                        <a:spcAft>
                          <a:spcPts val="0"/>
                        </a:spcAft>
                      </a:pPr>
                      <a:endParaRPr lang="es-MX" sz="12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extLst>
                  <a:ext uri="{0D108BD9-81ED-4DB2-BD59-A6C34878D82A}">
                    <a16:rowId xmlns:a16="http://schemas.microsoft.com/office/drawing/2014/main" xmlns="" val="10005"/>
                  </a:ext>
                </a:extLst>
              </a:tr>
              <a:tr h="562412">
                <a:tc gridSpan="2">
                  <a:txBody>
                    <a:bodyPr/>
                    <a:lstStyle/>
                    <a:p>
                      <a:pPr algn="just">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APERTURA DE LA ACTIVIDAD: </a:t>
                      </a:r>
                      <a:r>
                        <a:rPr lang="es-MX" sz="1100" b="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Dividimos</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la información en grupos de alumnos y cada uno se encargo de resumir las partes más importantes de los trabajos realizados hasta el momento.</a:t>
                      </a:r>
                    </a:p>
                    <a:p>
                      <a:pPr algn="just">
                        <a:lnSpc>
                          <a:spcPct val="150000"/>
                        </a:lnSpc>
                        <a:spcAft>
                          <a:spcPts val="0"/>
                        </a:spcAft>
                      </a:pPr>
                      <a:endParaRPr lang="es-MX" sz="1100" b="1"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s-MX"/>
                    </a:p>
                  </a:txBody>
                  <a:tcPr/>
                </a:tc>
                <a:extLst>
                  <a:ext uri="{0D108BD9-81ED-4DB2-BD59-A6C34878D82A}">
                    <a16:rowId xmlns:a16="http://schemas.microsoft.com/office/drawing/2014/main" xmlns="" val="10006"/>
                  </a:ext>
                </a:extLst>
              </a:tr>
              <a:tr h="562412">
                <a:tc gridSpan="2">
                  <a:txBody>
                    <a:bodyPr/>
                    <a:lstStyle/>
                    <a:p>
                      <a:pPr algn="just">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DESARROLLO DE LA ACTIVIDAD: </a:t>
                      </a:r>
                      <a:r>
                        <a:rPr lang="es-MX" sz="1100" b="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Cada</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equipo escribió su síntesis a partir del formato que les proporcionamos y lo subieron al espacio </a:t>
                      </a:r>
                      <a:r>
                        <a:rPr lang="es-MX" sz="1100" b="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desginado</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para ello, nombraron a un representante por equipo y nos  conectamos virtualmente para escuchar la presentación de cada uno.</a:t>
                      </a:r>
                      <a:endParaRPr lang="es-MX" sz="1100" b="1"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tc hMerge="1">
                  <a:txBody>
                    <a:bodyPr/>
                    <a:lstStyle/>
                    <a:p>
                      <a:endParaRPr lang="es-MX"/>
                    </a:p>
                  </a:txBody>
                  <a:tcPr/>
                </a:tc>
                <a:extLst>
                  <a:ext uri="{0D108BD9-81ED-4DB2-BD59-A6C34878D82A}">
                    <a16:rowId xmlns:a16="http://schemas.microsoft.com/office/drawing/2014/main" xmlns="" val="10007"/>
                  </a:ext>
                </a:extLst>
              </a:tr>
              <a:tr h="562412">
                <a:tc gridSpan="2">
                  <a:txBody>
                    <a:bodyPr/>
                    <a:lstStyle/>
                    <a:p>
                      <a:pPr algn="just">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CIERRE DE LA ACTIVIDAD: </a:t>
                      </a:r>
                      <a:r>
                        <a:rPr lang="es-MX" sz="1100" b="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Entre todos sacamos palabras</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clave para acompañar las síntesis.</a:t>
                      </a:r>
                      <a:endParaRPr lang="es-MX" sz="1100" b="1"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s-MX"/>
                    </a:p>
                  </a:txBody>
                  <a:tcPr/>
                </a:tc>
                <a:extLst>
                  <a:ext uri="{0D108BD9-81ED-4DB2-BD59-A6C34878D82A}">
                    <a16:rowId xmlns:a16="http://schemas.microsoft.com/office/drawing/2014/main" xmlns="" val="10008"/>
                  </a:ext>
                </a:extLst>
              </a:tr>
            </a:tbl>
          </a:graphicData>
        </a:graphic>
      </p:graphicFrame>
    </p:spTree>
    <p:extLst>
      <p:ext uri="{BB962C8B-B14F-4D97-AF65-F5344CB8AC3E}">
        <p14:creationId xmlns:p14="http://schemas.microsoft.com/office/powerpoint/2010/main" val="39408021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563983625"/>
              </p:ext>
            </p:extLst>
          </p:nvPr>
        </p:nvGraphicFramePr>
        <p:xfrm>
          <a:off x="107504" y="260648"/>
          <a:ext cx="8856984" cy="2011680"/>
        </p:xfrm>
        <a:graphic>
          <a:graphicData uri="http://schemas.openxmlformats.org/drawingml/2006/table">
            <a:tbl>
              <a:tblPr firstRow="1" firstCol="1" bandRow="1"/>
              <a:tblGrid>
                <a:gridCol w="8856984">
                  <a:extLst>
                    <a:ext uri="{9D8B030D-6E8A-4147-A177-3AD203B41FA5}">
                      <a16:colId xmlns:a16="http://schemas.microsoft.com/office/drawing/2014/main" xmlns="" val="20000"/>
                    </a:ext>
                  </a:extLst>
                </a:gridCol>
              </a:tblGrid>
              <a:tr h="562412">
                <a:tc>
                  <a:txBody>
                    <a:bodyPr/>
                    <a:lstStyle/>
                    <a:p>
                      <a:pPr algn="ctr">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ANÁLISIS</a:t>
                      </a:r>
                      <a:r>
                        <a:rPr lang="es-MX" sz="1100" b="1"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DE LA ACTIVIDAD: </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Al principio fue un tanto complicado hacer que pudieran llegar a una </a:t>
                      </a:r>
                      <a:r>
                        <a:rPr lang="es-MX" sz="1100" b="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sintesis</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satisfactoria pero como profesaras estuvimos dándoles las pautas necesarias para llegar a un trabajo óptimo, si embargo el resultado final fue claro  sobre todo cuando cada representante de equipo expuso nos </a:t>
                      </a:r>
                      <a:r>
                        <a:rPr lang="es-MX" sz="1100" b="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sirvio</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para aportar entre todos al trabajo realizado por equipo lo que permitió plantear de manera más sencilla las palabras clave y el tema del proyecto.</a:t>
                      </a:r>
                      <a:endParaRPr lang="es-MX" sz="1100" b="1"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extLst>
                  <a:ext uri="{0D108BD9-81ED-4DB2-BD59-A6C34878D82A}">
                    <a16:rowId xmlns:a16="http://schemas.microsoft.com/office/drawing/2014/main" xmlns="" val="10000"/>
                  </a:ext>
                </a:extLst>
              </a:tr>
              <a:tr h="562412">
                <a:tc>
                  <a:txBody>
                    <a:bodyPr/>
                    <a:lstStyle/>
                    <a:p>
                      <a:pPr algn="ctr">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RESULTADOS DE LA ACTIVIDAD/ANÁLISIS/TOMA</a:t>
                      </a:r>
                      <a:r>
                        <a:rPr lang="es-MX" sz="1100" b="1"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DE </a:t>
                      </a:r>
                      <a:r>
                        <a:rPr lang="es-MX" sz="1100" b="1"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DESICIONES</a:t>
                      </a:r>
                      <a:r>
                        <a:rPr lang="es-MX" sz="1100" b="1"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Gracias a esta actividad sintetizamos información y logramos tener claro todos lo que </a:t>
                      </a:r>
                      <a:r>
                        <a:rPr lang="es-MX" sz="1100" b="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ibamos</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a tratar de clarificar de manera disciplinaria y cuál sería la dirección hacia un producto final interdisciplinario.</a:t>
                      </a:r>
                    </a:p>
                    <a:p>
                      <a:pPr algn="ctr">
                        <a:lnSpc>
                          <a:spcPct val="150000"/>
                        </a:lnSpc>
                        <a:spcAft>
                          <a:spcPts val="0"/>
                        </a:spcAft>
                      </a:pPr>
                      <a:endParaRPr lang="es-MX" sz="1100" b="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37292279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35496" y="116632"/>
            <a:ext cx="8229600" cy="548680"/>
          </a:xfrm>
        </p:spPr>
        <p:txBody>
          <a:bodyPr/>
          <a:lstStyle/>
          <a:p>
            <a:pPr algn="r"/>
            <a:r>
              <a:rPr lang="es-MX" sz="2400" b="1" dirty="0" smtClean="0">
                <a:effectLst/>
                <a:latin typeface="Tw Cen MT Condensed" pitchFamily="34" charset="0"/>
                <a:cs typeface="Times New Roman" pitchFamily="18" charset="0"/>
              </a:rPr>
              <a:t>EVIDENCIAS</a:t>
            </a:r>
            <a:endParaRPr lang="es-MX" sz="2400" b="1" dirty="0">
              <a:effectLst/>
              <a:latin typeface="Tw Cen MT Condensed" pitchFamily="34" charset="0"/>
            </a:endParaRPr>
          </a:p>
        </p:txBody>
      </p:sp>
      <p:pic>
        <p:nvPicPr>
          <p:cNvPr id="1026" name="Picture 2" descr="G:\Clases 20-21\Comunicación V\4 bimestre\proyecto final\proyecto sintesis_1.jpg"/>
          <p:cNvPicPr>
            <a:picLocks noChangeAspect="1" noChangeArrowheads="1"/>
          </p:cNvPicPr>
          <p:nvPr/>
        </p:nvPicPr>
        <p:blipFill rotWithShape="1">
          <a:blip r:embed="rId2">
            <a:extLst>
              <a:ext uri="{28A0092B-C50C-407E-A947-70E740481C1C}">
                <a14:useLocalDpi xmlns:a14="http://schemas.microsoft.com/office/drawing/2010/main" val="0"/>
              </a:ext>
            </a:extLst>
          </a:blip>
          <a:srcRect t="4722"/>
          <a:stretch/>
        </p:blipFill>
        <p:spPr bwMode="auto">
          <a:xfrm>
            <a:off x="179512" y="980728"/>
            <a:ext cx="8740557" cy="4680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87268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35496" y="116632"/>
            <a:ext cx="8229600" cy="548680"/>
          </a:xfrm>
        </p:spPr>
        <p:txBody>
          <a:bodyPr/>
          <a:lstStyle/>
          <a:p>
            <a:pPr algn="r"/>
            <a:r>
              <a:rPr lang="es-MX" sz="2400" b="1" dirty="0" smtClean="0">
                <a:effectLst/>
                <a:latin typeface="Tw Cen MT Condensed" pitchFamily="34" charset="0"/>
                <a:cs typeface="Times New Roman" pitchFamily="18" charset="0"/>
              </a:rPr>
              <a:t>EVIDENCIAS</a:t>
            </a:r>
            <a:endParaRPr lang="es-MX" sz="2400" b="1" dirty="0">
              <a:effectLst/>
              <a:latin typeface="Tw Cen MT Condensed" pitchFamily="34" charset="0"/>
            </a:endParaRPr>
          </a:p>
        </p:txBody>
      </p:sp>
      <p:pic>
        <p:nvPicPr>
          <p:cNvPr id="2050" name="Picture 2" descr="G:\Clases 20-21\Comunicación V\4 bimestre\proyecto final\Palabras-clave.png"/>
          <p:cNvPicPr>
            <a:picLocks noChangeAspect="1" noChangeArrowheads="1"/>
          </p:cNvPicPr>
          <p:nvPr/>
        </p:nvPicPr>
        <p:blipFill rotWithShape="1">
          <a:blip r:embed="rId2">
            <a:extLst>
              <a:ext uri="{28A0092B-C50C-407E-A947-70E740481C1C}">
                <a14:useLocalDpi xmlns:a14="http://schemas.microsoft.com/office/drawing/2010/main" val="0"/>
              </a:ext>
            </a:extLst>
          </a:blip>
          <a:srcRect t="9138" b="5580"/>
          <a:stretch/>
        </p:blipFill>
        <p:spPr bwMode="auto">
          <a:xfrm>
            <a:off x="1619672" y="1052736"/>
            <a:ext cx="5976664" cy="5429250"/>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txBox="1">
            <a:spLocks/>
          </p:cNvSpPr>
          <p:nvPr/>
        </p:nvSpPr>
        <p:spPr>
          <a:xfrm>
            <a:off x="-2772816" y="994420"/>
            <a:ext cx="8229600" cy="27434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gn="r"/>
            <a:r>
              <a:rPr lang="es-MX" sz="2400" b="1" dirty="0" smtClean="0">
                <a:effectLst/>
                <a:latin typeface="Tw Cen MT Condensed" pitchFamily="34" charset="0"/>
                <a:cs typeface="Times New Roman" pitchFamily="18" charset="0"/>
              </a:rPr>
              <a:t>Palabras clave</a:t>
            </a:r>
            <a:endParaRPr lang="es-MX" sz="2400" b="1" dirty="0">
              <a:effectLst/>
              <a:latin typeface="Tw Cen MT Condensed" pitchFamily="34" charset="0"/>
            </a:endParaRPr>
          </a:p>
        </p:txBody>
      </p:sp>
    </p:spTree>
    <p:extLst>
      <p:ext uri="{BB962C8B-B14F-4D97-AF65-F5344CB8AC3E}">
        <p14:creationId xmlns:p14="http://schemas.microsoft.com/office/powerpoint/2010/main" val="42508349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323529" y="3501008"/>
            <a:ext cx="8568952" cy="1600200"/>
          </a:xfrm>
        </p:spPr>
        <p:txBody>
          <a:bodyPr/>
          <a:lstStyle/>
          <a:p>
            <a:r>
              <a:rPr lang="es-MX" b="1" dirty="0" smtClean="0">
                <a:latin typeface="Tw Cen MT Condensed" pitchFamily="34" charset="0"/>
              </a:rPr>
              <a:t>ACTIVIDAD POR ASIGNATURA </a:t>
            </a:r>
            <a:r>
              <a:rPr lang="es-MX" b="1" dirty="0">
                <a:latin typeface="Tw Cen MT Condensed" pitchFamily="34" charset="0"/>
              </a:rPr>
              <a:t/>
            </a:r>
            <a:br>
              <a:rPr lang="es-MX" b="1" dirty="0">
                <a:latin typeface="Tw Cen MT Condensed" pitchFamily="34" charset="0"/>
              </a:rPr>
            </a:br>
            <a:r>
              <a:rPr lang="es-MX" b="1" dirty="0" smtClean="0">
                <a:latin typeface="Tw Cen MT Condensed" pitchFamily="34" charset="0"/>
              </a:rPr>
              <a:t>DE LA FASE DE DESARROLLO DEL PROYECTO.</a:t>
            </a:r>
            <a:r>
              <a:rPr lang="es-MX" b="1" dirty="0">
                <a:latin typeface="Tw Cen MT Condensed" pitchFamily="34" charset="0"/>
              </a:rPr>
              <a:t/>
            </a:r>
            <a:br>
              <a:rPr lang="es-MX" b="1" dirty="0">
                <a:latin typeface="Tw Cen MT Condensed" pitchFamily="34" charset="0"/>
              </a:rPr>
            </a:br>
            <a:endParaRPr lang="es-MX" b="1" dirty="0">
              <a:latin typeface="Tw Cen MT Condensed" pitchFamily="34" charset="0"/>
            </a:endParaRPr>
          </a:p>
        </p:txBody>
      </p:sp>
    </p:spTree>
    <p:extLst>
      <p:ext uri="{BB962C8B-B14F-4D97-AF65-F5344CB8AC3E}">
        <p14:creationId xmlns:p14="http://schemas.microsoft.com/office/powerpoint/2010/main" val="39910627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463" t="34892" r="22388" b="19337"/>
          <a:stretch/>
        </p:blipFill>
        <p:spPr bwMode="auto">
          <a:xfrm>
            <a:off x="20275" y="1168793"/>
            <a:ext cx="9160237" cy="4276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69323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313" t="16187" r="22527" b="9637"/>
          <a:stretch/>
        </p:blipFill>
        <p:spPr bwMode="auto">
          <a:xfrm>
            <a:off x="755586" y="162024"/>
            <a:ext cx="7632838" cy="5773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276" t="68060" r="22276" b="22388"/>
          <a:stretch/>
        </p:blipFill>
        <p:spPr bwMode="auto">
          <a:xfrm>
            <a:off x="755595" y="5935664"/>
            <a:ext cx="7632828" cy="739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28069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446856" y="332656"/>
            <a:ext cx="8229600" cy="5904656"/>
          </a:xfrm>
        </p:spPr>
        <p:txBody>
          <a:bodyPr/>
          <a:lstStyle/>
          <a:p>
            <a:pPr>
              <a:lnSpc>
                <a:spcPts val="4100"/>
              </a:lnSpc>
            </a:pPr>
            <a:r>
              <a:rPr lang="es-MX" sz="44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CICLO </a:t>
            </a:r>
            <a:r>
              <a:rPr lang="es-MX"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ESCOLAR </a:t>
            </a:r>
            <a:r>
              <a:rPr lang="es-MX" sz="44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2020-2021</a:t>
            </a:r>
            <a:r>
              <a:rPr lang="es-MX" sz="36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r>
            <a:br>
              <a:rPr lang="es-MX" sz="36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br>
            <a:r>
              <a:rPr lang="es-MX" sz="36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r>
            <a:br>
              <a:rPr lang="es-MX" sz="36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br>
            <a:r>
              <a:rPr lang="es-MX" sz="4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r>
            <a:br>
              <a:rPr lang="es-MX" sz="4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br>
            <a:r>
              <a:rPr lang="es-MX" sz="4000" b="1" dirty="0">
                <a:solidFill>
                  <a:schemeClr val="accent1">
                    <a:lumMod val="75000"/>
                  </a:schemeClr>
                </a:solidFill>
              </a:rPr>
              <a:t>Inicio: </a:t>
            </a:r>
            <a:r>
              <a:rPr lang="es-MX" sz="4000" dirty="0">
                <a:solidFill>
                  <a:schemeClr val="accent1">
                    <a:lumMod val="75000"/>
                  </a:schemeClr>
                </a:solidFill>
              </a:rPr>
              <a:t>12 de Abril de  2021</a:t>
            </a:r>
            <a:br>
              <a:rPr lang="es-MX" sz="4000" dirty="0">
                <a:solidFill>
                  <a:schemeClr val="accent1">
                    <a:lumMod val="75000"/>
                  </a:schemeClr>
                </a:solidFill>
              </a:rPr>
            </a:br>
            <a:r>
              <a:rPr lang="es-MX" sz="4000" dirty="0">
                <a:solidFill>
                  <a:schemeClr val="accent1">
                    <a:lumMod val="75000"/>
                  </a:schemeClr>
                </a:solidFill>
              </a:rPr>
              <a:t/>
            </a:r>
            <a:br>
              <a:rPr lang="es-MX" sz="4000" dirty="0">
                <a:solidFill>
                  <a:schemeClr val="accent1">
                    <a:lumMod val="75000"/>
                  </a:schemeClr>
                </a:solidFill>
              </a:rPr>
            </a:br>
            <a:r>
              <a:rPr lang="es-MX" sz="4000" b="1" dirty="0">
                <a:solidFill>
                  <a:schemeClr val="accent1">
                    <a:lumMod val="75000"/>
                  </a:schemeClr>
                </a:solidFill>
              </a:rPr>
              <a:t>Término: </a:t>
            </a:r>
            <a:r>
              <a:rPr lang="es-MX" sz="4000" dirty="0">
                <a:solidFill>
                  <a:schemeClr val="accent1">
                    <a:lumMod val="75000"/>
                  </a:schemeClr>
                </a:solidFill>
              </a:rPr>
              <a:t>30 de Abril de  2021 </a:t>
            </a:r>
            <a:br>
              <a:rPr lang="es-MX" sz="4000" dirty="0">
                <a:solidFill>
                  <a:schemeClr val="accent1">
                    <a:lumMod val="75000"/>
                  </a:schemeClr>
                </a:solidFill>
              </a:rPr>
            </a:br>
            <a:r>
              <a:rPr lang="es-MX" sz="3600" dirty="0">
                <a:solidFill>
                  <a:schemeClr val="accent1">
                    <a:lumMod val="75000"/>
                  </a:schemeClr>
                </a:solidFill>
              </a:rPr>
              <a:t/>
            </a:r>
            <a:br>
              <a:rPr lang="es-MX" sz="3600" dirty="0">
                <a:solidFill>
                  <a:schemeClr val="accent1">
                    <a:lumMod val="75000"/>
                  </a:schemeClr>
                </a:solidFill>
              </a:rPr>
            </a:br>
            <a:r>
              <a:rPr lang="es-MX"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r>
            <a:br>
              <a:rPr lang="es-MX"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br>
            <a:endParaRPr lang="es-MX" sz="3600" dirty="0"/>
          </a:p>
        </p:txBody>
      </p:sp>
      <p:sp>
        <p:nvSpPr>
          <p:cNvPr id="6" name="Título 1"/>
          <p:cNvSpPr txBox="1">
            <a:spLocks/>
          </p:cNvSpPr>
          <p:nvPr/>
        </p:nvSpPr>
        <p:spPr>
          <a:xfrm>
            <a:off x="2843808" y="0"/>
            <a:ext cx="6310263" cy="619125"/>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gn="r"/>
            <a:r>
              <a:rPr lang="es-MX" sz="1800" b="1" dirty="0">
                <a:effectLst/>
                <a:latin typeface="Tw Cen MT Condensed" pitchFamily="34" charset="0"/>
              </a:rPr>
              <a:t>CICLO ESCOLAR EN EL QUE SE PLANEA LLEVAR A CABO EL PROYECTO.</a:t>
            </a:r>
          </a:p>
        </p:txBody>
      </p:sp>
    </p:spTree>
    <p:extLst>
      <p:ext uri="{BB962C8B-B14F-4D97-AF65-F5344CB8AC3E}">
        <p14:creationId xmlns:p14="http://schemas.microsoft.com/office/powerpoint/2010/main" val="427964006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a:spLocks noGrp="1"/>
          </p:cNvSpPr>
          <p:nvPr>
            <p:ph type="title"/>
          </p:nvPr>
        </p:nvSpPr>
        <p:spPr>
          <a:xfrm>
            <a:off x="35496" y="116632"/>
            <a:ext cx="8229600" cy="548680"/>
          </a:xfrm>
        </p:spPr>
        <p:txBody>
          <a:bodyPr/>
          <a:lstStyle/>
          <a:p>
            <a:pPr algn="r"/>
            <a:r>
              <a:rPr lang="es-MX" sz="2400" b="1" dirty="0" smtClean="0">
                <a:effectLst/>
                <a:latin typeface="Tw Cen MT Condensed" pitchFamily="34" charset="0"/>
                <a:cs typeface="Times New Roman" pitchFamily="18" charset="0"/>
              </a:rPr>
              <a:t>EVIDENCIAS</a:t>
            </a:r>
            <a:endParaRPr lang="es-MX" sz="2400" b="1" dirty="0">
              <a:effectLst/>
              <a:latin typeface="Tw Cen MT Condensed" pitchFamily="34" charset="0"/>
            </a:endParaRPr>
          </a:p>
        </p:txBody>
      </p:sp>
      <p:pic>
        <p:nvPicPr>
          <p:cNvPr id="1024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44167" t="22037" r="30312" b="8334"/>
          <a:stretch/>
        </p:blipFill>
        <p:spPr bwMode="auto">
          <a:xfrm>
            <a:off x="0" y="1268760"/>
            <a:ext cx="3049807"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1874" t="22223" r="17709" b="6666"/>
          <a:stretch/>
        </p:blipFill>
        <p:spPr bwMode="auto">
          <a:xfrm>
            <a:off x="3217904" y="1268760"/>
            <a:ext cx="5899406"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410951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a:spLocks noGrp="1"/>
          </p:cNvSpPr>
          <p:nvPr>
            <p:ph type="title"/>
          </p:nvPr>
        </p:nvSpPr>
        <p:spPr>
          <a:xfrm>
            <a:off x="35496" y="116632"/>
            <a:ext cx="8229600" cy="548680"/>
          </a:xfrm>
        </p:spPr>
        <p:txBody>
          <a:bodyPr/>
          <a:lstStyle/>
          <a:p>
            <a:pPr algn="r"/>
            <a:r>
              <a:rPr lang="es-MX" sz="2400" b="1" dirty="0" smtClean="0">
                <a:effectLst/>
                <a:latin typeface="Tw Cen MT Condensed" pitchFamily="34" charset="0"/>
                <a:cs typeface="Times New Roman" pitchFamily="18" charset="0"/>
              </a:rPr>
              <a:t>EVIDENCIAS</a:t>
            </a:r>
            <a:endParaRPr lang="es-MX" sz="2400" b="1" dirty="0">
              <a:effectLst/>
              <a:latin typeface="Tw Cen MT Condensed" pitchFamily="34" charset="0"/>
            </a:endParaRPr>
          </a:p>
        </p:txBody>
      </p:sp>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188" t="22222" r="17813" b="7037"/>
          <a:stretch/>
        </p:blipFill>
        <p:spPr bwMode="auto">
          <a:xfrm>
            <a:off x="1835696" y="1268760"/>
            <a:ext cx="5881282"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873621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a:spLocks noGrp="1"/>
          </p:cNvSpPr>
          <p:nvPr>
            <p:ph type="title"/>
          </p:nvPr>
        </p:nvSpPr>
        <p:spPr>
          <a:xfrm>
            <a:off x="35496" y="116632"/>
            <a:ext cx="8229600" cy="548680"/>
          </a:xfrm>
        </p:spPr>
        <p:txBody>
          <a:bodyPr/>
          <a:lstStyle/>
          <a:p>
            <a:pPr algn="r"/>
            <a:r>
              <a:rPr lang="es-MX" sz="2400" b="1" dirty="0" smtClean="0">
                <a:effectLst/>
                <a:latin typeface="Tw Cen MT Condensed" pitchFamily="34" charset="0"/>
                <a:cs typeface="Times New Roman" pitchFamily="18" charset="0"/>
              </a:rPr>
              <a:t>EVIDENCIAS</a:t>
            </a:r>
            <a:endParaRPr lang="es-MX" sz="2400" b="1" dirty="0">
              <a:effectLst/>
              <a:latin typeface="Tw Cen MT Condensed" pitchFamily="34" charset="0"/>
            </a:endParaRPr>
          </a:p>
        </p:txBody>
      </p:sp>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188" t="22222" r="17813" b="7037"/>
          <a:stretch/>
        </p:blipFill>
        <p:spPr bwMode="auto">
          <a:xfrm>
            <a:off x="1835696" y="1268760"/>
            <a:ext cx="5881282"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625367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a:spLocks noGrp="1"/>
          </p:cNvSpPr>
          <p:nvPr>
            <p:ph type="title"/>
          </p:nvPr>
        </p:nvSpPr>
        <p:spPr>
          <a:xfrm>
            <a:off x="35496" y="116632"/>
            <a:ext cx="8229600" cy="548680"/>
          </a:xfrm>
        </p:spPr>
        <p:txBody>
          <a:bodyPr/>
          <a:lstStyle/>
          <a:p>
            <a:pPr algn="r"/>
            <a:r>
              <a:rPr lang="es-MX" sz="2400" b="1" dirty="0" smtClean="0">
                <a:effectLst/>
                <a:latin typeface="Tw Cen MT Condensed" pitchFamily="34" charset="0"/>
                <a:cs typeface="Times New Roman" pitchFamily="18" charset="0"/>
              </a:rPr>
              <a:t>EVIDENCIAS</a:t>
            </a:r>
            <a:endParaRPr lang="es-MX" sz="2400" b="1" dirty="0">
              <a:effectLst/>
              <a:latin typeface="Tw Cen MT Condensed" pitchFamily="34" charset="0"/>
            </a:endParaRPr>
          </a:p>
        </p:txBody>
      </p:sp>
      <p:sp>
        <p:nvSpPr>
          <p:cNvPr id="8" name="1 Título"/>
          <p:cNvSpPr txBox="1">
            <a:spLocks/>
          </p:cNvSpPr>
          <p:nvPr/>
        </p:nvSpPr>
        <p:spPr>
          <a:xfrm>
            <a:off x="-28526" y="850404"/>
            <a:ext cx="9172525" cy="27434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MX" sz="2400" b="1" dirty="0" smtClean="0">
                <a:effectLst/>
                <a:latin typeface="Tw Cen MT Condensed" pitchFamily="34" charset="0"/>
                <a:cs typeface="Times New Roman" pitchFamily="18" charset="0"/>
              </a:rPr>
              <a:t>Trabajos</a:t>
            </a:r>
            <a:endParaRPr lang="es-MX" sz="2400" b="1" dirty="0">
              <a:effectLst/>
              <a:latin typeface="Tw Cen MT Condensed" pitchFamily="34" charset="0"/>
            </a:endParaRPr>
          </a:p>
        </p:txBody>
      </p:sp>
      <p:pic>
        <p:nvPicPr>
          <p:cNvPr id="6" name="valores_clip_FINAL.as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6512" y="1453852"/>
            <a:ext cx="9144000" cy="5143500"/>
          </a:xfrm>
          <a:prstGeom prst="rect">
            <a:avLst/>
          </a:prstGeom>
        </p:spPr>
      </p:pic>
    </p:spTree>
    <p:extLst>
      <p:ext uri="{BB962C8B-B14F-4D97-AF65-F5344CB8AC3E}">
        <p14:creationId xmlns:p14="http://schemas.microsoft.com/office/powerpoint/2010/main" val="40207132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35496" y="116632"/>
            <a:ext cx="8229600" cy="548680"/>
          </a:xfrm>
        </p:spPr>
        <p:txBody>
          <a:bodyPr/>
          <a:lstStyle/>
          <a:p>
            <a:pPr algn="r"/>
            <a:r>
              <a:rPr lang="es-MX" sz="2400" b="1" dirty="0" smtClean="0">
                <a:effectLst/>
                <a:latin typeface="Tw Cen MT Condensed" pitchFamily="34" charset="0"/>
                <a:cs typeface="Times New Roman" pitchFamily="18" charset="0"/>
              </a:rPr>
              <a:t>EVIDENCIAS</a:t>
            </a:r>
            <a:endParaRPr lang="es-MX" sz="2400" b="1" dirty="0">
              <a:effectLst/>
              <a:latin typeface="Tw Cen MT Condensed" pitchFamily="34" charset="0"/>
            </a:endParaRPr>
          </a:p>
        </p:txBody>
      </p:sp>
      <p:sp>
        <p:nvSpPr>
          <p:cNvPr id="5" name="1 Título"/>
          <p:cNvSpPr txBox="1">
            <a:spLocks/>
          </p:cNvSpPr>
          <p:nvPr/>
        </p:nvSpPr>
        <p:spPr>
          <a:xfrm>
            <a:off x="-28526" y="850404"/>
            <a:ext cx="9172525" cy="27434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MX" sz="2400" b="1" dirty="0" smtClean="0">
                <a:effectLst/>
                <a:latin typeface="Tw Cen MT Condensed" pitchFamily="34" charset="0"/>
                <a:cs typeface="Times New Roman" pitchFamily="18" charset="0"/>
              </a:rPr>
              <a:t>Trabajos</a:t>
            </a:r>
            <a:endParaRPr lang="es-MX" sz="2400" b="1" dirty="0">
              <a:effectLst/>
              <a:latin typeface="Tw Cen MT Condensed" pitchFamily="34" charset="0"/>
            </a:endParaRPr>
          </a:p>
        </p:txBody>
      </p:sp>
      <p:pic>
        <p:nvPicPr>
          <p:cNvPr id="7" name="V._PROYECTO_FINAL__Spoken_word_de_Fratelli_Tutti__3_may_2021_9_53_a.m._.as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6984" y="1620738"/>
            <a:ext cx="2590800" cy="4572000"/>
          </a:xfrm>
          <a:prstGeom prst="rect">
            <a:avLst/>
          </a:prstGeom>
        </p:spPr>
      </p:pic>
      <p:pic>
        <p:nvPicPr>
          <p:cNvPr id="8" name="cancion valores audio.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71600" y="476672"/>
            <a:ext cx="609600" cy="609600"/>
          </a:xfrm>
          <a:prstGeom prst="rect">
            <a:avLst/>
          </a:prstGeom>
        </p:spPr>
      </p:pic>
      <p:pic>
        <p:nvPicPr>
          <p:cNvPr id="9" name="lv_0_20210430101950.asf">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0"/>
          <a:stretch>
            <a:fillRect/>
          </a:stretch>
        </p:blipFill>
        <p:spPr>
          <a:xfrm>
            <a:off x="2961277" y="1620738"/>
            <a:ext cx="6147227" cy="4572000"/>
          </a:xfrm>
          <a:prstGeom prst="rect">
            <a:avLst/>
          </a:prstGeom>
        </p:spPr>
      </p:pic>
    </p:spTree>
    <p:extLst>
      <p:ext uri="{BB962C8B-B14F-4D97-AF65-F5344CB8AC3E}">
        <p14:creationId xmlns:p14="http://schemas.microsoft.com/office/powerpoint/2010/main" val="5544552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83678" fill="hold"/>
                                        <p:tgtEl>
                                          <p:spTgt spid="8"/>
                                        </p:tgtEl>
                                      </p:cBhvr>
                                    </p:cmd>
                                  </p:childTnLst>
                                </p:cTn>
                              </p:par>
                            </p:childTnLst>
                          </p:cTn>
                        </p:par>
                      </p:childTnLst>
                    </p:cTn>
                  </p:par>
                </p:childTnLst>
              </p:cTn>
              <p:nextCondLst>
                <p:cond evt="onClick" delay="0">
                  <p:tgtEl>
                    <p:spTgt spid="8"/>
                  </p:tgtEl>
                </p:cond>
              </p:nextCondLst>
            </p:seq>
            <p:audio>
              <p:cMediaNode vol="80000">
                <p:cTn id="13" fill="hold" display="0">
                  <p:stCondLst>
                    <p:cond delay="indefinite"/>
                  </p:stCondLst>
                  <p:endCondLst>
                    <p:cond evt="onStopAudio" delay="0">
                      <p:tgtEl>
                        <p:sldTgt/>
                      </p:tgtEl>
                    </p:cond>
                  </p:endCondLst>
                </p:cTn>
                <p:tgtEl>
                  <p:spTgt spid="8"/>
                </p:tgtEl>
              </p:cMediaNode>
            </p:audio>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9"/>
                                        </p:tgtEl>
                                      </p:cBhvr>
                                    </p:cmd>
                                  </p:childTnLst>
                                </p:cTn>
                              </p:par>
                            </p:childTnLst>
                          </p:cTn>
                        </p:par>
                      </p:childTnLst>
                    </p:cTn>
                  </p:par>
                </p:childTnLst>
              </p:cTn>
              <p:nextCondLst>
                <p:cond evt="onClick" delay="0">
                  <p:tgtEl>
                    <p:spTgt spid="9"/>
                  </p:tgtEl>
                </p:cond>
              </p:nextCondLst>
            </p:seq>
            <p:video>
              <p:cMediaNode vol="80000" mute="1">
                <p:cTn id="19" fill="hold" display="0">
                  <p:stCondLst>
                    <p:cond delay="indefinite"/>
                  </p:stCondLst>
                </p:cTn>
                <p:tgtEl>
                  <p:spTgt spid="9"/>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537" t="16848" r="27463" b="5805"/>
          <a:stretch/>
        </p:blipFill>
        <p:spPr bwMode="auto">
          <a:xfrm>
            <a:off x="971600" y="-15025"/>
            <a:ext cx="7108807" cy="687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6787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910" t="55058" r="27842" b="12035"/>
          <a:stretch/>
        </p:blipFill>
        <p:spPr bwMode="auto">
          <a:xfrm>
            <a:off x="1034785" y="476672"/>
            <a:ext cx="7045622" cy="2947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92587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5496" y="116632"/>
            <a:ext cx="8229600" cy="548680"/>
          </a:xfrm>
        </p:spPr>
        <p:txBody>
          <a:bodyPr/>
          <a:lstStyle/>
          <a:p>
            <a:pPr algn="r"/>
            <a:r>
              <a:rPr lang="es-MX" sz="2400" b="1" dirty="0" smtClean="0">
                <a:effectLst/>
                <a:latin typeface="Tw Cen MT Condensed" pitchFamily="34" charset="0"/>
                <a:cs typeface="Times New Roman" pitchFamily="18" charset="0"/>
              </a:rPr>
              <a:t>EVIDENCIAS</a:t>
            </a:r>
            <a:endParaRPr lang="es-MX" sz="2400" b="1" dirty="0">
              <a:effectLst/>
              <a:latin typeface="Tw Cen MT Condensed" pitchFamily="34" charset="0"/>
            </a:endParaRPr>
          </a:p>
        </p:txBody>
      </p:sp>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577" t="20925" r="12798" b="13889"/>
          <a:stretch/>
        </p:blipFill>
        <p:spPr bwMode="auto">
          <a:xfrm>
            <a:off x="1778500" y="548680"/>
            <a:ext cx="5601812" cy="3129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1562" t="20741" r="13020" b="13704"/>
          <a:stretch/>
        </p:blipFill>
        <p:spPr bwMode="auto">
          <a:xfrm>
            <a:off x="1778500" y="3717032"/>
            <a:ext cx="5601811" cy="3157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397539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5496" y="116632"/>
            <a:ext cx="8229600" cy="548680"/>
          </a:xfrm>
        </p:spPr>
        <p:txBody>
          <a:bodyPr/>
          <a:lstStyle/>
          <a:p>
            <a:pPr algn="r"/>
            <a:r>
              <a:rPr lang="es-MX" sz="2400" b="1" dirty="0" smtClean="0">
                <a:effectLst/>
                <a:latin typeface="Tw Cen MT Condensed" pitchFamily="34" charset="0"/>
                <a:cs typeface="Times New Roman" pitchFamily="18" charset="0"/>
              </a:rPr>
              <a:t>EVIDENCIAS</a:t>
            </a:r>
            <a:endParaRPr lang="es-MX" sz="2400" b="1" dirty="0">
              <a:effectLst/>
              <a:latin typeface="Tw Cen MT Condensed" pitchFamily="34" charset="0"/>
            </a:endParaRPr>
          </a:p>
        </p:txBody>
      </p:sp>
      <p:pic>
        <p:nvPicPr>
          <p:cNvPr id="5"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21638" t="20547" r="12845" b="13410"/>
          <a:stretch/>
        </p:blipFill>
        <p:spPr bwMode="auto">
          <a:xfrm>
            <a:off x="1778500" y="548680"/>
            <a:ext cx="5587750"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465" t="20689" r="12845" b="13563"/>
          <a:stretch/>
        </p:blipFill>
        <p:spPr bwMode="auto">
          <a:xfrm>
            <a:off x="1789055" y="3745466"/>
            <a:ext cx="5577195" cy="3139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958110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5496" y="116632"/>
            <a:ext cx="8229600" cy="548680"/>
          </a:xfrm>
        </p:spPr>
        <p:txBody>
          <a:bodyPr/>
          <a:lstStyle/>
          <a:p>
            <a:pPr algn="r"/>
            <a:r>
              <a:rPr lang="es-MX" sz="2400" b="1" dirty="0" smtClean="0">
                <a:effectLst/>
                <a:latin typeface="Tw Cen MT Condensed" pitchFamily="34" charset="0"/>
                <a:cs typeface="Times New Roman" pitchFamily="18" charset="0"/>
              </a:rPr>
              <a:t>EVIDENCIAS</a:t>
            </a:r>
            <a:endParaRPr lang="es-MX" sz="2400" b="1" dirty="0">
              <a:effectLst/>
              <a:latin typeface="Tw Cen MT Condensed" pitchFamily="34" charset="0"/>
            </a:endParaRPr>
          </a:p>
        </p:txBody>
      </p:sp>
      <p:pic>
        <p:nvPicPr>
          <p:cNvPr id="1433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1637" t="20805" r="12932" b="13449"/>
          <a:stretch/>
        </p:blipFill>
        <p:spPr bwMode="auto">
          <a:xfrm>
            <a:off x="1778500" y="558738"/>
            <a:ext cx="5587750" cy="3158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1552" t="20805" r="13017" b="13449"/>
          <a:stretch/>
        </p:blipFill>
        <p:spPr bwMode="auto">
          <a:xfrm>
            <a:off x="1778501" y="3727090"/>
            <a:ext cx="5587750" cy="3158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51570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b="1" dirty="0">
                <a:latin typeface="Tw Cen MT Condensed" pitchFamily="34" charset="0"/>
              </a:rPr>
              <a:t>INTRODUCCIÓN</a:t>
            </a:r>
            <a:endParaRPr lang="es-MX" dirty="0">
              <a:latin typeface="Tw Cen MT Condensed" pitchFamily="34" charset="0"/>
            </a:endParaRPr>
          </a:p>
        </p:txBody>
      </p:sp>
      <p:sp>
        <p:nvSpPr>
          <p:cNvPr id="3" name="2 Marcador de contenido"/>
          <p:cNvSpPr>
            <a:spLocks noGrp="1"/>
          </p:cNvSpPr>
          <p:nvPr>
            <p:ph idx="1"/>
          </p:nvPr>
        </p:nvSpPr>
        <p:spPr>
          <a:xfrm>
            <a:off x="611560" y="1988842"/>
            <a:ext cx="7920880" cy="4137323"/>
          </a:xfrm>
        </p:spPr>
        <p:txBody>
          <a:bodyPr>
            <a:normAutofit fontScale="92500"/>
          </a:bodyPr>
          <a:lstStyle/>
          <a:p>
            <a:pPr algn="just">
              <a:lnSpc>
                <a:spcPts val="3000"/>
              </a:lnSpc>
            </a:pPr>
            <a:r>
              <a:rPr lang="es-MX" sz="2000" dirty="0" smtClean="0"/>
              <a:t>Una </a:t>
            </a:r>
            <a:r>
              <a:rPr lang="es-MX" sz="2000" dirty="0"/>
              <a:t>cantidad considerable de ciudadanos del mundo hablamos hoy insistentemente acerca de la necesidad de erradicar de manera consciente y activa la exclusión, la discriminación, la intolerancia, la xenofobia o el racismo. De tal modo, partimos de un reconocimiento previo de que todos los habitantes de nuestro planeta tenemos un valor igual como seres humanos. Sin embargo, a pesar de que han existo avances en estos temas, sus consecuencias son muy palpables y preocupantes, ya que la violencia </a:t>
            </a:r>
            <a:r>
              <a:rPr lang="es-MX" sz="2000" dirty="0" smtClean="0"/>
              <a:t>en nuestro día a día sigue </a:t>
            </a:r>
            <a:r>
              <a:rPr lang="es-MX" sz="2000" dirty="0"/>
              <a:t>latente y pareciera incluso que se </a:t>
            </a:r>
            <a:r>
              <a:rPr lang="es-MX" sz="2000" dirty="0" smtClean="0"/>
              <a:t>encrudece.</a:t>
            </a:r>
            <a:endParaRPr lang="es-MX" sz="2000" dirty="0"/>
          </a:p>
          <a:p>
            <a:pPr algn="just">
              <a:lnSpc>
                <a:spcPts val="3000"/>
              </a:lnSpc>
            </a:pPr>
            <a:endParaRPr lang="es-MX" sz="2000" dirty="0"/>
          </a:p>
        </p:txBody>
      </p:sp>
    </p:spTree>
    <p:extLst>
      <p:ext uri="{BB962C8B-B14F-4D97-AF65-F5344CB8AC3E}">
        <p14:creationId xmlns:p14="http://schemas.microsoft.com/office/powerpoint/2010/main" val="249917211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5496" y="116632"/>
            <a:ext cx="8229600" cy="548680"/>
          </a:xfrm>
        </p:spPr>
        <p:txBody>
          <a:bodyPr/>
          <a:lstStyle/>
          <a:p>
            <a:pPr algn="r"/>
            <a:r>
              <a:rPr lang="es-MX" sz="2400" b="1" dirty="0" smtClean="0">
                <a:effectLst/>
                <a:latin typeface="Tw Cen MT Condensed" pitchFamily="34" charset="0"/>
                <a:cs typeface="Times New Roman" pitchFamily="18" charset="0"/>
              </a:rPr>
              <a:t>EVIDENCIAS</a:t>
            </a:r>
            <a:endParaRPr lang="es-MX" sz="2400" b="1" dirty="0">
              <a:effectLst/>
              <a:latin typeface="Tw Cen MT Condensed" pitchFamily="34" charset="0"/>
            </a:endParaRPr>
          </a:p>
        </p:txBody>
      </p:sp>
      <p:pic>
        <p:nvPicPr>
          <p:cNvPr id="15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638" t="20782" r="12759" b="13717"/>
          <a:stretch/>
        </p:blipFill>
        <p:spPr bwMode="auto">
          <a:xfrm>
            <a:off x="1778501" y="548680"/>
            <a:ext cx="5587749" cy="3138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1464" t="20805" r="12932" b="13449"/>
          <a:stretch/>
        </p:blipFill>
        <p:spPr bwMode="auto">
          <a:xfrm>
            <a:off x="1780991" y="3716474"/>
            <a:ext cx="5585259" cy="3148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673711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5496" y="116632"/>
            <a:ext cx="8229600" cy="548680"/>
          </a:xfrm>
        </p:spPr>
        <p:txBody>
          <a:bodyPr/>
          <a:lstStyle/>
          <a:p>
            <a:pPr algn="r"/>
            <a:r>
              <a:rPr lang="es-MX" sz="2400" b="1" dirty="0" smtClean="0">
                <a:effectLst/>
                <a:latin typeface="Tw Cen MT Condensed" pitchFamily="34" charset="0"/>
                <a:cs typeface="Times New Roman" pitchFamily="18" charset="0"/>
              </a:rPr>
              <a:t>EVIDENCIAS</a:t>
            </a:r>
            <a:endParaRPr lang="es-MX" sz="2400" b="1" dirty="0">
              <a:effectLst/>
              <a:latin typeface="Tw Cen MT Condensed" pitchFamily="34" charset="0"/>
            </a:endParaRPr>
          </a:p>
        </p:txBody>
      </p:sp>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465" t="20587" r="12845" b="13410"/>
          <a:stretch/>
        </p:blipFill>
        <p:spPr bwMode="auto">
          <a:xfrm>
            <a:off x="1780991" y="548680"/>
            <a:ext cx="5585259" cy="3156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1379" t="20651" r="12845" b="13602"/>
          <a:stretch/>
        </p:blipFill>
        <p:spPr bwMode="auto">
          <a:xfrm>
            <a:off x="1780991" y="3717664"/>
            <a:ext cx="5585259" cy="3140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80323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388" t="27859" r="22388" b="13115"/>
          <a:stretch/>
        </p:blipFill>
        <p:spPr bwMode="auto">
          <a:xfrm>
            <a:off x="107504" y="620688"/>
            <a:ext cx="8982757" cy="54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05409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388" t="20697" r="22164" b="18924"/>
          <a:stretch/>
        </p:blipFill>
        <p:spPr bwMode="auto">
          <a:xfrm>
            <a:off x="251520" y="332656"/>
            <a:ext cx="8556111" cy="5240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2463" t="19761" r="22090" b="73421"/>
          <a:stretch/>
        </p:blipFill>
        <p:spPr bwMode="auto">
          <a:xfrm>
            <a:off x="264361" y="5573466"/>
            <a:ext cx="8556111" cy="591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16612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2463" t="27114" r="22090" b="6120"/>
          <a:stretch/>
        </p:blipFill>
        <p:spPr bwMode="auto">
          <a:xfrm>
            <a:off x="349210" y="476672"/>
            <a:ext cx="8543270" cy="5786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23647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35496" y="116632"/>
            <a:ext cx="8229600" cy="548680"/>
          </a:xfrm>
        </p:spPr>
        <p:txBody>
          <a:bodyPr/>
          <a:lstStyle/>
          <a:p>
            <a:pPr algn="r"/>
            <a:r>
              <a:rPr lang="es-MX" sz="2400" b="1" dirty="0" smtClean="0">
                <a:effectLst/>
                <a:latin typeface="Tw Cen MT Condensed" pitchFamily="34" charset="0"/>
                <a:cs typeface="Times New Roman" pitchFamily="18" charset="0"/>
              </a:rPr>
              <a:t>EVIDENCIAS</a:t>
            </a:r>
            <a:endParaRPr lang="es-MX" sz="2400" b="1" dirty="0">
              <a:effectLst/>
              <a:latin typeface="Tw Cen MT Condensed" pitchFamily="34" charset="0"/>
            </a:endParaRPr>
          </a:p>
        </p:txBody>
      </p:sp>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073" t="16759" r="2701" b="8334"/>
          <a:stretch/>
        </p:blipFill>
        <p:spPr bwMode="auto">
          <a:xfrm>
            <a:off x="0" y="1131590"/>
            <a:ext cx="4981068" cy="2827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1 Título"/>
          <p:cNvSpPr txBox="1">
            <a:spLocks/>
          </p:cNvSpPr>
          <p:nvPr/>
        </p:nvSpPr>
        <p:spPr>
          <a:xfrm>
            <a:off x="-28526" y="850404"/>
            <a:ext cx="9172525" cy="27434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MX" sz="2400" b="1" dirty="0" smtClean="0">
                <a:effectLst/>
                <a:latin typeface="Tw Cen MT Condensed" pitchFamily="34" charset="0"/>
                <a:cs typeface="Times New Roman" pitchFamily="18" charset="0"/>
              </a:rPr>
              <a:t>Ejemplos de fragmentos de artículo</a:t>
            </a:r>
            <a:endParaRPr lang="es-MX" sz="2400" b="1" dirty="0">
              <a:effectLst/>
              <a:latin typeface="Tw Cen MT Condensed" pitchFamily="34" charset="0"/>
            </a:endParaRPr>
          </a:p>
        </p:txBody>
      </p:sp>
      <p:pic>
        <p:nvPicPr>
          <p:cNvPr id="307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034" t="19923" r="3879" b="8812"/>
          <a:stretch/>
        </p:blipFill>
        <p:spPr bwMode="auto">
          <a:xfrm>
            <a:off x="4130500" y="3988982"/>
            <a:ext cx="5016154" cy="2869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468476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35496" y="116632"/>
            <a:ext cx="8229600" cy="548680"/>
          </a:xfrm>
        </p:spPr>
        <p:txBody>
          <a:bodyPr/>
          <a:lstStyle/>
          <a:p>
            <a:pPr algn="r"/>
            <a:r>
              <a:rPr lang="es-MX" sz="2400" b="1" dirty="0" smtClean="0">
                <a:effectLst/>
                <a:latin typeface="Tw Cen MT Condensed" pitchFamily="34" charset="0"/>
                <a:cs typeface="Times New Roman" pitchFamily="18" charset="0"/>
              </a:rPr>
              <a:t>EVIDENCIAS</a:t>
            </a:r>
            <a:endParaRPr lang="es-MX" sz="2400" b="1" dirty="0">
              <a:effectLst/>
              <a:latin typeface="Tw Cen MT Condensed" pitchFamily="34" charset="0"/>
            </a:endParaRPr>
          </a:p>
        </p:txBody>
      </p:sp>
      <p:sp>
        <p:nvSpPr>
          <p:cNvPr id="6" name="1 Título"/>
          <p:cNvSpPr txBox="1">
            <a:spLocks/>
          </p:cNvSpPr>
          <p:nvPr/>
        </p:nvSpPr>
        <p:spPr>
          <a:xfrm>
            <a:off x="-28526" y="850404"/>
            <a:ext cx="9172525" cy="27434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MX" sz="2400" b="1" dirty="0" smtClean="0">
                <a:effectLst/>
                <a:latin typeface="Tw Cen MT Condensed" pitchFamily="34" charset="0"/>
                <a:cs typeface="Times New Roman" pitchFamily="18" charset="0"/>
              </a:rPr>
              <a:t>Ejemplos de fragmentos de artículo</a:t>
            </a:r>
            <a:endParaRPr lang="es-MX" sz="2400" b="1" dirty="0">
              <a:effectLst/>
              <a:latin typeface="Tw Cen MT Condensed" pitchFamily="34" charset="0"/>
            </a:endParaRPr>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237" t="19004" r="7500" b="25211"/>
          <a:stretch/>
        </p:blipFill>
        <p:spPr bwMode="auto">
          <a:xfrm>
            <a:off x="3584569" y="1196752"/>
            <a:ext cx="5523935" cy="2655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9828" t="27600" r="11724" b="21417"/>
          <a:stretch/>
        </p:blipFill>
        <p:spPr bwMode="auto">
          <a:xfrm>
            <a:off x="35496" y="4005064"/>
            <a:ext cx="5634586" cy="2764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58545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35496" y="116632"/>
            <a:ext cx="8229600" cy="548680"/>
          </a:xfrm>
        </p:spPr>
        <p:txBody>
          <a:bodyPr/>
          <a:lstStyle/>
          <a:p>
            <a:pPr algn="r"/>
            <a:r>
              <a:rPr lang="es-MX" sz="2400" b="1" dirty="0" smtClean="0">
                <a:effectLst/>
                <a:latin typeface="Tw Cen MT Condensed" pitchFamily="34" charset="0"/>
                <a:cs typeface="Times New Roman" pitchFamily="18" charset="0"/>
              </a:rPr>
              <a:t>EVIDENCIAS</a:t>
            </a:r>
            <a:endParaRPr lang="es-MX" sz="2400" b="1" dirty="0">
              <a:effectLst/>
              <a:latin typeface="Tw Cen MT Condensed" pitchFamily="34" charset="0"/>
            </a:endParaRPr>
          </a:p>
        </p:txBody>
      </p:sp>
      <p:sp>
        <p:nvSpPr>
          <p:cNvPr id="5" name="1 Título"/>
          <p:cNvSpPr txBox="1">
            <a:spLocks/>
          </p:cNvSpPr>
          <p:nvPr/>
        </p:nvSpPr>
        <p:spPr>
          <a:xfrm>
            <a:off x="-28526" y="850404"/>
            <a:ext cx="9172525" cy="27434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MX" sz="2400" b="1" dirty="0" smtClean="0">
                <a:effectLst/>
                <a:latin typeface="Tw Cen MT Condensed" pitchFamily="34" charset="0"/>
                <a:cs typeface="Times New Roman" pitchFamily="18" charset="0"/>
              </a:rPr>
              <a:t>Ejemplos de </a:t>
            </a:r>
            <a:r>
              <a:rPr lang="es-MX" sz="2400" b="1" dirty="0" err="1" smtClean="0">
                <a:effectLst/>
                <a:latin typeface="Tw Cen MT Condensed" pitchFamily="34" charset="0"/>
                <a:cs typeface="Times New Roman" pitchFamily="18" charset="0"/>
              </a:rPr>
              <a:t>story</a:t>
            </a:r>
            <a:r>
              <a:rPr lang="es-MX" sz="2400" b="1" dirty="0" smtClean="0">
                <a:effectLst/>
                <a:latin typeface="Tw Cen MT Condensed" pitchFamily="34" charset="0"/>
                <a:cs typeface="Times New Roman" pitchFamily="18" charset="0"/>
              </a:rPr>
              <a:t> </a:t>
            </a:r>
            <a:r>
              <a:rPr lang="es-MX" sz="2400" b="1" dirty="0" err="1" smtClean="0">
                <a:effectLst/>
                <a:latin typeface="Tw Cen MT Condensed" pitchFamily="34" charset="0"/>
                <a:cs typeface="Times New Roman" pitchFamily="18" charset="0"/>
              </a:rPr>
              <a:t>boards</a:t>
            </a:r>
            <a:endParaRPr lang="es-MX" sz="2400" b="1" dirty="0">
              <a:effectLst/>
              <a:latin typeface="Tw Cen MT Condensed" pitchFamily="34" charset="0"/>
            </a:endParaRPr>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9701" t="19900" r="29105" b="10978"/>
          <a:stretch/>
        </p:blipFill>
        <p:spPr bwMode="auto">
          <a:xfrm>
            <a:off x="35496" y="1844823"/>
            <a:ext cx="4504024" cy="4251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671" t="12686" r="48955" b="20050"/>
          <a:stretch/>
        </p:blipFill>
        <p:spPr bwMode="auto">
          <a:xfrm>
            <a:off x="4621348" y="2695861"/>
            <a:ext cx="4526684" cy="3400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70334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35496" y="116632"/>
            <a:ext cx="8229600" cy="548680"/>
          </a:xfrm>
        </p:spPr>
        <p:txBody>
          <a:bodyPr/>
          <a:lstStyle/>
          <a:p>
            <a:pPr algn="r"/>
            <a:r>
              <a:rPr lang="es-MX" sz="2400" b="1" dirty="0" smtClean="0">
                <a:effectLst/>
                <a:latin typeface="Tw Cen MT Condensed" pitchFamily="34" charset="0"/>
                <a:cs typeface="Times New Roman" pitchFamily="18" charset="0"/>
              </a:rPr>
              <a:t>EVIDENCIAS</a:t>
            </a:r>
            <a:endParaRPr lang="es-MX" sz="2400" b="1" dirty="0">
              <a:effectLst/>
              <a:latin typeface="Tw Cen MT Condensed" pitchFamily="34" charset="0"/>
            </a:endParaRPr>
          </a:p>
        </p:txBody>
      </p:sp>
      <p:sp>
        <p:nvSpPr>
          <p:cNvPr id="5" name="1 Título"/>
          <p:cNvSpPr txBox="1">
            <a:spLocks/>
          </p:cNvSpPr>
          <p:nvPr/>
        </p:nvSpPr>
        <p:spPr>
          <a:xfrm>
            <a:off x="-28526" y="850404"/>
            <a:ext cx="9172525" cy="27434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MX" sz="2400" b="1" dirty="0" smtClean="0">
                <a:effectLst/>
                <a:latin typeface="Tw Cen MT Condensed" pitchFamily="34" charset="0"/>
                <a:cs typeface="Times New Roman" pitchFamily="18" charset="0"/>
              </a:rPr>
              <a:t>Ejemplos de </a:t>
            </a:r>
            <a:r>
              <a:rPr lang="es-MX" sz="2400" b="1" dirty="0" err="1" smtClean="0">
                <a:effectLst/>
                <a:latin typeface="Tw Cen MT Condensed" pitchFamily="34" charset="0"/>
                <a:cs typeface="Times New Roman" pitchFamily="18" charset="0"/>
              </a:rPr>
              <a:t>story</a:t>
            </a:r>
            <a:r>
              <a:rPr lang="es-MX" sz="2400" b="1" dirty="0" smtClean="0">
                <a:effectLst/>
                <a:latin typeface="Tw Cen MT Condensed" pitchFamily="34" charset="0"/>
                <a:cs typeface="Times New Roman" pitchFamily="18" charset="0"/>
              </a:rPr>
              <a:t> </a:t>
            </a:r>
            <a:r>
              <a:rPr lang="es-MX" sz="2400" b="1" dirty="0" err="1" smtClean="0">
                <a:effectLst/>
                <a:latin typeface="Tw Cen MT Condensed" pitchFamily="34" charset="0"/>
                <a:cs typeface="Times New Roman" pitchFamily="18" charset="0"/>
              </a:rPr>
              <a:t>boards</a:t>
            </a:r>
            <a:endParaRPr lang="es-MX" sz="2400" b="1" dirty="0">
              <a:effectLst/>
              <a:latin typeface="Tw Cen MT Condensed" pitchFamily="34" charset="0"/>
            </a:endParaRPr>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0000" t="16451" r="30074" b="27164"/>
          <a:stretch/>
        </p:blipFill>
        <p:spPr bwMode="auto">
          <a:xfrm>
            <a:off x="35496" y="2498987"/>
            <a:ext cx="4504024" cy="357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9477" t="14942" r="29403" b="26153"/>
          <a:stretch/>
        </p:blipFill>
        <p:spPr bwMode="auto">
          <a:xfrm>
            <a:off x="4682133" y="2498987"/>
            <a:ext cx="4426371" cy="3566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29954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35496" y="116632"/>
            <a:ext cx="8229600" cy="548680"/>
          </a:xfrm>
        </p:spPr>
        <p:txBody>
          <a:bodyPr/>
          <a:lstStyle/>
          <a:p>
            <a:pPr algn="r"/>
            <a:r>
              <a:rPr lang="es-MX" sz="2400" b="1" dirty="0" smtClean="0">
                <a:effectLst/>
                <a:latin typeface="Tw Cen MT Condensed" pitchFamily="34" charset="0"/>
                <a:cs typeface="Times New Roman" pitchFamily="18" charset="0"/>
              </a:rPr>
              <a:t>EVIDENCIAS</a:t>
            </a:r>
            <a:endParaRPr lang="es-MX" sz="2400" b="1" dirty="0">
              <a:effectLst/>
              <a:latin typeface="Tw Cen MT Condensed" pitchFamily="34" charset="0"/>
            </a:endParaRPr>
          </a:p>
        </p:txBody>
      </p:sp>
      <p:sp>
        <p:nvSpPr>
          <p:cNvPr id="5" name="1 Título"/>
          <p:cNvSpPr txBox="1">
            <a:spLocks/>
          </p:cNvSpPr>
          <p:nvPr/>
        </p:nvSpPr>
        <p:spPr>
          <a:xfrm>
            <a:off x="-28526" y="850404"/>
            <a:ext cx="9172525" cy="27434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MX" sz="2400" b="1" dirty="0" smtClean="0">
                <a:effectLst/>
                <a:latin typeface="Tw Cen MT Condensed" pitchFamily="34" charset="0"/>
                <a:cs typeface="Times New Roman" pitchFamily="18" charset="0"/>
              </a:rPr>
              <a:t>Corto animado final</a:t>
            </a:r>
            <a:endParaRPr lang="es-MX" sz="2400" b="1" dirty="0">
              <a:effectLst/>
              <a:latin typeface="Tw Cen MT Condensed" pitchFamily="34" charset="0"/>
            </a:endParaRPr>
          </a:p>
        </p:txBody>
      </p:sp>
      <p:pic>
        <p:nvPicPr>
          <p:cNvPr id="3" name="conexiones6.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124744"/>
            <a:ext cx="9144000" cy="5143500"/>
          </a:xfrm>
          <a:prstGeom prst="rect">
            <a:avLst/>
          </a:prstGeom>
        </p:spPr>
      </p:pic>
    </p:spTree>
    <p:extLst>
      <p:ext uri="{BB962C8B-B14F-4D97-AF65-F5344CB8AC3E}">
        <p14:creationId xmlns:p14="http://schemas.microsoft.com/office/powerpoint/2010/main" val="18542005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b="1" dirty="0">
                <a:latin typeface="Tw Cen MT Condensed" pitchFamily="34" charset="0"/>
              </a:rPr>
              <a:t>OBJETIVO</a:t>
            </a:r>
            <a:r>
              <a:rPr lang="es-MX" b="1" dirty="0">
                <a:latin typeface="Tw Cen MT" panose="020B0602020104020603" pitchFamily="34" charset="0"/>
              </a:rPr>
              <a:t> GENERAL</a:t>
            </a:r>
            <a:endParaRPr lang="es-MX" dirty="0"/>
          </a:p>
        </p:txBody>
      </p:sp>
      <p:sp>
        <p:nvSpPr>
          <p:cNvPr id="3" name="2 Marcador de contenido"/>
          <p:cNvSpPr>
            <a:spLocks noGrp="1"/>
          </p:cNvSpPr>
          <p:nvPr>
            <p:ph idx="1"/>
          </p:nvPr>
        </p:nvSpPr>
        <p:spPr>
          <a:xfrm>
            <a:off x="611560" y="1988842"/>
            <a:ext cx="7920880" cy="4137323"/>
          </a:xfrm>
        </p:spPr>
        <p:txBody>
          <a:bodyPr>
            <a:normAutofit/>
          </a:bodyPr>
          <a:lstStyle/>
          <a:p>
            <a:pPr algn="just">
              <a:lnSpc>
                <a:spcPts val="3000"/>
              </a:lnSpc>
            </a:pPr>
            <a:r>
              <a:rPr lang="es-ES" sz="2000" dirty="0" smtClean="0"/>
              <a:t>Explicar cuáles son los motivos y las consecuencias </a:t>
            </a:r>
            <a:r>
              <a:rPr lang="es-MX" sz="2000" dirty="0" smtClean="0"/>
              <a:t>de la </a:t>
            </a:r>
            <a:r>
              <a:rPr lang="es-MX" sz="2000" dirty="0"/>
              <a:t>aparente incapacidad de constituirse uno mismo sin excluir al </a:t>
            </a:r>
            <a:r>
              <a:rPr lang="es-MX" sz="2000" dirty="0" smtClean="0"/>
              <a:t>otro, sin desvalorizarlo, partiendo de una investigación con distintos enfoques centrados en el </a:t>
            </a:r>
            <a:r>
              <a:rPr lang="es-ES" sz="2000" dirty="0" smtClean="0"/>
              <a:t>racismo, la discriminación y las </a:t>
            </a:r>
            <a:r>
              <a:rPr lang="es-ES" sz="2000" dirty="0"/>
              <a:t>construcciones </a:t>
            </a:r>
            <a:r>
              <a:rPr lang="es-ES" sz="2000" dirty="0" smtClean="0"/>
              <a:t>sociales en la actualidad, que  nos lleven a integrar una propuesta que logre </a:t>
            </a:r>
            <a:r>
              <a:rPr lang="es-ES" sz="2000" dirty="0" err="1" smtClean="0"/>
              <a:t>convercer</a:t>
            </a:r>
            <a:r>
              <a:rPr lang="es-ES" sz="2000" dirty="0" smtClean="0"/>
              <a:t> a la comunidad del Colegio Ingeniero Armando I. Santacruz de erradicar prácticas violentas en la convivencia diaria.</a:t>
            </a:r>
            <a:endParaRPr lang="es-MX" sz="2000" dirty="0"/>
          </a:p>
          <a:p>
            <a:pPr algn="just">
              <a:lnSpc>
                <a:spcPts val="3000"/>
              </a:lnSpc>
            </a:pPr>
            <a:endParaRPr lang="es-MX" sz="2000" dirty="0"/>
          </a:p>
        </p:txBody>
      </p:sp>
    </p:spTree>
    <p:extLst>
      <p:ext uri="{BB962C8B-B14F-4D97-AF65-F5344CB8AC3E}">
        <p14:creationId xmlns:p14="http://schemas.microsoft.com/office/powerpoint/2010/main" val="335461573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323529" y="3501008"/>
            <a:ext cx="8568952" cy="1600200"/>
          </a:xfrm>
        </p:spPr>
        <p:txBody>
          <a:bodyPr/>
          <a:lstStyle/>
          <a:p>
            <a:r>
              <a:rPr lang="es-MX" b="1" dirty="0" smtClean="0">
                <a:latin typeface="Tw Cen MT Condensed" pitchFamily="34" charset="0"/>
              </a:rPr>
              <a:t>ACTIVIDAD INTERDISCIPLINARIA DEL CIERRE DEL PROYECTO.</a:t>
            </a:r>
            <a:r>
              <a:rPr lang="es-MX" b="1" dirty="0">
                <a:latin typeface="Tw Cen MT Condensed" pitchFamily="34" charset="0"/>
              </a:rPr>
              <a:t/>
            </a:r>
            <a:br>
              <a:rPr lang="es-MX" b="1" dirty="0">
                <a:latin typeface="Tw Cen MT Condensed" pitchFamily="34" charset="0"/>
              </a:rPr>
            </a:br>
            <a:endParaRPr lang="es-MX" b="1" dirty="0">
              <a:latin typeface="Tw Cen MT Condensed" pitchFamily="34" charset="0"/>
            </a:endParaRPr>
          </a:p>
        </p:txBody>
      </p:sp>
    </p:spTree>
    <p:extLst>
      <p:ext uri="{BB962C8B-B14F-4D97-AF65-F5344CB8AC3E}">
        <p14:creationId xmlns:p14="http://schemas.microsoft.com/office/powerpoint/2010/main" val="114208682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8"/>
          <p:cNvGraphicFramePr>
            <a:graphicFrameLocks noGrp="1"/>
          </p:cNvGraphicFramePr>
          <p:nvPr>
            <p:extLst>
              <p:ext uri="{D42A27DB-BD31-4B8C-83A1-F6EECF244321}">
                <p14:modId xmlns:p14="http://schemas.microsoft.com/office/powerpoint/2010/main" val="2910356293"/>
              </p:ext>
            </p:extLst>
          </p:nvPr>
        </p:nvGraphicFramePr>
        <p:xfrm>
          <a:off x="107505" y="116632"/>
          <a:ext cx="8965504" cy="5842498"/>
        </p:xfrm>
        <a:graphic>
          <a:graphicData uri="http://schemas.openxmlformats.org/drawingml/2006/table">
            <a:tbl>
              <a:tblPr firstRow="1" firstCol="1" bandRow="1"/>
              <a:tblGrid>
                <a:gridCol w="5544615">
                  <a:extLst>
                    <a:ext uri="{9D8B030D-6E8A-4147-A177-3AD203B41FA5}">
                      <a16:colId xmlns:a16="http://schemas.microsoft.com/office/drawing/2014/main" xmlns="" val="20000"/>
                    </a:ext>
                  </a:extLst>
                </a:gridCol>
                <a:gridCol w="3420889">
                  <a:extLst>
                    <a:ext uri="{9D8B030D-6E8A-4147-A177-3AD203B41FA5}">
                      <a16:colId xmlns:a16="http://schemas.microsoft.com/office/drawing/2014/main" xmlns="" val="20001"/>
                    </a:ext>
                  </a:extLst>
                </a:gridCol>
              </a:tblGrid>
              <a:tr h="288033">
                <a:tc gridSpan="2">
                  <a:txBody>
                    <a:bodyPr/>
                    <a:lstStyle/>
                    <a:p>
                      <a:pPr algn="ctr">
                        <a:lnSpc>
                          <a:spcPct val="107000"/>
                        </a:lnSpc>
                        <a:spcAft>
                          <a:spcPts val="0"/>
                        </a:spcAft>
                      </a:pPr>
                      <a:r>
                        <a:rPr lang="es-MX" sz="1600" b="1" dirty="0" smtClean="0">
                          <a:solidFill>
                            <a:srgbClr val="2E74B5"/>
                          </a:solidFill>
                          <a:effectLst/>
                          <a:latin typeface="+mj-lt"/>
                          <a:ea typeface="Calibri" panose="020F0502020204030204" pitchFamily="34" charset="0"/>
                          <a:cs typeface="Times New Roman" panose="02020603050405020304" pitchFamily="18" charset="0"/>
                        </a:rPr>
                        <a:t>CIERRE</a:t>
                      </a:r>
                      <a:r>
                        <a:rPr lang="es-MX" sz="1600" b="1" baseline="0" dirty="0" smtClean="0">
                          <a:solidFill>
                            <a:srgbClr val="2E74B5"/>
                          </a:solidFill>
                          <a:effectLst/>
                          <a:latin typeface="+mj-lt"/>
                          <a:ea typeface="Calibri" panose="020F0502020204030204" pitchFamily="34" charset="0"/>
                          <a:cs typeface="Times New Roman" panose="02020603050405020304" pitchFamily="18" charset="0"/>
                        </a:rPr>
                        <a:t> DEL PROYECTO</a:t>
                      </a:r>
                      <a:endParaRPr lang="es-MX" sz="1600" dirty="0">
                        <a:solidFill>
                          <a:srgbClr val="2E74B5"/>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457200" algn="ctr">
                        <a:lnSpc>
                          <a:spcPct val="107000"/>
                        </a:lnSpc>
                        <a:spcAft>
                          <a:spcPts val="0"/>
                        </a:spcAft>
                      </a:pPr>
                      <a:endParaRPr lang="es-MX" sz="1600" dirty="0">
                        <a:solidFill>
                          <a:srgbClr val="2E74B5"/>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0"/>
                  </a:ext>
                </a:extLst>
              </a:tr>
              <a:tr h="288031">
                <a:tc gridSpan="2">
                  <a:txBody>
                    <a:bodyPr/>
                    <a:lstStyle/>
                    <a:p>
                      <a:pPr algn="ctr">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NOMBRE DE</a:t>
                      </a:r>
                      <a:r>
                        <a:rPr lang="es-MX" sz="1100" b="1"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LA ACTIVIDAD: </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Presentación</a:t>
                      </a:r>
                      <a:endParaRPr lang="es-MX" sz="1100" b="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tc hMerge="1">
                  <a:txBody>
                    <a:bodyPr/>
                    <a:lstStyle/>
                    <a:p>
                      <a:pPr algn="just">
                        <a:lnSpc>
                          <a:spcPct val="150000"/>
                        </a:lnSpc>
                        <a:spcAft>
                          <a:spcPts val="0"/>
                        </a:spcAft>
                      </a:pPr>
                      <a:endParaRPr lang="es-MX" sz="12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extLst>
                  <a:ext uri="{0D108BD9-81ED-4DB2-BD59-A6C34878D82A}">
                    <a16:rowId xmlns:a16="http://schemas.microsoft.com/office/drawing/2014/main" xmlns="" val="10001"/>
                  </a:ext>
                </a:extLst>
              </a:tr>
              <a:tr h="445973">
                <a:tc gridSpan="2">
                  <a:txBody>
                    <a:bodyPr/>
                    <a:lstStyle/>
                    <a:p>
                      <a:pPr algn="ctr">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OBJETIVO: </a:t>
                      </a:r>
                      <a:r>
                        <a:rPr lang="es-MX" sz="1100" b="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Presentar</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a la comunidad estudiantil de la Preparatoria del Colegio Ing. Armando I. Santacruz, el trabajo realizado por alumnos de sexto año, en una clase conjunta programada en </a:t>
                      </a:r>
                      <a:r>
                        <a:rPr lang="es-MX" sz="1100" b="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google</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a:t>
                      </a:r>
                      <a:r>
                        <a:rPr lang="es-MX" sz="1100" b="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meet</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para posteriormente realizar un debate en donde podamos escuchar las opiniones de los demás alumnos y docentes que nos lleven a establecer conjuntamente conclusiones  sobre el tema tratado.</a:t>
                      </a:r>
                      <a:endParaRPr lang="es-MX" sz="1100" b="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just">
                        <a:lnSpc>
                          <a:spcPct val="150000"/>
                        </a:lnSpc>
                        <a:spcAft>
                          <a:spcPts val="0"/>
                        </a:spcAft>
                      </a:pPr>
                      <a:endParaRPr lang="es-MX" sz="12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2"/>
                  </a:ext>
                </a:extLst>
              </a:tr>
              <a:tr h="278309">
                <a:tc>
                  <a:txBody>
                    <a:bodyPr/>
                    <a:lstStyle/>
                    <a:p>
                      <a:pPr algn="ctr">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GRADO: </a:t>
                      </a:r>
                      <a:r>
                        <a:rPr lang="es-MX" sz="11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4°</a:t>
                      </a:r>
                      <a:endParaRPr lang="es-MX" sz="11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tc>
                  <a:txBody>
                    <a:bodyPr/>
                    <a:lstStyle/>
                    <a:p>
                      <a:pPr algn="ctr">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FECHA:</a:t>
                      </a:r>
                      <a:r>
                        <a:rPr lang="es-MX" sz="110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MARZO 2018</a:t>
                      </a:r>
                      <a:endParaRPr lang="es-MX" sz="11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extLst>
                  <a:ext uri="{0D108BD9-81ED-4DB2-BD59-A6C34878D82A}">
                    <a16:rowId xmlns:a16="http://schemas.microsoft.com/office/drawing/2014/main" xmlns="" val="10003"/>
                  </a:ext>
                </a:extLst>
              </a:tr>
              <a:tr h="905273">
                <a:tc>
                  <a:txBody>
                    <a:bodyPr/>
                    <a:lstStyle/>
                    <a:p>
                      <a:pPr algn="ctr">
                        <a:lnSpc>
                          <a:spcPct val="150000"/>
                        </a:lnSpc>
                        <a:spcAft>
                          <a:spcPts val="0"/>
                        </a:spcAft>
                      </a:pPr>
                      <a:r>
                        <a:rPr lang="es-MX" sz="1100" b="1"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ASIGNATURAS</a:t>
                      </a:r>
                      <a:r>
                        <a:rPr lang="es-MX" sz="110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:Valores</a:t>
                      </a:r>
                      <a:r>
                        <a:rPr lang="es-MX" sz="11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a:t>
                      </a:r>
                      <a:r>
                        <a:rPr lang="es-MX" sz="110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Química, Comunicación Visual.</a:t>
                      </a:r>
                      <a:endParaRPr lang="es-MX" sz="11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p>
                      <a:pPr algn="ctr">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Fuentes</a:t>
                      </a:r>
                      <a:r>
                        <a:rPr lang="es-MX" sz="1100" b="1"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de apoyo: </a:t>
                      </a:r>
                      <a:r>
                        <a:rPr lang="es-MX" sz="110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Lenoir</a:t>
                      </a:r>
                      <a:r>
                        <a:rPr lang="es-MX" sz="110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Yves. “Interdisciplinariedad en educación: una síntesis de sus especificidades y actualización” </a:t>
                      </a:r>
                      <a:r>
                        <a:rPr lang="es-MX" sz="110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Interdisciplina</a:t>
                      </a:r>
                      <a:r>
                        <a:rPr lang="es-MX" sz="110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I, núm. 1 (2013)</a:t>
                      </a:r>
                      <a:endParaRPr lang="es-MX" sz="11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TEMAS</a:t>
                      </a:r>
                      <a:r>
                        <a:rPr lang="es-MX" sz="1100" b="1"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DE LAS ASIGNATURAS: </a:t>
                      </a:r>
                      <a:r>
                        <a:rPr lang="es-MX" sz="11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Paradigma, Codificación, Repercusión, Sociedad, Cultura, Modernidad, Lenguaje, Comunicación</a:t>
                      </a:r>
                      <a:endParaRPr lang="es-MX" sz="11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4"/>
                  </a:ext>
                </a:extLst>
              </a:tr>
              <a:tr h="562412">
                <a:tc gridSpan="2">
                  <a:txBody>
                    <a:bodyPr/>
                    <a:lstStyle/>
                    <a:p>
                      <a:pPr algn="just">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JUSTIFICACIÓN</a:t>
                      </a:r>
                      <a:r>
                        <a:rPr lang="es-MX" sz="1100" b="1"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DE LA ACTIVIDAD: </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Con esta actividad se pretende exponer mediante una presentación conjunta el desarrollo  el proyecto y los productos del mismo a la comunidad estudiantil, y poder reflexionar sobre dichos temas, como afecta en nuestro día a día y cómo erradicar estas prácticas en nuestra convivencia.</a:t>
                      </a:r>
                    </a:p>
                    <a:p>
                      <a:pPr algn="just">
                        <a:lnSpc>
                          <a:spcPct val="150000"/>
                        </a:lnSpc>
                        <a:spcAft>
                          <a:spcPts val="0"/>
                        </a:spcAft>
                      </a:pPr>
                      <a:endParaRPr lang="es-MX" sz="1100" b="1"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tc hMerge="1">
                  <a:txBody>
                    <a:bodyPr/>
                    <a:lstStyle/>
                    <a:p>
                      <a:pPr algn="ctr">
                        <a:lnSpc>
                          <a:spcPct val="150000"/>
                        </a:lnSpc>
                        <a:spcAft>
                          <a:spcPts val="0"/>
                        </a:spcAft>
                      </a:pPr>
                      <a:endParaRPr lang="es-MX" sz="12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extLst>
                  <a:ext uri="{0D108BD9-81ED-4DB2-BD59-A6C34878D82A}">
                    <a16:rowId xmlns:a16="http://schemas.microsoft.com/office/drawing/2014/main" xmlns="" val="10005"/>
                  </a:ext>
                </a:extLst>
              </a:tr>
              <a:tr h="562412">
                <a:tc gridSpan="2">
                  <a:txBody>
                    <a:bodyPr/>
                    <a:lstStyle/>
                    <a:p>
                      <a:pPr algn="just">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APERTURA DE LA ACTIVIDAD: </a:t>
                      </a:r>
                      <a:r>
                        <a:rPr lang="es-MX" sz="1100" b="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Creamos</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una clase conjunta en </a:t>
                      </a:r>
                      <a:r>
                        <a:rPr lang="es-MX" sz="1100" b="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meet</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entre las profesoras participantes en el que compartimos textos, dudas y trabajos, </a:t>
                      </a:r>
                      <a:r>
                        <a:rPr lang="es-MX" sz="1100" b="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apartir</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de ello una vez realizados los trabajos disciplinarios, definimos cómo poder realizar la presentación, y esquematizamos lo que cada una debía preparar con su grupo.</a:t>
                      </a:r>
                      <a:endParaRPr lang="es-MX" sz="1100" b="1"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s-MX"/>
                    </a:p>
                  </a:txBody>
                  <a:tcPr/>
                </a:tc>
                <a:extLst>
                  <a:ext uri="{0D108BD9-81ED-4DB2-BD59-A6C34878D82A}">
                    <a16:rowId xmlns:a16="http://schemas.microsoft.com/office/drawing/2014/main" xmlns="" val="10006"/>
                  </a:ext>
                </a:extLst>
              </a:tr>
              <a:tr h="562412">
                <a:tc gridSpan="2">
                  <a:txBody>
                    <a:bodyPr/>
                    <a:lstStyle/>
                    <a:p>
                      <a:pPr algn="just">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DESARROLLO DE LA ACTIVIDAD: </a:t>
                      </a:r>
                      <a:r>
                        <a:rPr lang="es-MX" sz="1100" b="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Ca</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da equipo de docente y alumnos elaboraron una síntesis de la información y los trabajos realizados. Una vez reunidos lo  subimos a la plataforma y realizamos un ensayo general. Entre las profesoras quedamos </a:t>
                      </a:r>
                      <a:r>
                        <a:rPr lang="es-MX" sz="1100" b="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deacuerdo</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y armamos una guía de preguntas conductoras para el debate posterior.</a:t>
                      </a:r>
                      <a:endParaRPr lang="es-MX" sz="1100" b="1"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tc hMerge="1">
                  <a:txBody>
                    <a:bodyPr/>
                    <a:lstStyle/>
                    <a:p>
                      <a:endParaRPr lang="es-MX"/>
                    </a:p>
                  </a:txBody>
                  <a:tcPr/>
                </a:tc>
                <a:extLst>
                  <a:ext uri="{0D108BD9-81ED-4DB2-BD59-A6C34878D82A}">
                    <a16:rowId xmlns:a16="http://schemas.microsoft.com/office/drawing/2014/main" xmlns="" val="10007"/>
                  </a:ext>
                </a:extLst>
              </a:tr>
              <a:tr h="562412">
                <a:tc gridSpan="2">
                  <a:txBody>
                    <a:bodyPr/>
                    <a:lstStyle/>
                    <a:p>
                      <a:pPr algn="just">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CIERRE DE LA ACTIVIDAD: </a:t>
                      </a:r>
                      <a:r>
                        <a:rPr lang="es-MX" sz="1100" b="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Expusimos</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el trabajo realizado a partir de una presentación que compartimos en vivo, y posteriormente cada profesora  hizo las preguntas que a cada una le tocó para guiar de esta manera un debate.</a:t>
                      </a:r>
                      <a:endParaRPr lang="es-MX" sz="1100" b="1"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s-MX"/>
                    </a:p>
                  </a:txBody>
                  <a:tcPr/>
                </a:tc>
                <a:extLst>
                  <a:ext uri="{0D108BD9-81ED-4DB2-BD59-A6C34878D82A}">
                    <a16:rowId xmlns:a16="http://schemas.microsoft.com/office/drawing/2014/main" xmlns="" val="10008"/>
                  </a:ext>
                </a:extLst>
              </a:tr>
            </a:tbl>
          </a:graphicData>
        </a:graphic>
      </p:graphicFrame>
    </p:spTree>
    <p:extLst>
      <p:ext uri="{BB962C8B-B14F-4D97-AF65-F5344CB8AC3E}">
        <p14:creationId xmlns:p14="http://schemas.microsoft.com/office/powerpoint/2010/main" val="295001310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525569841"/>
              </p:ext>
            </p:extLst>
          </p:nvPr>
        </p:nvGraphicFramePr>
        <p:xfrm>
          <a:off x="107504" y="260650"/>
          <a:ext cx="8856984" cy="5280660"/>
        </p:xfrm>
        <a:graphic>
          <a:graphicData uri="http://schemas.openxmlformats.org/drawingml/2006/table">
            <a:tbl>
              <a:tblPr firstRow="1" firstCol="1" bandRow="1"/>
              <a:tblGrid>
                <a:gridCol w="4502300">
                  <a:extLst>
                    <a:ext uri="{9D8B030D-6E8A-4147-A177-3AD203B41FA5}">
                      <a16:colId xmlns:a16="http://schemas.microsoft.com/office/drawing/2014/main" xmlns="" val="20000"/>
                    </a:ext>
                  </a:extLst>
                </a:gridCol>
                <a:gridCol w="4354684">
                  <a:extLst>
                    <a:ext uri="{9D8B030D-6E8A-4147-A177-3AD203B41FA5}">
                      <a16:colId xmlns:a16="http://schemas.microsoft.com/office/drawing/2014/main" xmlns="" val="20001"/>
                    </a:ext>
                  </a:extLst>
                </a:gridCol>
              </a:tblGrid>
              <a:tr h="562412">
                <a:tc gridSpan="2">
                  <a:txBody>
                    <a:bodyPr/>
                    <a:lstStyle/>
                    <a:p>
                      <a:pPr algn="ctr">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ANÁLISIS</a:t>
                      </a:r>
                      <a:r>
                        <a:rPr lang="es-MX" sz="1100" b="1"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DE LA ACTIVIDAD: </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La actividad resulto ampliamente enriquecedora, fue agradable que se pudieran conectar la  mayor parte del alumnado y algunos profesores, la mayoría fue muy receptivo, y aunque al principio fue difícil arrancar con las respuestas, fue crucial la ayuda y participación de los mismos alumnos que realizaron el proyecto ya que ellos nos ayudaron a motivar la participación de sus demás compañeros, siendo muy interesante poder escuchar las diversas perspectivas, opiniones y sugerencias.</a:t>
                      </a:r>
                    </a:p>
                    <a:p>
                      <a:pPr algn="ctr">
                        <a:lnSpc>
                          <a:spcPct val="150000"/>
                        </a:lnSpc>
                        <a:spcAft>
                          <a:spcPts val="0"/>
                        </a:spcAft>
                      </a:pPr>
                      <a:r>
                        <a:rPr lang="es-MX" sz="1100" b="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Algo que nos llenó de satisfacción fue</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que logramos ver tanto alumnos como profesores que realmente no existe una separación entre las diversas </a:t>
                      </a:r>
                      <a:r>
                        <a:rPr lang="es-MX" sz="1100" b="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areas</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del conocimiento en este caso específicamente entre ciencias naturales y las sociales, todas pueden trabajar de la mano juntas,  lo cual es de gran ayuda para seguir enriqueciendo las experiencias de aprendizaje y formar alumnos y profesores que logren tener la flexibilidad y habilidad de asociar diversos saberes.</a:t>
                      </a:r>
                      <a:endParaRPr lang="es-MX" sz="1100" b="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tc hMerge="1">
                  <a:txBody>
                    <a:bodyPr/>
                    <a:lstStyle/>
                    <a:p>
                      <a:endParaRPr lang="es-MX"/>
                    </a:p>
                  </a:txBody>
                  <a:tcPr/>
                </a:tc>
                <a:extLst>
                  <a:ext uri="{0D108BD9-81ED-4DB2-BD59-A6C34878D82A}">
                    <a16:rowId xmlns:a16="http://schemas.microsoft.com/office/drawing/2014/main" xmlns="" val="10000"/>
                  </a:ext>
                </a:extLst>
              </a:tr>
              <a:tr h="562412">
                <a:tc gridSpan="2">
                  <a:txBody>
                    <a:bodyPr/>
                    <a:lstStyle/>
                    <a:p>
                      <a:pPr algn="ctr">
                        <a:lnSpc>
                          <a:spcPct val="150000"/>
                        </a:lnSpc>
                        <a:spcAft>
                          <a:spcPts val="0"/>
                        </a:spcAft>
                      </a:pPr>
                      <a:endPar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p>
                      <a:pPr algn="ctr">
                        <a:lnSpc>
                          <a:spcPct val="150000"/>
                        </a:lnSpc>
                        <a:spcAft>
                          <a:spcPts val="0"/>
                        </a:spcAft>
                      </a:pPr>
                      <a:r>
                        <a:rPr lang="es-MX" sz="1100" b="1"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RESULTADOS DE LA ACTIVIDAD/ANÁLISIS/TOMA</a:t>
                      </a:r>
                      <a:r>
                        <a:rPr lang="es-MX" sz="1100" b="1"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DE </a:t>
                      </a:r>
                      <a:r>
                        <a:rPr lang="es-MX" sz="1100" b="1"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DESICIONES</a:t>
                      </a:r>
                      <a:r>
                        <a:rPr lang="es-MX" sz="1100" b="1"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a:t>
                      </a: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Logramos llegar a conclusiones conjuntas muy importantes como el dejar claro que aunque parezca que las cosa no cambian, nunca debemos dejar de luchar por mejorar nuestros entornos, que nada es imposible y al concientizar, reflexionar y realizar esfuerzos como este proyecto vamos contribuyendo al cambio que algún día será más palpable a grandes escalas pero empezaremos por nuestra comunidad.</a:t>
                      </a:r>
                    </a:p>
                    <a:p>
                      <a:pPr algn="ctr">
                        <a:lnSpc>
                          <a:spcPct val="150000"/>
                        </a:lnSpc>
                        <a:spcAft>
                          <a:spcPts val="0"/>
                        </a:spcAft>
                      </a:pPr>
                      <a:r>
                        <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Gracias a estas reflexiones también planteamos ideas y sugerencias sobre como reforzar lo planteado y poder llegar a mas personas como por ejemplo hacer exposiciones de este tipo de temas invitando a especialistas que nos puedan compartir, realizar experimentos sociales, elaborar una campaña en redes sociales, crear una comunidad como Colegio realizando convivencias al menos una vez al mes en donde se pueda compartir y reflexionar. Esperamos poder llevar a cabo en futuros proyectos el desarrollo de estas propuestas las cuales pensamos son muy adecuadas para lograr palpar el mejoramiento de la manera en como nos relacionamos en nuestra comunidad.</a:t>
                      </a:r>
                    </a:p>
                    <a:p>
                      <a:pPr algn="ctr">
                        <a:lnSpc>
                          <a:spcPct val="150000"/>
                        </a:lnSpc>
                        <a:spcAft>
                          <a:spcPts val="0"/>
                        </a:spcAft>
                      </a:pPr>
                      <a:endParaRPr lang="es-MX" sz="1100" b="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s-MX"/>
                    </a:p>
                  </a:txBody>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75922291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a:spLocks noGrp="1"/>
          </p:cNvSpPr>
          <p:nvPr>
            <p:ph type="title"/>
          </p:nvPr>
        </p:nvSpPr>
        <p:spPr>
          <a:xfrm>
            <a:off x="35496" y="116632"/>
            <a:ext cx="8229600" cy="548680"/>
          </a:xfrm>
        </p:spPr>
        <p:txBody>
          <a:bodyPr/>
          <a:lstStyle/>
          <a:p>
            <a:pPr algn="r"/>
            <a:r>
              <a:rPr lang="es-MX" sz="2400" b="1" dirty="0" smtClean="0">
                <a:effectLst/>
                <a:latin typeface="Tw Cen MT Condensed" pitchFamily="34" charset="0"/>
                <a:cs typeface="Times New Roman" pitchFamily="18" charset="0"/>
              </a:rPr>
              <a:t>EVIDENCIAS</a:t>
            </a:r>
            <a:endParaRPr lang="es-MX" sz="2400" b="1" dirty="0">
              <a:effectLst/>
              <a:latin typeface="Tw Cen MT Condensed" pitchFamily="34" charset="0"/>
            </a:endParaRPr>
          </a:p>
        </p:txBody>
      </p:sp>
      <p:sp>
        <p:nvSpPr>
          <p:cNvPr id="4" name="3 CuadroTexto"/>
          <p:cNvSpPr txBox="1"/>
          <p:nvPr/>
        </p:nvSpPr>
        <p:spPr>
          <a:xfrm>
            <a:off x="971600" y="908720"/>
            <a:ext cx="7128792" cy="1869743"/>
          </a:xfrm>
          <a:prstGeom prst="rect">
            <a:avLst/>
          </a:prstGeom>
          <a:noFill/>
        </p:spPr>
        <p:txBody>
          <a:bodyPr wrap="square" rtlCol="0">
            <a:spAutoFit/>
          </a:bodyPr>
          <a:lstStyle/>
          <a:p>
            <a:pPr algn="ctr">
              <a:lnSpc>
                <a:spcPct val="150000"/>
              </a:lnSpc>
              <a:spcAft>
                <a:spcPts val="0"/>
              </a:spcAft>
            </a:pPr>
            <a:r>
              <a:rPr lang="es-MX" sz="1100" b="1" dirty="0" smtClean="0">
                <a:solidFill>
                  <a:schemeClr val="tx1">
                    <a:lumMod val="65000"/>
                    <a:lumOff val="35000"/>
                  </a:schemeClr>
                </a:solidFill>
                <a:latin typeface="+mj-lt"/>
                <a:ea typeface="Calibri" panose="020F0502020204030204" pitchFamily="34" charset="0"/>
                <a:cs typeface="Times New Roman" panose="02020603050405020304" pitchFamily="18" charset="0"/>
              </a:rPr>
              <a:t>Preguntas guía para el debate:</a:t>
            </a:r>
          </a:p>
          <a:p>
            <a:pPr algn="ctr">
              <a:lnSpc>
                <a:spcPct val="150000"/>
              </a:lnSpc>
              <a:spcAft>
                <a:spcPts val="0"/>
              </a:spcAft>
            </a:pPr>
            <a:r>
              <a:rPr lang="es-MX" sz="1100" dirty="0" smtClean="0">
                <a:solidFill>
                  <a:schemeClr val="tx1">
                    <a:lumMod val="65000"/>
                    <a:lumOff val="35000"/>
                  </a:schemeClr>
                </a:solidFill>
                <a:latin typeface="+mj-lt"/>
                <a:cs typeface="Times New Roman" panose="02020603050405020304" pitchFamily="18" charset="0"/>
              </a:rPr>
              <a:t>1.- ¿Cómo afecta la desigualdad la forma en que nos relacionamos?</a:t>
            </a:r>
          </a:p>
          <a:p>
            <a:pPr algn="ctr">
              <a:lnSpc>
                <a:spcPct val="150000"/>
              </a:lnSpc>
              <a:spcAft>
                <a:spcPts val="0"/>
              </a:spcAft>
            </a:pPr>
            <a:r>
              <a:rPr lang="es-MX" sz="1100" dirty="0" smtClean="0">
                <a:solidFill>
                  <a:schemeClr val="tx1">
                    <a:lumMod val="65000"/>
                    <a:lumOff val="35000"/>
                  </a:schemeClr>
                </a:solidFill>
                <a:latin typeface="+mj-lt"/>
                <a:cs typeface="Times New Roman" panose="02020603050405020304" pitchFamily="18" charset="0"/>
              </a:rPr>
              <a:t>2.- ¿</a:t>
            </a:r>
            <a:r>
              <a:rPr lang="es-MX" sz="1100" dirty="0" err="1" smtClean="0">
                <a:solidFill>
                  <a:schemeClr val="tx1">
                    <a:lumMod val="65000"/>
                    <a:lumOff val="35000"/>
                  </a:schemeClr>
                </a:solidFill>
                <a:latin typeface="+mj-lt"/>
                <a:cs typeface="Times New Roman" panose="02020603050405020304" pitchFamily="18" charset="0"/>
              </a:rPr>
              <a:t>Somo</a:t>
            </a:r>
            <a:r>
              <a:rPr lang="es-MX" sz="1100" dirty="0" smtClean="0">
                <a:solidFill>
                  <a:schemeClr val="tx1">
                    <a:lumMod val="65000"/>
                    <a:lumOff val="35000"/>
                  </a:schemeClr>
                </a:solidFill>
                <a:latin typeface="+mj-lt"/>
                <a:cs typeface="Times New Roman" panose="02020603050405020304" pitchFamily="18" charset="0"/>
              </a:rPr>
              <a:t> iguales en la diferencia?</a:t>
            </a:r>
          </a:p>
          <a:p>
            <a:pPr algn="ctr">
              <a:lnSpc>
                <a:spcPct val="150000"/>
              </a:lnSpc>
              <a:spcAft>
                <a:spcPts val="0"/>
              </a:spcAft>
            </a:pPr>
            <a:r>
              <a:rPr lang="es-MX" sz="1100" dirty="0" smtClean="0">
                <a:solidFill>
                  <a:schemeClr val="tx1">
                    <a:lumMod val="65000"/>
                    <a:lumOff val="35000"/>
                  </a:schemeClr>
                </a:solidFill>
                <a:latin typeface="+mj-lt"/>
                <a:cs typeface="Times New Roman" panose="02020603050405020304" pitchFamily="18" charset="0"/>
              </a:rPr>
              <a:t>3.- ¿Podríamos decir que todos valemos igual?</a:t>
            </a:r>
          </a:p>
          <a:p>
            <a:pPr algn="ctr">
              <a:lnSpc>
                <a:spcPct val="150000"/>
              </a:lnSpc>
              <a:spcAft>
                <a:spcPts val="0"/>
              </a:spcAft>
            </a:pPr>
            <a:r>
              <a:rPr lang="es-MX" sz="1100" dirty="0" smtClean="0">
                <a:solidFill>
                  <a:schemeClr val="tx1">
                    <a:lumMod val="65000"/>
                    <a:lumOff val="35000"/>
                  </a:schemeClr>
                </a:solidFill>
                <a:latin typeface="+mj-lt"/>
                <a:cs typeface="Times New Roman" panose="02020603050405020304" pitchFamily="18" charset="0"/>
              </a:rPr>
              <a:t>4.- ¿Por que no nos tratamos con respeto?</a:t>
            </a:r>
          </a:p>
          <a:p>
            <a:pPr algn="ctr">
              <a:lnSpc>
                <a:spcPct val="150000"/>
              </a:lnSpc>
              <a:spcAft>
                <a:spcPts val="0"/>
              </a:spcAft>
            </a:pPr>
            <a:r>
              <a:rPr lang="es-MX" sz="1100" dirty="0" smtClean="0">
                <a:solidFill>
                  <a:schemeClr val="tx1">
                    <a:lumMod val="65000"/>
                    <a:lumOff val="35000"/>
                  </a:schemeClr>
                </a:solidFill>
                <a:latin typeface="+mj-lt"/>
                <a:cs typeface="Times New Roman" panose="02020603050405020304" pitchFamily="18" charset="0"/>
              </a:rPr>
              <a:t>5.- ¿Estos problemas tienen solución?</a:t>
            </a:r>
          </a:p>
          <a:p>
            <a:pPr algn="ctr">
              <a:lnSpc>
                <a:spcPct val="150000"/>
              </a:lnSpc>
              <a:spcAft>
                <a:spcPts val="0"/>
              </a:spcAft>
            </a:pPr>
            <a:r>
              <a:rPr lang="es-MX" sz="1100" dirty="0" smtClean="0">
                <a:solidFill>
                  <a:schemeClr val="tx1">
                    <a:lumMod val="65000"/>
                    <a:lumOff val="35000"/>
                  </a:schemeClr>
                </a:solidFill>
                <a:latin typeface="+mj-lt"/>
                <a:cs typeface="Times New Roman" panose="02020603050405020304" pitchFamily="18" charset="0"/>
              </a:rPr>
              <a:t>6.- ¿Si pudieras </a:t>
            </a:r>
            <a:r>
              <a:rPr lang="es-MX" sz="1100" dirty="0" err="1" smtClean="0">
                <a:solidFill>
                  <a:schemeClr val="tx1">
                    <a:lumMod val="65000"/>
                    <a:lumOff val="35000"/>
                  </a:schemeClr>
                </a:solidFill>
                <a:latin typeface="+mj-lt"/>
                <a:cs typeface="Times New Roman" panose="02020603050405020304" pitchFamily="18" charset="0"/>
              </a:rPr>
              <a:t>proproner</a:t>
            </a:r>
            <a:r>
              <a:rPr lang="es-MX" sz="1100" dirty="0" smtClean="0">
                <a:solidFill>
                  <a:schemeClr val="tx1">
                    <a:lumMod val="65000"/>
                    <a:lumOff val="35000"/>
                  </a:schemeClr>
                </a:solidFill>
                <a:latin typeface="+mj-lt"/>
                <a:cs typeface="Times New Roman" panose="02020603050405020304" pitchFamily="18" charset="0"/>
              </a:rPr>
              <a:t> una solución, cuál sería y cómo la comunicarías a otros?</a:t>
            </a:r>
            <a:endParaRPr lang="es-MX" sz="1100" dirty="0">
              <a:latin typeface="+mj-lt"/>
            </a:endParaRPr>
          </a:p>
        </p:txBody>
      </p:sp>
      <p:sp>
        <p:nvSpPr>
          <p:cNvPr id="6" name="5 CuadroTexto"/>
          <p:cNvSpPr txBox="1"/>
          <p:nvPr/>
        </p:nvSpPr>
        <p:spPr>
          <a:xfrm>
            <a:off x="395536" y="3212976"/>
            <a:ext cx="8433320" cy="2885405"/>
          </a:xfrm>
          <a:prstGeom prst="rect">
            <a:avLst/>
          </a:prstGeom>
          <a:noFill/>
        </p:spPr>
        <p:txBody>
          <a:bodyPr wrap="square" rtlCol="0">
            <a:spAutoFit/>
          </a:bodyPr>
          <a:lstStyle/>
          <a:p>
            <a:pPr>
              <a:lnSpc>
                <a:spcPct val="150000"/>
              </a:lnSpc>
              <a:spcAft>
                <a:spcPts val="0"/>
              </a:spcAft>
            </a:pPr>
            <a:r>
              <a:rPr lang="es-MX" sz="1100" b="1" dirty="0" smtClean="0">
                <a:solidFill>
                  <a:schemeClr val="tx1">
                    <a:lumMod val="65000"/>
                    <a:lumOff val="35000"/>
                  </a:schemeClr>
                </a:solidFill>
                <a:latin typeface="+mj-lt"/>
                <a:ea typeface="Calibri" panose="020F0502020204030204" pitchFamily="34" charset="0"/>
                <a:cs typeface="Times New Roman" panose="02020603050405020304" pitchFamily="18" charset="0"/>
              </a:rPr>
              <a:t>Algunas respuestas:</a:t>
            </a:r>
          </a:p>
          <a:p>
            <a:pPr marL="171450" indent="-171450">
              <a:lnSpc>
                <a:spcPct val="150000"/>
              </a:lnSpc>
              <a:spcAft>
                <a:spcPts val="0"/>
              </a:spcAft>
              <a:buFontTx/>
              <a:buChar char="-"/>
            </a:pPr>
            <a:r>
              <a:rPr lang="es-MX" sz="1100" dirty="0" smtClean="0">
                <a:solidFill>
                  <a:schemeClr val="tx1">
                    <a:lumMod val="65000"/>
                    <a:lumOff val="35000"/>
                  </a:schemeClr>
                </a:solidFill>
                <a:latin typeface="+mj-lt"/>
                <a:cs typeface="Times New Roman" panose="02020603050405020304" pitchFamily="18" charset="0"/>
              </a:rPr>
              <a:t>La diferencia en el ADN es aproximadamente del 1.5% entre el hombre y la mujer, pero hace falta igualdad.</a:t>
            </a:r>
          </a:p>
          <a:p>
            <a:pPr marL="171450" indent="-171450">
              <a:lnSpc>
                <a:spcPct val="150000"/>
              </a:lnSpc>
              <a:spcAft>
                <a:spcPts val="0"/>
              </a:spcAft>
              <a:buFontTx/>
              <a:buChar char="-"/>
            </a:pPr>
            <a:r>
              <a:rPr lang="es-MX" sz="1100" dirty="0" smtClean="0">
                <a:solidFill>
                  <a:schemeClr val="tx1">
                    <a:lumMod val="65000"/>
                    <a:lumOff val="35000"/>
                  </a:schemeClr>
                </a:solidFill>
                <a:latin typeface="+mj-lt"/>
                <a:cs typeface="Times New Roman" panose="02020603050405020304" pitchFamily="18" charset="0"/>
              </a:rPr>
              <a:t>Es importante ser curiosos y cuestionarnos mucho.</a:t>
            </a:r>
          </a:p>
          <a:p>
            <a:pPr marL="171450" indent="-171450">
              <a:lnSpc>
                <a:spcPct val="150000"/>
              </a:lnSpc>
              <a:spcAft>
                <a:spcPts val="0"/>
              </a:spcAft>
              <a:buFontTx/>
              <a:buChar char="-"/>
            </a:pPr>
            <a:r>
              <a:rPr lang="es-MX" sz="1100" dirty="0" smtClean="0">
                <a:solidFill>
                  <a:schemeClr val="tx1">
                    <a:lumMod val="65000"/>
                    <a:lumOff val="35000"/>
                  </a:schemeClr>
                </a:solidFill>
                <a:latin typeface="+mj-lt"/>
                <a:cs typeface="Times New Roman" panose="02020603050405020304" pitchFamily="18" charset="0"/>
              </a:rPr>
              <a:t>Las familias son muy importantes en el </a:t>
            </a:r>
            <a:r>
              <a:rPr lang="es-MX" sz="1100" dirty="0" err="1" smtClean="0">
                <a:solidFill>
                  <a:schemeClr val="tx1">
                    <a:lumMod val="65000"/>
                    <a:lumOff val="35000"/>
                  </a:schemeClr>
                </a:solidFill>
                <a:latin typeface="+mj-lt"/>
                <a:cs typeface="Times New Roman" panose="02020603050405020304" pitchFamily="18" charset="0"/>
              </a:rPr>
              <a:t>desrrollo</a:t>
            </a:r>
            <a:r>
              <a:rPr lang="es-MX" sz="1100" dirty="0" smtClean="0">
                <a:solidFill>
                  <a:schemeClr val="tx1">
                    <a:lumMod val="65000"/>
                    <a:lumOff val="35000"/>
                  </a:schemeClr>
                </a:solidFill>
                <a:latin typeface="+mj-lt"/>
                <a:cs typeface="Times New Roman" panose="02020603050405020304" pitchFamily="18" charset="0"/>
              </a:rPr>
              <a:t> de los niños y jóvenes por lo que es vital que se involucren en el </a:t>
            </a:r>
            <a:r>
              <a:rPr lang="es-MX" sz="1100" dirty="0" err="1" smtClean="0">
                <a:solidFill>
                  <a:schemeClr val="tx1">
                    <a:lumMod val="65000"/>
                    <a:lumOff val="35000"/>
                  </a:schemeClr>
                </a:solidFill>
                <a:latin typeface="+mj-lt"/>
                <a:cs typeface="Times New Roman" panose="02020603050405020304" pitchFamily="18" charset="0"/>
              </a:rPr>
              <a:t>conocimeinto</a:t>
            </a:r>
            <a:r>
              <a:rPr lang="es-MX" sz="1100" dirty="0" smtClean="0">
                <a:solidFill>
                  <a:schemeClr val="tx1">
                    <a:lumMod val="65000"/>
                    <a:lumOff val="35000"/>
                  </a:schemeClr>
                </a:solidFill>
                <a:latin typeface="+mj-lt"/>
                <a:cs typeface="Times New Roman" panose="02020603050405020304" pitchFamily="18" charset="0"/>
              </a:rPr>
              <a:t> de este tipo de temas y fomenten la práctica de valores como el respeto.</a:t>
            </a:r>
          </a:p>
          <a:p>
            <a:pPr marL="171450" indent="-171450">
              <a:lnSpc>
                <a:spcPct val="150000"/>
              </a:lnSpc>
              <a:spcAft>
                <a:spcPts val="0"/>
              </a:spcAft>
              <a:buFontTx/>
              <a:buChar char="-"/>
            </a:pPr>
            <a:r>
              <a:rPr lang="es-MX" sz="1100" dirty="0" smtClean="0">
                <a:solidFill>
                  <a:schemeClr val="tx1">
                    <a:lumMod val="65000"/>
                    <a:lumOff val="35000"/>
                  </a:schemeClr>
                </a:solidFill>
                <a:latin typeface="+mj-lt"/>
                <a:cs typeface="Times New Roman" panose="02020603050405020304" pitchFamily="18" charset="0"/>
              </a:rPr>
              <a:t>Todo parte de uno mismo, así que es importante trabajar con nosotros para formar bases sólidas con pensamientos y acciones que nos den valor a nosotros y a los que nos rodean. </a:t>
            </a:r>
          </a:p>
          <a:p>
            <a:pPr marL="171450" indent="-171450">
              <a:lnSpc>
                <a:spcPct val="150000"/>
              </a:lnSpc>
              <a:spcAft>
                <a:spcPts val="0"/>
              </a:spcAft>
              <a:buFontTx/>
              <a:buChar char="-"/>
            </a:pPr>
            <a:r>
              <a:rPr lang="es-MX" sz="1100" dirty="0" smtClean="0">
                <a:solidFill>
                  <a:schemeClr val="tx1">
                    <a:lumMod val="65000"/>
                    <a:lumOff val="35000"/>
                  </a:schemeClr>
                </a:solidFill>
                <a:latin typeface="+mj-lt"/>
                <a:cs typeface="Times New Roman" panose="02020603050405020304" pitchFamily="18" charset="0"/>
              </a:rPr>
              <a:t>Es importante siempre mostrar y exponer temas como los que abordamos en el presente trabajo ya que solo así cobran la debida importancia, y funcionan las medidas para formar entornos mas saludables.</a:t>
            </a:r>
          </a:p>
          <a:p>
            <a:pPr>
              <a:lnSpc>
                <a:spcPct val="150000"/>
              </a:lnSpc>
              <a:spcAft>
                <a:spcPts val="0"/>
              </a:spcAft>
            </a:pPr>
            <a:r>
              <a:rPr lang="es-MX" sz="1100" dirty="0" smtClean="0">
                <a:solidFill>
                  <a:schemeClr val="tx1">
                    <a:lumMod val="65000"/>
                    <a:lumOff val="35000"/>
                  </a:schemeClr>
                </a:solidFill>
                <a:latin typeface="+mj-lt"/>
                <a:cs typeface="Times New Roman" panose="02020603050405020304" pitchFamily="18" charset="0"/>
              </a:rPr>
              <a:t>- Entre más nos acercamos a estudiar las realidades que vivimos mas nos involucramos y la participación es mayor. </a:t>
            </a:r>
          </a:p>
          <a:p>
            <a:pPr marL="171450" indent="-171450">
              <a:lnSpc>
                <a:spcPct val="150000"/>
              </a:lnSpc>
              <a:spcAft>
                <a:spcPts val="0"/>
              </a:spcAft>
              <a:buFontTx/>
              <a:buChar char="-"/>
            </a:pPr>
            <a:endParaRPr lang="es-MX" sz="1100" dirty="0">
              <a:latin typeface="+mj-lt"/>
            </a:endParaRPr>
          </a:p>
        </p:txBody>
      </p:sp>
    </p:spTree>
    <p:extLst>
      <p:ext uri="{BB962C8B-B14F-4D97-AF65-F5344CB8AC3E}">
        <p14:creationId xmlns:p14="http://schemas.microsoft.com/office/powerpoint/2010/main" val="36824964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a:spLocks noGrp="1"/>
          </p:cNvSpPr>
          <p:nvPr>
            <p:ph type="title"/>
          </p:nvPr>
        </p:nvSpPr>
        <p:spPr>
          <a:xfrm>
            <a:off x="35496" y="116632"/>
            <a:ext cx="8229600" cy="548680"/>
          </a:xfrm>
        </p:spPr>
        <p:txBody>
          <a:bodyPr/>
          <a:lstStyle/>
          <a:p>
            <a:pPr algn="r"/>
            <a:r>
              <a:rPr lang="es-MX" sz="2400" b="1" dirty="0" smtClean="0">
                <a:effectLst/>
                <a:latin typeface="Tw Cen MT Condensed" pitchFamily="34" charset="0"/>
                <a:cs typeface="Times New Roman" pitchFamily="18" charset="0"/>
              </a:rPr>
              <a:t>EVIDENCIAS</a:t>
            </a:r>
            <a:endParaRPr lang="es-MX" sz="2400" b="1" dirty="0">
              <a:effectLst/>
              <a:latin typeface="Tw Cen MT Condensed" pitchFamily="34" charset="0"/>
            </a:endParaRPr>
          </a:p>
        </p:txBody>
      </p:sp>
      <p:grpSp>
        <p:nvGrpSpPr>
          <p:cNvPr id="7" name="6 Grupo"/>
          <p:cNvGrpSpPr/>
          <p:nvPr/>
        </p:nvGrpSpPr>
        <p:grpSpPr>
          <a:xfrm>
            <a:off x="880872" y="952149"/>
            <a:ext cx="7291317" cy="2240678"/>
            <a:chOff x="12526" y="3650428"/>
            <a:chExt cx="5300512" cy="2259632"/>
          </a:xfrm>
        </p:grpSpPr>
        <p:pic>
          <p:nvPicPr>
            <p:cNvPr id="8" name="Picture 2" descr="G:\conexiones 20-21\Captura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086" b="3008"/>
            <a:stretch/>
          </p:blipFill>
          <p:spPr bwMode="auto">
            <a:xfrm>
              <a:off x="12526" y="3650428"/>
              <a:ext cx="5300512" cy="2259632"/>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3189709" y="4005064"/>
              <a:ext cx="360040" cy="36004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9 Rectángulo"/>
            <p:cNvSpPr/>
            <p:nvPr/>
          </p:nvSpPr>
          <p:spPr>
            <a:xfrm>
              <a:off x="3563888" y="4010384"/>
              <a:ext cx="392637" cy="36004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pic>
        <p:nvPicPr>
          <p:cNvPr id="2050" name="Picture 2" descr="G:\conexiones 20-21\Captura.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0666"/>
          <a:stretch/>
        </p:blipFill>
        <p:spPr bwMode="auto">
          <a:xfrm>
            <a:off x="899592" y="3343574"/>
            <a:ext cx="7272597" cy="3514426"/>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2051720" y="4509120"/>
            <a:ext cx="1296144" cy="108012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10 Rectángulo"/>
          <p:cNvSpPr/>
          <p:nvPr/>
        </p:nvSpPr>
        <p:spPr>
          <a:xfrm>
            <a:off x="4425659" y="4499749"/>
            <a:ext cx="1296144" cy="108012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4531327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35496" y="116632"/>
            <a:ext cx="8229600" cy="548680"/>
          </a:xfrm>
        </p:spPr>
        <p:txBody>
          <a:bodyPr/>
          <a:lstStyle/>
          <a:p>
            <a:pPr algn="r"/>
            <a:r>
              <a:rPr lang="es-MX" sz="2400" b="1" dirty="0" smtClean="0">
                <a:effectLst/>
                <a:latin typeface="Tw Cen MT Condensed" pitchFamily="34" charset="0"/>
                <a:cs typeface="Times New Roman" pitchFamily="18" charset="0"/>
              </a:rPr>
              <a:t>EVALUACIÓN</a:t>
            </a:r>
            <a:endParaRPr lang="es-MX" sz="2400" b="1" dirty="0">
              <a:effectLst/>
              <a:latin typeface="Tw Cen MT Condensed" pitchFamily="34" charset="0"/>
            </a:endParaRPr>
          </a:p>
        </p:txBody>
      </p:sp>
      <p:sp>
        <p:nvSpPr>
          <p:cNvPr id="6" name="5 CuadroTexto"/>
          <p:cNvSpPr txBox="1"/>
          <p:nvPr/>
        </p:nvSpPr>
        <p:spPr>
          <a:xfrm>
            <a:off x="407879" y="749017"/>
            <a:ext cx="8433320" cy="5632311"/>
          </a:xfrm>
          <a:prstGeom prst="rect">
            <a:avLst/>
          </a:prstGeom>
          <a:noFill/>
        </p:spPr>
        <p:txBody>
          <a:bodyPr wrap="square" rtlCol="0">
            <a:spAutoFit/>
          </a:bodyPr>
          <a:lstStyle/>
          <a:p>
            <a:pPr>
              <a:lnSpc>
                <a:spcPct val="150000"/>
              </a:lnSpc>
              <a:spcAft>
                <a:spcPts val="0"/>
              </a:spcAft>
            </a:pPr>
            <a:r>
              <a:rPr lang="es-MX" sz="1200" dirty="0" smtClean="0">
                <a:solidFill>
                  <a:schemeClr val="tx1">
                    <a:lumMod val="65000"/>
                    <a:lumOff val="35000"/>
                  </a:schemeClr>
                </a:solidFill>
                <a:latin typeface="+mj-lt"/>
                <a:cs typeface="Times New Roman" panose="02020603050405020304" pitchFamily="18" charset="0"/>
              </a:rPr>
              <a:t>Tal como se señaló en la actividad </a:t>
            </a:r>
            <a:r>
              <a:rPr lang="es-MX" sz="1200" dirty="0" err="1" smtClean="0">
                <a:solidFill>
                  <a:schemeClr val="tx1">
                    <a:lumMod val="65000"/>
                    <a:lumOff val="35000"/>
                  </a:schemeClr>
                </a:solidFill>
                <a:latin typeface="+mj-lt"/>
                <a:cs typeface="Times New Roman" panose="02020603050405020304" pitchFamily="18" charset="0"/>
              </a:rPr>
              <a:t>intersisciplinaria</a:t>
            </a:r>
            <a:r>
              <a:rPr lang="es-MX" sz="1200" dirty="0" smtClean="0">
                <a:solidFill>
                  <a:schemeClr val="tx1">
                    <a:lumMod val="65000"/>
                    <a:lumOff val="35000"/>
                  </a:schemeClr>
                </a:solidFill>
                <a:latin typeface="+mj-lt"/>
                <a:cs typeface="Times New Roman" panose="02020603050405020304" pitchFamily="18" charset="0"/>
              </a:rPr>
              <a:t> de cierre, fue una experiencia </a:t>
            </a:r>
            <a:r>
              <a:rPr lang="es-MX" sz="1200" dirty="0" err="1" smtClean="0">
                <a:solidFill>
                  <a:schemeClr val="tx1">
                    <a:lumMod val="65000"/>
                    <a:lumOff val="35000"/>
                  </a:schemeClr>
                </a:solidFill>
                <a:latin typeface="+mj-lt"/>
                <a:cs typeface="Times New Roman" panose="02020603050405020304" pitchFamily="18" charset="0"/>
              </a:rPr>
              <a:t>satisfactoria´ya</a:t>
            </a:r>
            <a:r>
              <a:rPr lang="es-MX" sz="1200" dirty="0" smtClean="0">
                <a:solidFill>
                  <a:schemeClr val="tx1">
                    <a:lumMod val="65000"/>
                    <a:lumOff val="35000"/>
                  </a:schemeClr>
                </a:solidFill>
                <a:latin typeface="+mj-lt"/>
                <a:cs typeface="Times New Roman" panose="02020603050405020304" pitchFamily="18" charset="0"/>
              </a:rPr>
              <a:t> que se logró trabajar de manera interdisciplinaria, tal vez incluso la particularidad que vivimos de las clases virtuales nos ayudó a ser un tanto más flexibles en cuanto a tiempos y darnos un momento para poder compartir en conjunto, lo cual </a:t>
            </a:r>
            <a:r>
              <a:rPr lang="es-MX" sz="1200" dirty="0" err="1" smtClean="0">
                <a:solidFill>
                  <a:schemeClr val="tx1">
                    <a:lumMod val="65000"/>
                    <a:lumOff val="35000"/>
                  </a:schemeClr>
                </a:solidFill>
                <a:latin typeface="+mj-lt"/>
                <a:cs typeface="Times New Roman" panose="02020603050405020304" pitchFamily="18" charset="0"/>
              </a:rPr>
              <a:t>aveces</a:t>
            </a:r>
            <a:r>
              <a:rPr lang="es-MX" sz="1200" dirty="0" smtClean="0">
                <a:solidFill>
                  <a:schemeClr val="tx1">
                    <a:lumMod val="65000"/>
                    <a:lumOff val="35000"/>
                  </a:schemeClr>
                </a:solidFill>
                <a:latin typeface="+mj-lt"/>
                <a:cs typeface="Times New Roman" panose="02020603050405020304" pitchFamily="18" charset="0"/>
              </a:rPr>
              <a:t> presencialmente resulta muy complicado. Algo que era de gran importancia para nosotros como profesores era tener espacios de reflexión para los alumnos, y el hecho de que participaran y escucharlos compartir sus opiniones y la aportación de su creatividad e investigación nos impulsó a querer seguir trabajando con este tipo de proyectos.</a:t>
            </a:r>
          </a:p>
          <a:p>
            <a:pPr>
              <a:lnSpc>
                <a:spcPct val="150000"/>
              </a:lnSpc>
              <a:spcAft>
                <a:spcPts val="0"/>
              </a:spcAft>
            </a:pPr>
            <a:endParaRPr lang="es-MX" sz="1200" dirty="0" smtClean="0">
              <a:solidFill>
                <a:schemeClr val="tx1">
                  <a:lumMod val="65000"/>
                  <a:lumOff val="35000"/>
                </a:schemeClr>
              </a:solidFill>
              <a:latin typeface="+mj-lt"/>
              <a:cs typeface="Times New Roman" panose="02020603050405020304" pitchFamily="18" charset="0"/>
            </a:endParaRPr>
          </a:p>
          <a:p>
            <a:pPr>
              <a:lnSpc>
                <a:spcPct val="150000"/>
              </a:lnSpc>
              <a:spcAft>
                <a:spcPts val="0"/>
              </a:spcAft>
            </a:pPr>
            <a:r>
              <a:rPr lang="es-MX" sz="1200" dirty="0" smtClean="0">
                <a:solidFill>
                  <a:schemeClr val="tx1">
                    <a:lumMod val="65000"/>
                    <a:lumOff val="35000"/>
                  </a:schemeClr>
                </a:solidFill>
                <a:latin typeface="+mj-lt"/>
                <a:cs typeface="Times New Roman" panose="02020603050405020304" pitchFamily="18" charset="0"/>
              </a:rPr>
              <a:t>También fue muy </a:t>
            </a:r>
            <a:r>
              <a:rPr lang="es-MX" sz="1200" dirty="0" err="1" smtClean="0">
                <a:solidFill>
                  <a:schemeClr val="tx1">
                    <a:lumMod val="65000"/>
                    <a:lumOff val="35000"/>
                  </a:schemeClr>
                </a:solidFill>
                <a:latin typeface="+mj-lt"/>
                <a:cs typeface="Times New Roman" panose="02020603050405020304" pitchFamily="18" charset="0"/>
              </a:rPr>
              <a:t>enriqucedora</a:t>
            </a:r>
            <a:r>
              <a:rPr lang="es-MX" sz="1200" dirty="0" smtClean="0">
                <a:solidFill>
                  <a:schemeClr val="tx1">
                    <a:lumMod val="65000"/>
                    <a:lumOff val="35000"/>
                  </a:schemeClr>
                </a:solidFill>
                <a:latin typeface="+mj-lt"/>
                <a:cs typeface="Times New Roman" panose="02020603050405020304" pitchFamily="18" charset="0"/>
              </a:rPr>
              <a:t> la apertura de las profesores participantes todas cooperamos y nos ayudamos lo cual facilitó poder tener clara la manera en que </a:t>
            </a:r>
            <a:r>
              <a:rPr lang="es-MX" sz="1200" dirty="0" err="1" smtClean="0">
                <a:solidFill>
                  <a:schemeClr val="tx1">
                    <a:lumMod val="65000"/>
                    <a:lumOff val="35000"/>
                  </a:schemeClr>
                </a:solidFill>
                <a:latin typeface="+mj-lt"/>
                <a:cs typeface="Times New Roman" panose="02020603050405020304" pitchFamily="18" charset="0"/>
              </a:rPr>
              <a:t>ibamos</a:t>
            </a:r>
            <a:r>
              <a:rPr lang="es-MX" sz="1200" dirty="0" smtClean="0">
                <a:solidFill>
                  <a:schemeClr val="tx1">
                    <a:lumMod val="65000"/>
                    <a:lumOff val="35000"/>
                  </a:schemeClr>
                </a:solidFill>
                <a:latin typeface="+mj-lt"/>
                <a:cs typeface="Times New Roman" panose="02020603050405020304" pitchFamily="18" charset="0"/>
              </a:rPr>
              <a:t> a trabajar con los alumnos, y fue muy </a:t>
            </a:r>
            <a:r>
              <a:rPr lang="es-MX" sz="1200" dirty="0" err="1" smtClean="0">
                <a:solidFill>
                  <a:schemeClr val="tx1">
                    <a:lumMod val="65000"/>
                    <a:lumOff val="35000"/>
                  </a:schemeClr>
                </a:solidFill>
                <a:latin typeface="+mj-lt"/>
                <a:cs typeface="Times New Roman" panose="02020603050405020304" pitchFamily="18" charset="0"/>
              </a:rPr>
              <a:t>agradeble</a:t>
            </a:r>
            <a:r>
              <a:rPr lang="es-MX" sz="1200" dirty="0" smtClean="0">
                <a:solidFill>
                  <a:schemeClr val="tx1">
                    <a:lumMod val="65000"/>
                    <a:lumOff val="35000"/>
                  </a:schemeClr>
                </a:solidFill>
                <a:latin typeface="+mj-lt"/>
                <a:cs typeface="Times New Roman" panose="02020603050405020304" pitchFamily="18" charset="0"/>
              </a:rPr>
              <a:t> que </a:t>
            </a:r>
            <a:r>
              <a:rPr lang="es-MX" sz="1200" dirty="0" err="1" smtClean="0">
                <a:solidFill>
                  <a:schemeClr val="tx1">
                    <a:lumMod val="65000"/>
                    <a:lumOff val="35000"/>
                  </a:schemeClr>
                </a:solidFill>
                <a:latin typeface="+mj-lt"/>
                <a:cs typeface="Times New Roman" panose="02020603050405020304" pitchFamily="18" charset="0"/>
              </a:rPr>
              <a:t>otrso</a:t>
            </a:r>
            <a:r>
              <a:rPr lang="es-MX" sz="1200" dirty="0" smtClean="0">
                <a:solidFill>
                  <a:schemeClr val="tx1">
                    <a:lumMod val="65000"/>
                    <a:lumOff val="35000"/>
                  </a:schemeClr>
                </a:solidFill>
                <a:latin typeface="+mj-lt"/>
                <a:cs typeface="Times New Roman" panose="02020603050405020304" pitchFamily="18" charset="0"/>
              </a:rPr>
              <a:t> profesores pudieran acompañarnos en los intercambios que tuvimos.  Tan solo una profesora comentó que le gustaría que hubiera aún mayor participación de algunos alumnos, ya que se observó que en su mayoría hubo buena recepción pero algunos les costaba más trabajo entrar en el debate.</a:t>
            </a:r>
          </a:p>
          <a:p>
            <a:pPr>
              <a:lnSpc>
                <a:spcPct val="150000"/>
              </a:lnSpc>
              <a:spcAft>
                <a:spcPts val="0"/>
              </a:spcAft>
            </a:pPr>
            <a:endParaRPr lang="es-MX" sz="1200" dirty="0">
              <a:solidFill>
                <a:schemeClr val="tx1">
                  <a:lumMod val="65000"/>
                  <a:lumOff val="35000"/>
                </a:schemeClr>
              </a:solidFill>
              <a:latin typeface="+mj-lt"/>
              <a:cs typeface="Times New Roman" panose="02020603050405020304" pitchFamily="18" charset="0"/>
            </a:endParaRPr>
          </a:p>
          <a:p>
            <a:pPr>
              <a:lnSpc>
                <a:spcPct val="150000"/>
              </a:lnSpc>
              <a:spcAft>
                <a:spcPts val="0"/>
              </a:spcAft>
            </a:pPr>
            <a:r>
              <a:rPr lang="es-MX" sz="1200" dirty="0" err="1" smtClean="0">
                <a:solidFill>
                  <a:schemeClr val="tx1">
                    <a:lumMod val="65000"/>
                    <a:lumOff val="35000"/>
                  </a:schemeClr>
                </a:solidFill>
                <a:latin typeface="+mj-lt"/>
                <a:cs typeface="Times New Roman" panose="02020603050405020304" pitchFamily="18" charset="0"/>
              </a:rPr>
              <a:t>Aveces</a:t>
            </a:r>
            <a:r>
              <a:rPr lang="es-MX" sz="1200" dirty="0" smtClean="0">
                <a:solidFill>
                  <a:schemeClr val="tx1">
                    <a:lumMod val="65000"/>
                    <a:lumOff val="35000"/>
                  </a:schemeClr>
                </a:solidFill>
                <a:latin typeface="+mj-lt"/>
                <a:cs typeface="Times New Roman" panose="02020603050405020304" pitchFamily="18" charset="0"/>
              </a:rPr>
              <a:t> cuesta trabajo comenzar y ponernos todos </a:t>
            </a:r>
            <a:r>
              <a:rPr lang="es-MX" sz="1200" dirty="0" err="1" smtClean="0">
                <a:solidFill>
                  <a:schemeClr val="tx1">
                    <a:lumMod val="65000"/>
                    <a:lumOff val="35000"/>
                  </a:schemeClr>
                </a:solidFill>
                <a:latin typeface="+mj-lt"/>
                <a:cs typeface="Times New Roman" panose="02020603050405020304" pitchFamily="18" charset="0"/>
              </a:rPr>
              <a:t>deacuerdo</a:t>
            </a:r>
            <a:r>
              <a:rPr lang="es-MX" sz="1200" dirty="0" smtClean="0">
                <a:solidFill>
                  <a:schemeClr val="tx1">
                    <a:lumMod val="65000"/>
                    <a:lumOff val="35000"/>
                  </a:schemeClr>
                </a:solidFill>
                <a:latin typeface="+mj-lt"/>
                <a:cs typeface="Times New Roman" panose="02020603050405020304" pitchFamily="18" charset="0"/>
              </a:rPr>
              <a:t> pero una vez estamos en la misma sintonía las cosas fluyen de la mejor manera, y como mencionamos con </a:t>
            </a:r>
            <a:r>
              <a:rPr lang="es-MX" sz="1200" dirty="0" err="1" smtClean="0">
                <a:solidFill>
                  <a:schemeClr val="tx1">
                    <a:lumMod val="65000"/>
                    <a:lumOff val="35000"/>
                  </a:schemeClr>
                </a:solidFill>
                <a:latin typeface="+mj-lt"/>
                <a:cs typeface="Times New Roman" panose="02020603050405020304" pitchFamily="18" charset="0"/>
              </a:rPr>
              <a:t>anteriorida</a:t>
            </a:r>
            <a:r>
              <a:rPr lang="es-MX" sz="1200" dirty="0" smtClean="0">
                <a:solidFill>
                  <a:schemeClr val="tx1">
                    <a:lumMod val="65000"/>
                    <a:lumOff val="35000"/>
                  </a:schemeClr>
                </a:solidFill>
                <a:latin typeface="+mj-lt"/>
                <a:cs typeface="Times New Roman" panose="02020603050405020304" pitchFamily="18" charset="0"/>
              </a:rPr>
              <a:t> esta experiencia nos dejó con ganas de más y con interesantes propuestas para continuar trabajando entorno a dichas temáticas y sobre todo poder implementar diversas estrategias para poder lograr contagiar a nuestra comunidad de entender cuál es la importancia de relacionarnos de maneras respetuosas y poder generar ambientes saludables de convivencia.</a:t>
            </a:r>
            <a:endParaRPr lang="es-MX" sz="1200" dirty="0">
              <a:latin typeface="+mj-lt"/>
            </a:endParaRPr>
          </a:p>
        </p:txBody>
      </p:sp>
    </p:spTree>
    <p:extLst>
      <p:ext uri="{BB962C8B-B14F-4D97-AF65-F5344CB8AC3E}">
        <p14:creationId xmlns:p14="http://schemas.microsoft.com/office/powerpoint/2010/main" val="24269234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8"/>
          <p:cNvGraphicFramePr>
            <a:graphicFrameLocks noGrp="1"/>
          </p:cNvGraphicFramePr>
          <p:nvPr>
            <p:extLst>
              <p:ext uri="{D42A27DB-BD31-4B8C-83A1-F6EECF244321}">
                <p14:modId xmlns:p14="http://schemas.microsoft.com/office/powerpoint/2010/main" val="1629369032"/>
              </p:ext>
            </p:extLst>
          </p:nvPr>
        </p:nvGraphicFramePr>
        <p:xfrm>
          <a:off x="1043608" y="1340768"/>
          <a:ext cx="7416800" cy="5280334"/>
        </p:xfrm>
        <a:graphic>
          <a:graphicData uri="http://schemas.openxmlformats.org/drawingml/2006/table">
            <a:tbl>
              <a:tblPr firstRow="1" firstCol="1" bandRow="1"/>
              <a:tblGrid>
                <a:gridCol w="2663775">
                  <a:extLst>
                    <a:ext uri="{9D8B030D-6E8A-4147-A177-3AD203B41FA5}">
                      <a16:colId xmlns:a16="http://schemas.microsoft.com/office/drawing/2014/main" xmlns="" val="20000"/>
                    </a:ext>
                  </a:extLst>
                </a:gridCol>
                <a:gridCol w="4753025">
                  <a:extLst>
                    <a:ext uri="{9D8B030D-6E8A-4147-A177-3AD203B41FA5}">
                      <a16:colId xmlns:a16="http://schemas.microsoft.com/office/drawing/2014/main" xmlns="" val="20001"/>
                    </a:ext>
                  </a:extLst>
                </a:gridCol>
              </a:tblGrid>
              <a:tr h="332995">
                <a:tc>
                  <a:txBody>
                    <a:bodyPr/>
                    <a:lstStyle/>
                    <a:p>
                      <a:pPr algn="ctr">
                        <a:lnSpc>
                          <a:spcPct val="107000"/>
                        </a:lnSpc>
                        <a:spcAft>
                          <a:spcPts val="0"/>
                        </a:spcAft>
                      </a:pPr>
                      <a:r>
                        <a:rPr lang="es-MX" sz="1600" b="1" dirty="0" smtClean="0">
                          <a:solidFill>
                            <a:srgbClr val="2E74B5"/>
                          </a:solidFill>
                          <a:effectLst/>
                          <a:latin typeface="+mj-lt"/>
                          <a:ea typeface="Calibri" panose="020F0502020204030204" pitchFamily="34" charset="0"/>
                          <a:cs typeface="Times New Roman" panose="02020603050405020304" pitchFamily="18" charset="0"/>
                        </a:rPr>
                        <a:t>ASIGNATURAS</a:t>
                      </a:r>
                      <a:endParaRPr lang="es-MX" sz="1600" dirty="0">
                        <a:solidFill>
                          <a:srgbClr val="2E74B5"/>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457200" algn="ctr">
                        <a:lnSpc>
                          <a:spcPct val="107000"/>
                        </a:lnSpc>
                        <a:spcAft>
                          <a:spcPts val="0"/>
                        </a:spcAft>
                      </a:pPr>
                      <a:r>
                        <a:rPr lang="es-MX" sz="1600" b="1" dirty="0" smtClean="0">
                          <a:solidFill>
                            <a:srgbClr val="2E74B5"/>
                          </a:solidFill>
                          <a:effectLst/>
                          <a:latin typeface="+mj-lt"/>
                          <a:ea typeface="Calibri" panose="020F0502020204030204" pitchFamily="34" charset="0"/>
                          <a:cs typeface="Times New Roman" panose="02020603050405020304" pitchFamily="18" charset="0"/>
                        </a:rPr>
                        <a:t>OBJETIVO</a:t>
                      </a:r>
                      <a:endParaRPr lang="es-MX" sz="1600" dirty="0">
                        <a:solidFill>
                          <a:srgbClr val="2E74B5"/>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0"/>
                  </a:ext>
                </a:extLst>
              </a:tr>
              <a:tr h="466779">
                <a:tc>
                  <a:txBody>
                    <a:bodyPr/>
                    <a:lstStyle/>
                    <a:p>
                      <a:pPr algn="ctr">
                        <a:lnSpc>
                          <a:spcPct val="150000"/>
                        </a:lnSpc>
                        <a:spcAft>
                          <a:spcPts val="0"/>
                        </a:spcAft>
                      </a:pPr>
                      <a:r>
                        <a:rPr lang="es-MX" sz="14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Valores</a:t>
                      </a:r>
                      <a:endParaRPr lang="es-MX" sz="14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tc>
                  <a:txBody>
                    <a:bodyPr/>
                    <a:lstStyle/>
                    <a:p>
                      <a:pPr algn="just">
                        <a:lnSpc>
                          <a:spcPct val="150000"/>
                        </a:lnSpc>
                        <a:spcAft>
                          <a:spcPts val="0"/>
                        </a:spcAft>
                      </a:pPr>
                      <a:r>
                        <a:rPr lang="es-MX" sz="14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Componer</a:t>
                      </a:r>
                      <a:r>
                        <a:rPr lang="es-MX" sz="140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un </a:t>
                      </a:r>
                      <a:r>
                        <a:rPr lang="es-MX" sz="140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spoken</a:t>
                      </a:r>
                      <a:r>
                        <a:rPr lang="es-MX" sz="140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a:t>
                      </a:r>
                      <a:r>
                        <a:rPr lang="es-MX" sz="140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word</a:t>
                      </a:r>
                      <a:r>
                        <a:rPr lang="es-MX" sz="140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a partir de la lectura de temas de la sociedad actual elegidos de la Encíclica </a:t>
                      </a:r>
                      <a:r>
                        <a:rPr lang="es-MX" sz="140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Fratelli</a:t>
                      </a:r>
                      <a:r>
                        <a:rPr lang="es-MX" sz="140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a:t>
                      </a:r>
                      <a:r>
                        <a:rPr lang="es-MX" sz="1400" baseline="0" dirty="0" err="1"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Tutti</a:t>
                      </a:r>
                      <a:r>
                        <a:rPr lang="es-MX" sz="140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(Hermanos todos), que ayude a compartir los mensajes de dichos temas con la comunidad estudiantil.</a:t>
                      </a:r>
                      <a:endParaRPr lang="es-MX" sz="14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extLst>
                  <a:ext uri="{0D108BD9-81ED-4DB2-BD59-A6C34878D82A}">
                    <a16:rowId xmlns:a16="http://schemas.microsoft.com/office/drawing/2014/main" xmlns="" val="10001"/>
                  </a:ext>
                </a:extLst>
              </a:tr>
              <a:tr h="466779">
                <a:tc>
                  <a:txBody>
                    <a:bodyPr/>
                    <a:lstStyle/>
                    <a:p>
                      <a:pPr algn="ctr">
                        <a:lnSpc>
                          <a:spcPct val="150000"/>
                        </a:lnSpc>
                        <a:spcAft>
                          <a:spcPts val="0"/>
                        </a:spcAft>
                      </a:pPr>
                      <a:r>
                        <a:rPr lang="es-MX" sz="14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Química</a:t>
                      </a:r>
                      <a:endParaRPr lang="es-MX" sz="14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50000"/>
                        </a:lnSpc>
                        <a:spcAft>
                          <a:spcPts val="0"/>
                        </a:spcAft>
                      </a:pPr>
                      <a:r>
                        <a:rPr lang="es-MX" sz="14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Investigar la evolución histórica de los dispositivos</a:t>
                      </a:r>
                    </a:p>
                    <a:p>
                      <a:pPr algn="just">
                        <a:lnSpc>
                          <a:spcPct val="150000"/>
                        </a:lnSpc>
                        <a:spcAft>
                          <a:spcPts val="0"/>
                        </a:spcAft>
                      </a:pPr>
                      <a:r>
                        <a:rPr lang="es-MX" sz="14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móviles.</a:t>
                      </a:r>
                    </a:p>
                    <a:p>
                      <a:pPr algn="just">
                        <a:lnSpc>
                          <a:spcPct val="150000"/>
                        </a:lnSpc>
                        <a:spcAft>
                          <a:spcPts val="0"/>
                        </a:spcAft>
                      </a:pPr>
                      <a:r>
                        <a:rPr lang="es-MX" sz="14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Distinguir los beneficios y trastornos que provoca el</a:t>
                      </a:r>
                    </a:p>
                    <a:p>
                      <a:pPr algn="just">
                        <a:lnSpc>
                          <a:spcPct val="150000"/>
                        </a:lnSpc>
                        <a:spcAft>
                          <a:spcPts val="0"/>
                        </a:spcAft>
                      </a:pPr>
                      <a:r>
                        <a:rPr lang="es-MX" sz="14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uso indiscriminado de los celulares.</a:t>
                      </a:r>
                      <a:endParaRPr lang="es-MX" sz="14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2"/>
                  </a:ext>
                </a:extLst>
              </a:tr>
              <a:tr h="466779">
                <a:tc>
                  <a:txBody>
                    <a:bodyPr/>
                    <a:lstStyle/>
                    <a:p>
                      <a:pPr algn="ctr">
                        <a:lnSpc>
                          <a:spcPct val="150000"/>
                        </a:lnSpc>
                        <a:spcAft>
                          <a:spcPts val="0"/>
                        </a:spcAft>
                      </a:pPr>
                      <a:r>
                        <a:rPr lang="es-MX" sz="14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Comunicación Visual</a:t>
                      </a:r>
                    </a:p>
                    <a:p>
                      <a:pPr algn="ctr">
                        <a:lnSpc>
                          <a:spcPct val="150000"/>
                        </a:lnSpc>
                        <a:spcAft>
                          <a:spcPts val="0"/>
                        </a:spcAft>
                      </a:pPr>
                      <a:endParaRPr lang="es-MX" sz="14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tc>
                  <a:txBody>
                    <a:bodyPr/>
                    <a:lstStyle/>
                    <a:p>
                      <a:pPr algn="just">
                        <a:lnSpc>
                          <a:spcPct val="150000"/>
                        </a:lnSpc>
                        <a:spcAft>
                          <a:spcPts val="0"/>
                        </a:spcAft>
                      </a:pPr>
                      <a:r>
                        <a:rPr lang="es-MX" sz="14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Crear un corto animado</a:t>
                      </a:r>
                      <a:r>
                        <a:rPr lang="es-MX" sz="140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partiendo de temas analizados en clase y en otras asignaturas el cual permita comunicar de manera significativa a la comunidad del Colegio la importancia de una convivencia igualitaria y libre de violencia.</a:t>
                      </a:r>
                      <a:endParaRPr lang="es-MX" sz="14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extLst>
                  <a:ext uri="{0D108BD9-81ED-4DB2-BD59-A6C34878D82A}">
                    <a16:rowId xmlns:a16="http://schemas.microsoft.com/office/drawing/2014/main" xmlns="" val="10003"/>
                  </a:ext>
                </a:extLst>
              </a:tr>
              <a:tr h="466779">
                <a:tc>
                  <a:txBody>
                    <a:bodyPr/>
                    <a:lstStyle/>
                    <a:p>
                      <a:pPr algn="ctr">
                        <a:lnSpc>
                          <a:spcPct val="150000"/>
                        </a:lnSpc>
                        <a:spcAft>
                          <a:spcPts val="0"/>
                        </a:spcAft>
                      </a:pPr>
                      <a:endParaRPr lang="es-MX" sz="14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50000"/>
                        </a:lnSpc>
                        <a:spcAft>
                          <a:spcPts val="0"/>
                        </a:spcAft>
                      </a:pPr>
                      <a:endParaRPr lang="es-MX" sz="14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6" name="Título 1"/>
          <p:cNvSpPr>
            <a:spLocks noGrp="1"/>
          </p:cNvSpPr>
          <p:nvPr>
            <p:ph type="title"/>
          </p:nvPr>
        </p:nvSpPr>
        <p:spPr>
          <a:xfrm>
            <a:off x="2771801" y="380655"/>
            <a:ext cx="5461000" cy="600075"/>
          </a:xfrm>
        </p:spPr>
        <p:txBody>
          <a:bodyPr/>
          <a:lstStyle/>
          <a:p>
            <a:pPr algn="r"/>
            <a:r>
              <a:rPr lang="es-MX" sz="1800" b="1" dirty="0" smtClean="0">
                <a:effectLst/>
                <a:latin typeface="Tw Cen MT Condensed" pitchFamily="34" charset="0"/>
                <a:cs typeface="Tunga" pitchFamily="2" charset="0"/>
              </a:rPr>
              <a:t>OBJETIVO A ALCANZAR DE CADA ASIGNATURA. </a:t>
            </a:r>
          </a:p>
        </p:txBody>
      </p:sp>
    </p:spTree>
    <p:extLst>
      <p:ext uri="{BB962C8B-B14F-4D97-AF65-F5344CB8AC3E}">
        <p14:creationId xmlns:p14="http://schemas.microsoft.com/office/powerpoint/2010/main" val="35466030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0" y="3398"/>
            <a:ext cx="9143999" cy="617289"/>
          </a:xfrm>
          <a:prstGeom prst="rect">
            <a:avLst/>
          </a:prstGeom>
        </p:spPr>
        <p:txBody>
          <a:bodyPr vert="horz" lIns="91440" tIns="45720" rIns="91440" bIns="45720" rtlCol="0" anchor="b">
            <a:noAutofit/>
          </a:bodyPr>
          <a:lstStyle>
            <a:lvl1pPr algn="ctr" defTabSz="914400" rtl="0" eaLnBrk="1" latinLnBrk="0" hangingPunct="1">
              <a:lnSpc>
                <a:spcPct val="100000"/>
              </a:lnSpc>
              <a:spcBef>
                <a:spcPct val="0"/>
              </a:spcBef>
              <a:buNone/>
              <a:defRPr sz="80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MX" sz="3600" b="1" dirty="0" smtClean="0">
                <a:solidFill>
                  <a:schemeClr val="accent1">
                    <a:lumMod val="75000"/>
                  </a:schemeClr>
                </a:solidFill>
              </a:rPr>
              <a:t>¿Realidades intocables?</a:t>
            </a:r>
            <a:endParaRPr lang="es-MX" sz="3600" dirty="0"/>
          </a:p>
        </p:txBody>
      </p:sp>
      <p:sp>
        <p:nvSpPr>
          <p:cNvPr id="5" name="2 Marcador de contenido"/>
          <p:cNvSpPr>
            <a:spLocks noGrp="1"/>
          </p:cNvSpPr>
          <p:nvPr>
            <p:ph idx="1"/>
          </p:nvPr>
        </p:nvSpPr>
        <p:spPr>
          <a:xfrm>
            <a:off x="3059832" y="2564904"/>
            <a:ext cx="3024336" cy="2214246"/>
          </a:xfrm>
        </p:spPr>
        <p:style>
          <a:lnRef idx="2">
            <a:schemeClr val="accent1">
              <a:shade val="50000"/>
            </a:schemeClr>
          </a:lnRef>
          <a:fillRef idx="1">
            <a:schemeClr val="accent1"/>
          </a:fillRef>
          <a:effectRef idx="0">
            <a:schemeClr val="accent1"/>
          </a:effectRef>
          <a:fontRef idx="minor">
            <a:schemeClr val="lt1"/>
          </a:fontRef>
        </p:style>
        <p:txBody>
          <a:bodyPr>
            <a:noAutofit/>
          </a:bodyPr>
          <a:lstStyle/>
          <a:p>
            <a:pPr marL="0" indent="0" algn="ctr">
              <a:buNone/>
            </a:pPr>
            <a:r>
              <a:rPr lang="es-ES" sz="1100" dirty="0" smtClean="0">
                <a:latin typeface="+mj-lt"/>
              </a:rPr>
              <a:t>Explicar cuáles son los motivos y las consecuencias </a:t>
            </a:r>
            <a:r>
              <a:rPr lang="es-MX" sz="1100" dirty="0" smtClean="0">
                <a:latin typeface="+mj-lt"/>
              </a:rPr>
              <a:t>de la </a:t>
            </a:r>
            <a:r>
              <a:rPr lang="es-MX" sz="1100" dirty="0">
                <a:latin typeface="+mj-lt"/>
              </a:rPr>
              <a:t>aparente incapacidad de constituirse uno mismo sin excluir al </a:t>
            </a:r>
            <a:r>
              <a:rPr lang="es-MX" sz="1100" dirty="0" smtClean="0">
                <a:latin typeface="+mj-lt"/>
              </a:rPr>
              <a:t>otro, sin desvalorizarlo, partiendo de una investigación con distintos enfoques centrados en el </a:t>
            </a:r>
            <a:r>
              <a:rPr lang="es-ES" sz="1100" dirty="0" smtClean="0">
                <a:latin typeface="+mj-lt"/>
              </a:rPr>
              <a:t>racismo, la discriminación y las </a:t>
            </a:r>
            <a:r>
              <a:rPr lang="es-ES" sz="1100" dirty="0">
                <a:latin typeface="+mj-lt"/>
              </a:rPr>
              <a:t>construcciones </a:t>
            </a:r>
            <a:r>
              <a:rPr lang="es-ES" sz="1100" dirty="0" smtClean="0">
                <a:latin typeface="+mj-lt"/>
              </a:rPr>
              <a:t>sociales en la actualidad, que  nos lleven a integrar una propuesta que logre </a:t>
            </a:r>
            <a:r>
              <a:rPr lang="es-ES" sz="1100" dirty="0" err="1" smtClean="0">
                <a:latin typeface="+mj-lt"/>
              </a:rPr>
              <a:t>convercer</a:t>
            </a:r>
            <a:r>
              <a:rPr lang="es-ES" sz="1100" dirty="0" smtClean="0">
                <a:latin typeface="+mj-lt"/>
              </a:rPr>
              <a:t> a la comunidad del Colegio Ingeniero Armando I. Santacruz de erradicar prácticas violentas en la convivencia diaria.</a:t>
            </a:r>
            <a:endParaRPr lang="es-MX" sz="1100" dirty="0"/>
          </a:p>
        </p:txBody>
      </p:sp>
      <p:sp>
        <p:nvSpPr>
          <p:cNvPr id="6" name="5 Flecha derecha"/>
          <p:cNvSpPr/>
          <p:nvPr/>
        </p:nvSpPr>
        <p:spPr>
          <a:xfrm rot="5400000">
            <a:off x="4067943" y="1178750"/>
            <a:ext cx="1008112" cy="1908212"/>
          </a:xfrm>
          <a:prstGeom prst="rightArrow">
            <a:avLst/>
          </a:prstGeom>
          <a:solidFill>
            <a:srgbClr val="92D050"/>
          </a:soli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s-MX" dirty="0"/>
          </a:p>
        </p:txBody>
      </p:sp>
      <p:sp>
        <p:nvSpPr>
          <p:cNvPr id="7" name="6 CuadroTexto"/>
          <p:cNvSpPr txBox="1"/>
          <p:nvPr/>
        </p:nvSpPr>
        <p:spPr>
          <a:xfrm>
            <a:off x="4067944" y="1988840"/>
            <a:ext cx="2304256" cy="338554"/>
          </a:xfrm>
          <a:prstGeom prst="rect">
            <a:avLst/>
          </a:prstGeom>
          <a:noFill/>
        </p:spPr>
        <p:txBody>
          <a:bodyPr wrap="square" rtlCol="0">
            <a:spAutoFit/>
          </a:bodyPr>
          <a:lstStyle/>
          <a:p>
            <a:r>
              <a:rPr lang="es-MX" sz="1600" dirty="0" smtClean="0">
                <a:solidFill>
                  <a:schemeClr val="accent2"/>
                </a:solidFill>
                <a:latin typeface="+mj-lt"/>
              </a:rPr>
              <a:t>Química</a:t>
            </a:r>
            <a:endParaRPr lang="es-MX" sz="1600" dirty="0">
              <a:solidFill>
                <a:schemeClr val="accent2"/>
              </a:solidFill>
              <a:latin typeface="+mj-lt"/>
            </a:endParaRPr>
          </a:p>
        </p:txBody>
      </p:sp>
      <p:sp>
        <p:nvSpPr>
          <p:cNvPr id="8" name="7 Flecha derecha"/>
          <p:cNvSpPr/>
          <p:nvPr/>
        </p:nvSpPr>
        <p:spPr>
          <a:xfrm rot="12508492">
            <a:off x="5948535" y="3985947"/>
            <a:ext cx="1008112" cy="1908212"/>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s-MX" dirty="0"/>
          </a:p>
        </p:txBody>
      </p:sp>
      <p:sp>
        <p:nvSpPr>
          <p:cNvPr id="9" name="8 CuadroTexto"/>
          <p:cNvSpPr txBox="1"/>
          <p:nvPr/>
        </p:nvSpPr>
        <p:spPr>
          <a:xfrm rot="17813356">
            <a:off x="5722610" y="4219827"/>
            <a:ext cx="2304256" cy="338554"/>
          </a:xfrm>
          <a:prstGeom prst="rect">
            <a:avLst/>
          </a:prstGeom>
          <a:noFill/>
        </p:spPr>
        <p:txBody>
          <a:bodyPr wrap="square" rtlCol="0">
            <a:spAutoFit/>
          </a:bodyPr>
          <a:lstStyle/>
          <a:p>
            <a:r>
              <a:rPr lang="es-MX" sz="1600" dirty="0" smtClean="0">
                <a:solidFill>
                  <a:schemeClr val="bg1"/>
                </a:solidFill>
                <a:latin typeface="+mj-lt"/>
              </a:rPr>
              <a:t>Valores</a:t>
            </a:r>
            <a:endParaRPr lang="es-MX" sz="1600" dirty="0">
              <a:solidFill>
                <a:schemeClr val="bg1"/>
              </a:solidFill>
              <a:latin typeface="+mj-lt"/>
            </a:endParaRPr>
          </a:p>
        </p:txBody>
      </p:sp>
      <p:sp>
        <p:nvSpPr>
          <p:cNvPr id="10" name="9 Flecha derecha"/>
          <p:cNvSpPr/>
          <p:nvPr/>
        </p:nvSpPr>
        <p:spPr>
          <a:xfrm rot="19049379">
            <a:off x="2289214" y="4041960"/>
            <a:ext cx="1008112" cy="1908212"/>
          </a:xfrm>
          <a:prstGeom prst="rightArrow">
            <a:avLst/>
          </a:prstGeom>
          <a:solidFill>
            <a:srgbClr val="FFFF00"/>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s-MX" dirty="0"/>
          </a:p>
        </p:txBody>
      </p:sp>
      <p:sp>
        <p:nvSpPr>
          <p:cNvPr id="11" name="10 CuadroTexto"/>
          <p:cNvSpPr txBox="1"/>
          <p:nvPr/>
        </p:nvSpPr>
        <p:spPr>
          <a:xfrm rot="2855856">
            <a:off x="2111351" y="4749844"/>
            <a:ext cx="1363840" cy="492443"/>
          </a:xfrm>
          <a:prstGeom prst="rect">
            <a:avLst/>
          </a:prstGeom>
          <a:noFill/>
        </p:spPr>
        <p:txBody>
          <a:bodyPr wrap="square" rtlCol="0">
            <a:spAutoFit/>
          </a:bodyPr>
          <a:lstStyle/>
          <a:p>
            <a:pPr algn="ctr"/>
            <a:r>
              <a:rPr lang="es-MX" sz="1200" dirty="0" smtClean="0">
                <a:solidFill>
                  <a:srgbClr val="7030A0"/>
                </a:solidFill>
                <a:latin typeface="+mj-lt"/>
              </a:rPr>
              <a:t>Comunicación</a:t>
            </a:r>
          </a:p>
          <a:p>
            <a:pPr algn="ctr"/>
            <a:r>
              <a:rPr lang="es-MX" sz="1400" dirty="0" smtClean="0">
                <a:solidFill>
                  <a:srgbClr val="7030A0"/>
                </a:solidFill>
                <a:latin typeface="+mj-lt"/>
              </a:rPr>
              <a:t>Visual</a:t>
            </a:r>
            <a:endParaRPr lang="es-MX" sz="1400" dirty="0">
              <a:solidFill>
                <a:srgbClr val="7030A0"/>
              </a:solidFill>
              <a:latin typeface="+mj-lt"/>
            </a:endParaRPr>
          </a:p>
        </p:txBody>
      </p:sp>
      <p:sp>
        <p:nvSpPr>
          <p:cNvPr id="12" name="11 CuadroTexto"/>
          <p:cNvSpPr txBox="1"/>
          <p:nvPr/>
        </p:nvSpPr>
        <p:spPr>
          <a:xfrm>
            <a:off x="3563888" y="980728"/>
            <a:ext cx="2016224" cy="57708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MX" sz="1050" dirty="0" smtClean="0">
                <a:latin typeface="+mj-lt"/>
              </a:rPr>
              <a:t>La influencia de los factores culturales y sociales en la alimentación</a:t>
            </a:r>
            <a:endParaRPr lang="es-MX" sz="1050" dirty="0">
              <a:latin typeface="+mj-lt"/>
            </a:endParaRPr>
          </a:p>
        </p:txBody>
      </p:sp>
      <p:sp>
        <p:nvSpPr>
          <p:cNvPr id="13" name="12 CuadroTexto"/>
          <p:cNvSpPr txBox="1"/>
          <p:nvPr/>
        </p:nvSpPr>
        <p:spPr>
          <a:xfrm>
            <a:off x="1418706" y="5717391"/>
            <a:ext cx="2016224" cy="43088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MX" sz="1050" dirty="0" smtClean="0">
                <a:latin typeface="+mj-lt"/>
              </a:rPr>
              <a:t>La transformación de los códigos de lectura visual</a:t>
            </a:r>
            <a:endParaRPr lang="es-MX" sz="1050" dirty="0">
              <a:latin typeface="+mj-lt"/>
            </a:endParaRPr>
          </a:p>
        </p:txBody>
      </p:sp>
      <p:sp>
        <p:nvSpPr>
          <p:cNvPr id="14" name="13 CuadroTexto"/>
          <p:cNvSpPr txBox="1"/>
          <p:nvPr/>
        </p:nvSpPr>
        <p:spPr>
          <a:xfrm>
            <a:off x="6012160" y="5805877"/>
            <a:ext cx="2016224" cy="25391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MX" sz="1050" dirty="0">
                <a:solidFill>
                  <a:schemeClr val="tx1"/>
                </a:solidFill>
                <a:latin typeface="+mj-lt"/>
                <a:ea typeface="Calibri" panose="020F0502020204030204" pitchFamily="34" charset="0"/>
                <a:cs typeface="Times New Roman" panose="02020603050405020304" pitchFamily="18" charset="0"/>
              </a:rPr>
              <a:t>Fraternidad y amistad social</a:t>
            </a:r>
            <a:endParaRPr lang="es-MX" sz="1050" dirty="0">
              <a:solidFill>
                <a:schemeClr val="tx1"/>
              </a:solidFill>
              <a:latin typeface="+mj-lt"/>
            </a:endParaRPr>
          </a:p>
        </p:txBody>
      </p:sp>
      <p:sp>
        <p:nvSpPr>
          <p:cNvPr id="16" name="15 CuadroTexto"/>
          <p:cNvSpPr txBox="1"/>
          <p:nvPr/>
        </p:nvSpPr>
        <p:spPr>
          <a:xfrm>
            <a:off x="-36512" y="3861048"/>
            <a:ext cx="1411493" cy="1708160"/>
          </a:xfrm>
          <a:prstGeom prst="rect">
            <a:avLst/>
          </a:prstGeom>
          <a:ln>
            <a:solidFill>
              <a:schemeClr val="accent5"/>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171450" indent="-171450">
              <a:buFontTx/>
              <a:buChar char="-"/>
            </a:pPr>
            <a:r>
              <a:rPr lang="es-MX" sz="1050" dirty="0" smtClean="0">
                <a:latin typeface="+mj-lt"/>
              </a:rPr>
              <a:t>Códigos visuales</a:t>
            </a:r>
          </a:p>
          <a:p>
            <a:pPr marL="171450" indent="-171450">
              <a:buFontTx/>
              <a:buChar char="-"/>
            </a:pPr>
            <a:r>
              <a:rPr lang="es-MX" sz="1050" dirty="0" smtClean="0">
                <a:latin typeface="+mj-lt"/>
              </a:rPr>
              <a:t>Narrativa</a:t>
            </a:r>
          </a:p>
          <a:p>
            <a:pPr marL="171450" indent="-171450">
              <a:buFontTx/>
              <a:buChar char="-"/>
            </a:pPr>
            <a:r>
              <a:rPr lang="es-MX" sz="1050" dirty="0" smtClean="0">
                <a:latin typeface="+mj-lt"/>
              </a:rPr>
              <a:t>Entorno</a:t>
            </a:r>
          </a:p>
          <a:p>
            <a:pPr marL="171450" indent="-171450">
              <a:buFontTx/>
              <a:buChar char="-"/>
            </a:pPr>
            <a:r>
              <a:rPr lang="es-MX" sz="1050" dirty="0" smtClean="0">
                <a:latin typeface="+mj-lt"/>
              </a:rPr>
              <a:t>Mensaje </a:t>
            </a:r>
          </a:p>
          <a:p>
            <a:pPr marL="171450" indent="-171450">
              <a:buFontTx/>
              <a:buChar char="-"/>
            </a:pPr>
            <a:r>
              <a:rPr lang="es-MX" sz="1050" dirty="0" smtClean="0">
                <a:latin typeface="+mj-lt"/>
              </a:rPr>
              <a:t>Reflexión</a:t>
            </a:r>
          </a:p>
          <a:p>
            <a:pPr marL="171450" indent="-171450">
              <a:buFontTx/>
              <a:buChar char="-"/>
            </a:pPr>
            <a:r>
              <a:rPr lang="es-MX" sz="1050" dirty="0" smtClean="0">
                <a:latin typeface="+mj-lt"/>
              </a:rPr>
              <a:t>Cultura</a:t>
            </a:r>
          </a:p>
          <a:p>
            <a:pPr marL="171450" indent="-171450">
              <a:buFontTx/>
              <a:buChar char="-"/>
            </a:pPr>
            <a:r>
              <a:rPr lang="es-MX" sz="1050" dirty="0" smtClean="0">
                <a:latin typeface="+mj-lt"/>
              </a:rPr>
              <a:t>Contexto</a:t>
            </a:r>
          </a:p>
          <a:p>
            <a:pPr marL="171450" indent="-171450">
              <a:buFontTx/>
              <a:buChar char="-"/>
            </a:pPr>
            <a:r>
              <a:rPr lang="es-MX" sz="1050" dirty="0" smtClean="0">
                <a:latin typeface="+mj-lt"/>
              </a:rPr>
              <a:t>Interpretación</a:t>
            </a:r>
          </a:p>
          <a:p>
            <a:pPr marL="171450" indent="-171450">
              <a:buFontTx/>
              <a:buChar char="-"/>
            </a:pPr>
            <a:r>
              <a:rPr lang="es-MX" sz="1050" dirty="0" smtClean="0">
                <a:latin typeface="+mj-lt"/>
              </a:rPr>
              <a:t>Representación</a:t>
            </a:r>
            <a:endParaRPr lang="es-MX" sz="1050" dirty="0">
              <a:latin typeface="+mj-lt"/>
            </a:endParaRPr>
          </a:p>
        </p:txBody>
      </p:sp>
      <p:sp>
        <p:nvSpPr>
          <p:cNvPr id="17" name="16 CuadroTexto"/>
          <p:cNvSpPr txBox="1"/>
          <p:nvPr/>
        </p:nvSpPr>
        <p:spPr>
          <a:xfrm>
            <a:off x="2023437" y="979829"/>
            <a:ext cx="1411493" cy="1384995"/>
          </a:xfrm>
          <a:prstGeom prst="rect">
            <a:avLst/>
          </a:prstGeom>
          <a:ln>
            <a:solidFill>
              <a:schemeClr val="accent5"/>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171450" indent="-171450">
              <a:buFontTx/>
              <a:buChar char="-"/>
            </a:pPr>
            <a:r>
              <a:rPr lang="es-MX" sz="1050" dirty="0" smtClean="0">
                <a:latin typeface="+mj-lt"/>
              </a:rPr>
              <a:t>Nutrición</a:t>
            </a:r>
          </a:p>
          <a:p>
            <a:pPr marL="171450" indent="-171450">
              <a:buFontTx/>
              <a:buChar char="-"/>
            </a:pPr>
            <a:r>
              <a:rPr lang="es-MX" sz="1050" dirty="0" smtClean="0">
                <a:latin typeface="+mj-lt"/>
              </a:rPr>
              <a:t>Alimentación</a:t>
            </a:r>
          </a:p>
          <a:p>
            <a:pPr marL="171450" indent="-171450">
              <a:buFontTx/>
              <a:buChar char="-"/>
            </a:pPr>
            <a:r>
              <a:rPr lang="es-MX" sz="1050" dirty="0" smtClean="0">
                <a:latin typeface="+mj-lt"/>
              </a:rPr>
              <a:t>Cultura</a:t>
            </a:r>
          </a:p>
          <a:p>
            <a:pPr marL="171450" indent="-171450">
              <a:buFontTx/>
              <a:buChar char="-"/>
            </a:pPr>
            <a:r>
              <a:rPr lang="es-MX" sz="1050" dirty="0" smtClean="0">
                <a:latin typeface="+mj-lt"/>
              </a:rPr>
              <a:t>Sociedad</a:t>
            </a:r>
          </a:p>
          <a:p>
            <a:pPr marL="171450" indent="-171450">
              <a:buFontTx/>
              <a:buChar char="-"/>
            </a:pPr>
            <a:r>
              <a:rPr lang="es-MX" sz="1050" dirty="0" smtClean="0">
                <a:latin typeface="+mj-lt"/>
              </a:rPr>
              <a:t>Ser humano</a:t>
            </a:r>
          </a:p>
          <a:p>
            <a:pPr marL="171450" indent="-171450">
              <a:buFontTx/>
              <a:buChar char="-"/>
            </a:pPr>
            <a:r>
              <a:rPr lang="es-MX" sz="1050" dirty="0" smtClean="0">
                <a:latin typeface="+mj-lt"/>
              </a:rPr>
              <a:t>Composición química</a:t>
            </a:r>
          </a:p>
          <a:p>
            <a:pPr marL="171450" indent="-171450">
              <a:buFontTx/>
              <a:buChar char="-"/>
            </a:pPr>
            <a:r>
              <a:rPr lang="es-MX" sz="1050" dirty="0" smtClean="0">
                <a:latin typeface="+mj-lt"/>
              </a:rPr>
              <a:t>Genética</a:t>
            </a:r>
            <a:endParaRPr lang="es-MX" sz="1050" dirty="0">
              <a:latin typeface="+mj-lt"/>
            </a:endParaRPr>
          </a:p>
        </p:txBody>
      </p:sp>
      <p:sp>
        <p:nvSpPr>
          <p:cNvPr id="18" name="17 CuadroTexto"/>
          <p:cNvSpPr txBox="1"/>
          <p:nvPr/>
        </p:nvSpPr>
        <p:spPr>
          <a:xfrm>
            <a:off x="7740352" y="4345796"/>
            <a:ext cx="1411493" cy="1223412"/>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171450" indent="-171450">
              <a:buFontTx/>
              <a:buChar char="-"/>
            </a:pPr>
            <a:r>
              <a:rPr lang="es-MX" sz="1050" dirty="0" smtClean="0">
                <a:latin typeface="+mj-lt"/>
              </a:rPr>
              <a:t>Humanismo</a:t>
            </a:r>
          </a:p>
          <a:p>
            <a:pPr marL="171450" indent="-171450">
              <a:buFontTx/>
              <a:buChar char="-"/>
            </a:pPr>
            <a:r>
              <a:rPr lang="es-MX" sz="1050" dirty="0" smtClean="0">
                <a:latin typeface="+mj-lt"/>
              </a:rPr>
              <a:t>Desigualdad</a:t>
            </a:r>
          </a:p>
          <a:p>
            <a:pPr marL="171450" indent="-171450">
              <a:buFontTx/>
              <a:buChar char="-"/>
            </a:pPr>
            <a:r>
              <a:rPr lang="es-MX" sz="1050" dirty="0" smtClean="0">
                <a:latin typeface="+mj-lt"/>
              </a:rPr>
              <a:t>Fraternidad</a:t>
            </a:r>
          </a:p>
          <a:p>
            <a:pPr marL="171450" indent="-171450">
              <a:buFontTx/>
              <a:buChar char="-"/>
            </a:pPr>
            <a:r>
              <a:rPr lang="es-MX" sz="1050" dirty="0" smtClean="0">
                <a:latin typeface="+mj-lt"/>
              </a:rPr>
              <a:t>Amistad social</a:t>
            </a:r>
          </a:p>
          <a:p>
            <a:pPr marL="171450" indent="-171450">
              <a:buFontTx/>
              <a:buChar char="-"/>
            </a:pPr>
            <a:r>
              <a:rPr lang="es-MX" sz="1050" dirty="0" smtClean="0">
                <a:latin typeface="+mj-lt"/>
              </a:rPr>
              <a:t>Cultura</a:t>
            </a:r>
          </a:p>
          <a:p>
            <a:pPr marL="171450" indent="-171450">
              <a:buFontTx/>
              <a:buChar char="-"/>
            </a:pPr>
            <a:r>
              <a:rPr lang="es-MX" sz="1050" dirty="0" smtClean="0">
                <a:latin typeface="+mj-lt"/>
              </a:rPr>
              <a:t>Comunicación</a:t>
            </a:r>
          </a:p>
          <a:p>
            <a:pPr marL="171450" indent="-171450">
              <a:buFontTx/>
              <a:buChar char="-"/>
            </a:pPr>
            <a:r>
              <a:rPr lang="es-MX" sz="1050" dirty="0" smtClean="0">
                <a:latin typeface="+mj-lt"/>
              </a:rPr>
              <a:t>Dignidad</a:t>
            </a:r>
            <a:endParaRPr lang="es-MX" sz="1050" dirty="0">
              <a:latin typeface="+mj-lt"/>
            </a:endParaRPr>
          </a:p>
        </p:txBody>
      </p:sp>
      <p:cxnSp>
        <p:nvCxnSpPr>
          <p:cNvPr id="26" name="25 Conector recto"/>
          <p:cNvCxnSpPr/>
          <p:nvPr/>
        </p:nvCxnSpPr>
        <p:spPr>
          <a:xfrm flipH="1">
            <a:off x="900166" y="1628800"/>
            <a:ext cx="956324" cy="3311253"/>
          </a:xfrm>
          <a:prstGeom prst="line">
            <a:avLst/>
          </a:prstGeom>
        </p:spPr>
        <p:style>
          <a:lnRef idx="1">
            <a:schemeClr val="accent1"/>
          </a:lnRef>
          <a:fillRef idx="0">
            <a:schemeClr val="accent1"/>
          </a:fillRef>
          <a:effectRef idx="0">
            <a:schemeClr val="accent1"/>
          </a:effectRef>
          <a:fontRef idx="minor">
            <a:schemeClr val="tx1"/>
          </a:fontRef>
        </p:style>
      </p:cxnSp>
      <p:grpSp>
        <p:nvGrpSpPr>
          <p:cNvPr id="32" name="31 Grupo"/>
          <p:cNvGrpSpPr/>
          <p:nvPr/>
        </p:nvGrpSpPr>
        <p:grpSpPr>
          <a:xfrm>
            <a:off x="1856489" y="1052736"/>
            <a:ext cx="123223" cy="576064"/>
            <a:chOff x="1856489" y="1052736"/>
            <a:chExt cx="123223" cy="576064"/>
          </a:xfrm>
        </p:grpSpPr>
        <p:cxnSp>
          <p:nvCxnSpPr>
            <p:cNvPr id="24" name="23 Conector recto"/>
            <p:cNvCxnSpPr/>
            <p:nvPr/>
          </p:nvCxnSpPr>
          <p:spPr>
            <a:xfrm>
              <a:off x="1856489" y="1052736"/>
              <a:ext cx="0" cy="576064"/>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27 Conector recto"/>
            <p:cNvCxnSpPr/>
            <p:nvPr/>
          </p:nvCxnSpPr>
          <p:spPr>
            <a:xfrm>
              <a:off x="1856489" y="1052736"/>
              <a:ext cx="12322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29 Conector recto"/>
            <p:cNvCxnSpPr/>
            <p:nvPr/>
          </p:nvCxnSpPr>
          <p:spPr>
            <a:xfrm>
              <a:off x="1856489" y="1628800"/>
              <a:ext cx="123223" cy="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35" name="34 Conector recto"/>
          <p:cNvCxnSpPr/>
          <p:nvPr/>
        </p:nvCxnSpPr>
        <p:spPr>
          <a:xfrm>
            <a:off x="899592" y="5085184"/>
            <a:ext cx="705678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36 Conector recto"/>
          <p:cNvCxnSpPr/>
          <p:nvPr/>
        </p:nvCxnSpPr>
        <p:spPr>
          <a:xfrm>
            <a:off x="3131840" y="1772816"/>
            <a:ext cx="4824536" cy="273630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40 Conector recto"/>
          <p:cNvCxnSpPr/>
          <p:nvPr/>
        </p:nvCxnSpPr>
        <p:spPr>
          <a:xfrm>
            <a:off x="755576" y="4509120"/>
            <a:ext cx="72008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42 Conector recto"/>
          <p:cNvCxnSpPr/>
          <p:nvPr/>
        </p:nvCxnSpPr>
        <p:spPr>
          <a:xfrm>
            <a:off x="827584" y="4005064"/>
            <a:ext cx="7200800" cy="1224136"/>
          </a:xfrm>
          <a:prstGeom prst="line">
            <a:avLst/>
          </a:prstGeom>
          <a:ln>
            <a:solidFill>
              <a:srgbClr val="94068A"/>
            </a:solidFill>
          </a:ln>
        </p:spPr>
        <p:style>
          <a:lnRef idx="1">
            <a:schemeClr val="accent1"/>
          </a:lnRef>
          <a:fillRef idx="0">
            <a:schemeClr val="accent1"/>
          </a:fillRef>
          <a:effectRef idx="0">
            <a:schemeClr val="accent1"/>
          </a:effectRef>
          <a:fontRef idx="minor">
            <a:schemeClr val="tx1"/>
          </a:fontRef>
        </p:style>
      </p:cxnSp>
      <p:cxnSp>
        <p:nvCxnSpPr>
          <p:cNvPr id="47" name="46 Conector recto"/>
          <p:cNvCxnSpPr/>
          <p:nvPr/>
        </p:nvCxnSpPr>
        <p:spPr>
          <a:xfrm>
            <a:off x="3203848" y="1269268"/>
            <a:ext cx="4752528" cy="3347864"/>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0" name="49 Conector recto"/>
          <p:cNvCxnSpPr/>
          <p:nvPr/>
        </p:nvCxnSpPr>
        <p:spPr>
          <a:xfrm>
            <a:off x="827584" y="4617132"/>
            <a:ext cx="7200800" cy="612068"/>
          </a:xfrm>
          <a:prstGeom prst="line">
            <a:avLst/>
          </a:prstGeom>
          <a:ln>
            <a:solidFill>
              <a:srgbClr val="94068A"/>
            </a:solidFill>
          </a:ln>
        </p:spPr>
        <p:style>
          <a:lnRef idx="1">
            <a:schemeClr val="accent1"/>
          </a:lnRef>
          <a:fillRef idx="0">
            <a:schemeClr val="accent1"/>
          </a:fillRef>
          <a:effectRef idx="0">
            <a:schemeClr val="accent1"/>
          </a:effectRef>
          <a:fontRef idx="minor">
            <a:schemeClr val="tx1"/>
          </a:fontRef>
        </p:style>
      </p:cxnSp>
      <p:cxnSp>
        <p:nvCxnSpPr>
          <p:cNvPr id="52" name="51 Conector recto"/>
          <p:cNvCxnSpPr/>
          <p:nvPr/>
        </p:nvCxnSpPr>
        <p:spPr>
          <a:xfrm flipV="1">
            <a:off x="1259633" y="5229200"/>
            <a:ext cx="6768751" cy="135355"/>
          </a:xfrm>
          <a:prstGeom prst="line">
            <a:avLst/>
          </a:prstGeom>
          <a:ln>
            <a:solidFill>
              <a:srgbClr val="46D33B"/>
            </a:solidFill>
          </a:ln>
        </p:spPr>
        <p:style>
          <a:lnRef idx="1">
            <a:schemeClr val="accent1"/>
          </a:lnRef>
          <a:fillRef idx="0">
            <a:schemeClr val="accent1"/>
          </a:fillRef>
          <a:effectRef idx="0">
            <a:schemeClr val="accent1"/>
          </a:effectRef>
          <a:fontRef idx="minor">
            <a:schemeClr val="tx1"/>
          </a:fontRef>
        </p:style>
      </p:cxnSp>
      <p:cxnSp>
        <p:nvCxnSpPr>
          <p:cNvPr id="56" name="55 Conector recto"/>
          <p:cNvCxnSpPr/>
          <p:nvPr/>
        </p:nvCxnSpPr>
        <p:spPr>
          <a:xfrm>
            <a:off x="3203848" y="2158117"/>
            <a:ext cx="4752528" cy="3335109"/>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0" name="59 Conector recto"/>
          <p:cNvCxnSpPr/>
          <p:nvPr/>
        </p:nvCxnSpPr>
        <p:spPr>
          <a:xfrm flipV="1">
            <a:off x="827584" y="2132856"/>
            <a:ext cx="1195853" cy="1819283"/>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62" name="61 Conector recto"/>
          <p:cNvCxnSpPr/>
          <p:nvPr/>
        </p:nvCxnSpPr>
        <p:spPr>
          <a:xfrm flipH="1">
            <a:off x="1259633" y="2204864"/>
            <a:ext cx="891979" cy="3024336"/>
          </a:xfrm>
          <a:prstGeom prst="line">
            <a:avLst/>
          </a:prstGeom>
          <a:ln>
            <a:solidFill>
              <a:srgbClr val="46D33B"/>
            </a:solidFill>
          </a:ln>
        </p:spPr>
        <p:style>
          <a:lnRef idx="1">
            <a:schemeClr val="accent1"/>
          </a:lnRef>
          <a:fillRef idx="0">
            <a:schemeClr val="accent1"/>
          </a:fillRef>
          <a:effectRef idx="0">
            <a:schemeClr val="accent1"/>
          </a:effectRef>
          <a:fontRef idx="minor">
            <a:schemeClr val="tx1"/>
          </a:fontRef>
        </p:style>
      </p:cxnSp>
      <p:cxnSp>
        <p:nvCxnSpPr>
          <p:cNvPr id="64" name="63 Conector recto"/>
          <p:cNvCxnSpPr/>
          <p:nvPr/>
        </p:nvCxnSpPr>
        <p:spPr>
          <a:xfrm flipH="1">
            <a:off x="899592" y="1772816"/>
            <a:ext cx="1368152" cy="2942312"/>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65" name="64 Grupo"/>
          <p:cNvGrpSpPr/>
          <p:nvPr/>
        </p:nvGrpSpPr>
        <p:grpSpPr>
          <a:xfrm flipH="1" flipV="1">
            <a:off x="827583" y="4923166"/>
            <a:ext cx="72583" cy="257342"/>
            <a:chOff x="1856489" y="1052736"/>
            <a:chExt cx="123223" cy="576064"/>
          </a:xfrm>
        </p:grpSpPr>
        <p:cxnSp>
          <p:nvCxnSpPr>
            <p:cNvPr id="66" name="65 Conector recto"/>
            <p:cNvCxnSpPr/>
            <p:nvPr/>
          </p:nvCxnSpPr>
          <p:spPr>
            <a:xfrm>
              <a:off x="1856489" y="1052736"/>
              <a:ext cx="0" cy="576064"/>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66 Conector recto"/>
            <p:cNvCxnSpPr/>
            <p:nvPr/>
          </p:nvCxnSpPr>
          <p:spPr>
            <a:xfrm>
              <a:off x="1856489" y="1052736"/>
              <a:ext cx="12322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67 Conector recto"/>
            <p:cNvCxnSpPr/>
            <p:nvPr/>
          </p:nvCxnSpPr>
          <p:spPr>
            <a:xfrm>
              <a:off x="1856489" y="1628800"/>
              <a:ext cx="123223"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72" name="71 Grupo"/>
          <p:cNvGrpSpPr/>
          <p:nvPr/>
        </p:nvGrpSpPr>
        <p:grpSpPr>
          <a:xfrm flipH="1" flipV="1">
            <a:off x="1187049" y="5235884"/>
            <a:ext cx="72583" cy="257342"/>
            <a:chOff x="1856489" y="1052736"/>
            <a:chExt cx="123223" cy="576064"/>
          </a:xfrm>
        </p:grpSpPr>
        <p:cxnSp>
          <p:nvCxnSpPr>
            <p:cNvPr id="73" name="72 Conector recto"/>
            <p:cNvCxnSpPr/>
            <p:nvPr/>
          </p:nvCxnSpPr>
          <p:spPr>
            <a:xfrm>
              <a:off x="1856489" y="1052736"/>
              <a:ext cx="0" cy="576064"/>
            </a:xfrm>
            <a:prstGeom prst="line">
              <a:avLst/>
            </a:prstGeom>
            <a:ln>
              <a:solidFill>
                <a:srgbClr val="46D33B"/>
              </a:solidFill>
            </a:ln>
          </p:spPr>
          <p:style>
            <a:lnRef idx="1">
              <a:schemeClr val="accent1"/>
            </a:lnRef>
            <a:fillRef idx="0">
              <a:schemeClr val="accent1"/>
            </a:fillRef>
            <a:effectRef idx="0">
              <a:schemeClr val="accent1"/>
            </a:effectRef>
            <a:fontRef idx="minor">
              <a:schemeClr val="tx1"/>
            </a:fontRef>
          </p:style>
        </p:cxnSp>
        <p:cxnSp>
          <p:nvCxnSpPr>
            <p:cNvPr id="74" name="73 Conector recto"/>
            <p:cNvCxnSpPr/>
            <p:nvPr/>
          </p:nvCxnSpPr>
          <p:spPr>
            <a:xfrm>
              <a:off x="1856489" y="1052736"/>
              <a:ext cx="123223" cy="0"/>
            </a:xfrm>
            <a:prstGeom prst="line">
              <a:avLst/>
            </a:prstGeom>
            <a:ln>
              <a:solidFill>
                <a:srgbClr val="46D33B"/>
              </a:solidFill>
            </a:ln>
          </p:spPr>
          <p:style>
            <a:lnRef idx="1">
              <a:schemeClr val="accent1"/>
            </a:lnRef>
            <a:fillRef idx="0">
              <a:schemeClr val="accent1"/>
            </a:fillRef>
            <a:effectRef idx="0">
              <a:schemeClr val="accent1"/>
            </a:effectRef>
            <a:fontRef idx="minor">
              <a:schemeClr val="tx1"/>
            </a:fontRef>
          </p:style>
        </p:cxnSp>
        <p:cxnSp>
          <p:nvCxnSpPr>
            <p:cNvPr id="75" name="74 Conector recto"/>
            <p:cNvCxnSpPr/>
            <p:nvPr/>
          </p:nvCxnSpPr>
          <p:spPr>
            <a:xfrm>
              <a:off x="1856489" y="1628800"/>
              <a:ext cx="123223" cy="0"/>
            </a:xfrm>
            <a:prstGeom prst="line">
              <a:avLst/>
            </a:prstGeom>
            <a:ln>
              <a:solidFill>
                <a:srgbClr val="46D33B"/>
              </a:solidFill>
            </a:ln>
          </p:spPr>
          <p:style>
            <a:lnRef idx="1">
              <a:schemeClr val="accent1"/>
            </a:lnRef>
            <a:fillRef idx="0">
              <a:schemeClr val="accent1"/>
            </a:fillRef>
            <a:effectRef idx="0">
              <a:schemeClr val="accent1"/>
            </a:effectRef>
            <a:fontRef idx="minor">
              <a:schemeClr val="tx1"/>
            </a:fontRef>
          </p:style>
        </p:cxnSp>
      </p:grpSp>
      <p:grpSp>
        <p:nvGrpSpPr>
          <p:cNvPr id="78" name="77 Grupo"/>
          <p:cNvGrpSpPr/>
          <p:nvPr/>
        </p:nvGrpSpPr>
        <p:grpSpPr>
          <a:xfrm>
            <a:off x="2151613" y="1901487"/>
            <a:ext cx="116132" cy="425907"/>
            <a:chOff x="1856489" y="1052736"/>
            <a:chExt cx="123223" cy="576064"/>
          </a:xfrm>
        </p:grpSpPr>
        <p:cxnSp>
          <p:nvCxnSpPr>
            <p:cNvPr id="79" name="78 Conector recto"/>
            <p:cNvCxnSpPr/>
            <p:nvPr/>
          </p:nvCxnSpPr>
          <p:spPr>
            <a:xfrm>
              <a:off x="1856489" y="1052736"/>
              <a:ext cx="0" cy="576064"/>
            </a:xfrm>
            <a:prstGeom prst="line">
              <a:avLst/>
            </a:prstGeom>
            <a:ln>
              <a:solidFill>
                <a:srgbClr val="46D33B"/>
              </a:solidFill>
            </a:ln>
          </p:spPr>
          <p:style>
            <a:lnRef idx="1">
              <a:schemeClr val="accent1"/>
            </a:lnRef>
            <a:fillRef idx="0">
              <a:schemeClr val="accent1"/>
            </a:fillRef>
            <a:effectRef idx="0">
              <a:schemeClr val="accent1"/>
            </a:effectRef>
            <a:fontRef idx="minor">
              <a:schemeClr val="tx1"/>
            </a:fontRef>
          </p:style>
        </p:cxnSp>
        <p:cxnSp>
          <p:nvCxnSpPr>
            <p:cNvPr id="80" name="79 Conector recto"/>
            <p:cNvCxnSpPr/>
            <p:nvPr/>
          </p:nvCxnSpPr>
          <p:spPr>
            <a:xfrm>
              <a:off x="1856489" y="1052736"/>
              <a:ext cx="123223" cy="0"/>
            </a:xfrm>
            <a:prstGeom prst="line">
              <a:avLst/>
            </a:prstGeom>
            <a:ln>
              <a:solidFill>
                <a:srgbClr val="46D33B"/>
              </a:solidFill>
            </a:ln>
          </p:spPr>
          <p:style>
            <a:lnRef idx="1">
              <a:schemeClr val="accent1"/>
            </a:lnRef>
            <a:fillRef idx="0">
              <a:schemeClr val="accent1"/>
            </a:fillRef>
            <a:effectRef idx="0">
              <a:schemeClr val="accent1"/>
            </a:effectRef>
            <a:fontRef idx="minor">
              <a:schemeClr val="tx1"/>
            </a:fontRef>
          </p:style>
        </p:cxnSp>
        <p:cxnSp>
          <p:nvCxnSpPr>
            <p:cNvPr id="81" name="80 Conector recto"/>
            <p:cNvCxnSpPr/>
            <p:nvPr/>
          </p:nvCxnSpPr>
          <p:spPr>
            <a:xfrm>
              <a:off x="1856489" y="1628800"/>
              <a:ext cx="123223" cy="0"/>
            </a:xfrm>
            <a:prstGeom prst="line">
              <a:avLst/>
            </a:prstGeom>
            <a:ln>
              <a:solidFill>
                <a:srgbClr val="46D33B"/>
              </a:solidFill>
            </a:ln>
          </p:spPr>
          <p:style>
            <a:lnRef idx="1">
              <a:schemeClr val="accent1"/>
            </a:lnRef>
            <a:fillRef idx="0">
              <a:schemeClr val="accent1"/>
            </a:fillRef>
            <a:effectRef idx="0">
              <a:schemeClr val="accent1"/>
            </a:effectRef>
            <a:fontRef idx="minor">
              <a:schemeClr val="tx1"/>
            </a:fontRef>
          </p:style>
        </p:cxnSp>
      </p:grpSp>
      <p:grpSp>
        <p:nvGrpSpPr>
          <p:cNvPr id="83" name="82 Grupo"/>
          <p:cNvGrpSpPr/>
          <p:nvPr/>
        </p:nvGrpSpPr>
        <p:grpSpPr>
          <a:xfrm flipH="1">
            <a:off x="3039038" y="1052736"/>
            <a:ext cx="164809" cy="505073"/>
            <a:chOff x="1856489" y="1052736"/>
            <a:chExt cx="123223" cy="576064"/>
          </a:xfrm>
        </p:grpSpPr>
        <p:cxnSp>
          <p:nvCxnSpPr>
            <p:cNvPr id="84" name="83 Conector recto"/>
            <p:cNvCxnSpPr/>
            <p:nvPr/>
          </p:nvCxnSpPr>
          <p:spPr>
            <a:xfrm>
              <a:off x="1856489" y="1052736"/>
              <a:ext cx="0" cy="576064"/>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5" name="84 Conector recto"/>
            <p:cNvCxnSpPr/>
            <p:nvPr/>
          </p:nvCxnSpPr>
          <p:spPr>
            <a:xfrm>
              <a:off x="1856489" y="1052736"/>
              <a:ext cx="123223"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6" name="85 Conector recto"/>
            <p:cNvCxnSpPr/>
            <p:nvPr/>
          </p:nvCxnSpPr>
          <p:spPr>
            <a:xfrm>
              <a:off x="1856489" y="1628800"/>
              <a:ext cx="123223"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cxnSp>
        <p:nvCxnSpPr>
          <p:cNvPr id="88" name="87 Conector recto"/>
          <p:cNvCxnSpPr/>
          <p:nvPr/>
        </p:nvCxnSpPr>
        <p:spPr>
          <a:xfrm>
            <a:off x="863874" y="4326481"/>
            <a:ext cx="7092502" cy="290651"/>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90076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a:spLocks noGrp="1"/>
          </p:cNvSpPr>
          <p:nvPr>
            <p:ph type="title"/>
          </p:nvPr>
        </p:nvSpPr>
        <p:spPr>
          <a:xfrm>
            <a:off x="457200" y="0"/>
            <a:ext cx="8229600" cy="1600200"/>
          </a:xfrm>
        </p:spPr>
        <p:txBody>
          <a:bodyPr/>
          <a:lstStyle/>
          <a:p>
            <a:r>
              <a:rPr lang="es-MX" b="1" dirty="0">
                <a:latin typeface="Tw Cen MT Condensed" pitchFamily="34" charset="0"/>
                <a:cs typeface="Times New Roman" pitchFamily="18" charset="0"/>
              </a:rPr>
              <a:t>PREGUNTA </a:t>
            </a:r>
            <a:r>
              <a:rPr lang="es-MX" b="1" dirty="0" smtClean="0">
                <a:latin typeface="Tw Cen MT Condensed" pitchFamily="34" charset="0"/>
                <a:cs typeface="Times New Roman" pitchFamily="18" charset="0"/>
              </a:rPr>
              <a:t>GENERADORA</a:t>
            </a:r>
            <a:endParaRPr lang="es-MX" dirty="0"/>
          </a:p>
        </p:txBody>
      </p:sp>
      <p:sp>
        <p:nvSpPr>
          <p:cNvPr id="8" name="2 Marcador de contenido"/>
          <p:cNvSpPr txBox="1">
            <a:spLocks/>
          </p:cNvSpPr>
          <p:nvPr/>
        </p:nvSpPr>
        <p:spPr>
          <a:xfrm>
            <a:off x="457200" y="1772816"/>
            <a:ext cx="8229600" cy="1224136"/>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algn="ctr"/>
            <a:r>
              <a:rPr lang="es-ES" dirty="0"/>
              <a:t>¿Cómo </a:t>
            </a:r>
            <a:r>
              <a:rPr lang="es-ES" dirty="0" smtClean="0"/>
              <a:t>afectan conceptos centrales tales como</a:t>
            </a:r>
          </a:p>
          <a:p>
            <a:pPr marL="0" indent="0" algn="ctr">
              <a:buNone/>
            </a:pPr>
            <a:r>
              <a:rPr lang="es-ES" dirty="0" smtClean="0"/>
              <a:t>prejuicio, racismo y discriminación a las construcciones sociales y por ende la manera en que nos relacionamos?</a:t>
            </a:r>
            <a:endParaRPr lang="es-MX" dirty="0"/>
          </a:p>
          <a:p>
            <a:pPr algn="ctr"/>
            <a:endParaRPr lang="es-MX" dirty="0"/>
          </a:p>
        </p:txBody>
      </p:sp>
      <p:sp>
        <p:nvSpPr>
          <p:cNvPr id="9" name="1 Título"/>
          <p:cNvSpPr txBox="1">
            <a:spLocks/>
          </p:cNvSpPr>
          <p:nvPr/>
        </p:nvSpPr>
        <p:spPr>
          <a:xfrm>
            <a:off x="467544" y="3140968"/>
            <a:ext cx="8229600" cy="97951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MX" b="1" dirty="0" smtClean="0">
                <a:latin typeface="Tw Cen MT Condensed" pitchFamily="34" charset="0"/>
                <a:cs typeface="Times New Roman" pitchFamily="18" charset="0"/>
              </a:rPr>
              <a:t>PROBLEMA</a:t>
            </a:r>
            <a:endParaRPr lang="es-MX" dirty="0"/>
          </a:p>
        </p:txBody>
      </p:sp>
      <p:sp>
        <p:nvSpPr>
          <p:cNvPr id="10" name="2 Marcador de contenido"/>
          <p:cNvSpPr txBox="1">
            <a:spLocks/>
          </p:cNvSpPr>
          <p:nvPr/>
        </p:nvSpPr>
        <p:spPr>
          <a:xfrm>
            <a:off x="467544" y="4509120"/>
            <a:ext cx="8229600" cy="1224136"/>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algn="ctr"/>
            <a:r>
              <a:rPr lang="es-ES" dirty="0" smtClean="0"/>
              <a:t>¿Qué hacer como Colegio para enfrentar y erradicar </a:t>
            </a:r>
            <a:r>
              <a:rPr lang="es-MX" dirty="0" smtClean="0"/>
              <a:t>en </a:t>
            </a:r>
            <a:r>
              <a:rPr lang="es-MX" dirty="0"/>
              <a:t>nuestra </a:t>
            </a:r>
            <a:r>
              <a:rPr lang="es-MX" dirty="0" smtClean="0"/>
              <a:t>comunidad </a:t>
            </a:r>
            <a:r>
              <a:rPr lang="es-ES" dirty="0" smtClean="0"/>
              <a:t>el </a:t>
            </a:r>
            <a:r>
              <a:rPr lang="es-MX" dirty="0" smtClean="0"/>
              <a:t>rechazo, la exclusión, la desvalorización y </a:t>
            </a:r>
            <a:r>
              <a:rPr lang="es-MX" dirty="0"/>
              <a:t>otras prácticas </a:t>
            </a:r>
            <a:r>
              <a:rPr lang="es-MX" dirty="0" smtClean="0"/>
              <a:t>similares</a:t>
            </a:r>
            <a:r>
              <a:rPr lang="es-ES" dirty="0" smtClean="0"/>
              <a:t>?</a:t>
            </a:r>
            <a:endParaRPr lang="es-MX" dirty="0" smtClean="0"/>
          </a:p>
          <a:p>
            <a:pPr algn="ctr"/>
            <a:endParaRPr lang="es-MX" dirty="0"/>
          </a:p>
        </p:txBody>
      </p:sp>
    </p:spTree>
    <p:extLst>
      <p:ext uri="{BB962C8B-B14F-4D97-AF65-F5344CB8AC3E}">
        <p14:creationId xmlns:p14="http://schemas.microsoft.com/office/powerpoint/2010/main" val="14444665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808" y="404664"/>
            <a:ext cx="8229600" cy="548680"/>
          </a:xfrm>
        </p:spPr>
        <p:txBody>
          <a:bodyPr/>
          <a:lstStyle/>
          <a:p>
            <a:pPr algn="r"/>
            <a:r>
              <a:rPr lang="es-MX" sz="1800" b="1" dirty="0">
                <a:effectLst/>
                <a:latin typeface="Tw Cen MT Condensed" pitchFamily="34" charset="0"/>
                <a:cs typeface="Times New Roman" pitchFamily="18" charset="0"/>
              </a:rPr>
              <a:t>CONTENIDO. TEMAS </a:t>
            </a:r>
            <a:endParaRPr lang="es-MX" sz="1800" b="1" dirty="0">
              <a:effectLst/>
              <a:latin typeface="Tw Cen MT Condensed" pitchFamily="34" charset="0"/>
            </a:endParaRPr>
          </a:p>
        </p:txBody>
      </p:sp>
      <p:graphicFrame>
        <p:nvGraphicFramePr>
          <p:cNvPr id="4" name="Tabla 8"/>
          <p:cNvGraphicFramePr>
            <a:graphicFrameLocks noGrp="1"/>
          </p:cNvGraphicFramePr>
          <p:nvPr>
            <p:extLst>
              <p:ext uri="{D42A27DB-BD31-4B8C-83A1-F6EECF244321}">
                <p14:modId xmlns:p14="http://schemas.microsoft.com/office/powerpoint/2010/main" val="2549936581"/>
              </p:ext>
            </p:extLst>
          </p:nvPr>
        </p:nvGraphicFramePr>
        <p:xfrm>
          <a:off x="251520" y="980728"/>
          <a:ext cx="8640960" cy="5453635"/>
        </p:xfrm>
        <a:graphic>
          <a:graphicData uri="http://schemas.openxmlformats.org/drawingml/2006/table">
            <a:tbl>
              <a:tblPr firstRow="1" firstCol="1" bandRow="1"/>
              <a:tblGrid>
                <a:gridCol w="2448272">
                  <a:extLst>
                    <a:ext uri="{9D8B030D-6E8A-4147-A177-3AD203B41FA5}">
                      <a16:colId xmlns:a16="http://schemas.microsoft.com/office/drawing/2014/main" xmlns="" val="20000"/>
                    </a:ext>
                  </a:extLst>
                </a:gridCol>
                <a:gridCol w="6192688">
                  <a:extLst>
                    <a:ext uri="{9D8B030D-6E8A-4147-A177-3AD203B41FA5}">
                      <a16:colId xmlns:a16="http://schemas.microsoft.com/office/drawing/2014/main" xmlns="" val="20001"/>
                    </a:ext>
                  </a:extLst>
                </a:gridCol>
              </a:tblGrid>
              <a:tr h="332995">
                <a:tc>
                  <a:txBody>
                    <a:bodyPr/>
                    <a:lstStyle/>
                    <a:p>
                      <a:pPr algn="ctr">
                        <a:lnSpc>
                          <a:spcPct val="107000"/>
                        </a:lnSpc>
                        <a:spcAft>
                          <a:spcPts val="0"/>
                        </a:spcAft>
                      </a:pPr>
                      <a:r>
                        <a:rPr lang="es-MX" sz="1600" b="1" dirty="0" smtClean="0">
                          <a:solidFill>
                            <a:srgbClr val="2E74B5"/>
                          </a:solidFill>
                          <a:effectLst/>
                          <a:latin typeface="+mj-lt"/>
                          <a:ea typeface="Calibri" panose="020F0502020204030204" pitchFamily="34" charset="0"/>
                          <a:cs typeface="Times New Roman" panose="02020603050405020304" pitchFamily="18" charset="0"/>
                        </a:rPr>
                        <a:t>ASIGNATURAS</a:t>
                      </a:r>
                      <a:endParaRPr lang="es-MX" sz="1600" dirty="0">
                        <a:solidFill>
                          <a:srgbClr val="2E74B5"/>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457200" algn="ctr">
                        <a:lnSpc>
                          <a:spcPct val="107000"/>
                        </a:lnSpc>
                        <a:spcAft>
                          <a:spcPts val="0"/>
                        </a:spcAft>
                      </a:pPr>
                      <a:r>
                        <a:rPr lang="es-MX" sz="1600" b="1" dirty="0" smtClean="0">
                          <a:solidFill>
                            <a:srgbClr val="2E74B5"/>
                          </a:solidFill>
                          <a:effectLst/>
                          <a:latin typeface="+mj-lt"/>
                          <a:ea typeface="Calibri" panose="020F0502020204030204" pitchFamily="34" charset="0"/>
                          <a:cs typeface="Times New Roman" panose="02020603050405020304" pitchFamily="18" charset="0"/>
                        </a:rPr>
                        <a:t>TEMAS</a:t>
                      </a:r>
                      <a:endParaRPr lang="es-MX" sz="1600" dirty="0">
                        <a:solidFill>
                          <a:srgbClr val="2E74B5"/>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0"/>
                  </a:ext>
                </a:extLst>
              </a:tr>
              <a:tr h="466779">
                <a:tc>
                  <a:txBody>
                    <a:bodyPr/>
                    <a:lstStyle/>
                    <a:p>
                      <a:pPr algn="ctr">
                        <a:lnSpc>
                          <a:spcPct val="150000"/>
                        </a:lnSpc>
                        <a:spcAft>
                          <a:spcPts val="0"/>
                        </a:spcAft>
                      </a:pPr>
                      <a:r>
                        <a:rPr lang="es-MX" sz="14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Valores</a:t>
                      </a:r>
                      <a:endParaRPr lang="es-MX" sz="14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tc>
                  <a:txBody>
                    <a:bodyPr/>
                    <a:lstStyle/>
                    <a:p>
                      <a:pPr marL="285750" indent="-285750" algn="just">
                        <a:lnSpc>
                          <a:spcPct val="150000"/>
                        </a:lnSpc>
                        <a:spcAft>
                          <a:spcPts val="0"/>
                        </a:spcAft>
                        <a:buFontTx/>
                        <a:buChar char="-"/>
                      </a:pPr>
                      <a:r>
                        <a:rPr lang="es-MX" sz="14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Qué</a:t>
                      </a:r>
                      <a:r>
                        <a:rPr lang="es-MX" sz="140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propone el humanismo para tratar la desigualdad</a:t>
                      </a:r>
                    </a:p>
                    <a:p>
                      <a:pPr marL="285750" indent="-285750" algn="just">
                        <a:lnSpc>
                          <a:spcPct val="150000"/>
                        </a:lnSpc>
                        <a:spcAft>
                          <a:spcPts val="0"/>
                        </a:spcAft>
                        <a:buFontTx/>
                        <a:buChar char="-"/>
                      </a:pPr>
                      <a:r>
                        <a:rPr lang="es-MX" sz="140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Origen de la desigualdad</a:t>
                      </a:r>
                    </a:p>
                    <a:p>
                      <a:pPr marL="285750" indent="-285750" algn="just">
                        <a:lnSpc>
                          <a:spcPct val="150000"/>
                        </a:lnSpc>
                        <a:spcAft>
                          <a:spcPts val="0"/>
                        </a:spcAft>
                        <a:buFontTx/>
                        <a:buChar char="-"/>
                      </a:pPr>
                      <a:r>
                        <a:rPr lang="es-MX" sz="14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Fraternidad y amistad social,</a:t>
                      </a:r>
                      <a:r>
                        <a:rPr lang="es-MX" sz="1400" baseline="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 </a:t>
                      </a:r>
                      <a:r>
                        <a:rPr lang="es-MX" sz="14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Hermanos todos.</a:t>
                      </a:r>
                      <a:endParaRPr lang="es-MX" sz="14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extLst>
                  <a:ext uri="{0D108BD9-81ED-4DB2-BD59-A6C34878D82A}">
                    <a16:rowId xmlns:a16="http://schemas.microsoft.com/office/drawing/2014/main" xmlns="" val="10001"/>
                  </a:ext>
                </a:extLst>
              </a:tr>
              <a:tr h="466779">
                <a:tc>
                  <a:txBody>
                    <a:bodyPr/>
                    <a:lstStyle/>
                    <a:p>
                      <a:pPr algn="ctr">
                        <a:lnSpc>
                          <a:spcPct val="150000"/>
                        </a:lnSpc>
                        <a:spcAft>
                          <a:spcPts val="0"/>
                        </a:spcAft>
                      </a:pPr>
                      <a:r>
                        <a:rPr lang="es-MX" sz="14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Química</a:t>
                      </a:r>
                      <a:endParaRPr lang="es-MX" sz="14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a:noFill/>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50000"/>
                        </a:lnSpc>
                        <a:spcAft>
                          <a:spcPts val="0"/>
                        </a:spcAft>
                      </a:pPr>
                      <a:r>
                        <a:rPr lang="es-MX" sz="14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Compromiso, responsabilidad y respeto a su entorno escolar y social. Industrialización y sus repercusiones en el mundo contemporáneo. Las expresiones culturales como medios de interpretación y transformación del mundo contemporáneo. Desarrollo de valores y actitudes: la disciplina, el respeto y el trabajo en equipo, a través de la experiencia musical como espectador o ejecutante.</a:t>
                      </a:r>
                      <a:endParaRPr lang="es-MX" sz="14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2"/>
                  </a:ext>
                </a:extLst>
              </a:tr>
              <a:tr h="466779">
                <a:tc>
                  <a:txBody>
                    <a:bodyPr/>
                    <a:lstStyle/>
                    <a:p>
                      <a:pPr algn="ctr">
                        <a:lnSpc>
                          <a:spcPct val="150000"/>
                        </a:lnSpc>
                        <a:spcAft>
                          <a:spcPts val="0"/>
                        </a:spcAft>
                      </a:pPr>
                      <a:r>
                        <a:rPr lang="es-MX" sz="14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Comunicación Visual</a:t>
                      </a:r>
                    </a:p>
                  </a:txBody>
                  <a:tcPr marL="68580" marR="68580" marT="0" marB="0">
                    <a:lnL>
                      <a:noFill/>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tc>
                  <a:txBody>
                    <a:bodyPr/>
                    <a:lstStyle/>
                    <a:p>
                      <a:pPr marL="285750" indent="-285750" algn="just">
                        <a:lnSpc>
                          <a:spcPct val="150000"/>
                        </a:lnSpc>
                        <a:spcAft>
                          <a:spcPts val="0"/>
                        </a:spcAft>
                        <a:buFontTx/>
                        <a:buChar char="-"/>
                      </a:pPr>
                      <a:r>
                        <a:rPr lang="es-MX" sz="14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Alternativas de representación (figuración, abstracción, estilización)</a:t>
                      </a:r>
                    </a:p>
                    <a:p>
                      <a:pPr marL="285750" indent="-285750" algn="just">
                        <a:lnSpc>
                          <a:spcPct val="150000"/>
                        </a:lnSpc>
                        <a:spcAft>
                          <a:spcPts val="0"/>
                        </a:spcAft>
                        <a:buFontTx/>
                        <a:buChar char="-"/>
                      </a:pPr>
                      <a:r>
                        <a:rPr lang="es-MX" sz="14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Discurso denotativo y connotativo.</a:t>
                      </a:r>
                    </a:p>
                    <a:p>
                      <a:pPr marL="285750" indent="-285750" algn="just">
                        <a:lnSpc>
                          <a:spcPct val="150000"/>
                        </a:lnSpc>
                        <a:spcAft>
                          <a:spcPts val="0"/>
                        </a:spcAft>
                        <a:buFontTx/>
                        <a:buChar char="-"/>
                      </a:pPr>
                      <a:r>
                        <a:rPr lang="es-MX" sz="14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Técnicas, sus materiales y sus procedimientos como fundamento para la narrativa visual</a:t>
                      </a:r>
                    </a:p>
                    <a:p>
                      <a:pPr marL="285750" indent="-285750" algn="just">
                        <a:lnSpc>
                          <a:spcPct val="150000"/>
                        </a:lnSpc>
                        <a:spcAft>
                          <a:spcPts val="0"/>
                        </a:spcAft>
                        <a:buFontTx/>
                        <a:buChar char="-"/>
                      </a:pPr>
                      <a:r>
                        <a:rPr lang="es-MX" sz="1400" dirty="0" smtClean="0">
                          <a:solidFill>
                            <a:schemeClr val="tx1">
                              <a:lumMod val="65000"/>
                              <a:lumOff val="35000"/>
                            </a:schemeClr>
                          </a:solidFill>
                          <a:effectLst/>
                          <a:latin typeface="+mj-lt"/>
                          <a:ea typeface="Calibri" panose="020F0502020204030204" pitchFamily="34" charset="0"/>
                          <a:cs typeface="Times New Roman" panose="02020603050405020304" pitchFamily="18" charset="0"/>
                        </a:rPr>
                        <a:t>Los medios de difusión y distribución de los mensajes y la pertinencia de uso</a:t>
                      </a:r>
                      <a:endParaRPr lang="es-MX" sz="14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2">
                          <a:lumMod val="75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AF6"/>
                    </a:solidFill>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396897721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jecutivo">
  <a:themeElements>
    <a:clrScheme name="Ejecutivo">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jecutivo">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jecutiv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Profundidad">
  <a:themeElements>
    <a:clrScheme name="Profundidad">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Profundidad">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rofundidad">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Depth" id="{7BEAFC2A-325C-49C4-AC08-2B765DA903F9}" vid="{1735E755-43E6-43AA-ABA2-C989ECC79AF5}"/>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4858</TotalTime>
  <Words>3651</Words>
  <Application>Microsoft Office PowerPoint</Application>
  <PresentationFormat>Presentación en pantalla (4:3)</PresentationFormat>
  <Paragraphs>229</Paragraphs>
  <Slides>55</Slides>
  <Notes>6</Notes>
  <HiddenSlides>0</HiddenSlides>
  <MMClips>5</MMClips>
  <ScaleCrop>false</ScaleCrop>
  <HeadingPairs>
    <vt:vector size="6" baseType="variant">
      <vt:variant>
        <vt:lpstr>Fuentes usadas</vt:lpstr>
      </vt:variant>
      <vt:variant>
        <vt:i4>11</vt:i4>
      </vt:variant>
      <vt:variant>
        <vt:lpstr>Tema</vt:lpstr>
      </vt:variant>
      <vt:variant>
        <vt:i4>2</vt:i4>
      </vt:variant>
      <vt:variant>
        <vt:lpstr>Títulos de diapositiva</vt:lpstr>
      </vt:variant>
      <vt:variant>
        <vt:i4>55</vt:i4>
      </vt:variant>
    </vt:vector>
  </HeadingPairs>
  <TitlesOfParts>
    <vt:vector size="68" baseType="lpstr">
      <vt:lpstr>Arial</vt:lpstr>
      <vt:lpstr>Times New Roman</vt:lpstr>
      <vt:lpstr>Calibri</vt:lpstr>
      <vt:lpstr>Tw Cen MT Condensed</vt:lpstr>
      <vt:lpstr>Tunga</vt:lpstr>
      <vt:lpstr>akaDora</vt:lpstr>
      <vt:lpstr>Courier New</vt:lpstr>
      <vt:lpstr>Palatino Linotype</vt:lpstr>
      <vt:lpstr>Century Gothic</vt:lpstr>
      <vt:lpstr>Tw Cen MT</vt:lpstr>
      <vt:lpstr>Corbel</vt:lpstr>
      <vt:lpstr>Ejecutivo</vt:lpstr>
      <vt:lpstr>Profundidad</vt:lpstr>
      <vt:lpstr>Colegio Ingeniero Armando I. Santacruz, A. C.</vt:lpstr>
      <vt:lpstr>Presentación de PowerPoint</vt:lpstr>
      <vt:lpstr>CICLO ESCOLAR 2020-2021   Inicio: 12 de Abril de  2021  Término: 30 de Abril de  2021    </vt:lpstr>
      <vt:lpstr>INTRODUCCIÓN</vt:lpstr>
      <vt:lpstr>OBJETIVO GENERAL</vt:lpstr>
      <vt:lpstr>OBJETIVO A ALCANZAR DE CADA ASIGNATURA. </vt:lpstr>
      <vt:lpstr>Presentación de PowerPoint</vt:lpstr>
      <vt:lpstr>PREGUNTA GENERADORA</vt:lpstr>
      <vt:lpstr>CONTENIDO. TEMAS </vt:lpstr>
      <vt:lpstr>PRODUCTO FINAL INTERDISCIPLINARIO</vt:lpstr>
      <vt:lpstr>DESCRIPCIÓN DEL PRODUCTO FINAL INTERDISCIPLINARIO.</vt:lpstr>
      <vt:lpstr>ACTIVIDAD INTERDISCIPLINARIA  PARA DAR INICIO O DETONAR EL PROYECTO </vt:lpstr>
      <vt:lpstr>Presentación de PowerPoint</vt:lpstr>
      <vt:lpstr>Presentación de PowerPoint</vt:lpstr>
      <vt:lpstr>EVIDENCIAS</vt:lpstr>
      <vt:lpstr>ACTIVIDADES INTERDISCIPLINARIAS  DE LA FASE DE DESARROLLO DEL PROYECTO. </vt:lpstr>
      <vt:lpstr>Presentación de PowerPoint</vt:lpstr>
      <vt:lpstr>Presentación de PowerPoint</vt:lpstr>
      <vt:lpstr>EVIDENCIAS</vt:lpstr>
      <vt:lpstr>EVIDENCIAS</vt:lpstr>
      <vt:lpstr>Presentación de PowerPoint</vt:lpstr>
      <vt:lpstr>Presentación de PowerPoint</vt:lpstr>
      <vt:lpstr>Presentación de PowerPoint</vt:lpstr>
      <vt:lpstr>Presentación de PowerPoint</vt:lpstr>
      <vt:lpstr>EVIDENCIAS</vt:lpstr>
      <vt:lpstr>EVIDENCIAS</vt:lpstr>
      <vt:lpstr>ACTIVIDAD POR ASIGNATURA  DE LA FASE DE DESARROLLO DEL PROYECTO. </vt:lpstr>
      <vt:lpstr>Presentación de PowerPoint</vt:lpstr>
      <vt:lpstr>Presentación de PowerPoint</vt:lpstr>
      <vt:lpstr>EVIDENCIAS</vt:lpstr>
      <vt:lpstr>EVIDENCIAS</vt:lpstr>
      <vt:lpstr>EVIDENCIAS</vt:lpstr>
      <vt:lpstr>EVIDENCIAS</vt:lpstr>
      <vt:lpstr>EVIDENCIAS</vt:lpstr>
      <vt:lpstr>Presentación de PowerPoint</vt:lpstr>
      <vt:lpstr>Presentación de PowerPoint</vt:lpstr>
      <vt:lpstr>EVIDENCIAS</vt:lpstr>
      <vt:lpstr>EVIDENCIAS</vt:lpstr>
      <vt:lpstr>EVIDENCIAS</vt:lpstr>
      <vt:lpstr>EVIDENCIAS</vt:lpstr>
      <vt:lpstr>EVIDENCIAS</vt:lpstr>
      <vt:lpstr>Presentación de PowerPoint</vt:lpstr>
      <vt:lpstr>Presentación de PowerPoint</vt:lpstr>
      <vt:lpstr>Presentación de PowerPoint</vt:lpstr>
      <vt:lpstr>EVIDENCIAS</vt:lpstr>
      <vt:lpstr>EVIDENCIAS</vt:lpstr>
      <vt:lpstr>EVIDENCIAS</vt:lpstr>
      <vt:lpstr>EVIDENCIAS</vt:lpstr>
      <vt:lpstr>EVIDENCIAS</vt:lpstr>
      <vt:lpstr>ACTIVIDAD INTERDISCIPLINARIA DEL CIERRE DEL PROYECTO. </vt:lpstr>
      <vt:lpstr>Presentación de PowerPoint</vt:lpstr>
      <vt:lpstr>Presentación de PowerPoint</vt:lpstr>
      <vt:lpstr>EVIDENCIAS</vt:lpstr>
      <vt:lpstr>EVIDENCIAS</vt:lpstr>
      <vt:lpstr>EVALUACIÓN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Di Creativa</dc:creator>
  <cp:lastModifiedBy>Di Creativa</cp:lastModifiedBy>
  <cp:revision>178</cp:revision>
  <dcterms:created xsi:type="dcterms:W3CDTF">2019-04-11T01:40:22Z</dcterms:created>
  <dcterms:modified xsi:type="dcterms:W3CDTF">2021-06-08T23:48:21Z</dcterms:modified>
</cp:coreProperties>
</file>