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1"/>
  </p:sldMasterIdLst>
  <p:notesMasterIdLst>
    <p:notesMasterId r:id="rId22"/>
  </p:notesMasterIdLst>
  <p:sldIdLst>
    <p:sldId id="256" r:id="rId2"/>
    <p:sldId id="260" r:id="rId3"/>
    <p:sldId id="261" r:id="rId4"/>
    <p:sldId id="262" r:id="rId5"/>
    <p:sldId id="263" r:id="rId6"/>
    <p:sldId id="264" r:id="rId7"/>
    <p:sldId id="265" r:id="rId8"/>
    <p:sldId id="266" r:id="rId9"/>
    <p:sldId id="274" r:id="rId10"/>
    <p:sldId id="275" r:id="rId11"/>
    <p:sldId id="278" r:id="rId12"/>
    <p:sldId id="290" r:id="rId13"/>
    <p:sldId id="298" r:id="rId14"/>
    <p:sldId id="299" r:id="rId15"/>
    <p:sldId id="291" r:id="rId16"/>
    <p:sldId id="277" r:id="rId17"/>
    <p:sldId id="293" r:id="rId18"/>
    <p:sldId id="295" r:id="rId19"/>
    <p:sldId id="294" r:id="rId20"/>
    <p:sldId id="28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1"/>
    <p:restoredTop sz="93036"/>
  </p:normalViewPr>
  <p:slideViewPr>
    <p:cSldViewPr snapToGrid="0" snapToObjects="1">
      <p:cViewPr>
        <p:scale>
          <a:sx n="90" d="100"/>
          <a:sy n="90" d="100"/>
        </p:scale>
        <p:origin x="72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0ECB6-8EF9-B742-8C69-54EF7AD5645E}" type="datetimeFigureOut">
              <a:rPr lang="es-ES_tradnl" smtClean="0"/>
              <a:t>26/6/23</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BE1A3C-C4C4-0245-AA85-648F5ACC12D3}" type="slidenum">
              <a:rPr lang="es-ES_tradnl" smtClean="0"/>
              <a:t>‹Nr.›</a:t>
            </a:fld>
            <a:endParaRPr lang="es-ES_tradnl"/>
          </a:p>
        </p:txBody>
      </p:sp>
    </p:spTree>
    <p:extLst>
      <p:ext uri="{BB962C8B-B14F-4D97-AF65-F5344CB8AC3E}">
        <p14:creationId xmlns:p14="http://schemas.microsoft.com/office/powerpoint/2010/main" val="1443961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FCBE1A3C-C4C4-0245-AA85-648F5ACC12D3}" type="slidenum">
              <a:rPr lang="es-ES_tradnl" smtClean="0"/>
              <a:t>5</a:t>
            </a:fld>
            <a:endParaRPr lang="es-ES_tradnl"/>
          </a:p>
        </p:txBody>
      </p:sp>
    </p:spTree>
    <p:extLst>
      <p:ext uri="{BB962C8B-B14F-4D97-AF65-F5344CB8AC3E}">
        <p14:creationId xmlns:p14="http://schemas.microsoft.com/office/powerpoint/2010/main" val="209807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FCBE1A3C-C4C4-0245-AA85-648F5ACC12D3}" type="slidenum">
              <a:rPr lang="es-ES_tradnl" smtClean="0"/>
              <a:t>20</a:t>
            </a:fld>
            <a:endParaRPr lang="es-ES_tradnl"/>
          </a:p>
        </p:txBody>
      </p:sp>
    </p:spTree>
    <p:extLst>
      <p:ext uri="{BB962C8B-B14F-4D97-AF65-F5344CB8AC3E}">
        <p14:creationId xmlns:p14="http://schemas.microsoft.com/office/powerpoint/2010/main" val="837015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Clic para editar título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69865475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Clic para editar título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9D46690-BF5A-48B7-969C-551D66D67CB0}" type="datetimeFigureOut">
              <a:rPr lang="es-MX" smtClean="0"/>
              <a:t>26/06/23</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DF59DB0-8B19-48F6-9476-3C48FF6E3E49}" type="slidenum">
              <a:rPr lang="es-MX" smtClean="0"/>
              <a:t>‹Nr.›</a:t>
            </a:fld>
            <a:endParaRPr lang="es-MX"/>
          </a:p>
        </p:txBody>
      </p:sp>
    </p:spTree>
    <p:extLst>
      <p:ext uri="{BB962C8B-B14F-4D97-AF65-F5344CB8AC3E}">
        <p14:creationId xmlns:p14="http://schemas.microsoft.com/office/powerpoint/2010/main" val="32099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Clic para editar título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6/26/23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7226202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Clic para editar título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6/26/23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0836209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Clic para editar título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6/26/23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4331882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Clic para editar título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6/26/23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25203692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 para editar título</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939791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Clic para editar título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12741977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Clic para editar título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64284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Clic para editar título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6/26/23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4367076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Clic para editar título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6/26/23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490986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Clic para editar título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6/26/23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112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 para editar título</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6/26/23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3005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6/26/23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692608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Clic para editar título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6/26/23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11063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Clic para editar título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Arrastre la imagen al marcador de posición o haga clic en el icono para agregar</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6/26/23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3555646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Clic para editar título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FigureOut">
              <a:rPr lang="en-US" smtClean="0"/>
              <a:pPr/>
              <a:t>6/26/23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143287609"/>
      </p:ext>
    </p:extLst>
  </p:cSld>
  <p:clrMap bg1="dk1" tx1="lt1" bg2="dk2" tx2="lt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cienciorama.unam.mx/#!titulo/315/?el-infinito"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apq6r6JKNR4" TargetMode="External"/><Relationship Id="rId3" Type="http://schemas.openxmlformats.org/officeDocument/2006/relationships/hyperlink" Target="https://rac.es/ficheros/doc/00984.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743200" y="2225792"/>
            <a:ext cx="8772040" cy="1541701"/>
          </a:xfrm>
        </p:spPr>
        <p:txBody>
          <a:bodyPr>
            <a:normAutofit/>
          </a:bodyPr>
          <a:lstStyle/>
          <a:p>
            <a:pPr algn="r"/>
            <a:r>
              <a:rPr lang="es-MX" sz="4000" dirty="0"/>
              <a:t>Centro Educativo Cruz Azul, </a:t>
            </a:r>
            <a:r>
              <a:rPr lang="es-MX" sz="4800" dirty="0"/>
              <a:t/>
            </a:r>
            <a:br>
              <a:rPr lang="es-MX" sz="4800" dirty="0"/>
            </a:br>
            <a:r>
              <a:rPr lang="es-MX" sz="3100" dirty="0"/>
              <a:t>campus Cruz Azul, Hidalgo.</a:t>
            </a:r>
            <a:r>
              <a:rPr lang="es-MX" sz="4800" dirty="0"/>
              <a:t/>
            </a:r>
            <a:br>
              <a:rPr lang="es-MX" sz="4800" dirty="0"/>
            </a:br>
            <a:r>
              <a:rPr lang="es-MX" sz="2200" dirty="0"/>
              <a:t>Clave 6910.</a:t>
            </a:r>
            <a:endParaRPr lang="es-ES_tradnl" sz="2200" dirty="0">
              <a:solidFill>
                <a:schemeClr val="bg1"/>
              </a:solidFill>
            </a:endParaRPr>
          </a:p>
        </p:txBody>
      </p:sp>
      <p:sp>
        <p:nvSpPr>
          <p:cNvPr id="3" name="Subtítulo 2"/>
          <p:cNvSpPr>
            <a:spLocks noGrp="1"/>
          </p:cNvSpPr>
          <p:nvPr>
            <p:ph type="subTitle" idx="1"/>
          </p:nvPr>
        </p:nvSpPr>
        <p:spPr>
          <a:xfrm>
            <a:off x="4057165" y="3767493"/>
            <a:ext cx="7315200" cy="1131377"/>
          </a:xfrm>
        </p:spPr>
        <p:txBody>
          <a:bodyPr>
            <a:normAutofit fontScale="92500" lnSpcReduction="20000"/>
          </a:bodyPr>
          <a:lstStyle/>
          <a:p>
            <a:pPr algn="r"/>
            <a:endParaRPr lang="es-ES_tradnl" dirty="0" smtClean="0">
              <a:solidFill>
                <a:schemeClr val="tx1"/>
              </a:solidFill>
            </a:endParaRPr>
          </a:p>
          <a:p>
            <a:pPr algn="r"/>
            <a:r>
              <a:rPr lang="es-MX" sz="2300" dirty="0">
                <a:solidFill>
                  <a:schemeClr val="tx1"/>
                </a:solidFill>
              </a:rPr>
              <a:t>Equipo </a:t>
            </a:r>
            <a:r>
              <a:rPr lang="es-MX" sz="2300" dirty="0" smtClean="0">
                <a:solidFill>
                  <a:schemeClr val="tx1"/>
                </a:solidFill>
              </a:rPr>
              <a:t>Uno</a:t>
            </a:r>
            <a:endParaRPr lang="es-MX" sz="2300" dirty="0">
              <a:solidFill>
                <a:schemeClr val="tx1"/>
              </a:solidFill>
            </a:endParaRPr>
          </a:p>
          <a:p>
            <a:pPr algn="r"/>
            <a:r>
              <a:rPr lang="es-MX" sz="2400" dirty="0">
                <a:solidFill>
                  <a:schemeClr val="tx1"/>
                </a:solidFill>
              </a:rPr>
              <a:t>Proyecto dirigido a </a:t>
            </a:r>
            <a:r>
              <a:rPr lang="es-MX" sz="2400" dirty="0" smtClean="0">
                <a:solidFill>
                  <a:schemeClr val="tx1"/>
                </a:solidFill>
              </a:rPr>
              <a:t>6</a:t>
            </a:r>
            <a:r>
              <a:rPr lang="es-ES" sz="2400" dirty="0" smtClean="0">
                <a:solidFill>
                  <a:schemeClr val="tx1"/>
                </a:solidFill>
              </a:rPr>
              <a:t>º</a:t>
            </a:r>
            <a:r>
              <a:rPr lang="es-MX" sz="2400" dirty="0" smtClean="0">
                <a:solidFill>
                  <a:schemeClr val="tx1"/>
                </a:solidFill>
              </a:rPr>
              <a:t> </a:t>
            </a:r>
            <a:r>
              <a:rPr lang="es-MX" sz="2400" dirty="0">
                <a:solidFill>
                  <a:schemeClr val="tx1"/>
                </a:solidFill>
              </a:rPr>
              <a:t>año</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737" y="2435022"/>
            <a:ext cx="2428875" cy="23191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30338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3125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84356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154954" y="586444"/>
            <a:ext cx="8825659" cy="990276"/>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s-ES" sz="2000" dirty="0" smtClean="0">
                <a:solidFill>
                  <a:schemeClr val="tx1"/>
                </a:solidFill>
              </a:rPr>
              <a:t>Documentación de actividades y evidencias de enseñanza-aprendizaje:</a:t>
            </a:r>
            <a:endParaRPr lang="es-ES" sz="2000" dirty="0">
              <a:solidFill>
                <a:schemeClr val="tx1"/>
              </a:solidFill>
            </a:endParaRPr>
          </a:p>
        </p:txBody>
      </p:sp>
      <p:sp>
        <p:nvSpPr>
          <p:cNvPr id="3" name="Marcador de texto 2"/>
          <p:cNvSpPr txBox="1">
            <a:spLocks/>
          </p:cNvSpPr>
          <p:nvPr/>
        </p:nvSpPr>
        <p:spPr>
          <a:xfrm>
            <a:off x="428625" y="1285875"/>
            <a:ext cx="11287125" cy="5186363"/>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just"/>
            <a:r>
              <a:rPr lang="es-ES" sz="1800" dirty="0" smtClean="0">
                <a:latin typeface="Arial" charset="0"/>
                <a:ea typeface="Arial" charset="0"/>
                <a:cs typeface="Arial" charset="0"/>
              </a:rPr>
              <a:t>Historia de las Doctrinas Filosóficas</a:t>
            </a:r>
            <a:r>
              <a:rPr lang="es-ES" sz="1800" dirty="0">
                <a:latin typeface="Arial" charset="0"/>
                <a:ea typeface="Arial" charset="0"/>
                <a:cs typeface="Arial" charset="0"/>
              </a:rPr>
              <a:t>: el infinito y la </a:t>
            </a:r>
            <a:r>
              <a:rPr lang="es-ES" sz="1800" dirty="0" smtClean="0">
                <a:latin typeface="Arial" charset="0"/>
                <a:ea typeface="Arial" charset="0"/>
                <a:cs typeface="Arial" charset="0"/>
              </a:rPr>
              <a:t>filosofía.</a:t>
            </a:r>
          </a:p>
          <a:p>
            <a:pPr algn="just"/>
            <a:r>
              <a:rPr lang="es-ES" sz="1800" dirty="0" smtClean="0">
                <a:latin typeface="Arial" charset="0"/>
                <a:ea typeface="Arial" charset="0"/>
                <a:cs typeface="Arial" charset="0"/>
              </a:rPr>
              <a:t>Objetivo: Analizar la relación del concepto infinito con diversas ideas provenientes de la filosofía occidental y sus implicaciones en la cultura y las matemáticas.</a:t>
            </a:r>
          </a:p>
          <a:p>
            <a:pPr algn="just"/>
            <a:r>
              <a:rPr lang="es-ES" sz="1800" dirty="0" smtClean="0">
                <a:latin typeface="Arial" charset="0"/>
                <a:ea typeface="Arial" charset="0"/>
                <a:cs typeface="Arial" charset="0"/>
              </a:rPr>
              <a:t>Grado: 6º.</a:t>
            </a:r>
          </a:p>
          <a:p>
            <a:pPr algn="just"/>
            <a:r>
              <a:rPr lang="es-ES" sz="1800" dirty="0" smtClean="0">
                <a:latin typeface="Arial" charset="0"/>
                <a:ea typeface="Arial" charset="0"/>
                <a:cs typeface="Arial" charset="0"/>
              </a:rPr>
              <a:t>Fecha: </a:t>
            </a:r>
            <a:r>
              <a:rPr lang="es-ES_tradnl" sz="1800" dirty="0" smtClean="0">
                <a:latin typeface="Arial" charset="0"/>
                <a:ea typeface="Arial" charset="0"/>
                <a:cs typeface="Arial" charset="0"/>
              </a:rPr>
              <a:t>17-21 de abril de 2023.</a:t>
            </a:r>
          </a:p>
          <a:p>
            <a:pPr algn="just"/>
            <a:r>
              <a:rPr lang="es-ES_tradnl" sz="1800" dirty="0" smtClean="0">
                <a:latin typeface="Arial" charset="0"/>
                <a:ea typeface="Arial" charset="0"/>
                <a:cs typeface="Arial" charset="0"/>
              </a:rPr>
              <a:t>Asignaturas: </a:t>
            </a:r>
            <a:r>
              <a:rPr lang="es-ES" sz="1800" dirty="0" smtClean="0">
                <a:latin typeface="Arial" charset="0"/>
                <a:ea typeface="Arial" charset="0"/>
                <a:cs typeface="Arial" charset="0"/>
              </a:rPr>
              <a:t>Historia de las Doctrinas Filosóficas</a:t>
            </a:r>
            <a:r>
              <a:rPr lang="es-ES" sz="1800" dirty="0">
                <a:latin typeface="Arial" charset="0"/>
                <a:ea typeface="Arial" charset="0"/>
                <a:cs typeface="Arial" charset="0"/>
              </a:rPr>
              <a:t>: </a:t>
            </a:r>
            <a:r>
              <a:rPr lang="es-ES" sz="1800" i="1" dirty="0">
                <a:latin typeface="Arial" charset="0"/>
                <a:ea typeface="Arial" charset="0"/>
                <a:cs typeface="Arial" charset="0"/>
              </a:rPr>
              <a:t>1.4 Distinción entre un texto filosófico de uno mítico, religioso, literario o científico, ambos referidos al mismo </a:t>
            </a:r>
            <a:r>
              <a:rPr lang="es-ES" sz="1800" i="1" dirty="0" smtClean="0">
                <a:latin typeface="Arial" charset="0"/>
                <a:ea typeface="Arial" charset="0"/>
                <a:cs typeface="Arial" charset="0"/>
              </a:rPr>
              <a:t>tema; 1.8 </a:t>
            </a:r>
            <a:r>
              <a:rPr lang="es-ES" sz="1800" i="1" dirty="0">
                <a:latin typeface="Arial" charset="0"/>
                <a:ea typeface="Arial" charset="0"/>
                <a:cs typeface="Arial" charset="0"/>
              </a:rPr>
              <a:t>Valoración de las ideas y expresiones de los diferentes discursos según su contexto y </a:t>
            </a:r>
            <a:r>
              <a:rPr lang="es-ES" sz="1800" i="1" dirty="0" smtClean="0">
                <a:latin typeface="Arial" charset="0"/>
                <a:ea typeface="Arial" charset="0"/>
                <a:cs typeface="Arial" charset="0"/>
              </a:rPr>
              <a:t>propósitos.</a:t>
            </a:r>
            <a:endParaRPr lang="es-ES" sz="1800" i="1" dirty="0">
              <a:latin typeface="Arial" charset="0"/>
              <a:ea typeface="Arial" charset="0"/>
              <a:cs typeface="Arial" charset="0"/>
            </a:endParaRPr>
          </a:p>
          <a:p>
            <a:pPr algn="just"/>
            <a:r>
              <a:rPr lang="es-ES" sz="1800" dirty="0" smtClean="0">
                <a:latin typeface="Arial" charset="0"/>
                <a:ea typeface="Arial" charset="0"/>
                <a:cs typeface="Arial" charset="0"/>
              </a:rPr>
              <a:t>Fuentes: </a:t>
            </a:r>
            <a:r>
              <a:rPr lang="es-ES" sz="1800" dirty="0">
                <a:latin typeface="Arial" charset="0"/>
                <a:ea typeface="Arial" charset="0"/>
                <a:cs typeface="Arial" charset="0"/>
                <a:hlinkClick r:id="rId2"/>
              </a:rPr>
              <a:t>http://www.cienciorama.unam.mx/#!titulo/315/?</a:t>
            </a:r>
            <a:r>
              <a:rPr lang="es-ES" sz="1800" dirty="0" smtClean="0">
                <a:latin typeface="Arial" charset="0"/>
                <a:ea typeface="Arial" charset="0"/>
                <a:cs typeface="Arial" charset="0"/>
                <a:hlinkClick r:id="rId2"/>
              </a:rPr>
              <a:t>el-infinito</a:t>
            </a:r>
            <a:r>
              <a:rPr lang="es-ES" sz="1800" dirty="0" smtClean="0">
                <a:latin typeface="Arial" charset="0"/>
                <a:ea typeface="Arial" charset="0"/>
                <a:cs typeface="Arial" charset="0"/>
              </a:rPr>
              <a:t> </a:t>
            </a:r>
          </a:p>
          <a:p>
            <a:pPr algn="just"/>
            <a:r>
              <a:rPr lang="es-ES_tradnl" sz="1800" dirty="0" smtClean="0">
                <a:latin typeface="Arial" charset="0"/>
                <a:ea typeface="Arial" charset="0"/>
                <a:cs typeface="Arial" charset="0"/>
              </a:rPr>
              <a:t>Pregunta detonadora: </a:t>
            </a:r>
            <a:r>
              <a:rPr lang="es-ES_tradnl" sz="1800" i="1" dirty="0" smtClean="0">
                <a:solidFill>
                  <a:schemeClr val="tx1"/>
                </a:solidFill>
                <a:latin typeface="Arial" charset="0"/>
                <a:ea typeface="Arial" charset="0"/>
                <a:cs typeface="Arial" charset="0"/>
              </a:rPr>
              <a:t>¿Hay muchos infinitos?... </a:t>
            </a:r>
          </a:p>
          <a:p>
            <a:pPr algn="just"/>
            <a:r>
              <a:rPr lang="es-ES_tradnl" sz="1800" dirty="0">
                <a:latin typeface="Arial" charset="0"/>
                <a:ea typeface="Arial" charset="0"/>
                <a:cs typeface="Arial" charset="0"/>
              </a:rPr>
              <a:t>Apertura: </a:t>
            </a:r>
            <a:r>
              <a:rPr lang="es-ES_tradnl" sz="1800" dirty="0" smtClean="0">
                <a:latin typeface="Arial" charset="0"/>
                <a:ea typeface="Arial" charset="0"/>
                <a:cs typeface="Arial" charset="0"/>
              </a:rPr>
              <a:t>Hacer la pregunta mencionada arriba y escuchar las respuestas; </a:t>
            </a:r>
            <a:r>
              <a:rPr lang="es-ES_tradnl" sz="1800" dirty="0">
                <a:latin typeface="Arial" charset="0"/>
                <a:ea typeface="Arial" charset="0"/>
                <a:cs typeface="Arial" charset="0"/>
              </a:rPr>
              <a:t>Desarrollo: </a:t>
            </a:r>
            <a:r>
              <a:rPr lang="es-ES" sz="1800" dirty="0" smtClean="0">
                <a:latin typeface="Arial" charset="0"/>
                <a:ea typeface="Arial" charset="0"/>
                <a:cs typeface="Arial" charset="0"/>
              </a:rPr>
              <a:t>A través de un esquema situar las diferentes ideas de los filósofos que han propuesto definiciones del infinito</a:t>
            </a:r>
            <a:r>
              <a:rPr lang="es-ES_tradnl" sz="1800" dirty="0" smtClean="0">
                <a:latin typeface="Arial" charset="0"/>
                <a:ea typeface="Arial" charset="0"/>
                <a:cs typeface="Arial" charset="0"/>
              </a:rPr>
              <a:t>. </a:t>
            </a:r>
            <a:r>
              <a:rPr lang="es-ES_tradnl" sz="1800" dirty="0">
                <a:latin typeface="Arial" charset="0"/>
                <a:ea typeface="Arial" charset="0"/>
                <a:cs typeface="Arial" charset="0"/>
              </a:rPr>
              <a:t>Cierre: En plenaria, </a:t>
            </a:r>
            <a:r>
              <a:rPr lang="es-ES_tradnl" sz="1800" dirty="0" smtClean="0">
                <a:latin typeface="Arial" charset="0"/>
                <a:ea typeface="Arial" charset="0"/>
                <a:cs typeface="Arial" charset="0"/>
              </a:rPr>
              <a:t>los alumnos determinar</a:t>
            </a:r>
            <a:r>
              <a:rPr lang="es-ES" sz="1800" dirty="0" err="1" smtClean="0">
                <a:latin typeface="Arial" charset="0"/>
                <a:ea typeface="Arial" charset="0"/>
                <a:cs typeface="Arial" charset="0"/>
              </a:rPr>
              <a:t>án</a:t>
            </a:r>
            <a:r>
              <a:rPr lang="es-ES" sz="1800" dirty="0" smtClean="0">
                <a:latin typeface="Arial" charset="0"/>
                <a:ea typeface="Arial" charset="0"/>
                <a:cs typeface="Arial" charset="0"/>
              </a:rPr>
              <a:t> qué postura los convence más y definirán desde qué disciplina o tema elaborarán su investigación y folleto de divulgación</a:t>
            </a:r>
            <a:r>
              <a:rPr lang="es-ES_tradnl" sz="1800" dirty="0" smtClean="0">
                <a:latin typeface="Arial" charset="0"/>
                <a:ea typeface="Arial" charset="0"/>
                <a:cs typeface="Arial" charset="0"/>
              </a:rPr>
              <a:t>.</a:t>
            </a:r>
            <a:endParaRPr lang="es-ES_tradnl" sz="1800" dirty="0">
              <a:latin typeface="Arial" charset="0"/>
              <a:ea typeface="Arial" charset="0"/>
              <a:cs typeface="Arial" charset="0"/>
            </a:endParaRPr>
          </a:p>
        </p:txBody>
      </p:sp>
    </p:spTree>
    <p:extLst>
      <p:ext uri="{BB962C8B-B14F-4D97-AF65-F5344CB8AC3E}">
        <p14:creationId xmlns:p14="http://schemas.microsoft.com/office/powerpoint/2010/main" val="158806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4813" y="299803"/>
            <a:ext cx="6342426" cy="6205928"/>
          </a:xfrm>
        </p:spPr>
      </p:pic>
      <p:sp>
        <p:nvSpPr>
          <p:cNvPr id="4" name="Marcador de texto 3"/>
          <p:cNvSpPr>
            <a:spLocks noGrp="1"/>
          </p:cNvSpPr>
          <p:nvPr>
            <p:ph type="body" sz="half" idx="2"/>
          </p:nvPr>
        </p:nvSpPr>
        <p:spPr>
          <a:xfrm>
            <a:off x="1242779" y="2637332"/>
            <a:ext cx="3792511" cy="3016770"/>
          </a:xfrm>
        </p:spPr>
        <p:txBody>
          <a:bodyPr/>
          <a:lstStyle/>
          <a:p>
            <a:r>
              <a:rPr lang="es-ES" sz="2400" i="1" dirty="0" err="1">
                <a:solidFill>
                  <a:srgbClr val="FFFF00"/>
                </a:solidFill>
                <a:effectLst/>
              </a:rPr>
              <a:t>Apeiron</a:t>
            </a:r>
            <a:r>
              <a:rPr lang="es-ES" sz="2400" dirty="0">
                <a:effectLst/>
              </a:rPr>
              <a:t>: indeterminado</a:t>
            </a:r>
            <a:endParaRPr lang="es-ES_tradnl" sz="2400" dirty="0">
              <a:effectLst/>
            </a:endParaRPr>
          </a:p>
          <a:p>
            <a:r>
              <a:rPr lang="es-ES" sz="2400" dirty="0">
                <a:effectLst/>
              </a:rPr>
              <a:t> </a:t>
            </a:r>
            <a:endParaRPr lang="es-ES_tradnl" sz="2400" dirty="0">
              <a:effectLst/>
            </a:endParaRPr>
          </a:p>
          <a:p>
            <a:r>
              <a:rPr lang="es-ES" sz="2400" i="1" dirty="0">
                <a:solidFill>
                  <a:srgbClr val="FFFF00"/>
                </a:solidFill>
                <a:effectLst/>
              </a:rPr>
              <a:t>Infinitum</a:t>
            </a:r>
            <a:r>
              <a:rPr lang="es-ES" sz="2400" dirty="0">
                <a:effectLst/>
              </a:rPr>
              <a:t>: infinito</a:t>
            </a:r>
            <a:endParaRPr lang="es-ES_tradnl" sz="2400" dirty="0">
              <a:effectLst/>
            </a:endParaRPr>
          </a:p>
          <a:p>
            <a:endParaRPr lang="es-ES_tradnl" dirty="0"/>
          </a:p>
        </p:txBody>
      </p:sp>
    </p:spTree>
    <p:extLst>
      <p:ext uri="{BB962C8B-B14F-4D97-AF65-F5344CB8AC3E}">
        <p14:creationId xmlns:p14="http://schemas.microsoft.com/office/powerpoint/2010/main" val="997651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721902" y="1193205"/>
            <a:ext cx="3162924" cy="523220"/>
          </a:xfrm>
          <a:prstGeom prst="rect">
            <a:avLst/>
          </a:prstGeom>
          <a:noFill/>
        </p:spPr>
        <p:txBody>
          <a:bodyPr wrap="square" rtlCol="0">
            <a:spAutoFit/>
          </a:bodyPr>
          <a:lstStyle/>
          <a:p>
            <a:pPr algn="ctr"/>
            <a:r>
              <a:rPr lang="es-ES_tradnl" sz="2800" i="1" dirty="0" smtClean="0"/>
              <a:t>Infinito</a:t>
            </a:r>
            <a:endParaRPr lang="es-ES_tradnl" sz="2800" i="1" dirty="0"/>
          </a:p>
        </p:txBody>
      </p:sp>
      <p:sp>
        <p:nvSpPr>
          <p:cNvPr id="3" name="CuadroTexto 2"/>
          <p:cNvSpPr txBox="1"/>
          <p:nvPr/>
        </p:nvSpPr>
        <p:spPr>
          <a:xfrm>
            <a:off x="3357797" y="2348034"/>
            <a:ext cx="1888761" cy="400110"/>
          </a:xfrm>
          <a:prstGeom prst="rect">
            <a:avLst/>
          </a:prstGeom>
          <a:noFill/>
        </p:spPr>
        <p:txBody>
          <a:bodyPr wrap="square" rtlCol="0">
            <a:spAutoFit/>
          </a:bodyPr>
          <a:lstStyle/>
          <a:p>
            <a:r>
              <a:rPr lang="es-ES_tradnl" sz="2000" i="1" dirty="0" smtClean="0"/>
              <a:t>Potencial</a:t>
            </a:r>
            <a:endParaRPr lang="es-ES_tradnl" sz="2000" i="1" dirty="0"/>
          </a:p>
        </p:txBody>
      </p:sp>
      <p:sp>
        <p:nvSpPr>
          <p:cNvPr id="4" name="CuadroTexto 3"/>
          <p:cNvSpPr txBox="1"/>
          <p:nvPr/>
        </p:nvSpPr>
        <p:spPr>
          <a:xfrm>
            <a:off x="7739921" y="2346282"/>
            <a:ext cx="4212236" cy="400110"/>
          </a:xfrm>
          <a:prstGeom prst="rect">
            <a:avLst/>
          </a:prstGeom>
          <a:noFill/>
        </p:spPr>
        <p:txBody>
          <a:bodyPr wrap="square" rtlCol="0">
            <a:spAutoFit/>
          </a:bodyPr>
          <a:lstStyle/>
          <a:p>
            <a:r>
              <a:rPr lang="es-ES_tradnl" sz="2000" i="1" dirty="0" smtClean="0"/>
              <a:t>Actual</a:t>
            </a:r>
            <a:endParaRPr lang="es-ES_tradnl" sz="2000" i="1" dirty="0"/>
          </a:p>
        </p:txBody>
      </p:sp>
      <p:sp>
        <p:nvSpPr>
          <p:cNvPr id="5" name="CuadroTexto 4"/>
          <p:cNvSpPr txBox="1"/>
          <p:nvPr/>
        </p:nvSpPr>
        <p:spPr>
          <a:xfrm>
            <a:off x="2550827" y="3562876"/>
            <a:ext cx="2171075" cy="400110"/>
          </a:xfrm>
          <a:prstGeom prst="rect">
            <a:avLst/>
          </a:prstGeom>
          <a:noFill/>
        </p:spPr>
        <p:txBody>
          <a:bodyPr wrap="square" rtlCol="0">
            <a:spAutoFit/>
          </a:bodyPr>
          <a:lstStyle/>
          <a:p>
            <a:r>
              <a:rPr lang="es-ES_tradnl" sz="2000" dirty="0" smtClean="0"/>
              <a:t>Magnitudes</a:t>
            </a:r>
            <a:endParaRPr lang="es-ES_tradnl" sz="2000" dirty="0"/>
          </a:p>
        </p:txBody>
      </p:sp>
      <p:sp>
        <p:nvSpPr>
          <p:cNvPr id="6" name="CuadroTexto 5"/>
          <p:cNvSpPr txBox="1"/>
          <p:nvPr/>
        </p:nvSpPr>
        <p:spPr>
          <a:xfrm>
            <a:off x="8746760" y="3562877"/>
            <a:ext cx="3205397" cy="400110"/>
          </a:xfrm>
          <a:prstGeom prst="rect">
            <a:avLst/>
          </a:prstGeom>
          <a:noFill/>
        </p:spPr>
        <p:txBody>
          <a:bodyPr wrap="square" rtlCol="0">
            <a:spAutoFit/>
          </a:bodyPr>
          <a:lstStyle/>
          <a:p>
            <a:r>
              <a:rPr lang="es-ES_tradnl" sz="2000" dirty="0" smtClean="0"/>
              <a:t>&lt;&lt;Dios&gt;&gt;</a:t>
            </a:r>
            <a:endParaRPr lang="es-ES_tradnl" sz="2000" dirty="0"/>
          </a:p>
        </p:txBody>
      </p:sp>
      <p:cxnSp>
        <p:nvCxnSpPr>
          <p:cNvPr id="8" name="Conector recto 7"/>
          <p:cNvCxnSpPr/>
          <p:nvPr/>
        </p:nvCxnSpPr>
        <p:spPr>
          <a:xfrm flipV="1">
            <a:off x="4878924" y="1821717"/>
            <a:ext cx="735268" cy="587300"/>
          </a:xfrm>
          <a:prstGeom prst="line">
            <a:avLst/>
          </a:prstGeom>
          <a:ln>
            <a:solidFill>
              <a:srgbClr val="FFFF00"/>
            </a:solidFill>
            <a:headEnd type="triangle"/>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flipH="1" flipV="1">
            <a:off x="6909529" y="1821717"/>
            <a:ext cx="830392" cy="526995"/>
          </a:xfrm>
          <a:prstGeom prst="line">
            <a:avLst/>
          </a:prstGeom>
          <a:ln>
            <a:solidFill>
              <a:srgbClr val="FFFF00"/>
            </a:solidFill>
            <a:headEnd type="triangle"/>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V="1">
            <a:off x="3335937" y="2901646"/>
            <a:ext cx="735268" cy="587300"/>
          </a:xfrm>
          <a:prstGeom prst="line">
            <a:avLst/>
          </a:prstGeom>
          <a:ln>
            <a:solidFill>
              <a:srgbClr val="FFFF00"/>
            </a:solidFill>
            <a:headEnd type="triangle"/>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flipH="1" flipV="1">
            <a:off x="8346554" y="2901646"/>
            <a:ext cx="830392" cy="526995"/>
          </a:xfrm>
          <a:prstGeom prst="line">
            <a:avLst/>
          </a:prstGeom>
          <a:ln>
            <a:solidFill>
              <a:srgbClr val="FFFF00"/>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844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840754" y="757894"/>
            <a:ext cx="8825659" cy="990276"/>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s-ES" sz="2000" dirty="0" smtClean="0">
                <a:solidFill>
                  <a:schemeClr val="tx1"/>
                </a:solidFill>
              </a:rPr>
              <a:t>Documentación de actividades y evidencias de enseñanza-aprendizaje:</a:t>
            </a:r>
            <a:endParaRPr lang="es-ES" sz="2000" dirty="0">
              <a:solidFill>
                <a:schemeClr val="tx1"/>
              </a:solidFill>
            </a:endParaRPr>
          </a:p>
        </p:txBody>
      </p:sp>
      <p:sp>
        <p:nvSpPr>
          <p:cNvPr id="3" name="Marcador de texto 2"/>
          <p:cNvSpPr txBox="1">
            <a:spLocks/>
          </p:cNvSpPr>
          <p:nvPr/>
        </p:nvSpPr>
        <p:spPr>
          <a:xfrm>
            <a:off x="428625" y="1371600"/>
            <a:ext cx="11287125" cy="5186363"/>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just"/>
            <a:r>
              <a:rPr lang="es-ES" sz="1800" dirty="0" smtClean="0">
                <a:latin typeface="Arial" charset="0"/>
                <a:ea typeface="Arial" charset="0"/>
                <a:cs typeface="Arial" charset="0"/>
              </a:rPr>
              <a:t>Interdisciplinaria</a:t>
            </a:r>
            <a:r>
              <a:rPr lang="es-ES" sz="1800" dirty="0">
                <a:latin typeface="Arial" charset="0"/>
                <a:ea typeface="Arial" charset="0"/>
                <a:cs typeface="Arial" charset="0"/>
              </a:rPr>
              <a:t>: </a:t>
            </a:r>
            <a:r>
              <a:rPr lang="es-ES" sz="1800" dirty="0" smtClean="0">
                <a:latin typeface="Arial" charset="0"/>
                <a:ea typeface="Arial" charset="0"/>
                <a:cs typeface="Arial" charset="0"/>
              </a:rPr>
              <a:t>Exposición.</a:t>
            </a:r>
          </a:p>
          <a:p>
            <a:pPr algn="just"/>
            <a:r>
              <a:rPr lang="es-ES" sz="1800" dirty="0" smtClean="0">
                <a:latin typeface="Arial" charset="0"/>
                <a:ea typeface="Arial" charset="0"/>
                <a:cs typeface="Arial" charset="0"/>
              </a:rPr>
              <a:t>Objetivo: </a:t>
            </a:r>
            <a:r>
              <a:rPr lang="es-ES" sz="1800" dirty="0">
                <a:latin typeface="Arial" charset="0"/>
                <a:ea typeface="Arial" charset="0"/>
                <a:cs typeface="Arial" charset="0"/>
              </a:rPr>
              <a:t>Presentar </a:t>
            </a:r>
            <a:r>
              <a:rPr lang="es-ES" sz="1800" dirty="0" smtClean="0">
                <a:latin typeface="Arial" charset="0"/>
                <a:ea typeface="Arial" charset="0"/>
                <a:cs typeface="Arial" charset="0"/>
              </a:rPr>
              <a:t>folleto de divulgación científica y hacer comunidad de diálogo sobre el concepto de infinito.</a:t>
            </a:r>
          </a:p>
          <a:p>
            <a:pPr algn="just"/>
            <a:r>
              <a:rPr lang="es-ES" sz="1800" dirty="0" smtClean="0">
                <a:latin typeface="Arial" charset="0"/>
                <a:ea typeface="Arial" charset="0"/>
                <a:cs typeface="Arial" charset="0"/>
              </a:rPr>
              <a:t>Grado: 6º.</a:t>
            </a:r>
          </a:p>
          <a:p>
            <a:pPr algn="just"/>
            <a:r>
              <a:rPr lang="es-ES" sz="1800" dirty="0" smtClean="0">
                <a:latin typeface="Arial" charset="0"/>
                <a:ea typeface="Arial" charset="0"/>
                <a:cs typeface="Arial" charset="0"/>
              </a:rPr>
              <a:t>Fecha: </a:t>
            </a:r>
            <a:r>
              <a:rPr lang="es-ES_tradnl" sz="1800" dirty="0" smtClean="0">
                <a:latin typeface="Arial" charset="0"/>
                <a:ea typeface="Arial" charset="0"/>
                <a:cs typeface="Arial" charset="0"/>
              </a:rPr>
              <a:t>4</a:t>
            </a:r>
            <a:r>
              <a:rPr lang="es-ES_tradnl" sz="1800" dirty="0">
                <a:latin typeface="Arial" charset="0"/>
                <a:ea typeface="Arial" charset="0"/>
                <a:cs typeface="Arial" charset="0"/>
              </a:rPr>
              <a:t> </a:t>
            </a:r>
            <a:r>
              <a:rPr lang="es-ES_tradnl" sz="1800" dirty="0" smtClean="0">
                <a:latin typeface="Arial" charset="0"/>
                <a:ea typeface="Arial" charset="0"/>
                <a:cs typeface="Arial" charset="0"/>
              </a:rPr>
              <a:t>y 5 de mayo de 2023.</a:t>
            </a:r>
          </a:p>
          <a:p>
            <a:pPr algn="just"/>
            <a:r>
              <a:rPr lang="es-ES_tradnl" sz="1800" dirty="0" smtClean="0">
                <a:latin typeface="Arial" charset="0"/>
                <a:ea typeface="Arial" charset="0"/>
                <a:cs typeface="Arial" charset="0"/>
              </a:rPr>
              <a:t>Asignaturas: </a:t>
            </a:r>
            <a:r>
              <a:rPr lang="es-ES_tradnl" sz="1800" dirty="0">
                <a:latin typeface="Arial" charset="0"/>
                <a:ea typeface="Arial" charset="0"/>
                <a:cs typeface="Arial" charset="0"/>
              </a:rPr>
              <a:t>Introducción al Estudio de las Ciencias Sociales y Económicas</a:t>
            </a:r>
            <a:r>
              <a:rPr lang="es-ES" sz="1800" dirty="0">
                <a:latin typeface="Arial" charset="0"/>
                <a:ea typeface="Arial" charset="0"/>
                <a:cs typeface="Arial" charset="0"/>
              </a:rPr>
              <a:t>, Matemáticas VI (Área IV), Historia de las Doctrinas </a:t>
            </a:r>
            <a:r>
              <a:rPr lang="es-ES" sz="1800" dirty="0" smtClean="0">
                <a:latin typeface="Arial" charset="0"/>
                <a:ea typeface="Arial" charset="0"/>
                <a:cs typeface="Arial" charset="0"/>
              </a:rPr>
              <a:t>Filosóficas.</a:t>
            </a:r>
          </a:p>
          <a:p>
            <a:pPr algn="just"/>
            <a:r>
              <a:rPr lang="es-ES_tradnl" sz="1800" dirty="0" smtClean="0">
                <a:latin typeface="Arial" charset="0"/>
                <a:ea typeface="Arial" charset="0"/>
                <a:cs typeface="Arial" charset="0"/>
              </a:rPr>
              <a:t>Apertura</a:t>
            </a:r>
            <a:r>
              <a:rPr lang="es-ES_tradnl" sz="1800" dirty="0">
                <a:latin typeface="Arial" charset="0"/>
                <a:ea typeface="Arial" charset="0"/>
                <a:cs typeface="Arial" charset="0"/>
              </a:rPr>
              <a:t>: todos los profesores del proyecto asistimos a un salón de clase, </a:t>
            </a:r>
            <a:r>
              <a:rPr lang="es-ES_tradnl" sz="1800" dirty="0" smtClean="0">
                <a:latin typeface="Arial" charset="0"/>
                <a:ea typeface="Arial" charset="0"/>
                <a:cs typeface="Arial" charset="0"/>
              </a:rPr>
              <a:t>invitamos a profesores de otras materias y alumnos de otros grados; damos </a:t>
            </a:r>
            <a:r>
              <a:rPr lang="es-ES_tradnl" sz="1800" dirty="0">
                <a:latin typeface="Arial" charset="0"/>
                <a:ea typeface="Arial" charset="0"/>
                <a:cs typeface="Arial" charset="0"/>
              </a:rPr>
              <a:t>la bienvenida, agradecemos a los alumnos por haber participado en el proyecto y se recuerda que la evaluación de la exposición se realizará con base </a:t>
            </a:r>
            <a:r>
              <a:rPr lang="es-ES_tradnl" sz="1800" dirty="0" smtClean="0">
                <a:latin typeface="Arial" charset="0"/>
                <a:ea typeface="Arial" charset="0"/>
                <a:cs typeface="Arial" charset="0"/>
              </a:rPr>
              <a:t>en la r</a:t>
            </a:r>
            <a:r>
              <a:rPr lang="es-ES" sz="1800" dirty="0" err="1" smtClean="0">
                <a:latin typeface="Arial" charset="0"/>
                <a:ea typeface="Arial" charset="0"/>
                <a:cs typeface="Arial" charset="0"/>
              </a:rPr>
              <a:t>úbrica</a:t>
            </a:r>
            <a:r>
              <a:rPr lang="es-ES" sz="1800" dirty="0" smtClean="0">
                <a:latin typeface="Arial" charset="0"/>
                <a:ea typeface="Arial" charset="0"/>
                <a:cs typeface="Arial" charset="0"/>
              </a:rPr>
              <a:t> acordada</a:t>
            </a:r>
            <a:r>
              <a:rPr lang="es-ES_tradnl" sz="1800" dirty="0" smtClean="0">
                <a:latin typeface="Arial" charset="0"/>
                <a:ea typeface="Arial" charset="0"/>
                <a:cs typeface="Arial" charset="0"/>
              </a:rPr>
              <a:t>; </a:t>
            </a:r>
            <a:r>
              <a:rPr lang="es-ES_tradnl" sz="1800" dirty="0">
                <a:latin typeface="Arial" charset="0"/>
                <a:ea typeface="Arial" charset="0"/>
                <a:cs typeface="Arial" charset="0"/>
              </a:rPr>
              <a:t>Desarrollo: los alumnos exponen su </a:t>
            </a:r>
            <a:r>
              <a:rPr lang="es-ES_tradnl" sz="1800" dirty="0" smtClean="0">
                <a:latin typeface="Arial" charset="0"/>
                <a:ea typeface="Arial" charset="0"/>
                <a:cs typeface="Arial" charset="0"/>
              </a:rPr>
              <a:t>trabajo y </a:t>
            </a:r>
            <a:r>
              <a:rPr lang="es-ES_tradnl" sz="1800" dirty="0">
                <a:latin typeface="Arial" charset="0"/>
                <a:ea typeface="Arial" charset="0"/>
                <a:cs typeface="Arial" charset="0"/>
              </a:rPr>
              <a:t>responden a las preguntas de los profesores y </a:t>
            </a:r>
            <a:r>
              <a:rPr lang="es-ES_tradnl" sz="1800" dirty="0" smtClean="0">
                <a:latin typeface="Arial" charset="0"/>
                <a:ea typeface="Arial" charset="0"/>
                <a:cs typeface="Arial" charset="0"/>
              </a:rPr>
              <a:t>alumnos bajo la t</a:t>
            </a:r>
            <a:r>
              <a:rPr lang="es-ES" sz="1800" dirty="0" err="1" smtClean="0">
                <a:latin typeface="Arial" charset="0"/>
                <a:ea typeface="Arial" charset="0"/>
                <a:cs typeface="Arial" charset="0"/>
              </a:rPr>
              <a:t>écnica</a:t>
            </a:r>
            <a:r>
              <a:rPr lang="es-ES" sz="1800" dirty="0" smtClean="0">
                <a:latin typeface="Arial" charset="0"/>
                <a:ea typeface="Arial" charset="0"/>
                <a:cs typeface="Arial" charset="0"/>
              </a:rPr>
              <a:t> </a:t>
            </a:r>
            <a:r>
              <a:rPr lang="es-ES" sz="1800" i="1" dirty="0" smtClean="0">
                <a:latin typeface="Arial" charset="0"/>
                <a:ea typeface="Arial" charset="0"/>
                <a:cs typeface="Arial" charset="0"/>
              </a:rPr>
              <a:t>comunidad de diálogo</a:t>
            </a:r>
            <a:r>
              <a:rPr lang="es-ES_tradnl" sz="1800" dirty="0" smtClean="0">
                <a:latin typeface="Arial" charset="0"/>
                <a:ea typeface="Arial" charset="0"/>
                <a:cs typeface="Arial" charset="0"/>
              </a:rPr>
              <a:t>; </a:t>
            </a:r>
            <a:r>
              <a:rPr lang="es-ES_tradnl" sz="1800" dirty="0">
                <a:latin typeface="Arial" charset="0"/>
                <a:ea typeface="Arial" charset="0"/>
                <a:cs typeface="Arial" charset="0"/>
              </a:rPr>
              <a:t>Cierre: retroalimentación acerca </a:t>
            </a:r>
            <a:r>
              <a:rPr lang="es-ES_tradnl" sz="1800" dirty="0" smtClean="0">
                <a:latin typeface="Arial" charset="0"/>
                <a:ea typeface="Arial" charset="0"/>
                <a:cs typeface="Arial" charset="0"/>
              </a:rPr>
              <a:t>de la </a:t>
            </a:r>
            <a:r>
              <a:rPr lang="es-ES_tradnl" sz="1800" dirty="0" err="1" smtClean="0">
                <a:latin typeface="Arial" charset="0"/>
                <a:ea typeface="Arial" charset="0"/>
                <a:cs typeface="Arial" charset="0"/>
              </a:rPr>
              <a:t>exposici</a:t>
            </a:r>
            <a:r>
              <a:rPr lang="es-ES" sz="1800" dirty="0" err="1" smtClean="0">
                <a:latin typeface="Arial" charset="0"/>
                <a:ea typeface="Arial" charset="0"/>
                <a:cs typeface="Arial" charset="0"/>
              </a:rPr>
              <a:t>ón</a:t>
            </a:r>
            <a:r>
              <a:rPr lang="es-ES" sz="1800" dirty="0" smtClean="0">
                <a:latin typeface="Arial" charset="0"/>
                <a:ea typeface="Arial" charset="0"/>
                <a:cs typeface="Arial" charset="0"/>
              </a:rPr>
              <a:t>.</a:t>
            </a:r>
            <a:endParaRPr lang="es-ES_tradnl" sz="1800" dirty="0">
              <a:latin typeface="Arial" charset="0"/>
              <a:ea typeface="Arial" charset="0"/>
              <a:cs typeface="Arial" charset="0"/>
            </a:endParaRPr>
          </a:p>
        </p:txBody>
      </p:sp>
    </p:spTree>
    <p:extLst>
      <p:ext uri="{BB962C8B-B14F-4D97-AF65-F5344CB8AC3E}">
        <p14:creationId xmlns:p14="http://schemas.microsoft.com/office/powerpoint/2010/main" val="1318731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9094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5519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7514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18949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346451" y="752475"/>
            <a:ext cx="5745162" cy="768350"/>
          </a:xfrm>
        </p:spPr>
        <p:txBody>
          <a:bodyPr>
            <a:normAutofit/>
          </a:bodyPr>
          <a:lstStyle/>
          <a:p>
            <a:r>
              <a:rPr lang="es-MX" sz="2800" dirty="0" smtClean="0">
                <a:solidFill>
                  <a:schemeClr val="tx1"/>
                </a:solidFill>
              </a:rPr>
              <a:t>2. Docentes participantes:</a:t>
            </a:r>
            <a:endParaRPr lang="es-MX" sz="2800" dirty="0">
              <a:solidFill>
                <a:schemeClr val="tx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1403324390"/>
              </p:ext>
            </p:extLst>
          </p:nvPr>
        </p:nvGraphicFramePr>
        <p:xfrm>
          <a:off x="625549" y="1762933"/>
          <a:ext cx="10947325" cy="2382229"/>
        </p:xfrm>
        <a:graphic>
          <a:graphicData uri="http://schemas.openxmlformats.org/drawingml/2006/table">
            <a:tbl>
              <a:tblPr firstRow="1" bandRow="1">
                <a:tableStyleId>{5C22544A-7EE6-4342-B048-85BDC9FD1C3A}</a:tableStyleId>
              </a:tblPr>
              <a:tblGrid>
                <a:gridCol w="3632126"/>
                <a:gridCol w="7315199"/>
              </a:tblGrid>
              <a:tr h="462558">
                <a:tc>
                  <a:txBody>
                    <a:bodyPr/>
                    <a:lstStyle/>
                    <a:p>
                      <a:pPr algn="ctr"/>
                      <a:r>
                        <a:rPr lang="es-MX" dirty="0" smtClean="0"/>
                        <a:t>Docentes</a:t>
                      </a:r>
                      <a:endParaRPr lang="es-ES_tradnl" dirty="0"/>
                    </a:p>
                  </a:txBody>
                  <a:tcPr/>
                </a:tc>
                <a:tc>
                  <a:txBody>
                    <a:bodyPr/>
                    <a:lstStyle/>
                    <a:p>
                      <a:pPr algn="ctr"/>
                      <a:r>
                        <a:rPr lang="es-MX" dirty="0" smtClean="0"/>
                        <a:t>Asignaturas</a:t>
                      </a:r>
                      <a:endParaRPr lang="es-ES_tradnl" dirty="0"/>
                    </a:p>
                  </a:txBody>
                  <a:tcPr/>
                </a:tc>
              </a:tr>
              <a:tr h="531997">
                <a:tc>
                  <a:txBody>
                    <a:bodyPr/>
                    <a:lstStyle/>
                    <a:p>
                      <a:r>
                        <a:rPr lang="es-ES_tradnl" dirty="0" smtClean="0"/>
                        <a:t>Mtra. </a:t>
                      </a:r>
                      <a:r>
                        <a:rPr lang="es-ES_tradnl" dirty="0" err="1" smtClean="0"/>
                        <a:t>Jeanette</a:t>
                      </a:r>
                      <a:r>
                        <a:rPr lang="es-ES_tradnl" baseline="0" dirty="0" smtClean="0"/>
                        <a:t> Trujillo Islas</a:t>
                      </a:r>
                      <a:endParaRPr lang="es-ES_tradnl"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dirty="0" smtClean="0"/>
                        <a:t>Introducción al Estudio de las Ciencias Sociales y Económicas</a:t>
                      </a:r>
                    </a:p>
                  </a:txBody>
                  <a:tcPr/>
                </a:tc>
              </a:tr>
              <a:tr h="462558">
                <a:tc>
                  <a:txBody>
                    <a:bodyPr/>
                    <a:lstStyle/>
                    <a:p>
                      <a:r>
                        <a:rPr lang="es-ES" dirty="0" smtClean="0"/>
                        <a:t>Mtro. David Silva</a:t>
                      </a:r>
                      <a:r>
                        <a:rPr lang="es-ES" baseline="0" dirty="0" smtClean="0"/>
                        <a:t> Rodríguez</a:t>
                      </a:r>
                      <a:endParaRPr lang="es-MX" dirty="0"/>
                    </a:p>
                  </a:txBody>
                  <a:tcPr/>
                </a:tc>
                <a:tc>
                  <a:txBody>
                    <a:bodyPr/>
                    <a:lstStyle/>
                    <a:p>
                      <a:r>
                        <a:rPr lang="es-MX" dirty="0" smtClean="0"/>
                        <a:t>Matemáticas VI (Área IV)</a:t>
                      </a:r>
                    </a:p>
                  </a:txBody>
                  <a:tcPr/>
                </a:tc>
              </a:tr>
              <a:tr h="462558">
                <a:tc>
                  <a:txBody>
                    <a:bodyPr/>
                    <a:lstStyle/>
                    <a:p>
                      <a:r>
                        <a:rPr lang="es-MX" dirty="0" smtClean="0"/>
                        <a:t>Lic. Jesús Rodríguez</a:t>
                      </a:r>
                      <a:r>
                        <a:rPr lang="es-MX" baseline="0" dirty="0" smtClean="0"/>
                        <a:t> Simón</a:t>
                      </a:r>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dirty="0" smtClean="0"/>
                        <a:t>Historia de las Doctrinas Filosóficas </a:t>
                      </a:r>
                    </a:p>
                  </a:txBody>
                  <a:tcPr/>
                </a:tc>
              </a:tr>
              <a:tr h="4625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dirty="0" smtClean="0"/>
                        <a:t>Lic. Jesús Rodríguez</a:t>
                      </a:r>
                      <a:r>
                        <a:rPr lang="es-MX" baseline="0" dirty="0" smtClean="0"/>
                        <a:t> Simón</a:t>
                      </a:r>
                      <a:endParaRPr lang="es-MX"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dirty="0" smtClean="0"/>
                        <a:t>Coordinador</a:t>
                      </a:r>
                      <a:endParaRPr lang="es-MX" dirty="0"/>
                    </a:p>
                  </a:txBody>
                  <a:tcPr/>
                </a:tc>
              </a:tr>
            </a:tbl>
          </a:graphicData>
        </a:graphic>
      </p:graphicFrame>
    </p:spTree>
    <p:extLst>
      <p:ext uri="{BB962C8B-B14F-4D97-AF65-F5344CB8AC3E}">
        <p14:creationId xmlns:p14="http://schemas.microsoft.com/office/powerpoint/2010/main" val="1656055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98167" y="1067124"/>
            <a:ext cx="4574333" cy="990276"/>
          </a:xfrm>
        </p:spPr>
        <p:txBody>
          <a:bodyPr/>
          <a:lstStyle/>
          <a:p>
            <a:r>
              <a:rPr lang="es-ES" sz="2000" dirty="0" smtClean="0"/>
              <a:t>Autoevaluación del </a:t>
            </a:r>
            <a:r>
              <a:rPr lang="es-ES" sz="2000" dirty="0"/>
              <a:t>proyecto:</a:t>
            </a:r>
          </a:p>
        </p:txBody>
      </p:sp>
      <p:sp>
        <p:nvSpPr>
          <p:cNvPr id="3" name="Marcador de texto 2"/>
          <p:cNvSpPr>
            <a:spLocks noGrp="1"/>
          </p:cNvSpPr>
          <p:nvPr>
            <p:ph type="body" idx="1"/>
          </p:nvPr>
        </p:nvSpPr>
        <p:spPr>
          <a:xfrm>
            <a:off x="1712166" y="2057400"/>
            <a:ext cx="9774984" cy="4400550"/>
          </a:xfrm>
        </p:spPr>
        <p:txBody>
          <a:bodyPr>
            <a:normAutofit fontScale="92500" lnSpcReduction="20000"/>
          </a:bodyPr>
          <a:lstStyle/>
          <a:p>
            <a:pPr algn="just"/>
            <a:r>
              <a:rPr lang="es-ES" b="1" dirty="0"/>
              <a:t>Mtro. David Silva </a:t>
            </a:r>
            <a:r>
              <a:rPr lang="es-ES" b="1" dirty="0" smtClean="0"/>
              <a:t>Rodríguez</a:t>
            </a:r>
            <a:r>
              <a:rPr lang="es-ES" sz="1800" b="1" dirty="0" smtClean="0"/>
              <a:t>:</a:t>
            </a:r>
            <a:endParaRPr lang="es-MX" sz="1800" b="1" dirty="0"/>
          </a:p>
          <a:p>
            <a:pPr algn="just"/>
            <a:r>
              <a:rPr lang="es-MX" dirty="0"/>
              <a:t>El trabajar con </a:t>
            </a:r>
            <a:r>
              <a:rPr lang="es-MX" dirty="0"/>
              <a:t>C</a:t>
            </a:r>
            <a:r>
              <a:rPr lang="es-MX" dirty="0" smtClean="0"/>
              <a:t>onexiones es </a:t>
            </a:r>
            <a:r>
              <a:rPr lang="es-MX" dirty="0"/>
              <a:t>un aprendizaje completo, íntegro, dinámico y creativo, en el que los alumnos relacionan conocimientos adquiridos en distintas asignaturas y lo unen en un producto de </a:t>
            </a:r>
            <a:r>
              <a:rPr lang="es-MX" dirty="0" smtClean="0"/>
              <a:t>calidad; </a:t>
            </a:r>
            <a:r>
              <a:rPr lang="es-MX" dirty="0"/>
              <a:t>además, se fomenta la investigación y se fortalece la expresión </a:t>
            </a:r>
            <a:r>
              <a:rPr lang="es-MX" dirty="0" smtClean="0"/>
              <a:t>oral.</a:t>
            </a:r>
          </a:p>
          <a:p>
            <a:pPr algn="just"/>
            <a:endParaRPr lang="es-MX" sz="1800" dirty="0"/>
          </a:p>
          <a:p>
            <a:pPr algn="just"/>
            <a:r>
              <a:rPr lang="es-ES" b="1" dirty="0"/>
              <a:t>Lic. en Fil. Jesús Rodríguez Simón</a:t>
            </a:r>
            <a:r>
              <a:rPr lang="es-ES" b="1" dirty="0" smtClean="0"/>
              <a:t>:</a:t>
            </a:r>
          </a:p>
          <a:p>
            <a:pPr algn="just"/>
            <a:r>
              <a:rPr lang="es-MX" dirty="0"/>
              <a:t>S</a:t>
            </a:r>
            <a:r>
              <a:rPr lang="es-MX" dirty="0" smtClean="0"/>
              <a:t>omos </a:t>
            </a:r>
            <a:r>
              <a:rPr lang="es-MX" dirty="0"/>
              <a:t>un grupo de profesores con horarios y actividades diferentes, </a:t>
            </a:r>
            <a:r>
              <a:rPr lang="es-MX" dirty="0" smtClean="0"/>
              <a:t>por eso, la </a:t>
            </a:r>
            <a:r>
              <a:rPr lang="es-MX" dirty="0"/>
              <a:t>primera dificultad </a:t>
            </a:r>
            <a:r>
              <a:rPr lang="es-MX" dirty="0" smtClean="0"/>
              <a:t>que tuvimos fueron </a:t>
            </a:r>
            <a:r>
              <a:rPr lang="es-MX" dirty="0"/>
              <a:t>los tiempos para reunirnos y la repartición de tareas. Sin embargo, el </a:t>
            </a:r>
            <a:r>
              <a:rPr lang="es-MX" dirty="0" smtClean="0"/>
              <a:t>empuje y el pensamiento optimista </a:t>
            </a:r>
            <a:r>
              <a:rPr lang="es-MX" dirty="0"/>
              <a:t>nos llevaron a hacer un proyecto digno de las condiciones que reclaman nuestro tiempo y nuestros alumnos; el esfuerzo cooperativo lo </a:t>
            </a:r>
            <a:r>
              <a:rPr lang="es-MX" dirty="0" smtClean="0"/>
              <a:t>mostramos todos </a:t>
            </a:r>
            <a:r>
              <a:rPr lang="es-MX" dirty="0"/>
              <a:t>al asistir a las </a:t>
            </a:r>
            <a:r>
              <a:rPr lang="es-MX" dirty="0" smtClean="0"/>
              <a:t>reuniones </a:t>
            </a:r>
            <a:r>
              <a:rPr lang="es-MX" dirty="0"/>
              <a:t>pero principalmente al aportar en la conformación </a:t>
            </a:r>
            <a:r>
              <a:rPr lang="es-MX" dirty="0" smtClean="0"/>
              <a:t>del trabajo. </a:t>
            </a:r>
          </a:p>
          <a:p>
            <a:pPr algn="just"/>
            <a:r>
              <a:rPr lang="es-MX" dirty="0" smtClean="0"/>
              <a:t>Bajo aqu</a:t>
            </a:r>
            <a:r>
              <a:rPr lang="es-ES" dirty="0" smtClean="0"/>
              <a:t>ella premisa, </a:t>
            </a:r>
            <a:r>
              <a:rPr lang="es-MX" dirty="0"/>
              <a:t>e</a:t>
            </a:r>
            <a:r>
              <a:rPr lang="es-MX" dirty="0" smtClean="0"/>
              <a:t>l </a:t>
            </a:r>
            <a:r>
              <a:rPr lang="es-MX" dirty="0"/>
              <a:t>proyecto </a:t>
            </a:r>
            <a:r>
              <a:rPr lang="es-MX" dirty="0" smtClean="0"/>
              <a:t>promovi</a:t>
            </a:r>
            <a:r>
              <a:rPr lang="es-ES" dirty="0" smtClean="0"/>
              <a:t>ó</a:t>
            </a:r>
            <a:r>
              <a:rPr lang="es-MX" dirty="0" smtClean="0"/>
              <a:t> </a:t>
            </a:r>
            <a:r>
              <a:rPr lang="es-MX" dirty="0"/>
              <a:t>la reflexión y el intercambio de experiencias sobre el trabajo interdisciplinario, entendido como medio de integración del </a:t>
            </a:r>
            <a:r>
              <a:rPr lang="es-MX" dirty="0" smtClean="0"/>
              <a:t>aprendizaje; as</a:t>
            </a:r>
            <a:r>
              <a:rPr lang="es-ES" dirty="0" smtClean="0"/>
              <a:t>í, </a:t>
            </a:r>
            <a:r>
              <a:rPr lang="es-MX" dirty="0" smtClean="0"/>
              <a:t>conseguimos relacionar </a:t>
            </a:r>
            <a:r>
              <a:rPr lang="es-MX" dirty="0"/>
              <a:t>las ciencias naturales y </a:t>
            </a:r>
            <a:r>
              <a:rPr lang="es-MX" dirty="0" smtClean="0"/>
              <a:t>sociales, de suyo un aspecto muy loable, </a:t>
            </a:r>
            <a:r>
              <a:rPr lang="es-MX" dirty="0"/>
              <a:t>para </a:t>
            </a:r>
            <a:r>
              <a:rPr lang="es-MX" dirty="0" smtClean="0"/>
              <a:t>hacer la </a:t>
            </a:r>
            <a:r>
              <a:rPr lang="es-MX" dirty="0"/>
              <a:t>promoción del trabajo </a:t>
            </a:r>
            <a:r>
              <a:rPr lang="es-MX" dirty="0" smtClean="0"/>
              <a:t>colaborativo, propio de nuestra instituci</a:t>
            </a:r>
            <a:r>
              <a:rPr lang="es-ES" dirty="0" err="1" smtClean="0"/>
              <a:t>ón</a:t>
            </a:r>
            <a:r>
              <a:rPr lang="es-MX" dirty="0" smtClean="0"/>
              <a:t>.</a:t>
            </a:r>
            <a:r>
              <a:rPr lang="es-ES_tradnl" dirty="0" smtClean="0"/>
              <a:t> </a:t>
            </a:r>
            <a:endParaRPr lang="es-ES" b="1" dirty="0"/>
          </a:p>
          <a:p>
            <a:pPr algn="just"/>
            <a:endParaRPr lang="es-ES" b="1" dirty="0"/>
          </a:p>
          <a:p>
            <a:pPr algn="just"/>
            <a:endParaRPr lang="es-ES" sz="1800" dirty="0" smtClean="0"/>
          </a:p>
        </p:txBody>
      </p:sp>
    </p:spTree>
    <p:extLst>
      <p:ext uri="{BB962C8B-B14F-4D97-AF65-F5344CB8AC3E}">
        <p14:creationId xmlns:p14="http://schemas.microsoft.com/office/powerpoint/2010/main" val="201402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340026" y="1927894"/>
            <a:ext cx="9599578" cy="2308324"/>
          </a:xfrm>
          <a:prstGeom prst="rect">
            <a:avLst/>
          </a:prstGeom>
          <a:noFill/>
        </p:spPr>
        <p:txBody>
          <a:bodyPr wrap="square" rtlCol="0">
            <a:spAutoFit/>
          </a:bodyPr>
          <a:lstStyle/>
          <a:p>
            <a:r>
              <a:rPr lang="es-MX" sz="2400" dirty="0" smtClean="0"/>
              <a:t>3. </a:t>
            </a:r>
            <a:r>
              <a:rPr lang="es-MX" sz="2400" dirty="0"/>
              <a:t>El proyecto se realizará durante el ciclo escolar </a:t>
            </a:r>
            <a:r>
              <a:rPr lang="es-MX" sz="2400" dirty="0" smtClean="0"/>
              <a:t>2022-2023</a:t>
            </a:r>
            <a:endParaRPr lang="es-MX" sz="2400" dirty="0"/>
          </a:p>
          <a:p>
            <a:endParaRPr lang="es-MX" sz="2400" b="1" dirty="0"/>
          </a:p>
          <a:p>
            <a:r>
              <a:rPr lang="es-MX" sz="2400" dirty="0"/>
              <a:t>Fecha de inicio</a:t>
            </a:r>
            <a:r>
              <a:rPr lang="es-MX" sz="2400" dirty="0" smtClean="0"/>
              <a:t>:</a:t>
            </a:r>
            <a:r>
              <a:rPr lang="es-ES" sz="2400" dirty="0" smtClean="0"/>
              <a:t> </a:t>
            </a:r>
            <a:r>
              <a:rPr lang="es-ES" sz="2400" dirty="0"/>
              <a:t>marzo de </a:t>
            </a:r>
            <a:r>
              <a:rPr lang="es-ES" sz="2400" dirty="0" smtClean="0"/>
              <a:t>2022</a:t>
            </a:r>
            <a:endParaRPr lang="es-MX" sz="2400" dirty="0"/>
          </a:p>
          <a:p>
            <a:r>
              <a:rPr lang="es-MX" sz="2400" dirty="0"/>
              <a:t>Fecha de término: </a:t>
            </a:r>
            <a:r>
              <a:rPr lang="es-ES" sz="2400" dirty="0" smtClean="0"/>
              <a:t>mayo de 2023</a:t>
            </a:r>
          </a:p>
          <a:p>
            <a:endParaRPr lang="es-ES" sz="2400" dirty="0"/>
          </a:p>
          <a:p>
            <a:r>
              <a:rPr lang="es-ES" sz="2400" dirty="0" smtClean="0"/>
              <a:t>Grado 6º</a:t>
            </a:r>
            <a:endParaRPr lang="es-MX" sz="2400" dirty="0"/>
          </a:p>
        </p:txBody>
      </p:sp>
    </p:spTree>
    <p:extLst>
      <p:ext uri="{BB962C8B-B14F-4D97-AF65-F5344CB8AC3E}">
        <p14:creationId xmlns:p14="http://schemas.microsoft.com/office/powerpoint/2010/main" val="1244261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99251" y="926631"/>
            <a:ext cx="8825659" cy="4969234"/>
          </a:xfrm>
        </p:spPr>
        <p:txBody>
          <a:bodyPr>
            <a:normAutofit/>
          </a:bodyPr>
          <a:lstStyle/>
          <a:p>
            <a:r>
              <a:rPr lang="es-ES" sz="2400" dirty="0">
                <a:solidFill>
                  <a:schemeClr val="tx1"/>
                </a:solidFill>
                <a:latin typeface="+mn-lt"/>
              </a:rPr>
              <a:t>4. Nombre del proyecto:</a:t>
            </a:r>
            <a:br>
              <a:rPr lang="es-ES" sz="2400" dirty="0">
                <a:solidFill>
                  <a:schemeClr val="tx1"/>
                </a:solidFill>
                <a:latin typeface="+mn-lt"/>
              </a:rPr>
            </a:br>
            <a:r>
              <a:rPr lang="es-ES" sz="2400" dirty="0">
                <a:solidFill>
                  <a:schemeClr val="tx1"/>
                </a:solidFill>
                <a:latin typeface="+mn-lt"/>
              </a:rPr>
              <a:t/>
            </a:r>
            <a:br>
              <a:rPr lang="es-ES" sz="2400" dirty="0">
                <a:solidFill>
                  <a:schemeClr val="tx1"/>
                </a:solidFill>
                <a:latin typeface="+mn-lt"/>
              </a:rPr>
            </a:br>
            <a:r>
              <a:rPr lang="es-ES" sz="2400" b="1" i="1" dirty="0" smtClean="0">
                <a:solidFill>
                  <a:schemeClr val="tx1"/>
                </a:solidFill>
                <a:latin typeface="+mn-lt"/>
              </a:rPr>
              <a:t>“Reflexiones del Infinito”.</a:t>
            </a:r>
            <a:r>
              <a:rPr lang="es-ES" sz="2400" b="1" i="1" dirty="0">
                <a:solidFill>
                  <a:schemeClr val="tx1"/>
                </a:solidFill>
                <a:latin typeface="+mn-lt"/>
              </a:rPr>
              <a:t/>
            </a:r>
            <a:br>
              <a:rPr lang="es-ES" sz="2400" b="1" i="1" dirty="0">
                <a:solidFill>
                  <a:schemeClr val="tx1"/>
                </a:solidFill>
                <a:latin typeface="+mn-lt"/>
              </a:rPr>
            </a:br>
            <a:r>
              <a:rPr lang="es-ES" sz="2400" b="1" i="1" dirty="0">
                <a:solidFill>
                  <a:schemeClr val="tx1"/>
                </a:solidFill>
                <a:latin typeface="+mn-lt"/>
              </a:rPr>
              <a:t/>
            </a:r>
            <a:br>
              <a:rPr lang="es-ES" sz="2400" b="1" i="1" dirty="0">
                <a:solidFill>
                  <a:schemeClr val="tx1"/>
                </a:solidFill>
                <a:latin typeface="+mn-lt"/>
              </a:rPr>
            </a:br>
            <a:r>
              <a:rPr lang="es-ES" sz="2400" dirty="0">
                <a:solidFill>
                  <a:schemeClr val="tx1"/>
                </a:solidFill>
                <a:latin typeface="+mn-lt"/>
              </a:rPr>
              <a:t>Proyecto CONEXIONES para el ciclo </a:t>
            </a:r>
            <a:r>
              <a:rPr lang="es-ES" sz="2400" dirty="0" smtClean="0">
                <a:solidFill>
                  <a:schemeClr val="tx1"/>
                </a:solidFill>
                <a:latin typeface="+mn-lt"/>
              </a:rPr>
              <a:t>2022-2023.</a:t>
            </a:r>
            <a:br>
              <a:rPr lang="es-ES" sz="2400" dirty="0" smtClean="0">
                <a:solidFill>
                  <a:schemeClr val="tx1"/>
                </a:solidFill>
                <a:latin typeface="+mn-lt"/>
              </a:rPr>
            </a:br>
            <a:r>
              <a:rPr lang="es-ES" sz="2400" dirty="0" smtClean="0">
                <a:solidFill>
                  <a:schemeClr val="tx1"/>
                </a:solidFill>
                <a:latin typeface="+mn-lt"/>
              </a:rPr>
              <a:t/>
            </a:r>
            <a:br>
              <a:rPr lang="es-ES" sz="2400" dirty="0" smtClean="0">
                <a:solidFill>
                  <a:schemeClr val="tx1"/>
                </a:solidFill>
                <a:latin typeface="+mn-lt"/>
              </a:rPr>
            </a:br>
            <a:endParaRPr lang="es-ES" sz="2400" dirty="0">
              <a:solidFill>
                <a:schemeClr val="tx1"/>
              </a:solidFill>
              <a:latin typeface="+mn-lt"/>
            </a:endParaRPr>
          </a:p>
        </p:txBody>
      </p:sp>
    </p:spTree>
    <p:extLst>
      <p:ext uri="{BB962C8B-B14F-4D97-AF65-F5344CB8AC3E}">
        <p14:creationId xmlns:p14="http://schemas.microsoft.com/office/powerpoint/2010/main" val="299910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7050" y="766985"/>
            <a:ext cx="8911687" cy="1280890"/>
          </a:xfrm>
        </p:spPr>
        <p:txBody>
          <a:bodyPr>
            <a:normAutofit/>
          </a:bodyPr>
          <a:lstStyle/>
          <a:p>
            <a:pPr algn="ctr"/>
            <a:r>
              <a:rPr lang="es-ES_tradnl" sz="2800" dirty="0" smtClean="0">
                <a:solidFill>
                  <a:schemeClr val="tx1"/>
                </a:solidFill>
                <a:latin typeface="Century Gothic" charset="0"/>
                <a:ea typeface="Century Gothic" charset="0"/>
                <a:cs typeface="Century Gothic" charset="0"/>
              </a:rPr>
              <a:t>5. </a:t>
            </a:r>
            <a:r>
              <a:rPr lang="es-ES_tradnl" sz="2800" dirty="0" err="1" smtClean="0">
                <a:solidFill>
                  <a:schemeClr val="tx1"/>
                </a:solidFill>
                <a:latin typeface="Century Gothic" charset="0"/>
                <a:ea typeface="Century Gothic" charset="0"/>
                <a:cs typeface="Century Gothic" charset="0"/>
              </a:rPr>
              <a:t>Justificaci</a:t>
            </a:r>
            <a:r>
              <a:rPr lang="es-ES" sz="2800" dirty="0" err="1" smtClean="0">
                <a:solidFill>
                  <a:schemeClr val="tx1"/>
                </a:solidFill>
                <a:latin typeface="Century Gothic" charset="0"/>
                <a:ea typeface="Century Gothic" charset="0"/>
                <a:cs typeface="Century Gothic" charset="0"/>
              </a:rPr>
              <a:t>ón</a:t>
            </a:r>
            <a:endParaRPr lang="es-ES_tradnl" sz="2800" dirty="0">
              <a:solidFill>
                <a:schemeClr val="tx1"/>
              </a:solidFill>
              <a:latin typeface="Century Gothic" charset="0"/>
              <a:ea typeface="Century Gothic" charset="0"/>
              <a:cs typeface="Century Gothic" charset="0"/>
            </a:endParaRPr>
          </a:p>
        </p:txBody>
      </p:sp>
      <p:sp>
        <p:nvSpPr>
          <p:cNvPr id="3" name="Marcador de contenido 2"/>
          <p:cNvSpPr>
            <a:spLocks noGrp="1"/>
          </p:cNvSpPr>
          <p:nvPr>
            <p:ph idx="1"/>
          </p:nvPr>
        </p:nvSpPr>
        <p:spPr>
          <a:xfrm>
            <a:off x="1192750" y="1800950"/>
            <a:ext cx="9908638" cy="3598009"/>
          </a:xfrm>
        </p:spPr>
        <p:txBody>
          <a:bodyPr>
            <a:normAutofit/>
          </a:bodyPr>
          <a:lstStyle/>
          <a:p>
            <a:pPr algn="just"/>
            <a:endParaRPr lang="es-ES_tradnl" dirty="0" smtClean="0"/>
          </a:p>
          <a:p>
            <a:pPr marL="0" indent="0" algn="just">
              <a:buNone/>
            </a:pPr>
            <a:r>
              <a:rPr lang="es-ES" sz="2400" i="1" dirty="0"/>
              <a:t>En el plantel educativo donde nos encontramos son pocos los espacios o foros que fomentan la divulgación de las ciencias. No obstante, en el Bachillerato Cruz Azul Hidalgo se tienen intereses, investigaciones y prácticas científicas que valen la pena dar a conocer.</a:t>
            </a:r>
            <a:endParaRPr lang="es-ES_tradnl" sz="2400" dirty="0"/>
          </a:p>
          <a:p>
            <a:pPr marL="0" indent="0">
              <a:buNone/>
            </a:pPr>
            <a:endParaRPr lang="es-ES_tradnl" sz="2800" dirty="0"/>
          </a:p>
          <a:p>
            <a:endParaRPr lang="es-ES_tradnl" dirty="0" smtClean="0"/>
          </a:p>
          <a:p>
            <a:endParaRPr lang="es-ES_tradnl" dirty="0"/>
          </a:p>
          <a:p>
            <a:endParaRPr lang="es-ES_tradnl" dirty="0" smtClean="0"/>
          </a:p>
          <a:p>
            <a:endParaRPr lang="es-ES_tradnl" dirty="0"/>
          </a:p>
          <a:p>
            <a:endParaRPr lang="es-ES_tradnl" dirty="0"/>
          </a:p>
        </p:txBody>
      </p:sp>
    </p:spTree>
    <p:extLst>
      <p:ext uri="{BB962C8B-B14F-4D97-AF65-F5344CB8AC3E}">
        <p14:creationId xmlns:p14="http://schemas.microsoft.com/office/powerpoint/2010/main" val="1020752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27050" y="852488"/>
            <a:ext cx="11350625" cy="5719762"/>
          </a:xfrm>
        </p:spPr>
        <p:txBody>
          <a:bodyPr>
            <a:noAutofit/>
          </a:bodyPr>
          <a:lstStyle/>
          <a:p>
            <a:pPr algn="ctr"/>
            <a:r>
              <a:rPr lang="es-ES" sz="1600" b="1" dirty="0" smtClean="0">
                <a:solidFill>
                  <a:schemeClr val="tx1"/>
                </a:solidFill>
              </a:rPr>
              <a:t>Objetivo:</a:t>
            </a:r>
            <a:br>
              <a:rPr lang="es-ES" sz="1600" b="1" dirty="0" smtClean="0">
                <a:solidFill>
                  <a:schemeClr val="tx1"/>
                </a:solidFill>
              </a:rPr>
            </a:br>
            <a:r>
              <a:rPr lang="es-ES" sz="1600" dirty="0" smtClean="0">
                <a:solidFill>
                  <a:schemeClr val="tx1"/>
                </a:solidFill>
              </a:rPr>
              <a:t/>
            </a:r>
            <a:br>
              <a:rPr lang="es-ES" sz="1600" dirty="0" smtClean="0">
                <a:solidFill>
                  <a:schemeClr val="tx1"/>
                </a:solidFill>
              </a:rPr>
            </a:br>
            <a:r>
              <a:rPr lang="es-ES" sz="1600" dirty="0" smtClean="0">
                <a:solidFill>
                  <a:schemeClr val="tx1"/>
                </a:solidFill>
              </a:rPr>
              <a:t>Realizar una investigación sobre un tema de divulgación de la ciencia (en este caso, el concepto de infinito desde las concepciones de las matemáticas, la cultura y la filosofía) para informar los resultados en un foro y hacer una comunidad de diálogo.</a:t>
            </a:r>
            <a:br>
              <a:rPr lang="es-ES" sz="1600" dirty="0" smtClean="0">
                <a:solidFill>
                  <a:schemeClr val="tx1"/>
                </a:solidFill>
              </a:rPr>
            </a:br>
            <a:r>
              <a:rPr lang="es-ES" sz="1600" dirty="0" smtClean="0">
                <a:solidFill>
                  <a:schemeClr val="tx1"/>
                </a:solidFill>
              </a:rPr>
              <a:t/>
            </a:r>
            <a:br>
              <a:rPr lang="es-ES" sz="1600" dirty="0" smtClean="0">
                <a:solidFill>
                  <a:schemeClr val="tx1"/>
                </a:solidFill>
              </a:rPr>
            </a:br>
            <a:r>
              <a:rPr lang="es-ES_tradnl" sz="1600" b="1" dirty="0" smtClean="0">
                <a:solidFill>
                  <a:schemeClr val="tx1"/>
                </a:solidFill>
              </a:rPr>
              <a:t>Objetivos por asignatura:</a:t>
            </a:r>
            <a:br>
              <a:rPr lang="es-ES_tradnl" sz="1600" b="1" dirty="0" smtClean="0">
                <a:solidFill>
                  <a:schemeClr val="tx1"/>
                </a:solidFill>
              </a:rPr>
            </a:br>
            <a:r>
              <a:rPr lang="es-ES_tradnl" sz="1600" dirty="0" smtClean="0">
                <a:solidFill>
                  <a:schemeClr val="tx1"/>
                </a:solidFill>
              </a:rPr>
              <a:t/>
            </a:r>
            <a:br>
              <a:rPr lang="es-ES_tradnl" sz="1600" dirty="0" smtClean="0">
                <a:solidFill>
                  <a:schemeClr val="tx1"/>
                </a:solidFill>
              </a:rPr>
            </a:br>
            <a:r>
              <a:rPr lang="es-ES_tradnl" sz="1600" i="1" u="sng" dirty="0" smtClean="0">
                <a:solidFill>
                  <a:schemeClr val="tx1"/>
                </a:solidFill>
              </a:rPr>
              <a:t>Introducción al Estudio de las Ciencias Sociales y Económicas</a:t>
            </a:r>
            <a:r>
              <a:rPr lang="es-ES" sz="1600" dirty="0" smtClean="0">
                <a:solidFill>
                  <a:schemeClr val="tx1"/>
                </a:solidFill>
              </a:rPr>
              <a:t>: </a:t>
            </a:r>
            <a:r>
              <a:rPr lang="is-IS" sz="1600" dirty="0" smtClean="0">
                <a:solidFill>
                  <a:schemeClr val="tx1"/>
                </a:solidFill>
              </a:rPr>
              <a:t/>
            </a:r>
            <a:br>
              <a:rPr lang="is-IS" sz="1600" dirty="0" smtClean="0">
                <a:solidFill>
                  <a:schemeClr val="tx1"/>
                </a:solidFill>
              </a:rPr>
            </a:br>
            <a:r>
              <a:rPr lang="es-ES_tradnl" sz="1600" dirty="0" smtClean="0">
                <a:solidFill>
                  <a:schemeClr val="tx1"/>
                </a:solidFill>
              </a:rPr>
              <a:t>Analizar la dimensión social y cultural de los diferentes grupos humanos a través de</a:t>
            </a:r>
            <a:br>
              <a:rPr lang="es-ES_tradnl" sz="1600" dirty="0" smtClean="0">
                <a:solidFill>
                  <a:schemeClr val="tx1"/>
                </a:solidFill>
              </a:rPr>
            </a:br>
            <a:r>
              <a:rPr lang="es-ES_tradnl" sz="1600" dirty="0" smtClean="0">
                <a:solidFill>
                  <a:schemeClr val="tx1"/>
                </a:solidFill>
              </a:rPr>
              <a:t>sus formas de comunicación para identificar los procesos que le dan identidad y le permite comprender su realidad.</a:t>
            </a:r>
            <a:r>
              <a:rPr lang="is-IS" sz="1600" dirty="0" smtClean="0">
                <a:solidFill>
                  <a:schemeClr val="tx1"/>
                </a:solidFill>
              </a:rPr>
              <a:t/>
            </a:r>
            <a:br>
              <a:rPr lang="is-IS" sz="1600" dirty="0" smtClean="0">
                <a:solidFill>
                  <a:schemeClr val="tx1"/>
                </a:solidFill>
              </a:rPr>
            </a:br>
            <a:r>
              <a:rPr lang="is-IS" sz="1600" dirty="0" smtClean="0">
                <a:solidFill>
                  <a:schemeClr val="tx1"/>
                </a:solidFill>
              </a:rPr>
              <a:t/>
            </a:r>
            <a:br>
              <a:rPr lang="is-IS" sz="1600" dirty="0" smtClean="0">
                <a:solidFill>
                  <a:schemeClr val="tx1"/>
                </a:solidFill>
              </a:rPr>
            </a:br>
            <a:r>
              <a:rPr lang="es-ES_tradnl" sz="1600" i="1" u="sng" dirty="0" smtClean="0">
                <a:solidFill>
                  <a:schemeClr val="tx1"/>
                </a:solidFill>
              </a:rPr>
              <a:t>Matemáticas VI (Área IV)</a:t>
            </a:r>
            <a:r>
              <a:rPr lang="es-ES_tradnl" sz="1600" i="1" dirty="0" smtClean="0">
                <a:solidFill>
                  <a:schemeClr val="tx1"/>
                </a:solidFill>
              </a:rPr>
              <a:t>:</a:t>
            </a:r>
            <a:br>
              <a:rPr lang="es-ES_tradnl" sz="1600" i="1" dirty="0" smtClean="0">
                <a:solidFill>
                  <a:schemeClr val="tx1"/>
                </a:solidFill>
              </a:rPr>
            </a:br>
            <a:r>
              <a:rPr lang="es-ES_tradnl" sz="1600" i="1" dirty="0" smtClean="0">
                <a:solidFill>
                  <a:schemeClr val="tx1"/>
                </a:solidFill>
              </a:rPr>
              <a:t>Desarrollará habilidades de abstracción y comunicación oral, escrita y gráfica al contrastar el surgimiento de las ideas numéricas en algunas culturas de la antigüedad, para explicar el contexto histórico y los problemas matemáticos que dieron origen a algunas representaciones simbólicas vigentes en la actualidad. </a:t>
            </a:r>
            <a:br>
              <a:rPr lang="es-ES_tradnl" sz="1600" i="1" dirty="0" smtClean="0">
                <a:solidFill>
                  <a:schemeClr val="tx1"/>
                </a:solidFill>
              </a:rPr>
            </a:br>
            <a:r>
              <a:rPr lang="es-ES" sz="1600" dirty="0" smtClean="0">
                <a:solidFill>
                  <a:schemeClr val="tx1"/>
                </a:solidFill>
              </a:rPr>
              <a:t/>
            </a:r>
            <a:br>
              <a:rPr lang="es-ES" sz="1600" dirty="0" smtClean="0">
                <a:solidFill>
                  <a:schemeClr val="tx1"/>
                </a:solidFill>
              </a:rPr>
            </a:br>
            <a:r>
              <a:rPr lang="es-MX" sz="1600" i="1" u="sng" dirty="0" smtClean="0"/>
              <a:t>Historia de las Doctrinas Filosóficas</a:t>
            </a:r>
            <a:r>
              <a:rPr lang="es-ES" sz="1600" dirty="0" smtClean="0">
                <a:solidFill>
                  <a:schemeClr val="tx1"/>
                </a:solidFill>
              </a:rPr>
              <a:t>: </a:t>
            </a:r>
            <a:br>
              <a:rPr lang="es-ES" sz="1600" dirty="0" smtClean="0">
                <a:solidFill>
                  <a:schemeClr val="tx1"/>
                </a:solidFill>
              </a:rPr>
            </a:br>
            <a:r>
              <a:rPr lang="es-ES_tradnl" sz="1600" dirty="0" smtClean="0"/>
              <a:t>Identificar </a:t>
            </a:r>
            <a:r>
              <a:rPr lang="es-ES_tradnl" sz="1600" dirty="0"/>
              <a:t>las características del discurso filosófico por medio de la lectura de diversos textos (mítico, científico, político, entre otros) con la finalidad de reflexionar acerca de la actualidad de la filosofía.</a:t>
            </a:r>
            <a:br>
              <a:rPr lang="es-ES_tradnl" sz="1600" dirty="0"/>
            </a:br>
            <a:r>
              <a:rPr lang="es-ES" sz="1800" dirty="0" smtClean="0">
                <a:solidFill>
                  <a:schemeClr val="tx1"/>
                </a:solidFill>
              </a:rPr>
              <a:t/>
            </a:r>
            <a:br>
              <a:rPr lang="es-ES" sz="1800" dirty="0" smtClean="0">
                <a:solidFill>
                  <a:schemeClr val="tx1"/>
                </a:solidFill>
              </a:rPr>
            </a:br>
            <a:endParaRPr lang="es-ES" sz="1800" dirty="0">
              <a:solidFill>
                <a:schemeClr val="tx1"/>
              </a:solidFill>
            </a:endParaRPr>
          </a:p>
        </p:txBody>
      </p:sp>
    </p:spTree>
    <p:extLst>
      <p:ext uri="{BB962C8B-B14F-4D97-AF65-F5344CB8AC3E}">
        <p14:creationId xmlns:p14="http://schemas.microsoft.com/office/powerpoint/2010/main" val="877238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66341" y="0"/>
            <a:ext cx="8825659" cy="990276"/>
          </a:xfrm>
        </p:spPr>
        <p:txBody>
          <a:bodyPr>
            <a:normAutofit/>
          </a:bodyPr>
          <a:lstStyle/>
          <a:p>
            <a:r>
              <a:rPr lang="es-ES" sz="2800" dirty="0" smtClean="0"/>
              <a:t>Contenidos, temas y propósitos:</a:t>
            </a:r>
            <a:endParaRPr lang="es-ES" sz="2800" dirty="0"/>
          </a:p>
        </p:txBody>
      </p:sp>
      <p:graphicFrame>
        <p:nvGraphicFramePr>
          <p:cNvPr id="5" name="Tabla 4"/>
          <p:cNvGraphicFramePr>
            <a:graphicFrameLocks noGrp="1"/>
          </p:cNvGraphicFramePr>
          <p:nvPr>
            <p:extLst>
              <p:ext uri="{D42A27DB-BD31-4B8C-83A1-F6EECF244321}">
                <p14:modId xmlns:p14="http://schemas.microsoft.com/office/powerpoint/2010/main" val="690261706"/>
              </p:ext>
            </p:extLst>
          </p:nvPr>
        </p:nvGraphicFramePr>
        <p:xfrm>
          <a:off x="704203" y="863546"/>
          <a:ext cx="10825810" cy="5365928"/>
        </p:xfrm>
        <a:graphic>
          <a:graphicData uri="http://schemas.openxmlformats.org/drawingml/2006/table">
            <a:tbl>
              <a:tblPr firstRow="1" bandRow="1">
                <a:tableStyleId>{5C22544A-7EE6-4342-B048-85BDC9FD1C3A}</a:tableStyleId>
              </a:tblPr>
              <a:tblGrid>
                <a:gridCol w="1987979"/>
                <a:gridCol w="2961992"/>
                <a:gridCol w="2859753"/>
                <a:gridCol w="3016086"/>
              </a:tblGrid>
              <a:tr h="1234254">
                <a:tc>
                  <a:txBody>
                    <a:bodyPr/>
                    <a:lstStyle/>
                    <a:p>
                      <a:pPr algn="ctr">
                        <a:lnSpc>
                          <a:spcPct val="115000"/>
                        </a:lnSpc>
                        <a:spcAft>
                          <a:spcPts val="0"/>
                        </a:spcAft>
                      </a:pPr>
                      <a:r>
                        <a:rPr lang="es-ES" sz="1600" b="1" dirty="0">
                          <a:solidFill>
                            <a:schemeClr val="tx1"/>
                          </a:solidFill>
                          <a:effectLst/>
                          <a:latin typeface="Arial" charset="0"/>
                          <a:ea typeface="Arial" charset="0"/>
                          <a:cs typeface="Arial" charset="0"/>
                        </a:rPr>
                        <a:t>Disciplinas:</a:t>
                      </a:r>
                      <a:endParaRPr lang="es-ES_tradnl" sz="1600" dirty="0">
                        <a:solidFill>
                          <a:schemeClr val="tx1"/>
                        </a:solidFill>
                        <a:effectLst/>
                        <a:latin typeface="Arial" charset="0"/>
                        <a:ea typeface="Arial" charset="0"/>
                        <a:cs typeface="Arial" charset="0"/>
                      </a:endParaRPr>
                    </a:p>
                  </a:txBody>
                  <a:tcPr marL="63500" marR="63500" marT="63500" marB="63500"/>
                </a:tc>
                <a:tc>
                  <a:txBody>
                    <a:bodyPr/>
                    <a:lstStyle/>
                    <a:p>
                      <a:pPr algn="ctr">
                        <a:lnSpc>
                          <a:spcPct val="115000"/>
                        </a:lnSpc>
                        <a:spcAft>
                          <a:spcPts val="0"/>
                        </a:spcAft>
                      </a:pPr>
                      <a:r>
                        <a:rPr lang="es-ES" sz="1600" b="1" dirty="0">
                          <a:solidFill>
                            <a:schemeClr val="tx1"/>
                          </a:solidFill>
                          <a:effectLst/>
                          <a:latin typeface="Arial" charset="0"/>
                          <a:ea typeface="Arial" charset="0"/>
                          <a:cs typeface="Arial" charset="0"/>
                        </a:rPr>
                        <a:t>Disciplina 1. </a:t>
                      </a:r>
                      <a:endParaRPr lang="es-ES_tradnl" sz="1600" dirty="0">
                        <a:solidFill>
                          <a:schemeClr val="tx1"/>
                        </a:solidFill>
                        <a:effectLst/>
                        <a:latin typeface="Arial" charset="0"/>
                        <a:ea typeface="Arial" charset="0"/>
                        <a:cs typeface="Arial" charset="0"/>
                      </a:endParaRPr>
                    </a:p>
                    <a:p>
                      <a:pPr marL="0" marR="0" indent="0" algn="ctr" defTabSz="457200" rtl="0" eaLnBrk="1" fontAlgn="auto" latinLnBrk="0" hangingPunct="1">
                        <a:lnSpc>
                          <a:spcPct val="115000"/>
                        </a:lnSpc>
                        <a:spcBef>
                          <a:spcPts val="0"/>
                        </a:spcBef>
                        <a:spcAft>
                          <a:spcPts val="0"/>
                        </a:spcAft>
                        <a:buClrTx/>
                        <a:buSzTx/>
                        <a:buFontTx/>
                        <a:buNone/>
                        <a:tabLst/>
                        <a:defRPr/>
                      </a:pPr>
                      <a:r>
                        <a:rPr lang="es-ES_tradnl" sz="1600" b="1" dirty="0" smtClean="0">
                          <a:solidFill>
                            <a:schemeClr val="tx1"/>
                          </a:solidFill>
                          <a:effectLst/>
                          <a:latin typeface="Arial" charset="0"/>
                          <a:ea typeface="Arial" charset="0"/>
                          <a:cs typeface="Arial" charset="0"/>
                        </a:rPr>
                        <a:t>Introducción al Estudio de las Ciencias Sociales y Económicas</a:t>
                      </a:r>
                    </a:p>
                  </a:txBody>
                  <a:tcPr marL="63500" marR="63500" marT="63500" marB="63500"/>
                </a:tc>
                <a:tc>
                  <a:txBody>
                    <a:bodyPr/>
                    <a:lstStyle/>
                    <a:p>
                      <a:pPr algn="ctr">
                        <a:lnSpc>
                          <a:spcPct val="115000"/>
                        </a:lnSpc>
                        <a:spcAft>
                          <a:spcPts val="0"/>
                        </a:spcAft>
                      </a:pPr>
                      <a:r>
                        <a:rPr lang="es-ES" sz="1600" b="1" dirty="0">
                          <a:solidFill>
                            <a:schemeClr val="tx1"/>
                          </a:solidFill>
                          <a:effectLst/>
                          <a:latin typeface="Arial" charset="0"/>
                          <a:ea typeface="Arial" charset="0"/>
                          <a:cs typeface="Arial" charset="0"/>
                        </a:rPr>
                        <a:t>Disciplina 2. </a:t>
                      </a:r>
                      <a:endParaRPr lang="es-ES_tradnl" sz="1600" dirty="0">
                        <a:solidFill>
                          <a:schemeClr val="tx1"/>
                        </a:solidFill>
                        <a:effectLst/>
                        <a:latin typeface="Arial" charset="0"/>
                        <a:ea typeface="Arial" charset="0"/>
                        <a:cs typeface="Arial" charset="0"/>
                      </a:endParaRPr>
                    </a:p>
                    <a:p>
                      <a:pPr marL="0" marR="0" indent="0" algn="ctr" defTabSz="457200" rtl="0" eaLnBrk="1" fontAlgn="auto" latinLnBrk="0" hangingPunct="1">
                        <a:lnSpc>
                          <a:spcPct val="115000"/>
                        </a:lnSpc>
                        <a:spcBef>
                          <a:spcPts val="0"/>
                        </a:spcBef>
                        <a:spcAft>
                          <a:spcPts val="0"/>
                        </a:spcAft>
                        <a:buClrTx/>
                        <a:buSzTx/>
                        <a:buFontTx/>
                        <a:buNone/>
                        <a:tabLst/>
                        <a:defRPr/>
                      </a:pPr>
                      <a:r>
                        <a:rPr lang="es-ES_tradnl" sz="1600" b="1" dirty="0" smtClean="0">
                          <a:solidFill>
                            <a:schemeClr val="tx1"/>
                          </a:solidFill>
                          <a:effectLst/>
                          <a:latin typeface="Arial" charset="0"/>
                          <a:ea typeface="Arial" charset="0"/>
                          <a:cs typeface="Arial" charset="0"/>
                        </a:rPr>
                        <a:t>Matemáticas VI (Área IV)</a:t>
                      </a:r>
                    </a:p>
                    <a:p>
                      <a:pPr marL="0" marR="0" indent="0" algn="ctr" defTabSz="457200" rtl="0" eaLnBrk="1" fontAlgn="auto" latinLnBrk="0" hangingPunct="1">
                        <a:lnSpc>
                          <a:spcPct val="115000"/>
                        </a:lnSpc>
                        <a:spcBef>
                          <a:spcPts val="0"/>
                        </a:spcBef>
                        <a:spcAft>
                          <a:spcPts val="0"/>
                        </a:spcAft>
                        <a:buClrTx/>
                        <a:buSzTx/>
                        <a:buFontTx/>
                        <a:buNone/>
                        <a:tabLst/>
                        <a:defRPr/>
                      </a:pPr>
                      <a:endParaRPr lang="es-ES_tradnl" sz="1600" dirty="0">
                        <a:solidFill>
                          <a:schemeClr val="tx1"/>
                        </a:solidFill>
                        <a:effectLst/>
                        <a:latin typeface="Arial" charset="0"/>
                        <a:ea typeface="Arial" charset="0"/>
                        <a:cs typeface="Arial" charset="0"/>
                      </a:endParaRPr>
                    </a:p>
                  </a:txBody>
                  <a:tcPr marL="63500" marR="63500" marT="63500" marB="63500"/>
                </a:tc>
                <a:tc>
                  <a:txBody>
                    <a:bodyPr/>
                    <a:lstStyle/>
                    <a:p>
                      <a:pPr algn="ctr">
                        <a:lnSpc>
                          <a:spcPct val="115000"/>
                        </a:lnSpc>
                        <a:spcAft>
                          <a:spcPts val="0"/>
                        </a:spcAft>
                      </a:pPr>
                      <a:r>
                        <a:rPr lang="es-ES" sz="1600" b="1" dirty="0">
                          <a:solidFill>
                            <a:schemeClr val="tx1"/>
                          </a:solidFill>
                          <a:effectLst/>
                          <a:latin typeface="Arial" charset="0"/>
                          <a:ea typeface="Arial" charset="0"/>
                          <a:cs typeface="Arial" charset="0"/>
                        </a:rPr>
                        <a:t>Disciplina 3.</a:t>
                      </a:r>
                      <a:endParaRPr lang="es-ES_tradnl" sz="1600" dirty="0">
                        <a:solidFill>
                          <a:schemeClr val="tx1"/>
                        </a:solidFill>
                        <a:effectLst/>
                        <a:latin typeface="Arial" charset="0"/>
                        <a:ea typeface="Arial" charset="0"/>
                        <a:cs typeface="Arial" charset="0"/>
                      </a:endParaRPr>
                    </a:p>
                    <a:p>
                      <a:pPr marL="0" marR="0" indent="0" algn="ctr" defTabSz="457200" rtl="0" eaLnBrk="1" fontAlgn="auto" latinLnBrk="0" hangingPunct="1">
                        <a:lnSpc>
                          <a:spcPct val="115000"/>
                        </a:lnSpc>
                        <a:spcBef>
                          <a:spcPts val="0"/>
                        </a:spcBef>
                        <a:spcAft>
                          <a:spcPts val="0"/>
                        </a:spcAft>
                        <a:buClrTx/>
                        <a:buSzTx/>
                        <a:buFontTx/>
                        <a:buNone/>
                        <a:tabLst/>
                        <a:defRPr/>
                      </a:pPr>
                      <a:r>
                        <a:rPr lang="es-ES" sz="1600" b="1" dirty="0">
                          <a:solidFill>
                            <a:schemeClr val="tx1"/>
                          </a:solidFill>
                          <a:effectLst/>
                          <a:latin typeface="Arial" charset="0"/>
                          <a:ea typeface="Arial" charset="0"/>
                          <a:cs typeface="Arial" charset="0"/>
                        </a:rPr>
                        <a:t> </a:t>
                      </a:r>
                      <a:r>
                        <a:rPr lang="es-ES" sz="1600" b="1" dirty="0" smtClean="0">
                          <a:solidFill>
                            <a:schemeClr val="tx1"/>
                          </a:solidFill>
                          <a:effectLst/>
                          <a:latin typeface="Arial" charset="0"/>
                          <a:ea typeface="Arial" charset="0"/>
                          <a:cs typeface="Arial" charset="0"/>
                        </a:rPr>
                        <a:t>Historia de las Doctrinas Filosóficas </a:t>
                      </a:r>
                    </a:p>
                    <a:p>
                      <a:pPr marL="0" marR="0" indent="0" algn="ctr" defTabSz="457200" rtl="0" eaLnBrk="1" fontAlgn="auto" latinLnBrk="0" hangingPunct="1">
                        <a:lnSpc>
                          <a:spcPct val="115000"/>
                        </a:lnSpc>
                        <a:spcBef>
                          <a:spcPts val="0"/>
                        </a:spcBef>
                        <a:spcAft>
                          <a:spcPts val="0"/>
                        </a:spcAft>
                        <a:buClrTx/>
                        <a:buSzTx/>
                        <a:buFontTx/>
                        <a:buNone/>
                        <a:tabLst/>
                        <a:defRPr/>
                      </a:pPr>
                      <a:endParaRPr lang="es-ES_tradnl" sz="1600" dirty="0">
                        <a:solidFill>
                          <a:schemeClr val="tx1"/>
                        </a:solidFill>
                        <a:effectLst/>
                        <a:latin typeface="Arial" charset="0"/>
                        <a:ea typeface="Arial" charset="0"/>
                        <a:cs typeface="Arial" charset="0"/>
                      </a:endParaRPr>
                    </a:p>
                  </a:txBody>
                  <a:tcPr marL="63500" marR="63500" marT="63500" marB="63500"/>
                </a:tc>
              </a:tr>
              <a:tr h="4117264">
                <a:tc>
                  <a:txBody>
                    <a:bodyPr/>
                    <a:lstStyle/>
                    <a:p>
                      <a:pPr marL="15875" indent="0" algn="ctr">
                        <a:lnSpc>
                          <a:spcPct val="115000"/>
                        </a:lnSpc>
                        <a:spcAft>
                          <a:spcPts val="0"/>
                        </a:spcAft>
                        <a:tabLst/>
                      </a:pPr>
                      <a:r>
                        <a:rPr lang="es-ES" sz="1600" b="1" dirty="0" smtClean="0">
                          <a:solidFill>
                            <a:schemeClr val="bg1"/>
                          </a:solidFill>
                          <a:effectLst/>
                          <a:latin typeface="Arial" charset="0"/>
                          <a:ea typeface="Arial" charset="0"/>
                          <a:cs typeface="Arial" charset="0"/>
                        </a:rPr>
                        <a:t>Contenidos/Temas</a:t>
                      </a:r>
                      <a:r>
                        <a:rPr lang="es-ES_tradnl" sz="1600" b="1" baseline="0" dirty="0" smtClean="0">
                          <a:solidFill>
                            <a:schemeClr val="bg1"/>
                          </a:solidFill>
                          <a:effectLst/>
                          <a:latin typeface="Arial" charset="0"/>
                          <a:ea typeface="Arial" charset="0"/>
                          <a:cs typeface="Arial" charset="0"/>
                        </a:rPr>
                        <a:t> </a:t>
                      </a:r>
                      <a:r>
                        <a:rPr lang="es-ES" sz="1600" b="1" dirty="0" smtClean="0">
                          <a:solidFill>
                            <a:schemeClr val="bg1"/>
                          </a:solidFill>
                          <a:effectLst/>
                          <a:latin typeface="Arial" charset="0"/>
                          <a:ea typeface="Arial" charset="0"/>
                          <a:cs typeface="Arial" charset="0"/>
                        </a:rPr>
                        <a:t>Involucrados</a:t>
                      </a:r>
                      <a:r>
                        <a:rPr lang="es-ES_tradnl" sz="1600" b="1" baseline="0" dirty="0" smtClean="0">
                          <a:solidFill>
                            <a:schemeClr val="bg1"/>
                          </a:solidFill>
                          <a:effectLst/>
                          <a:latin typeface="Arial" charset="0"/>
                          <a:ea typeface="Arial" charset="0"/>
                          <a:cs typeface="Arial" charset="0"/>
                        </a:rPr>
                        <a:t> </a:t>
                      </a:r>
                      <a:r>
                        <a:rPr lang="es-ES" sz="1600" b="1" dirty="0" smtClean="0">
                          <a:solidFill>
                            <a:schemeClr val="bg1"/>
                          </a:solidFill>
                          <a:effectLst/>
                          <a:latin typeface="Arial" charset="0"/>
                          <a:ea typeface="Arial" charset="0"/>
                          <a:cs typeface="Arial" charset="0"/>
                        </a:rPr>
                        <a:t>del programa </a:t>
                      </a:r>
                      <a:r>
                        <a:rPr lang="es-ES" sz="1600" b="1" dirty="0">
                          <a:solidFill>
                            <a:schemeClr val="bg1"/>
                          </a:solidFill>
                          <a:effectLst/>
                          <a:latin typeface="Arial" charset="0"/>
                          <a:ea typeface="Arial" charset="0"/>
                          <a:cs typeface="Arial" charset="0"/>
                        </a:rPr>
                        <a:t>que se consideran.</a:t>
                      </a:r>
                      <a:endParaRPr lang="es-ES_tradnl" sz="1600" b="1" dirty="0">
                        <a:solidFill>
                          <a:schemeClr val="bg1"/>
                        </a:solidFill>
                        <a:effectLst/>
                        <a:latin typeface="Arial" charset="0"/>
                        <a:ea typeface="Arial" charset="0"/>
                        <a:cs typeface="Arial" charset="0"/>
                      </a:endParaRPr>
                    </a:p>
                    <a:p>
                      <a:pPr marL="180340" algn="just">
                        <a:lnSpc>
                          <a:spcPct val="115000"/>
                        </a:lnSpc>
                        <a:spcAft>
                          <a:spcPts val="0"/>
                        </a:spcAft>
                      </a:pPr>
                      <a:r>
                        <a:rPr lang="es-ES" sz="1600" dirty="0">
                          <a:solidFill>
                            <a:srgbClr val="1F497D"/>
                          </a:solidFill>
                          <a:effectLst/>
                          <a:latin typeface="Arial" charset="0"/>
                          <a:ea typeface="Arial" charset="0"/>
                          <a:cs typeface="Arial" charset="0"/>
                        </a:rPr>
                        <a:t> </a:t>
                      </a:r>
                      <a:endParaRPr lang="es-ES_tradnl" sz="1600" dirty="0">
                        <a:solidFill>
                          <a:srgbClr val="000000"/>
                        </a:solidFill>
                        <a:effectLst/>
                        <a:latin typeface="Arial" charset="0"/>
                        <a:ea typeface="Arial" charset="0"/>
                        <a:cs typeface="Arial" charset="0"/>
                      </a:endParaRPr>
                    </a:p>
                    <a:p>
                      <a:pPr marL="180340" algn="just">
                        <a:lnSpc>
                          <a:spcPct val="115000"/>
                        </a:lnSpc>
                        <a:spcAft>
                          <a:spcPts val="0"/>
                        </a:spcAft>
                      </a:pPr>
                      <a:r>
                        <a:rPr lang="es-ES" sz="1600" dirty="0">
                          <a:solidFill>
                            <a:srgbClr val="1C4587"/>
                          </a:solidFill>
                          <a:effectLst/>
                          <a:latin typeface="Arial" charset="0"/>
                          <a:ea typeface="Arial" charset="0"/>
                          <a:cs typeface="Arial" charset="0"/>
                        </a:rPr>
                        <a:t> </a:t>
                      </a:r>
                      <a:endParaRPr lang="es-ES_tradnl" sz="1600" dirty="0">
                        <a:solidFill>
                          <a:srgbClr val="000000"/>
                        </a:solidFill>
                        <a:effectLst/>
                        <a:latin typeface="Arial" charset="0"/>
                        <a:ea typeface="Arial" charset="0"/>
                        <a:cs typeface="Arial" charset="0"/>
                      </a:endParaRPr>
                    </a:p>
                  </a:txBody>
                  <a:tcPr marL="63500" marR="63500" marT="63500" marB="63500"/>
                </a:tc>
                <a:tc>
                  <a:txBody>
                    <a:bodyPr/>
                    <a:lstStyle/>
                    <a:p>
                      <a:pPr algn="just"/>
                      <a:r>
                        <a:rPr lang="es-ES_tradnl" sz="1600" i="1" dirty="0" smtClean="0">
                          <a:latin typeface="Arial" charset="0"/>
                          <a:ea typeface="Arial" charset="0"/>
                          <a:cs typeface="Arial" charset="0"/>
                        </a:rPr>
                        <a:t>1.1 La importancia de ciencia en la vida cotidiana</a:t>
                      </a:r>
                    </a:p>
                    <a:p>
                      <a:pPr algn="just"/>
                      <a:r>
                        <a:rPr lang="es-ES_tradnl" sz="1600" i="1" dirty="0" smtClean="0">
                          <a:latin typeface="Arial" charset="0"/>
                          <a:ea typeface="Arial" charset="0"/>
                          <a:cs typeface="Arial" charset="0"/>
                        </a:rPr>
                        <a:t>1.5 Análisis de problemas y fenómenos sociales a partir del punto de visto de la ciencia</a:t>
                      </a:r>
                    </a:p>
                    <a:p>
                      <a:pPr algn="just"/>
                      <a:r>
                        <a:rPr lang="es-ES_tradnl" sz="1600" i="1" dirty="0" smtClean="0">
                          <a:latin typeface="Arial" charset="0"/>
                          <a:ea typeface="Arial" charset="0"/>
                          <a:cs typeface="Arial" charset="0"/>
                        </a:rPr>
                        <a:t>3.4 Análisis de los códigos simbólicos que construyen la cultura a través de diversos ritos, mitos</a:t>
                      </a:r>
                    </a:p>
                    <a:p>
                      <a:pPr algn="just"/>
                      <a:r>
                        <a:rPr lang="es-ES_tradnl" sz="1600" i="1" dirty="0" smtClean="0">
                          <a:latin typeface="Arial" charset="0"/>
                          <a:ea typeface="Arial" charset="0"/>
                          <a:cs typeface="Arial" charset="0"/>
                        </a:rPr>
                        <a:t>y tradiciones</a:t>
                      </a:r>
                    </a:p>
                    <a:p>
                      <a:pPr algn="just"/>
                      <a:r>
                        <a:rPr lang="es-ES_tradnl" sz="1600" i="1" dirty="0" smtClean="0">
                          <a:latin typeface="Arial" charset="0"/>
                          <a:ea typeface="Arial" charset="0"/>
                          <a:cs typeface="Arial" charset="0"/>
                        </a:rPr>
                        <a:t>3.9 Elaboración de un informe sobre la construcción de identidades en los diferentes contextos </a:t>
                      </a:r>
                      <a:endParaRPr lang="es-ES_tradnl" sz="1600" i="1" dirty="0">
                        <a:latin typeface="Arial" charset="0"/>
                        <a:ea typeface="Arial" charset="0"/>
                        <a:cs typeface="Arial" charset="0"/>
                      </a:endParaRPr>
                    </a:p>
                  </a:txBody>
                  <a:tcPr/>
                </a:tc>
                <a:tc>
                  <a:txBody>
                    <a:bodyPr/>
                    <a:lstStyle/>
                    <a:p>
                      <a:pPr algn="just"/>
                      <a:r>
                        <a:rPr lang="es-ES_tradnl" sz="1600" i="1" dirty="0" smtClean="0">
                          <a:latin typeface="Arial" charset="0"/>
                          <a:ea typeface="Arial" charset="0"/>
                          <a:cs typeface="Arial" charset="0"/>
                        </a:rPr>
                        <a:t>2.1 La noción de número en diversas culturas</a:t>
                      </a:r>
                    </a:p>
                    <a:p>
                      <a:pPr algn="just"/>
                      <a:r>
                        <a:rPr lang="es-ES_tradnl" sz="1600" i="1" dirty="0" smtClean="0">
                          <a:latin typeface="Arial" charset="0"/>
                          <a:ea typeface="Arial" charset="0"/>
                          <a:cs typeface="Arial" charset="0"/>
                        </a:rPr>
                        <a:t>2.3 Noción intuitiva de infinito</a:t>
                      </a:r>
                    </a:p>
                    <a:p>
                      <a:pPr algn="just"/>
                      <a:r>
                        <a:rPr lang="es-ES_tradnl" sz="1600" i="1" dirty="0" smtClean="0">
                          <a:latin typeface="Arial" charset="0"/>
                          <a:ea typeface="Arial" charset="0"/>
                          <a:cs typeface="Arial" charset="0"/>
                        </a:rPr>
                        <a:t>2.5 Contraste de la noción de número entre las culturas de la antigüedad y sus representaciones simbólicas</a:t>
                      </a:r>
                    </a:p>
                    <a:p>
                      <a:pPr algn="just"/>
                      <a:r>
                        <a:rPr lang="es-ES_tradnl" sz="1600" i="1" dirty="0" smtClean="0">
                          <a:latin typeface="Arial" charset="0"/>
                          <a:ea typeface="Arial" charset="0"/>
                          <a:cs typeface="Arial" charset="0"/>
                        </a:rPr>
                        <a:t>2.8 Exploración de las ideas intuitiva y numérica del infinito</a:t>
                      </a:r>
                    </a:p>
                    <a:p>
                      <a:pPr algn="just"/>
                      <a:r>
                        <a:rPr lang="es-ES_tradnl" sz="1600" i="1" dirty="0" smtClean="0">
                          <a:latin typeface="Arial" charset="0"/>
                          <a:ea typeface="Arial" charset="0"/>
                          <a:cs typeface="Arial" charset="0"/>
                        </a:rPr>
                        <a:t>2.12 Valoración del desarrollo científico y filosófico de las civilizaciones antiguas</a:t>
                      </a:r>
                    </a:p>
                    <a:p>
                      <a:pPr algn="just"/>
                      <a:endParaRPr lang="es-ES_tradnl" sz="1600" i="1" dirty="0">
                        <a:latin typeface="Arial" charset="0"/>
                        <a:ea typeface="Arial" charset="0"/>
                        <a:cs typeface="Arial"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_tradnl" sz="1600" i="1" dirty="0" smtClean="0">
                          <a:latin typeface="Arial" charset="0"/>
                          <a:ea typeface="Arial" charset="0"/>
                          <a:cs typeface="Arial" charset="0"/>
                        </a:rPr>
                        <a:t>1.4 Distinción entre un texto filosófico de uno mítico, religioso, literario o científico, ambos referidos al mismo tema</a:t>
                      </a:r>
                    </a:p>
                    <a:p>
                      <a:pPr marL="0" marR="0" indent="0" algn="just" defTabSz="457200" rtl="0" eaLnBrk="1" fontAlgn="auto" latinLnBrk="0" hangingPunct="1">
                        <a:lnSpc>
                          <a:spcPct val="100000"/>
                        </a:lnSpc>
                        <a:spcBef>
                          <a:spcPts val="0"/>
                        </a:spcBef>
                        <a:spcAft>
                          <a:spcPts val="0"/>
                        </a:spcAft>
                        <a:buClrTx/>
                        <a:buSzTx/>
                        <a:buFontTx/>
                        <a:buNone/>
                        <a:tabLst/>
                        <a:defRPr/>
                      </a:pPr>
                      <a:r>
                        <a:rPr lang="es-ES_tradnl" sz="1600" i="1" dirty="0" smtClean="0">
                          <a:latin typeface="Arial" charset="0"/>
                          <a:ea typeface="Arial" charset="0"/>
                          <a:cs typeface="Arial" charset="0"/>
                        </a:rPr>
                        <a:t>1.8 Valoración de las ideas y expresiones de los diferentes discursos según su contexto y propósitos</a:t>
                      </a:r>
                    </a:p>
                    <a:p>
                      <a:pPr marL="0" marR="0" indent="0" algn="just" defTabSz="457200" rtl="0" eaLnBrk="1" fontAlgn="auto" latinLnBrk="0" hangingPunct="1">
                        <a:lnSpc>
                          <a:spcPct val="100000"/>
                        </a:lnSpc>
                        <a:spcBef>
                          <a:spcPts val="0"/>
                        </a:spcBef>
                        <a:spcAft>
                          <a:spcPts val="0"/>
                        </a:spcAft>
                        <a:buClrTx/>
                        <a:buSzTx/>
                        <a:buFontTx/>
                        <a:buNone/>
                        <a:tabLst/>
                        <a:defRPr/>
                      </a:pPr>
                      <a:r>
                        <a:rPr lang="es-ES_tradnl" sz="1600" i="1" dirty="0" smtClean="0">
                          <a:latin typeface="Arial" charset="0"/>
                          <a:ea typeface="Arial" charset="0"/>
                          <a:cs typeface="Arial" charset="0"/>
                        </a:rPr>
                        <a:t>Tensión problemática: ¿La realidad es inmanente o tiene un fundamento trascendente?</a:t>
                      </a:r>
                    </a:p>
                    <a:p>
                      <a:pPr marL="0" marR="0" indent="0" algn="just" defTabSz="457200" rtl="0" eaLnBrk="1" fontAlgn="auto" latinLnBrk="0" hangingPunct="1">
                        <a:lnSpc>
                          <a:spcPct val="100000"/>
                        </a:lnSpc>
                        <a:spcBef>
                          <a:spcPts val="0"/>
                        </a:spcBef>
                        <a:spcAft>
                          <a:spcPts val="0"/>
                        </a:spcAft>
                        <a:buClrTx/>
                        <a:buSzTx/>
                        <a:buFontTx/>
                        <a:buNone/>
                        <a:tabLst/>
                        <a:defRPr/>
                      </a:pPr>
                      <a:r>
                        <a:rPr lang="es-ES_tradnl" sz="1600" i="1" dirty="0" smtClean="0">
                          <a:latin typeface="Arial" charset="0"/>
                          <a:ea typeface="Arial" charset="0"/>
                          <a:cs typeface="Arial" charset="0"/>
                        </a:rPr>
                        <a:t>Tensión problemática: ¿Verdades absolutas y permanentes o verdades relativas y cambiantes?</a:t>
                      </a:r>
                    </a:p>
                  </a:txBody>
                  <a:tcPr/>
                </a:tc>
              </a:tr>
            </a:tbl>
          </a:graphicData>
        </a:graphic>
      </p:graphicFrame>
    </p:spTree>
    <p:extLst>
      <p:ext uri="{BB962C8B-B14F-4D97-AF65-F5344CB8AC3E}">
        <p14:creationId xmlns:p14="http://schemas.microsoft.com/office/powerpoint/2010/main" val="766729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p:cNvSpPr txBox="1"/>
          <p:nvPr/>
        </p:nvSpPr>
        <p:spPr>
          <a:xfrm>
            <a:off x="4685859" y="1888408"/>
            <a:ext cx="2797071" cy="1277273"/>
          </a:xfrm>
          <a:prstGeom prst="rect">
            <a:avLst/>
          </a:prstGeom>
          <a:solidFill>
            <a:schemeClr val="accent2"/>
          </a:solidFill>
          <a:ln w="12700">
            <a:solidFill>
              <a:schemeClr val="accent1"/>
            </a:solidFill>
          </a:ln>
        </p:spPr>
        <p:txBody>
          <a:bodyPr wrap="square" rtlCol="0">
            <a:spAutoFit/>
          </a:bodyPr>
          <a:lstStyle/>
          <a:p>
            <a:pPr algn="just"/>
            <a:r>
              <a:rPr lang="es-ES_tradnl" sz="1100" u="sng" dirty="0" smtClean="0"/>
              <a:t>Objetivo</a:t>
            </a:r>
            <a:r>
              <a:rPr lang="es-ES_tradnl" sz="1100" dirty="0" smtClean="0"/>
              <a:t>: </a:t>
            </a:r>
            <a:r>
              <a:rPr lang="es-ES_tradnl" sz="1100" i="1" dirty="0"/>
              <a:t>Realizar una investigación sobre un tema de divulgación de la ciencia (en este caso, el concepto de infinito desde las concepciones de las matemáticas, la cultura y la filosofía) para informar los resultados en un foro y hacer una comunidad de diálogo.</a:t>
            </a:r>
          </a:p>
        </p:txBody>
      </p:sp>
      <p:sp>
        <p:nvSpPr>
          <p:cNvPr id="3" name="Flecha izquierda 2"/>
          <p:cNvSpPr/>
          <p:nvPr/>
        </p:nvSpPr>
        <p:spPr>
          <a:xfrm>
            <a:off x="7539887" y="1269348"/>
            <a:ext cx="2908300" cy="2896251"/>
          </a:xfrm>
          <a:prstGeom prst="leftArrow">
            <a:avLst/>
          </a:prstGeom>
          <a:solidFill>
            <a:schemeClr val="bg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a:solidFill>
                  <a:schemeClr val="bg1"/>
                </a:solidFill>
              </a:rPr>
              <a:t>Introducción al Estudio de las Ciencias Sociales y </a:t>
            </a:r>
            <a:r>
              <a:rPr lang="es-ES_tradnl" sz="1000" b="1" dirty="0" smtClean="0">
                <a:solidFill>
                  <a:schemeClr val="bg1"/>
                </a:solidFill>
              </a:rPr>
              <a:t>Económicas</a:t>
            </a:r>
            <a:r>
              <a:rPr lang="es-ES" sz="1000" dirty="0" smtClean="0">
                <a:solidFill>
                  <a:schemeClr val="bg1"/>
                </a:solidFill>
              </a:rPr>
              <a:t>:</a:t>
            </a:r>
          </a:p>
          <a:p>
            <a:pPr algn="ctr"/>
            <a:r>
              <a:rPr lang="es-ES" sz="1000" dirty="0" smtClean="0">
                <a:solidFill>
                  <a:schemeClr val="bg1"/>
                </a:solidFill>
              </a:rPr>
              <a:t>Las</a:t>
            </a:r>
            <a:r>
              <a:rPr lang="es-ES" sz="1000" dirty="0">
                <a:solidFill>
                  <a:schemeClr val="bg1"/>
                </a:solidFill>
              </a:rPr>
              <a:t> ciencias sociales y la </a:t>
            </a:r>
            <a:endParaRPr lang="es-ES" sz="1000" dirty="0" smtClean="0">
              <a:solidFill>
                <a:schemeClr val="bg1"/>
              </a:solidFill>
            </a:endParaRPr>
          </a:p>
          <a:p>
            <a:pPr algn="ctr"/>
            <a:r>
              <a:rPr lang="es-ES" sz="1000" dirty="0" smtClean="0">
                <a:solidFill>
                  <a:schemeClr val="bg1"/>
                </a:solidFill>
              </a:rPr>
              <a:t>trasformación</a:t>
            </a:r>
            <a:r>
              <a:rPr lang="es-ES" sz="1000" dirty="0">
                <a:solidFill>
                  <a:schemeClr val="bg1"/>
                </a:solidFill>
              </a:rPr>
              <a:t> del </a:t>
            </a:r>
            <a:r>
              <a:rPr lang="es-ES" sz="1000" dirty="0" smtClean="0">
                <a:solidFill>
                  <a:schemeClr val="bg1"/>
                </a:solidFill>
              </a:rPr>
              <a:t>mundo.</a:t>
            </a:r>
          </a:p>
          <a:p>
            <a:pPr algn="ctr"/>
            <a:r>
              <a:rPr lang="es-ES" sz="1000" dirty="0">
                <a:solidFill>
                  <a:schemeClr val="bg1"/>
                </a:solidFill>
              </a:rPr>
              <a:t>El papel de la comunicación en el desarrollo del ser humano y </a:t>
            </a:r>
            <a:endParaRPr lang="es-ES" sz="1000" dirty="0" smtClean="0">
              <a:solidFill>
                <a:schemeClr val="bg1"/>
              </a:solidFill>
            </a:endParaRPr>
          </a:p>
          <a:p>
            <a:pPr algn="ctr"/>
            <a:r>
              <a:rPr lang="es-ES" sz="1000" dirty="0" smtClean="0">
                <a:solidFill>
                  <a:schemeClr val="bg1"/>
                </a:solidFill>
              </a:rPr>
              <a:t>su</a:t>
            </a:r>
            <a:r>
              <a:rPr lang="es-ES" sz="1000" dirty="0">
                <a:solidFill>
                  <a:schemeClr val="bg1"/>
                </a:solidFill>
              </a:rPr>
              <a:t> </a:t>
            </a:r>
            <a:r>
              <a:rPr lang="es-ES" sz="1000" dirty="0" smtClean="0">
                <a:solidFill>
                  <a:schemeClr val="bg1"/>
                </a:solidFill>
              </a:rPr>
              <a:t>cultura.</a:t>
            </a:r>
          </a:p>
          <a:p>
            <a:pPr algn="ctr"/>
            <a:endParaRPr lang="es-ES" sz="1000" dirty="0" smtClean="0">
              <a:solidFill>
                <a:schemeClr val="tx1"/>
              </a:solidFill>
            </a:endParaRPr>
          </a:p>
        </p:txBody>
      </p:sp>
      <p:sp>
        <p:nvSpPr>
          <p:cNvPr id="5" name="Rectángulo 4"/>
          <p:cNvSpPr/>
          <p:nvPr/>
        </p:nvSpPr>
        <p:spPr>
          <a:xfrm>
            <a:off x="10505144" y="595941"/>
            <a:ext cx="1409700" cy="3924300"/>
          </a:xfrm>
          <a:prstGeom prst="rect">
            <a:avLst/>
          </a:prstGeom>
          <a:solidFill>
            <a:schemeClr val="accent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solidFill>
                  <a:schemeClr val="tx1"/>
                </a:solidFill>
              </a:rPr>
              <a:t>Ciencia</a:t>
            </a:r>
          </a:p>
          <a:p>
            <a:pPr algn="ctr"/>
            <a:r>
              <a:rPr lang="es-ES" sz="1000" dirty="0" smtClean="0">
                <a:solidFill>
                  <a:schemeClr val="tx1"/>
                </a:solidFill>
              </a:rPr>
              <a:t>Ciencias sociales</a:t>
            </a:r>
          </a:p>
          <a:p>
            <a:pPr algn="ctr"/>
            <a:r>
              <a:rPr lang="es-ES" sz="1000" dirty="0" smtClean="0">
                <a:solidFill>
                  <a:schemeClr val="tx1"/>
                </a:solidFill>
              </a:rPr>
              <a:t>Cultura</a:t>
            </a:r>
          </a:p>
          <a:p>
            <a:pPr algn="ctr"/>
            <a:r>
              <a:rPr lang="es-ES_tradnl" sz="1000" dirty="0" smtClean="0">
                <a:solidFill>
                  <a:schemeClr val="tx1"/>
                </a:solidFill>
              </a:rPr>
              <a:t>Identidad</a:t>
            </a:r>
            <a:endParaRPr lang="es-ES_tradnl" sz="1000" dirty="0">
              <a:solidFill>
                <a:schemeClr val="tx1"/>
              </a:solidFill>
            </a:endParaRPr>
          </a:p>
        </p:txBody>
      </p:sp>
      <p:sp>
        <p:nvSpPr>
          <p:cNvPr id="6" name="Flecha arriba 5"/>
          <p:cNvSpPr/>
          <p:nvPr/>
        </p:nvSpPr>
        <p:spPr>
          <a:xfrm>
            <a:off x="4270948" y="3165680"/>
            <a:ext cx="3551043" cy="1584119"/>
          </a:xfrm>
          <a:prstGeom prst="upArrow">
            <a:avLst>
              <a:gd name="adj1" fmla="val 50000"/>
              <a:gd name="adj2" fmla="val 49138"/>
            </a:avLst>
          </a:prstGeom>
          <a:solidFill>
            <a:schemeClr val="bg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a:solidFill>
                  <a:schemeClr val="bg1"/>
                </a:solidFill>
              </a:rPr>
              <a:t>Matemáticas VI (Área IV)</a:t>
            </a:r>
            <a:r>
              <a:rPr lang="es-ES" sz="1000" dirty="0" smtClean="0">
                <a:solidFill>
                  <a:schemeClr val="bg1"/>
                </a:solidFill>
              </a:rPr>
              <a:t>:</a:t>
            </a:r>
            <a:endParaRPr lang="es-ES" sz="1000" dirty="0">
              <a:solidFill>
                <a:schemeClr val="bg1"/>
              </a:solidFill>
            </a:endParaRPr>
          </a:p>
          <a:p>
            <a:pPr algn="ctr"/>
            <a:r>
              <a:rPr lang="es-ES" sz="1000" dirty="0" smtClean="0">
                <a:solidFill>
                  <a:schemeClr val="bg1"/>
                </a:solidFill>
              </a:rPr>
              <a:t>I</a:t>
            </a:r>
            <a:r>
              <a:rPr lang="fr-FR" sz="1000" dirty="0" err="1" smtClean="0">
                <a:solidFill>
                  <a:schemeClr val="bg1"/>
                </a:solidFill>
              </a:rPr>
              <a:t>deas</a:t>
            </a:r>
            <a:r>
              <a:rPr lang="fr-FR" sz="1000" dirty="0" smtClean="0">
                <a:solidFill>
                  <a:schemeClr val="bg1"/>
                </a:solidFill>
              </a:rPr>
              <a:t> </a:t>
            </a:r>
            <a:r>
              <a:rPr lang="fr-FR" sz="1000" dirty="0" err="1" smtClean="0">
                <a:solidFill>
                  <a:schemeClr val="bg1"/>
                </a:solidFill>
              </a:rPr>
              <a:t>num</a:t>
            </a:r>
            <a:r>
              <a:rPr lang="es-ES" sz="1000" dirty="0" err="1" smtClean="0">
                <a:solidFill>
                  <a:schemeClr val="bg1"/>
                </a:solidFill>
              </a:rPr>
              <a:t>éricas</a:t>
            </a:r>
            <a:endParaRPr lang="es-ES_tradnl" sz="1000" i="1" dirty="0">
              <a:solidFill>
                <a:schemeClr val="bg1"/>
              </a:solidFill>
            </a:endParaRPr>
          </a:p>
        </p:txBody>
      </p:sp>
      <p:sp>
        <p:nvSpPr>
          <p:cNvPr id="7" name="Rectángulo 6"/>
          <p:cNvSpPr/>
          <p:nvPr/>
        </p:nvSpPr>
        <p:spPr>
          <a:xfrm>
            <a:off x="4011068" y="4888324"/>
            <a:ext cx="4241799" cy="1194088"/>
          </a:xfrm>
          <a:prstGeom prst="rect">
            <a:avLst/>
          </a:prstGeom>
          <a:solidFill>
            <a:schemeClr val="accent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00" dirty="0" smtClean="0">
              <a:solidFill>
                <a:schemeClr val="tx1"/>
              </a:solidFill>
            </a:endParaRPr>
          </a:p>
          <a:p>
            <a:pPr algn="ctr"/>
            <a:endParaRPr lang="es-ES" sz="1000" dirty="0" smtClean="0">
              <a:solidFill>
                <a:schemeClr val="tx1"/>
              </a:solidFill>
            </a:endParaRPr>
          </a:p>
          <a:p>
            <a:pPr algn="ctr"/>
            <a:r>
              <a:rPr lang="es-ES" sz="1000" dirty="0">
                <a:solidFill>
                  <a:schemeClr val="tx1"/>
                </a:solidFill>
              </a:rPr>
              <a:t>Símbolo</a:t>
            </a:r>
            <a:endParaRPr lang="es-ES" sz="1000" dirty="0" smtClean="0">
              <a:solidFill>
                <a:schemeClr val="tx1"/>
              </a:solidFill>
            </a:endParaRPr>
          </a:p>
          <a:p>
            <a:pPr algn="ctr"/>
            <a:r>
              <a:rPr lang="es-ES" sz="1000" dirty="0">
                <a:solidFill>
                  <a:schemeClr val="tx1"/>
                </a:solidFill>
              </a:rPr>
              <a:t>Infinito</a:t>
            </a:r>
            <a:endParaRPr lang="es-ES" sz="1000" dirty="0" smtClean="0">
              <a:solidFill>
                <a:schemeClr val="tx1"/>
              </a:solidFill>
            </a:endParaRPr>
          </a:p>
          <a:p>
            <a:pPr algn="ctr"/>
            <a:r>
              <a:rPr lang="es-ES" sz="1000" dirty="0" smtClean="0">
                <a:solidFill>
                  <a:schemeClr val="tx1"/>
                </a:solidFill>
              </a:rPr>
              <a:t>Número</a:t>
            </a:r>
          </a:p>
          <a:p>
            <a:pPr algn="ctr"/>
            <a:endParaRPr lang="es-ES" sz="1000" dirty="0" smtClean="0">
              <a:solidFill>
                <a:schemeClr val="tx1"/>
              </a:solidFill>
            </a:endParaRPr>
          </a:p>
          <a:p>
            <a:pPr algn="ctr"/>
            <a:endParaRPr lang="es-ES" sz="1000" dirty="0" smtClean="0">
              <a:solidFill>
                <a:schemeClr val="tx1"/>
              </a:solidFill>
            </a:endParaRPr>
          </a:p>
          <a:p>
            <a:pPr algn="ctr"/>
            <a:endParaRPr lang="es-ES_tradnl" sz="1000" dirty="0">
              <a:solidFill>
                <a:schemeClr val="tx1"/>
              </a:solidFill>
            </a:endParaRPr>
          </a:p>
        </p:txBody>
      </p:sp>
      <p:sp>
        <p:nvSpPr>
          <p:cNvPr id="8" name="Flecha derecha 7"/>
          <p:cNvSpPr/>
          <p:nvPr/>
        </p:nvSpPr>
        <p:spPr>
          <a:xfrm>
            <a:off x="1638052" y="1334439"/>
            <a:ext cx="2990850" cy="2623300"/>
          </a:xfrm>
          <a:prstGeom prst="rightArrow">
            <a:avLst/>
          </a:prstGeom>
          <a:solidFill>
            <a:schemeClr val="bg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a:solidFill>
                  <a:schemeClr val="bg1"/>
                </a:solidFill>
              </a:rPr>
              <a:t>Historia de las Doctrinas </a:t>
            </a:r>
            <a:r>
              <a:rPr lang="es-ES_tradnl" sz="1000" b="1" dirty="0" smtClean="0">
                <a:solidFill>
                  <a:schemeClr val="bg1"/>
                </a:solidFill>
              </a:rPr>
              <a:t>Filosóficas</a:t>
            </a:r>
            <a:r>
              <a:rPr lang="es-ES" sz="1000" dirty="0" smtClean="0">
                <a:solidFill>
                  <a:schemeClr val="bg1"/>
                </a:solidFill>
              </a:rPr>
              <a:t>:</a:t>
            </a:r>
            <a:endParaRPr lang="es-ES" sz="1000" dirty="0">
              <a:solidFill>
                <a:schemeClr val="tx1"/>
              </a:solidFill>
            </a:endParaRPr>
          </a:p>
          <a:p>
            <a:pPr algn="ctr"/>
            <a:r>
              <a:rPr lang="es-ES" sz="1000" dirty="0">
                <a:solidFill>
                  <a:schemeClr val="bg1"/>
                </a:solidFill>
              </a:rPr>
              <a:t>El quehacer filosófico y su discurso en el tiempo</a:t>
            </a:r>
          </a:p>
        </p:txBody>
      </p:sp>
      <p:sp>
        <p:nvSpPr>
          <p:cNvPr id="11" name="Rectángulo 10"/>
          <p:cNvSpPr/>
          <p:nvPr/>
        </p:nvSpPr>
        <p:spPr>
          <a:xfrm>
            <a:off x="178096" y="643681"/>
            <a:ext cx="1409700" cy="3924300"/>
          </a:xfrm>
          <a:prstGeom prst="rect">
            <a:avLst/>
          </a:prstGeom>
          <a:solidFill>
            <a:schemeClr val="accent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solidFill>
                  <a:schemeClr val="tx1"/>
                </a:solidFill>
              </a:rPr>
              <a:t>Textos míticos, científicos etc.</a:t>
            </a:r>
          </a:p>
          <a:p>
            <a:pPr algn="ctr"/>
            <a:r>
              <a:rPr lang="es-ES" sz="1000" dirty="0">
                <a:solidFill>
                  <a:schemeClr val="tx1"/>
                </a:solidFill>
              </a:rPr>
              <a:t>Realidad</a:t>
            </a:r>
          </a:p>
          <a:p>
            <a:pPr algn="ctr"/>
            <a:r>
              <a:rPr lang="es-ES" sz="1000" dirty="0">
                <a:solidFill>
                  <a:schemeClr val="tx1"/>
                </a:solidFill>
              </a:rPr>
              <a:t>Verdad</a:t>
            </a:r>
          </a:p>
        </p:txBody>
      </p:sp>
    </p:spTree>
    <p:extLst>
      <p:ext uri="{BB962C8B-B14F-4D97-AF65-F5344CB8AC3E}">
        <p14:creationId xmlns:p14="http://schemas.microsoft.com/office/powerpoint/2010/main" val="1575170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673645" y="672169"/>
            <a:ext cx="8825659" cy="990276"/>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s-ES" sz="2000" dirty="0" smtClean="0">
                <a:solidFill>
                  <a:schemeClr val="tx1"/>
                </a:solidFill>
              </a:rPr>
              <a:t>Documentación de actividades y evidencias de enseñanza-aprendizaje:</a:t>
            </a:r>
            <a:endParaRPr lang="es-ES" sz="2000" dirty="0">
              <a:solidFill>
                <a:schemeClr val="tx1"/>
              </a:solidFill>
            </a:endParaRPr>
          </a:p>
        </p:txBody>
      </p:sp>
      <p:sp>
        <p:nvSpPr>
          <p:cNvPr id="3" name="Marcador de texto 2"/>
          <p:cNvSpPr txBox="1">
            <a:spLocks/>
          </p:cNvSpPr>
          <p:nvPr/>
        </p:nvSpPr>
        <p:spPr>
          <a:xfrm>
            <a:off x="442913" y="1328737"/>
            <a:ext cx="11287125" cy="5157787"/>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just"/>
            <a:r>
              <a:rPr lang="es-ES" sz="1800" dirty="0" smtClean="0">
                <a:latin typeface="Arial" charset="0"/>
                <a:ea typeface="Arial" charset="0"/>
                <a:cs typeface="Arial" charset="0"/>
              </a:rPr>
              <a:t>Interdisciplinaria</a:t>
            </a:r>
            <a:r>
              <a:rPr lang="es-ES" sz="1800" dirty="0">
                <a:latin typeface="Arial" charset="0"/>
                <a:ea typeface="Arial" charset="0"/>
                <a:cs typeface="Arial" charset="0"/>
              </a:rPr>
              <a:t>: </a:t>
            </a:r>
            <a:r>
              <a:rPr lang="es-ES" sz="1800" dirty="0" smtClean="0">
                <a:latin typeface="Arial" charset="0"/>
                <a:ea typeface="Arial" charset="0"/>
                <a:cs typeface="Arial" charset="0"/>
              </a:rPr>
              <a:t>Elaboración de la cinta de </a:t>
            </a:r>
            <a:r>
              <a:rPr lang="es-ES" sz="1800" i="1" dirty="0" err="1" smtClean="0">
                <a:latin typeface="Arial" charset="0"/>
                <a:ea typeface="Arial" charset="0"/>
                <a:cs typeface="Arial" charset="0"/>
              </a:rPr>
              <a:t>Moebius</a:t>
            </a:r>
            <a:r>
              <a:rPr lang="es-ES" sz="1800" dirty="0" smtClean="0">
                <a:latin typeface="Arial" charset="0"/>
                <a:ea typeface="Arial" charset="0"/>
                <a:cs typeface="Arial" charset="0"/>
              </a:rPr>
              <a:t>.</a:t>
            </a:r>
          </a:p>
          <a:p>
            <a:pPr algn="just"/>
            <a:r>
              <a:rPr lang="es-ES" sz="1800" dirty="0" smtClean="0">
                <a:latin typeface="Arial" charset="0"/>
                <a:ea typeface="Arial" charset="0"/>
                <a:cs typeface="Arial" charset="0"/>
              </a:rPr>
              <a:t>Objetivo: Dar a conocer el proyecto interdisciplinario e indagar el concepto intuitivo de infinito.</a:t>
            </a:r>
          </a:p>
          <a:p>
            <a:pPr algn="just"/>
            <a:r>
              <a:rPr lang="es-ES" sz="1800" dirty="0" smtClean="0">
                <a:latin typeface="Arial" charset="0"/>
                <a:ea typeface="Arial" charset="0"/>
                <a:cs typeface="Arial" charset="0"/>
              </a:rPr>
              <a:t>Grado: 6º.</a:t>
            </a:r>
          </a:p>
          <a:p>
            <a:pPr algn="just"/>
            <a:r>
              <a:rPr lang="es-ES" sz="1800" dirty="0" smtClean="0">
                <a:latin typeface="Arial" charset="0"/>
                <a:ea typeface="Arial" charset="0"/>
                <a:cs typeface="Arial" charset="0"/>
              </a:rPr>
              <a:t>Fecha: </a:t>
            </a:r>
            <a:r>
              <a:rPr lang="es-ES_tradnl" sz="1800" dirty="0" smtClean="0">
                <a:latin typeface="Arial" charset="0"/>
                <a:ea typeface="Arial" charset="0"/>
                <a:cs typeface="Arial" charset="0"/>
              </a:rPr>
              <a:t>20 de abril de 2023</a:t>
            </a:r>
          </a:p>
          <a:p>
            <a:pPr algn="just"/>
            <a:r>
              <a:rPr lang="es-ES_tradnl" sz="1800" dirty="0" smtClean="0">
                <a:latin typeface="Arial" charset="0"/>
                <a:ea typeface="Arial" charset="0"/>
                <a:cs typeface="Arial" charset="0"/>
              </a:rPr>
              <a:t>Asignaturas: </a:t>
            </a:r>
            <a:r>
              <a:rPr lang="es-ES_tradnl" sz="1800" dirty="0">
                <a:latin typeface="Arial" charset="0"/>
                <a:ea typeface="Arial" charset="0"/>
                <a:cs typeface="Arial" charset="0"/>
              </a:rPr>
              <a:t>Introducción al Estudio de las Ciencias Sociales y Económicas</a:t>
            </a:r>
            <a:r>
              <a:rPr lang="es-ES" sz="1800" dirty="0">
                <a:latin typeface="Arial" charset="0"/>
                <a:ea typeface="Arial" charset="0"/>
                <a:cs typeface="Arial" charset="0"/>
              </a:rPr>
              <a:t>, Matemáticas VI (Área IV), Historia de las Doctrinas </a:t>
            </a:r>
            <a:r>
              <a:rPr lang="es-ES" sz="1800" dirty="0" smtClean="0">
                <a:latin typeface="Arial" charset="0"/>
                <a:ea typeface="Arial" charset="0"/>
                <a:cs typeface="Arial" charset="0"/>
              </a:rPr>
              <a:t>Filosóficas; Temas: ciencia, cultura, símbolo, infinito, realidad, verdad.</a:t>
            </a:r>
          </a:p>
          <a:p>
            <a:pPr algn="just"/>
            <a:r>
              <a:rPr lang="es-ES" sz="1800" dirty="0" smtClean="0">
                <a:latin typeface="Arial" charset="0"/>
                <a:ea typeface="Arial" charset="0"/>
                <a:cs typeface="Arial" charset="0"/>
              </a:rPr>
              <a:t>Fuentes:</a:t>
            </a:r>
          </a:p>
          <a:p>
            <a:pPr algn="just"/>
            <a:r>
              <a:rPr lang="es-ES" sz="1800" dirty="0">
                <a:latin typeface="Arial" charset="0"/>
                <a:ea typeface="Arial" charset="0"/>
                <a:cs typeface="Arial" charset="0"/>
                <a:hlinkClick r:id="rId2"/>
              </a:rPr>
              <a:t>https://</a:t>
            </a:r>
            <a:r>
              <a:rPr lang="es-ES" sz="1800" dirty="0" smtClean="0">
                <a:latin typeface="Arial" charset="0"/>
                <a:ea typeface="Arial" charset="0"/>
                <a:cs typeface="Arial" charset="0"/>
                <a:hlinkClick r:id="rId2"/>
              </a:rPr>
              <a:t>www.youtube.com/watch?v=apq6r6JKNR4</a:t>
            </a:r>
            <a:endParaRPr lang="es-ES" sz="1800" dirty="0" smtClean="0">
              <a:latin typeface="Arial" charset="0"/>
              <a:ea typeface="Arial" charset="0"/>
              <a:cs typeface="Arial" charset="0"/>
            </a:endParaRPr>
          </a:p>
          <a:p>
            <a:pPr algn="just"/>
            <a:r>
              <a:rPr lang="es-ES" sz="1800" dirty="0">
                <a:latin typeface="Arial" charset="0"/>
                <a:ea typeface="Arial" charset="0"/>
                <a:cs typeface="Arial" charset="0"/>
                <a:hlinkClick r:id="rId3"/>
              </a:rPr>
              <a:t>https://</a:t>
            </a:r>
            <a:r>
              <a:rPr lang="es-ES" sz="1800" dirty="0" smtClean="0">
                <a:latin typeface="Arial" charset="0"/>
                <a:ea typeface="Arial" charset="0"/>
                <a:cs typeface="Arial" charset="0"/>
                <a:hlinkClick r:id="rId3"/>
              </a:rPr>
              <a:t>rac.es/ficheros/doc/00984.pdf</a:t>
            </a:r>
            <a:endParaRPr lang="es-ES" sz="1800" dirty="0" smtClean="0">
              <a:latin typeface="Arial" charset="0"/>
              <a:ea typeface="Arial" charset="0"/>
              <a:cs typeface="Arial" charset="0"/>
            </a:endParaRPr>
          </a:p>
          <a:p>
            <a:pPr algn="just"/>
            <a:r>
              <a:rPr lang="es-ES_tradnl" sz="1800" dirty="0" smtClean="0">
                <a:latin typeface="Arial" charset="0"/>
                <a:ea typeface="Arial" charset="0"/>
                <a:cs typeface="Arial" charset="0"/>
              </a:rPr>
              <a:t>Pregunta detonadora: </a:t>
            </a:r>
            <a:r>
              <a:rPr lang="es-ES_tradnl" sz="1800" dirty="0">
                <a:latin typeface="Arial" charset="0"/>
                <a:ea typeface="Arial" charset="0"/>
                <a:cs typeface="Arial" charset="0"/>
              </a:rPr>
              <a:t>¿El infinito solo es una abstracción, es decir, una operación mental o es “real</a:t>
            </a:r>
            <a:r>
              <a:rPr lang="es-ES_tradnl" sz="1800" dirty="0" smtClean="0">
                <a:latin typeface="Arial" charset="0"/>
                <a:ea typeface="Arial" charset="0"/>
                <a:cs typeface="Arial" charset="0"/>
              </a:rPr>
              <a:t>”?</a:t>
            </a:r>
          </a:p>
          <a:p>
            <a:pPr algn="just"/>
            <a:r>
              <a:rPr lang="es-ES" sz="1800" dirty="0" smtClean="0">
                <a:latin typeface="Arial" charset="0"/>
                <a:ea typeface="Arial" charset="0"/>
                <a:cs typeface="Arial" charset="0"/>
              </a:rPr>
              <a:t>Apertura: todos los profesores nos presentamos; Desarrollo: los alumnos representarán con un dibujo el concepto de </a:t>
            </a:r>
            <a:r>
              <a:rPr lang="es-ES" sz="1800" i="1" dirty="0" smtClean="0">
                <a:latin typeface="Arial" charset="0"/>
                <a:ea typeface="Arial" charset="0"/>
                <a:cs typeface="Arial" charset="0"/>
              </a:rPr>
              <a:t>infinito </a:t>
            </a:r>
            <a:r>
              <a:rPr lang="es-ES" sz="1800" dirty="0" smtClean="0">
                <a:latin typeface="Arial" charset="0"/>
                <a:ea typeface="Arial" charset="0"/>
                <a:cs typeface="Arial" charset="0"/>
              </a:rPr>
              <a:t>y elaborarán una cinta de </a:t>
            </a:r>
            <a:r>
              <a:rPr lang="es-ES" sz="1800" i="1" dirty="0" err="1" smtClean="0">
                <a:latin typeface="Arial" charset="0"/>
                <a:ea typeface="Arial" charset="0"/>
                <a:cs typeface="Arial" charset="0"/>
              </a:rPr>
              <a:t>Moebius</a:t>
            </a:r>
            <a:r>
              <a:rPr lang="es-ES" sz="1800" dirty="0" smtClean="0">
                <a:latin typeface="Arial" charset="0"/>
                <a:ea typeface="Arial" charset="0"/>
                <a:cs typeface="Arial" charset="0"/>
              </a:rPr>
              <a:t>; Cierre: en plenaria, compartir las concepciones individuales de </a:t>
            </a:r>
            <a:r>
              <a:rPr lang="es-ES" sz="1800" i="1" dirty="0" smtClean="0">
                <a:latin typeface="Arial" charset="0"/>
                <a:ea typeface="Arial" charset="0"/>
                <a:cs typeface="Arial" charset="0"/>
              </a:rPr>
              <a:t>infinito</a:t>
            </a:r>
            <a:r>
              <a:rPr lang="es-ES" sz="1800" dirty="0" smtClean="0">
                <a:latin typeface="Arial" charset="0"/>
                <a:ea typeface="Arial" charset="0"/>
                <a:cs typeface="Arial" charset="0"/>
              </a:rPr>
              <a:t> y problematizar las respuestas de la pregunta detonadora.</a:t>
            </a:r>
          </a:p>
          <a:p>
            <a:pPr algn="just"/>
            <a:r>
              <a:rPr lang="es-ES" sz="1800" dirty="0" smtClean="0">
                <a:latin typeface="Arial" charset="0"/>
                <a:ea typeface="Arial" charset="0"/>
                <a:cs typeface="Arial" charset="0"/>
              </a:rPr>
              <a:t>Al final, se presentará la rúbrica para folleto informativo y exposición.</a:t>
            </a:r>
          </a:p>
        </p:txBody>
      </p:sp>
    </p:spTree>
    <p:extLst>
      <p:ext uri="{BB962C8B-B14F-4D97-AF65-F5344CB8AC3E}">
        <p14:creationId xmlns:p14="http://schemas.microsoft.com/office/powerpoint/2010/main" val="457709875"/>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553</TotalTime>
  <Words>1203</Words>
  <Application>Microsoft Macintosh PowerPoint</Application>
  <PresentationFormat>Panorámica</PresentationFormat>
  <Paragraphs>123</Paragraphs>
  <Slides>20</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Calibri</vt:lpstr>
      <vt:lpstr>Century Gothic</vt:lpstr>
      <vt:lpstr>Wingdings 2</vt:lpstr>
      <vt:lpstr>Wingdings 3</vt:lpstr>
      <vt:lpstr>Arial</vt:lpstr>
      <vt:lpstr>Espiral</vt:lpstr>
      <vt:lpstr>Centro Educativo Cruz Azul,  campus Cruz Azul, Hidalgo. Clave 6910.</vt:lpstr>
      <vt:lpstr>2. Docentes participantes:</vt:lpstr>
      <vt:lpstr>Presentación de PowerPoint</vt:lpstr>
      <vt:lpstr>4. Nombre del proyecto:  “Reflexiones del Infinito”.  Proyecto CONEXIONES para el ciclo 2022-2023.  </vt:lpstr>
      <vt:lpstr>5. Justificación</vt:lpstr>
      <vt:lpstr>Objetivo:  Realizar una investigación sobre un tema de divulgación de la ciencia (en este caso, el concepto de infinito desde las concepciones de las matemáticas, la cultura y la filosofía) para informar los resultados en un foro y hacer una comunidad de diálogo.  Objetivos por asignatura:  Introducción al Estudio de las Ciencias Sociales y Económicas:  Analizar la dimensión social y cultural de los diferentes grupos humanos a través de sus formas de comunicación para identificar los procesos que le dan identidad y le permite comprender su realidad.  Matemáticas VI (Área IV): Desarrollará habilidades de abstracción y comunicación oral, escrita y gráfica al contrastar el surgimiento de las ideas numéricas en algunas culturas de la antigüedad, para explicar el contexto histórico y los problemas matemáticos que dieron origen a algunas representaciones simbólicas vigentes en la actualidad.   Historia de las Doctrinas Filosóficas:  Identificar las características del discurso filosófico por medio de la lectura de diversos textos (mítico, científico, político, entre otros) con la finalidad de reflexionar acerca de la actualidad de la filosofía.  </vt:lpstr>
      <vt:lpstr>Contenidos, temas y propósitos: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Autoevaluación del proyecto: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Centro Educativo Cruz Azul,  campus Cruz Azul, Hidalgo. Clave 6910.</dc:title>
  <dc:creator>Usuario de Microsoft Office</dc:creator>
  <cp:lastModifiedBy>Usuario de Microsoft Office</cp:lastModifiedBy>
  <cp:revision>70</cp:revision>
  <dcterms:created xsi:type="dcterms:W3CDTF">2023-04-18T22:51:31Z</dcterms:created>
  <dcterms:modified xsi:type="dcterms:W3CDTF">2023-06-26T20:08:59Z</dcterms:modified>
</cp:coreProperties>
</file>