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9" r:id="rId12"/>
    <p:sldId id="268" r:id="rId13"/>
    <p:sldId id="269" r:id="rId14"/>
    <p:sldId id="270" r:id="rId15"/>
    <p:sldId id="271" r:id="rId16"/>
    <p:sldId id="272" r:id="rId17"/>
    <p:sldId id="273" r:id="rId18"/>
    <p:sldId id="274" r:id="rId19"/>
    <p:sldId id="276" r:id="rId20"/>
    <p:sldId id="277" r:id="rId21"/>
    <p:sldId id="278" r:id="rId22"/>
    <p:sldId id="280" r:id="rId23"/>
    <p:sldId id="283" r:id="rId24"/>
    <p:sldId id="282" r:id="rId25"/>
    <p:sldId id="285" r:id="rId26"/>
    <p:sldId id="289" r:id="rId27"/>
    <p:sldId id="290" r:id="rId28"/>
    <p:sldId id="291" r:id="rId29"/>
    <p:sldId id="293" r:id="rId30"/>
    <p:sldId id="295" r:id="rId31"/>
    <p:sldId id="294" r:id="rId32"/>
    <p:sldId id="296" r:id="rId33"/>
    <p:sldId id="292" r:id="rId3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CC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B3DC43-6FB2-492D-9E13-FCB89E88E8CF}"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041B1D85-788F-47E8-A3AC-F11F4C6888F0}">
      <dgm:prSet/>
      <dgm:spPr/>
      <dgm:t>
        <a:bodyPr/>
        <a:lstStyle/>
        <a:p>
          <a:r>
            <a:rPr lang="es-ES"/>
            <a:t>Ciclo escolar:</a:t>
          </a:r>
          <a:endParaRPr lang="en-US"/>
        </a:p>
      </dgm:t>
    </dgm:pt>
    <dgm:pt modelId="{81BD74C2-B9C4-4D6C-BC79-97B0395282C2}" type="parTrans" cxnId="{AC92F1DE-98B7-4E95-BF93-A9574263BB37}">
      <dgm:prSet/>
      <dgm:spPr/>
      <dgm:t>
        <a:bodyPr/>
        <a:lstStyle/>
        <a:p>
          <a:endParaRPr lang="en-US"/>
        </a:p>
      </dgm:t>
    </dgm:pt>
    <dgm:pt modelId="{4DD3AFE3-C81D-4CDD-A3CF-F6C43A3BCB59}" type="sibTrans" cxnId="{AC92F1DE-98B7-4E95-BF93-A9574263BB37}">
      <dgm:prSet/>
      <dgm:spPr/>
      <dgm:t>
        <a:bodyPr/>
        <a:lstStyle/>
        <a:p>
          <a:endParaRPr lang="en-US"/>
        </a:p>
      </dgm:t>
    </dgm:pt>
    <dgm:pt modelId="{0E27A878-C4CA-48D1-A828-93734907295D}">
      <dgm:prSet/>
      <dgm:spPr/>
      <dgm:t>
        <a:bodyPr/>
        <a:lstStyle/>
        <a:p>
          <a:r>
            <a:rPr lang="es-ES"/>
            <a:t>2020-2021</a:t>
          </a:r>
          <a:endParaRPr lang="en-US"/>
        </a:p>
      </dgm:t>
    </dgm:pt>
    <dgm:pt modelId="{04D15457-7E04-40F7-BEF7-7B4898580F29}" type="parTrans" cxnId="{9A3D3AEC-6152-4C82-8065-AF28C68AA732}">
      <dgm:prSet/>
      <dgm:spPr/>
      <dgm:t>
        <a:bodyPr/>
        <a:lstStyle/>
        <a:p>
          <a:endParaRPr lang="en-US"/>
        </a:p>
      </dgm:t>
    </dgm:pt>
    <dgm:pt modelId="{6E559876-E8DC-424B-8D32-B3D36F28EC79}" type="sibTrans" cxnId="{9A3D3AEC-6152-4C82-8065-AF28C68AA732}">
      <dgm:prSet/>
      <dgm:spPr/>
      <dgm:t>
        <a:bodyPr/>
        <a:lstStyle/>
        <a:p>
          <a:endParaRPr lang="en-US"/>
        </a:p>
      </dgm:t>
    </dgm:pt>
    <dgm:pt modelId="{50BF8A5E-88B1-4524-82A1-CCC617499EE0}">
      <dgm:prSet/>
      <dgm:spPr/>
      <dgm:t>
        <a:bodyPr/>
        <a:lstStyle/>
        <a:p>
          <a:r>
            <a:rPr lang="es-ES"/>
            <a:t>Fecha de inicio: 1 de Febrero 2022</a:t>
          </a:r>
          <a:endParaRPr lang="en-US"/>
        </a:p>
      </dgm:t>
    </dgm:pt>
    <dgm:pt modelId="{A86466C8-1B9E-47E5-89ED-3A21C8C1F0D3}" type="parTrans" cxnId="{FC0A7C14-A285-4E8A-AB12-811C9F10265D}">
      <dgm:prSet/>
      <dgm:spPr/>
      <dgm:t>
        <a:bodyPr/>
        <a:lstStyle/>
        <a:p>
          <a:endParaRPr lang="en-US"/>
        </a:p>
      </dgm:t>
    </dgm:pt>
    <dgm:pt modelId="{506662CF-1CDF-4F4E-B441-9503176D224F}" type="sibTrans" cxnId="{FC0A7C14-A285-4E8A-AB12-811C9F10265D}">
      <dgm:prSet/>
      <dgm:spPr/>
      <dgm:t>
        <a:bodyPr/>
        <a:lstStyle/>
        <a:p>
          <a:endParaRPr lang="en-US"/>
        </a:p>
      </dgm:t>
    </dgm:pt>
    <dgm:pt modelId="{B969E87F-F072-4A8A-8282-46E1A0B20297}">
      <dgm:prSet/>
      <dgm:spPr/>
      <dgm:t>
        <a:bodyPr/>
        <a:lstStyle/>
        <a:p>
          <a:r>
            <a:rPr lang="es-ES"/>
            <a:t>Fecha de término: 11 de febrero 2022</a:t>
          </a:r>
          <a:endParaRPr lang="en-US"/>
        </a:p>
      </dgm:t>
    </dgm:pt>
    <dgm:pt modelId="{1469B0E2-12F9-4DC2-9E25-28591AF6D6ED}" type="parTrans" cxnId="{0D463123-84DE-4836-BC49-C239BBB7EEB5}">
      <dgm:prSet/>
      <dgm:spPr/>
      <dgm:t>
        <a:bodyPr/>
        <a:lstStyle/>
        <a:p>
          <a:endParaRPr lang="en-US"/>
        </a:p>
      </dgm:t>
    </dgm:pt>
    <dgm:pt modelId="{6BE01CD4-DA26-4697-9B50-8BD04F772122}" type="sibTrans" cxnId="{0D463123-84DE-4836-BC49-C239BBB7EEB5}">
      <dgm:prSet/>
      <dgm:spPr/>
      <dgm:t>
        <a:bodyPr/>
        <a:lstStyle/>
        <a:p>
          <a:endParaRPr lang="en-US"/>
        </a:p>
      </dgm:t>
    </dgm:pt>
    <dgm:pt modelId="{E4557AAB-BBEB-42C3-9A20-A50F93572300}">
      <dgm:prSet/>
      <dgm:spPr/>
      <dgm:t>
        <a:bodyPr/>
        <a:lstStyle/>
        <a:p>
          <a:r>
            <a:rPr lang="es-ES"/>
            <a:t>Grado: Cuarto </a:t>
          </a:r>
          <a:endParaRPr lang="en-US"/>
        </a:p>
      </dgm:t>
    </dgm:pt>
    <dgm:pt modelId="{72BD4CDC-B09A-42B6-88D1-42BFAAF83BE5}" type="parTrans" cxnId="{2867F570-B6CE-43F6-89B8-7BA4471E34B9}">
      <dgm:prSet/>
      <dgm:spPr/>
      <dgm:t>
        <a:bodyPr/>
        <a:lstStyle/>
        <a:p>
          <a:endParaRPr lang="en-US"/>
        </a:p>
      </dgm:t>
    </dgm:pt>
    <dgm:pt modelId="{CABD3553-F19F-4C71-898A-3E528D108268}" type="sibTrans" cxnId="{2867F570-B6CE-43F6-89B8-7BA4471E34B9}">
      <dgm:prSet/>
      <dgm:spPr/>
      <dgm:t>
        <a:bodyPr/>
        <a:lstStyle/>
        <a:p>
          <a:endParaRPr lang="en-US"/>
        </a:p>
      </dgm:t>
    </dgm:pt>
    <dgm:pt modelId="{F6C7212D-03FB-43B2-BF3B-3CBE4A791244}" type="pres">
      <dgm:prSet presAssocID="{09B3DC43-6FB2-492D-9E13-FCB89E88E8CF}" presName="linear" presStyleCnt="0">
        <dgm:presLayoutVars>
          <dgm:animLvl val="lvl"/>
          <dgm:resizeHandles val="exact"/>
        </dgm:presLayoutVars>
      </dgm:prSet>
      <dgm:spPr/>
    </dgm:pt>
    <dgm:pt modelId="{FAA151B1-34D8-4CFE-9135-1D84BB66884E}" type="pres">
      <dgm:prSet presAssocID="{041B1D85-788F-47E8-A3AC-F11F4C6888F0}" presName="parentText" presStyleLbl="node1" presStyleIdx="0" presStyleCnt="5">
        <dgm:presLayoutVars>
          <dgm:chMax val="0"/>
          <dgm:bulletEnabled val="1"/>
        </dgm:presLayoutVars>
      </dgm:prSet>
      <dgm:spPr/>
    </dgm:pt>
    <dgm:pt modelId="{EEAB982C-91A8-440A-9F41-4081F4E4B356}" type="pres">
      <dgm:prSet presAssocID="{4DD3AFE3-C81D-4CDD-A3CF-F6C43A3BCB59}" presName="spacer" presStyleCnt="0"/>
      <dgm:spPr/>
    </dgm:pt>
    <dgm:pt modelId="{04A042ED-A1FC-4AE2-B50D-08683287624A}" type="pres">
      <dgm:prSet presAssocID="{0E27A878-C4CA-48D1-A828-93734907295D}" presName="parentText" presStyleLbl="node1" presStyleIdx="1" presStyleCnt="5">
        <dgm:presLayoutVars>
          <dgm:chMax val="0"/>
          <dgm:bulletEnabled val="1"/>
        </dgm:presLayoutVars>
      </dgm:prSet>
      <dgm:spPr/>
    </dgm:pt>
    <dgm:pt modelId="{78F2BEE5-0D46-45B6-B0A8-3A1BD5D68D41}" type="pres">
      <dgm:prSet presAssocID="{6E559876-E8DC-424B-8D32-B3D36F28EC79}" presName="spacer" presStyleCnt="0"/>
      <dgm:spPr/>
    </dgm:pt>
    <dgm:pt modelId="{4593AAE4-98E6-4C3B-8F95-653B39D09D2E}" type="pres">
      <dgm:prSet presAssocID="{50BF8A5E-88B1-4524-82A1-CCC617499EE0}" presName="parentText" presStyleLbl="node1" presStyleIdx="2" presStyleCnt="5">
        <dgm:presLayoutVars>
          <dgm:chMax val="0"/>
          <dgm:bulletEnabled val="1"/>
        </dgm:presLayoutVars>
      </dgm:prSet>
      <dgm:spPr/>
    </dgm:pt>
    <dgm:pt modelId="{79B33567-9215-40BA-9155-13839945D1CA}" type="pres">
      <dgm:prSet presAssocID="{506662CF-1CDF-4F4E-B441-9503176D224F}" presName="spacer" presStyleCnt="0"/>
      <dgm:spPr/>
    </dgm:pt>
    <dgm:pt modelId="{D924B349-81BD-4346-815D-C400A4CA5421}" type="pres">
      <dgm:prSet presAssocID="{B969E87F-F072-4A8A-8282-46E1A0B20297}" presName="parentText" presStyleLbl="node1" presStyleIdx="3" presStyleCnt="5">
        <dgm:presLayoutVars>
          <dgm:chMax val="0"/>
          <dgm:bulletEnabled val="1"/>
        </dgm:presLayoutVars>
      </dgm:prSet>
      <dgm:spPr/>
    </dgm:pt>
    <dgm:pt modelId="{BC2B4ACD-3B03-420A-B577-474116F0D84F}" type="pres">
      <dgm:prSet presAssocID="{6BE01CD4-DA26-4697-9B50-8BD04F772122}" presName="spacer" presStyleCnt="0"/>
      <dgm:spPr/>
    </dgm:pt>
    <dgm:pt modelId="{8D0EEE6D-C95D-47DD-9874-B0A35D01BE12}" type="pres">
      <dgm:prSet presAssocID="{E4557AAB-BBEB-42C3-9A20-A50F93572300}" presName="parentText" presStyleLbl="node1" presStyleIdx="4" presStyleCnt="5">
        <dgm:presLayoutVars>
          <dgm:chMax val="0"/>
          <dgm:bulletEnabled val="1"/>
        </dgm:presLayoutVars>
      </dgm:prSet>
      <dgm:spPr/>
    </dgm:pt>
  </dgm:ptLst>
  <dgm:cxnLst>
    <dgm:cxn modelId="{525AE410-5A2F-4BE6-AC4C-727ED9601088}" type="presOf" srcId="{E4557AAB-BBEB-42C3-9A20-A50F93572300}" destId="{8D0EEE6D-C95D-47DD-9874-B0A35D01BE12}" srcOrd="0" destOrd="0" presId="urn:microsoft.com/office/officeart/2005/8/layout/vList2"/>
    <dgm:cxn modelId="{FC0A7C14-A285-4E8A-AB12-811C9F10265D}" srcId="{09B3DC43-6FB2-492D-9E13-FCB89E88E8CF}" destId="{50BF8A5E-88B1-4524-82A1-CCC617499EE0}" srcOrd="2" destOrd="0" parTransId="{A86466C8-1B9E-47E5-89ED-3A21C8C1F0D3}" sibTransId="{506662CF-1CDF-4F4E-B441-9503176D224F}"/>
    <dgm:cxn modelId="{0D463123-84DE-4836-BC49-C239BBB7EEB5}" srcId="{09B3DC43-6FB2-492D-9E13-FCB89E88E8CF}" destId="{B969E87F-F072-4A8A-8282-46E1A0B20297}" srcOrd="3" destOrd="0" parTransId="{1469B0E2-12F9-4DC2-9E25-28591AF6D6ED}" sibTransId="{6BE01CD4-DA26-4697-9B50-8BD04F772122}"/>
    <dgm:cxn modelId="{AF4BCF49-F07A-4972-82D6-00E3FB2C3916}" type="presOf" srcId="{50BF8A5E-88B1-4524-82A1-CCC617499EE0}" destId="{4593AAE4-98E6-4C3B-8F95-653B39D09D2E}" srcOrd="0" destOrd="0" presId="urn:microsoft.com/office/officeart/2005/8/layout/vList2"/>
    <dgm:cxn modelId="{2867F570-B6CE-43F6-89B8-7BA4471E34B9}" srcId="{09B3DC43-6FB2-492D-9E13-FCB89E88E8CF}" destId="{E4557AAB-BBEB-42C3-9A20-A50F93572300}" srcOrd="4" destOrd="0" parTransId="{72BD4CDC-B09A-42B6-88D1-42BFAAF83BE5}" sibTransId="{CABD3553-F19F-4C71-898A-3E528D108268}"/>
    <dgm:cxn modelId="{C9C5958A-4B17-428D-AE08-D9E12FCD46A7}" type="presOf" srcId="{041B1D85-788F-47E8-A3AC-F11F4C6888F0}" destId="{FAA151B1-34D8-4CFE-9135-1D84BB66884E}" srcOrd="0" destOrd="0" presId="urn:microsoft.com/office/officeart/2005/8/layout/vList2"/>
    <dgm:cxn modelId="{F2763FA3-4A08-489E-B6DF-31E6FA5A622C}" type="presOf" srcId="{0E27A878-C4CA-48D1-A828-93734907295D}" destId="{04A042ED-A1FC-4AE2-B50D-08683287624A}" srcOrd="0" destOrd="0" presId="urn:microsoft.com/office/officeart/2005/8/layout/vList2"/>
    <dgm:cxn modelId="{C94B70B3-CE46-42B3-AADA-489CE91FC250}" type="presOf" srcId="{09B3DC43-6FB2-492D-9E13-FCB89E88E8CF}" destId="{F6C7212D-03FB-43B2-BF3B-3CBE4A791244}" srcOrd="0" destOrd="0" presId="urn:microsoft.com/office/officeart/2005/8/layout/vList2"/>
    <dgm:cxn modelId="{174627B4-4BA0-465F-B8D0-355924841414}" type="presOf" srcId="{B969E87F-F072-4A8A-8282-46E1A0B20297}" destId="{D924B349-81BD-4346-815D-C400A4CA5421}" srcOrd="0" destOrd="0" presId="urn:microsoft.com/office/officeart/2005/8/layout/vList2"/>
    <dgm:cxn modelId="{AC92F1DE-98B7-4E95-BF93-A9574263BB37}" srcId="{09B3DC43-6FB2-492D-9E13-FCB89E88E8CF}" destId="{041B1D85-788F-47E8-A3AC-F11F4C6888F0}" srcOrd="0" destOrd="0" parTransId="{81BD74C2-B9C4-4D6C-BC79-97B0395282C2}" sibTransId="{4DD3AFE3-C81D-4CDD-A3CF-F6C43A3BCB59}"/>
    <dgm:cxn modelId="{9A3D3AEC-6152-4C82-8065-AF28C68AA732}" srcId="{09B3DC43-6FB2-492D-9E13-FCB89E88E8CF}" destId="{0E27A878-C4CA-48D1-A828-93734907295D}" srcOrd="1" destOrd="0" parTransId="{04D15457-7E04-40F7-BEF7-7B4898580F29}" sibTransId="{6E559876-E8DC-424B-8D32-B3D36F28EC79}"/>
    <dgm:cxn modelId="{D2CE5688-474C-46AA-891A-7CBC5E38EF0A}" type="presParOf" srcId="{F6C7212D-03FB-43B2-BF3B-3CBE4A791244}" destId="{FAA151B1-34D8-4CFE-9135-1D84BB66884E}" srcOrd="0" destOrd="0" presId="urn:microsoft.com/office/officeart/2005/8/layout/vList2"/>
    <dgm:cxn modelId="{1CD3E26B-A80B-4115-BDC3-118D45F39B18}" type="presParOf" srcId="{F6C7212D-03FB-43B2-BF3B-3CBE4A791244}" destId="{EEAB982C-91A8-440A-9F41-4081F4E4B356}" srcOrd="1" destOrd="0" presId="urn:microsoft.com/office/officeart/2005/8/layout/vList2"/>
    <dgm:cxn modelId="{FB8881A3-4560-42DF-9018-B4C9C10B14F3}" type="presParOf" srcId="{F6C7212D-03FB-43B2-BF3B-3CBE4A791244}" destId="{04A042ED-A1FC-4AE2-B50D-08683287624A}" srcOrd="2" destOrd="0" presId="urn:microsoft.com/office/officeart/2005/8/layout/vList2"/>
    <dgm:cxn modelId="{C0A977F3-FD60-4AE1-AA7B-AC93FEBF71B2}" type="presParOf" srcId="{F6C7212D-03FB-43B2-BF3B-3CBE4A791244}" destId="{78F2BEE5-0D46-45B6-B0A8-3A1BD5D68D41}" srcOrd="3" destOrd="0" presId="urn:microsoft.com/office/officeart/2005/8/layout/vList2"/>
    <dgm:cxn modelId="{D33EB1FA-5202-4163-BA21-0BD493E2B0E2}" type="presParOf" srcId="{F6C7212D-03FB-43B2-BF3B-3CBE4A791244}" destId="{4593AAE4-98E6-4C3B-8F95-653B39D09D2E}" srcOrd="4" destOrd="0" presId="urn:microsoft.com/office/officeart/2005/8/layout/vList2"/>
    <dgm:cxn modelId="{308D8F59-213B-46BB-883A-584CF600340A}" type="presParOf" srcId="{F6C7212D-03FB-43B2-BF3B-3CBE4A791244}" destId="{79B33567-9215-40BA-9155-13839945D1CA}" srcOrd="5" destOrd="0" presId="urn:microsoft.com/office/officeart/2005/8/layout/vList2"/>
    <dgm:cxn modelId="{DF6D8100-222F-4214-9292-C58600854C45}" type="presParOf" srcId="{F6C7212D-03FB-43B2-BF3B-3CBE4A791244}" destId="{D924B349-81BD-4346-815D-C400A4CA5421}" srcOrd="6" destOrd="0" presId="urn:microsoft.com/office/officeart/2005/8/layout/vList2"/>
    <dgm:cxn modelId="{C026F005-D7DF-4001-A95C-E6BEC880A979}" type="presParOf" srcId="{F6C7212D-03FB-43B2-BF3B-3CBE4A791244}" destId="{BC2B4ACD-3B03-420A-B577-474116F0D84F}" srcOrd="7" destOrd="0" presId="urn:microsoft.com/office/officeart/2005/8/layout/vList2"/>
    <dgm:cxn modelId="{3822184E-188B-4D7E-BB46-EC1881B7F082}" type="presParOf" srcId="{F6C7212D-03FB-43B2-BF3B-3CBE4A791244}" destId="{8D0EEE6D-C95D-47DD-9874-B0A35D01BE1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3AED46-D9CF-42D5-B446-EA13627CFFB8}"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8EE00426-9A6B-4C44-9E20-34E85D8602E8}">
      <dgm:prSet/>
      <dgm:spPr/>
      <dgm:t>
        <a:bodyPr/>
        <a:lstStyle/>
        <a:p>
          <a:r>
            <a:rPr lang="es-ES"/>
            <a:t>PROYECTO</a:t>
          </a:r>
          <a:endParaRPr lang="en-US"/>
        </a:p>
      </dgm:t>
    </dgm:pt>
    <dgm:pt modelId="{190C0505-2EF6-4E9F-B21F-9D091A6DF697}" type="parTrans" cxnId="{1FCF3DC2-EB9B-4BEB-82FB-CA08DD37434B}">
      <dgm:prSet/>
      <dgm:spPr/>
      <dgm:t>
        <a:bodyPr/>
        <a:lstStyle/>
        <a:p>
          <a:endParaRPr lang="en-US"/>
        </a:p>
      </dgm:t>
    </dgm:pt>
    <dgm:pt modelId="{8313DDF6-BF65-4BE9-A02D-96E56E55DF2B}" type="sibTrans" cxnId="{1FCF3DC2-EB9B-4BEB-82FB-CA08DD37434B}">
      <dgm:prSet/>
      <dgm:spPr/>
      <dgm:t>
        <a:bodyPr/>
        <a:lstStyle/>
        <a:p>
          <a:endParaRPr lang="en-US"/>
        </a:p>
      </dgm:t>
    </dgm:pt>
    <dgm:pt modelId="{961BA910-3CEE-4C3A-8E15-B3D4B204B369}">
      <dgm:prSet/>
      <dgm:spPr/>
      <dgm:t>
        <a:bodyPr/>
        <a:lstStyle/>
        <a:p>
          <a:r>
            <a:rPr lang="es-ES"/>
            <a:t>REFORESTACIÓN Y CONSERVACIÓN DE AREAS VERDES EN MI LOCALIDAD</a:t>
          </a:r>
          <a:endParaRPr lang="en-US"/>
        </a:p>
      </dgm:t>
    </dgm:pt>
    <dgm:pt modelId="{31EEA47A-FE1B-453A-BDB5-9CF57CE5D451}" type="parTrans" cxnId="{DFCB3007-A62A-4AB3-8A94-DF2F80E1712C}">
      <dgm:prSet/>
      <dgm:spPr/>
      <dgm:t>
        <a:bodyPr/>
        <a:lstStyle/>
        <a:p>
          <a:endParaRPr lang="en-US"/>
        </a:p>
      </dgm:t>
    </dgm:pt>
    <dgm:pt modelId="{289EBB0F-33A0-47F7-BA06-E7CB2DBC408A}" type="sibTrans" cxnId="{DFCB3007-A62A-4AB3-8A94-DF2F80E1712C}">
      <dgm:prSet/>
      <dgm:spPr/>
      <dgm:t>
        <a:bodyPr/>
        <a:lstStyle/>
        <a:p>
          <a:endParaRPr lang="en-US"/>
        </a:p>
      </dgm:t>
    </dgm:pt>
    <dgm:pt modelId="{8D4E44A3-1B29-4181-8768-1D54ECFE9498}" type="pres">
      <dgm:prSet presAssocID="{F33AED46-D9CF-42D5-B446-EA13627CFFB8}" presName="vert0" presStyleCnt="0">
        <dgm:presLayoutVars>
          <dgm:dir/>
          <dgm:animOne val="branch"/>
          <dgm:animLvl val="lvl"/>
        </dgm:presLayoutVars>
      </dgm:prSet>
      <dgm:spPr/>
    </dgm:pt>
    <dgm:pt modelId="{DF632A8C-89CA-4EE6-A213-3888E2C01BAA}" type="pres">
      <dgm:prSet presAssocID="{8EE00426-9A6B-4C44-9E20-34E85D8602E8}" presName="thickLine" presStyleLbl="alignNode1" presStyleIdx="0" presStyleCnt="2"/>
      <dgm:spPr/>
    </dgm:pt>
    <dgm:pt modelId="{5B070596-5224-40E8-AC81-B69558B23530}" type="pres">
      <dgm:prSet presAssocID="{8EE00426-9A6B-4C44-9E20-34E85D8602E8}" presName="horz1" presStyleCnt="0"/>
      <dgm:spPr/>
    </dgm:pt>
    <dgm:pt modelId="{B9968F23-4DC6-4EF9-86E5-DB031C2E8FC0}" type="pres">
      <dgm:prSet presAssocID="{8EE00426-9A6B-4C44-9E20-34E85D8602E8}" presName="tx1" presStyleLbl="revTx" presStyleIdx="0" presStyleCnt="2"/>
      <dgm:spPr/>
    </dgm:pt>
    <dgm:pt modelId="{96337213-D801-4499-BBAA-6C513BCEC529}" type="pres">
      <dgm:prSet presAssocID="{8EE00426-9A6B-4C44-9E20-34E85D8602E8}" presName="vert1" presStyleCnt="0"/>
      <dgm:spPr/>
    </dgm:pt>
    <dgm:pt modelId="{D47835CC-605C-4D4D-ABA1-91E0B7E0876A}" type="pres">
      <dgm:prSet presAssocID="{961BA910-3CEE-4C3A-8E15-B3D4B204B369}" presName="thickLine" presStyleLbl="alignNode1" presStyleIdx="1" presStyleCnt="2"/>
      <dgm:spPr/>
    </dgm:pt>
    <dgm:pt modelId="{54A0B75C-6B7A-4D36-A882-CF35735226A0}" type="pres">
      <dgm:prSet presAssocID="{961BA910-3CEE-4C3A-8E15-B3D4B204B369}" presName="horz1" presStyleCnt="0"/>
      <dgm:spPr/>
    </dgm:pt>
    <dgm:pt modelId="{CEDE314D-4DAA-466C-92BB-87DBD82066D0}" type="pres">
      <dgm:prSet presAssocID="{961BA910-3CEE-4C3A-8E15-B3D4B204B369}" presName="tx1" presStyleLbl="revTx" presStyleIdx="1" presStyleCnt="2"/>
      <dgm:spPr/>
    </dgm:pt>
    <dgm:pt modelId="{BF88604A-ABA6-48E5-A992-C230A9F32113}" type="pres">
      <dgm:prSet presAssocID="{961BA910-3CEE-4C3A-8E15-B3D4B204B369}" presName="vert1" presStyleCnt="0"/>
      <dgm:spPr/>
    </dgm:pt>
  </dgm:ptLst>
  <dgm:cxnLst>
    <dgm:cxn modelId="{DFCB3007-A62A-4AB3-8A94-DF2F80E1712C}" srcId="{F33AED46-D9CF-42D5-B446-EA13627CFFB8}" destId="{961BA910-3CEE-4C3A-8E15-B3D4B204B369}" srcOrd="1" destOrd="0" parTransId="{31EEA47A-FE1B-453A-BDB5-9CF57CE5D451}" sibTransId="{289EBB0F-33A0-47F7-BA06-E7CB2DBC408A}"/>
    <dgm:cxn modelId="{D65F4708-F473-4636-969E-97C8B943CBCB}" type="presOf" srcId="{F33AED46-D9CF-42D5-B446-EA13627CFFB8}" destId="{8D4E44A3-1B29-4181-8768-1D54ECFE9498}" srcOrd="0" destOrd="0" presId="urn:microsoft.com/office/officeart/2008/layout/LinedList"/>
    <dgm:cxn modelId="{DD312A8A-48E9-4850-97EA-6D77B3CF7036}" type="presOf" srcId="{961BA910-3CEE-4C3A-8E15-B3D4B204B369}" destId="{CEDE314D-4DAA-466C-92BB-87DBD82066D0}" srcOrd="0" destOrd="0" presId="urn:microsoft.com/office/officeart/2008/layout/LinedList"/>
    <dgm:cxn modelId="{9738B6A7-31D0-4AB3-80DE-14CF784CB53F}" type="presOf" srcId="{8EE00426-9A6B-4C44-9E20-34E85D8602E8}" destId="{B9968F23-4DC6-4EF9-86E5-DB031C2E8FC0}" srcOrd="0" destOrd="0" presId="urn:microsoft.com/office/officeart/2008/layout/LinedList"/>
    <dgm:cxn modelId="{1FCF3DC2-EB9B-4BEB-82FB-CA08DD37434B}" srcId="{F33AED46-D9CF-42D5-B446-EA13627CFFB8}" destId="{8EE00426-9A6B-4C44-9E20-34E85D8602E8}" srcOrd="0" destOrd="0" parTransId="{190C0505-2EF6-4E9F-B21F-9D091A6DF697}" sibTransId="{8313DDF6-BF65-4BE9-A02D-96E56E55DF2B}"/>
    <dgm:cxn modelId="{9DDD56D6-615B-4832-83BF-9639B2C7B910}" type="presParOf" srcId="{8D4E44A3-1B29-4181-8768-1D54ECFE9498}" destId="{DF632A8C-89CA-4EE6-A213-3888E2C01BAA}" srcOrd="0" destOrd="0" presId="urn:microsoft.com/office/officeart/2008/layout/LinedList"/>
    <dgm:cxn modelId="{B30C06B5-5D4C-4F6E-BC38-E78ACBE12F4A}" type="presParOf" srcId="{8D4E44A3-1B29-4181-8768-1D54ECFE9498}" destId="{5B070596-5224-40E8-AC81-B69558B23530}" srcOrd="1" destOrd="0" presId="urn:microsoft.com/office/officeart/2008/layout/LinedList"/>
    <dgm:cxn modelId="{5B125465-9301-4133-BA4D-AF1D349089BC}" type="presParOf" srcId="{5B070596-5224-40E8-AC81-B69558B23530}" destId="{B9968F23-4DC6-4EF9-86E5-DB031C2E8FC0}" srcOrd="0" destOrd="0" presId="urn:microsoft.com/office/officeart/2008/layout/LinedList"/>
    <dgm:cxn modelId="{3FC26F0B-0165-4810-83AB-162D2130AE38}" type="presParOf" srcId="{5B070596-5224-40E8-AC81-B69558B23530}" destId="{96337213-D801-4499-BBAA-6C513BCEC529}" srcOrd="1" destOrd="0" presId="urn:microsoft.com/office/officeart/2008/layout/LinedList"/>
    <dgm:cxn modelId="{2A473AD3-F815-4AEE-88B2-2A19A3B5F7BC}" type="presParOf" srcId="{8D4E44A3-1B29-4181-8768-1D54ECFE9498}" destId="{D47835CC-605C-4D4D-ABA1-91E0B7E0876A}" srcOrd="2" destOrd="0" presId="urn:microsoft.com/office/officeart/2008/layout/LinedList"/>
    <dgm:cxn modelId="{4B390511-0B83-4501-9EED-80DFC884A24B}" type="presParOf" srcId="{8D4E44A3-1B29-4181-8768-1D54ECFE9498}" destId="{54A0B75C-6B7A-4D36-A882-CF35735226A0}" srcOrd="3" destOrd="0" presId="urn:microsoft.com/office/officeart/2008/layout/LinedList"/>
    <dgm:cxn modelId="{1CC541DB-CF45-4BCA-B978-6EDC50C28C98}" type="presParOf" srcId="{54A0B75C-6B7A-4D36-A882-CF35735226A0}" destId="{CEDE314D-4DAA-466C-92BB-87DBD82066D0}" srcOrd="0" destOrd="0" presId="urn:microsoft.com/office/officeart/2008/layout/LinedList"/>
    <dgm:cxn modelId="{B0D7B272-61DC-4FC0-AEF2-61FAD3D98207}" type="presParOf" srcId="{54A0B75C-6B7A-4D36-A882-CF35735226A0}" destId="{BF88604A-ABA6-48E5-A992-C230A9F32113}"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6889F0-1AFC-40FF-B7F4-D882A02F92B3}"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2871CF74-66FA-4C49-87CE-D5F28E747180}">
      <dgm:prSet/>
      <dgm:spPr/>
      <dgm:t>
        <a:bodyPr/>
        <a:lstStyle/>
        <a:p>
          <a:pPr algn="just"/>
          <a:r>
            <a:rPr lang="es-MX" dirty="0"/>
            <a:t>Este proyecto contiene el desarrollo de una serie de actividades progresivas realizadas con el fin de concientizar al alumno sobre la importancia de proteger y conservar las áreas verdes, inculcando el valor de la responsabilidad y el desarrollo social, que se genera en la Escuela Preparatoria Mixta Nezahualcóyotl.</a:t>
          </a:r>
          <a:endParaRPr lang="en-US" dirty="0"/>
        </a:p>
      </dgm:t>
    </dgm:pt>
    <dgm:pt modelId="{C5D81DA5-2221-4A6E-BF9D-54B7B60662D0}" type="parTrans" cxnId="{BD543A33-30B7-4C60-BAD4-CD0DFE95E347}">
      <dgm:prSet/>
      <dgm:spPr/>
      <dgm:t>
        <a:bodyPr/>
        <a:lstStyle/>
        <a:p>
          <a:pPr algn="just"/>
          <a:endParaRPr lang="en-US"/>
        </a:p>
      </dgm:t>
    </dgm:pt>
    <dgm:pt modelId="{33A19DE9-B163-4175-A5D5-218D23479AA7}" type="sibTrans" cxnId="{BD543A33-30B7-4C60-BAD4-CD0DFE95E347}">
      <dgm:prSet/>
      <dgm:spPr/>
      <dgm:t>
        <a:bodyPr/>
        <a:lstStyle/>
        <a:p>
          <a:pPr algn="just"/>
          <a:endParaRPr lang="en-US"/>
        </a:p>
      </dgm:t>
    </dgm:pt>
    <dgm:pt modelId="{F45AFD1D-1C10-4F85-9EFA-370363891DD8}">
      <dgm:prSet/>
      <dgm:spPr/>
      <dgm:t>
        <a:bodyPr/>
        <a:lstStyle/>
        <a:p>
          <a:pPr algn="just"/>
          <a:r>
            <a:rPr lang="es-MX" dirty="0"/>
            <a:t>Es importante precisar que la finalidad de este proyecto es crear responsabilidad y conciencia ambiental a nuestra comunidad estudiantil potencializando las competencias en las áreas de geografía, artes y física.</a:t>
          </a:r>
          <a:endParaRPr lang="en-US" dirty="0"/>
        </a:p>
      </dgm:t>
    </dgm:pt>
    <dgm:pt modelId="{0415821A-6C2C-48E3-81E3-F6E8F2A68300}" type="parTrans" cxnId="{8BDF7572-6619-4A87-A53D-1B84EBFA6961}">
      <dgm:prSet/>
      <dgm:spPr/>
      <dgm:t>
        <a:bodyPr/>
        <a:lstStyle/>
        <a:p>
          <a:pPr algn="just"/>
          <a:endParaRPr lang="en-US"/>
        </a:p>
      </dgm:t>
    </dgm:pt>
    <dgm:pt modelId="{9F2A412E-D033-4D60-86C7-2DE3DE108F26}" type="sibTrans" cxnId="{8BDF7572-6619-4A87-A53D-1B84EBFA6961}">
      <dgm:prSet/>
      <dgm:spPr/>
      <dgm:t>
        <a:bodyPr/>
        <a:lstStyle/>
        <a:p>
          <a:pPr algn="just"/>
          <a:endParaRPr lang="en-US"/>
        </a:p>
      </dgm:t>
    </dgm:pt>
    <dgm:pt modelId="{6D5F1B45-9383-4E7D-B96B-9434463FDAE9}" type="pres">
      <dgm:prSet presAssocID="{F86889F0-1AFC-40FF-B7F4-D882A02F92B3}" presName="vert0" presStyleCnt="0">
        <dgm:presLayoutVars>
          <dgm:dir/>
          <dgm:animOne val="branch"/>
          <dgm:animLvl val="lvl"/>
        </dgm:presLayoutVars>
      </dgm:prSet>
      <dgm:spPr/>
    </dgm:pt>
    <dgm:pt modelId="{ADCB98FD-4137-46ED-812E-BDE70BD48713}" type="pres">
      <dgm:prSet presAssocID="{2871CF74-66FA-4C49-87CE-D5F28E747180}" presName="thickLine" presStyleLbl="alignNode1" presStyleIdx="0" presStyleCnt="2"/>
      <dgm:spPr/>
    </dgm:pt>
    <dgm:pt modelId="{EB8A4818-5964-42D5-BEFD-B7CF6D490848}" type="pres">
      <dgm:prSet presAssocID="{2871CF74-66FA-4C49-87CE-D5F28E747180}" presName="horz1" presStyleCnt="0"/>
      <dgm:spPr/>
    </dgm:pt>
    <dgm:pt modelId="{EC3B28C8-83C8-4173-BE1F-EBDE310245C8}" type="pres">
      <dgm:prSet presAssocID="{2871CF74-66FA-4C49-87CE-D5F28E747180}" presName="tx1" presStyleLbl="revTx" presStyleIdx="0" presStyleCnt="2"/>
      <dgm:spPr/>
    </dgm:pt>
    <dgm:pt modelId="{9849C1FB-8604-4EBA-98B5-8297D3023101}" type="pres">
      <dgm:prSet presAssocID="{2871CF74-66FA-4C49-87CE-D5F28E747180}" presName="vert1" presStyleCnt="0"/>
      <dgm:spPr/>
    </dgm:pt>
    <dgm:pt modelId="{DBB18979-6446-4167-8B3F-0B3856E6A79A}" type="pres">
      <dgm:prSet presAssocID="{F45AFD1D-1C10-4F85-9EFA-370363891DD8}" presName="thickLine" presStyleLbl="alignNode1" presStyleIdx="1" presStyleCnt="2"/>
      <dgm:spPr/>
    </dgm:pt>
    <dgm:pt modelId="{A1853012-5902-4DEB-A52C-3C5A9FF30BD2}" type="pres">
      <dgm:prSet presAssocID="{F45AFD1D-1C10-4F85-9EFA-370363891DD8}" presName="horz1" presStyleCnt="0"/>
      <dgm:spPr/>
    </dgm:pt>
    <dgm:pt modelId="{1DF7D246-A3F8-414A-8D8F-17459F8C8042}" type="pres">
      <dgm:prSet presAssocID="{F45AFD1D-1C10-4F85-9EFA-370363891DD8}" presName="tx1" presStyleLbl="revTx" presStyleIdx="1" presStyleCnt="2"/>
      <dgm:spPr/>
    </dgm:pt>
    <dgm:pt modelId="{8F9DF0E3-5888-460A-8E73-60F761A658DF}" type="pres">
      <dgm:prSet presAssocID="{F45AFD1D-1C10-4F85-9EFA-370363891DD8}" presName="vert1" presStyleCnt="0"/>
      <dgm:spPr/>
    </dgm:pt>
  </dgm:ptLst>
  <dgm:cxnLst>
    <dgm:cxn modelId="{9BA3A32C-2BBE-4BAB-AFFD-AF037A766357}" type="presOf" srcId="{F86889F0-1AFC-40FF-B7F4-D882A02F92B3}" destId="{6D5F1B45-9383-4E7D-B96B-9434463FDAE9}" srcOrd="0" destOrd="0" presId="urn:microsoft.com/office/officeart/2008/layout/LinedList"/>
    <dgm:cxn modelId="{BD543A33-30B7-4C60-BAD4-CD0DFE95E347}" srcId="{F86889F0-1AFC-40FF-B7F4-D882A02F92B3}" destId="{2871CF74-66FA-4C49-87CE-D5F28E747180}" srcOrd="0" destOrd="0" parTransId="{C5D81DA5-2221-4A6E-BF9D-54B7B60662D0}" sibTransId="{33A19DE9-B163-4175-A5D5-218D23479AA7}"/>
    <dgm:cxn modelId="{4D140242-D7E8-4762-8A25-657FEAD81A3B}" type="presOf" srcId="{F45AFD1D-1C10-4F85-9EFA-370363891DD8}" destId="{1DF7D246-A3F8-414A-8D8F-17459F8C8042}" srcOrd="0" destOrd="0" presId="urn:microsoft.com/office/officeart/2008/layout/LinedList"/>
    <dgm:cxn modelId="{C585E164-10D4-48EC-80A5-CB30E0F6DC7A}" type="presOf" srcId="{2871CF74-66FA-4C49-87CE-D5F28E747180}" destId="{EC3B28C8-83C8-4173-BE1F-EBDE310245C8}" srcOrd="0" destOrd="0" presId="urn:microsoft.com/office/officeart/2008/layout/LinedList"/>
    <dgm:cxn modelId="{8BDF7572-6619-4A87-A53D-1B84EBFA6961}" srcId="{F86889F0-1AFC-40FF-B7F4-D882A02F92B3}" destId="{F45AFD1D-1C10-4F85-9EFA-370363891DD8}" srcOrd="1" destOrd="0" parTransId="{0415821A-6C2C-48E3-81E3-F6E8F2A68300}" sibTransId="{9F2A412E-D033-4D60-86C7-2DE3DE108F26}"/>
    <dgm:cxn modelId="{358A38FE-B97C-4CC1-AF0C-FB9D9537F06A}" type="presParOf" srcId="{6D5F1B45-9383-4E7D-B96B-9434463FDAE9}" destId="{ADCB98FD-4137-46ED-812E-BDE70BD48713}" srcOrd="0" destOrd="0" presId="urn:microsoft.com/office/officeart/2008/layout/LinedList"/>
    <dgm:cxn modelId="{9C803E41-7583-4375-B1C4-B5C7B8ECEAB5}" type="presParOf" srcId="{6D5F1B45-9383-4E7D-B96B-9434463FDAE9}" destId="{EB8A4818-5964-42D5-BEFD-B7CF6D490848}" srcOrd="1" destOrd="0" presId="urn:microsoft.com/office/officeart/2008/layout/LinedList"/>
    <dgm:cxn modelId="{9A4199BF-0103-4BDB-882D-C6448CF65B62}" type="presParOf" srcId="{EB8A4818-5964-42D5-BEFD-B7CF6D490848}" destId="{EC3B28C8-83C8-4173-BE1F-EBDE310245C8}" srcOrd="0" destOrd="0" presId="urn:microsoft.com/office/officeart/2008/layout/LinedList"/>
    <dgm:cxn modelId="{793F8099-9046-428B-A9FD-1C92BD4923B2}" type="presParOf" srcId="{EB8A4818-5964-42D5-BEFD-B7CF6D490848}" destId="{9849C1FB-8604-4EBA-98B5-8297D3023101}" srcOrd="1" destOrd="0" presId="urn:microsoft.com/office/officeart/2008/layout/LinedList"/>
    <dgm:cxn modelId="{0C6F8F7A-7EE9-4505-A168-DD9A22FFAFCD}" type="presParOf" srcId="{6D5F1B45-9383-4E7D-B96B-9434463FDAE9}" destId="{DBB18979-6446-4167-8B3F-0B3856E6A79A}" srcOrd="2" destOrd="0" presId="urn:microsoft.com/office/officeart/2008/layout/LinedList"/>
    <dgm:cxn modelId="{C7176763-E4E5-4BED-8009-ADC14707A7EB}" type="presParOf" srcId="{6D5F1B45-9383-4E7D-B96B-9434463FDAE9}" destId="{A1853012-5902-4DEB-A52C-3C5A9FF30BD2}" srcOrd="3" destOrd="0" presId="urn:microsoft.com/office/officeart/2008/layout/LinedList"/>
    <dgm:cxn modelId="{95542AAE-4972-4C76-AE79-28A3A2C52BF1}" type="presParOf" srcId="{A1853012-5902-4DEB-A52C-3C5A9FF30BD2}" destId="{1DF7D246-A3F8-414A-8D8F-17459F8C8042}" srcOrd="0" destOrd="0" presId="urn:microsoft.com/office/officeart/2008/layout/LinedList"/>
    <dgm:cxn modelId="{1A940947-4D8F-42D2-9631-1303EC49CA2B}" type="presParOf" srcId="{A1853012-5902-4DEB-A52C-3C5A9FF30BD2}" destId="{8F9DF0E3-5888-460A-8E73-60F761A658D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151B1-34D8-4CFE-9135-1D84BB66884E}">
      <dsp:nvSpPr>
        <dsp:cNvPr id="0" name=""/>
        <dsp:cNvSpPr/>
      </dsp:nvSpPr>
      <dsp:spPr>
        <a:xfrm>
          <a:off x="0" y="623839"/>
          <a:ext cx="6666833" cy="7675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ES" sz="3200" kern="1200"/>
            <a:t>Ciclo escolar:</a:t>
          </a:r>
          <a:endParaRPr lang="en-US" sz="3200" kern="1200"/>
        </a:p>
      </dsp:txBody>
      <dsp:txXfrm>
        <a:off x="37467" y="661306"/>
        <a:ext cx="6591899" cy="692586"/>
      </dsp:txXfrm>
    </dsp:sp>
    <dsp:sp modelId="{04A042ED-A1FC-4AE2-B50D-08683287624A}">
      <dsp:nvSpPr>
        <dsp:cNvPr id="0" name=""/>
        <dsp:cNvSpPr/>
      </dsp:nvSpPr>
      <dsp:spPr>
        <a:xfrm>
          <a:off x="0" y="1483519"/>
          <a:ext cx="6666833" cy="767520"/>
        </a:xfrm>
        <a:prstGeom prst="roundRect">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ES" sz="3200" kern="1200"/>
            <a:t>2020-2021</a:t>
          </a:r>
          <a:endParaRPr lang="en-US" sz="3200" kern="1200"/>
        </a:p>
      </dsp:txBody>
      <dsp:txXfrm>
        <a:off x="37467" y="1520986"/>
        <a:ext cx="6591899" cy="692586"/>
      </dsp:txXfrm>
    </dsp:sp>
    <dsp:sp modelId="{4593AAE4-98E6-4C3B-8F95-653B39D09D2E}">
      <dsp:nvSpPr>
        <dsp:cNvPr id="0" name=""/>
        <dsp:cNvSpPr/>
      </dsp:nvSpPr>
      <dsp:spPr>
        <a:xfrm>
          <a:off x="0" y="2343199"/>
          <a:ext cx="6666833" cy="767520"/>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ES" sz="3200" kern="1200"/>
            <a:t>Fecha de inicio: 1 de Febrero 2022</a:t>
          </a:r>
          <a:endParaRPr lang="en-US" sz="3200" kern="1200"/>
        </a:p>
      </dsp:txBody>
      <dsp:txXfrm>
        <a:off x="37467" y="2380666"/>
        <a:ext cx="6591899" cy="692586"/>
      </dsp:txXfrm>
    </dsp:sp>
    <dsp:sp modelId="{D924B349-81BD-4346-815D-C400A4CA5421}">
      <dsp:nvSpPr>
        <dsp:cNvPr id="0" name=""/>
        <dsp:cNvSpPr/>
      </dsp:nvSpPr>
      <dsp:spPr>
        <a:xfrm>
          <a:off x="0" y="3202880"/>
          <a:ext cx="6666833" cy="767520"/>
        </a:xfrm>
        <a:prstGeom prst="roundRect">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ES" sz="3200" kern="1200"/>
            <a:t>Fecha de término: 11 de febrero 2022</a:t>
          </a:r>
          <a:endParaRPr lang="en-US" sz="3200" kern="1200"/>
        </a:p>
      </dsp:txBody>
      <dsp:txXfrm>
        <a:off x="37467" y="3240347"/>
        <a:ext cx="6591899" cy="692586"/>
      </dsp:txXfrm>
    </dsp:sp>
    <dsp:sp modelId="{8D0EEE6D-C95D-47DD-9874-B0A35D01BE12}">
      <dsp:nvSpPr>
        <dsp:cNvPr id="0" name=""/>
        <dsp:cNvSpPr/>
      </dsp:nvSpPr>
      <dsp:spPr>
        <a:xfrm>
          <a:off x="0" y="4062560"/>
          <a:ext cx="6666833" cy="767520"/>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ES" sz="3200" kern="1200"/>
            <a:t>Grado: Cuarto </a:t>
          </a:r>
          <a:endParaRPr lang="en-US" sz="3200" kern="1200"/>
        </a:p>
      </dsp:txBody>
      <dsp:txXfrm>
        <a:off x="37467" y="4100027"/>
        <a:ext cx="6591899"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32A8C-89CA-4EE6-A213-3888E2C01BAA}">
      <dsp:nvSpPr>
        <dsp:cNvPr id="0" name=""/>
        <dsp:cNvSpPr/>
      </dsp:nvSpPr>
      <dsp:spPr>
        <a:xfrm>
          <a:off x="0" y="0"/>
          <a:ext cx="506729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968F23-4DC6-4EF9-86E5-DB031C2E8FC0}">
      <dsp:nvSpPr>
        <dsp:cNvPr id="0" name=""/>
        <dsp:cNvSpPr/>
      </dsp:nvSpPr>
      <dsp:spPr>
        <a:xfrm>
          <a:off x="0" y="0"/>
          <a:ext cx="5067293" cy="1700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s-ES" sz="3400" kern="1200"/>
            <a:t>PROYECTO</a:t>
          </a:r>
          <a:endParaRPr lang="en-US" sz="3400" kern="1200"/>
        </a:p>
      </dsp:txBody>
      <dsp:txXfrm>
        <a:off x="0" y="0"/>
        <a:ext cx="5067293" cy="1700484"/>
      </dsp:txXfrm>
    </dsp:sp>
    <dsp:sp modelId="{D47835CC-605C-4D4D-ABA1-91E0B7E0876A}">
      <dsp:nvSpPr>
        <dsp:cNvPr id="0" name=""/>
        <dsp:cNvSpPr/>
      </dsp:nvSpPr>
      <dsp:spPr>
        <a:xfrm>
          <a:off x="0" y="1700484"/>
          <a:ext cx="5067293" cy="0"/>
        </a:xfrm>
        <a:prstGeom prst="line">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DE314D-4DAA-466C-92BB-87DBD82066D0}">
      <dsp:nvSpPr>
        <dsp:cNvPr id="0" name=""/>
        <dsp:cNvSpPr/>
      </dsp:nvSpPr>
      <dsp:spPr>
        <a:xfrm>
          <a:off x="0" y="1700484"/>
          <a:ext cx="5067293" cy="1700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s-ES" sz="3400" kern="1200"/>
            <a:t>REFORESTACIÓN Y CONSERVACIÓN DE AREAS VERDES EN MI LOCALIDAD</a:t>
          </a:r>
          <a:endParaRPr lang="en-US" sz="3400" kern="1200"/>
        </a:p>
      </dsp:txBody>
      <dsp:txXfrm>
        <a:off x="0" y="1700484"/>
        <a:ext cx="5067293" cy="17004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B98FD-4137-46ED-812E-BDE70BD48713}">
      <dsp:nvSpPr>
        <dsp:cNvPr id="0" name=""/>
        <dsp:cNvSpPr/>
      </dsp:nvSpPr>
      <dsp:spPr>
        <a:xfrm>
          <a:off x="0" y="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C3B28C8-83C8-4173-BE1F-EBDE310245C8}">
      <dsp:nvSpPr>
        <dsp:cNvPr id="0" name=""/>
        <dsp:cNvSpPr/>
      </dsp:nvSpPr>
      <dsp:spPr>
        <a:xfrm>
          <a:off x="0" y="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just" defTabSz="1111250">
            <a:lnSpc>
              <a:spcPct val="90000"/>
            </a:lnSpc>
            <a:spcBef>
              <a:spcPct val="0"/>
            </a:spcBef>
            <a:spcAft>
              <a:spcPct val="35000"/>
            </a:spcAft>
            <a:buNone/>
          </a:pPr>
          <a:r>
            <a:rPr lang="es-MX" sz="2500" kern="1200" dirty="0"/>
            <a:t>Este proyecto contiene el desarrollo de una serie de actividades progresivas realizadas con el fin de concientizar al alumno sobre la importancia de proteger y conservar las áreas verdes, inculcando el valor de la responsabilidad y el desarrollo social, que se genera en la Escuela Preparatoria Mixta Nezahualcóyotl.</a:t>
          </a:r>
          <a:endParaRPr lang="en-US" sz="2500" kern="1200" dirty="0"/>
        </a:p>
      </dsp:txBody>
      <dsp:txXfrm>
        <a:off x="0" y="0"/>
        <a:ext cx="6666833" cy="2726960"/>
      </dsp:txXfrm>
    </dsp:sp>
    <dsp:sp modelId="{DBB18979-6446-4167-8B3F-0B3856E6A79A}">
      <dsp:nvSpPr>
        <dsp:cNvPr id="0" name=""/>
        <dsp:cNvSpPr/>
      </dsp:nvSpPr>
      <dsp:spPr>
        <a:xfrm>
          <a:off x="0" y="272696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DF7D246-A3F8-414A-8D8F-17459F8C8042}">
      <dsp:nvSpPr>
        <dsp:cNvPr id="0" name=""/>
        <dsp:cNvSpPr/>
      </dsp:nvSpPr>
      <dsp:spPr>
        <a:xfrm>
          <a:off x="0" y="272696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just" defTabSz="1111250">
            <a:lnSpc>
              <a:spcPct val="90000"/>
            </a:lnSpc>
            <a:spcBef>
              <a:spcPct val="0"/>
            </a:spcBef>
            <a:spcAft>
              <a:spcPct val="35000"/>
            </a:spcAft>
            <a:buNone/>
          </a:pPr>
          <a:r>
            <a:rPr lang="es-MX" sz="2500" kern="1200" dirty="0"/>
            <a:t>Es importante precisar que la finalidad de este proyecto es crear responsabilidad y conciencia ambiental a nuestra comunidad estudiantil potencializando las competencias en las áreas de geografía, artes y física.</a:t>
          </a:r>
          <a:endParaRPr lang="en-US" sz="2500" kern="1200" dirty="0"/>
        </a:p>
      </dsp:txBody>
      <dsp:txXfrm>
        <a:off x="0" y="2726960"/>
        <a:ext cx="6666833" cy="27269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02A9428A-3077-4B4B-B7C6-F63A274570D4}" type="datetimeFigureOut">
              <a:rPr lang="es-MX" smtClean="0"/>
              <a:t>25/01/2022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8D944966-0D92-4F19-BEDE-BF2DBDD98980}" type="slidenum">
              <a:rPr lang="es-MX" smtClean="0"/>
              <a:t>‹Nº›</a:t>
            </a:fld>
            <a:endParaRPr lang="es-MX"/>
          </a:p>
        </p:txBody>
      </p:sp>
    </p:spTree>
    <p:extLst>
      <p:ext uri="{BB962C8B-B14F-4D97-AF65-F5344CB8AC3E}">
        <p14:creationId xmlns:p14="http://schemas.microsoft.com/office/powerpoint/2010/main" val="1089272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02A9428A-3077-4B4B-B7C6-F63A274570D4}" type="datetimeFigureOut">
              <a:rPr lang="es-MX" smtClean="0"/>
              <a:t>25/01/2022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8D944966-0D92-4F19-BEDE-BF2DBDD98980}" type="slidenum">
              <a:rPr lang="es-MX" smtClean="0"/>
              <a:t>‹Nº›</a:t>
            </a:fld>
            <a:endParaRPr lang="es-MX"/>
          </a:p>
        </p:txBody>
      </p:sp>
    </p:spTree>
    <p:extLst>
      <p:ext uri="{BB962C8B-B14F-4D97-AF65-F5344CB8AC3E}">
        <p14:creationId xmlns:p14="http://schemas.microsoft.com/office/powerpoint/2010/main" val="2641632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02A9428A-3077-4B4B-B7C6-F63A274570D4}" type="datetimeFigureOut">
              <a:rPr lang="es-MX" smtClean="0"/>
              <a:t>25/01/2022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8D944966-0D92-4F19-BEDE-BF2DBDD98980}" type="slidenum">
              <a:rPr lang="es-MX" smtClean="0"/>
              <a:t>‹Nº›</a:t>
            </a:fld>
            <a:endParaRPr lang="es-MX"/>
          </a:p>
        </p:txBody>
      </p:sp>
    </p:spTree>
    <p:extLst>
      <p:ext uri="{BB962C8B-B14F-4D97-AF65-F5344CB8AC3E}">
        <p14:creationId xmlns:p14="http://schemas.microsoft.com/office/powerpoint/2010/main" val="999592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02A9428A-3077-4B4B-B7C6-F63A274570D4}" type="datetimeFigureOut">
              <a:rPr lang="es-MX" smtClean="0"/>
              <a:t>25/01/2022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8D944966-0D92-4F19-BEDE-BF2DBDD98980}" type="slidenum">
              <a:rPr lang="es-MX" smtClean="0"/>
              <a:t>‹Nº›</a:t>
            </a:fld>
            <a:endParaRPr lang="es-MX"/>
          </a:p>
        </p:txBody>
      </p:sp>
    </p:spTree>
    <p:extLst>
      <p:ext uri="{BB962C8B-B14F-4D97-AF65-F5344CB8AC3E}">
        <p14:creationId xmlns:p14="http://schemas.microsoft.com/office/powerpoint/2010/main" val="1843620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02A9428A-3077-4B4B-B7C6-F63A274570D4}" type="datetimeFigureOut">
              <a:rPr lang="es-MX" smtClean="0"/>
              <a:t>25/01/2022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8D944966-0D92-4F19-BEDE-BF2DBDD98980}" type="slidenum">
              <a:rPr lang="es-MX" smtClean="0"/>
              <a:t>‹Nº›</a:t>
            </a:fld>
            <a:endParaRPr lang="es-MX"/>
          </a:p>
        </p:txBody>
      </p:sp>
    </p:spTree>
    <p:extLst>
      <p:ext uri="{BB962C8B-B14F-4D97-AF65-F5344CB8AC3E}">
        <p14:creationId xmlns:p14="http://schemas.microsoft.com/office/powerpoint/2010/main" val="739042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02A9428A-3077-4B4B-B7C6-F63A274570D4}" type="datetimeFigureOut">
              <a:rPr lang="es-MX" smtClean="0"/>
              <a:t>25/01/2022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8D944966-0D92-4F19-BEDE-BF2DBDD98980}" type="slidenum">
              <a:rPr lang="es-MX" smtClean="0"/>
              <a:t>‹Nº›</a:t>
            </a:fld>
            <a:endParaRPr lang="es-MX"/>
          </a:p>
        </p:txBody>
      </p:sp>
    </p:spTree>
    <p:extLst>
      <p:ext uri="{BB962C8B-B14F-4D97-AF65-F5344CB8AC3E}">
        <p14:creationId xmlns:p14="http://schemas.microsoft.com/office/powerpoint/2010/main" val="407538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02A9428A-3077-4B4B-B7C6-F63A274570D4}" type="datetimeFigureOut">
              <a:rPr lang="es-MX" smtClean="0"/>
              <a:t>25/01/2022</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8D944966-0D92-4F19-BEDE-BF2DBDD98980}" type="slidenum">
              <a:rPr lang="es-MX" smtClean="0"/>
              <a:t>‹Nº›</a:t>
            </a:fld>
            <a:endParaRPr lang="es-MX"/>
          </a:p>
        </p:txBody>
      </p:sp>
    </p:spTree>
    <p:extLst>
      <p:ext uri="{BB962C8B-B14F-4D97-AF65-F5344CB8AC3E}">
        <p14:creationId xmlns:p14="http://schemas.microsoft.com/office/powerpoint/2010/main" val="927065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02A9428A-3077-4B4B-B7C6-F63A274570D4}" type="datetimeFigureOut">
              <a:rPr lang="es-MX" smtClean="0"/>
              <a:t>25/01/2022</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8D944966-0D92-4F19-BEDE-BF2DBDD98980}" type="slidenum">
              <a:rPr lang="es-MX" smtClean="0"/>
              <a:t>‹Nº›</a:t>
            </a:fld>
            <a:endParaRPr lang="es-MX"/>
          </a:p>
        </p:txBody>
      </p:sp>
    </p:spTree>
    <p:extLst>
      <p:ext uri="{BB962C8B-B14F-4D97-AF65-F5344CB8AC3E}">
        <p14:creationId xmlns:p14="http://schemas.microsoft.com/office/powerpoint/2010/main" val="112530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2A9428A-3077-4B4B-B7C6-F63A274570D4}" type="datetimeFigureOut">
              <a:rPr lang="es-MX" smtClean="0"/>
              <a:t>25/01/2022</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8D944966-0D92-4F19-BEDE-BF2DBDD98980}" type="slidenum">
              <a:rPr lang="es-MX" smtClean="0"/>
              <a:t>‹Nº›</a:t>
            </a:fld>
            <a:endParaRPr lang="es-MX"/>
          </a:p>
        </p:txBody>
      </p:sp>
    </p:spTree>
    <p:extLst>
      <p:ext uri="{BB962C8B-B14F-4D97-AF65-F5344CB8AC3E}">
        <p14:creationId xmlns:p14="http://schemas.microsoft.com/office/powerpoint/2010/main" val="110635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2A9428A-3077-4B4B-B7C6-F63A274570D4}" type="datetimeFigureOut">
              <a:rPr lang="es-MX" smtClean="0"/>
              <a:t>25/01/2022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8D944966-0D92-4F19-BEDE-BF2DBDD98980}" type="slidenum">
              <a:rPr lang="es-MX" smtClean="0"/>
              <a:t>‹Nº›</a:t>
            </a:fld>
            <a:endParaRPr lang="es-MX"/>
          </a:p>
        </p:txBody>
      </p:sp>
    </p:spTree>
    <p:extLst>
      <p:ext uri="{BB962C8B-B14F-4D97-AF65-F5344CB8AC3E}">
        <p14:creationId xmlns:p14="http://schemas.microsoft.com/office/powerpoint/2010/main" val="227499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2A9428A-3077-4B4B-B7C6-F63A274570D4}" type="datetimeFigureOut">
              <a:rPr lang="es-MX" smtClean="0"/>
              <a:t>25/01/2022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8D944966-0D92-4F19-BEDE-BF2DBDD98980}" type="slidenum">
              <a:rPr lang="es-MX" smtClean="0"/>
              <a:t>‹Nº›</a:t>
            </a:fld>
            <a:endParaRPr lang="es-MX"/>
          </a:p>
        </p:txBody>
      </p:sp>
    </p:spTree>
    <p:extLst>
      <p:ext uri="{BB962C8B-B14F-4D97-AF65-F5344CB8AC3E}">
        <p14:creationId xmlns:p14="http://schemas.microsoft.com/office/powerpoint/2010/main" val="233543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9428A-3077-4B4B-B7C6-F63A274570D4}" type="datetimeFigureOut">
              <a:rPr lang="es-MX" smtClean="0"/>
              <a:t>25/01/2022</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944966-0D92-4F19-BEDE-BF2DBDD98980}" type="slidenum">
              <a:rPr lang="es-MX" smtClean="0"/>
              <a:t>‹Nº›</a:t>
            </a:fld>
            <a:endParaRPr lang="es-MX"/>
          </a:p>
        </p:txBody>
      </p:sp>
    </p:spTree>
    <p:extLst>
      <p:ext uri="{BB962C8B-B14F-4D97-AF65-F5344CB8AC3E}">
        <p14:creationId xmlns:p14="http://schemas.microsoft.com/office/powerpoint/2010/main" val="1378207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groalef.com.mx/reforestacion"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www.agroalef.com.mx/reforestacion" TargetMode="External"/><Relationship Id="rId7" Type="http://schemas.openxmlformats.org/officeDocument/2006/relationships/diagramColors" Target="../diagrams/colors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823442" y="921715"/>
            <a:ext cx="5163022" cy="2635993"/>
          </a:xfrm>
        </p:spPr>
        <p:txBody>
          <a:bodyPr anchor="b">
            <a:normAutofit/>
          </a:bodyPr>
          <a:lstStyle/>
          <a:p>
            <a:pPr algn="l"/>
            <a:r>
              <a:rPr lang="es-ES" sz="3700" b="1">
                <a:latin typeface="Arial Rounded MT Bold" panose="020F0704030504030204" pitchFamily="34" charset="0"/>
                <a:cs typeface="Arial" panose="020B0604020202020204" pitchFamily="34" charset="0"/>
              </a:rPr>
              <a:t>ESCUELA PREPARATORIA MIXTA NETZAHUALCÓYOTL</a:t>
            </a:r>
            <a:endParaRPr lang="es-MX" sz="3700" b="1">
              <a:latin typeface="Arial Rounded MT Bold" panose="020F070403050403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ectangle 76">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ítulo 2"/>
          <p:cNvSpPr>
            <a:spLocks noGrp="1"/>
          </p:cNvSpPr>
          <p:nvPr>
            <p:ph type="subTitle" idx="1"/>
          </p:nvPr>
        </p:nvSpPr>
        <p:spPr>
          <a:xfrm>
            <a:off x="823442" y="4541263"/>
            <a:ext cx="4662957" cy="1395022"/>
          </a:xfrm>
        </p:spPr>
        <p:txBody>
          <a:bodyPr anchor="t">
            <a:normAutofit/>
          </a:bodyPr>
          <a:lstStyle/>
          <a:p>
            <a:pPr algn="l"/>
            <a:r>
              <a:rPr lang="es-ES">
                <a:solidFill>
                  <a:srgbClr val="FFFFFF"/>
                </a:solidFill>
                <a:latin typeface="Arial Rounded MT Bold" panose="020F0704030504030204" pitchFamily="34" charset="0"/>
              </a:rPr>
              <a:t>Equipo N° 1</a:t>
            </a:r>
          </a:p>
          <a:p>
            <a:pPr algn="l"/>
            <a:r>
              <a:rPr lang="es-ES">
                <a:solidFill>
                  <a:srgbClr val="FFFFFF"/>
                </a:solidFill>
                <a:latin typeface="Arial Rounded MT Bold" panose="020F0704030504030204" pitchFamily="34" charset="0"/>
              </a:rPr>
              <a:t>Grupo 40</a:t>
            </a:r>
          </a:p>
          <a:p>
            <a:pPr algn="l"/>
            <a:endParaRPr lang="es-MX">
              <a:solidFill>
                <a:srgbClr val="FFFFFF"/>
              </a:solidFill>
            </a:endParaRPr>
          </a:p>
        </p:txBody>
      </p:sp>
      <p:pic>
        <p:nvPicPr>
          <p:cNvPr id="1026" name="Picture 2" descr="Escuela Preparatoria Mixta Nezahualcóyotl. Clave 6832 – Conexiones DGIRE"/>
          <p:cNvPicPr>
            <a:picLocks noChangeAspect="1" noChangeArrowheads="1"/>
          </p:cNvPicPr>
          <p:nvPr/>
        </p:nvPicPr>
        <p:blipFill rotWithShape="1">
          <a:blip r:embed="rId2">
            <a:extLst>
              <a:ext uri="{28A0092B-C50C-407E-A947-70E740481C1C}">
                <a14:useLocalDpi xmlns:a14="http://schemas.microsoft.com/office/drawing/2010/main" val="0"/>
              </a:ext>
            </a:extLst>
          </a:blip>
          <a:srcRect l="24408" r="21598"/>
          <a:stretch/>
        </p:blipFill>
        <p:spPr bwMode="auto">
          <a:xfrm>
            <a:off x="6579132" y="463404"/>
            <a:ext cx="5152572" cy="5553193"/>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78">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8489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949" y="1377180"/>
            <a:ext cx="3412868" cy="2559652"/>
          </a:xfrm>
          <a:prstGeom prst="rect">
            <a:avLst/>
          </a:prstGeom>
        </p:spPr>
      </p:pic>
      <p:sp>
        <p:nvSpPr>
          <p:cNvPr id="2" name="Título 1"/>
          <p:cNvSpPr>
            <a:spLocks noGrp="1"/>
          </p:cNvSpPr>
          <p:nvPr>
            <p:ph type="title"/>
          </p:nvPr>
        </p:nvSpPr>
        <p:spPr/>
        <p:txBody>
          <a:bodyPr/>
          <a:lstStyle/>
          <a:p>
            <a:pPr algn="ctr"/>
            <a:r>
              <a:rPr lang="es-ES" dirty="0">
                <a:latin typeface="Arial Rounded MT Bold" panose="020F0704030504030204" pitchFamily="34" charset="0"/>
              </a:rPr>
              <a:t>FOTOS</a:t>
            </a:r>
            <a:endParaRPr lang="es-MX" dirty="0">
              <a:latin typeface="Arial Rounded MT Bold" panose="020F0704030504030204" pitchFamily="34"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4135" y="1924818"/>
            <a:ext cx="4963884" cy="3722914"/>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0932" y="3936832"/>
            <a:ext cx="3412868" cy="2559652"/>
          </a:xfrm>
          <a:prstGeom prst="rect">
            <a:avLst/>
          </a:prstGeom>
        </p:spPr>
      </p:pic>
    </p:spTree>
    <p:extLst>
      <p:ext uri="{BB962C8B-B14F-4D97-AF65-F5344CB8AC3E}">
        <p14:creationId xmlns:p14="http://schemas.microsoft.com/office/powerpoint/2010/main" val="2536935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ítulo 1">
            <a:extLst>
              <a:ext uri="{FF2B5EF4-FFF2-40B4-BE49-F238E27FC236}">
                <a16:creationId xmlns:a16="http://schemas.microsoft.com/office/drawing/2014/main" id="{02BE52C0-E8B9-4E77-8D1C-D81C4BFA4B37}"/>
              </a:ext>
            </a:extLst>
          </p:cNvPr>
          <p:cNvSpPr>
            <a:spLocks noGrp="1"/>
          </p:cNvSpPr>
          <p:nvPr>
            <p:ph type="title"/>
          </p:nvPr>
        </p:nvSpPr>
        <p:spPr>
          <a:xfrm>
            <a:off x="838200" y="144996"/>
            <a:ext cx="10515600" cy="642793"/>
          </a:xfrm>
        </p:spPr>
        <p:txBody>
          <a:bodyPr>
            <a:normAutofit/>
          </a:bodyPr>
          <a:lstStyle/>
          <a:p>
            <a:pPr algn="r"/>
            <a:r>
              <a:rPr lang="es-ES" sz="3200" dirty="0">
                <a:latin typeface="Arial Rounded MT Bold" panose="020F0704030504030204" pitchFamily="34" charset="0"/>
              </a:rPr>
              <a:t>ORGANIZADOR GRAFICO</a:t>
            </a:r>
            <a:endParaRPr lang="es-MX" sz="3200" dirty="0">
              <a:latin typeface="Arial Rounded MT Bold" panose="020F0704030504030204" pitchFamily="34" charset="0"/>
            </a:endParaRPr>
          </a:p>
        </p:txBody>
      </p:sp>
      <p:sp>
        <p:nvSpPr>
          <p:cNvPr id="14" name="Elipse 13">
            <a:extLst>
              <a:ext uri="{FF2B5EF4-FFF2-40B4-BE49-F238E27FC236}">
                <a16:creationId xmlns:a16="http://schemas.microsoft.com/office/drawing/2014/main" id="{25F696B0-3E21-41A5-9EED-C5888473CE1A}"/>
              </a:ext>
            </a:extLst>
          </p:cNvPr>
          <p:cNvSpPr/>
          <p:nvPr/>
        </p:nvSpPr>
        <p:spPr>
          <a:xfrm>
            <a:off x="838200" y="862444"/>
            <a:ext cx="9767454" cy="22340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FISICA III</a:t>
            </a:r>
          </a:p>
          <a:p>
            <a:pPr algn="ctr"/>
            <a:r>
              <a:rPr lang="es-MX" dirty="0"/>
              <a:t>GENERADORES DE ENERGÍA</a:t>
            </a:r>
          </a:p>
          <a:p>
            <a:pPr algn="ctr"/>
            <a:endParaRPr lang="es-MX" dirty="0"/>
          </a:p>
          <a:p>
            <a:pPr algn="ctr"/>
            <a:r>
              <a:rPr lang="es-MX" dirty="0"/>
              <a:t>*Contaminación y sustentabilidad de energías limpias</a:t>
            </a:r>
          </a:p>
          <a:p>
            <a:pPr algn="ctr"/>
            <a:r>
              <a:rPr lang="es-MX" dirty="0"/>
              <a:t>*Actitud responsable ante el consumo de energía </a:t>
            </a:r>
          </a:p>
          <a:p>
            <a:pPr algn="ctr"/>
            <a:r>
              <a:rPr lang="es-MX" dirty="0"/>
              <a:t>*Valoración del aporte de la disciplina en el desarrollo tecnológico</a:t>
            </a:r>
          </a:p>
        </p:txBody>
      </p:sp>
      <p:sp>
        <p:nvSpPr>
          <p:cNvPr id="16" name="Elipse 15">
            <a:extLst>
              <a:ext uri="{FF2B5EF4-FFF2-40B4-BE49-F238E27FC236}">
                <a16:creationId xmlns:a16="http://schemas.microsoft.com/office/drawing/2014/main" id="{1906710F-6790-4AE4-A79C-61CD3BAA706C}"/>
              </a:ext>
            </a:extLst>
          </p:cNvPr>
          <p:cNvSpPr/>
          <p:nvPr/>
        </p:nvSpPr>
        <p:spPr>
          <a:xfrm>
            <a:off x="128152" y="3023754"/>
            <a:ext cx="3639417" cy="33043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GEOGRAFÍA IV</a:t>
            </a:r>
          </a:p>
          <a:p>
            <a:pPr algn="ctr"/>
            <a:endParaRPr lang="es-MX" dirty="0"/>
          </a:p>
          <a:p>
            <a:pPr algn="ctr"/>
            <a:r>
              <a:rPr lang="es-MX" dirty="0"/>
              <a:t>CLIMAS Y REGIONES NATURALES</a:t>
            </a:r>
          </a:p>
          <a:p>
            <a:pPr algn="ctr"/>
            <a:endParaRPr lang="es-MX" sz="1100" dirty="0"/>
          </a:p>
          <a:p>
            <a:pPr algn="ctr"/>
            <a:r>
              <a:rPr lang="es-MX" sz="1400" dirty="0"/>
              <a:t>*Climas y Diversidad</a:t>
            </a:r>
          </a:p>
          <a:p>
            <a:pPr algn="ctr"/>
            <a:r>
              <a:rPr lang="es-MX" sz="1400" dirty="0"/>
              <a:t>*Regiones naturales y sus recursos</a:t>
            </a:r>
          </a:p>
          <a:p>
            <a:pPr algn="ctr"/>
            <a:r>
              <a:rPr lang="es-MX" sz="1400" dirty="0"/>
              <a:t>*Cambio climático y sus efectos ambientales</a:t>
            </a:r>
          </a:p>
        </p:txBody>
      </p:sp>
      <p:sp>
        <p:nvSpPr>
          <p:cNvPr id="18" name="Elipse 17">
            <a:extLst>
              <a:ext uri="{FF2B5EF4-FFF2-40B4-BE49-F238E27FC236}">
                <a16:creationId xmlns:a16="http://schemas.microsoft.com/office/drawing/2014/main" id="{70C54F45-6D7F-40F5-AC12-BBDF8D650080}"/>
              </a:ext>
            </a:extLst>
          </p:cNvPr>
          <p:cNvSpPr/>
          <p:nvPr/>
        </p:nvSpPr>
        <p:spPr>
          <a:xfrm>
            <a:off x="8631166" y="2831522"/>
            <a:ext cx="3335697" cy="38238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DIBUJO II</a:t>
            </a:r>
          </a:p>
          <a:p>
            <a:pPr algn="ctr"/>
            <a:endParaRPr lang="es-MX" dirty="0"/>
          </a:p>
          <a:p>
            <a:pPr algn="ctr"/>
            <a:r>
              <a:rPr lang="es-MX" dirty="0"/>
              <a:t>DIBUJAR PARA CONOCER LA VIDA</a:t>
            </a:r>
          </a:p>
          <a:p>
            <a:pPr algn="ctr"/>
            <a:endParaRPr lang="es-MX" sz="1200" dirty="0"/>
          </a:p>
          <a:p>
            <a:pPr algn="ctr"/>
            <a:r>
              <a:rPr lang="es-MX" sz="1200" dirty="0"/>
              <a:t>*Fundamentos del dibujo: formas cerradas y abiertas , luz , sombra , claroscuro, perspectiva, composición, equilibrio, y ritmo.</a:t>
            </a:r>
          </a:p>
          <a:p>
            <a:pPr algn="ctr"/>
            <a:r>
              <a:rPr lang="es-MX" sz="1200" dirty="0"/>
              <a:t>*Empleo del dibujo de modelos , como plantas y animales , para representar los trazos de la naturaleza.</a:t>
            </a:r>
          </a:p>
          <a:p>
            <a:pPr algn="ctr"/>
            <a:r>
              <a:rPr lang="es-MX" sz="1200" dirty="0"/>
              <a:t>*Representación de objetos mediante el dibujo analítico</a:t>
            </a:r>
          </a:p>
        </p:txBody>
      </p:sp>
      <p:sp>
        <p:nvSpPr>
          <p:cNvPr id="20" name="Elipse 19">
            <a:extLst>
              <a:ext uri="{FF2B5EF4-FFF2-40B4-BE49-F238E27FC236}">
                <a16:creationId xmlns:a16="http://schemas.microsoft.com/office/drawing/2014/main" id="{351EBF94-3435-4F4F-9071-FFD0927B722A}"/>
              </a:ext>
            </a:extLst>
          </p:cNvPr>
          <p:cNvSpPr/>
          <p:nvPr/>
        </p:nvSpPr>
        <p:spPr>
          <a:xfrm>
            <a:off x="4303784" y="3849829"/>
            <a:ext cx="3764106" cy="27729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OBJETIVO</a:t>
            </a:r>
          </a:p>
          <a:p>
            <a:pPr algn="ctr"/>
            <a:endParaRPr lang="es-MX" sz="1200" dirty="0"/>
          </a:p>
          <a:p>
            <a:pPr algn="just"/>
            <a:r>
              <a:rPr lang="es-MX" sz="1400" dirty="0"/>
              <a:t>Recuperar espacios verdes de la escuela , a través de los procedimientos de reforestación para mejorar el medio ambiente de mi localidad , haciendo uso de manuales y carteles ilustrativos </a:t>
            </a:r>
          </a:p>
        </p:txBody>
      </p:sp>
      <p:sp>
        <p:nvSpPr>
          <p:cNvPr id="21" name="Flecha derecha 7">
            <a:extLst>
              <a:ext uri="{FF2B5EF4-FFF2-40B4-BE49-F238E27FC236}">
                <a16:creationId xmlns:a16="http://schemas.microsoft.com/office/drawing/2014/main" id="{A1893E57-A558-4BB1-AA63-A34DEFE0B263}"/>
              </a:ext>
            </a:extLst>
          </p:cNvPr>
          <p:cNvSpPr/>
          <p:nvPr/>
        </p:nvSpPr>
        <p:spPr>
          <a:xfrm>
            <a:off x="8116165" y="4743449"/>
            <a:ext cx="466726" cy="5195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Flecha abajo 8">
            <a:extLst>
              <a:ext uri="{FF2B5EF4-FFF2-40B4-BE49-F238E27FC236}">
                <a16:creationId xmlns:a16="http://schemas.microsoft.com/office/drawing/2014/main" id="{A1D4F68F-E9A3-4C68-94AF-38890B06B095}"/>
              </a:ext>
            </a:extLst>
          </p:cNvPr>
          <p:cNvSpPr/>
          <p:nvPr/>
        </p:nvSpPr>
        <p:spPr>
          <a:xfrm rot="10800000">
            <a:off x="5886233" y="3167782"/>
            <a:ext cx="599208" cy="4260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Flecha derecha 9">
            <a:extLst>
              <a:ext uri="{FF2B5EF4-FFF2-40B4-BE49-F238E27FC236}">
                <a16:creationId xmlns:a16="http://schemas.microsoft.com/office/drawing/2014/main" id="{084B4F48-E4CA-4B59-8D81-41D6466DD0D4}"/>
              </a:ext>
            </a:extLst>
          </p:cNvPr>
          <p:cNvSpPr/>
          <p:nvPr/>
        </p:nvSpPr>
        <p:spPr>
          <a:xfrm rot="10800000">
            <a:off x="3789651" y="4691495"/>
            <a:ext cx="465859" cy="571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24" name="Conector recto 23">
            <a:extLst>
              <a:ext uri="{FF2B5EF4-FFF2-40B4-BE49-F238E27FC236}">
                <a16:creationId xmlns:a16="http://schemas.microsoft.com/office/drawing/2014/main" id="{3E52F7D7-3DB2-465C-8BD4-0688D2CE40BA}"/>
              </a:ext>
            </a:extLst>
          </p:cNvPr>
          <p:cNvCxnSpPr/>
          <p:nvPr/>
        </p:nvCxnSpPr>
        <p:spPr>
          <a:xfrm>
            <a:off x="8260773" y="2182091"/>
            <a:ext cx="945572" cy="2337954"/>
          </a:xfrm>
          <a:prstGeom prst="line">
            <a:avLst/>
          </a:prstGeom>
          <a:ln w="444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DA64EB5A-1242-4BF5-8304-274EEDE5453A}"/>
              </a:ext>
            </a:extLst>
          </p:cNvPr>
          <p:cNvCxnSpPr/>
          <p:nvPr/>
        </p:nvCxnSpPr>
        <p:spPr>
          <a:xfrm flipH="1">
            <a:off x="2720622" y="4520045"/>
            <a:ext cx="6485723" cy="368044"/>
          </a:xfrm>
          <a:prstGeom prst="line">
            <a:avLst/>
          </a:prstGeom>
          <a:ln w="41275">
            <a:solidFill>
              <a:schemeClr val="accent6">
                <a:alpha val="99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C319585B-8F0C-4941-9D3D-AC0F5B5DEF21}"/>
              </a:ext>
            </a:extLst>
          </p:cNvPr>
          <p:cNvCxnSpPr/>
          <p:nvPr/>
        </p:nvCxnSpPr>
        <p:spPr>
          <a:xfrm flipV="1">
            <a:off x="2720622" y="1979467"/>
            <a:ext cx="440267" cy="2908622"/>
          </a:xfrm>
          <a:prstGeom prst="line">
            <a:avLst/>
          </a:prstGeom>
          <a:ln w="444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5BB02A32-2D46-414F-B198-53E18E7B315A}"/>
              </a:ext>
            </a:extLst>
          </p:cNvPr>
          <p:cNvCxnSpPr/>
          <p:nvPr/>
        </p:nvCxnSpPr>
        <p:spPr>
          <a:xfrm flipH="1" flipV="1">
            <a:off x="8067890" y="2460979"/>
            <a:ext cx="1331338" cy="3533421"/>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02261D85-DB01-45E8-A9B5-91C0A5E8BCD0}"/>
              </a:ext>
            </a:extLst>
          </p:cNvPr>
          <p:cNvCxnSpPr/>
          <p:nvPr/>
        </p:nvCxnSpPr>
        <p:spPr>
          <a:xfrm flipH="1" flipV="1">
            <a:off x="2874760" y="5125156"/>
            <a:ext cx="6524468" cy="869244"/>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7A882315-1814-49CF-BF93-1CA177D1D0F3}"/>
              </a:ext>
            </a:extLst>
          </p:cNvPr>
          <p:cNvCxnSpPr/>
          <p:nvPr/>
        </p:nvCxnSpPr>
        <p:spPr>
          <a:xfrm flipH="1" flipV="1">
            <a:off x="7281333" y="2743200"/>
            <a:ext cx="2009423" cy="251979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92B49C1D-7E27-4364-92FE-412A548AA3CB}"/>
              </a:ext>
            </a:extLst>
          </p:cNvPr>
          <p:cNvCxnSpPr/>
          <p:nvPr/>
        </p:nvCxnSpPr>
        <p:spPr>
          <a:xfrm flipH="1">
            <a:off x="3142398" y="5273385"/>
            <a:ext cx="6148358" cy="24562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6D2B3887-CD44-4180-AE54-9C512F7E6B3C}"/>
              </a:ext>
            </a:extLst>
          </p:cNvPr>
          <p:cNvCxnSpPr/>
          <p:nvPr/>
        </p:nvCxnSpPr>
        <p:spPr>
          <a:xfrm flipH="1">
            <a:off x="2874760" y="2373600"/>
            <a:ext cx="523196" cy="2673271"/>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0D90CF71-C085-4A14-A4F3-8B090FA7E92E}"/>
              </a:ext>
            </a:extLst>
          </p:cNvPr>
          <p:cNvCxnSpPr/>
          <p:nvPr/>
        </p:nvCxnSpPr>
        <p:spPr>
          <a:xfrm flipH="1">
            <a:off x="3041504" y="2783186"/>
            <a:ext cx="664940" cy="274621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770E22D8-00D0-4E11-B36C-316C8027FEF2}"/>
              </a:ext>
            </a:extLst>
          </p:cNvPr>
          <p:cNvCxnSpPr/>
          <p:nvPr/>
        </p:nvCxnSpPr>
        <p:spPr>
          <a:xfrm>
            <a:off x="7638979" y="2744129"/>
            <a:ext cx="1801852" cy="334702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C7D08D61-6E4C-4D8C-8D3D-64F7BED32472}"/>
              </a:ext>
            </a:extLst>
          </p:cNvPr>
          <p:cNvCxnSpPr/>
          <p:nvPr/>
        </p:nvCxnSpPr>
        <p:spPr>
          <a:xfrm>
            <a:off x="2887445" y="5236293"/>
            <a:ext cx="6560058" cy="85486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339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586478" y="1683756"/>
            <a:ext cx="3115265" cy="2396359"/>
          </a:xfrm>
        </p:spPr>
        <p:txBody>
          <a:bodyPr anchor="b">
            <a:normAutofit/>
          </a:bodyPr>
          <a:lstStyle/>
          <a:p>
            <a:pPr algn="r"/>
            <a:r>
              <a:rPr lang="es-ES" sz="2800">
                <a:solidFill>
                  <a:srgbClr val="FFFFFF"/>
                </a:solidFill>
                <a:latin typeface="Arial Rounded MT Bold" panose="020F0704030504030204" pitchFamily="34" charset="0"/>
              </a:rPr>
              <a:t>JUSTIFICACIÓN</a:t>
            </a:r>
            <a:endParaRPr lang="es-MX" sz="2800">
              <a:solidFill>
                <a:srgbClr val="FFFFFF"/>
              </a:solidFill>
              <a:latin typeface="Arial Rounded MT Bold" panose="020F0704030504030204" pitchFamily="34" charset="0"/>
            </a:endParaRPr>
          </a:p>
        </p:txBody>
      </p:sp>
      <p:graphicFrame>
        <p:nvGraphicFramePr>
          <p:cNvPr id="5" name="Marcador de contenido 2">
            <a:extLst>
              <a:ext uri="{FF2B5EF4-FFF2-40B4-BE49-F238E27FC236}">
                <a16:creationId xmlns:a16="http://schemas.microsoft.com/office/drawing/2014/main" id="{B2026900-E101-40B6-BC70-D99178517304}"/>
              </a:ext>
            </a:extLst>
          </p:cNvPr>
          <p:cNvGraphicFramePr>
            <a:graphicFrameLocks noGrp="1"/>
          </p:cNvGraphicFramePr>
          <p:nvPr>
            <p:ph idx="1"/>
            <p:extLst>
              <p:ext uri="{D42A27DB-BD31-4B8C-83A1-F6EECF244321}">
                <p14:modId xmlns:p14="http://schemas.microsoft.com/office/powerpoint/2010/main" val="369908062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0845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466722" y="586855"/>
            <a:ext cx="3201366" cy="3387497"/>
          </a:xfrm>
        </p:spPr>
        <p:txBody>
          <a:bodyPr anchor="b">
            <a:normAutofit/>
          </a:bodyPr>
          <a:lstStyle/>
          <a:p>
            <a:pPr algn="r"/>
            <a:r>
              <a:rPr lang="es-ES" sz="4000">
                <a:solidFill>
                  <a:srgbClr val="FFFFFF"/>
                </a:solidFill>
                <a:latin typeface="Arial Rounded MT Bold" panose="020F0704030504030204" pitchFamily="34" charset="0"/>
              </a:rPr>
              <a:t>OBJETIVO GENERAL</a:t>
            </a:r>
            <a:endParaRPr lang="es-MX" sz="4000">
              <a:solidFill>
                <a:srgbClr val="FFFFFF"/>
              </a:solidFill>
              <a:latin typeface="Arial Rounded MT Bold" panose="020F0704030504030204" pitchFamily="34" charset="0"/>
            </a:endParaRPr>
          </a:p>
        </p:txBody>
      </p:sp>
      <p:sp>
        <p:nvSpPr>
          <p:cNvPr id="3" name="Marcador de contenido 2"/>
          <p:cNvSpPr>
            <a:spLocks noGrp="1"/>
          </p:cNvSpPr>
          <p:nvPr>
            <p:ph idx="1"/>
          </p:nvPr>
        </p:nvSpPr>
        <p:spPr>
          <a:xfrm>
            <a:off x="4810259" y="649480"/>
            <a:ext cx="6555347" cy="5546047"/>
          </a:xfrm>
        </p:spPr>
        <p:txBody>
          <a:bodyPr anchor="ctr">
            <a:normAutofit/>
          </a:bodyPr>
          <a:lstStyle/>
          <a:p>
            <a:pPr algn="just"/>
            <a:r>
              <a:rPr lang="es-MX" dirty="0"/>
              <a:t>Recuperar espacios verdes de la escuela , a través de los procedimientos de reforestación para mejorar el medio ambiente de mi localidad , haciendo uso de manuales  y carteles ilustrados.</a:t>
            </a:r>
          </a:p>
        </p:txBody>
      </p:sp>
    </p:spTree>
    <p:extLst>
      <p:ext uri="{BB962C8B-B14F-4D97-AF65-F5344CB8AC3E}">
        <p14:creationId xmlns:p14="http://schemas.microsoft.com/office/powerpoint/2010/main" val="4090831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Rectangle 4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466722" y="586855"/>
            <a:ext cx="3201366" cy="3387497"/>
          </a:xfrm>
        </p:spPr>
        <p:txBody>
          <a:bodyPr anchor="b">
            <a:normAutofit/>
          </a:bodyPr>
          <a:lstStyle/>
          <a:p>
            <a:pPr algn="r"/>
            <a:r>
              <a:rPr lang="es-ES" sz="3700">
                <a:solidFill>
                  <a:srgbClr val="FFFFFF"/>
                </a:solidFill>
                <a:latin typeface="Arial Rounded MT Bold" panose="020F0704030504030204" pitchFamily="34" charset="0"/>
              </a:rPr>
              <a:t>OBJETIVO DE GEOGRAFÍA IV</a:t>
            </a:r>
            <a:endParaRPr lang="es-MX" sz="3700">
              <a:solidFill>
                <a:srgbClr val="FFFFFF"/>
              </a:solidFill>
              <a:latin typeface="Arial Rounded MT Bold" panose="020F0704030504030204" pitchFamily="34" charset="0"/>
            </a:endParaRPr>
          </a:p>
        </p:txBody>
      </p:sp>
      <p:sp>
        <p:nvSpPr>
          <p:cNvPr id="3" name="Marcador de contenido 2"/>
          <p:cNvSpPr>
            <a:spLocks noGrp="1"/>
          </p:cNvSpPr>
          <p:nvPr>
            <p:ph idx="1"/>
          </p:nvPr>
        </p:nvSpPr>
        <p:spPr>
          <a:xfrm>
            <a:off x="4810259" y="649480"/>
            <a:ext cx="6555347" cy="5546047"/>
          </a:xfrm>
        </p:spPr>
        <p:txBody>
          <a:bodyPr anchor="ctr">
            <a:normAutofit/>
          </a:bodyPr>
          <a:lstStyle/>
          <a:p>
            <a:pPr algn="just"/>
            <a:r>
              <a:rPr lang="es-MX" dirty="0"/>
              <a:t>Identificar los tipos de vegetación y suelo que se utilizará para la reforestación del espacio y conservación del medio ambiente.</a:t>
            </a:r>
          </a:p>
        </p:txBody>
      </p:sp>
    </p:spTree>
    <p:extLst>
      <p:ext uri="{BB962C8B-B14F-4D97-AF65-F5344CB8AC3E}">
        <p14:creationId xmlns:p14="http://schemas.microsoft.com/office/powerpoint/2010/main" val="3181656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466722" y="586855"/>
            <a:ext cx="3201366" cy="3387497"/>
          </a:xfrm>
        </p:spPr>
        <p:txBody>
          <a:bodyPr anchor="b">
            <a:normAutofit/>
          </a:bodyPr>
          <a:lstStyle/>
          <a:p>
            <a:pPr algn="r"/>
            <a:r>
              <a:rPr lang="es-ES" sz="4000">
                <a:solidFill>
                  <a:srgbClr val="FFFFFF"/>
                </a:solidFill>
                <a:latin typeface="Arial Rounded MT Bold" panose="020F0704030504030204" pitchFamily="34" charset="0"/>
              </a:rPr>
              <a:t>OBJETIVO DE FÍSICA III</a:t>
            </a:r>
            <a:endParaRPr lang="es-MX" sz="4000">
              <a:solidFill>
                <a:srgbClr val="FFFFFF"/>
              </a:solidFill>
              <a:latin typeface="Arial Rounded MT Bold" panose="020F0704030504030204" pitchFamily="34" charset="0"/>
            </a:endParaRPr>
          </a:p>
        </p:txBody>
      </p:sp>
      <p:sp>
        <p:nvSpPr>
          <p:cNvPr id="3" name="Marcador de contenido 2"/>
          <p:cNvSpPr>
            <a:spLocks noGrp="1"/>
          </p:cNvSpPr>
          <p:nvPr>
            <p:ph idx="1"/>
          </p:nvPr>
        </p:nvSpPr>
        <p:spPr>
          <a:xfrm>
            <a:off x="4810259" y="649480"/>
            <a:ext cx="6555347" cy="5546047"/>
          </a:xfrm>
        </p:spPr>
        <p:txBody>
          <a:bodyPr anchor="ctr">
            <a:normAutofit/>
          </a:bodyPr>
          <a:lstStyle/>
          <a:p>
            <a:pPr algn="just"/>
            <a:r>
              <a:rPr lang="es-MX" dirty="0"/>
              <a:t>Desarrollar el procedimiento de reforestación a través del trabajo en equipo para mejorar el medio ambiente en nuestra localidad </a:t>
            </a:r>
          </a:p>
        </p:txBody>
      </p:sp>
    </p:spTree>
    <p:extLst>
      <p:ext uri="{BB962C8B-B14F-4D97-AF65-F5344CB8AC3E}">
        <p14:creationId xmlns:p14="http://schemas.microsoft.com/office/powerpoint/2010/main" val="2425600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466722" y="586855"/>
            <a:ext cx="3201366" cy="3387497"/>
          </a:xfrm>
        </p:spPr>
        <p:txBody>
          <a:bodyPr anchor="b">
            <a:normAutofit/>
          </a:bodyPr>
          <a:lstStyle/>
          <a:p>
            <a:pPr algn="r"/>
            <a:r>
              <a:rPr lang="es-ES" sz="4000">
                <a:solidFill>
                  <a:srgbClr val="FFFFFF"/>
                </a:solidFill>
                <a:latin typeface="Arial Rounded MT Bold" panose="020F0704030504030204" pitchFamily="34" charset="0"/>
              </a:rPr>
              <a:t>OBJETIVO DE DIBUJO II</a:t>
            </a:r>
            <a:endParaRPr lang="es-MX" sz="4000">
              <a:solidFill>
                <a:srgbClr val="FFFFFF"/>
              </a:solidFill>
              <a:latin typeface="Arial Rounded MT Bold" panose="020F0704030504030204" pitchFamily="34" charset="0"/>
            </a:endParaRPr>
          </a:p>
        </p:txBody>
      </p:sp>
      <p:sp>
        <p:nvSpPr>
          <p:cNvPr id="3" name="Marcador de contenido 2"/>
          <p:cNvSpPr>
            <a:spLocks noGrp="1"/>
          </p:cNvSpPr>
          <p:nvPr>
            <p:ph idx="1"/>
          </p:nvPr>
        </p:nvSpPr>
        <p:spPr>
          <a:xfrm>
            <a:off x="4810259" y="649480"/>
            <a:ext cx="6555347" cy="5546047"/>
          </a:xfrm>
        </p:spPr>
        <p:txBody>
          <a:bodyPr anchor="ctr">
            <a:normAutofit/>
          </a:bodyPr>
          <a:lstStyle/>
          <a:p>
            <a:pPr algn="just"/>
            <a:r>
              <a:rPr lang="es-MX" dirty="0"/>
              <a:t>Ilustrar mediante el dibujo científico las diversas especies de plantas, para conocer la importancia y los cuidados a tener con ellas que permitan su conservación. </a:t>
            </a:r>
          </a:p>
        </p:txBody>
      </p:sp>
    </p:spTree>
    <p:extLst>
      <p:ext uri="{BB962C8B-B14F-4D97-AF65-F5344CB8AC3E}">
        <p14:creationId xmlns:p14="http://schemas.microsoft.com/office/powerpoint/2010/main" val="1589963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466722" y="586855"/>
            <a:ext cx="3201366" cy="3387497"/>
          </a:xfrm>
        </p:spPr>
        <p:txBody>
          <a:bodyPr anchor="b">
            <a:normAutofit/>
          </a:bodyPr>
          <a:lstStyle/>
          <a:p>
            <a:pPr algn="r"/>
            <a:r>
              <a:rPr lang="es-ES" sz="2500">
                <a:solidFill>
                  <a:srgbClr val="FFFFFF"/>
                </a:solidFill>
                <a:latin typeface="Arial Rounded MT Bold" panose="020F0704030504030204" pitchFamily="34" charset="0"/>
              </a:rPr>
              <a:t>PLANTEAMIENTO DEL PROBLEMA</a:t>
            </a:r>
            <a:endParaRPr lang="es-MX" sz="2500">
              <a:solidFill>
                <a:srgbClr val="FFFFFF"/>
              </a:solidFill>
              <a:latin typeface="Arial Rounded MT Bold" panose="020F0704030504030204" pitchFamily="34" charset="0"/>
            </a:endParaRPr>
          </a:p>
        </p:txBody>
      </p:sp>
      <p:sp>
        <p:nvSpPr>
          <p:cNvPr id="3" name="Marcador de contenido 2"/>
          <p:cNvSpPr>
            <a:spLocks noGrp="1"/>
          </p:cNvSpPr>
          <p:nvPr>
            <p:ph idx="1"/>
          </p:nvPr>
        </p:nvSpPr>
        <p:spPr>
          <a:xfrm>
            <a:off x="4810259" y="649480"/>
            <a:ext cx="6555347" cy="5546047"/>
          </a:xfrm>
        </p:spPr>
        <p:txBody>
          <a:bodyPr anchor="ctr">
            <a:normAutofit/>
          </a:bodyPr>
          <a:lstStyle/>
          <a:p>
            <a:pPr algn="just"/>
            <a:r>
              <a:rPr lang="es-MX" dirty="0"/>
              <a:t>En la Escuela Preparatoria Mixta Nezahualcóyotl se cuenta con escasos espacios verdes , lo cual ha originado una crisis en la conservación del suelo. Ante la necesidad de enfrentar los problemas ambientales, es necesario que cada alumno se involucre en la reforestación de las zonas de conservación y espacios, que podrían fungir como un proyecto de mejora ambiental y sostenibilidad urbana.</a:t>
            </a:r>
          </a:p>
        </p:txBody>
      </p:sp>
    </p:spTree>
    <p:extLst>
      <p:ext uri="{BB962C8B-B14F-4D97-AF65-F5344CB8AC3E}">
        <p14:creationId xmlns:p14="http://schemas.microsoft.com/office/powerpoint/2010/main" val="3829781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466722" y="586855"/>
            <a:ext cx="3201366" cy="3387497"/>
          </a:xfrm>
        </p:spPr>
        <p:txBody>
          <a:bodyPr anchor="b">
            <a:normAutofit/>
          </a:bodyPr>
          <a:lstStyle/>
          <a:p>
            <a:pPr algn="r"/>
            <a:r>
              <a:rPr lang="es-ES" sz="3100">
                <a:solidFill>
                  <a:srgbClr val="FFFFFF"/>
                </a:solidFill>
                <a:latin typeface="Arial Rounded MT Bold" panose="020F0704030504030204" pitchFamily="34" charset="0"/>
              </a:rPr>
              <a:t>PREGUNTA GENERADORA</a:t>
            </a:r>
            <a:endParaRPr lang="es-MX" sz="3100">
              <a:solidFill>
                <a:srgbClr val="FFFFFF"/>
              </a:solidFill>
              <a:latin typeface="Arial Rounded MT Bold" panose="020F0704030504030204" pitchFamily="34" charset="0"/>
            </a:endParaRPr>
          </a:p>
        </p:txBody>
      </p:sp>
      <p:sp>
        <p:nvSpPr>
          <p:cNvPr id="3" name="Marcador de contenido 2"/>
          <p:cNvSpPr>
            <a:spLocks noGrp="1"/>
          </p:cNvSpPr>
          <p:nvPr>
            <p:ph idx="1"/>
          </p:nvPr>
        </p:nvSpPr>
        <p:spPr>
          <a:xfrm>
            <a:off x="4810259" y="649480"/>
            <a:ext cx="6555347" cy="5546047"/>
          </a:xfrm>
        </p:spPr>
        <p:txBody>
          <a:bodyPr anchor="ctr">
            <a:normAutofit/>
          </a:bodyPr>
          <a:lstStyle/>
          <a:p>
            <a:r>
              <a:rPr lang="es-MX" dirty="0"/>
              <a:t>¿Cuál es la situación del medio ambiente en nuestra localidad?</a:t>
            </a:r>
          </a:p>
          <a:p>
            <a:r>
              <a:rPr lang="es-MX" dirty="0"/>
              <a:t>¿Cuál es la utilidad de  realizar manuales de procedimientos de reforestación?</a:t>
            </a:r>
          </a:p>
          <a:p>
            <a:r>
              <a:rPr lang="es-MX" dirty="0"/>
              <a:t>¿Por qué es importante concientizar a la comunidad sobre las áreas verdes?</a:t>
            </a:r>
          </a:p>
        </p:txBody>
      </p:sp>
    </p:spTree>
    <p:extLst>
      <p:ext uri="{BB962C8B-B14F-4D97-AF65-F5344CB8AC3E}">
        <p14:creationId xmlns:p14="http://schemas.microsoft.com/office/powerpoint/2010/main" val="3514126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ítulo 1"/>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CONTENIDO TEMATICO POR ASIGNATURA</a:t>
            </a:r>
          </a:p>
        </p:txBody>
      </p:sp>
      <p:graphicFrame>
        <p:nvGraphicFramePr>
          <p:cNvPr id="5" name="Tabla 4"/>
          <p:cNvGraphicFramePr>
            <a:graphicFrameLocks noGrp="1"/>
          </p:cNvGraphicFramePr>
          <p:nvPr>
            <p:extLst>
              <p:ext uri="{D42A27DB-BD31-4B8C-83A1-F6EECF244321}">
                <p14:modId xmlns:p14="http://schemas.microsoft.com/office/powerpoint/2010/main" val="58909745"/>
              </p:ext>
            </p:extLst>
          </p:nvPr>
        </p:nvGraphicFramePr>
        <p:xfrm>
          <a:off x="4502428" y="474777"/>
          <a:ext cx="7225749" cy="6017662"/>
        </p:xfrm>
        <a:graphic>
          <a:graphicData uri="http://schemas.openxmlformats.org/drawingml/2006/table">
            <a:tbl>
              <a:tblPr firstRow="1" bandRow="1">
                <a:noFill/>
                <a:tableStyleId>{5C22544A-7EE6-4342-B048-85BDC9FD1C3A}</a:tableStyleId>
              </a:tblPr>
              <a:tblGrid>
                <a:gridCol w="2092281">
                  <a:extLst>
                    <a:ext uri="{9D8B030D-6E8A-4147-A177-3AD203B41FA5}">
                      <a16:colId xmlns:a16="http://schemas.microsoft.com/office/drawing/2014/main" val="20000"/>
                    </a:ext>
                  </a:extLst>
                </a:gridCol>
                <a:gridCol w="2716027">
                  <a:extLst>
                    <a:ext uri="{9D8B030D-6E8A-4147-A177-3AD203B41FA5}">
                      <a16:colId xmlns:a16="http://schemas.microsoft.com/office/drawing/2014/main" val="20001"/>
                    </a:ext>
                  </a:extLst>
                </a:gridCol>
                <a:gridCol w="2417441">
                  <a:extLst>
                    <a:ext uri="{9D8B030D-6E8A-4147-A177-3AD203B41FA5}">
                      <a16:colId xmlns:a16="http://schemas.microsoft.com/office/drawing/2014/main" val="20002"/>
                    </a:ext>
                  </a:extLst>
                </a:gridCol>
              </a:tblGrid>
              <a:tr h="396196">
                <a:tc>
                  <a:txBody>
                    <a:bodyPr/>
                    <a:lstStyle/>
                    <a:p>
                      <a:r>
                        <a:rPr lang="es-MX" sz="1400" b="1" cap="all" spc="60">
                          <a:solidFill>
                            <a:schemeClr val="tx1"/>
                          </a:solidFill>
                        </a:rPr>
                        <a:t>GEOGRAFIA</a:t>
                      </a:r>
                    </a:p>
                  </a:txBody>
                  <a:tcPr marL="90044" marR="90044" marT="90044" marB="90044" anchor="b">
                    <a:lnL w="12700" cmpd="sng">
                      <a:noFill/>
                    </a:lnL>
                    <a:lnR w="12700" cmpd="sng">
                      <a:noFill/>
                    </a:lnR>
                    <a:lnT w="12700" cmpd="sng">
                      <a:noFill/>
                    </a:lnT>
                    <a:lnB w="38100" cmpd="sng">
                      <a:noFill/>
                    </a:lnB>
                    <a:noFill/>
                  </a:tcPr>
                </a:tc>
                <a:tc>
                  <a:txBody>
                    <a:bodyPr/>
                    <a:lstStyle/>
                    <a:p>
                      <a:r>
                        <a:rPr lang="es-MX" sz="1400" b="1" cap="all" spc="60">
                          <a:solidFill>
                            <a:schemeClr val="tx1"/>
                          </a:solidFill>
                        </a:rPr>
                        <a:t>FISICA</a:t>
                      </a:r>
                    </a:p>
                  </a:txBody>
                  <a:tcPr marL="90044" marR="90044" marT="90044" marB="90044" anchor="b">
                    <a:lnL w="12700" cmpd="sng">
                      <a:noFill/>
                    </a:lnL>
                    <a:lnR w="12700" cmpd="sng">
                      <a:noFill/>
                    </a:lnR>
                    <a:lnT w="12700" cmpd="sng">
                      <a:noFill/>
                    </a:lnT>
                    <a:lnB w="38100" cmpd="sng">
                      <a:noFill/>
                    </a:lnB>
                    <a:noFill/>
                  </a:tcPr>
                </a:tc>
                <a:tc>
                  <a:txBody>
                    <a:bodyPr/>
                    <a:lstStyle/>
                    <a:p>
                      <a:r>
                        <a:rPr lang="es-MX" sz="1400" b="1" cap="all" spc="60">
                          <a:solidFill>
                            <a:schemeClr val="tx1"/>
                          </a:solidFill>
                        </a:rPr>
                        <a:t>DIBUJO</a:t>
                      </a:r>
                    </a:p>
                  </a:txBody>
                  <a:tcPr marL="90044" marR="90044" marT="90044" marB="90044" anchor="b">
                    <a:lnL w="12700" cmpd="sng">
                      <a:noFill/>
                    </a:lnL>
                    <a:lnR w="12700" cmpd="sng">
                      <a:noFill/>
                    </a:lnR>
                    <a:lnT w="12700" cmpd="sng">
                      <a:noFill/>
                    </a:lnT>
                    <a:lnB w="38100" cmpd="sng">
                      <a:noFill/>
                    </a:lnB>
                    <a:noFill/>
                  </a:tcPr>
                </a:tc>
                <a:extLst>
                  <a:ext uri="{0D108BD9-81ED-4DB2-BD59-A6C34878D82A}">
                    <a16:rowId xmlns:a16="http://schemas.microsoft.com/office/drawing/2014/main" val="10000"/>
                  </a:ext>
                </a:extLst>
              </a:tr>
              <a:tr h="4733332">
                <a:tc>
                  <a:txBody>
                    <a:bodyPr/>
                    <a:lstStyle/>
                    <a:p>
                      <a:r>
                        <a:rPr lang="es-MX" sz="1800" cap="none" spc="0" dirty="0">
                          <a:solidFill>
                            <a:schemeClr val="tx1"/>
                          </a:solidFill>
                        </a:rPr>
                        <a:t>CLIMAS</a:t>
                      </a:r>
                      <a:r>
                        <a:rPr lang="es-MX" sz="1800" cap="none" spc="0" baseline="0" dirty="0">
                          <a:solidFill>
                            <a:schemeClr val="tx1"/>
                          </a:solidFill>
                        </a:rPr>
                        <a:t> Y REGIONES NATURALES</a:t>
                      </a:r>
                    </a:p>
                    <a:p>
                      <a:endParaRPr lang="es-MX" sz="1800" cap="none" spc="0" baseline="0" dirty="0">
                        <a:solidFill>
                          <a:schemeClr val="tx1"/>
                        </a:solidFill>
                      </a:endParaRPr>
                    </a:p>
                    <a:p>
                      <a:r>
                        <a:rPr lang="es-MX" sz="1800" cap="none" spc="0" baseline="0" dirty="0">
                          <a:solidFill>
                            <a:schemeClr val="tx1"/>
                          </a:solidFill>
                        </a:rPr>
                        <a:t>Climas y diversidad. </a:t>
                      </a:r>
                    </a:p>
                    <a:p>
                      <a:endParaRPr lang="es-MX" sz="1800" cap="none" spc="0" baseline="0" dirty="0">
                        <a:solidFill>
                          <a:schemeClr val="tx1"/>
                        </a:solidFill>
                      </a:endParaRPr>
                    </a:p>
                    <a:p>
                      <a:r>
                        <a:rPr lang="es-MX" sz="1800" cap="none" spc="0" baseline="0" dirty="0">
                          <a:solidFill>
                            <a:schemeClr val="tx1"/>
                          </a:solidFill>
                        </a:rPr>
                        <a:t>Regiones naturales y sus recursos .</a:t>
                      </a:r>
                    </a:p>
                    <a:p>
                      <a:endParaRPr lang="es-MX" sz="1800" cap="none" spc="0" baseline="0" dirty="0">
                        <a:solidFill>
                          <a:schemeClr val="tx1"/>
                        </a:solidFill>
                      </a:endParaRPr>
                    </a:p>
                    <a:p>
                      <a:r>
                        <a:rPr lang="es-MX" sz="1800" cap="none" spc="0" baseline="0" dirty="0">
                          <a:solidFill>
                            <a:schemeClr val="tx1"/>
                          </a:solidFill>
                        </a:rPr>
                        <a:t>Cambio Climático y sus efectos ambientales.</a:t>
                      </a:r>
                    </a:p>
                    <a:p>
                      <a:endParaRPr lang="es-MX" sz="1800" cap="none" spc="0" dirty="0">
                        <a:solidFill>
                          <a:schemeClr val="tx1"/>
                        </a:solidFill>
                      </a:endParaRPr>
                    </a:p>
                  </a:txBody>
                  <a:tcPr marL="90044" marR="90044" marT="45022" marB="90044">
                    <a:lnL w="12700" cap="flat" cmpd="sng" algn="ctr">
                      <a:solidFill>
                        <a:schemeClr val="tx1"/>
                      </a:solidFill>
                      <a:prstDash val="solid"/>
                    </a:lnL>
                    <a:lnR w="12700" cmpd="sng">
                      <a:noFill/>
                      <a:prstDash val="solid"/>
                    </a:lnR>
                    <a:lnT w="38100" cmpd="sng">
                      <a:noFill/>
                    </a:lnT>
                    <a:lnB w="12700" cap="flat" cmpd="sng" algn="ctr">
                      <a:noFill/>
                      <a:prstDash val="solid"/>
                    </a:lnB>
                    <a:noFill/>
                  </a:tcPr>
                </a:tc>
                <a:tc>
                  <a:txBody>
                    <a:bodyPr/>
                    <a:lstStyle/>
                    <a:p>
                      <a:r>
                        <a:rPr lang="es-MX" sz="1800" cap="none" spc="0" dirty="0">
                          <a:solidFill>
                            <a:schemeClr val="tx1"/>
                          </a:solidFill>
                        </a:rPr>
                        <a:t>GENERADORES DE ENERGIA</a:t>
                      </a:r>
                    </a:p>
                    <a:p>
                      <a:endParaRPr lang="es-MX" sz="1800" cap="none" spc="0" dirty="0">
                        <a:solidFill>
                          <a:schemeClr val="tx1"/>
                        </a:solidFill>
                      </a:endParaRPr>
                    </a:p>
                    <a:p>
                      <a:endParaRPr lang="es-MX" sz="1800" cap="none" spc="0" dirty="0">
                        <a:solidFill>
                          <a:schemeClr val="tx1"/>
                        </a:solidFill>
                      </a:endParaRPr>
                    </a:p>
                    <a:p>
                      <a:r>
                        <a:rPr lang="es-MX" sz="1800" cap="none" spc="0" dirty="0">
                          <a:solidFill>
                            <a:schemeClr val="tx1"/>
                          </a:solidFill>
                        </a:rPr>
                        <a:t>Contaminación y sustentabilidad de energías limpias.</a:t>
                      </a:r>
                    </a:p>
                    <a:p>
                      <a:endParaRPr lang="es-MX" sz="1800" cap="none" spc="0" dirty="0">
                        <a:solidFill>
                          <a:schemeClr val="tx1"/>
                        </a:solidFill>
                      </a:endParaRPr>
                    </a:p>
                    <a:p>
                      <a:r>
                        <a:rPr lang="es-MX" sz="1800" cap="none" spc="0" dirty="0">
                          <a:solidFill>
                            <a:schemeClr val="tx1"/>
                          </a:solidFill>
                        </a:rPr>
                        <a:t>Actitud responsable ante el consumo de energía.</a:t>
                      </a:r>
                    </a:p>
                    <a:p>
                      <a:endParaRPr lang="es-MX" sz="1800" cap="none" spc="0" dirty="0">
                        <a:solidFill>
                          <a:schemeClr val="tx1"/>
                        </a:solidFill>
                      </a:endParaRPr>
                    </a:p>
                    <a:p>
                      <a:r>
                        <a:rPr lang="es-MX" sz="1800" cap="none" spc="0" dirty="0">
                          <a:solidFill>
                            <a:schemeClr val="tx1"/>
                          </a:solidFill>
                        </a:rPr>
                        <a:t>Valoración del aporte de la disciplina en el desarrollo tecnológico.</a:t>
                      </a:r>
                    </a:p>
                    <a:p>
                      <a:endParaRPr lang="es-MX" sz="1800" cap="none" spc="0" dirty="0">
                        <a:solidFill>
                          <a:schemeClr val="tx1"/>
                        </a:solidFill>
                      </a:endParaRPr>
                    </a:p>
                  </a:txBody>
                  <a:tcPr marL="90044" marR="90044" marT="45022" marB="90044">
                    <a:lnL w="12700" cmpd="sng">
                      <a:noFill/>
                      <a:prstDash val="solid"/>
                    </a:lnL>
                    <a:lnR w="12700" cmpd="sng">
                      <a:noFill/>
                      <a:prstDash val="solid"/>
                    </a:lnR>
                    <a:lnT w="38100" cmpd="sng">
                      <a:noFill/>
                    </a:lnT>
                    <a:lnB w="12700" cap="flat" cmpd="sng" algn="ctr">
                      <a:noFill/>
                      <a:prstDash val="solid"/>
                    </a:lnB>
                    <a:noFill/>
                  </a:tcPr>
                </a:tc>
                <a:tc>
                  <a:txBody>
                    <a:bodyPr/>
                    <a:lstStyle/>
                    <a:p>
                      <a:r>
                        <a:rPr lang="es-MX" sz="1800" cap="none" spc="0" dirty="0">
                          <a:solidFill>
                            <a:schemeClr val="tx1"/>
                          </a:solidFill>
                        </a:rPr>
                        <a:t>DIBUJAR</a:t>
                      </a:r>
                      <a:r>
                        <a:rPr lang="es-MX" sz="1800" cap="none" spc="0" baseline="0" dirty="0">
                          <a:solidFill>
                            <a:schemeClr val="tx1"/>
                          </a:solidFill>
                        </a:rPr>
                        <a:t> PARA CONOCER LA VIDA</a:t>
                      </a:r>
                    </a:p>
                    <a:p>
                      <a:endParaRPr lang="es-MX" sz="1800" cap="none" spc="0" baseline="0" dirty="0">
                        <a:solidFill>
                          <a:schemeClr val="tx1"/>
                        </a:solidFill>
                      </a:endParaRPr>
                    </a:p>
                    <a:p>
                      <a:r>
                        <a:rPr lang="es-MX" sz="1800" cap="none" spc="0" baseline="0" dirty="0">
                          <a:solidFill>
                            <a:schemeClr val="tx1"/>
                          </a:solidFill>
                        </a:rPr>
                        <a:t>Fundamentos del dibujo, formas cerradas y abiertas, luz y sombra, claroscuro, perspectiva, composición , equilibrio y ritmo. </a:t>
                      </a:r>
                    </a:p>
                    <a:p>
                      <a:endParaRPr lang="es-MX" sz="1800" cap="none" spc="0" baseline="0" dirty="0">
                        <a:solidFill>
                          <a:schemeClr val="tx1"/>
                        </a:solidFill>
                      </a:endParaRPr>
                    </a:p>
                    <a:p>
                      <a:r>
                        <a:rPr lang="es-MX" sz="1800" cap="none" spc="0" baseline="0" dirty="0">
                          <a:solidFill>
                            <a:schemeClr val="tx1"/>
                          </a:solidFill>
                        </a:rPr>
                        <a:t>Empleo del dibujo de modelos , como plantas y animales, para representar los trazos de la naturaleza.</a:t>
                      </a:r>
                    </a:p>
                    <a:p>
                      <a:endParaRPr lang="es-MX" sz="1800" cap="none" spc="0" baseline="0" dirty="0">
                        <a:solidFill>
                          <a:schemeClr val="tx1"/>
                        </a:solidFill>
                      </a:endParaRPr>
                    </a:p>
                    <a:p>
                      <a:r>
                        <a:rPr lang="es-MX" sz="1800" cap="none" spc="0" baseline="0" dirty="0">
                          <a:solidFill>
                            <a:schemeClr val="tx1"/>
                          </a:solidFill>
                        </a:rPr>
                        <a:t>Representación de objetos mediante el dibujo analítico.</a:t>
                      </a:r>
                      <a:endParaRPr lang="es-MX" sz="1800" cap="none" spc="0" dirty="0">
                        <a:solidFill>
                          <a:schemeClr val="tx1"/>
                        </a:solidFill>
                      </a:endParaRPr>
                    </a:p>
                  </a:txBody>
                  <a:tcPr marL="90044" marR="90044" marT="45022" marB="90044">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85197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Rectangle 3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466722" y="586855"/>
            <a:ext cx="3201366" cy="3387497"/>
          </a:xfrm>
        </p:spPr>
        <p:txBody>
          <a:bodyPr anchor="b">
            <a:normAutofit/>
          </a:bodyPr>
          <a:lstStyle/>
          <a:p>
            <a:pPr algn="r"/>
            <a:r>
              <a:rPr lang="es-ES" sz="2800">
                <a:solidFill>
                  <a:srgbClr val="FFFFFF"/>
                </a:solidFill>
                <a:latin typeface="Arial Rounded MT Bold" panose="020F0704030504030204" pitchFamily="34" charset="0"/>
              </a:rPr>
              <a:t>NOMBRE DE LOS PARTICIPANTES</a:t>
            </a:r>
            <a:endParaRPr lang="es-MX" sz="2800">
              <a:solidFill>
                <a:srgbClr val="FFFFFF"/>
              </a:solidFill>
              <a:latin typeface="Arial Rounded MT Bold" panose="020F0704030504030204" pitchFamily="34" charset="0"/>
            </a:endParaRPr>
          </a:p>
        </p:txBody>
      </p:sp>
      <p:sp>
        <p:nvSpPr>
          <p:cNvPr id="3" name="Marcador de contenido 2"/>
          <p:cNvSpPr>
            <a:spLocks noGrp="1"/>
          </p:cNvSpPr>
          <p:nvPr>
            <p:ph idx="1"/>
          </p:nvPr>
        </p:nvSpPr>
        <p:spPr>
          <a:xfrm>
            <a:off x="4067078" y="649480"/>
            <a:ext cx="3974681" cy="5546047"/>
          </a:xfrm>
        </p:spPr>
        <p:txBody>
          <a:bodyPr anchor="ctr">
            <a:normAutofit/>
          </a:bodyPr>
          <a:lstStyle/>
          <a:p>
            <a:pPr marL="0" indent="0" algn="ctr">
              <a:buNone/>
            </a:pPr>
            <a:r>
              <a:rPr lang="es-ES" sz="1800" dirty="0"/>
              <a:t>                 </a:t>
            </a:r>
            <a:r>
              <a:rPr lang="es-ES" sz="1800" dirty="0">
                <a:latin typeface="Arial Rounded MT Bold" panose="020F0704030504030204" pitchFamily="34" charset="0"/>
              </a:rPr>
              <a:t>FÍSICA III:</a:t>
            </a:r>
          </a:p>
          <a:p>
            <a:pPr marL="0" indent="0" algn="ctr">
              <a:buNone/>
            </a:pPr>
            <a:r>
              <a:rPr lang="es-ES" sz="1800" dirty="0">
                <a:latin typeface="Arial Rounded MT Bold" panose="020F0704030504030204" pitchFamily="34" charset="0"/>
              </a:rPr>
              <a:t>Cynthia Estefanie Castillo Morales</a:t>
            </a:r>
          </a:p>
          <a:p>
            <a:pPr marL="0" indent="0" algn="ctr">
              <a:buNone/>
            </a:pPr>
            <a:endParaRPr lang="es-ES" sz="1800" dirty="0">
              <a:latin typeface="Arial Rounded MT Bold" panose="020F0704030504030204" pitchFamily="34" charset="0"/>
            </a:endParaRPr>
          </a:p>
          <a:p>
            <a:pPr marL="0" indent="0" algn="ctr">
              <a:buNone/>
            </a:pPr>
            <a:r>
              <a:rPr lang="es-ES" sz="1800" dirty="0">
                <a:latin typeface="Arial Rounded MT Bold" panose="020F0704030504030204" pitchFamily="34" charset="0"/>
              </a:rPr>
              <a:t>                                                                                DIBUJO II:</a:t>
            </a:r>
          </a:p>
          <a:p>
            <a:pPr marL="0" indent="0" algn="ctr">
              <a:buNone/>
            </a:pPr>
            <a:r>
              <a:rPr lang="es-ES" sz="1800" dirty="0">
                <a:latin typeface="Arial Rounded MT Bold" panose="020F0704030504030204" pitchFamily="34" charset="0"/>
              </a:rPr>
              <a:t>            Salvador Vilchis Escalera </a:t>
            </a:r>
          </a:p>
          <a:p>
            <a:pPr marL="0" indent="0" algn="ctr">
              <a:buNone/>
            </a:pPr>
            <a:endParaRPr lang="es-ES" sz="1800" dirty="0">
              <a:latin typeface="Arial Rounded MT Bold" panose="020F0704030504030204" pitchFamily="34" charset="0"/>
            </a:endParaRPr>
          </a:p>
          <a:p>
            <a:pPr marL="0" indent="0" algn="ctr">
              <a:buNone/>
            </a:pPr>
            <a:r>
              <a:rPr lang="es-ES" sz="1800" dirty="0">
                <a:latin typeface="Arial Rounded MT Bold" panose="020F0704030504030204" pitchFamily="34" charset="0"/>
              </a:rPr>
              <a:t>           GEOGRAFÍA IV:</a:t>
            </a:r>
          </a:p>
          <a:p>
            <a:pPr marL="0" indent="0" algn="ctr">
              <a:buNone/>
            </a:pPr>
            <a:r>
              <a:rPr lang="es-ES" sz="1800" dirty="0">
                <a:latin typeface="Arial Rounded MT Bold" panose="020F0704030504030204" pitchFamily="34" charset="0"/>
              </a:rPr>
              <a:t>       Javier Barrera Corzo</a:t>
            </a:r>
          </a:p>
          <a:p>
            <a:pPr marL="0" indent="0" algn="ctr">
              <a:buNone/>
            </a:pPr>
            <a:endParaRPr lang="es-MX" sz="1800" dirty="0"/>
          </a:p>
        </p:txBody>
      </p:sp>
      <p:pic>
        <p:nvPicPr>
          <p:cNvPr id="22" name="Picture 21">
            <a:extLst>
              <a:ext uri="{FF2B5EF4-FFF2-40B4-BE49-F238E27FC236}">
                <a16:creationId xmlns:a16="http://schemas.microsoft.com/office/drawing/2014/main" id="{BB5085F2-A7DA-4C64-8A04-148905DF664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2420" r="32420"/>
          <a:stretch/>
        </p:blipFill>
        <p:spPr>
          <a:xfrm>
            <a:off x="8109502" y="10"/>
            <a:ext cx="4082498" cy="6857990"/>
          </a:xfrm>
          <a:prstGeom prst="rect">
            <a:avLst/>
          </a:prstGeom>
        </p:spPr>
      </p:pic>
    </p:spTree>
    <p:extLst>
      <p:ext uri="{BB962C8B-B14F-4D97-AF65-F5344CB8AC3E}">
        <p14:creationId xmlns:p14="http://schemas.microsoft.com/office/powerpoint/2010/main" val="1699527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ítulo 1"/>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FORMATO DE PLANEACIÓN GENERAL</a:t>
            </a:r>
          </a:p>
        </p:txBody>
      </p:sp>
      <p:graphicFrame>
        <p:nvGraphicFramePr>
          <p:cNvPr id="4" name="Tabla 3"/>
          <p:cNvGraphicFramePr>
            <a:graphicFrameLocks noGrp="1"/>
          </p:cNvGraphicFramePr>
          <p:nvPr>
            <p:extLst>
              <p:ext uri="{D42A27DB-BD31-4B8C-83A1-F6EECF244321}">
                <p14:modId xmlns:p14="http://schemas.microsoft.com/office/powerpoint/2010/main" val="985543734"/>
              </p:ext>
            </p:extLst>
          </p:nvPr>
        </p:nvGraphicFramePr>
        <p:xfrm>
          <a:off x="4346677" y="478713"/>
          <a:ext cx="7557455" cy="6108354"/>
        </p:xfrm>
        <a:graphic>
          <a:graphicData uri="http://schemas.openxmlformats.org/drawingml/2006/table">
            <a:tbl>
              <a:tblPr firstRow="1" bandRow="1">
                <a:tableStyleId>{5C22544A-7EE6-4342-B048-85BDC9FD1C3A}</a:tableStyleId>
              </a:tblPr>
              <a:tblGrid>
                <a:gridCol w="657169">
                  <a:extLst>
                    <a:ext uri="{9D8B030D-6E8A-4147-A177-3AD203B41FA5}">
                      <a16:colId xmlns:a16="http://schemas.microsoft.com/office/drawing/2014/main" val="20000"/>
                    </a:ext>
                  </a:extLst>
                </a:gridCol>
                <a:gridCol w="2995640">
                  <a:extLst>
                    <a:ext uri="{9D8B030D-6E8A-4147-A177-3AD203B41FA5}">
                      <a16:colId xmlns:a16="http://schemas.microsoft.com/office/drawing/2014/main" val="20001"/>
                    </a:ext>
                  </a:extLst>
                </a:gridCol>
                <a:gridCol w="1952323">
                  <a:extLst>
                    <a:ext uri="{9D8B030D-6E8A-4147-A177-3AD203B41FA5}">
                      <a16:colId xmlns:a16="http://schemas.microsoft.com/office/drawing/2014/main" val="20002"/>
                    </a:ext>
                  </a:extLst>
                </a:gridCol>
                <a:gridCol w="1952323">
                  <a:extLst>
                    <a:ext uri="{9D8B030D-6E8A-4147-A177-3AD203B41FA5}">
                      <a16:colId xmlns:a16="http://schemas.microsoft.com/office/drawing/2014/main" val="20003"/>
                    </a:ext>
                  </a:extLst>
                </a:gridCol>
              </a:tblGrid>
              <a:tr h="674654">
                <a:tc>
                  <a:txBody>
                    <a:bodyPr/>
                    <a:lstStyle/>
                    <a:p>
                      <a:pPr algn="ctr"/>
                      <a:r>
                        <a:rPr lang="es-MX" sz="1600"/>
                        <a:t>N.P</a:t>
                      </a:r>
                    </a:p>
                  </a:txBody>
                  <a:tcPr marL="82554" marR="82554" marT="41277" marB="41277"/>
                </a:tc>
                <a:tc>
                  <a:txBody>
                    <a:bodyPr/>
                    <a:lstStyle/>
                    <a:p>
                      <a:pPr algn="ctr"/>
                      <a:r>
                        <a:rPr lang="es-MX" sz="1600"/>
                        <a:t>ACTIVIDAD</a:t>
                      </a:r>
                    </a:p>
                  </a:txBody>
                  <a:tcPr marL="82554" marR="82554" marT="41277" marB="41277"/>
                </a:tc>
                <a:tc>
                  <a:txBody>
                    <a:bodyPr/>
                    <a:lstStyle/>
                    <a:p>
                      <a:pPr algn="ctr"/>
                      <a:r>
                        <a:rPr lang="es-MX" sz="1600"/>
                        <a:t>FECHA DE ENTREGA</a:t>
                      </a:r>
                    </a:p>
                  </a:txBody>
                  <a:tcPr marL="82554" marR="82554" marT="41277" marB="41277"/>
                </a:tc>
                <a:tc>
                  <a:txBody>
                    <a:bodyPr/>
                    <a:lstStyle/>
                    <a:p>
                      <a:pPr algn="ctr"/>
                      <a:r>
                        <a:rPr lang="es-MX" sz="1600"/>
                        <a:t>EVIDENCIAS</a:t>
                      </a:r>
                    </a:p>
                  </a:txBody>
                  <a:tcPr marL="82554" marR="82554" marT="41277" marB="41277"/>
                </a:tc>
                <a:extLst>
                  <a:ext uri="{0D108BD9-81ED-4DB2-BD59-A6C34878D82A}">
                    <a16:rowId xmlns:a16="http://schemas.microsoft.com/office/drawing/2014/main" val="10000"/>
                  </a:ext>
                </a:extLst>
              </a:tr>
              <a:tr h="1221670">
                <a:tc>
                  <a:txBody>
                    <a:bodyPr/>
                    <a:lstStyle/>
                    <a:p>
                      <a:r>
                        <a:rPr lang="es-MX" sz="1600"/>
                        <a:t>1</a:t>
                      </a:r>
                    </a:p>
                  </a:txBody>
                  <a:tcPr marL="82554" marR="82554" marT="41277" marB="41277"/>
                </a:tc>
                <a:tc>
                  <a:txBody>
                    <a:bodyPr/>
                    <a:lstStyle/>
                    <a:p>
                      <a:r>
                        <a:rPr lang="es-MX" sz="1600"/>
                        <a:t>Reconocer la zona que se va a recuperar</a:t>
                      </a:r>
                    </a:p>
                    <a:p>
                      <a:r>
                        <a:rPr lang="es-MX" sz="1600"/>
                        <a:t>(Geografía ,Física ,Dibujo)</a:t>
                      </a:r>
                    </a:p>
                  </a:txBody>
                  <a:tcPr marL="82554" marR="82554" marT="41277" marB="41277"/>
                </a:tc>
                <a:tc>
                  <a:txBody>
                    <a:bodyPr/>
                    <a:lstStyle/>
                    <a:p>
                      <a:r>
                        <a:rPr lang="es-MX" sz="1600" dirty="0"/>
                        <a:t>1 febrero 2022</a:t>
                      </a:r>
                    </a:p>
                    <a:p>
                      <a:r>
                        <a:rPr lang="es-MX" sz="1600" dirty="0"/>
                        <a:t>1 hora</a:t>
                      </a:r>
                    </a:p>
                  </a:txBody>
                  <a:tcPr marL="82554" marR="82554" marT="41277" marB="41277"/>
                </a:tc>
                <a:tc>
                  <a:txBody>
                    <a:bodyPr/>
                    <a:lstStyle/>
                    <a:p>
                      <a:r>
                        <a:rPr lang="es-MX" sz="1600"/>
                        <a:t>Fotografía con descripción de las condiciones en la que se encuentra </a:t>
                      </a:r>
                    </a:p>
                  </a:txBody>
                  <a:tcPr marL="82554" marR="82554" marT="41277" marB="41277"/>
                </a:tc>
                <a:extLst>
                  <a:ext uri="{0D108BD9-81ED-4DB2-BD59-A6C34878D82A}">
                    <a16:rowId xmlns:a16="http://schemas.microsoft.com/office/drawing/2014/main" val="10001"/>
                  </a:ext>
                </a:extLst>
              </a:tr>
              <a:tr h="948163">
                <a:tc>
                  <a:txBody>
                    <a:bodyPr/>
                    <a:lstStyle/>
                    <a:p>
                      <a:r>
                        <a:rPr lang="es-MX" sz="1600"/>
                        <a:t>2</a:t>
                      </a:r>
                    </a:p>
                  </a:txBody>
                  <a:tcPr marL="82554" marR="82554" marT="41277" marB="41277"/>
                </a:tc>
                <a:tc>
                  <a:txBody>
                    <a:bodyPr/>
                    <a:lstStyle/>
                    <a:p>
                      <a:r>
                        <a:rPr lang="es-MX" sz="1600"/>
                        <a:t>Lista de actividades que realizaran en el lugar.</a:t>
                      </a:r>
                      <a:r>
                        <a:rPr lang="es-MX" sz="1600" baseline="0"/>
                        <a:t> ( Geografía , Física , Dibujo )</a:t>
                      </a:r>
                      <a:endParaRPr lang="es-MX" sz="1600"/>
                    </a:p>
                  </a:txBody>
                  <a:tcPr marL="82554" marR="82554" marT="41277" marB="41277"/>
                </a:tc>
                <a:tc>
                  <a:txBody>
                    <a:bodyPr/>
                    <a:lstStyle/>
                    <a:p>
                      <a:r>
                        <a:rPr lang="es-MX" sz="1600" dirty="0"/>
                        <a:t>3 - 4 febrero 2022 </a:t>
                      </a:r>
                    </a:p>
                    <a:p>
                      <a:r>
                        <a:rPr lang="es-MX" sz="1600" dirty="0"/>
                        <a:t>1 hora</a:t>
                      </a:r>
                    </a:p>
                  </a:txBody>
                  <a:tcPr marL="82554" marR="82554" marT="41277" marB="41277"/>
                </a:tc>
                <a:tc>
                  <a:txBody>
                    <a:bodyPr/>
                    <a:lstStyle/>
                    <a:p>
                      <a:r>
                        <a:rPr lang="es-MX" sz="1600"/>
                        <a:t>Escrito en hoja blanca</a:t>
                      </a:r>
                    </a:p>
                  </a:txBody>
                  <a:tcPr marL="82554" marR="82554" marT="41277" marB="41277"/>
                </a:tc>
                <a:extLst>
                  <a:ext uri="{0D108BD9-81ED-4DB2-BD59-A6C34878D82A}">
                    <a16:rowId xmlns:a16="http://schemas.microsoft.com/office/drawing/2014/main" val="10002"/>
                  </a:ext>
                </a:extLst>
              </a:tr>
              <a:tr h="1495179">
                <a:tc>
                  <a:txBody>
                    <a:bodyPr/>
                    <a:lstStyle/>
                    <a:p>
                      <a:r>
                        <a:rPr lang="es-MX" sz="1600"/>
                        <a:t>3</a:t>
                      </a:r>
                    </a:p>
                  </a:txBody>
                  <a:tcPr marL="82554" marR="82554" marT="41277" marB="412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aseline="0"/>
                        <a:t>Rondas de limpieza y embellecimiento.</a:t>
                      </a:r>
                    </a:p>
                    <a:p>
                      <a:pPr marL="0" marR="0" indent="0" algn="l" defTabSz="914400" rtl="0" eaLnBrk="1" fontAlgn="auto" latinLnBrk="0" hangingPunct="1">
                        <a:lnSpc>
                          <a:spcPct val="100000"/>
                        </a:lnSpc>
                        <a:spcBef>
                          <a:spcPts val="0"/>
                        </a:spcBef>
                        <a:spcAft>
                          <a:spcPts val="0"/>
                        </a:spcAft>
                        <a:buClrTx/>
                        <a:buSzTx/>
                        <a:buFontTx/>
                        <a:buNone/>
                        <a:tabLst/>
                        <a:defRPr/>
                      </a:pPr>
                      <a:r>
                        <a:rPr lang="es-MX" sz="1600" baseline="0"/>
                        <a:t> ( Geografía , Física , Dibujo )</a:t>
                      </a:r>
                      <a:endParaRPr lang="es-MX" sz="1600"/>
                    </a:p>
                    <a:p>
                      <a:endParaRPr lang="es-MX" sz="1600"/>
                    </a:p>
                  </a:txBody>
                  <a:tcPr marL="82554" marR="82554" marT="41277" marB="41277"/>
                </a:tc>
                <a:tc>
                  <a:txBody>
                    <a:bodyPr/>
                    <a:lstStyle/>
                    <a:p>
                      <a:r>
                        <a:rPr lang="es-MX" sz="1600" dirty="0"/>
                        <a:t>7 - 8 febrero 2022</a:t>
                      </a:r>
                    </a:p>
                    <a:p>
                      <a:r>
                        <a:rPr lang="es-MX" sz="1600" dirty="0"/>
                        <a:t>1 hora</a:t>
                      </a:r>
                    </a:p>
                  </a:txBody>
                  <a:tcPr marL="82554" marR="82554" marT="41277" marB="41277"/>
                </a:tc>
                <a:tc>
                  <a:txBody>
                    <a:bodyPr/>
                    <a:lstStyle/>
                    <a:p>
                      <a:r>
                        <a:rPr lang="es-MX" sz="1600"/>
                        <a:t>Fotografías y descripción de asistencia y actividad que realizaron</a:t>
                      </a:r>
                    </a:p>
                  </a:txBody>
                  <a:tcPr marL="82554" marR="82554" marT="41277" marB="41277"/>
                </a:tc>
                <a:extLst>
                  <a:ext uri="{0D108BD9-81ED-4DB2-BD59-A6C34878D82A}">
                    <a16:rowId xmlns:a16="http://schemas.microsoft.com/office/drawing/2014/main" val="10003"/>
                  </a:ext>
                </a:extLst>
              </a:tr>
              <a:tr h="1768688">
                <a:tc>
                  <a:txBody>
                    <a:bodyPr/>
                    <a:lstStyle/>
                    <a:p>
                      <a:r>
                        <a:rPr lang="es-MX" sz="1600"/>
                        <a:t>4</a:t>
                      </a:r>
                    </a:p>
                  </a:txBody>
                  <a:tcPr marL="82554" marR="82554" marT="41277" marB="412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a:t>Folleto del</a:t>
                      </a:r>
                      <a:r>
                        <a:rPr lang="es-MX" sz="1600" baseline="0"/>
                        <a:t> antes y el después para recuperar áreas verdes</a:t>
                      </a:r>
                      <a:r>
                        <a:rPr lang="es-MX" sz="1600"/>
                        <a:t>.</a:t>
                      </a:r>
                    </a:p>
                    <a:p>
                      <a:pPr marL="0" marR="0" indent="0" algn="l" defTabSz="914400" rtl="0" eaLnBrk="1" fontAlgn="auto" latinLnBrk="0" hangingPunct="1">
                        <a:lnSpc>
                          <a:spcPct val="100000"/>
                        </a:lnSpc>
                        <a:spcBef>
                          <a:spcPts val="0"/>
                        </a:spcBef>
                        <a:spcAft>
                          <a:spcPts val="0"/>
                        </a:spcAft>
                        <a:buClrTx/>
                        <a:buSzTx/>
                        <a:buFontTx/>
                        <a:buNone/>
                        <a:tabLst/>
                        <a:defRPr/>
                      </a:pPr>
                      <a:r>
                        <a:rPr lang="es-MX" sz="1600" baseline="0"/>
                        <a:t> ( Geografía , Física , Dibujo )</a:t>
                      </a:r>
                      <a:endParaRPr lang="es-MX" sz="1600"/>
                    </a:p>
                    <a:p>
                      <a:endParaRPr lang="es-MX" sz="1600"/>
                    </a:p>
                  </a:txBody>
                  <a:tcPr marL="82554" marR="82554" marT="41277" marB="41277"/>
                </a:tc>
                <a:tc>
                  <a:txBody>
                    <a:bodyPr/>
                    <a:lstStyle/>
                    <a:p>
                      <a:r>
                        <a:rPr lang="es-MX" sz="1600" dirty="0"/>
                        <a:t>10 - 11 febrero 2022 </a:t>
                      </a:r>
                    </a:p>
                    <a:p>
                      <a:r>
                        <a:rPr lang="es-MX" sz="1600" dirty="0"/>
                        <a:t>1 hora</a:t>
                      </a:r>
                    </a:p>
                  </a:txBody>
                  <a:tcPr marL="82554" marR="82554" marT="41277" marB="41277"/>
                </a:tc>
                <a:tc>
                  <a:txBody>
                    <a:bodyPr/>
                    <a:lstStyle/>
                    <a:p>
                      <a:r>
                        <a:rPr lang="es-MX" sz="1600" dirty="0"/>
                        <a:t>Folleto y Dibujos </a:t>
                      </a:r>
                    </a:p>
                  </a:txBody>
                  <a:tcPr marL="82554" marR="82554" marT="41277" marB="41277"/>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74677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ítulo 1"/>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EVALUACIÓN</a:t>
            </a:r>
          </a:p>
        </p:txBody>
      </p:sp>
      <p:graphicFrame>
        <p:nvGraphicFramePr>
          <p:cNvPr id="3" name="Tabla 2"/>
          <p:cNvGraphicFramePr>
            <a:graphicFrameLocks noGrp="1"/>
          </p:cNvGraphicFramePr>
          <p:nvPr>
            <p:extLst>
              <p:ext uri="{D42A27DB-BD31-4B8C-83A1-F6EECF244321}">
                <p14:modId xmlns:p14="http://schemas.microsoft.com/office/powerpoint/2010/main" val="1300303530"/>
              </p:ext>
            </p:extLst>
          </p:nvPr>
        </p:nvGraphicFramePr>
        <p:xfrm>
          <a:off x="4346677" y="999067"/>
          <a:ext cx="7388119" cy="5013509"/>
        </p:xfrm>
        <a:graphic>
          <a:graphicData uri="http://schemas.openxmlformats.org/drawingml/2006/table">
            <a:tbl>
              <a:tblPr firstRow="1" bandRow="1">
                <a:tableStyleId>{5C22544A-7EE6-4342-B048-85BDC9FD1C3A}</a:tableStyleId>
              </a:tblPr>
              <a:tblGrid>
                <a:gridCol w="805870">
                  <a:extLst>
                    <a:ext uri="{9D8B030D-6E8A-4147-A177-3AD203B41FA5}">
                      <a16:colId xmlns:a16="http://schemas.microsoft.com/office/drawing/2014/main" val="20000"/>
                    </a:ext>
                  </a:extLst>
                </a:gridCol>
                <a:gridCol w="4438165">
                  <a:extLst>
                    <a:ext uri="{9D8B030D-6E8A-4147-A177-3AD203B41FA5}">
                      <a16:colId xmlns:a16="http://schemas.microsoft.com/office/drawing/2014/main" val="20001"/>
                    </a:ext>
                  </a:extLst>
                </a:gridCol>
                <a:gridCol w="2144084">
                  <a:extLst>
                    <a:ext uri="{9D8B030D-6E8A-4147-A177-3AD203B41FA5}">
                      <a16:colId xmlns:a16="http://schemas.microsoft.com/office/drawing/2014/main" val="20002"/>
                    </a:ext>
                  </a:extLst>
                </a:gridCol>
              </a:tblGrid>
              <a:tr h="479553">
                <a:tc>
                  <a:txBody>
                    <a:bodyPr/>
                    <a:lstStyle/>
                    <a:p>
                      <a:r>
                        <a:rPr lang="es-MX" sz="2000"/>
                        <a:t>N.P</a:t>
                      </a:r>
                    </a:p>
                  </a:txBody>
                  <a:tcPr marL="103554" marR="103554" marT="51777" marB="51777"/>
                </a:tc>
                <a:tc>
                  <a:txBody>
                    <a:bodyPr/>
                    <a:lstStyle/>
                    <a:p>
                      <a:pPr algn="ctr"/>
                      <a:r>
                        <a:rPr lang="es-MX" sz="2000"/>
                        <a:t>ACTIVIDAD</a:t>
                      </a:r>
                    </a:p>
                  </a:txBody>
                  <a:tcPr marL="103554" marR="103554" marT="51777" marB="51777"/>
                </a:tc>
                <a:tc>
                  <a:txBody>
                    <a:bodyPr/>
                    <a:lstStyle/>
                    <a:p>
                      <a:pPr algn="ctr"/>
                      <a:r>
                        <a:rPr lang="es-MX" sz="2000"/>
                        <a:t>PORCENTAJE</a:t>
                      </a:r>
                    </a:p>
                  </a:txBody>
                  <a:tcPr marL="103554" marR="103554" marT="51777" marB="51777"/>
                </a:tc>
                <a:extLst>
                  <a:ext uri="{0D108BD9-81ED-4DB2-BD59-A6C34878D82A}">
                    <a16:rowId xmlns:a16="http://schemas.microsoft.com/office/drawing/2014/main" val="10000"/>
                  </a:ext>
                </a:extLst>
              </a:tr>
              <a:tr h="1133489">
                <a:tc>
                  <a:txBody>
                    <a:bodyPr/>
                    <a:lstStyle/>
                    <a:p>
                      <a:r>
                        <a:rPr lang="es-MX" sz="2000"/>
                        <a:t>1</a:t>
                      </a:r>
                    </a:p>
                  </a:txBody>
                  <a:tcPr marL="103554" marR="103554" marT="51777" marB="51777"/>
                </a:tc>
                <a:tc>
                  <a:txBody>
                    <a:bodyPr/>
                    <a:lstStyle/>
                    <a:p>
                      <a:r>
                        <a:rPr lang="es-MX" sz="2000" dirty="0"/>
                        <a:t>Reconocer la zona que se va a recuperar </a:t>
                      </a:r>
                    </a:p>
                    <a:p>
                      <a:endParaRPr lang="es-MX" sz="2000" dirty="0"/>
                    </a:p>
                  </a:txBody>
                  <a:tcPr marL="103554" marR="103554" marT="51777" marB="51777"/>
                </a:tc>
                <a:tc>
                  <a:txBody>
                    <a:bodyPr/>
                    <a:lstStyle/>
                    <a:p>
                      <a:pPr algn="ctr"/>
                      <a:r>
                        <a:rPr lang="es-MX" sz="2000"/>
                        <a:t>10%</a:t>
                      </a:r>
                    </a:p>
                  </a:txBody>
                  <a:tcPr marL="103554" marR="103554" marT="51777" marB="51777"/>
                </a:tc>
                <a:extLst>
                  <a:ext uri="{0D108BD9-81ED-4DB2-BD59-A6C34878D82A}">
                    <a16:rowId xmlns:a16="http://schemas.microsoft.com/office/drawing/2014/main" val="10001"/>
                  </a:ext>
                </a:extLst>
              </a:tr>
              <a:tr h="1133489">
                <a:tc>
                  <a:txBody>
                    <a:bodyPr/>
                    <a:lstStyle/>
                    <a:p>
                      <a:r>
                        <a:rPr lang="es-MX" sz="2000"/>
                        <a:t>2</a:t>
                      </a:r>
                    </a:p>
                  </a:txBody>
                  <a:tcPr marL="103554" marR="103554" marT="51777" marB="51777"/>
                </a:tc>
                <a:tc>
                  <a:txBody>
                    <a:bodyPr/>
                    <a:lstStyle/>
                    <a:p>
                      <a:r>
                        <a:rPr lang="es-MX" sz="2000"/>
                        <a:t>Lista de actividades</a:t>
                      </a:r>
                      <a:r>
                        <a:rPr lang="es-MX" sz="2000" baseline="0"/>
                        <a:t> que realizaran en el lugar </a:t>
                      </a:r>
                    </a:p>
                    <a:p>
                      <a:endParaRPr lang="es-MX" sz="2000"/>
                    </a:p>
                  </a:txBody>
                  <a:tcPr marL="103554" marR="103554" marT="51777" marB="51777"/>
                </a:tc>
                <a:tc>
                  <a:txBody>
                    <a:bodyPr/>
                    <a:lstStyle/>
                    <a:p>
                      <a:pPr algn="ctr"/>
                      <a:r>
                        <a:rPr lang="es-MX" sz="2000"/>
                        <a:t>30%</a:t>
                      </a:r>
                    </a:p>
                  </a:txBody>
                  <a:tcPr marL="103554" marR="103554" marT="51777" marB="51777"/>
                </a:tc>
                <a:extLst>
                  <a:ext uri="{0D108BD9-81ED-4DB2-BD59-A6C34878D82A}">
                    <a16:rowId xmlns:a16="http://schemas.microsoft.com/office/drawing/2014/main" val="10002"/>
                  </a:ext>
                </a:extLst>
              </a:tr>
              <a:tr h="1133489">
                <a:tc>
                  <a:txBody>
                    <a:bodyPr/>
                    <a:lstStyle/>
                    <a:p>
                      <a:r>
                        <a:rPr lang="es-MX" sz="2000"/>
                        <a:t>3</a:t>
                      </a:r>
                    </a:p>
                  </a:txBody>
                  <a:tcPr marL="103554" marR="103554" marT="51777" marB="51777"/>
                </a:tc>
                <a:tc>
                  <a:txBody>
                    <a:bodyPr/>
                    <a:lstStyle/>
                    <a:p>
                      <a:r>
                        <a:rPr lang="es-MX" sz="2000"/>
                        <a:t>Rondas de limpieza y embellecimiento </a:t>
                      </a:r>
                    </a:p>
                    <a:p>
                      <a:endParaRPr lang="es-MX" sz="2000"/>
                    </a:p>
                  </a:txBody>
                  <a:tcPr marL="103554" marR="103554" marT="51777" marB="51777"/>
                </a:tc>
                <a:tc>
                  <a:txBody>
                    <a:bodyPr/>
                    <a:lstStyle/>
                    <a:p>
                      <a:pPr algn="ctr"/>
                      <a:r>
                        <a:rPr lang="es-MX" sz="2000"/>
                        <a:t>20%</a:t>
                      </a:r>
                    </a:p>
                  </a:txBody>
                  <a:tcPr marL="103554" marR="103554" marT="51777" marB="51777"/>
                </a:tc>
                <a:extLst>
                  <a:ext uri="{0D108BD9-81ED-4DB2-BD59-A6C34878D82A}">
                    <a16:rowId xmlns:a16="http://schemas.microsoft.com/office/drawing/2014/main" val="10003"/>
                  </a:ext>
                </a:extLst>
              </a:tr>
              <a:tr h="1133489">
                <a:tc>
                  <a:txBody>
                    <a:bodyPr/>
                    <a:lstStyle/>
                    <a:p>
                      <a:r>
                        <a:rPr lang="es-MX" sz="2000"/>
                        <a:t>4</a:t>
                      </a:r>
                    </a:p>
                  </a:txBody>
                  <a:tcPr marL="103554" marR="103554" marT="51777" marB="51777"/>
                </a:tc>
                <a:tc>
                  <a:txBody>
                    <a:bodyPr/>
                    <a:lstStyle/>
                    <a:p>
                      <a:r>
                        <a:rPr lang="es-MX" sz="2000"/>
                        <a:t>Folleto del antes y después para recuperar áreas verdes</a:t>
                      </a:r>
                    </a:p>
                    <a:p>
                      <a:r>
                        <a:rPr lang="es-MX" sz="2000"/>
                        <a:t> </a:t>
                      </a:r>
                    </a:p>
                  </a:txBody>
                  <a:tcPr marL="103554" marR="103554" marT="51777" marB="51777"/>
                </a:tc>
                <a:tc>
                  <a:txBody>
                    <a:bodyPr/>
                    <a:lstStyle/>
                    <a:p>
                      <a:pPr algn="ctr"/>
                      <a:r>
                        <a:rPr lang="es-MX" sz="2000" dirty="0"/>
                        <a:t>40%</a:t>
                      </a:r>
                    </a:p>
                  </a:txBody>
                  <a:tcPr marL="103554" marR="103554" marT="51777" marB="51777"/>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56636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56" name="Rectangle 7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7" name="Rectangle 7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554" name="1 Título">
            <a:extLst>
              <a:ext uri="{FF2B5EF4-FFF2-40B4-BE49-F238E27FC236}">
                <a16:creationId xmlns:a16="http://schemas.microsoft.com/office/drawing/2014/main" id="{2B89C1C3-66F6-4D66-943F-19BF3DABBB75}"/>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altLang="es-MX" sz="4000" kern="1200">
                <a:solidFill>
                  <a:srgbClr val="FFFFFF"/>
                </a:solidFill>
                <a:latin typeface="+mj-lt"/>
                <a:ea typeface="+mj-ea"/>
                <a:cs typeface="+mj-cs"/>
              </a:rPr>
              <a:t>Rúbrica </a:t>
            </a:r>
          </a:p>
        </p:txBody>
      </p:sp>
      <p:graphicFrame>
        <p:nvGraphicFramePr>
          <p:cNvPr id="4" name="Marcador de contenido 4">
            <a:extLst>
              <a:ext uri="{FF2B5EF4-FFF2-40B4-BE49-F238E27FC236}">
                <a16:creationId xmlns:a16="http://schemas.microsoft.com/office/drawing/2014/main" id="{35FD4B2C-F6DD-408F-92AF-7546E3D42D49}"/>
              </a:ext>
            </a:extLst>
          </p:cNvPr>
          <p:cNvGraphicFramePr>
            <a:graphicFrameLocks noGrp="1"/>
          </p:cNvGraphicFramePr>
          <p:nvPr>
            <p:extLst>
              <p:ext uri="{D42A27DB-BD31-4B8C-83A1-F6EECF244321}">
                <p14:modId xmlns:p14="http://schemas.microsoft.com/office/powerpoint/2010/main" val="3604489981"/>
              </p:ext>
            </p:extLst>
          </p:nvPr>
        </p:nvGraphicFramePr>
        <p:xfrm>
          <a:off x="4346678" y="265770"/>
          <a:ext cx="7598579" cy="6377095"/>
        </p:xfrm>
        <a:graphic>
          <a:graphicData uri="http://schemas.openxmlformats.org/drawingml/2006/table">
            <a:tbl>
              <a:tblPr firstRow="1" bandRow="1">
                <a:tableStyleId>{22838BEF-8BB2-4498-84A7-C5851F593DF1}</a:tableStyleId>
              </a:tblPr>
              <a:tblGrid>
                <a:gridCol w="1317487">
                  <a:extLst>
                    <a:ext uri="{9D8B030D-6E8A-4147-A177-3AD203B41FA5}">
                      <a16:colId xmlns:a16="http://schemas.microsoft.com/office/drawing/2014/main" val="20000"/>
                    </a:ext>
                  </a:extLst>
                </a:gridCol>
                <a:gridCol w="1589026">
                  <a:extLst>
                    <a:ext uri="{9D8B030D-6E8A-4147-A177-3AD203B41FA5}">
                      <a16:colId xmlns:a16="http://schemas.microsoft.com/office/drawing/2014/main" val="20001"/>
                    </a:ext>
                  </a:extLst>
                </a:gridCol>
                <a:gridCol w="1563522">
                  <a:extLst>
                    <a:ext uri="{9D8B030D-6E8A-4147-A177-3AD203B41FA5}">
                      <a16:colId xmlns:a16="http://schemas.microsoft.com/office/drawing/2014/main" val="20002"/>
                    </a:ext>
                  </a:extLst>
                </a:gridCol>
                <a:gridCol w="1551520">
                  <a:extLst>
                    <a:ext uri="{9D8B030D-6E8A-4147-A177-3AD203B41FA5}">
                      <a16:colId xmlns:a16="http://schemas.microsoft.com/office/drawing/2014/main" val="20003"/>
                    </a:ext>
                  </a:extLst>
                </a:gridCol>
                <a:gridCol w="1577024">
                  <a:extLst>
                    <a:ext uri="{9D8B030D-6E8A-4147-A177-3AD203B41FA5}">
                      <a16:colId xmlns:a16="http://schemas.microsoft.com/office/drawing/2014/main" val="20004"/>
                    </a:ext>
                  </a:extLst>
                </a:gridCol>
              </a:tblGrid>
              <a:tr h="453954">
                <a:tc>
                  <a:txBody>
                    <a:bodyPr/>
                    <a:lstStyle/>
                    <a:p>
                      <a:pPr marL="206375" marR="0" lvl="0" indent="0" algn="l" defTabSz="914400" rtl="0" eaLnBrk="1" fontAlgn="base" latinLnBrk="0" hangingPunct="1">
                        <a:lnSpc>
                          <a:spcPct val="100000"/>
                        </a:lnSpc>
                        <a:spcBef>
                          <a:spcPts val="838"/>
                        </a:spcBef>
                        <a:spcAft>
                          <a:spcPct val="0"/>
                        </a:spcAft>
                        <a:buClrTx/>
                        <a:buSzTx/>
                        <a:buFontTx/>
                        <a:buNone/>
                        <a:tabLst/>
                      </a:pPr>
                      <a:r>
                        <a:rPr kumimoji="0" lang="en-US" sz="1100" b="1" u="none" strike="noStrike" cap="none" normalizeH="0" baseline="0">
                          <a:ln>
                            <a:noFill/>
                          </a:ln>
                          <a:solidFill>
                            <a:schemeClr val="tx1"/>
                          </a:solidFill>
                          <a:effectLst/>
                        </a:rPr>
                        <a:t>ELEMENTOS</a:t>
                      </a:r>
                      <a:endParaRPr kumimoji="0" lang="es-MX" sz="1100" b="1"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horzOverflow="overflow"/>
                </a:tc>
                <a:tc>
                  <a:txBody>
                    <a:bodyPr/>
                    <a:lstStyle/>
                    <a:p>
                      <a:pPr marL="0" marR="0" lvl="0" indent="0" algn="ctr" defTabSz="914400" rtl="0" eaLnBrk="1" fontAlgn="base" latinLnBrk="0" hangingPunct="1">
                        <a:lnSpc>
                          <a:spcPct val="100000"/>
                        </a:lnSpc>
                        <a:spcBef>
                          <a:spcPts val="25"/>
                        </a:spcBef>
                        <a:spcAft>
                          <a:spcPct val="0"/>
                        </a:spcAft>
                        <a:buClrTx/>
                        <a:buSzTx/>
                        <a:buFontTx/>
                        <a:buNone/>
                        <a:tabLst/>
                      </a:pPr>
                      <a:r>
                        <a:rPr kumimoji="0" lang="en-US" sz="1100" b="1" u="none" strike="noStrike" cap="none" normalizeH="0" baseline="0">
                          <a:ln>
                            <a:noFill/>
                          </a:ln>
                          <a:solidFill>
                            <a:schemeClr val="tx1"/>
                          </a:solidFill>
                          <a:effectLst/>
                        </a:rPr>
                        <a:t> </a:t>
                      </a:r>
                      <a:endParaRPr kumimoji="0" lang="es-MX" sz="1100" b="1" u="none" strike="noStrike" cap="none" normalizeH="0" baseline="0">
                        <a:ln>
                          <a:noFill/>
                        </a:ln>
                        <a:solidFill>
                          <a:schemeClr val="tx1"/>
                        </a:solidFill>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a:ln>
                            <a:noFill/>
                          </a:ln>
                          <a:solidFill>
                            <a:schemeClr val="tx1"/>
                          </a:solidFill>
                          <a:effectLst/>
                        </a:rPr>
                        <a:t>EXCELENTE</a:t>
                      </a:r>
                      <a:endParaRPr kumimoji="0" lang="es-MX" sz="1100" b="1"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horzOverflow="overflow"/>
                </a:tc>
                <a:tc>
                  <a:txBody>
                    <a:bodyPr/>
                    <a:lstStyle/>
                    <a:p>
                      <a:pPr marL="0" marR="0" lvl="0" indent="0" algn="ctr" defTabSz="914400" rtl="0" eaLnBrk="1" fontAlgn="base" latinLnBrk="0" hangingPunct="1">
                        <a:lnSpc>
                          <a:spcPct val="100000"/>
                        </a:lnSpc>
                        <a:spcBef>
                          <a:spcPts val="25"/>
                        </a:spcBef>
                        <a:spcAft>
                          <a:spcPct val="0"/>
                        </a:spcAft>
                        <a:buClrTx/>
                        <a:buSzTx/>
                        <a:buFontTx/>
                        <a:buNone/>
                        <a:tabLst/>
                      </a:pPr>
                      <a:r>
                        <a:rPr kumimoji="0" lang="en-US" sz="1100" b="1" u="none" strike="noStrike" cap="none" normalizeH="0" baseline="0">
                          <a:ln>
                            <a:noFill/>
                          </a:ln>
                          <a:solidFill>
                            <a:schemeClr val="tx1"/>
                          </a:solidFill>
                          <a:effectLst/>
                        </a:rPr>
                        <a:t> </a:t>
                      </a:r>
                      <a:endParaRPr kumimoji="0" lang="es-MX" sz="1100" b="1" u="none" strike="noStrike" cap="none" normalizeH="0" baseline="0">
                        <a:ln>
                          <a:noFill/>
                        </a:ln>
                        <a:solidFill>
                          <a:schemeClr val="tx1"/>
                        </a:solidFill>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a:ln>
                            <a:noFill/>
                          </a:ln>
                          <a:solidFill>
                            <a:schemeClr val="tx1"/>
                          </a:solidFill>
                          <a:effectLst/>
                        </a:rPr>
                        <a:t>BUENO</a:t>
                      </a:r>
                      <a:endParaRPr kumimoji="0" lang="es-MX" sz="1100" b="1"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horzOverflow="overflow"/>
                </a:tc>
                <a:tc>
                  <a:txBody>
                    <a:bodyPr/>
                    <a:lstStyle/>
                    <a:p>
                      <a:pPr marL="0" marR="0" lvl="0" indent="0" algn="ctr" defTabSz="914400" rtl="0" eaLnBrk="1" fontAlgn="base" latinLnBrk="0" hangingPunct="1">
                        <a:lnSpc>
                          <a:spcPct val="100000"/>
                        </a:lnSpc>
                        <a:spcBef>
                          <a:spcPts val="25"/>
                        </a:spcBef>
                        <a:spcAft>
                          <a:spcPct val="0"/>
                        </a:spcAft>
                        <a:buClrTx/>
                        <a:buSzTx/>
                        <a:buFontTx/>
                        <a:buNone/>
                        <a:tabLst/>
                      </a:pPr>
                      <a:r>
                        <a:rPr kumimoji="0" lang="en-US" sz="1100" b="1" u="none" strike="noStrike" cap="none" normalizeH="0" baseline="0" dirty="0">
                          <a:ln>
                            <a:noFill/>
                          </a:ln>
                          <a:solidFill>
                            <a:schemeClr val="tx1"/>
                          </a:solidFill>
                          <a:effectLst/>
                        </a:rPr>
                        <a:t> </a:t>
                      </a:r>
                      <a:endParaRPr kumimoji="0" lang="es-MX" sz="1100" b="1"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solidFill>
                            <a:schemeClr val="tx1"/>
                          </a:solidFill>
                          <a:effectLst/>
                        </a:rPr>
                        <a:t>REGULAR</a:t>
                      </a:r>
                      <a:endParaRPr kumimoji="0" lang="es-MX" sz="1100" b="1" i="0" u="none" strike="noStrike" cap="none" normalizeH="0" baseline="0" dirty="0">
                        <a:ln>
                          <a:noFill/>
                        </a:ln>
                        <a:solidFill>
                          <a:schemeClr val="tx1"/>
                        </a:solidFill>
                        <a:effectLst/>
                        <a:latin typeface="Times New Roman" pitchFamily="18" charset="0"/>
                        <a:cs typeface="Times New Roman" pitchFamily="18" charset="0"/>
                      </a:endParaRPr>
                    </a:p>
                  </a:txBody>
                  <a:tcPr marL="0" marR="0" marT="0" marB="0" horzOverflow="overflow"/>
                </a:tc>
                <a:tc>
                  <a:txBody>
                    <a:bodyPr/>
                    <a:lstStyle/>
                    <a:p>
                      <a:pPr marL="0" marR="0" lvl="0" indent="0" algn="ctr" defTabSz="914400" rtl="0" eaLnBrk="1" fontAlgn="base" latinLnBrk="0" hangingPunct="1">
                        <a:lnSpc>
                          <a:spcPct val="100000"/>
                        </a:lnSpc>
                        <a:spcBef>
                          <a:spcPts val="25"/>
                        </a:spcBef>
                        <a:spcAft>
                          <a:spcPct val="0"/>
                        </a:spcAft>
                        <a:buClrTx/>
                        <a:buSzTx/>
                        <a:buFontTx/>
                        <a:buNone/>
                        <a:tabLst/>
                      </a:pPr>
                      <a:r>
                        <a:rPr kumimoji="0" lang="en-US" sz="1100" b="1" u="none" strike="noStrike" cap="none" normalizeH="0" baseline="0">
                          <a:ln>
                            <a:noFill/>
                          </a:ln>
                          <a:solidFill>
                            <a:schemeClr val="tx1"/>
                          </a:solidFill>
                          <a:effectLst/>
                        </a:rPr>
                        <a:t> </a:t>
                      </a:r>
                      <a:endParaRPr kumimoji="0" lang="es-MX" sz="1100" b="1" u="none" strike="noStrike" cap="none" normalizeH="0" baseline="0">
                        <a:ln>
                          <a:noFill/>
                        </a:ln>
                        <a:solidFill>
                          <a:schemeClr val="tx1"/>
                        </a:solidFill>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a:ln>
                            <a:noFill/>
                          </a:ln>
                          <a:solidFill>
                            <a:schemeClr val="tx1"/>
                          </a:solidFill>
                          <a:effectLst/>
                        </a:rPr>
                        <a:t>DEFICIENTE</a:t>
                      </a:r>
                      <a:endParaRPr kumimoji="0" lang="es-MX" sz="1100" b="1"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horzOverflow="overflow"/>
                </a:tc>
                <a:extLst>
                  <a:ext uri="{0D108BD9-81ED-4DB2-BD59-A6C34878D82A}">
                    <a16:rowId xmlns:a16="http://schemas.microsoft.com/office/drawing/2014/main" val="10000"/>
                  </a:ext>
                </a:extLst>
              </a:tr>
              <a:tr h="8419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solidFill>
                            <a:schemeClr val="tx1"/>
                          </a:solidFill>
                          <a:effectLst/>
                        </a:rPr>
                        <a:t> </a:t>
                      </a:r>
                      <a:endParaRPr kumimoji="0" lang="es-MX" sz="1100" b="1"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ts val="50"/>
                        </a:spcBef>
                        <a:spcAft>
                          <a:spcPct val="0"/>
                        </a:spcAft>
                        <a:buClrTx/>
                        <a:buSzTx/>
                        <a:buFontTx/>
                        <a:buNone/>
                        <a:tabLst/>
                      </a:pPr>
                      <a:r>
                        <a:rPr kumimoji="0" lang="en-US" sz="1100" b="1" u="none" strike="noStrike" cap="none" normalizeH="0" baseline="0" dirty="0">
                          <a:ln>
                            <a:noFill/>
                          </a:ln>
                          <a:solidFill>
                            <a:schemeClr val="tx1"/>
                          </a:solidFill>
                          <a:effectLst/>
                        </a:rPr>
                        <a:t> </a:t>
                      </a:r>
                      <a:endParaRPr kumimoji="0" lang="es-MX" sz="1100" b="1"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solidFill>
                            <a:schemeClr val="tx1"/>
                          </a:solidFill>
                          <a:effectLst/>
                        </a:rPr>
                        <a:t>EJERCICIOS</a:t>
                      </a:r>
                      <a:endParaRPr kumimoji="0" lang="es-MX" sz="1100" b="1" i="0" u="none" strike="noStrike" cap="none" normalizeH="0" baseline="0" dirty="0">
                        <a:ln>
                          <a:noFill/>
                        </a:ln>
                        <a:solidFill>
                          <a:schemeClr val="tx1"/>
                        </a:solidFill>
                        <a:effectLst/>
                        <a:latin typeface="Times New Roman" pitchFamily="18" charset="0"/>
                        <a:cs typeface="Times New Roman" pitchFamily="18" charset="0"/>
                      </a:endParaRPr>
                    </a:p>
                  </a:txBody>
                  <a:tcPr marL="0" marR="0" marT="0" marB="0" horzOverflow="overflow"/>
                </a:tc>
                <a:tc>
                  <a:txBody>
                    <a:bodyPr/>
                    <a:lstStyle/>
                    <a:p>
                      <a:pPr marL="182563" marR="0" lvl="0" indent="0" algn="ctr" defTabSz="914400" rtl="0" eaLnBrk="1" fontAlgn="base" latinLnBrk="0" hangingPunct="1">
                        <a:lnSpc>
                          <a:spcPct val="95000"/>
                        </a:lnSpc>
                        <a:spcBef>
                          <a:spcPts val="725"/>
                        </a:spcBef>
                        <a:spcAft>
                          <a:spcPct val="0"/>
                        </a:spcAft>
                        <a:buClrTx/>
                        <a:buSzTx/>
                        <a:buFontTx/>
                        <a:buNone/>
                        <a:tabLst/>
                      </a:pPr>
                      <a:endParaRPr kumimoji="0" lang="es-ES"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endParaRPr>
                    </a:p>
                    <a:p>
                      <a:pPr marL="182563" marR="0" lvl="0" indent="0" algn="ctr" defTabSz="914400" rtl="0" eaLnBrk="1" fontAlgn="base" latinLnBrk="0" hangingPunct="1">
                        <a:lnSpc>
                          <a:spcPct val="95000"/>
                        </a:lnSpc>
                        <a:spcBef>
                          <a:spcPts val="725"/>
                        </a:spcBef>
                        <a:spcAft>
                          <a:spcPct val="0"/>
                        </a:spcAft>
                        <a:buClrTx/>
                        <a:buSzTx/>
                        <a:buFontTx/>
                        <a:buNone/>
                        <a:tabLst/>
                      </a:pPr>
                      <a:r>
                        <a:rPr kumimoji="0" lang="es-ES"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rPr>
                        <a:t>Presenta la totalidad de ejercicios o cuestionamientos a resolver.</a:t>
                      </a:r>
                    </a:p>
                    <a:p>
                      <a:pPr marL="182563" marR="0" lvl="0" indent="0" algn="ctr" defTabSz="914400" rtl="0" eaLnBrk="1" fontAlgn="base" latinLnBrk="0" hangingPunct="1">
                        <a:lnSpc>
                          <a:spcPct val="95000"/>
                        </a:lnSpc>
                        <a:spcBef>
                          <a:spcPts val="725"/>
                        </a:spcBef>
                        <a:spcAft>
                          <a:spcPct val="0"/>
                        </a:spcAft>
                        <a:buClrTx/>
                        <a:buSzTx/>
                        <a:buFontTx/>
                        <a:buNone/>
                        <a:tabLst/>
                      </a:pPr>
                      <a:endParaRPr kumimoji="0" lang="es-MX" sz="1100" b="1" i="0" u="none" strike="noStrike" cap="none" normalizeH="0" baseline="0" dirty="0">
                        <a:ln>
                          <a:noFill/>
                        </a:ln>
                        <a:solidFill>
                          <a:schemeClr val="tx1"/>
                        </a:solidFill>
                        <a:effectLst/>
                        <a:latin typeface="Arial Narrow" panose="020B0606020202030204" pitchFamily="34" charset="0"/>
                        <a:cs typeface="Aharoni" panose="02010803020104030203" pitchFamily="2" charset="-79"/>
                      </a:endParaRPr>
                    </a:p>
                  </a:txBody>
                  <a:tcPr marL="0" marR="0" marT="0" marB="0" horzOverflow="overflow"/>
                </a:tc>
                <a:tc>
                  <a:txBody>
                    <a:bodyPr/>
                    <a:lstStyle/>
                    <a:p>
                      <a:pPr marL="0" marR="0" lvl="0" indent="0" algn="ctr" defTabSz="914400" rtl="0" eaLnBrk="1" fontAlgn="base" latinLnBrk="0" hangingPunct="1">
                        <a:lnSpc>
                          <a:spcPct val="100000"/>
                        </a:lnSpc>
                        <a:spcBef>
                          <a:spcPts val="13"/>
                        </a:spcBef>
                        <a:spcAft>
                          <a:spcPct val="0"/>
                        </a:spcAft>
                        <a:buClrTx/>
                        <a:buSzTx/>
                        <a:buFontTx/>
                        <a:buNone/>
                        <a:tabLst/>
                      </a:pPr>
                      <a:r>
                        <a:rPr kumimoji="0" lang="es-ES" sz="1100" b="1" u="none" strike="noStrike" cap="none" normalizeH="0" baseline="0">
                          <a:ln>
                            <a:noFill/>
                          </a:ln>
                          <a:solidFill>
                            <a:schemeClr val="tx1"/>
                          </a:solidFill>
                          <a:effectLst/>
                          <a:latin typeface="Arial Narrow" panose="020B0606020202030204" pitchFamily="34" charset="0"/>
                          <a:cs typeface="Aharoni" panose="02010803020104030203" pitchFamily="2" charset="-79"/>
                        </a:rPr>
                        <a:t> </a:t>
                      </a:r>
                      <a:endParaRPr kumimoji="0" lang="es-MX" sz="1100" b="1" u="none" strike="noStrike" cap="none" normalizeH="0" baseline="0">
                        <a:ln>
                          <a:noFill/>
                        </a:ln>
                        <a:solidFill>
                          <a:schemeClr val="tx1"/>
                        </a:solidFill>
                        <a:effectLst/>
                        <a:latin typeface="Arial Narrow" panose="020B0606020202030204" pitchFamily="34" charset="0"/>
                        <a:cs typeface="Aharoni" panose="02010803020104030203" pitchFamily="2" charset="-79"/>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s-ES" sz="1100" b="1" u="none" strike="noStrike" cap="none" normalizeH="0" baseline="0">
                          <a:ln>
                            <a:noFill/>
                          </a:ln>
                          <a:solidFill>
                            <a:schemeClr val="tx1"/>
                          </a:solidFill>
                          <a:effectLst/>
                          <a:latin typeface="Arial Narrow" panose="020B0606020202030204" pitchFamily="34" charset="0"/>
                          <a:cs typeface="Aharoni" panose="02010803020104030203" pitchFamily="2" charset="-79"/>
                        </a:rPr>
                        <a:t>Entrega más del 80% de los ejercicios o cuestionamientos.</a:t>
                      </a:r>
                      <a:endParaRPr kumimoji="0" lang="es-MX" sz="1100" b="1" i="0" u="none" strike="noStrike" cap="none" normalizeH="0" baseline="0">
                        <a:ln>
                          <a:noFill/>
                        </a:ln>
                        <a:solidFill>
                          <a:schemeClr val="tx1"/>
                        </a:solidFill>
                        <a:effectLst/>
                        <a:latin typeface="Arial Narrow" panose="020B0606020202030204" pitchFamily="34" charset="0"/>
                        <a:cs typeface="Aharoni" panose="02010803020104030203" pitchFamily="2" charset="-79"/>
                      </a:endParaRPr>
                    </a:p>
                  </a:txBody>
                  <a:tcPr marL="0" marR="0" marT="0" marB="0" horzOverflow="overflow"/>
                </a:tc>
                <a:tc>
                  <a:txBody>
                    <a:bodyPr/>
                    <a:lstStyle/>
                    <a:p>
                      <a:pPr marL="104775" marR="0" lvl="0" indent="0" algn="ctr" defTabSz="914400" rtl="0" eaLnBrk="1" fontAlgn="base" latinLnBrk="0" hangingPunct="1">
                        <a:lnSpc>
                          <a:spcPts val="1013"/>
                        </a:lnSpc>
                        <a:spcBef>
                          <a:spcPts val="675"/>
                        </a:spcBef>
                        <a:spcAft>
                          <a:spcPct val="0"/>
                        </a:spcAft>
                        <a:buClrTx/>
                        <a:buSzTx/>
                        <a:buFontTx/>
                        <a:buNone/>
                        <a:tabLst/>
                      </a:pPr>
                      <a:endParaRPr kumimoji="0" lang="es-ES"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endParaRPr>
                    </a:p>
                    <a:p>
                      <a:pPr marL="104775" marR="0" lvl="0" indent="0" algn="ctr" defTabSz="914400" rtl="0" eaLnBrk="1" fontAlgn="base" latinLnBrk="0" hangingPunct="1">
                        <a:lnSpc>
                          <a:spcPts val="1013"/>
                        </a:lnSpc>
                        <a:spcBef>
                          <a:spcPts val="675"/>
                        </a:spcBef>
                        <a:spcAft>
                          <a:spcPct val="0"/>
                        </a:spcAft>
                        <a:buClrTx/>
                        <a:buSzTx/>
                        <a:buFontTx/>
                        <a:buNone/>
                        <a:tabLst/>
                      </a:pPr>
                      <a:r>
                        <a:rPr kumimoji="0" lang="es-ES"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rPr>
                        <a:t>Presenta más del</a:t>
                      </a:r>
                      <a:endParaRPr kumimoji="0" lang="es-MX"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endParaRPr>
                    </a:p>
                    <a:p>
                      <a:pPr marL="104775" marR="0" lvl="0" indent="0" algn="ctr" defTabSz="914400" rtl="0" eaLnBrk="1" fontAlgn="base" latinLnBrk="0" hangingPunct="1">
                        <a:lnSpc>
                          <a:spcPts val="988"/>
                        </a:lnSpc>
                        <a:spcBef>
                          <a:spcPct val="0"/>
                        </a:spcBef>
                        <a:spcAft>
                          <a:spcPct val="0"/>
                        </a:spcAft>
                        <a:buClrTx/>
                        <a:buSzTx/>
                        <a:buFontTx/>
                        <a:buNone/>
                        <a:tabLst/>
                      </a:pPr>
                      <a:r>
                        <a:rPr kumimoji="0" lang="es-ES"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rPr>
                        <a:t>60% de los ejercicios o</a:t>
                      </a:r>
                      <a:endParaRPr kumimoji="0" lang="es-MX"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endParaRPr>
                    </a:p>
                    <a:p>
                      <a:pPr marL="104775" marR="0" lvl="0" indent="0" algn="ctr" defTabSz="914400" rtl="0" eaLnBrk="1" fontAlgn="base" latinLnBrk="0" hangingPunct="1">
                        <a:lnSpc>
                          <a:spcPct val="97000"/>
                        </a:lnSpc>
                        <a:spcBef>
                          <a:spcPct val="0"/>
                        </a:spcBef>
                        <a:spcAft>
                          <a:spcPct val="0"/>
                        </a:spcAft>
                        <a:buClrTx/>
                        <a:buSzTx/>
                        <a:buFontTx/>
                        <a:buNone/>
                        <a:tabLst/>
                      </a:pPr>
                      <a:r>
                        <a:rPr kumimoji="0" lang="en-US"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rPr>
                        <a:t>cuestionamientos a resolver.</a:t>
                      </a:r>
                      <a:endParaRPr kumimoji="0" lang="es-MX" sz="1100" b="1" i="0" u="none" strike="noStrike" cap="none" normalizeH="0" baseline="0" dirty="0">
                        <a:ln>
                          <a:noFill/>
                        </a:ln>
                        <a:solidFill>
                          <a:schemeClr val="tx1"/>
                        </a:solidFill>
                        <a:effectLst/>
                        <a:latin typeface="Arial Narrow" panose="020B0606020202030204" pitchFamily="34" charset="0"/>
                        <a:cs typeface="Aharoni" panose="02010803020104030203" pitchFamily="2" charset="-79"/>
                      </a:endParaRPr>
                    </a:p>
                  </a:txBody>
                  <a:tcPr marL="0" marR="0" marT="0" marB="0" horzOverflow="overflow"/>
                </a:tc>
                <a:tc>
                  <a:txBody>
                    <a:body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es-ES" sz="1100" b="1" u="none" strike="noStrike" cap="none" normalizeH="0" baseline="0">
                          <a:ln>
                            <a:noFill/>
                          </a:ln>
                          <a:solidFill>
                            <a:schemeClr val="tx1"/>
                          </a:solidFill>
                          <a:effectLst/>
                          <a:latin typeface="Arial Narrow" panose="020B0606020202030204" pitchFamily="34" charset="0"/>
                          <a:cs typeface="Aharoni" panose="02010803020104030203" pitchFamily="2" charset="-79"/>
                        </a:rPr>
                        <a:t> </a:t>
                      </a:r>
                      <a:endParaRPr kumimoji="0" lang="es-MX" sz="1100" b="1" u="none" strike="noStrike" cap="none" normalizeH="0" baseline="0">
                        <a:ln>
                          <a:noFill/>
                        </a:ln>
                        <a:solidFill>
                          <a:schemeClr val="tx1"/>
                        </a:solidFill>
                        <a:effectLst/>
                        <a:latin typeface="Arial Narrow" panose="020B0606020202030204" pitchFamily="34" charset="0"/>
                        <a:cs typeface="Aharoni" panose="02010803020104030203" pitchFamily="2" charset="-79"/>
                      </a:endParaRPr>
                    </a:p>
                    <a:p>
                      <a:pPr marL="0" marR="0" lvl="0" indent="0" algn="ctr" defTabSz="914400" rtl="0" eaLnBrk="1" fontAlgn="base" latinLnBrk="0" hangingPunct="1">
                        <a:lnSpc>
                          <a:spcPct val="96000"/>
                        </a:lnSpc>
                        <a:spcBef>
                          <a:spcPct val="0"/>
                        </a:spcBef>
                        <a:spcAft>
                          <a:spcPct val="0"/>
                        </a:spcAft>
                        <a:buClrTx/>
                        <a:buSzTx/>
                        <a:buFontTx/>
                        <a:buNone/>
                        <a:tabLst/>
                      </a:pPr>
                      <a:r>
                        <a:rPr kumimoji="0" lang="es-ES" sz="1100" b="1" u="none" strike="noStrike" cap="none" normalizeH="0" baseline="0">
                          <a:ln>
                            <a:noFill/>
                          </a:ln>
                          <a:solidFill>
                            <a:schemeClr val="tx1"/>
                          </a:solidFill>
                          <a:effectLst/>
                          <a:latin typeface="Arial Narrow" panose="020B0606020202030204" pitchFamily="34" charset="0"/>
                          <a:cs typeface="Aharoni" panose="02010803020104030203" pitchFamily="2" charset="-79"/>
                        </a:rPr>
                        <a:t>Presenta menos del 50% de los ejercicios o cuestionamientos.</a:t>
                      </a:r>
                      <a:endParaRPr kumimoji="0" lang="es-MX" sz="1100" b="1" i="0" u="none" strike="noStrike" cap="none" normalizeH="0" baseline="0">
                        <a:ln>
                          <a:noFill/>
                        </a:ln>
                        <a:solidFill>
                          <a:schemeClr val="tx1"/>
                        </a:solidFill>
                        <a:effectLst/>
                        <a:latin typeface="Arial Narrow" panose="020B0606020202030204" pitchFamily="34" charset="0"/>
                        <a:cs typeface="Aharoni" panose="02010803020104030203" pitchFamily="2" charset="-79"/>
                      </a:endParaRPr>
                    </a:p>
                  </a:txBody>
                  <a:tcPr marL="0" marR="0" marT="0" marB="0" horzOverflow="overflow"/>
                </a:tc>
                <a:extLst>
                  <a:ext uri="{0D108BD9-81ED-4DB2-BD59-A6C34878D82A}">
                    <a16:rowId xmlns:a16="http://schemas.microsoft.com/office/drawing/2014/main" val="10001"/>
                  </a:ext>
                </a:extLst>
              </a:tr>
              <a:tr h="2501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u="none" strike="noStrike" cap="none" normalizeH="0" baseline="0">
                          <a:ln>
                            <a:noFill/>
                          </a:ln>
                          <a:solidFill>
                            <a:schemeClr val="tx1"/>
                          </a:solidFill>
                          <a:effectLst/>
                        </a:rPr>
                        <a:t> </a:t>
                      </a:r>
                      <a:endParaRPr kumimoji="0" lang="es-MX" sz="1100" b="1" u="none" strike="noStrike" cap="none" normalizeH="0" baseline="0">
                        <a:ln>
                          <a:noFill/>
                        </a:ln>
                        <a:solidFill>
                          <a:schemeClr val="tx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u="none" strike="noStrike" cap="none" normalizeH="0" baseline="0">
                          <a:ln>
                            <a:noFill/>
                          </a:ln>
                          <a:solidFill>
                            <a:schemeClr val="tx1"/>
                          </a:solidFill>
                          <a:effectLst/>
                        </a:rPr>
                        <a:t> </a:t>
                      </a:r>
                      <a:endParaRPr kumimoji="0" lang="es-MX" sz="1100" b="1" u="none" strike="noStrike" cap="none" normalizeH="0" baseline="0">
                        <a:ln>
                          <a:noFill/>
                        </a:ln>
                        <a:solidFill>
                          <a:schemeClr val="tx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u="none" strike="noStrike" cap="none" normalizeH="0" baseline="0">
                          <a:ln>
                            <a:noFill/>
                          </a:ln>
                          <a:solidFill>
                            <a:schemeClr val="tx1"/>
                          </a:solidFill>
                          <a:effectLst/>
                        </a:rPr>
                        <a:t> </a:t>
                      </a:r>
                      <a:endParaRPr kumimoji="0" lang="es-MX" sz="1100" b="1" u="none" strike="noStrike" cap="none" normalizeH="0" baseline="0">
                        <a:ln>
                          <a:noFill/>
                        </a:ln>
                        <a:solidFill>
                          <a:schemeClr val="tx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u="none" strike="noStrike" cap="none" normalizeH="0" baseline="0">
                          <a:ln>
                            <a:noFill/>
                          </a:ln>
                          <a:solidFill>
                            <a:schemeClr val="tx1"/>
                          </a:solidFill>
                          <a:effectLst/>
                        </a:rPr>
                        <a:t> </a:t>
                      </a:r>
                      <a:endParaRPr kumimoji="0" lang="es-MX" sz="1100" b="1" u="none" strike="noStrike" cap="none" normalizeH="0" baseline="0">
                        <a:ln>
                          <a:noFill/>
                        </a:ln>
                        <a:solidFill>
                          <a:schemeClr val="tx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u="none" strike="noStrike" cap="none" normalizeH="0" baseline="0">
                          <a:ln>
                            <a:noFill/>
                          </a:ln>
                          <a:solidFill>
                            <a:schemeClr val="tx1"/>
                          </a:solidFill>
                          <a:effectLst/>
                        </a:rPr>
                        <a:t> </a:t>
                      </a:r>
                      <a:endParaRPr kumimoji="0" lang="es-MX" sz="1100" b="1" u="none" strike="noStrike" cap="none" normalizeH="0" baseline="0">
                        <a:ln>
                          <a:noFill/>
                        </a:ln>
                        <a:solidFill>
                          <a:schemeClr val="tx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u="none" strike="noStrike" cap="none" normalizeH="0" baseline="0">
                          <a:ln>
                            <a:noFill/>
                          </a:ln>
                          <a:solidFill>
                            <a:schemeClr val="tx1"/>
                          </a:solidFill>
                          <a:effectLst/>
                        </a:rPr>
                        <a:t> </a:t>
                      </a:r>
                      <a:endParaRPr kumimoji="0" lang="es-MX" sz="1100" b="1" u="none" strike="noStrike" cap="none" normalizeH="0" baseline="0">
                        <a:ln>
                          <a:noFill/>
                        </a:ln>
                        <a:solidFill>
                          <a:schemeClr val="tx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a:ln>
                            <a:noFill/>
                          </a:ln>
                          <a:solidFill>
                            <a:schemeClr val="tx1"/>
                          </a:solidFill>
                          <a:effectLst/>
                        </a:rPr>
                        <a:t>PROCEDIMIENTO</a:t>
                      </a:r>
                      <a:endParaRPr kumimoji="0" lang="es-MX" sz="1100" b="1"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rPr>
                        <a:t> </a:t>
                      </a:r>
                      <a:endParaRPr kumimoji="0" lang="es-MX"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rPr>
                        <a:t> </a:t>
                      </a:r>
                      <a:endParaRPr kumimoji="0" lang="es-MX"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endParaRPr>
                    </a:p>
                    <a:p>
                      <a:pPr marL="0" marR="0" lvl="0" indent="0" algn="ctr" defTabSz="914400" rtl="0" eaLnBrk="1" fontAlgn="base" latinLnBrk="0" hangingPunct="1">
                        <a:lnSpc>
                          <a:spcPct val="95000"/>
                        </a:lnSpc>
                        <a:spcBef>
                          <a:spcPts val="650"/>
                        </a:spcBef>
                        <a:spcAft>
                          <a:spcPct val="0"/>
                        </a:spcAft>
                        <a:buClrTx/>
                        <a:buSzTx/>
                        <a:buFontTx/>
                        <a:buNone/>
                        <a:tabLst/>
                      </a:pPr>
                      <a:r>
                        <a:rPr kumimoji="0" lang="es-MX" sz="1100" b="1" u="none" strike="noStrike" cap="none" normalizeH="0" baseline="0" noProof="0" dirty="0">
                          <a:ln>
                            <a:noFill/>
                          </a:ln>
                          <a:solidFill>
                            <a:schemeClr val="tx1"/>
                          </a:solidFill>
                          <a:effectLst/>
                          <a:latin typeface="Arial Narrow" panose="020B0606020202030204" pitchFamily="34" charset="0"/>
                          <a:cs typeface="Aharoni" panose="02010803020104030203" pitchFamily="2" charset="-79"/>
                        </a:rPr>
                        <a:t>Refleja un razonamiento detallado y ordenado, utilizando procesos de análisis y argumentación adecuada,  para responder los ejercicios o</a:t>
                      </a:r>
                    </a:p>
                    <a:p>
                      <a:pPr marL="0" marR="0" lvl="0" indent="0" algn="ctr" defTabSz="914400" rtl="0" eaLnBrk="1" fontAlgn="base" latinLnBrk="0" hangingPunct="1">
                        <a:lnSpc>
                          <a:spcPct val="95000"/>
                        </a:lnSpc>
                        <a:spcBef>
                          <a:spcPct val="0"/>
                        </a:spcBef>
                        <a:spcAft>
                          <a:spcPct val="0"/>
                        </a:spcAft>
                        <a:buClrTx/>
                        <a:buSzTx/>
                        <a:buFontTx/>
                        <a:buNone/>
                        <a:tabLst/>
                      </a:pPr>
                      <a:r>
                        <a:rPr kumimoji="0" lang="es-MX" sz="1100" b="1" u="none" strike="noStrike" cap="none" normalizeH="0" baseline="0" noProof="0" dirty="0">
                          <a:ln>
                            <a:noFill/>
                          </a:ln>
                          <a:solidFill>
                            <a:schemeClr val="tx1"/>
                          </a:solidFill>
                          <a:effectLst/>
                          <a:latin typeface="Arial Narrow" panose="020B0606020202030204" pitchFamily="34" charset="0"/>
                          <a:cs typeface="Aharoni" panose="02010803020104030203" pitchFamily="2" charset="-79"/>
                        </a:rPr>
                        <a:t>cuestionamientos de manera correcta.</a:t>
                      </a:r>
                      <a:endParaRPr kumimoji="0" lang="es-MX" sz="1100" b="1" i="0" u="none" strike="noStrike" cap="none" normalizeH="0" baseline="0" noProof="0" dirty="0">
                        <a:ln>
                          <a:noFill/>
                        </a:ln>
                        <a:solidFill>
                          <a:schemeClr val="tx1"/>
                        </a:solidFill>
                        <a:effectLst/>
                        <a:latin typeface="Arial Narrow" panose="020B0606020202030204" pitchFamily="34" charset="0"/>
                        <a:cs typeface="Aharoni" panose="02010803020104030203" pitchFamily="2" charset="-79"/>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rPr>
                        <a:t> </a:t>
                      </a:r>
                      <a:endParaRPr kumimoji="0" lang="es-MX"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endParaRPr>
                    </a:p>
                    <a:p>
                      <a:pPr marL="0" marR="0" lvl="0" indent="0" algn="ctr" defTabSz="914400" rtl="0" eaLnBrk="1" fontAlgn="base" latinLnBrk="0" hangingPunct="1">
                        <a:lnSpc>
                          <a:spcPts val="1013"/>
                        </a:lnSpc>
                        <a:spcBef>
                          <a:spcPts val="775"/>
                        </a:spcBef>
                        <a:spcAft>
                          <a:spcPct val="0"/>
                        </a:spcAft>
                        <a:buClrTx/>
                        <a:buSzTx/>
                        <a:buFontTx/>
                        <a:buNone/>
                        <a:tabLst/>
                      </a:pPr>
                      <a:r>
                        <a:rPr kumimoji="0" lang="es-ES"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rPr>
                        <a:t>Refleja un razonamiento</a:t>
                      </a:r>
                      <a:endParaRPr kumimoji="0" lang="es-MX"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endParaRPr>
                    </a:p>
                    <a:p>
                      <a:pPr marL="0" marR="0" lvl="0" indent="0" algn="ctr" defTabSz="914400" rtl="0" eaLnBrk="1" fontAlgn="base" latinLnBrk="0" hangingPunct="1">
                        <a:lnSpc>
                          <a:spcPct val="95000"/>
                        </a:lnSpc>
                        <a:spcBef>
                          <a:spcPts val="13"/>
                        </a:spcBef>
                        <a:spcAft>
                          <a:spcPct val="0"/>
                        </a:spcAft>
                        <a:buClrTx/>
                        <a:buSzTx/>
                        <a:buFontTx/>
                        <a:buNone/>
                        <a:tabLst/>
                      </a:pPr>
                      <a:r>
                        <a:rPr kumimoji="0" lang="es-ES"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rPr>
                        <a:t>sin orden puede realizar los ejercicios o cuestionamientos, pero no explica la manera en que los resolvió. Cuando los hace utiliza el proceso adecuado, siguiendo los pasos para resolver los ejercicios de manera correcta.</a:t>
                      </a:r>
                      <a:endParaRPr kumimoji="0" lang="es-MX" sz="1100" b="1" i="0" u="none" strike="noStrike" cap="none" normalizeH="0" baseline="0" dirty="0">
                        <a:ln>
                          <a:noFill/>
                        </a:ln>
                        <a:solidFill>
                          <a:schemeClr val="tx1"/>
                        </a:solidFill>
                        <a:effectLst/>
                        <a:latin typeface="Arial Narrow" panose="020B0606020202030204" pitchFamily="34" charset="0"/>
                        <a:cs typeface="Aharoni" panose="02010803020104030203" pitchFamily="2" charset="-79"/>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rPr>
                        <a:t> </a:t>
                      </a:r>
                      <a:endParaRPr kumimoji="0" lang="es-MX"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rPr>
                        <a:t> </a:t>
                      </a:r>
                      <a:endParaRPr kumimoji="0" lang="es-MX"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endParaRPr>
                    </a:p>
                    <a:p>
                      <a:pPr marL="0" marR="0" lvl="0" indent="0" algn="ctr" defTabSz="914400" rtl="0" eaLnBrk="1" fontAlgn="base" latinLnBrk="0" hangingPunct="1">
                        <a:lnSpc>
                          <a:spcPts val="1013"/>
                        </a:lnSpc>
                        <a:spcBef>
                          <a:spcPts val="613"/>
                        </a:spcBef>
                        <a:spcAft>
                          <a:spcPct val="0"/>
                        </a:spcAft>
                        <a:buClrTx/>
                        <a:buSzTx/>
                        <a:buFontTx/>
                        <a:buNone/>
                        <a:tabLst/>
                      </a:pPr>
                      <a:r>
                        <a:rPr kumimoji="0" lang="es-MX" sz="1100" b="1" u="none" strike="noStrike" cap="none" normalizeH="0" baseline="0" noProof="0" dirty="0">
                          <a:ln>
                            <a:noFill/>
                          </a:ln>
                          <a:solidFill>
                            <a:schemeClr val="tx1"/>
                          </a:solidFill>
                          <a:effectLst/>
                          <a:latin typeface="Arial Narrow" panose="020B0606020202030204" pitchFamily="34" charset="0"/>
                          <a:cs typeface="Aharoni" panose="02010803020104030203" pitchFamily="2" charset="-79"/>
                        </a:rPr>
                        <a:t>Refleja un razonamiento</a:t>
                      </a:r>
                    </a:p>
                    <a:p>
                      <a:pPr marL="0" marR="0" lvl="0" indent="0" algn="ctr" defTabSz="914400" rtl="0" eaLnBrk="1" fontAlgn="base" latinLnBrk="0" hangingPunct="1">
                        <a:lnSpc>
                          <a:spcPct val="95000"/>
                        </a:lnSpc>
                        <a:spcBef>
                          <a:spcPts val="13"/>
                        </a:spcBef>
                        <a:spcAft>
                          <a:spcPct val="0"/>
                        </a:spcAft>
                        <a:buClrTx/>
                        <a:buSzTx/>
                        <a:buFontTx/>
                        <a:buNone/>
                        <a:tabLst/>
                      </a:pPr>
                      <a:r>
                        <a:rPr kumimoji="0" lang="es-MX" sz="1100" b="1" u="none" strike="noStrike" cap="none" normalizeH="0" baseline="0" noProof="0" dirty="0">
                          <a:ln>
                            <a:noFill/>
                          </a:ln>
                          <a:solidFill>
                            <a:schemeClr val="tx1"/>
                          </a:solidFill>
                          <a:effectLst/>
                          <a:latin typeface="Arial Narrow" panose="020B0606020202030204" pitchFamily="34" charset="0"/>
                          <a:cs typeface="Aharoni" panose="02010803020104030203" pitchFamily="2" charset="-79"/>
                        </a:rPr>
                        <a:t>sin orden puede realizar los ejercicios o cuestionamientos, pero no explica la manera en que los resolvió. Utiliza  otro</a:t>
                      </a:r>
                    </a:p>
                    <a:p>
                      <a:pPr marL="0" marR="0" lvl="0" indent="0" algn="ctr" defTabSz="914400" rtl="0" eaLnBrk="1" fontAlgn="base" latinLnBrk="0" hangingPunct="1">
                        <a:lnSpc>
                          <a:spcPct val="95000"/>
                        </a:lnSpc>
                        <a:spcBef>
                          <a:spcPct val="0"/>
                        </a:spcBef>
                        <a:spcAft>
                          <a:spcPct val="0"/>
                        </a:spcAft>
                        <a:buClrTx/>
                        <a:buSzTx/>
                        <a:buFontTx/>
                        <a:buNone/>
                        <a:tabLst/>
                      </a:pPr>
                      <a:r>
                        <a:rPr kumimoji="0" lang="es-MX" sz="1100" b="1" u="none" strike="noStrike" cap="none" normalizeH="0" baseline="0" noProof="0" dirty="0">
                          <a:ln>
                            <a:noFill/>
                          </a:ln>
                          <a:solidFill>
                            <a:schemeClr val="tx1"/>
                          </a:solidFill>
                          <a:effectLst/>
                          <a:latin typeface="Arial Narrow" panose="020B0606020202030204" pitchFamily="34" charset="0"/>
                          <a:cs typeface="Aharoni" panose="02010803020104030203" pitchFamily="2" charset="-79"/>
                        </a:rPr>
                        <a:t>proceso obteniendo un resultado razonable.</a:t>
                      </a:r>
                      <a:endParaRPr kumimoji="0" lang="es-MX" sz="1100" b="1" i="0" u="none" strike="noStrike" cap="none" normalizeH="0" baseline="0" noProof="0" dirty="0">
                        <a:ln>
                          <a:noFill/>
                        </a:ln>
                        <a:solidFill>
                          <a:schemeClr val="tx1"/>
                        </a:solidFill>
                        <a:effectLst/>
                        <a:latin typeface="Arial Narrow" panose="020B0606020202030204" pitchFamily="34" charset="0"/>
                        <a:cs typeface="Aharoni" panose="02010803020104030203" pitchFamily="2" charset="-79"/>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u="none" strike="noStrike" cap="none" normalizeH="0" baseline="0">
                          <a:ln>
                            <a:noFill/>
                          </a:ln>
                          <a:solidFill>
                            <a:schemeClr val="tx1"/>
                          </a:solidFill>
                          <a:effectLst/>
                          <a:latin typeface="Arial Narrow" panose="020B0606020202030204" pitchFamily="34" charset="0"/>
                          <a:cs typeface="Aharoni" panose="02010803020104030203" pitchFamily="2" charset="-79"/>
                        </a:rPr>
                        <a:t> </a:t>
                      </a:r>
                      <a:endParaRPr kumimoji="0" lang="es-MX" sz="1100" b="1" u="none" strike="noStrike" cap="none" normalizeH="0" baseline="0">
                        <a:ln>
                          <a:noFill/>
                        </a:ln>
                        <a:solidFill>
                          <a:schemeClr val="tx1"/>
                        </a:solidFill>
                        <a:effectLst/>
                        <a:latin typeface="Arial Narrow" panose="020B0606020202030204" pitchFamily="34" charset="0"/>
                        <a:cs typeface="Aharoni" panose="02010803020104030203" pitchFamily="2" charset="-79"/>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u="none" strike="noStrike" cap="none" normalizeH="0" baseline="0">
                          <a:ln>
                            <a:noFill/>
                          </a:ln>
                          <a:solidFill>
                            <a:schemeClr val="tx1"/>
                          </a:solidFill>
                          <a:effectLst/>
                          <a:latin typeface="Arial Narrow" panose="020B0606020202030204" pitchFamily="34" charset="0"/>
                          <a:cs typeface="Aharoni" panose="02010803020104030203" pitchFamily="2" charset="-79"/>
                        </a:rPr>
                        <a:t> </a:t>
                      </a:r>
                      <a:endParaRPr kumimoji="0" lang="es-MX" sz="1100" b="1" u="none" strike="noStrike" cap="none" normalizeH="0" baseline="0">
                        <a:ln>
                          <a:noFill/>
                        </a:ln>
                        <a:solidFill>
                          <a:schemeClr val="tx1"/>
                        </a:solidFill>
                        <a:effectLst/>
                        <a:latin typeface="Arial Narrow" panose="020B0606020202030204" pitchFamily="34" charset="0"/>
                        <a:cs typeface="Aharoni" panose="02010803020104030203" pitchFamily="2" charset="-79"/>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u="none" strike="noStrike" cap="none" normalizeH="0" baseline="0">
                          <a:ln>
                            <a:noFill/>
                          </a:ln>
                          <a:solidFill>
                            <a:schemeClr val="tx1"/>
                          </a:solidFill>
                          <a:effectLst/>
                          <a:latin typeface="Arial Narrow" panose="020B0606020202030204" pitchFamily="34" charset="0"/>
                          <a:cs typeface="Aharoni" panose="02010803020104030203" pitchFamily="2" charset="-79"/>
                        </a:rPr>
                        <a:t> </a:t>
                      </a:r>
                      <a:endParaRPr kumimoji="0" lang="es-MX" sz="1100" b="1" u="none" strike="noStrike" cap="none" normalizeH="0" baseline="0">
                        <a:ln>
                          <a:noFill/>
                        </a:ln>
                        <a:solidFill>
                          <a:schemeClr val="tx1"/>
                        </a:solidFill>
                        <a:effectLst/>
                        <a:latin typeface="Arial Narrow" panose="020B0606020202030204" pitchFamily="34" charset="0"/>
                        <a:cs typeface="Aharoni" panose="02010803020104030203" pitchFamily="2" charset="-79"/>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u="none" strike="noStrike" cap="none" normalizeH="0" baseline="0">
                          <a:ln>
                            <a:noFill/>
                          </a:ln>
                          <a:solidFill>
                            <a:schemeClr val="tx1"/>
                          </a:solidFill>
                          <a:effectLst/>
                          <a:latin typeface="Arial Narrow" panose="020B0606020202030204" pitchFamily="34" charset="0"/>
                          <a:cs typeface="Aharoni" panose="02010803020104030203" pitchFamily="2" charset="-79"/>
                        </a:rPr>
                        <a:t> </a:t>
                      </a:r>
                      <a:endParaRPr kumimoji="0" lang="es-MX" sz="1100" b="1" u="none" strike="noStrike" cap="none" normalizeH="0" baseline="0">
                        <a:ln>
                          <a:noFill/>
                        </a:ln>
                        <a:solidFill>
                          <a:schemeClr val="tx1"/>
                        </a:solidFill>
                        <a:effectLst/>
                        <a:latin typeface="Arial Narrow" panose="020B0606020202030204" pitchFamily="34" charset="0"/>
                        <a:cs typeface="Aharoni" panose="02010803020104030203" pitchFamily="2" charset="-79"/>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s-ES" sz="1100" b="1" u="none" strike="noStrike" cap="none" normalizeH="0" baseline="0">
                          <a:ln>
                            <a:noFill/>
                          </a:ln>
                          <a:solidFill>
                            <a:schemeClr val="tx1"/>
                          </a:solidFill>
                          <a:effectLst/>
                          <a:latin typeface="Arial Narrow" panose="020B0606020202030204" pitchFamily="34" charset="0"/>
                          <a:cs typeface="Aharoni" panose="02010803020104030203" pitchFamily="2" charset="-79"/>
                        </a:rPr>
                        <a:t>No refleja ningún razonamiento resuelve los ejercicios o</a:t>
                      </a:r>
                      <a:endParaRPr kumimoji="0" lang="es-MX" sz="1100" b="1" u="none" strike="noStrike" cap="none" normalizeH="0" baseline="0">
                        <a:ln>
                          <a:noFill/>
                        </a:ln>
                        <a:solidFill>
                          <a:schemeClr val="tx1"/>
                        </a:solidFill>
                        <a:effectLst/>
                        <a:latin typeface="Arial Narrow" panose="020B0606020202030204" pitchFamily="34" charset="0"/>
                        <a:cs typeface="Aharoni" panose="02010803020104030203" pitchFamily="2" charset="-79"/>
                      </a:endParaRPr>
                    </a:p>
                    <a:p>
                      <a:pPr marL="0" marR="0" lvl="0" indent="0" algn="ctr" defTabSz="914400" rtl="0" eaLnBrk="1" fontAlgn="base" latinLnBrk="0" hangingPunct="1">
                        <a:lnSpc>
                          <a:spcPts val="975"/>
                        </a:lnSpc>
                        <a:spcBef>
                          <a:spcPct val="0"/>
                        </a:spcBef>
                        <a:spcAft>
                          <a:spcPct val="0"/>
                        </a:spcAft>
                        <a:buClrTx/>
                        <a:buSzTx/>
                        <a:buFontTx/>
                        <a:buNone/>
                        <a:tabLst/>
                      </a:pPr>
                      <a:r>
                        <a:rPr kumimoji="0" lang="es-ES" sz="1100" b="1" u="none" strike="noStrike" cap="none" normalizeH="0" baseline="0">
                          <a:ln>
                            <a:noFill/>
                          </a:ln>
                          <a:solidFill>
                            <a:schemeClr val="tx1"/>
                          </a:solidFill>
                          <a:effectLst/>
                          <a:latin typeface="Arial Narrow" panose="020B0606020202030204" pitchFamily="34" charset="0"/>
                          <a:cs typeface="Aharoni" panose="02010803020104030203" pitchFamily="2" charset="-79"/>
                        </a:rPr>
                        <a:t>cuestionamientos de manera</a:t>
                      </a:r>
                      <a:endParaRPr kumimoji="0" lang="es-MX" sz="1100" b="1" u="none" strike="noStrike" cap="none" normalizeH="0" baseline="0">
                        <a:ln>
                          <a:noFill/>
                        </a:ln>
                        <a:solidFill>
                          <a:schemeClr val="tx1"/>
                        </a:solidFill>
                        <a:effectLst/>
                        <a:latin typeface="Arial Narrow" panose="020B0606020202030204" pitchFamily="34" charset="0"/>
                        <a:cs typeface="Aharoni" panose="02010803020104030203" pitchFamily="2" charset="-79"/>
                      </a:endParaRPr>
                    </a:p>
                    <a:p>
                      <a:pPr marL="0" marR="0" lvl="0" indent="0" algn="ctr" defTabSz="914400" rtl="0" eaLnBrk="1" fontAlgn="base" latinLnBrk="0" hangingPunct="1">
                        <a:lnSpc>
                          <a:spcPts val="1013"/>
                        </a:lnSpc>
                        <a:spcBef>
                          <a:spcPct val="0"/>
                        </a:spcBef>
                        <a:spcAft>
                          <a:spcPct val="0"/>
                        </a:spcAft>
                        <a:buClrTx/>
                        <a:buSzTx/>
                        <a:buFontTx/>
                        <a:buNone/>
                        <a:tabLst/>
                      </a:pPr>
                      <a:r>
                        <a:rPr kumimoji="0" lang="es-ES" sz="1100" b="1" u="none" strike="noStrike" cap="none" normalizeH="0" baseline="0">
                          <a:ln>
                            <a:noFill/>
                          </a:ln>
                          <a:solidFill>
                            <a:schemeClr val="tx1"/>
                          </a:solidFill>
                          <a:effectLst/>
                          <a:latin typeface="Arial Narrow" panose="020B0606020202030204" pitchFamily="34" charset="0"/>
                          <a:cs typeface="Aharoni" panose="02010803020104030203" pitchFamily="2" charset="-79"/>
                        </a:rPr>
                        <a:t>mecánica o superficial.</a:t>
                      </a:r>
                      <a:endParaRPr kumimoji="0" lang="es-MX" sz="1100" b="1" i="0" u="none" strike="noStrike" cap="none" normalizeH="0" baseline="0">
                        <a:ln>
                          <a:noFill/>
                        </a:ln>
                        <a:solidFill>
                          <a:schemeClr val="tx1"/>
                        </a:solidFill>
                        <a:effectLst/>
                        <a:latin typeface="Arial Narrow" panose="020B0606020202030204" pitchFamily="34" charset="0"/>
                        <a:cs typeface="Aharoni" panose="02010803020104030203" pitchFamily="2" charset="-79"/>
                      </a:endParaRPr>
                    </a:p>
                  </a:txBody>
                  <a:tcPr marL="0" marR="0" marT="0" marB="0" horzOverflow="overflow"/>
                </a:tc>
                <a:extLst>
                  <a:ext uri="{0D108BD9-81ED-4DB2-BD59-A6C34878D82A}">
                    <a16:rowId xmlns:a16="http://schemas.microsoft.com/office/drawing/2014/main" val="10002"/>
                  </a:ext>
                </a:extLst>
              </a:tr>
              <a:tr h="20404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u="none" strike="noStrike" cap="none" normalizeH="0" baseline="0">
                          <a:ln>
                            <a:noFill/>
                          </a:ln>
                          <a:solidFill>
                            <a:schemeClr val="tx1"/>
                          </a:solidFill>
                          <a:effectLst/>
                        </a:rPr>
                        <a:t> </a:t>
                      </a:r>
                      <a:endParaRPr kumimoji="0" lang="es-MX" sz="1100" b="1" u="none" strike="noStrike" cap="none" normalizeH="0" baseline="0">
                        <a:ln>
                          <a:noFill/>
                        </a:ln>
                        <a:solidFill>
                          <a:schemeClr val="tx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u="none" strike="noStrike" cap="none" normalizeH="0" baseline="0">
                          <a:ln>
                            <a:noFill/>
                          </a:ln>
                          <a:solidFill>
                            <a:schemeClr val="tx1"/>
                          </a:solidFill>
                          <a:effectLst/>
                        </a:rPr>
                        <a:t> </a:t>
                      </a:r>
                      <a:endParaRPr kumimoji="0" lang="es-MX" sz="1100" b="1" u="none" strike="noStrike" cap="none" normalizeH="0" baseline="0">
                        <a:ln>
                          <a:noFill/>
                        </a:ln>
                        <a:solidFill>
                          <a:schemeClr val="tx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u="none" strike="noStrike" cap="none" normalizeH="0" baseline="0">
                          <a:ln>
                            <a:noFill/>
                          </a:ln>
                          <a:solidFill>
                            <a:schemeClr val="tx1"/>
                          </a:solidFill>
                          <a:effectLst/>
                        </a:rPr>
                        <a:t> </a:t>
                      </a:r>
                      <a:endParaRPr kumimoji="0" lang="es-MX" sz="1100" b="1" u="none" strike="noStrike" cap="none" normalizeH="0" baseline="0">
                        <a:ln>
                          <a:noFill/>
                        </a:ln>
                        <a:solidFill>
                          <a:schemeClr val="tx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u="none" strike="noStrike" cap="none" normalizeH="0" baseline="0">
                          <a:ln>
                            <a:noFill/>
                          </a:ln>
                          <a:solidFill>
                            <a:schemeClr val="tx1"/>
                          </a:solidFill>
                          <a:effectLst/>
                        </a:rPr>
                        <a:t> </a:t>
                      </a:r>
                      <a:endParaRPr kumimoji="0" lang="es-MX" sz="1100" b="1" u="none" strike="noStrike" cap="none" normalizeH="0" baseline="0">
                        <a:ln>
                          <a:noFill/>
                        </a:ln>
                        <a:solidFill>
                          <a:schemeClr val="tx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1" u="none" strike="noStrike" cap="none" normalizeH="0" baseline="0">
                          <a:ln>
                            <a:noFill/>
                          </a:ln>
                          <a:solidFill>
                            <a:schemeClr val="tx1"/>
                          </a:solidFill>
                          <a:effectLst/>
                        </a:rPr>
                        <a:t> </a:t>
                      </a:r>
                      <a:endParaRPr kumimoji="0" lang="es-MX" sz="1100" b="1" u="none" strike="noStrike" cap="none" normalizeH="0" baseline="0">
                        <a:ln>
                          <a:noFill/>
                        </a:ln>
                        <a:solidFill>
                          <a:schemeClr val="tx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a:ln>
                            <a:noFill/>
                          </a:ln>
                          <a:solidFill>
                            <a:schemeClr val="tx1"/>
                          </a:solidFill>
                          <a:effectLst/>
                        </a:rPr>
                        <a:t>RESULTADOS</a:t>
                      </a:r>
                      <a:endParaRPr kumimoji="0" lang="es-MX" sz="1100" b="1"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rPr>
                        <a:t> </a:t>
                      </a:r>
                      <a:endParaRPr kumimoji="0" lang="es-MX"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endParaRPr>
                    </a:p>
                    <a:p>
                      <a:pPr marL="0" marR="0" lvl="0" indent="0" algn="ctr" defTabSz="914400" rtl="0" eaLnBrk="1" fontAlgn="base" latinLnBrk="0" hangingPunct="1">
                        <a:lnSpc>
                          <a:spcPct val="100000"/>
                        </a:lnSpc>
                        <a:spcBef>
                          <a:spcPts val="25"/>
                        </a:spcBef>
                        <a:spcAft>
                          <a:spcPct val="0"/>
                        </a:spcAft>
                        <a:buClrTx/>
                        <a:buSzTx/>
                        <a:buFontTx/>
                        <a:buNone/>
                        <a:tabLst/>
                      </a:pPr>
                      <a:r>
                        <a:rPr kumimoji="0" lang="es-ES"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rPr>
                        <a:t> </a:t>
                      </a:r>
                      <a:endParaRPr kumimoji="0" lang="es-MX"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s-MX" sz="1100" b="1" u="none" strike="noStrike" cap="none" normalizeH="0" baseline="0" noProof="0" dirty="0">
                          <a:ln>
                            <a:noFill/>
                          </a:ln>
                          <a:solidFill>
                            <a:schemeClr val="tx1"/>
                          </a:solidFill>
                          <a:effectLst/>
                          <a:latin typeface="Arial Narrow" panose="020B0606020202030204" pitchFamily="34" charset="0"/>
                          <a:cs typeface="Aharoni" panose="02010803020104030203" pitchFamily="2" charset="-79"/>
                        </a:rPr>
                        <a:t>Presenta el resultado obtenido a partir del análisis y argumentación de los ejercicios y es correcto.</a:t>
                      </a:r>
                    </a:p>
                    <a:p>
                      <a:pPr marL="0" marR="0" lvl="0" indent="0" algn="ctr" defTabSz="914400" rtl="0" eaLnBrk="1" fontAlgn="base" latinLnBrk="0" hangingPunct="1">
                        <a:lnSpc>
                          <a:spcPct val="100000"/>
                        </a:lnSpc>
                        <a:spcBef>
                          <a:spcPts val="25"/>
                        </a:spcBef>
                        <a:spcAft>
                          <a:spcPct val="0"/>
                        </a:spcAft>
                        <a:buClrTx/>
                        <a:buSzTx/>
                        <a:buFontTx/>
                        <a:buNone/>
                        <a:tabLst/>
                      </a:pPr>
                      <a:r>
                        <a:rPr kumimoji="0" lang="es-MX" sz="1100" b="1" u="none" strike="noStrike" cap="none" normalizeH="0" baseline="0" noProof="0" dirty="0">
                          <a:ln>
                            <a:noFill/>
                          </a:ln>
                          <a:solidFill>
                            <a:schemeClr val="tx1"/>
                          </a:solidFill>
                          <a:effectLst/>
                          <a:latin typeface="Arial Narrow" panose="020B0606020202030204" pitchFamily="34" charset="0"/>
                          <a:cs typeface="Aharoni" panose="02010803020104030203" pitchFamily="2" charset="-79"/>
                        </a:rPr>
                        <a:t> </a:t>
                      </a:r>
                    </a:p>
                    <a:p>
                      <a:pPr marL="0" marR="0" lvl="0" indent="0" algn="ctr" defTabSz="914400" rtl="0" eaLnBrk="1" fontAlgn="base" latinLnBrk="0" hangingPunct="1">
                        <a:lnSpc>
                          <a:spcPct val="96000"/>
                        </a:lnSpc>
                        <a:spcBef>
                          <a:spcPct val="0"/>
                        </a:spcBef>
                        <a:spcAft>
                          <a:spcPct val="0"/>
                        </a:spcAft>
                        <a:buClrTx/>
                        <a:buSzTx/>
                        <a:buFontTx/>
                        <a:buNone/>
                        <a:tabLst/>
                      </a:pPr>
                      <a:r>
                        <a:rPr kumimoji="0" lang="es-MX" sz="1100" b="1" u="none" strike="noStrike" cap="none" normalizeH="0" baseline="0" noProof="0" dirty="0">
                          <a:ln>
                            <a:noFill/>
                          </a:ln>
                          <a:solidFill>
                            <a:schemeClr val="tx1"/>
                          </a:solidFill>
                          <a:effectLst/>
                          <a:latin typeface="Arial Narrow" panose="020B0606020202030204" pitchFamily="34" charset="0"/>
                          <a:cs typeface="Aharoni" panose="02010803020104030203" pitchFamily="2" charset="-79"/>
                        </a:rPr>
                        <a:t>Puede corroborarlo dándole sentido.</a:t>
                      </a:r>
                      <a:endParaRPr kumimoji="0" lang="es-MX" sz="1100" b="1" i="0" u="none" strike="noStrike" cap="none" normalizeH="0" baseline="0" noProof="0" dirty="0">
                        <a:ln>
                          <a:noFill/>
                        </a:ln>
                        <a:solidFill>
                          <a:schemeClr val="tx1"/>
                        </a:solidFill>
                        <a:effectLst/>
                        <a:latin typeface="Arial Narrow" panose="020B0606020202030204" pitchFamily="34" charset="0"/>
                        <a:cs typeface="Aharoni" panose="02010803020104030203" pitchFamily="2" charset="-79"/>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u="none" strike="noStrike" cap="none" normalizeH="0" baseline="0">
                          <a:ln>
                            <a:noFill/>
                          </a:ln>
                          <a:solidFill>
                            <a:schemeClr val="tx1"/>
                          </a:solidFill>
                          <a:effectLst/>
                          <a:latin typeface="Arial Narrow" panose="020B0606020202030204" pitchFamily="34" charset="0"/>
                          <a:cs typeface="Aharoni" panose="02010803020104030203" pitchFamily="2" charset="-79"/>
                        </a:rPr>
                        <a:t> </a:t>
                      </a:r>
                      <a:endParaRPr kumimoji="0" lang="es-MX" sz="1100" b="1" u="none" strike="noStrike" cap="none" normalizeH="0" baseline="0">
                        <a:ln>
                          <a:noFill/>
                        </a:ln>
                        <a:solidFill>
                          <a:schemeClr val="tx1"/>
                        </a:solidFill>
                        <a:effectLst/>
                        <a:latin typeface="Arial Narrow" panose="020B0606020202030204" pitchFamily="34" charset="0"/>
                        <a:cs typeface="Aharoni" panose="02010803020104030203" pitchFamily="2" charset="-79"/>
                      </a:endParaRPr>
                    </a:p>
                    <a:p>
                      <a:pPr marL="0" marR="0" lvl="0" indent="0" algn="ctr" defTabSz="914400" rtl="0" eaLnBrk="1" fontAlgn="base" latinLnBrk="0" hangingPunct="1">
                        <a:lnSpc>
                          <a:spcPct val="100000"/>
                        </a:lnSpc>
                        <a:spcBef>
                          <a:spcPts val="50"/>
                        </a:spcBef>
                        <a:spcAft>
                          <a:spcPct val="0"/>
                        </a:spcAft>
                        <a:buClrTx/>
                        <a:buSzTx/>
                        <a:buFontTx/>
                        <a:buNone/>
                        <a:tabLst/>
                      </a:pPr>
                      <a:r>
                        <a:rPr kumimoji="0" lang="es-ES" sz="1100" b="1" u="none" strike="noStrike" cap="none" normalizeH="0" baseline="0">
                          <a:ln>
                            <a:noFill/>
                          </a:ln>
                          <a:solidFill>
                            <a:schemeClr val="tx1"/>
                          </a:solidFill>
                          <a:effectLst/>
                          <a:latin typeface="Arial Narrow" panose="020B0606020202030204" pitchFamily="34" charset="0"/>
                          <a:cs typeface="Aharoni" panose="02010803020104030203" pitchFamily="2" charset="-79"/>
                        </a:rPr>
                        <a:t> </a:t>
                      </a:r>
                      <a:endParaRPr kumimoji="0" lang="es-MX" sz="1100" b="1" u="none" strike="noStrike" cap="none" normalizeH="0" baseline="0">
                        <a:ln>
                          <a:noFill/>
                        </a:ln>
                        <a:solidFill>
                          <a:schemeClr val="tx1"/>
                        </a:solidFill>
                        <a:effectLst/>
                        <a:latin typeface="Arial Narrow" panose="020B0606020202030204" pitchFamily="34" charset="0"/>
                        <a:cs typeface="Aharoni" panose="02010803020104030203" pitchFamily="2" charset="-79"/>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s-ES" sz="1100" b="1" u="none" strike="noStrike" cap="none" normalizeH="0" baseline="0">
                          <a:ln>
                            <a:noFill/>
                          </a:ln>
                          <a:solidFill>
                            <a:schemeClr val="tx1"/>
                          </a:solidFill>
                          <a:effectLst/>
                          <a:latin typeface="Arial Narrow" panose="020B0606020202030204" pitchFamily="34" charset="0"/>
                          <a:cs typeface="Aharoni" panose="02010803020104030203" pitchFamily="2" charset="-79"/>
                        </a:rPr>
                        <a:t>Presenta 80% ó más resultados correctos, comete algunos errores debido a cálculos o interpretaciones erróneas, utiliza el proceso adecuado y sigue los pasos para resolverlo.</a:t>
                      </a:r>
                      <a:endParaRPr kumimoji="0" lang="es-MX" sz="1100" b="1" i="0" u="none" strike="noStrike" cap="none" normalizeH="0" baseline="0">
                        <a:ln>
                          <a:noFill/>
                        </a:ln>
                        <a:solidFill>
                          <a:schemeClr val="tx1"/>
                        </a:solidFill>
                        <a:effectLst/>
                        <a:latin typeface="Arial Narrow" panose="020B0606020202030204" pitchFamily="34" charset="0"/>
                        <a:cs typeface="Aharoni" panose="02010803020104030203" pitchFamily="2" charset="-79"/>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rPr>
                        <a:t> </a:t>
                      </a:r>
                      <a:endParaRPr kumimoji="0" lang="es-MX"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rPr>
                        <a:t> </a:t>
                      </a:r>
                      <a:endParaRPr kumimoji="0" lang="es-MX"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rPr>
                        <a:t> </a:t>
                      </a:r>
                      <a:endParaRPr kumimoji="0" lang="es-MX"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s-ES"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rPr>
                        <a:t>Presenta 60 % o más resultados correctos, comete algunos errores debido a cálculos e interpretaciones erróneas.</a:t>
                      </a:r>
                      <a:endParaRPr kumimoji="0" lang="es-MX" sz="1100" b="1" i="0" u="none" strike="noStrike" cap="none" normalizeH="0" baseline="0" dirty="0">
                        <a:ln>
                          <a:noFill/>
                        </a:ln>
                        <a:solidFill>
                          <a:schemeClr val="tx1"/>
                        </a:solidFill>
                        <a:effectLst/>
                        <a:latin typeface="Arial Narrow" panose="020B0606020202030204" pitchFamily="34" charset="0"/>
                        <a:cs typeface="Aharoni" panose="02010803020104030203" pitchFamily="2" charset="-79"/>
                      </a:endParaRPr>
                    </a:p>
                  </a:txBody>
                  <a:tcPr marL="0" marR="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rPr>
                        <a:t> </a:t>
                      </a:r>
                      <a:endParaRPr kumimoji="0" lang="es-MX"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rPr>
                        <a:t> </a:t>
                      </a:r>
                      <a:endParaRPr kumimoji="0" lang="es-MX"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endParaRPr>
                    </a:p>
                    <a:p>
                      <a:pPr marL="0" marR="0" lvl="0" indent="0" algn="ctr" defTabSz="914400" rtl="0" eaLnBrk="1" fontAlgn="base" latinLnBrk="0" hangingPunct="1">
                        <a:lnSpc>
                          <a:spcPct val="100000"/>
                        </a:lnSpc>
                        <a:spcBef>
                          <a:spcPts val="38"/>
                        </a:spcBef>
                        <a:spcAft>
                          <a:spcPct val="0"/>
                        </a:spcAft>
                        <a:buClrTx/>
                        <a:buSzTx/>
                        <a:buFontTx/>
                        <a:buNone/>
                        <a:tabLst/>
                      </a:pPr>
                      <a:r>
                        <a:rPr kumimoji="0" lang="es-ES"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rPr>
                        <a:t> </a:t>
                      </a:r>
                      <a:endParaRPr kumimoji="0" lang="es-MX"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s-MX" sz="1100" b="1" u="none" strike="noStrike" cap="none" normalizeH="0" baseline="0" noProof="0" dirty="0">
                          <a:ln>
                            <a:noFill/>
                          </a:ln>
                          <a:solidFill>
                            <a:schemeClr val="tx1"/>
                          </a:solidFill>
                          <a:effectLst/>
                          <a:latin typeface="Arial Narrow" panose="020B0606020202030204" pitchFamily="34" charset="0"/>
                          <a:cs typeface="Aharoni" panose="02010803020104030203" pitchFamily="2" charset="-79"/>
                        </a:rPr>
                        <a:t>Presenta 50% o menos resultados correctos, no desarrolla análisis e</a:t>
                      </a:r>
                    </a:p>
                    <a:p>
                      <a:pPr marL="0" marR="0" lvl="0" indent="0" algn="ctr" defTabSz="914400" rtl="0" eaLnBrk="1" fontAlgn="base" latinLnBrk="0" hangingPunct="1">
                        <a:lnSpc>
                          <a:spcPts val="988"/>
                        </a:lnSpc>
                        <a:spcBef>
                          <a:spcPct val="0"/>
                        </a:spcBef>
                        <a:spcAft>
                          <a:spcPct val="0"/>
                        </a:spcAft>
                        <a:buClrTx/>
                        <a:buSzTx/>
                        <a:buFontTx/>
                        <a:buNone/>
                        <a:tabLst/>
                      </a:pPr>
                      <a:r>
                        <a:rPr kumimoji="0" lang="es-MX" sz="1100" b="1" u="none" strike="noStrike" cap="none" normalizeH="0" baseline="0" noProof="0" dirty="0">
                          <a:ln>
                            <a:noFill/>
                          </a:ln>
                          <a:solidFill>
                            <a:schemeClr val="tx1"/>
                          </a:solidFill>
                          <a:effectLst/>
                          <a:latin typeface="Arial Narrow" panose="020B0606020202030204" pitchFamily="34" charset="0"/>
                          <a:cs typeface="Aharoni" panose="02010803020104030203" pitchFamily="2" charset="-79"/>
                        </a:rPr>
                        <a:t>interpretaciones apropiadas</a:t>
                      </a:r>
                      <a:r>
                        <a:rPr kumimoji="0" lang="en-US" sz="1100" b="1" u="none" strike="noStrike" cap="none" normalizeH="0" baseline="0" dirty="0">
                          <a:ln>
                            <a:noFill/>
                          </a:ln>
                          <a:solidFill>
                            <a:schemeClr val="tx1"/>
                          </a:solidFill>
                          <a:effectLst/>
                          <a:latin typeface="Arial Narrow" panose="020B0606020202030204" pitchFamily="34" charset="0"/>
                          <a:cs typeface="Aharoni" panose="02010803020104030203" pitchFamily="2" charset="-79"/>
                        </a:rPr>
                        <a:t>.</a:t>
                      </a:r>
                      <a:endParaRPr kumimoji="0" lang="es-MX" sz="1100" b="1" i="0" u="none" strike="noStrike" cap="none" normalizeH="0" baseline="0" dirty="0">
                        <a:ln>
                          <a:noFill/>
                        </a:ln>
                        <a:solidFill>
                          <a:schemeClr val="tx1"/>
                        </a:solidFill>
                        <a:effectLst/>
                        <a:latin typeface="Arial Narrow" panose="020B0606020202030204" pitchFamily="34" charset="0"/>
                        <a:cs typeface="Aharoni" panose="02010803020104030203" pitchFamily="2" charset="-79"/>
                      </a:endParaRPr>
                    </a:p>
                  </a:txBody>
                  <a:tcPr marL="0" marR="0" marT="0" marB="0" horzOverflow="overflow"/>
                </a:tc>
                <a:extLst>
                  <a:ext uri="{0D108BD9-81ED-4DB2-BD59-A6C34878D82A}">
                    <a16:rowId xmlns:a16="http://schemas.microsoft.com/office/drawing/2014/main" val="10003"/>
                  </a:ext>
                </a:extLst>
              </a:tr>
              <a:tr h="247612">
                <a:tc>
                  <a:txBody>
                    <a:bodyPr/>
                    <a:lstStyle/>
                    <a:p>
                      <a:pPr marL="66675" marR="0" lvl="0" indent="0" algn="ctr" defTabSz="914400" rtl="0" eaLnBrk="1" fontAlgn="base" latinLnBrk="0" hangingPunct="1">
                        <a:lnSpc>
                          <a:spcPct val="100000"/>
                        </a:lnSpc>
                        <a:spcBef>
                          <a:spcPts val="563"/>
                        </a:spcBef>
                        <a:spcAft>
                          <a:spcPct val="0"/>
                        </a:spcAft>
                        <a:buClrTx/>
                        <a:buSzTx/>
                        <a:buFontTx/>
                        <a:buNone/>
                        <a:tabLst/>
                      </a:pPr>
                      <a:r>
                        <a:rPr kumimoji="0" lang="en-US" sz="1100" b="1" u="none" strike="noStrike" cap="none" normalizeH="0" baseline="0">
                          <a:ln>
                            <a:noFill/>
                          </a:ln>
                          <a:solidFill>
                            <a:schemeClr val="tx1"/>
                          </a:solidFill>
                          <a:effectLst/>
                        </a:rPr>
                        <a:t>Total</a:t>
                      </a:r>
                      <a:endParaRPr kumimoji="0" lang="es-MX" sz="1100" b="1" i="0" u="none" strike="noStrike" cap="none" normalizeH="0" baseline="0">
                        <a:ln>
                          <a:noFill/>
                        </a:ln>
                        <a:solidFill>
                          <a:schemeClr val="tx1"/>
                        </a:solidFill>
                        <a:effectLst/>
                        <a:latin typeface="Times New Roman" pitchFamily="18" charset="0"/>
                        <a:cs typeface="Times New Roman" pitchFamily="18" charset="0"/>
                      </a:endParaRPr>
                    </a:p>
                  </a:txBody>
                  <a:tcPr marL="0" marR="0" marT="0" marB="0" horzOverflow="overflow"/>
                </a:tc>
                <a:tc>
                  <a:txBody>
                    <a:bodyPr/>
                    <a:lstStyle/>
                    <a:p>
                      <a:pPr marL="288925" marR="0" lvl="0" indent="0" algn="ctr" defTabSz="914400" rtl="0" eaLnBrk="1" fontAlgn="base" latinLnBrk="0" hangingPunct="1">
                        <a:lnSpc>
                          <a:spcPct val="100000"/>
                        </a:lnSpc>
                        <a:spcBef>
                          <a:spcPts val="563"/>
                        </a:spcBef>
                        <a:spcAft>
                          <a:spcPct val="0"/>
                        </a:spcAft>
                        <a:buClrTx/>
                        <a:buSzTx/>
                        <a:buFontTx/>
                        <a:buNone/>
                        <a:tabLst/>
                      </a:pPr>
                      <a:r>
                        <a:rPr kumimoji="0" lang="en-US" sz="1100" b="1" u="none" strike="noStrike" cap="none" normalizeH="0" baseline="0" dirty="0">
                          <a:ln>
                            <a:noFill/>
                          </a:ln>
                          <a:solidFill>
                            <a:schemeClr val="tx1"/>
                          </a:solidFill>
                          <a:effectLst/>
                        </a:rPr>
                        <a:t>100% Puntaje</a:t>
                      </a:r>
                      <a:endParaRPr kumimoji="0" lang="es-MX" sz="1100" b="1" i="0" u="none" strike="noStrike" cap="none" normalizeH="0" baseline="0" dirty="0">
                        <a:ln>
                          <a:noFill/>
                        </a:ln>
                        <a:solidFill>
                          <a:schemeClr val="tx1"/>
                        </a:solidFill>
                        <a:effectLst/>
                        <a:latin typeface="Times New Roman" pitchFamily="18" charset="0"/>
                        <a:cs typeface="Times New Roman" pitchFamily="18" charset="0"/>
                      </a:endParaRPr>
                    </a:p>
                  </a:txBody>
                  <a:tcPr marL="0" marR="0" marT="0" marB="0" horzOverflow="overflow"/>
                </a:tc>
                <a:tc>
                  <a:txBody>
                    <a:bodyPr/>
                    <a:lstStyle/>
                    <a:p>
                      <a:pPr marL="317500" marR="0" lvl="0" indent="0" algn="ctr" defTabSz="914400" rtl="0" eaLnBrk="1" fontAlgn="base" latinLnBrk="0" hangingPunct="1">
                        <a:lnSpc>
                          <a:spcPct val="100000"/>
                        </a:lnSpc>
                        <a:spcBef>
                          <a:spcPts val="563"/>
                        </a:spcBef>
                        <a:spcAft>
                          <a:spcPct val="0"/>
                        </a:spcAft>
                        <a:buClrTx/>
                        <a:buSzTx/>
                        <a:buFontTx/>
                        <a:buNone/>
                        <a:tabLst/>
                      </a:pPr>
                      <a:r>
                        <a:rPr kumimoji="0" lang="en-US" sz="1100" b="1" u="none" strike="noStrike" cap="none" normalizeH="0" baseline="0" dirty="0">
                          <a:ln>
                            <a:noFill/>
                          </a:ln>
                          <a:solidFill>
                            <a:schemeClr val="tx1"/>
                          </a:solidFill>
                          <a:effectLst/>
                        </a:rPr>
                        <a:t>80% Puntaje</a:t>
                      </a:r>
                      <a:endParaRPr kumimoji="0" lang="es-MX" sz="1100" b="1" i="0" u="none" strike="noStrike" cap="none" normalizeH="0" baseline="0" dirty="0">
                        <a:ln>
                          <a:noFill/>
                        </a:ln>
                        <a:solidFill>
                          <a:schemeClr val="tx1"/>
                        </a:solidFill>
                        <a:effectLst/>
                        <a:latin typeface="Times New Roman" pitchFamily="18" charset="0"/>
                        <a:cs typeface="Times New Roman" pitchFamily="18" charset="0"/>
                      </a:endParaRPr>
                    </a:p>
                  </a:txBody>
                  <a:tcPr marL="0" marR="0" marT="0" marB="0" horzOverflow="overflow"/>
                </a:tc>
                <a:tc>
                  <a:txBody>
                    <a:bodyPr/>
                    <a:lstStyle/>
                    <a:p>
                      <a:pPr marL="319088" marR="0" lvl="0" indent="0" algn="ctr" defTabSz="914400" rtl="0" eaLnBrk="1" fontAlgn="base" latinLnBrk="0" hangingPunct="1">
                        <a:lnSpc>
                          <a:spcPct val="100000"/>
                        </a:lnSpc>
                        <a:spcBef>
                          <a:spcPts val="563"/>
                        </a:spcBef>
                        <a:spcAft>
                          <a:spcPct val="0"/>
                        </a:spcAft>
                        <a:buClrTx/>
                        <a:buSzTx/>
                        <a:buFontTx/>
                        <a:buNone/>
                        <a:tabLst/>
                      </a:pPr>
                      <a:r>
                        <a:rPr kumimoji="0" lang="en-US" sz="1100" b="1" u="none" strike="noStrike" cap="none" normalizeH="0" baseline="0" dirty="0">
                          <a:ln>
                            <a:noFill/>
                          </a:ln>
                          <a:solidFill>
                            <a:schemeClr val="tx1"/>
                          </a:solidFill>
                          <a:effectLst/>
                        </a:rPr>
                        <a:t>60% Puntaje</a:t>
                      </a:r>
                      <a:endParaRPr kumimoji="0" lang="es-MX" sz="1100" b="1" i="0" u="none" strike="noStrike" cap="none" normalizeH="0" baseline="0" dirty="0">
                        <a:ln>
                          <a:noFill/>
                        </a:ln>
                        <a:solidFill>
                          <a:schemeClr val="tx1"/>
                        </a:solidFill>
                        <a:effectLst/>
                        <a:latin typeface="Times New Roman" pitchFamily="18" charset="0"/>
                        <a:cs typeface="Times New Roman" pitchFamily="18" charset="0"/>
                      </a:endParaRPr>
                    </a:p>
                  </a:txBody>
                  <a:tcPr marL="0" marR="0" marT="0" marB="0" horzOverflow="overflow"/>
                </a:tc>
                <a:tc>
                  <a:txBody>
                    <a:bodyPr/>
                    <a:lstStyle/>
                    <a:p>
                      <a:pPr marL="0" marR="0" lvl="0" indent="0" algn="ctr" defTabSz="914400" rtl="0" eaLnBrk="1" fontAlgn="base" latinLnBrk="0" hangingPunct="1">
                        <a:lnSpc>
                          <a:spcPct val="100000"/>
                        </a:lnSpc>
                        <a:spcBef>
                          <a:spcPts val="563"/>
                        </a:spcBef>
                        <a:spcAft>
                          <a:spcPct val="0"/>
                        </a:spcAft>
                        <a:buClrTx/>
                        <a:buSzTx/>
                        <a:buFontTx/>
                        <a:buNone/>
                        <a:tabLst/>
                      </a:pPr>
                      <a:r>
                        <a:rPr kumimoji="0" lang="en-US" sz="1100" b="1" u="none" strike="noStrike" cap="none" normalizeH="0" baseline="0" dirty="0">
                          <a:ln>
                            <a:noFill/>
                          </a:ln>
                          <a:solidFill>
                            <a:schemeClr val="tx1"/>
                          </a:solidFill>
                          <a:effectLst/>
                        </a:rPr>
                        <a:t>40% Puntaje</a:t>
                      </a:r>
                      <a:endParaRPr kumimoji="0" lang="es-MX" sz="1100" b="1" i="0" u="none" strike="noStrike" cap="none" normalizeH="0" baseline="0" dirty="0">
                        <a:ln>
                          <a:noFill/>
                        </a:ln>
                        <a:solidFill>
                          <a:schemeClr val="tx1"/>
                        </a:solidFill>
                        <a:effectLst/>
                        <a:latin typeface="Times New Roman" pitchFamily="18" charset="0"/>
                        <a:cs typeface="Times New Roman" pitchFamily="18" charset="0"/>
                      </a:endParaRPr>
                    </a:p>
                  </a:txBody>
                  <a:tcPr marL="0" marR="0" marT="0" marB="0" horzOverflow="overflow"/>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Freeform: Shape 14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554" name="1 Título">
            <a:extLst>
              <a:ext uri="{FF2B5EF4-FFF2-40B4-BE49-F238E27FC236}">
                <a16:creationId xmlns:a16="http://schemas.microsoft.com/office/drawing/2014/main" id="{2B89C1C3-66F6-4D66-943F-19BF3DABBB75}"/>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altLang="es-MX" sz="4000" kern="1200">
                <a:solidFill>
                  <a:srgbClr val="FFFFFF"/>
                </a:solidFill>
                <a:latin typeface="+mj-lt"/>
                <a:ea typeface="+mj-ea"/>
                <a:cs typeface="+mj-cs"/>
              </a:rPr>
              <a:t>Formato de Planeación Día a Día </a:t>
            </a:r>
          </a:p>
        </p:txBody>
      </p:sp>
      <p:pic>
        <p:nvPicPr>
          <p:cNvPr id="9" name="Picture 4">
            <a:extLst>
              <a:ext uri="{FF2B5EF4-FFF2-40B4-BE49-F238E27FC236}">
                <a16:creationId xmlns:a16="http://schemas.microsoft.com/office/drawing/2014/main" id="{A9B36795-1A68-4293-85EB-E760645746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811" t="21271" r="52753" b="8559"/>
          <a:stretch>
            <a:fillRect/>
          </a:stretch>
        </p:blipFill>
        <p:spPr bwMode="auto">
          <a:xfrm>
            <a:off x="4601043" y="467208"/>
            <a:ext cx="5866416" cy="592358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7232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4" name="Rectangle 7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5" name="Rectangle 7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6" name="Rectangle 7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7" name="Rectangle 7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02" name="1 Título">
            <a:extLst>
              <a:ext uri="{FF2B5EF4-FFF2-40B4-BE49-F238E27FC236}">
                <a16:creationId xmlns:a16="http://schemas.microsoft.com/office/drawing/2014/main" id="{85F4EA88-1612-44A7-9388-85B6975D59D3}"/>
              </a:ext>
            </a:extLst>
          </p:cNvPr>
          <p:cNvSpPr>
            <a:spLocks noGrp="1"/>
          </p:cNvSpPr>
          <p:nvPr>
            <p:ph type="title"/>
          </p:nvPr>
        </p:nvSpPr>
        <p:spPr>
          <a:xfrm>
            <a:off x="1383564" y="348865"/>
            <a:ext cx="9718111" cy="1576446"/>
          </a:xfrm>
        </p:spPr>
        <p:txBody>
          <a:bodyPr anchor="ctr">
            <a:normAutofit/>
          </a:bodyPr>
          <a:lstStyle/>
          <a:p>
            <a:pPr eaLnBrk="1" hangingPunct="1"/>
            <a:r>
              <a:rPr lang="es-MX" altLang="es-MX" sz="4000">
                <a:solidFill>
                  <a:srgbClr val="FFFFFF"/>
                </a:solidFill>
              </a:rPr>
              <a:t>CRONOGRAMA DE ACTIVIDADES </a:t>
            </a:r>
          </a:p>
        </p:txBody>
      </p:sp>
      <p:graphicFrame>
        <p:nvGraphicFramePr>
          <p:cNvPr id="5" name="Marcador de contenido 4">
            <a:extLst>
              <a:ext uri="{FF2B5EF4-FFF2-40B4-BE49-F238E27FC236}">
                <a16:creationId xmlns:a16="http://schemas.microsoft.com/office/drawing/2014/main" id="{E5ADCD54-9BF1-4F4D-8DFF-FE043436F0DC}"/>
              </a:ext>
            </a:extLst>
          </p:cNvPr>
          <p:cNvGraphicFramePr>
            <a:graphicFrameLocks noGrp="1"/>
          </p:cNvGraphicFramePr>
          <p:nvPr>
            <p:ph idx="1"/>
            <p:extLst>
              <p:ext uri="{D42A27DB-BD31-4B8C-83A1-F6EECF244321}">
                <p14:modId xmlns:p14="http://schemas.microsoft.com/office/powerpoint/2010/main" val="2328504621"/>
              </p:ext>
            </p:extLst>
          </p:nvPr>
        </p:nvGraphicFramePr>
        <p:xfrm>
          <a:off x="889349" y="2518294"/>
          <a:ext cx="10212326" cy="3935358"/>
        </p:xfrm>
        <a:graphic>
          <a:graphicData uri="http://schemas.openxmlformats.org/drawingml/2006/table">
            <a:tbl>
              <a:tblPr firstRow="1" bandRow="1">
                <a:tableStyleId>{74C1A8A3-306A-4EB7-A6B1-4F7E0EB9C5D6}</a:tableStyleId>
              </a:tblPr>
              <a:tblGrid>
                <a:gridCol w="1963097">
                  <a:extLst>
                    <a:ext uri="{9D8B030D-6E8A-4147-A177-3AD203B41FA5}">
                      <a16:colId xmlns:a16="http://schemas.microsoft.com/office/drawing/2014/main" val="20000"/>
                    </a:ext>
                  </a:extLst>
                </a:gridCol>
                <a:gridCol w="2280109">
                  <a:extLst>
                    <a:ext uri="{9D8B030D-6E8A-4147-A177-3AD203B41FA5}">
                      <a16:colId xmlns:a16="http://schemas.microsoft.com/office/drawing/2014/main" val="20001"/>
                    </a:ext>
                  </a:extLst>
                </a:gridCol>
                <a:gridCol w="2141944">
                  <a:extLst>
                    <a:ext uri="{9D8B030D-6E8A-4147-A177-3AD203B41FA5}">
                      <a16:colId xmlns:a16="http://schemas.microsoft.com/office/drawing/2014/main" val="20002"/>
                    </a:ext>
                  </a:extLst>
                </a:gridCol>
                <a:gridCol w="1909750">
                  <a:extLst>
                    <a:ext uri="{9D8B030D-6E8A-4147-A177-3AD203B41FA5}">
                      <a16:colId xmlns:a16="http://schemas.microsoft.com/office/drawing/2014/main" val="20003"/>
                    </a:ext>
                  </a:extLst>
                </a:gridCol>
                <a:gridCol w="1917426">
                  <a:extLst>
                    <a:ext uri="{9D8B030D-6E8A-4147-A177-3AD203B41FA5}">
                      <a16:colId xmlns:a16="http://schemas.microsoft.com/office/drawing/2014/main" val="20004"/>
                    </a:ext>
                  </a:extLst>
                </a:gridCol>
              </a:tblGrid>
              <a:tr h="220584">
                <a:tc>
                  <a:txBody>
                    <a:bodyPr/>
                    <a:lstStyle/>
                    <a:p>
                      <a:pPr marL="277813" marR="0" lvl="0" indent="0" algn="ctr" defTabSz="914400" rtl="0" eaLnBrk="1" fontAlgn="base" latinLnBrk="0" hangingPunct="1">
                        <a:lnSpc>
                          <a:spcPts val="1300"/>
                        </a:lnSpc>
                        <a:spcBef>
                          <a:spcPct val="0"/>
                        </a:spcBef>
                        <a:spcAft>
                          <a:spcPct val="0"/>
                        </a:spcAft>
                        <a:buClrTx/>
                        <a:buSzTx/>
                        <a:buFontTx/>
                        <a:buNone/>
                        <a:tabLst/>
                      </a:pPr>
                      <a:r>
                        <a:rPr kumimoji="0" lang="en-US" sz="1100" b="1" u="none" strike="noStrike" cap="none" normalizeH="0" baseline="0">
                          <a:ln>
                            <a:noFill/>
                          </a:ln>
                          <a:solidFill>
                            <a:schemeClr val="bg1"/>
                          </a:solidFill>
                          <a:effectLst/>
                        </a:rPr>
                        <a:t>21 A 25 DE SEPT</a:t>
                      </a:r>
                      <a:endParaRPr kumimoji="0" lang="es-MX" sz="1100" b="1" i="0" u="none" strike="noStrike" cap="none" normalizeH="0" baseline="0">
                        <a:ln>
                          <a:noFill/>
                        </a:ln>
                        <a:solidFill>
                          <a:schemeClr val="bg1"/>
                        </a:solidFill>
                        <a:effectLst/>
                        <a:latin typeface="Malgun Gothic" pitchFamily="34" charset="-127"/>
                        <a:ea typeface="Malgun Gothic" pitchFamily="34" charset="-127"/>
                        <a:cs typeface="Arial" charset="0"/>
                      </a:endParaRPr>
                    </a:p>
                  </a:txBody>
                  <a:tcPr marL="0" marR="0" marT="0" marB="0" horzOverflow="overflow"/>
                </a:tc>
                <a:tc>
                  <a:txBody>
                    <a:bodyPr/>
                    <a:lstStyle/>
                    <a:p>
                      <a:pPr marL="436563" marR="0" lvl="0" indent="0" algn="ctr" defTabSz="914400" rtl="0" eaLnBrk="1" fontAlgn="base" latinLnBrk="0" hangingPunct="1">
                        <a:lnSpc>
                          <a:spcPts val="1300"/>
                        </a:lnSpc>
                        <a:spcBef>
                          <a:spcPct val="0"/>
                        </a:spcBef>
                        <a:spcAft>
                          <a:spcPct val="0"/>
                        </a:spcAft>
                        <a:buClrTx/>
                        <a:buSzTx/>
                        <a:buFontTx/>
                        <a:buNone/>
                        <a:tabLst/>
                      </a:pPr>
                      <a:r>
                        <a:rPr kumimoji="0" lang="en-US" sz="1100" b="1" u="none" strike="noStrike" cap="none" normalizeH="0" baseline="0">
                          <a:ln>
                            <a:noFill/>
                          </a:ln>
                          <a:solidFill>
                            <a:schemeClr val="bg1"/>
                          </a:solidFill>
                          <a:effectLst/>
                        </a:rPr>
                        <a:t>28 DE SEPT. A 2 OCT</a:t>
                      </a:r>
                      <a:endParaRPr kumimoji="0" lang="es-MX" sz="1100" b="1" i="0" u="none" strike="noStrike" cap="none" normalizeH="0" baseline="0">
                        <a:ln>
                          <a:noFill/>
                        </a:ln>
                        <a:solidFill>
                          <a:schemeClr val="bg1"/>
                        </a:solidFill>
                        <a:effectLst/>
                        <a:latin typeface="Malgun Gothic" pitchFamily="34" charset="-127"/>
                        <a:ea typeface="Malgun Gothic" pitchFamily="34" charset="-127"/>
                        <a:cs typeface="Arial" charset="0"/>
                      </a:endParaRPr>
                    </a:p>
                  </a:txBody>
                  <a:tcPr marL="0" marR="0" marT="0" marB="0" horzOverflow="overflow"/>
                </a:tc>
                <a:tc>
                  <a:txBody>
                    <a:bodyPr/>
                    <a:lstStyle/>
                    <a:p>
                      <a:pPr marL="371475" marR="0" lvl="0" indent="0" algn="ctr" defTabSz="914400" rtl="0" eaLnBrk="1" fontAlgn="base" latinLnBrk="0" hangingPunct="1">
                        <a:lnSpc>
                          <a:spcPts val="1300"/>
                        </a:lnSpc>
                        <a:spcBef>
                          <a:spcPct val="0"/>
                        </a:spcBef>
                        <a:spcAft>
                          <a:spcPct val="0"/>
                        </a:spcAft>
                        <a:buClrTx/>
                        <a:buSzTx/>
                        <a:buFontTx/>
                        <a:buNone/>
                        <a:tabLst/>
                      </a:pPr>
                      <a:r>
                        <a:rPr kumimoji="0" lang="en-US" sz="1100" b="1" u="none" strike="noStrike" cap="none" normalizeH="0" baseline="0">
                          <a:ln>
                            <a:noFill/>
                          </a:ln>
                          <a:solidFill>
                            <a:schemeClr val="bg1"/>
                          </a:solidFill>
                          <a:effectLst/>
                        </a:rPr>
                        <a:t>5 A 9 DE OCTUBRE</a:t>
                      </a:r>
                      <a:endParaRPr kumimoji="0" lang="es-MX" sz="1100" b="1" i="0" u="none" strike="noStrike" cap="none" normalizeH="0" baseline="0">
                        <a:ln>
                          <a:noFill/>
                        </a:ln>
                        <a:solidFill>
                          <a:schemeClr val="bg1"/>
                        </a:solidFill>
                        <a:effectLst/>
                        <a:latin typeface="Malgun Gothic" pitchFamily="34" charset="-127"/>
                        <a:ea typeface="Malgun Gothic" pitchFamily="34" charset="-127"/>
                        <a:cs typeface="Arial" charset="0"/>
                      </a:endParaRPr>
                    </a:p>
                  </a:txBody>
                  <a:tcPr marL="0" marR="0" marT="0" marB="0" horzOverflow="overflow"/>
                </a:tc>
                <a:tc>
                  <a:txBody>
                    <a:bodyPr/>
                    <a:lstStyle/>
                    <a:p>
                      <a:pPr marL="333375" marR="0" lvl="0" indent="0" algn="l" defTabSz="914400" rtl="0" eaLnBrk="1" fontAlgn="base" latinLnBrk="0" hangingPunct="1">
                        <a:lnSpc>
                          <a:spcPts val="1300"/>
                        </a:lnSpc>
                        <a:spcBef>
                          <a:spcPct val="0"/>
                        </a:spcBef>
                        <a:spcAft>
                          <a:spcPct val="0"/>
                        </a:spcAft>
                        <a:buClrTx/>
                        <a:buSzTx/>
                        <a:buFontTx/>
                        <a:buNone/>
                        <a:tabLst/>
                      </a:pPr>
                      <a:r>
                        <a:rPr kumimoji="0" lang="en-US" sz="1100" b="1" u="none" strike="noStrike" cap="none" normalizeH="0" baseline="0">
                          <a:ln>
                            <a:noFill/>
                          </a:ln>
                          <a:solidFill>
                            <a:schemeClr val="bg1"/>
                          </a:solidFill>
                          <a:effectLst/>
                        </a:rPr>
                        <a:t>12 A 16 DE OCTUBRE</a:t>
                      </a:r>
                      <a:endParaRPr kumimoji="0" lang="es-MX" sz="1100" b="1" i="0" u="none" strike="noStrike" cap="none" normalizeH="0" baseline="0">
                        <a:ln>
                          <a:noFill/>
                        </a:ln>
                        <a:solidFill>
                          <a:schemeClr val="bg1"/>
                        </a:solidFill>
                        <a:effectLst/>
                        <a:latin typeface="Malgun Gothic" pitchFamily="34" charset="-127"/>
                        <a:ea typeface="Malgun Gothic" pitchFamily="34" charset="-127"/>
                        <a:cs typeface="Arial" charset="0"/>
                      </a:endParaRPr>
                    </a:p>
                  </a:txBody>
                  <a:tcPr marL="0" marR="0" marT="0" marB="0" horzOverflow="overflow"/>
                </a:tc>
                <a:tc>
                  <a:txBody>
                    <a:bodyPr/>
                    <a:lstStyle/>
                    <a:p>
                      <a:pPr marL="252413" marR="0" lvl="0" indent="0" algn="ctr" defTabSz="914400" rtl="0" eaLnBrk="1" fontAlgn="base" latinLnBrk="0" hangingPunct="1">
                        <a:lnSpc>
                          <a:spcPts val="1300"/>
                        </a:lnSpc>
                        <a:spcBef>
                          <a:spcPct val="0"/>
                        </a:spcBef>
                        <a:spcAft>
                          <a:spcPct val="0"/>
                        </a:spcAft>
                        <a:buClrTx/>
                        <a:buSzTx/>
                        <a:buFontTx/>
                        <a:buNone/>
                        <a:tabLst/>
                      </a:pPr>
                      <a:r>
                        <a:rPr kumimoji="0" lang="en-US" sz="1100" b="1" u="none" strike="noStrike" cap="none" normalizeH="0" baseline="0">
                          <a:ln>
                            <a:noFill/>
                          </a:ln>
                          <a:solidFill>
                            <a:schemeClr val="bg1"/>
                          </a:solidFill>
                          <a:effectLst/>
                        </a:rPr>
                        <a:t>19 A 23 DE OCTUBRE</a:t>
                      </a:r>
                      <a:endParaRPr kumimoji="0" lang="es-MX" sz="1100" b="1" i="0" u="none" strike="noStrike" cap="none" normalizeH="0" baseline="0">
                        <a:ln>
                          <a:noFill/>
                        </a:ln>
                        <a:solidFill>
                          <a:schemeClr val="bg1"/>
                        </a:solidFill>
                        <a:effectLst/>
                        <a:latin typeface="Malgun Gothic" pitchFamily="34" charset="-127"/>
                        <a:ea typeface="Malgun Gothic" pitchFamily="34" charset="-127"/>
                        <a:cs typeface="Arial" charset="0"/>
                      </a:endParaRPr>
                    </a:p>
                  </a:txBody>
                  <a:tcPr marL="0" marR="0" marT="0" marB="0" horzOverflow="overflow"/>
                </a:tc>
                <a:extLst>
                  <a:ext uri="{0D108BD9-81ED-4DB2-BD59-A6C34878D82A}">
                    <a16:rowId xmlns:a16="http://schemas.microsoft.com/office/drawing/2014/main" val="10000"/>
                  </a:ext>
                </a:extLst>
              </a:tr>
              <a:tr h="1859507">
                <a:tc>
                  <a:txBody>
                    <a:bodyPr/>
                    <a:lstStyle/>
                    <a:p>
                      <a:pPr marL="88900" marR="0" lvl="0" indent="0" algn="l" defTabSz="914400" rtl="0" eaLnBrk="1" fontAlgn="base" latinLnBrk="0" hangingPunct="1">
                        <a:lnSpc>
                          <a:spcPts val="1375"/>
                        </a:lnSpc>
                        <a:spcBef>
                          <a:spcPct val="0"/>
                        </a:spcBef>
                        <a:spcAft>
                          <a:spcPct val="0"/>
                        </a:spcAft>
                        <a:buClrTx/>
                        <a:buSzTx/>
                        <a:buFontTx/>
                        <a:buNone/>
                        <a:tabLst/>
                      </a:pPr>
                      <a:r>
                        <a:rPr kumimoji="0" lang="en-US" sz="1100" b="1" u="none" strike="noStrike" cap="none" normalizeH="0" baseline="0">
                          <a:ln>
                            <a:noFill/>
                          </a:ln>
                          <a:solidFill>
                            <a:schemeClr val="tx1"/>
                          </a:solidFill>
                          <a:effectLst/>
                        </a:rPr>
                        <a:t>0rganizar grupos de </a:t>
                      </a:r>
                      <a:r>
                        <a:rPr kumimoji="0" lang="es-ES" sz="1100" b="1" u="none" strike="noStrike" cap="none" normalizeH="0" baseline="0">
                          <a:ln>
                            <a:noFill/>
                          </a:ln>
                          <a:solidFill>
                            <a:schemeClr val="tx1"/>
                          </a:solidFill>
                          <a:effectLst/>
                        </a:rPr>
                        <a:t>docentes</a:t>
                      </a:r>
                      <a:endParaRPr kumimoji="0" lang="es-MX" sz="1100" b="1" u="none" strike="noStrike" cap="none" normalizeH="0" baseline="0">
                        <a:ln>
                          <a:noFill/>
                        </a:ln>
                        <a:solidFill>
                          <a:schemeClr val="tx1"/>
                        </a:solidFill>
                        <a:effectLst/>
                      </a:endParaRPr>
                    </a:p>
                    <a:p>
                      <a:pPr marL="88900" marR="0" lvl="0" indent="0" algn="l" defTabSz="914400" rtl="0" eaLnBrk="1" fontAlgn="base" latinLnBrk="0" hangingPunct="1">
                        <a:lnSpc>
                          <a:spcPts val="1375"/>
                        </a:lnSpc>
                        <a:spcBef>
                          <a:spcPct val="0"/>
                        </a:spcBef>
                        <a:spcAft>
                          <a:spcPct val="0"/>
                        </a:spcAft>
                        <a:buClrTx/>
                        <a:buSzTx/>
                        <a:buFontTx/>
                        <a:buNone/>
                        <a:tabLst/>
                      </a:pPr>
                      <a:r>
                        <a:rPr kumimoji="0" lang="en-US" sz="1100" b="1" u="none" strike="noStrike" cap="none" normalizeH="0" baseline="0">
                          <a:ln>
                            <a:noFill/>
                          </a:ln>
                          <a:solidFill>
                            <a:schemeClr val="tx1"/>
                          </a:solidFill>
                          <a:effectLst/>
                        </a:rPr>
                        <a:t> </a:t>
                      </a:r>
                      <a:endParaRPr kumimoji="0" lang="es-MX" sz="1100" b="1" i="0" u="none" strike="noStrike" cap="none" normalizeH="0" baseline="0">
                        <a:ln>
                          <a:noFill/>
                        </a:ln>
                        <a:solidFill>
                          <a:schemeClr val="tx1"/>
                        </a:solidFill>
                        <a:effectLst/>
                        <a:latin typeface="Malgun Gothic" pitchFamily="34" charset="-127"/>
                        <a:ea typeface="Malgun Gothic" pitchFamily="34" charset="-127"/>
                        <a:cs typeface="Arial" charset="0"/>
                      </a:endParaRPr>
                    </a:p>
                  </a:txBody>
                  <a:tcPr marL="0" marR="0" marT="0" marB="0" horzOverflow="overflow"/>
                </a:tc>
                <a:tc>
                  <a:txBody>
                    <a:bodyPr/>
                    <a:lstStyle/>
                    <a:p>
                      <a:pPr marL="123825" marR="0" lvl="0" indent="0" algn="l" defTabSz="914400" rtl="0" eaLnBrk="1" fontAlgn="base" latinLnBrk="0" hangingPunct="1">
                        <a:lnSpc>
                          <a:spcPts val="1375"/>
                        </a:lnSpc>
                        <a:spcBef>
                          <a:spcPct val="0"/>
                        </a:spcBef>
                        <a:spcAft>
                          <a:spcPct val="0"/>
                        </a:spcAft>
                        <a:buClrTx/>
                        <a:buSzTx/>
                        <a:buFontTx/>
                        <a:buNone/>
                        <a:tabLst/>
                      </a:pPr>
                      <a:r>
                        <a:rPr kumimoji="0" lang="es-ES" sz="1100" b="0" u="none" strike="noStrike" cap="none" normalizeH="0" baseline="0" dirty="0">
                          <a:ln>
                            <a:noFill/>
                          </a:ln>
                          <a:solidFill>
                            <a:schemeClr val="tx1"/>
                          </a:solidFill>
                          <a:effectLst/>
                        </a:rPr>
                        <a:t>APARTADOS 1,2,3 Y 4</a:t>
                      </a:r>
                      <a:endParaRPr kumimoji="0" lang="es-MX" sz="1100" b="0" u="none" strike="noStrike" cap="none" normalizeH="0" baseline="0" dirty="0">
                        <a:ln>
                          <a:noFill/>
                        </a:ln>
                        <a:solidFill>
                          <a:schemeClr val="tx1"/>
                        </a:solidFill>
                        <a:effectLst/>
                      </a:endParaRPr>
                    </a:p>
                    <a:p>
                      <a:pPr marL="123825" marR="0" lvl="0" indent="0" algn="l" defTabSz="914400" rtl="0" eaLnBrk="1" fontAlgn="base" latinLnBrk="0" hangingPunct="1">
                        <a:lnSpc>
                          <a:spcPts val="1388"/>
                        </a:lnSpc>
                        <a:spcBef>
                          <a:spcPct val="0"/>
                        </a:spcBef>
                        <a:spcAft>
                          <a:spcPct val="0"/>
                        </a:spcAft>
                        <a:buClrTx/>
                        <a:buSzTx/>
                        <a:buFont typeface="Calibri" pitchFamily="34" charset="0"/>
                        <a:buAutoNum type="arabicPeriod"/>
                        <a:tabLst/>
                      </a:pPr>
                      <a:r>
                        <a:rPr kumimoji="0" lang="es-ES" sz="1100" b="0" u="none" strike="noStrike" cap="none" normalizeH="0" baseline="0" dirty="0">
                          <a:ln>
                            <a:noFill/>
                          </a:ln>
                          <a:solidFill>
                            <a:schemeClr val="tx1"/>
                          </a:solidFill>
                          <a:effectLst/>
                        </a:rPr>
                        <a:t>Nombre, logotipo de colegio</a:t>
                      </a:r>
                      <a:endParaRPr kumimoji="0" lang="es-MX" sz="1100" b="0" u="none" strike="noStrike" cap="none" normalizeH="0" baseline="0" dirty="0">
                        <a:ln>
                          <a:noFill/>
                        </a:ln>
                        <a:solidFill>
                          <a:schemeClr val="tx1"/>
                        </a:solidFill>
                        <a:effectLst/>
                      </a:endParaRPr>
                    </a:p>
                    <a:p>
                      <a:pPr marL="123825" marR="0" lvl="0" indent="0" algn="l" defTabSz="914400" rtl="0" eaLnBrk="1" fontAlgn="base" latinLnBrk="0" hangingPunct="1">
                        <a:lnSpc>
                          <a:spcPts val="1388"/>
                        </a:lnSpc>
                        <a:spcBef>
                          <a:spcPct val="0"/>
                        </a:spcBef>
                        <a:spcAft>
                          <a:spcPct val="0"/>
                        </a:spcAft>
                        <a:buClrTx/>
                        <a:buSzTx/>
                        <a:buFont typeface="Calibri" pitchFamily="34" charset="0"/>
                        <a:buAutoNum type="arabicPeriod"/>
                        <a:tabLst/>
                      </a:pPr>
                      <a:r>
                        <a:rPr kumimoji="0" lang="es-ES" sz="1100" b="0" u="none" strike="noStrike" cap="none" normalizeH="0" baseline="0" dirty="0">
                          <a:ln>
                            <a:noFill/>
                          </a:ln>
                          <a:solidFill>
                            <a:schemeClr val="tx1"/>
                          </a:solidFill>
                          <a:effectLst/>
                        </a:rPr>
                        <a:t>Nombre de  maestros, participantes y asignaturas</a:t>
                      </a:r>
                      <a:endParaRPr kumimoji="0" lang="es-MX" sz="1100" b="0" u="none" strike="noStrike" cap="none" normalizeH="0" baseline="0" dirty="0">
                        <a:ln>
                          <a:noFill/>
                        </a:ln>
                        <a:solidFill>
                          <a:schemeClr val="tx1"/>
                        </a:solidFill>
                        <a:effectLst/>
                      </a:endParaRPr>
                    </a:p>
                    <a:p>
                      <a:pPr marL="123825" marR="0" lvl="0" indent="0" algn="l" defTabSz="914400" rtl="0" eaLnBrk="1" fontAlgn="base" latinLnBrk="0" hangingPunct="1">
                        <a:lnSpc>
                          <a:spcPts val="1388"/>
                        </a:lnSpc>
                        <a:spcBef>
                          <a:spcPct val="0"/>
                        </a:spcBef>
                        <a:spcAft>
                          <a:spcPct val="0"/>
                        </a:spcAft>
                        <a:buClrTx/>
                        <a:buSzTx/>
                        <a:buFont typeface="Calibri" pitchFamily="34" charset="0"/>
                        <a:buAutoNum type="arabicPeriod"/>
                        <a:tabLst/>
                      </a:pPr>
                      <a:r>
                        <a:rPr kumimoji="0" lang="es-ES" sz="1100" b="0" u="none" strike="noStrike" cap="none" normalizeH="0" baseline="0" dirty="0">
                          <a:ln>
                            <a:noFill/>
                          </a:ln>
                          <a:solidFill>
                            <a:schemeClr val="tx1"/>
                          </a:solidFill>
                          <a:effectLst/>
                        </a:rPr>
                        <a:t>Ciclo escolar en el que se planea llevar a cabo el proyecto, fecha de inicio y término, grado al que va dirigido</a:t>
                      </a:r>
                      <a:endParaRPr kumimoji="0" lang="es-MX" sz="1100" b="0" u="none" strike="noStrike" cap="none" normalizeH="0" baseline="0" dirty="0">
                        <a:ln>
                          <a:noFill/>
                        </a:ln>
                        <a:solidFill>
                          <a:schemeClr val="tx1"/>
                        </a:solidFill>
                        <a:effectLst/>
                      </a:endParaRPr>
                    </a:p>
                    <a:p>
                      <a:pPr marL="123825" marR="0" lvl="0" indent="0" algn="l" defTabSz="914400" rtl="0" eaLnBrk="1" fontAlgn="base" latinLnBrk="0" hangingPunct="1">
                        <a:lnSpc>
                          <a:spcPts val="1388"/>
                        </a:lnSpc>
                        <a:spcBef>
                          <a:spcPct val="0"/>
                        </a:spcBef>
                        <a:spcAft>
                          <a:spcPct val="0"/>
                        </a:spcAft>
                        <a:buClrTx/>
                        <a:buSzTx/>
                        <a:buFont typeface="Calibri" pitchFamily="34" charset="0"/>
                        <a:buAutoNum type="arabicPeriod"/>
                        <a:tabLst/>
                      </a:pPr>
                      <a:r>
                        <a:rPr kumimoji="0" lang="es-ES" sz="1100" b="0" u="none" strike="noStrike" cap="none" normalizeH="0" baseline="0" dirty="0">
                          <a:ln>
                            <a:noFill/>
                          </a:ln>
                          <a:solidFill>
                            <a:schemeClr val="tx1"/>
                          </a:solidFill>
                          <a:effectLst/>
                        </a:rPr>
                        <a:t>Nombre del P.V.E/ proyecto </a:t>
                      </a:r>
                      <a:endParaRPr kumimoji="0" lang="es-MX" sz="1100" b="0" i="0" u="none" strike="noStrike" cap="none" normalizeH="0" baseline="0" dirty="0">
                        <a:ln>
                          <a:noFill/>
                        </a:ln>
                        <a:solidFill>
                          <a:schemeClr val="tx1"/>
                        </a:solidFill>
                        <a:effectLst/>
                        <a:latin typeface="Malgun Gothic" pitchFamily="34" charset="-127"/>
                        <a:ea typeface="Malgun Gothic" pitchFamily="34" charset="-127"/>
                        <a:cs typeface="Arial" charset="0"/>
                      </a:endParaRPr>
                    </a:p>
                  </a:txBody>
                  <a:tcPr marL="0" marR="0" marT="0" marB="0" horzOverflow="overflow"/>
                </a:tc>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s-ES" sz="1100" b="0" u="none" strike="noStrike" cap="none" normalizeH="0" baseline="0" dirty="0">
                          <a:ln>
                            <a:noFill/>
                          </a:ln>
                          <a:solidFill>
                            <a:schemeClr val="tx1"/>
                          </a:solidFill>
                          <a:effectLst/>
                        </a:rPr>
                        <a:t>APARTADOS 5,5A,</a:t>
                      </a:r>
                      <a:endParaRPr kumimoji="0" lang="es-MX" sz="1100" b="0" u="none" strike="noStrike" cap="none" normalizeH="0" baseline="0" dirty="0">
                        <a:ln>
                          <a:noFill/>
                        </a:ln>
                        <a:solidFill>
                          <a:schemeClr val="tx1"/>
                        </a:solidFill>
                        <a:effectLst/>
                      </a:endParaRPr>
                    </a:p>
                    <a:p>
                      <a:pPr marL="0" marR="0" lvl="0" indent="0" algn="l" defTabSz="914400" rtl="0" eaLnBrk="1" fontAlgn="base" latinLnBrk="0" hangingPunct="1">
                        <a:lnSpc>
                          <a:spcPct val="95000"/>
                        </a:lnSpc>
                        <a:spcBef>
                          <a:spcPct val="0"/>
                        </a:spcBef>
                        <a:spcAft>
                          <a:spcPct val="0"/>
                        </a:spcAft>
                        <a:buClrTx/>
                        <a:buSzTx/>
                        <a:buFont typeface="Calibri" pitchFamily="34" charset="0"/>
                        <a:buAutoNum type="arabicPeriod"/>
                        <a:tabLst/>
                      </a:pPr>
                      <a:r>
                        <a:rPr kumimoji="0" lang="es-ES" sz="1100" b="0" u="none" strike="noStrike" cap="none" normalizeH="0" baseline="0" dirty="0">
                          <a:ln>
                            <a:noFill/>
                          </a:ln>
                          <a:solidFill>
                            <a:schemeClr val="tx1"/>
                          </a:solidFill>
                          <a:effectLst/>
                        </a:rPr>
                        <a:t>Índice de apartados del portafolio </a:t>
                      </a:r>
                      <a:endParaRPr kumimoji="0" lang="es-MX" sz="1100" b="0" u="none" strike="noStrike" cap="none" normalizeH="0" baseline="0" dirty="0">
                        <a:ln>
                          <a:noFill/>
                        </a:ln>
                        <a:solidFill>
                          <a:schemeClr val="tx1"/>
                        </a:solidFill>
                        <a:effectLst/>
                      </a:endParaRPr>
                    </a:p>
                    <a:p>
                      <a:pPr marL="0" marR="0" lvl="0" indent="0" algn="l" defTabSz="914400" rtl="0" eaLnBrk="1" fontAlgn="base" latinLnBrk="0" hangingPunct="1">
                        <a:lnSpc>
                          <a:spcPct val="95000"/>
                        </a:lnSpc>
                        <a:spcBef>
                          <a:spcPct val="0"/>
                        </a:spcBef>
                        <a:spcAft>
                          <a:spcPct val="0"/>
                        </a:spcAft>
                        <a:buClrTx/>
                        <a:buSzTx/>
                        <a:buFontTx/>
                        <a:buNone/>
                        <a:tabLst/>
                      </a:pPr>
                      <a:r>
                        <a:rPr kumimoji="0" lang="es-ES" sz="1100" b="0" u="none" strike="noStrike" cap="none" normalizeH="0" baseline="0" dirty="0">
                          <a:ln>
                            <a:noFill/>
                          </a:ln>
                          <a:solidFill>
                            <a:schemeClr val="tx1"/>
                          </a:solidFill>
                          <a:effectLst/>
                        </a:rPr>
                        <a:t>5a. Conclusiones generales interdisciplinariedad y fotografía de la sesión </a:t>
                      </a:r>
                      <a:endParaRPr kumimoji="0" lang="es-MX" sz="1100" b="0" i="0" u="none" strike="noStrike" cap="none" normalizeH="0" baseline="0" dirty="0">
                        <a:ln>
                          <a:noFill/>
                        </a:ln>
                        <a:solidFill>
                          <a:schemeClr val="tx1"/>
                        </a:solidFill>
                        <a:effectLst/>
                        <a:latin typeface="Malgun Gothic" pitchFamily="34" charset="-127"/>
                        <a:ea typeface="Malgun Gothic" pitchFamily="34" charset="-127"/>
                        <a:cs typeface="Arial" charset="0"/>
                      </a:endParaRPr>
                    </a:p>
                  </a:txBody>
                  <a:tcPr marL="0" marR="0" marT="0" marB="0" horzOverflow="overflow"/>
                </a:tc>
                <a:tc>
                  <a:txBody>
                    <a:bodyPr/>
                    <a:lstStyle/>
                    <a:p>
                      <a:pPr marL="0" marR="0" lvl="0" indent="0" algn="l" defTabSz="914400" rtl="0" eaLnBrk="1" fontAlgn="base" latinLnBrk="0" hangingPunct="1">
                        <a:lnSpc>
                          <a:spcPts val="1375"/>
                        </a:lnSpc>
                        <a:spcBef>
                          <a:spcPct val="0"/>
                        </a:spcBef>
                        <a:spcAft>
                          <a:spcPct val="0"/>
                        </a:spcAft>
                        <a:buClrTx/>
                        <a:buSzTx/>
                        <a:buFontTx/>
                        <a:buNone/>
                        <a:tabLst/>
                      </a:pPr>
                      <a:r>
                        <a:rPr kumimoji="0" lang="es-ES" sz="1100" b="0" u="none" strike="noStrike" cap="none" normalizeH="0" baseline="0">
                          <a:ln>
                            <a:noFill/>
                          </a:ln>
                          <a:solidFill>
                            <a:schemeClr val="tx1"/>
                          </a:solidFill>
                          <a:effectLst/>
                        </a:rPr>
                        <a:t>APARTADOS 5B, 5C y 5D</a:t>
                      </a:r>
                      <a:endParaRPr kumimoji="0" lang="es-MX" sz="1100" b="0" u="none" strike="noStrike" cap="none" normalizeH="0" baseline="0">
                        <a:ln>
                          <a:noFill/>
                        </a:ln>
                        <a:solidFill>
                          <a:schemeClr val="tx1"/>
                        </a:solidFill>
                        <a:effectLst/>
                      </a:endParaRPr>
                    </a:p>
                    <a:p>
                      <a:pPr marL="0" marR="0" lvl="0" indent="0" algn="l" defTabSz="914400" rtl="0" eaLnBrk="1" fontAlgn="base" latinLnBrk="0" hangingPunct="1">
                        <a:lnSpc>
                          <a:spcPct val="95000"/>
                        </a:lnSpc>
                        <a:spcBef>
                          <a:spcPct val="0"/>
                        </a:spcBef>
                        <a:spcAft>
                          <a:spcPct val="0"/>
                        </a:spcAft>
                        <a:buClrTx/>
                        <a:buSzTx/>
                        <a:buFontTx/>
                        <a:buNone/>
                        <a:tabLst/>
                      </a:pPr>
                      <a:r>
                        <a:rPr kumimoji="0" lang="es-ES" sz="1100" b="0" u="none" strike="noStrike" cap="none" normalizeH="0" baseline="0">
                          <a:ln>
                            <a:noFill/>
                          </a:ln>
                          <a:solidFill>
                            <a:schemeClr val="tx1"/>
                          </a:solidFill>
                          <a:effectLst/>
                        </a:rPr>
                        <a:t> </a:t>
                      </a:r>
                      <a:endParaRPr kumimoji="0" lang="es-MX" sz="1100" b="0" u="none" strike="noStrike" cap="none" normalizeH="0" baseline="0">
                        <a:ln>
                          <a:noFill/>
                        </a:ln>
                        <a:solidFill>
                          <a:schemeClr val="tx1"/>
                        </a:solidFill>
                        <a:effectLst/>
                      </a:endParaRPr>
                    </a:p>
                    <a:p>
                      <a:pPr marL="0" marR="0" lvl="0" indent="0" algn="l" defTabSz="914400" rtl="0" eaLnBrk="1" fontAlgn="base" latinLnBrk="0" hangingPunct="1">
                        <a:lnSpc>
                          <a:spcPct val="95000"/>
                        </a:lnSpc>
                        <a:spcBef>
                          <a:spcPct val="0"/>
                        </a:spcBef>
                        <a:spcAft>
                          <a:spcPct val="0"/>
                        </a:spcAft>
                        <a:buClrTx/>
                        <a:buSzTx/>
                        <a:buFontTx/>
                        <a:buNone/>
                        <a:tabLst/>
                      </a:pPr>
                      <a:r>
                        <a:rPr kumimoji="0" lang="es-ES" sz="1100" b="0" u="none" strike="noStrike" cap="none" normalizeH="0" baseline="0">
                          <a:ln>
                            <a:noFill/>
                          </a:ln>
                          <a:solidFill>
                            <a:schemeClr val="tx1"/>
                          </a:solidFill>
                          <a:effectLst/>
                        </a:rPr>
                        <a:t>    5b. Organizador grafico </a:t>
                      </a:r>
                      <a:endParaRPr kumimoji="0" lang="es-MX" sz="1100" b="0" u="none" strike="noStrike" cap="none" normalizeH="0" baseline="0">
                        <a:ln>
                          <a:noFill/>
                        </a:ln>
                        <a:solidFill>
                          <a:schemeClr val="tx1"/>
                        </a:solidFill>
                        <a:effectLst/>
                      </a:endParaRPr>
                    </a:p>
                    <a:p>
                      <a:pPr marL="0" marR="0" lvl="0" indent="0" algn="l" defTabSz="914400" rtl="0" eaLnBrk="1" fontAlgn="base" latinLnBrk="0" hangingPunct="1">
                        <a:lnSpc>
                          <a:spcPct val="95000"/>
                        </a:lnSpc>
                        <a:spcBef>
                          <a:spcPct val="0"/>
                        </a:spcBef>
                        <a:spcAft>
                          <a:spcPct val="0"/>
                        </a:spcAft>
                        <a:buClrTx/>
                        <a:buSzTx/>
                        <a:buFontTx/>
                        <a:buNone/>
                        <a:tabLst/>
                      </a:pPr>
                      <a:r>
                        <a:rPr kumimoji="0" lang="es-ES" sz="1100" b="0" u="none" strike="noStrike" cap="none" normalizeH="0" baseline="0">
                          <a:ln>
                            <a:noFill/>
                          </a:ln>
                          <a:solidFill>
                            <a:schemeClr val="tx1"/>
                          </a:solidFill>
                          <a:effectLst/>
                        </a:rPr>
                        <a:t>         Del proyecto</a:t>
                      </a:r>
                      <a:endParaRPr kumimoji="0" lang="es-MX" sz="1100" b="0" u="none" strike="noStrike" cap="none" normalizeH="0" baseline="0">
                        <a:ln>
                          <a:noFill/>
                        </a:ln>
                        <a:solidFill>
                          <a:schemeClr val="tx1"/>
                        </a:solidFill>
                        <a:effectLst/>
                      </a:endParaRPr>
                    </a:p>
                    <a:p>
                      <a:pPr marL="0" marR="0" lvl="0" indent="0" algn="l" defTabSz="914400" rtl="0" eaLnBrk="1" fontAlgn="base" latinLnBrk="0" hangingPunct="1">
                        <a:lnSpc>
                          <a:spcPct val="95000"/>
                        </a:lnSpc>
                        <a:spcBef>
                          <a:spcPct val="0"/>
                        </a:spcBef>
                        <a:spcAft>
                          <a:spcPct val="0"/>
                        </a:spcAft>
                        <a:buClrTx/>
                        <a:buSzTx/>
                        <a:buFontTx/>
                        <a:buNone/>
                        <a:tabLst/>
                      </a:pPr>
                      <a:r>
                        <a:rPr kumimoji="0" lang="es-ES" sz="1100" b="0" u="none" strike="noStrike" cap="none" normalizeH="0" baseline="0">
                          <a:ln>
                            <a:noFill/>
                          </a:ln>
                          <a:solidFill>
                            <a:schemeClr val="tx1"/>
                          </a:solidFill>
                          <a:effectLst/>
                        </a:rPr>
                        <a:t>    5C. Introducción o </a:t>
                      </a:r>
                      <a:endParaRPr kumimoji="0" lang="es-MX" sz="1100" b="0" u="none" strike="noStrike" cap="none" normalizeH="0" baseline="0">
                        <a:ln>
                          <a:noFill/>
                        </a:ln>
                        <a:solidFill>
                          <a:schemeClr val="tx1"/>
                        </a:solidFill>
                        <a:effectLst/>
                      </a:endParaRPr>
                    </a:p>
                    <a:p>
                      <a:pPr marL="0" marR="0" lvl="0" indent="0" algn="l" defTabSz="914400" rtl="0" eaLnBrk="1" fontAlgn="base" latinLnBrk="0" hangingPunct="1">
                        <a:lnSpc>
                          <a:spcPct val="95000"/>
                        </a:lnSpc>
                        <a:spcBef>
                          <a:spcPct val="0"/>
                        </a:spcBef>
                        <a:spcAft>
                          <a:spcPct val="0"/>
                        </a:spcAft>
                        <a:buClrTx/>
                        <a:buSzTx/>
                        <a:buFontTx/>
                        <a:buNone/>
                        <a:tabLst/>
                      </a:pPr>
                      <a:r>
                        <a:rPr kumimoji="0" lang="es-ES" sz="1100" b="0" u="none" strike="noStrike" cap="none" normalizeH="0" baseline="0">
                          <a:ln>
                            <a:noFill/>
                          </a:ln>
                          <a:solidFill>
                            <a:schemeClr val="tx1"/>
                          </a:solidFill>
                          <a:effectLst/>
                        </a:rPr>
                        <a:t>         Justificación. </a:t>
                      </a:r>
                      <a:endParaRPr kumimoji="0" lang="es-MX" sz="1100" b="0" u="none" strike="noStrike" cap="none" normalizeH="0" baseline="0">
                        <a:ln>
                          <a:noFill/>
                        </a:ln>
                        <a:solidFill>
                          <a:schemeClr val="tx1"/>
                        </a:solidFill>
                        <a:effectLst/>
                      </a:endParaRPr>
                    </a:p>
                    <a:p>
                      <a:pPr marL="0" marR="0" lvl="0" indent="0" algn="l" defTabSz="914400" rtl="0" eaLnBrk="1" fontAlgn="base" latinLnBrk="0" hangingPunct="1">
                        <a:lnSpc>
                          <a:spcPct val="95000"/>
                        </a:lnSpc>
                        <a:spcBef>
                          <a:spcPct val="0"/>
                        </a:spcBef>
                        <a:spcAft>
                          <a:spcPct val="0"/>
                        </a:spcAft>
                        <a:buClrTx/>
                        <a:buSzTx/>
                        <a:buFontTx/>
                        <a:buNone/>
                        <a:tabLst/>
                      </a:pPr>
                      <a:r>
                        <a:rPr kumimoji="0" lang="es-ES" sz="1100" b="0" u="none" strike="noStrike" cap="none" normalizeH="0" baseline="0">
                          <a:ln>
                            <a:noFill/>
                          </a:ln>
                          <a:solidFill>
                            <a:schemeClr val="tx1"/>
                          </a:solidFill>
                          <a:effectLst/>
                        </a:rPr>
                        <a:t>    5D. Objetivo general del </a:t>
                      </a:r>
                      <a:endParaRPr kumimoji="0" lang="es-MX" sz="1100" b="0" u="none" strike="noStrike" cap="none" normalizeH="0" baseline="0">
                        <a:ln>
                          <a:noFill/>
                        </a:ln>
                        <a:solidFill>
                          <a:schemeClr val="tx1"/>
                        </a:solidFill>
                        <a:effectLst/>
                      </a:endParaRPr>
                    </a:p>
                    <a:p>
                      <a:pPr marL="0" marR="0" lvl="0" indent="0" algn="l" defTabSz="914400" rtl="0" eaLnBrk="1" fontAlgn="base" latinLnBrk="0" hangingPunct="1">
                        <a:lnSpc>
                          <a:spcPct val="95000"/>
                        </a:lnSpc>
                        <a:spcBef>
                          <a:spcPct val="0"/>
                        </a:spcBef>
                        <a:spcAft>
                          <a:spcPct val="0"/>
                        </a:spcAft>
                        <a:buClrTx/>
                        <a:buSzTx/>
                        <a:buFontTx/>
                        <a:buNone/>
                        <a:tabLst/>
                      </a:pPr>
                      <a:r>
                        <a:rPr kumimoji="0" lang="es-ES" sz="1100" b="0" u="none" strike="noStrike" cap="none" normalizeH="0" baseline="0">
                          <a:ln>
                            <a:noFill/>
                          </a:ln>
                          <a:solidFill>
                            <a:schemeClr val="tx1"/>
                          </a:solidFill>
                          <a:effectLst/>
                        </a:rPr>
                        <a:t>        Proyecto, objetivos y </a:t>
                      </a:r>
                      <a:endParaRPr kumimoji="0" lang="es-MX" sz="1100" b="0" u="none" strike="noStrike" cap="none" normalizeH="0" baseline="0">
                        <a:ln>
                          <a:noFill/>
                        </a:ln>
                        <a:solidFill>
                          <a:schemeClr val="tx1"/>
                        </a:solidFill>
                        <a:effectLst/>
                      </a:endParaRPr>
                    </a:p>
                    <a:p>
                      <a:pPr marL="0" marR="0" lvl="0" indent="0" algn="l" defTabSz="914400" rtl="0" eaLnBrk="1" fontAlgn="base" latinLnBrk="0" hangingPunct="1">
                        <a:lnSpc>
                          <a:spcPct val="95000"/>
                        </a:lnSpc>
                        <a:spcBef>
                          <a:spcPct val="0"/>
                        </a:spcBef>
                        <a:spcAft>
                          <a:spcPct val="0"/>
                        </a:spcAft>
                        <a:buClrTx/>
                        <a:buSzTx/>
                        <a:buFontTx/>
                        <a:buNone/>
                        <a:tabLst/>
                      </a:pPr>
                      <a:r>
                        <a:rPr kumimoji="0" lang="es-ES" sz="1100" b="0" u="none" strike="noStrike" cap="none" normalizeH="0" baseline="0">
                          <a:ln>
                            <a:noFill/>
                          </a:ln>
                          <a:solidFill>
                            <a:schemeClr val="tx1"/>
                          </a:solidFill>
                          <a:effectLst/>
                        </a:rPr>
                        <a:t>        alcances de cada</a:t>
                      </a:r>
                      <a:endParaRPr kumimoji="0" lang="es-MX" sz="1100" b="0" u="none" strike="noStrike" cap="none" normalizeH="0" baseline="0">
                        <a:ln>
                          <a:noFill/>
                        </a:ln>
                        <a:solidFill>
                          <a:schemeClr val="tx1"/>
                        </a:solidFill>
                        <a:effectLst/>
                      </a:endParaRPr>
                    </a:p>
                    <a:p>
                      <a:pPr marL="0" marR="0" lvl="0" indent="0" algn="l" defTabSz="914400" rtl="0" eaLnBrk="1" fontAlgn="base" latinLnBrk="0" hangingPunct="1">
                        <a:lnSpc>
                          <a:spcPct val="95000"/>
                        </a:lnSpc>
                        <a:spcBef>
                          <a:spcPct val="0"/>
                        </a:spcBef>
                        <a:spcAft>
                          <a:spcPct val="0"/>
                        </a:spcAft>
                        <a:buClrTx/>
                        <a:buSzTx/>
                        <a:buFontTx/>
                        <a:buNone/>
                        <a:tabLst/>
                      </a:pPr>
                      <a:r>
                        <a:rPr kumimoji="0" lang="es-ES" sz="1100" b="0" u="none" strike="noStrike" cap="none" normalizeH="0" baseline="0">
                          <a:ln>
                            <a:noFill/>
                          </a:ln>
                          <a:solidFill>
                            <a:schemeClr val="tx1"/>
                          </a:solidFill>
                          <a:effectLst/>
                        </a:rPr>
                        <a:t>        asignatura </a:t>
                      </a:r>
                      <a:endParaRPr kumimoji="0" lang="es-MX" sz="1100" b="0" i="0" u="none" strike="noStrike" cap="none" normalizeH="0" baseline="0">
                        <a:ln>
                          <a:noFill/>
                        </a:ln>
                        <a:solidFill>
                          <a:schemeClr val="tx1"/>
                        </a:solidFill>
                        <a:effectLst/>
                        <a:latin typeface="Malgun Gothic" pitchFamily="34" charset="-127"/>
                        <a:ea typeface="Malgun Gothic" pitchFamily="34" charset="-127"/>
                        <a:cs typeface="Arial" charset="0"/>
                      </a:endParaRPr>
                    </a:p>
                  </a:txBody>
                  <a:tcPr marL="0" marR="0" marT="0" marB="0" horzOverflow="overflow"/>
                </a:tc>
                <a:tc>
                  <a:txBody>
                    <a:bodyPr/>
                    <a:lstStyle/>
                    <a:p>
                      <a:pPr marL="0" marR="0" lvl="0" indent="0" algn="l" defTabSz="914400" rtl="0" eaLnBrk="1" fontAlgn="base" latinLnBrk="0" hangingPunct="1">
                        <a:lnSpc>
                          <a:spcPts val="1375"/>
                        </a:lnSpc>
                        <a:spcBef>
                          <a:spcPct val="0"/>
                        </a:spcBef>
                        <a:spcAft>
                          <a:spcPct val="0"/>
                        </a:spcAft>
                        <a:buClrTx/>
                        <a:buSzTx/>
                        <a:buFontTx/>
                        <a:buNone/>
                        <a:tabLst/>
                      </a:pPr>
                      <a:r>
                        <a:rPr kumimoji="0" lang="es-ES" sz="1100" b="0" u="none" strike="noStrike" cap="none" normalizeH="0" baseline="0" dirty="0">
                          <a:ln>
                            <a:noFill/>
                          </a:ln>
                          <a:solidFill>
                            <a:schemeClr val="tx1"/>
                          </a:solidFill>
                          <a:effectLst/>
                        </a:rPr>
                        <a:t>APARTADOS 5E, 5F y 5G</a:t>
                      </a:r>
                      <a:endParaRPr kumimoji="0" lang="es-MX" sz="1100" b="0" u="none" strike="noStrike" cap="none" normalizeH="0" baseline="0" dirty="0">
                        <a:ln>
                          <a:noFill/>
                        </a:ln>
                        <a:solidFill>
                          <a:schemeClr val="tx1"/>
                        </a:solidFill>
                        <a:effectLst/>
                      </a:endParaRPr>
                    </a:p>
                    <a:p>
                      <a:pPr marL="0" marR="0" lvl="0" indent="0" algn="l" defTabSz="914400" rtl="0" eaLnBrk="1" fontAlgn="base" latinLnBrk="0" hangingPunct="1">
                        <a:lnSpc>
                          <a:spcPts val="1375"/>
                        </a:lnSpc>
                        <a:spcBef>
                          <a:spcPct val="0"/>
                        </a:spcBef>
                        <a:spcAft>
                          <a:spcPct val="0"/>
                        </a:spcAft>
                        <a:buClrTx/>
                        <a:buSzTx/>
                        <a:buFontTx/>
                        <a:buNone/>
                        <a:tabLst/>
                      </a:pPr>
                      <a:r>
                        <a:rPr kumimoji="0" lang="es-ES" sz="1100" b="0" u="none" strike="noStrike" cap="none" normalizeH="0" baseline="0" dirty="0">
                          <a:ln>
                            <a:noFill/>
                          </a:ln>
                          <a:solidFill>
                            <a:schemeClr val="tx1"/>
                          </a:solidFill>
                          <a:effectLst/>
                        </a:rPr>
                        <a:t> </a:t>
                      </a:r>
                      <a:endParaRPr kumimoji="0" lang="es-MX" sz="1100" b="0" u="none" strike="noStrike" cap="none" normalizeH="0" baseline="0" dirty="0">
                        <a:ln>
                          <a:noFill/>
                        </a:ln>
                        <a:solidFill>
                          <a:schemeClr val="tx1"/>
                        </a:solidFill>
                        <a:effectLst/>
                      </a:endParaRPr>
                    </a:p>
                    <a:p>
                      <a:pPr marL="0" marR="0" lvl="0" indent="0" algn="l" defTabSz="914400" rtl="0" eaLnBrk="1" fontAlgn="base" latinLnBrk="0" hangingPunct="1">
                        <a:lnSpc>
                          <a:spcPts val="1375"/>
                        </a:lnSpc>
                        <a:spcBef>
                          <a:spcPct val="0"/>
                        </a:spcBef>
                        <a:spcAft>
                          <a:spcPct val="0"/>
                        </a:spcAft>
                        <a:buClrTx/>
                        <a:buSzTx/>
                        <a:buFontTx/>
                        <a:buNone/>
                        <a:tabLst/>
                      </a:pPr>
                      <a:r>
                        <a:rPr kumimoji="0" lang="es-ES" sz="1100" b="0" u="none" strike="noStrike" cap="none" normalizeH="0" baseline="0" dirty="0">
                          <a:ln>
                            <a:noFill/>
                          </a:ln>
                          <a:solidFill>
                            <a:schemeClr val="tx1"/>
                          </a:solidFill>
                          <a:effectLst/>
                        </a:rPr>
                        <a:t>   5E. Preguntas generadoras</a:t>
                      </a:r>
                      <a:endParaRPr kumimoji="0" lang="es-MX" sz="1100" b="0" u="none" strike="noStrike" cap="none" normalizeH="0" baseline="0" dirty="0">
                        <a:ln>
                          <a:noFill/>
                        </a:ln>
                        <a:solidFill>
                          <a:schemeClr val="tx1"/>
                        </a:solidFill>
                        <a:effectLst/>
                      </a:endParaRPr>
                    </a:p>
                    <a:p>
                      <a:pPr marL="0" marR="0" lvl="0" indent="0" algn="l" defTabSz="914400" rtl="0" eaLnBrk="1" fontAlgn="base" latinLnBrk="0" hangingPunct="1">
                        <a:lnSpc>
                          <a:spcPts val="1375"/>
                        </a:lnSpc>
                        <a:spcBef>
                          <a:spcPct val="0"/>
                        </a:spcBef>
                        <a:spcAft>
                          <a:spcPct val="0"/>
                        </a:spcAft>
                        <a:buClrTx/>
                        <a:buSzTx/>
                        <a:buFontTx/>
                        <a:buNone/>
                        <a:tabLst/>
                      </a:pPr>
                      <a:r>
                        <a:rPr kumimoji="0" lang="es-ES" sz="1100" b="0" u="none" strike="noStrike" cap="none" normalizeH="0" baseline="0" dirty="0">
                          <a:ln>
                            <a:noFill/>
                          </a:ln>
                          <a:solidFill>
                            <a:schemeClr val="tx1"/>
                          </a:solidFill>
                          <a:effectLst/>
                        </a:rPr>
                        <a:t>   5F. Contenidos, temas y</a:t>
                      </a:r>
                      <a:endParaRPr kumimoji="0" lang="es-MX" sz="1100" b="0" u="none" strike="noStrike" cap="none" normalizeH="0" baseline="0" dirty="0">
                        <a:ln>
                          <a:noFill/>
                        </a:ln>
                        <a:solidFill>
                          <a:schemeClr val="tx1"/>
                        </a:solidFill>
                        <a:effectLst/>
                      </a:endParaRPr>
                    </a:p>
                    <a:p>
                      <a:pPr marL="0" marR="0" lvl="0" indent="0" algn="l" defTabSz="914400" rtl="0" eaLnBrk="1" fontAlgn="base" latinLnBrk="0" hangingPunct="1">
                        <a:lnSpc>
                          <a:spcPts val="1375"/>
                        </a:lnSpc>
                        <a:spcBef>
                          <a:spcPct val="0"/>
                        </a:spcBef>
                        <a:spcAft>
                          <a:spcPct val="0"/>
                        </a:spcAft>
                        <a:buClrTx/>
                        <a:buSzTx/>
                        <a:buFontTx/>
                        <a:buNone/>
                        <a:tabLst/>
                      </a:pPr>
                      <a:r>
                        <a:rPr kumimoji="0" lang="es-ES" sz="1100" b="0" u="none" strike="noStrike" cap="none" normalizeH="0" baseline="0" dirty="0">
                          <a:ln>
                            <a:noFill/>
                          </a:ln>
                          <a:solidFill>
                            <a:schemeClr val="tx1"/>
                          </a:solidFill>
                          <a:effectLst/>
                        </a:rPr>
                        <a:t>       Productos propuestos.</a:t>
                      </a:r>
                      <a:endParaRPr kumimoji="0" lang="es-MX" sz="1100" b="0" u="none" strike="noStrike" cap="none" normalizeH="0" baseline="0" dirty="0">
                        <a:ln>
                          <a:noFill/>
                        </a:ln>
                        <a:solidFill>
                          <a:schemeClr val="tx1"/>
                        </a:solidFill>
                        <a:effectLst/>
                      </a:endParaRPr>
                    </a:p>
                    <a:p>
                      <a:pPr marL="0" marR="0" lvl="0" indent="0" algn="l" defTabSz="914400" rtl="0" eaLnBrk="1" fontAlgn="base" latinLnBrk="0" hangingPunct="1">
                        <a:lnSpc>
                          <a:spcPts val="1375"/>
                        </a:lnSpc>
                        <a:spcBef>
                          <a:spcPct val="0"/>
                        </a:spcBef>
                        <a:spcAft>
                          <a:spcPct val="0"/>
                        </a:spcAft>
                        <a:buClrTx/>
                        <a:buSzTx/>
                        <a:buFontTx/>
                        <a:buNone/>
                        <a:tabLst/>
                      </a:pPr>
                      <a:r>
                        <a:rPr kumimoji="0" lang="es-ES" sz="1100" b="0" u="none" strike="noStrike" cap="none" normalizeH="0" baseline="0" dirty="0">
                          <a:ln>
                            <a:noFill/>
                          </a:ln>
                          <a:solidFill>
                            <a:schemeClr val="tx1"/>
                          </a:solidFill>
                          <a:effectLst/>
                        </a:rPr>
                        <a:t>   5G. Planeación general</a:t>
                      </a:r>
                      <a:endParaRPr kumimoji="0" lang="es-MX" sz="1100" b="0" u="none" strike="noStrike" cap="none" normalizeH="0" baseline="0" dirty="0">
                        <a:ln>
                          <a:noFill/>
                        </a:ln>
                        <a:solidFill>
                          <a:schemeClr val="tx1"/>
                        </a:solidFill>
                        <a:effectLst/>
                      </a:endParaRPr>
                    </a:p>
                    <a:p>
                      <a:pPr marL="0" marR="0" lvl="0" indent="0" algn="l" defTabSz="914400" rtl="0" eaLnBrk="1" fontAlgn="base" latinLnBrk="0" hangingPunct="1">
                        <a:lnSpc>
                          <a:spcPct val="95000"/>
                        </a:lnSpc>
                        <a:spcBef>
                          <a:spcPct val="0"/>
                        </a:spcBef>
                        <a:spcAft>
                          <a:spcPct val="0"/>
                        </a:spcAft>
                        <a:buClrTx/>
                        <a:buSzTx/>
                        <a:buFontTx/>
                        <a:buNone/>
                        <a:tabLst/>
                      </a:pPr>
                      <a:r>
                        <a:rPr kumimoji="0" lang="es-ES" sz="1100" b="1" u="none" strike="noStrike" cap="none" normalizeH="0" baseline="0" dirty="0">
                          <a:ln>
                            <a:noFill/>
                          </a:ln>
                          <a:solidFill>
                            <a:schemeClr val="tx1"/>
                          </a:solidFill>
                          <a:effectLst/>
                        </a:rPr>
                        <a:t> </a:t>
                      </a:r>
                      <a:endParaRPr kumimoji="0" lang="es-MX" sz="1100" b="1" i="0" u="none" strike="noStrike" cap="none" normalizeH="0" baseline="0" dirty="0">
                        <a:ln>
                          <a:noFill/>
                        </a:ln>
                        <a:solidFill>
                          <a:schemeClr val="tx1"/>
                        </a:solidFill>
                        <a:effectLst/>
                        <a:latin typeface="Malgun Gothic" pitchFamily="34" charset="-127"/>
                        <a:ea typeface="Malgun Gothic" pitchFamily="34" charset="-127"/>
                        <a:cs typeface="Arial" charset="0"/>
                      </a:endParaRPr>
                    </a:p>
                  </a:txBody>
                  <a:tcPr marL="0" marR="0" marT="0" marB="0" horzOverflow="overflow"/>
                </a:tc>
                <a:extLst>
                  <a:ext uri="{0D108BD9-81ED-4DB2-BD59-A6C34878D82A}">
                    <a16:rowId xmlns:a16="http://schemas.microsoft.com/office/drawing/2014/main" val="10001"/>
                  </a:ext>
                </a:extLst>
              </a:tr>
              <a:tr h="220584">
                <a:tc>
                  <a:txBody>
                    <a:bodyPr/>
                    <a:lstStyle/>
                    <a:p>
                      <a:pPr marL="276225" marR="0" lvl="0" indent="0" algn="ctr" defTabSz="914400" rtl="0" eaLnBrk="1" fontAlgn="base" latinLnBrk="0" hangingPunct="1">
                        <a:lnSpc>
                          <a:spcPts val="1288"/>
                        </a:lnSpc>
                        <a:spcBef>
                          <a:spcPct val="0"/>
                        </a:spcBef>
                        <a:spcAft>
                          <a:spcPct val="0"/>
                        </a:spcAft>
                        <a:buClrTx/>
                        <a:buSzTx/>
                        <a:buFontTx/>
                        <a:buNone/>
                        <a:tabLst/>
                      </a:pPr>
                      <a:r>
                        <a:rPr kumimoji="0" lang="es-ES" sz="1100" b="1" u="none" strike="noStrike" cap="none" normalizeH="0" baseline="0">
                          <a:ln>
                            <a:noFill/>
                          </a:ln>
                          <a:solidFill>
                            <a:schemeClr val="tx1"/>
                          </a:solidFill>
                          <a:effectLst/>
                        </a:rPr>
                        <a:t>1 hora semana</a:t>
                      </a:r>
                      <a:endParaRPr kumimoji="0" lang="es-MX" sz="1100" b="1" i="0" u="none" strike="noStrike" cap="none" normalizeH="0" baseline="0">
                        <a:ln>
                          <a:noFill/>
                        </a:ln>
                        <a:solidFill>
                          <a:schemeClr val="tx1"/>
                        </a:solidFill>
                        <a:effectLst/>
                        <a:latin typeface="Malgun Gothic" pitchFamily="34" charset="-127"/>
                        <a:ea typeface="Malgun Gothic" pitchFamily="34" charset="-127"/>
                        <a:cs typeface="Arial" charset="0"/>
                      </a:endParaRPr>
                    </a:p>
                  </a:txBody>
                  <a:tcPr marL="0" marR="0" marT="0" marB="0" horzOverflow="overflow">
                    <a:lnB w="12700" cap="flat" cmpd="sng" algn="ctr">
                      <a:solidFill>
                        <a:schemeClr val="tx1"/>
                      </a:solidFill>
                      <a:prstDash val="solid"/>
                      <a:round/>
                      <a:headEnd type="none" w="med" len="med"/>
                      <a:tailEnd type="none" w="med" len="med"/>
                    </a:lnB>
                  </a:tcPr>
                </a:tc>
                <a:tc>
                  <a:txBody>
                    <a:bodyPr/>
                    <a:lstStyle/>
                    <a:p>
                      <a:pPr marL="433388" marR="0" lvl="0" indent="0" algn="ctr" defTabSz="914400" rtl="0" eaLnBrk="1" fontAlgn="base" latinLnBrk="0" hangingPunct="1">
                        <a:lnSpc>
                          <a:spcPts val="1288"/>
                        </a:lnSpc>
                        <a:spcBef>
                          <a:spcPct val="0"/>
                        </a:spcBef>
                        <a:spcAft>
                          <a:spcPct val="0"/>
                        </a:spcAft>
                        <a:buClrTx/>
                        <a:buSzTx/>
                        <a:buFontTx/>
                        <a:buNone/>
                        <a:tabLst/>
                      </a:pPr>
                      <a:r>
                        <a:rPr kumimoji="0" lang="es-ES" sz="1100" b="0" u="none" strike="noStrike" cap="none" normalizeH="0" baseline="0">
                          <a:ln>
                            <a:noFill/>
                          </a:ln>
                          <a:solidFill>
                            <a:schemeClr val="tx1"/>
                          </a:solidFill>
                          <a:effectLst/>
                        </a:rPr>
                        <a:t>3 hora semana</a:t>
                      </a:r>
                      <a:endParaRPr kumimoji="0" lang="es-MX" sz="1100" b="0" i="0" u="none" strike="noStrike" cap="none" normalizeH="0" baseline="0">
                        <a:ln>
                          <a:noFill/>
                        </a:ln>
                        <a:solidFill>
                          <a:schemeClr val="tx1"/>
                        </a:solidFill>
                        <a:effectLst/>
                        <a:latin typeface="Malgun Gothic" pitchFamily="34" charset="-127"/>
                        <a:ea typeface="Malgun Gothic" pitchFamily="34" charset="-127"/>
                        <a:cs typeface="Arial" charset="0"/>
                      </a:endParaRPr>
                    </a:p>
                  </a:txBody>
                  <a:tcPr marL="0" marR="0" marT="0" marB="0" horzOverflow="overflow">
                    <a:lnB w="12700" cap="flat" cmpd="sng" algn="ctr">
                      <a:solidFill>
                        <a:schemeClr val="tx1"/>
                      </a:solidFill>
                      <a:prstDash val="solid"/>
                      <a:round/>
                      <a:headEnd type="none" w="med" len="med"/>
                      <a:tailEnd type="none" w="med" len="med"/>
                    </a:lnB>
                  </a:tcPr>
                </a:tc>
                <a:tc>
                  <a:txBody>
                    <a:bodyPr/>
                    <a:lstStyle/>
                    <a:p>
                      <a:pPr marL="371475" marR="0" lvl="0" indent="0" algn="ctr" defTabSz="914400" rtl="0" eaLnBrk="1" fontAlgn="base" latinLnBrk="0" hangingPunct="1">
                        <a:lnSpc>
                          <a:spcPts val="1288"/>
                        </a:lnSpc>
                        <a:spcBef>
                          <a:spcPct val="0"/>
                        </a:spcBef>
                        <a:spcAft>
                          <a:spcPct val="0"/>
                        </a:spcAft>
                        <a:buClrTx/>
                        <a:buSzTx/>
                        <a:buFontTx/>
                        <a:buNone/>
                        <a:tabLst/>
                      </a:pPr>
                      <a:r>
                        <a:rPr kumimoji="0" lang="es-ES" sz="1100" b="0" u="none" strike="noStrike" cap="none" normalizeH="0" baseline="0">
                          <a:ln>
                            <a:noFill/>
                          </a:ln>
                          <a:solidFill>
                            <a:schemeClr val="tx1"/>
                          </a:solidFill>
                          <a:effectLst/>
                        </a:rPr>
                        <a:t>3 horas semana</a:t>
                      </a:r>
                      <a:endParaRPr kumimoji="0" lang="es-MX" sz="1100" b="0" i="0" u="none" strike="noStrike" cap="none" normalizeH="0" baseline="0">
                        <a:ln>
                          <a:noFill/>
                        </a:ln>
                        <a:solidFill>
                          <a:schemeClr val="tx1"/>
                        </a:solidFill>
                        <a:effectLst/>
                        <a:latin typeface="Malgun Gothic" pitchFamily="34" charset="-127"/>
                        <a:ea typeface="Malgun Gothic" pitchFamily="34" charset="-127"/>
                        <a:cs typeface="Arial" charset="0"/>
                      </a:endParaRPr>
                    </a:p>
                  </a:txBody>
                  <a:tcPr marL="0" marR="0" marT="0" marB="0" horzOverflow="overflow">
                    <a:lnB w="12700" cap="flat" cmpd="sng" algn="ctr">
                      <a:solidFill>
                        <a:schemeClr val="tx1"/>
                      </a:solidFill>
                      <a:prstDash val="solid"/>
                      <a:round/>
                      <a:headEnd type="none" w="med" len="med"/>
                      <a:tailEnd type="none" w="med" len="med"/>
                    </a:lnB>
                  </a:tcPr>
                </a:tc>
                <a:tc>
                  <a:txBody>
                    <a:bodyPr/>
                    <a:lstStyle/>
                    <a:p>
                      <a:pPr marL="487363" marR="0" lvl="0" indent="0" algn="l" defTabSz="914400" rtl="0" eaLnBrk="1" fontAlgn="base" latinLnBrk="0" hangingPunct="1">
                        <a:lnSpc>
                          <a:spcPts val="1288"/>
                        </a:lnSpc>
                        <a:spcBef>
                          <a:spcPct val="0"/>
                        </a:spcBef>
                        <a:spcAft>
                          <a:spcPct val="0"/>
                        </a:spcAft>
                        <a:buClrTx/>
                        <a:buSzTx/>
                        <a:buFontTx/>
                        <a:buNone/>
                        <a:tabLst/>
                      </a:pPr>
                      <a:r>
                        <a:rPr kumimoji="0" lang="es-ES" sz="1100" b="0" u="none" strike="noStrike" cap="none" normalizeH="0" baseline="0">
                          <a:ln>
                            <a:noFill/>
                          </a:ln>
                          <a:solidFill>
                            <a:schemeClr val="tx1"/>
                          </a:solidFill>
                          <a:effectLst/>
                        </a:rPr>
                        <a:t>3 horas semana</a:t>
                      </a:r>
                      <a:endParaRPr kumimoji="0" lang="es-MX" sz="1100" b="0" i="0" u="none" strike="noStrike" cap="none" normalizeH="0" baseline="0">
                        <a:ln>
                          <a:noFill/>
                        </a:ln>
                        <a:solidFill>
                          <a:schemeClr val="tx1"/>
                        </a:solidFill>
                        <a:effectLst/>
                        <a:latin typeface="Malgun Gothic" pitchFamily="34" charset="-127"/>
                        <a:ea typeface="Malgun Gothic" pitchFamily="34" charset="-127"/>
                        <a:cs typeface="Arial" charset="0"/>
                      </a:endParaRPr>
                    </a:p>
                  </a:txBody>
                  <a:tcPr marL="0" marR="0" marT="0" marB="0" horzOverflow="overflow">
                    <a:lnB w="12700" cap="flat" cmpd="sng" algn="ctr">
                      <a:solidFill>
                        <a:schemeClr val="tx1"/>
                      </a:solidFill>
                      <a:prstDash val="solid"/>
                      <a:round/>
                      <a:headEnd type="none" w="med" len="med"/>
                      <a:tailEnd type="none" w="med" len="med"/>
                    </a:lnB>
                  </a:tcPr>
                </a:tc>
                <a:tc>
                  <a:txBody>
                    <a:bodyPr/>
                    <a:lstStyle/>
                    <a:p>
                      <a:pPr marL="252413" marR="0" lvl="0" indent="0" algn="ctr" defTabSz="914400" rtl="0" eaLnBrk="1" fontAlgn="base" latinLnBrk="0" hangingPunct="1">
                        <a:lnSpc>
                          <a:spcPts val="1288"/>
                        </a:lnSpc>
                        <a:spcBef>
                          <a:spcPct val="0"/>
                        </a:spcBef>
                        <a:spcAft>
                          <a:spcPct val="0"/>
                        </a:spcAft>
                        <a:buClrTx/>
                        <a:buSzTx/>
                        <a:buFontTx/>
                        <a:buNone/>
                        <a:tabLst/>
                      </a:pPr>
                      <a:r>
                        <a:rPr kumimoji="0" lang="es-ES" sz="1100" b="1" u="none" strike="noStrike" cap="none" normalizeH="0" baseline="0">
                          <a:ln>
                            <a:noFill/>
                          </a:ln>
                          <a:solidFill>
                            <a:schemeClr val="tx1"/>
                          </a:solidFill>
                          <a:effectLst/>
                        </a:rPr>
                        <a:t>3 horas semana</a:t>
                      </a:r>
                      <a:endParaRPr kumimoji="0" lang="es-MX" sz="1100" b="1" i="0" u="none" strike="noStrike" cap="none" normalizeH="0" baseline="0">
                        <a:ln>
                          <a:noFill/>
                        </a:ln>
                        <a:solidFill>
                          <a:schemeClr val="tx1"/>
                        </a:solidFill>
                        <a:effectLst/>
                        <a:latin typeface="Malgun Gothic" pitchFamily="34" charset="-127"/>
                        <a:ea typeface="Malgun Gothic" pitchFamily="34" charset="-127"/>
                        <a:cs typeface="Arial" charset="0"/>
                      </a:endParaRPr>
                    </a:p>
                  </a:txBody>
                  <a:tcPr marL="0" marR="0" marT="0" marB="0" horzOverflow="overflow">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0584">
                <a:tc>
                  <a:txBody>
                    <a:bodyPr/>
                    <a:lstStyle/>
                    <a:p>
                      <a:pPr marL="277813" marR="0" lvl="0" indent="0" algn="l" defTabSz="914400" rtl="0" eaLnBrk="1" fontAlgn="base" latinLnBrk="0" hangingPunct="1">
                        <a:lnSpc>
                          <a:spcPts val="1275"/>
                        </a:lnSpc>
                        <a:spcBef>
                          <a:spcPct val="0"/>
                        </a:spcBef>
                        <a:spcAft>
                          <a:spcPct val="0"/>
                        </a:spcAft>
                        <a:buClrTx/>
                        <a:buSzTx/>
                        <a:buFontTx/>
                        <a:buNone/>
                        <a:tabLst/>
                      </a:pPr>
                      <a:r>
                        <a:rPr kumimoji="0" lang="es-ES" sz="1100" b="1" u="none" strike="noStrike" cap="none" normalizeH="0" baseline="0" dirty="0">
                          <a:ln>
                            <a:noFill/>
                          </a:ln>
                          <a:solidFill>
                            <a:srgbClr val="F8F8F8"/>
                          </a:solidFill>
                          <a:effectLst/>
                        </a:rPr>
                        <a:t>3 DE NOVIEMBRE</a:t>
                      </a:r>
                      <a:endParaRPr kumimoji="0" lang="es-MX" sz="1100" b="1" i="0" u="none" strike="noStrike" cap="none" normalizeH="0" baseline="0" dirty="0">
                        <a:ln>
                          <a:noFill/>
                        </a:ln>
                        <a:solidFill>
                          <a:srgbClr val="F8F8F8"/>
                        </a:solidFill>
                        <a:effectLst/>
                        <a:latin typeface="Malgun Gothic" pitchFamily="34" charset="-127"/>
                        <a:ea typeface="Malgun Gothic" pitchFamily="34" charset="-127"/>
                        <a:cs typeface="Arial"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436563" marR="0" lvl="0" indent="0" algn="ctr" defTabSz="914400" rtl="0" eaLnBrk="1" fontAlgn="base" latinLnBrk="0" hangingPunct="1">
                        <a:lnSpc>
                          <a:spcPts val="1275"/>
                        </a:lnSpc>
                        <a:spcBef>
                          <a:spcPct val="0"/>
                        </a:spcBef>
                        <a:spcAft>
                          <a:spcPct val="0"/>
                        </a:spcAft>
                        <a:buClrTx/>
                        <a:buSzTx/>
                        <a:buFontTx/>
                        <a:buNone/>
                        <a:tabLst/>
                      </a:pPr>
                      <a:r>
                        <a:rPr kumimoji="0" lang="es-ES" sz="1100" b="1" u="none" strike="noStrike" cap="none" normalizeH="0" baseline="0" dirty="0">
                          <a:ln>
                            <a:noFill/>
                          </a:ln>
                          <a:solidFill>
                            <a:srgbClr val="F8F8F8"/>
                          </a:solidFill>
                          <a:effectLst/>
                        </a:rPr>
                        <a:t> 3 DE NOVIEMBRE</a:t>
                      </a:r>
                      <a:endParaRPr kumimoji="0" lang="es-MX" sz="1100" b="1" i="0" u="none" strike="noStrike" cap="none" normalizeH="0" baseline="0" dirty="0">
                        <a:ln>
                          <a:noFill/>
                        </a:ln>
                        <a:solidFill>
                          <a:srgbClr val="F8F8F8"/>
                        </a:solidFill>
                        <a:effectLst/>
                        <a:latin typeface="Malgun Gothic" pitchFamily="34" charset="-127"/>
                        <a:ea typeface="Malgun Gothic" pitchFamily="34" charset="-127"/>
                        <a:cs typeface="Arial"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373063" marR="0" lvl="0" indent="0" algn="l" defTabSz="914400" rtl="0" eaLnBrk="1" fontAlgn="base" latinLnBrk="0" hangingPunct="1">
                        <a:lnSpc>
                          <a:spcPts val="1275"/>
                        </a:lnSpc>
                        <a:spcBef>
                          <a:spcPct val="0"/>
                        </a:spcBef>
                        <a:spcAft>
                          <a:spcPct val="0"/>
                        </a:spcAft>
                        <a:buClrTx/>
                        <a:buSzTx/>
                        <a:buFontTx/>
                        <a:buNone/>
                        <a:tabLst/>
                      </a:pPr>
                      <a:r>
                        <a:rPr kumimoji="0" lang="es-ES" sz="1100" b="1" u="none" strike="noStrike" cap="none" normalizeH="0" baseline="0" dirty="0">
                          <a:ln>
                            <a:noFill/>
                          </a:ln>
                          <a:solidFill>
                            <a:srgbClr val="F8F8F8"/>
                          </a:solidFill>
                          <a:effectLst/>
                        </a:rPr>
                        <a:t>14 AL 18 DE DICIEMBRE </a:t>
                      </a:r>
                      <a:endParaRPr kumimoji="0" lang="es-MX" sz="1100" b="1" i="0" u="none" strike="noStrike" cap="none" normalizeH="0" baseline="0" dirty="0">
                        <a:ln>
                          <a:noFill/>
                        </a:ln>
                        <a:solidFill>
                          <a:srgbClr val="F8F8F8"/>
                        </a:solidFill>
                        <a:effectLst/>
                        <a:latin typeface="Malgun Gothic" pitchFamily="34" charset="-127"/>
                        <a:ea typeface="Malgun Gothic" pitchFamily="34" charset="-127"/>
                        <a:cs typeface="Arial"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265113" marR="0" lvl="0" indent="0" algn="l" defTabSz="914400" rtl="0" eaLnBrk="1" fontAlgn="base" latinLnBrk="0" hangingPunct="1">
                        <a:lnSpc>
                          <a:spcPts val="1275"/>
                        </a:lnSpc>
                        <a:spcBef>
                          <a:spcPct val="0"/>
                        </a:spcBef>
                        <a:spcAft>
                          <a:spcPct val="0"/>
                        </a:spcAft>
                        <a:buClrTx/>
                        <a:buSzTx/>
                        <a:buFontTx/>
                        <a:buNone/>
                        <a:tabLst/>
                      </a:pPr>
                      <a:r>
                        <a:rPr kumimoji="0" lang="en-US" sz="1100" b="1" u="none" strike="noStrike" cap="none" normalizeH="0" baseline="0" dirty="0">
                          <a:ln>
                            <a:noFill/>
                          </a:ln>
                          <a:solidFill>
                            <a:srgbClr val="F8F8F8"/>
                          </a:solidFill>
                          <a:effectLst/>
                        </a:rPr>
                        <a:t>1    AL  11 DE  FEBRERO</a:t>
                      </a:r>
                      <a:endParaRPr kumimoji="0" lang="es-MX" sz="1100" b="1" i="0" u="none" strike="noStrike" cap="none" normalizeH="0" baseline="0" dirty="0">
                        <a:ln>
                          <a:noFill/>
                        </a:ln>
                        <a:solidFill>
                          <a:srgbClr val="F8F8F8"/>
                        </a:solidFill>
                        <a:effectLst/>
                        <a:latin typeface="Malgun Gothic" pitchFamily="34" charset="-127"/>
                        <a:ea typeface="Malgun Gothic" pitchFamily="34" charset="-127"/>
                        <a:cs typeface="Arial"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252413" marR="0" lvl="0" indent="0" algn="ctr" defTabSz="914400" rtl="0" eaLnBrk="1" fontAlgn="base" latinLnBrk="0" hangingPunct="1">
                        <a:lnSpc>
                          <a:spcPts val="1275"/>
                        </a:lnSpc>
                        <a:spcBef>
                          <a:spcPct val="0"/>
                        </a:spcBef>
                        <a:spcAft>
                          <a:spcPct val="0"/>
                        </a:spcAft>
                        <a:buClrTx/>
                        <a:buSzTx/>
                        <a:buFontTx/>
                        <a:buNone/>
                        <a:tabLst/>
                      </a:pPr>
                      <a:r>
                        <a:rPr kumimoji="0" lang="en-US" sz="1100" b="1" u="none" strike="noStrike" cap="none" normalizeH="0" baseline="0" dirty="0">
                          <a:ln>
                            <a:noFill/>
                          </a:ln>
                          <a:solidFill>
                            <a:srgbClr val="F8F8F8"/>
                          </a:solidFill>
                          <a:effectLst/>
                        </a:rPr>
                        <a:t>16  AL 29 MARZO</a:t>
                      </a:r>
                      <a:endParaRPr kumimoji="0" lang="es-MX" sz="1100" b="1" i="0" u="none" strike="noStrike" cap="none" normalizeH="0" baseline="0" dirty="0">
                        <a:ln>
                          <a:noFill/>
                        </a:ln>
                        <a:solidFill>
                          <a:srgbClr val="F8F8F8"/>
                        </a:solidFill>
                        <a:effectLst/>
                        <a:latin typeface="Malgun Gothic" pitchFamily="34" charset="-127"/>
                        <a:ea typeface="Malgun Gothic" pitchFamily="34" charset="-127"/>
                        <a:cs typeface="Arial" charset="0"/>
                      </a:endParaRPr>
                    </a:p>
                  </a:txBody>
                  <a:tcPr marL="0" marR="0" marT="0" marB="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3"/>
                  </a:ext>
                </a:extLst>
              </a:tr>
              <a:tr h="1248999">
                <a:tc>
                  <a:txBody>
                    <a:bodyPr/>
                    <a:lstStyle/>
                    <a:p>
                      <a:pPr marL="69850" marR="0" lvl="0" indent="19050" algn="l" defTabSz="914400" rtl="0" eaLnBrk="1" fontAlgn="base" latinLnBrk="0" hangingPunct="1">
                        <a:lnSpc>
                          <a:spcPct val="95000"/>
                        </a:lnSpc>
                        <a:spcBef>
                          <a:spcPts val="25"/>
                        </a:spcBef>
                        <a:spcAft>
                          <a:spcPct val="0"/>
                        </a:spcAft>
                        <a:buClrTx/>
                        <a:buSzTx/>
                        <a:buFontTx/>
                        <a:buNone/>
                        <a:tabLst/>
                      </a:pPr>
                      <a:r>
                        <a:rPr kumimoji="0" lang="es-ES" sz="1100" b="1" u="none" strike="noStrike" cap="none" normalizeH="0" baseline="0">
                          <a:ln>
                            <a:noFill/>
                          </a:ln>
                          <a:solidFill>
                            <a:schemeClr val="tx1"/>
                          </a:solidFill>
                          <a:effectLst/>
                        </a:rPr>
                        <a:t> </a:t>
                      </a:r>
                      <a:endParaRPr kumimoji="0" lang="es-MX" sz="1100" b="1" u="none" strike="noStrike" cap="none" normalizeH="0" baseline="0">
                        <a:ln>
                          <a:noFill/>
                        </a:ln>
                        <a:solidFill>
                          <a:schemeClr val="tx1"/>
                        </a:solidFill>
                        <a:effectLst/>
                      </a:endParaRPr>
                    </a:p>
                    <a:p>
                      <a:pPr marL="69850" marR="0" lvl="0" indent="19050" algn="l" defTabSz="914400" rtl="0" eaLnBrk="1" fontAlgn="base" latinLnBrk="0" hangingPunct="1">
                        <a:lnSpc>
                          <a:spcPct val="95000"/>
                        </a:lnSpc>
                        <a:spcBef>
                          <a:spcPts val="25"/>
                        </a:spcBef>
                        <a:spcAft>
                          <a:spcPct val="0"/>
                        </a:spcAft>
                        <a:buClrTx/>
                        <a:buSzTx/>
                        <a:buFontTx/>
                        <a:buNone/>
                        <a:tabLst/>
                      </a:pPr>
                      <a:r>
                        <a:rPr kumimoji="0" lang="es-ES" sz="1100" b="1" u="none" strike="noStrike" cap="none" normalizeH="0" baseline="0">
                          <a:ln>
                            <a:noFill/>
                          </a:ln>
                          <a:solidFill>
                            <a:schemeClr val="tx1"/>
                          </a:solidFill>
                          <a:effectLst/>
                        </a:rPr>
                        <a:t>Junta revisión de avances proyectos</a:t>
                      </a:r>
                      <a:endParaRPr kumimoji="0" lang="es-MX" sz="1100" b="1" i="0" u="none" strike="noStrike" cap="none" normalizeH="0" baseline="0">
                        <a:ln>
                          <a:noFill/>
                        </a:ln>
                        <a:solidFill>
                          <a:schemeClr val="tx1"/>
                        </a:solidFill>
                        <a:effectLst/>
                        <a:latin typeface="Malgun Gothic" pitchFamily="34" charset="-127"/>
                        <a:ea typeface="Malgun Gothic" pitchFamily="34" charset="-127"/>
                        <a:cs typeface="Arial" charset="0"/>
                      </a:endParaRPr>
                    </a:p>
                  </a:txBody>
                  <a:tcPr marL="0" marR="0" marT="0" marB="0" horzOverflow="overflow">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ts val="1375"/>
                        </a:lnSpc>
                        <a:spcBef>
                          <a:spcPct val="0"/>
                        </a:spcBef>
                        <a:spcAft>
                          <a:spcPct val="0"/>
                        </a:spcAft>
                        <a:buClrTx/>
                        <a:buSzTx/>
                        <a:buFontTx/>
                        <a:buNone/>
                        <a:tabLst/>
                      </a:pPr>
                      <a:r>
                        <a:rPr kumimoji="0" lang="es-ES" sz="1100" b="0" u="none" strike="noStrike" cap="none" normalizeH="0" baseline="0">
                          <a:ln>
                            <a:noFill/>
                          </a:ln>
                          <a:solidFill>
                            <a:schemeClr val="tx1"/>
                          </a:solidFill>
                          <a:effectLst/>
                        </a:rPr>
                        <a:t>APARTADO 5H</a:t>
                      </a:r>
                      <a:endParaRPr kumimoji="0" lang="es-MX" sz="1100" b="0" u="none" strike="noStrike" cap="none" normalizeH="0" baseline="0">
                        <a:ln>
                          <a:noFill/>
                        </a:ln>
                        <a:solidFill>
                          <a:schemeClr val="tx1"/>
                        </a:solidFill>
                        <a:effectLst/>
                      </a:endParaRPr>
                    </a:p>
                    <a:p>
                      <a:pPr marL="0" marR="0" lvl="0" indent="0" algn="l" defTabSz="914400" rtl="0" eaLnBrk="1" fontAlgn="base" latinLnBrk="0" hangingPunct="1">
                        <a:lnSpc>
                          <a:spcPts val="1375"/>
                        </a:lnSpc>
                        <a:spcBef>
                          <a:spcPct val="0"/>
                        </a:spcBef>
                        <a:spcAft>
                          <a:spcPct val="0"/>
                        </a:spcAft>
                        <a:buClrTx/>
                        <a:buSzTx/>
                        <a:buFontTx/>
                        <a:buNone/>
                        <a:tabLst/>
                      </a:pPr>
                      <a:r>
                        <a:rPr kumimoji="0" lang="es-ES" sz="1100" b="0" u="none" strike="noStrike" cap="none" normalizeH="0" baseline="0">
                          <a:ln>
                            <a:noFill/>
                          </a:ln>
                          <a:solidFill>
                            <a:schemeClr val="tx1"/>
                          </a:solidFill>
                          <a:effectLst/>
                        </a:rPr>
                        <a:t> </a:t>
                      </a:r>
                      <a:endParaRPr kumimoji="0" lang="es-MX" sz="1100" b="0" u="none" strike="noStrike" cap="none" normalizeH="0" baseline="0">
                        <a:ln>
                          <a:noFill/>
                        </a:ln>
                        <a:solidFill>
                          <a:schemeClr val="tx1"/>
                        </a:solidFill>
                        <a:effectLst/>
                      </a:endParaRPr>
                    </a:p>
                    <a:p>
                      <a:pPr marL="0" marR="0" lvl="0" indent="0" algn="l" defTabSz="914400" rtl="0" eaLnBrk="1" fontAlgn="base" latinLnBrk="0" hangingPunct="1">
                        <a:lnSpc>
                          <a:spcPct val="95000"/>
                        </a:lnSpc>
                        <a:spcBef>
                          <a:spcPts val="25"/>
                        </a:spcBef>
                        <a:spcAft>
                          <a:spcPct val="0"/>
                        </a:spcAft>
                        <a:buClrTx/>
                        <a:buSzTx/>
                        <a:buFontTx/>
                        <a:buNone/>
                        <a:tabLst/>
                      </a:pPr>
                      <a:r>
                        <a:rPr kumimoji="0" lang="es-ES" sz="1100" b="0" u="none" strike="noStrike" cap="none" normalizeH="0" baseline="0">
                          <a:ln>
                            <a:noFill/>
                          </a:ln>
                          <a:solidFill>
                            <a:schemeClr val="tx1"/>
                          </a:solidFill>
                          <a:effectLst/>
                        </a:rPr>
                        <a:t>5H. Reflexión de grupo</a:t>
                      </a:r>
                      <a:endParaRPr kumimoji="0" lang="es-MX" sz="1100" b="0" u="none" strike="noStrike" cap="none" normalizeH="0" baseline="0">
                        <a:ln>
                          <a:noFill/>
                        </a:ln>
                        <a:solidFill>
                          <a:schemeClr val="tx1"/>
                        </a:solidFill>
                        <a:effectLst/>
                      </a:endParaRPr>
                    </a:p>
                    <a:p>
                      <a:pPr marL="0" marR="0" lvl="0" indent="0" algn="l" defTabSz="914400" rtl="0" eaLnBrk="1" fontAlgn="base" latinLnBrk="0" hangingPunct="1">
                        <a:lnSpc>
                          <a:spcPts val="1375"/>
                        </a:lnSpc>
                        <a:spcBef>
                          <a:spcPct val="0"/>
                        </a:spcBef>
                        <a:spcAft>
                          <a:spcPct val="0"/>
                        </a:spcAft>
                        <a:buClrTx/>
                        <a:buSzTx/>
                        <a:buFontTx/>
                        <a:buNone/>
                        <a:tabLst/>
                      </a:pPr>
                      <a:r>
                        <a:rPr kumimoji="0" lang="es-ES" sz="1100" b="0" u="none" strike="noStrike" cap="none" normalizeH="0" baseline="0">
                          <a:ln>
                            <a:noFill/>
                          </a:ln>
                          <a:solidFill>
                            <a:schemeClr val="tx1"/>
                          </a:solidFill>
                          <a:effectLst/>
                        </a:rPr>
                        <a:t> </a:t>
                      </a:r>
                      <a:endParaRPr kumimoji="0" lang="es-MX" sz="1100" b="0" i="0" u="none" strike="noStrike" cap="none" normalizeH="0" baseline="0">
                        <a:ln>
                          <a:noFill/>
                        </a:ln>
                        <a:solidFill>
                          <a:schemeClr val="tx1"/>
                        </a:solidFill>
                        <a:effectLst/>
                        <a:latin typeface="Malgun Gothic" pitchFamily="34" charset="-127"/>
                        <a:ea typeface="Malgun Gothic" pitchFamily="34" charset="-127"/>
                        <a:cs typeface="Arial" charset="0"/>
                      </a:endParaRPr>
                    </a:p>
                  </a:txBody>
                  <a:tcPr marL="0" marR="0" marT="0" marB="0" horzOverflow="overflow">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ts val="1375"/>
                        </a:lnSpc>
                        <a:spcBef>
                          <a:spcPct val="0"/>
                        </a:spcBef>
                        <a:spcAft>
                          <a:spcPct val="0"/>
                        </a:spcAft>
                        <a:buClrTx/>
                        <a:buSzTx/>
                        <a:buFontTx/>
                        <a:buNone/>
                        <a:tabLst/>
                      </a:pPr>
                      <a:r>
                        <a:rPr kumimoji="0" lang="es-ES" sz="1100" b="0" u="none" strike="noStrike" cap="none" normalizeH="0" baseline="0">
                          <a:ln>
                            <a:noFill/>
                          </a:ln>
                          <a:solidFill>
                            <a:schemeClr val="tx1"/>
                          </a:solidFill>
                          <a:effectLst/>
                        </a:rPr>
                        <a:t>APARTADO 5I</a:t>
                      </a:r>
                      <a:endParaRPr kumimoji="0" lang="es-MX" sz="1100" b="0" u="none" strike="noStrike" cap="none" normalizeH="0" baseline="0">
                        <a:ln>
                          <a:noFill/>
                        </a:ln>
                        <a:solidFill>
                          <a:schemeClr val="tx1"/>
                        </a:solidFill>
                        <a:effectLst/>
                      </a:endParaRPr>
                    </a:p>
                    <a:p>
                      <a:pPr marL="0" marR="0" lvl="0" indent="0" algn="l" defTabSz="914400" rtl="0" eaLnBrk="1" fontAlgn="base" latinLnBrk="0" hangingPunct="1">
                        <a:lnSpc>
                          <a:spcPts val="1375"/>
                        </a:lnSpc>
                        <a:spcBef>
                          <a:spcPct val="0"/>
                        </a:spcBef>
                        <a:spcAft>
                          <a:spcPct val="0"/>
                        </a:spcAft>
                        <a:buClrTx/>
                        <a:buSzTx/>
                        <a:buFontTx/>
                        <a:buNone/>
                        <a:tabLst/>
                      </a:pPr>
                      <a:r>
                        <a:rPr kumimoji="0" lang="es-ES" sz="1100" b="0" u="none" strike="noStrike" cap="none" normalizeH="0" baseline="0">
                          <a:ln>
                            <a:noFill/>
                          </a:ln>
                          <a:solidFill>
                            <a:schemeClr val="tx1"/>
                          </a:solidFill>
                          <a:effectLst/>
                        </a:rPr>
                        <a:t> </a:t>
                      </a:r>
                      <a:endParaRPr kumimoji="0" lang="es-MX" sz="1100" b="0" u="none" strike="noStrike" cap="none" normalizeH="0" baseline="0">
                        <a:ln>
                          <a:noFill/>
                        </a:ln>
                        <a:solidFill>
                          <a:schemeClr val="tx1"/>
                        </a:solidFill>
                        <a:effectLst/>
                      </a:endParaRPr>
                    </a:p>
                    <a:p>
                      <a:pPr marL="0" marR="0" lvl="0" indent="0" algn="l" defTabSz="914400" rtl="0" eaLnBrk="1" fontAlgn="base" latinLnBrk="0" hangingPunct="1">
                        <a:lnSpc>
                          <a:spcPts val="1375"/>
                        </a:lnSpc>
                        <a:spcBef>
                          <a:spcPct val="0"/>
                        </a:spcBef>
                        <a:spcAft>
                          <a:spcPct val="0"/>
                        </a:spcAft>
                        <a:buClrTx/>
                        <a:buSzTx/>
                        <a:buFontTx/>
                        <a:buNone/>
                        <a:tabLst/>
                      </a:pPr>
                      <a:r>
                        <a:rPr kumimoji="0" lang="es-ES" sz="1100" b="0" u="none" strike="noStrike" cap="none" normalizeH="0" baseline="0">
                          <a:ln>
                            <a:noFill/>
                          </a:ln>
                          <a:solidFill>
                            <a:schemeClr val="tx1"/>
                          </a:solidFill>
                          <a:effectLst/>
                        </a:rPr>
                        <a:t>  5I. Evidencias de proceso “planeación   </a:t>
                      </a:r>
                      <a:endParaRPr kumimoji="0" lang="es-MX" sz="1100" b="0" u="none" strike="noStrike" cap="none" normalizeH="0" baseline="0">
                        <a:ln>
                          <a:noFill/>
                        </a:ln>
                        <a:solidFill>
                          <a:schemeClr val="tx1"/>
                        </a:solidFill>
                        <a:effectLst/>
                      </a:endParaRPr>
                    </a:p>
                    <a:p>
                      <a:pPr marL="0" marR="0" lvl="0" indent="0" algn="l" defTabSz="914400" rtl="0" eaLnBrk="1" fontAlgn="base" latinLnBrk="0" hangingPunct="1">
                        <a:lnSpc>
                          <a:spcPts val="1375"/>
                        </a:lnSpc>
                        <a:spcBef>
                          <a:spcPct val="0"/>
                        </a:spcBef>
                        <a:spcAft>
                          <a:spcPct val="0"/>
                        </a:spcAft>
                        <a:buClrTx/>
                        <a:buSzTx/>
                        <a:buFontTx/>
                        <a:buNone/>
                        <a:tabLst/>
                      </a:pPr>
                      <a:r>
                        <a:rPr kumimoji="0" lang="es-ES" sz="1100" b="0" u="none" strike="noStrike" cap="none" normalizeH="0" baseline="0">
                          <a:ln>
                            <a:noFill/>
                          </a:ln>
                          <a:solidFill>
                            <a:schemeClr val="tx1"/>
                          </a:solidFill>
                          <a:effectLst/>
                        </a:rPr>
                        <a:t>de temas” </a:t>
                      </a:r>
                      <a:endParaRPr kumimoji="0" lang="es-MX" sz="1100" b="0" u="none" strike="noStrike" cap="none" normalizeH="0" baseline="0">
                        <a:ln>
                          <a:noFill/>
                        </a:ln>
                        <a:solidFill>
                          <a:schemeClr val="tx1"/>
                        </a:solidFill>
                        <a:effectLst/>
                      </a:endParaRPr>
                    </a:p>
                    <a:p>
                      <a:pPr marL="0" marR="0" lvl="0" indent="0" algn="l" defTabSz="914400" rtl="0" eaLnBrk="1" fontAlgn="base" latinLnBrk="0" hangingPunct="1">
                        <a:lnSpc>
                          <a:spcPts val="1375"/>
                        </a:lnSpc>
                        <a:spcBef>
                          <a:spcPct val="0"/>
                        </a:spcBef>
                        <a:spcAft>
                          <a:spcPct val="0"/>
                        </a:spcAft>
                        <a:buClrTx/>
                        <a:buSzTx/>
                        <a:buFontTx/>
                        <a:buNone/>
                        <a:tabLst/>
                      </a:pPr>
                      <a:r>
                        <a:rPr kumimoji="0" lang="es-ES" sz="1100" b="0" u="none" strike="noStrike" cap="none" normalizeH="0" baseline="0">
                          <a:ln>
                            <a:noFill/>
                          </a:ln>
                          <a:solidFill>
                            <a:schemeClr val="tx1"/>
                          </a:solidFill>
                          <a:effectLst/>
                        </a:rPr>
                        <a:t> </a:t>
                      </a:r>
                      <a:endParaRPr kumimoji="0" lang="es-MX" sz="1100" b="0" i="0" u="none" strike="noStrike" cap="none" normalizeH="0" baseline="0">
                        <a:ln>
                          <a:noFill/>
                        </a:ln>
                        <a:solidFill>
                          <a:schemeClr val="tx1"/>
                        </a:solidFill>
                        <a:effectLst/>
                        <a:latin typeface="Malgun Gothic" pitchFamily="34" charset="-127"/>
                        <a:ea typeface="Malgun Gothic" pitchFamily="34" charset="-127"/>
                        <a:cs typeface="Arial" charset="0"/>
                      </a:endParaRPr>
                    </a:p>
                  </a:txBody>
                  <a:tcPr marL="0" marR="0" marT="0" marB="0" horzOverflow="overflow">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ts val="1375"/>
                        </a:lnSpc>
                        <a:spcBef>
                          <a:spcPct val="0"/>
                        </a:spcBef>
                        <a:spcAft>
                          <a:spcPct val="0"/>
                        </a:spcAft>
                        <a:buClrTx/>
                        <a:buSzTx/>
                        <a:buFontTx/>
                        <a:buNone/>
                        <a:tabLst/>
                      </a:pPr>
                      <a:r>
                        <a:rPr kumimoji="0" lang="es-ES" sz="1100" b="0" u="none" strike="noStrike" cap="none" normalizeH="0" baseline="0">
                          <a:ln>
                            <a:noFill/>
                          </a:ln>
                          <a:solidFill>
                            <a:schemeClr val="tx1"/>
                          </a:solidFill>
                          <a:effectLst/>
                        </a:rPr>
                        <a:t>APARTADO 5I</a:t>
                      </a:r>
                      <a:endParaRPr kumimoji="0" lang="es-MX" sz="1100" b="0" u="none" strike="noStrike" cap="none" normalizeH="0" baseline="0">
                        <a:ln>
                          <a:noFill/>
                        </a:ln>
                        <a:solidFill>
                          <a:schemeClr val="tx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u="none" strike="noStrike" cap="none" normalizeH="0" baseline="0">
                          <a:ln>
                            <a:noFill/>
                          </a:ln>
                          <a:solidFill>
                            <a:schemeClr val="tx1"/>
                          </a:solidFill>
                          <a:effectLst/>
                        </a:rPr>
                        <a:t> </a:t>
                      </a:r>
                      <a:endParaRPr kumimoji="0" lang="es-MX" sz="1100" b="0" u="none" strike="noStrike" cap="none" normalizeH="0" baseline="0">
                        <a:ln>
                          <a:noFill/>
                        </a:ln>
                        <a:solidFill>
                          <a:schemeClr val="tx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u="none" strike="noStrike" cap="none" normalizeH="0" baseline="0">
                          <a:ln>
                            <a:noFill/>
                          </a:ln>
                          <a:solidFill>
                            <a:schemeClr val="tx1"/>
                          </a:solidFill>
                          <a:effectLst/>
                        </a:rPr>
                        <a:t>  5I. Evidencias de proceso “implementar la estrategia”.</a:t>
                      </a:r>
                      <a:endParaRPr kumimoji="0" lang="es-MX" sz="1100" b="0" i="0" u="none" strike="noStrike" cap="none" normalizeH="0" baseline="0">
                        <a:ln>
                          <a:noFill/>
                        </a:ln>
                        <a:solidFill>
                          <a:schemeClr val="tx1"/>
                        </a:solidFill>
                        <a:effectLst/>
                        <a:latin typeface="Malgun Gothic" pitchFamily="34" charset="-127"/>
                        <a:ea typeface="Malgun Gothic" pitchFamily="34" charset="-127"/>
                        <a:cs typeface="Arial" charset="0"/>
                      </a:endParaRPr>
                    </a:p>
                  </a:txBody>
                  <a:tcPr marL="0" marR="0" marT="0" marB="0" horzOverflow="overflow">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95000"/>
                        </a:lnSpc>
                        <a:spcBef>
                          <a:spcPct val="0"/>
                        </a:spcBef>
                        <a:spcAft>
                          <a:spcPct val="0"/>
                        </a:spcAft>
                        <a:buClrTx/>
                        <a:buSzTx/>
                        <a:buFontTx/>
                        <a:buNone/>
                        <a:tabLst/>
                      </a:pPr>
                      <a:r>
                        <a:rPr kumimoji="0" lang="es-ES" sz="1100" b="0" u="none" strike="noStrike" cap="none" normalizeH="0" baseline="0" dirty="0">
                          <a:ln>
                            <a:noFill/>
                          </a:ln>
                          <a:solidFill>
                            <a:schemeClr val="tx1"/>
                          </a:solidFill>
                          <a:effectLst/>
                        </a:rPr>
                        <a:t>Organizar los detalles de los apartados </a:t>
                      </a:r>
                      <a:endParaRPr kumimoji="0" lang="es-MX" sz="1100" b="0" i="0" u="none" strike="noStrike" cap="none" normalizeH="0" baseline="0" dirty="0">
                        <a:ln>
                          <a:noFill/>
                        </a:ln>
                        <a:solidFill>
                          <a:schemeClr val="tx1"/>
                        </a:solidFill>
                        <a:effectLst/>
                        <a:latin typeface="Malgun Gothic" pitchFamily="34" charset="-127"/>
                        <a:ea typeface="Malgun Gothic" pitchFamily="34" charset="-127"/>
                        <a:cs typeface="Arial" charset="0"/>
                      </a:endParaRPr>
                    </a:p>
                  </a:txBody>
                  <a:tcPr marL="0" marR="0" marT="0" marB="0" horzOverflow="overflow">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0">
                <a:tc>
                  <a:txBody>
                    <a:bodyPr/>
                    <a:lstStyle/>
                    <a:p>
                      <a:pPr marL="276225" marR="0" lvl="0" indent="0" algn="ctr" defTabSz="914400" rtl="0" eaLnBrk="1" fontAlgn="base" latinLnBrk="0" hangingPunct="1">
                        <a:lnSpc>
                          <a:spcPts val="1275"/>
                        </a:lnSpc>
                        <a:spcBef>
                          <a:spcPct val="0"/>
                        </a:spcBef>
                        <a:spcAft>
                          <a:spcPct val="0"/>
                        </a:spcAft>
                        <a:buClrTx/>
                        <a:buSzTx/>
                        <a:buFontTx/>
                        <a:buNone/>
                        <a:tabLst/>
                      </a:pPr>
                      <a:r>
                        <a:rPr kumimoji="0" lang="en-US" sz="1100" b="1" u="none" strike="noStrike" cap="none" normalizeH="0" baseline="0">
                          <a:ln>
                            <a:noFill/>
                          </a:ln>
                          <a:solidFill>
                            <a:schemeClr val="tx1"/>
                          </a:solidFill>
                          <a:effectLst/>
                        </a:rPr>
                        <a:t>3 horas semana</a:t>
                      </a:r>
                      <a:endParaRPr kumimoji="0" lang="es-MX" sz="1100" b="1" i="0" u="none" strike="noStrike" cap="none" normalizeH="0" baseline="0">
                        <a:ln>
                          <a:noFill/>
                        </a:ln>
                        <a:solidFill>
                          <a:schemeClr val="tx1"/>
                        </a:solidFill>
                        <a:effectLst/>
                        <a:latin typeface="Malgun Gothic" pitchFamily="34" charset="-127"/>
                        <a:ea typeface="Malgun Gothic" pitchFamily="34" charset="-127"/>
                        <a:cs typeface="Arial" charset="0"/>
                      </a:endParaRPr>
                    </a:p>
                  </a:txBody>
                  <a:tcPr marL="0" marR="0" marT="0" marB="0" horzOverflow="overflow"/>
                </a:tc>
                <a:tc>
                  <a:txBody>
                    <a:bodyPr/>
                    <a:lstStyle/>
                    <a:p>
                      <a:pPr marL="433388" marR="0" lvl="0" indent="0" algn="ctr" defTabSz="914400" rtl="0" eaLnBrk="1" fontAlgn="base" latinLnBrk="0" hangingPunct="1">
                        <a:lnSpc>
                          <a:spcPts val="1275"/>
                        </a:lnSpc>
                        <a:spcBef>
                          <a:spcPct val="0"/>
                        </a:spcBef>
                        <a:spcAft>
                          <a:spcPct val="0"/>
                        </a:spcAft>
                        <a:buClrTx/>
                        <a:buSzTx/>
                        <a:buFontTx/>
                        <a:buNone/>
                        <a:tabLst/>
                      </a:pPr>
                      <a:r>
                        <a:rPr kumimoji="0" lang="en-US" sz="1100" b="1" u="none" strike="noStrike" cap="none" normalizeH="0" baseline="0">
                          <a:ln>
                            <a:noFill/>
                          </a:ln>
                          <a:solidFill>
                            <a:schemeClr val="tx1"/>
                          </a:solidFill>
                          <a:effectLst/>
                        </a:rPr>
                        <a:t>2 horas semana</a:t>
                      </a:r>
                      <a:endParaRPr kumimoji="0" lang="es-MX" sz="1100" b="1" i="0" u="none" strike="noStrike" cap="none" normalizeH="0" baseline="0">
                        <a:ln>
                          <a:noFill/>
                        </a:ln>
                        <a:solidFill>
                          <a:schemeClr val="tx1"/>
                        </a:solidFill>
                        <a:effectLst/>
                        <a:latin typeface="Malgun Gothic" pitchFamily="34" charset="-127"/>
                        <a:ea typeface="Malgun Gothic" pitchFamily="34" charset="-127"/>
                        <a:cs typeface="Arial" charset="0"/>
                      </a:endParaRPr>
                    </a:p>
                  </a:txBody>
                  <a:tcPr marL="0" marR="0" marT="0" marB="0" horzOverflow="overflow"/>
                </a:tc>
                <a:tc>
                  <a:txBody>
                    <a:bodyPr/>
                    <a:lstStyle/>
                    <a:p>
                      <a:pPr marL="0" marR="0" lvl="0" indent="0" algn="l" defTabSz="914400" rtl="0" eaLnBrk="1" fontAlgn="base" latinLnBrk="0" hangingPunct="1">
                        <a:lnSpc>
                          <a:spcPts val="1275"/>
                        </a:lnSpc>
                        <a:spcBef>
                          <a:spcPct val="0"/>
                        </a:spcBef>
                        <a:spcAft>
                          <a:spcPct val="0"/>
                        </a:spcAft>
                        <a:buClrTx/>
                        <a:buSzTx/>
                        <a:buFontTx/>
                        <a:buNone/>
                        <a:tabLst/>
                      </a:pPr>
                      <a:r>
                        <a:rPr kumimoji="0" lang="en-US" sz="1100" b="1" u="none" strike="noStrike" cap="none" normalizeH="0" baseline="0">
                          <a:ln>
                            <a:noFill/>
                          </a:ln>
                          <a:solidFill>
                            <a:schemeClr val="tx1"/>
                          </a:solidFill>
                          <a:effectLst/>
                        </a:rPr>
                        <a:t> 3 horas semana</a:t>
                      </a:r>
                      <a:endParaRPr kumimoji="0" lang="es-MX" sz="1100" b="1" i="0" u="none" strike="noStrike" cap="none" normalizeH="0" baseline="0">
                        <a:ln>
                          <a:noFill/>
                        </a:ln>
                        <a:solidFill>
                          <a:schemeClr val="tx1"/>
                        </a:solidFill>
                        <a:effectLst/>
                        <a:latin typeface="Malgun Gothic" pitchFamily="34" charset="-127"/>
                        <a:ea typeface="Malgun Gothic" pitchFamily="34" charset="-127"/>
                        <a:cs typeface="Arial" charset="0"/>
                      </a:endParaRPr>
                    </a:p>
                  </a:txBody>
                  <a:tcPr marL="0" marR="0" marT="0" marB="0" horzOverflow="overflow"/>
                </a:tc>
                <a:tc>
                  <a:txBody>
                    <a:bodyPr/>
                    <a:lstStyle/>
                    <a:p>
                      <a:pPr marL="487363" marR="0" lvl="0" indent="0" algn="l" defTabSz="914400" rtl="0" eaLnBrk="1" fontAlgn="base" latinLnBrk="0" hangingPunct="1">
                        <a:lnSpc>
                          <a:spcPts val="1275"/>
                        </a:lnSpc>
                        <a:spcBef>
                          <a:spcPct val="0"/>
                        </a:spcBef>
                        <a:spcAft>
                          <a:spcPct val="0"/>
                        </a:spcAft>
                        <a:buClrTx/>
                        <a:buSzTx/>
                        <a:buFontTx/>
                        <a:buNone/>
                        <a:tabLst/>
                      </a:pPr>
                      <a:r>
                        <a:rPr kumimoji="0" lang="en-US" sz="1100" b="1" u="none" strike="noStrike" cap="none" normalizeH="0" baseline="0">
                          <a:ln>
                            <a:noFill/>
                          </a:ln>
                          <a:solidFill>
                            <a:schemeClr val="tx1"/>
                          </a:solidFill>
                          <a:effectLst/>
                        </a:rPr>
                        <a:t>3 horas semana</a:t>
                      </a:r>
                      <a:endParaRPr kumimoji="0" lang="es-MX" sz="1100" b="1" i="0" u="none" strike="noStrike" cap="none" normalizeH="0" baseline="0">
                        <a:ln>
                          <a:noFill/>
                        </a:ln>
                        <a:solidFill>
                          <a:schemeClr val="tx1"/>
                        </a:solidFill>
                        <a:effectLst/>
                        <a:latin typeface="Malgun Gothic" pitchFamily="34" charset="-127"/>
                        <a:ea typeface="Malgun Gothic" pitchFamily="34" charset="-127"/>
                        <a:cs typeface="Arial" charset="0"/>
                      </a:endParaRPr>
                    </a:p>
                  </a:txBody>
                  <a:tcPr marL="0" marR="0" marT="0" marB="0" horzOverflow="overflow"/>
                </a:tc>
                <a:tc>
                  <a:txBody>
                    <a:bodyPr/>
                    <a:lstStyle/>
                    <a:p>
                      <a:pPr marL="252413" marR="0" lvl="0" indent="0" algn="ctr" defTabSz="914400" rtl="0" eaLnBrk="1" fontAlgn="base" latinLnBrk="0" hangingPunct="1">
                        <a:lnSpc>
                          <a:spcPts val="1275"/>
                        </a:lnSpc>
                        <a:spcBef>
                          <a:spcPct val="0"/>
                        </a:spcBef>
                        <a:spcAft>
                          <a:spcPct val="0"/>
                        </a:spcAft>
                        <a:buClrTx/>
                        <a:buSzTx/>
                        <a:buFontTx/>
                        <a:buNone/>
                        <a:tabLst/>
                      </a:pPr>
                      <a:r>
                        <a:rPr kumimoji="0" lang="en-US" sz="1100" b="1" u="none" strike="noStrike" cap="none" normalizeH="0" baseline="0" dirty="0">
                          <a:ln>
                            <a:noFill/>
                          </a:ln>
                          <a:solidFill>
                            <a:schemeClr val="tx1"/>
                          </a:solidFill>
                          <a:effectLst/>
                        </a:rPr>
                        <a:t>3 horas </a:t>
                      </a:r>
                      <a:r>
                        <a:rPr kumimoji="0" lang="en-US" sz="1100" b="1" u="none" strike="noStrike" cap="none" normalizeH="0" baseline="0" dirty="0" err="1">
                          <a:ln>
                            <a:noFill/>
                          </a:ln>
                          <a:solidFill>
                            <a:schemeClr val="tx1"/>
                          </a:solidFill>
                          <a:effectLst/>
                        </a:rPr>
                        <a:t>semana</a:t>
                      </a:r>
                      <a:endParaRPr kumimoji="0" lang="es-MX" sz="1100" b="1" i="0" u="none" strike="noStrike" cap="none" normalizeH="0" baseline="0" dirty="0">
                        <a:ln>
                          <a:noFill/>
                        </a:ln>
                        <a:solidFill>
                          <a:schemeClr val="tx1"/>
                        </a:solidFill>
                        <a:effectLst/>
                        <a:latin typeface="Malgun Gothic" pitchFamily="34" charset="-127"/>
                        <a:ea typeface="Malgun Gothic" pitchFamily="34" charset="-127"/>
                        <a:cs typeface="Arial" charset="0"/>
                      </a:endParaRPr>
                    </a:p>
                  </a:txBody>
                  <a:tcPr marL="0" marR="0" marT="0" marB="0" horzOverflow="overflow"/>
                </a:tc>
                <a:extLst>
                  <a:ext uri="{0D108BD9-81ED-4DB2-BD59-A6C34878D82A}">
                    <a16:rowId xmlns:a16="http://schemas.microsoft.com/office/drawing/2014/main" val="10005"/>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4" name="Rectangle 7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5" name="Rectangle 7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6" name="Rectangle 7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7" name="Rectangle 7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02" name="1 Título">
            <a:extLst>
              <a:ext uri="{FF2B5EF4-FFF2-40B4-BE49-F238E27FC236}">
                <a16:creationId xmlns:a16="http://schemas.microsoft.com/office/drawing/2014/main" id="{85F4EA88-1612-44A7-9388-85B6975D59D3}"/>
              </a:ext>
            </a:extLst>
          </p:cNvPr>
          <p:cNvSpPr>
            <a:spLocks noGrp="1"/>
          </p:cNvSpPr>
          <p:nvPr>
            <p:ph type="title"/>
          </p:nvPr>
        </p:nvSpPr>
        <p:spPr>
          <a:xfrm>
            <a:off x="1383564" y="348865"/>
            <a:ext cx="9718111" cy="1576446"/>
          </a:xfrm>
        </p:spPr>
        <p:txBody>
          <a:bodyPr anchor="ctr">
            <a:normAutofit/>
          </a:bodyPr>
          <a:lstStyle/>
          <a:p>
            <a:pPr algn="ctr" eaLnBrk="1" hangingPunct="1"/>
            <a:r>
              <a:rPr lang="es-MX" altLang="es-MX" sz="4000" dirty="0">
                <a:solidFill>
                  <a:srgbClr val="FFFFFF"/>
                </a:solidFill>
              </a:rPr>
              <a:t>REFLEXIONES PERSONALES</a:t>
            </a:r>
          </a:p>
        </p:txBody>
      </p:sp>
      <p:sp>
        <p:nvSpPr>
          <p:cNvPr id="9" name="Marcador de contenido 2"/>
          <p:cNvSpPr>
            <a:spLocks noGrp="1"/>
          </p:cNvSpPr>
          <p:nvPr>
            <p:ph idx="1"/>
          </p:nvPr>
        </p:nvSpPr>
        <p:spPr>
          <a:xfrm>
            <a:off x="838200" y="2674337"/>
            <a:ext cx="10515600" cy="3687274"/>
          </a:xfrm>
        </p:spPr>
        <p:txBody>
          <a:bodyPr>
            <a:normAutofit/>
          </a:bodyPr>
          <a:lstStyle/>
          <a:p>
            <a:pPr algn="just"/>
            <a:r>
              <a:rPr lang="es-MX" sz="3200" dirty="0"/>
              <a:t>Durante la elaboración del proyecto si tuvimos la oportunidad en encontrar espacios de tiempo entre clases para poder reunirnos y poder desarrollar la estructura del documento a pesar de que se tuvo que pasar a limpio todo el archivo ya que se encontraba dañado y no nos permitía modificarlo, aun así se pudo terminar en tiempo y forma. </a:t>
            </a:r>
          </a:p>
        </p:txBody>
      </p:sp>
    </p:spTree>
    <p:extLst>
      <p:ext uri="{BB962C8B-B14F-4D97-AF65-F5344CB8AC3E}">
        <p14:creationId xmlns:p14="http://schemas.microsoft.com/office/powerpoint/2010/main" val="4279610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Freeform: Shape 14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554" name="1 Título">
            <a:extLst>
              <a:ext uri="{FF2B5EF4-FFF2-40B4-BE49-F238E27FC236}">
                <a16:creationId xmlns:a16="http://schemas.microsoft.com/office/drawing/2014/main" id="{2B89C1C3-66F6-4D66-943F-19BF3DABBB75}"/>
              </a:ext>
            </a:extLst>
          </p:cNvPr>
          <p:cNvSpPr>
            <a:spLocks noGrp="1"/>
          </p:cNvSpPr>
          <p:nvPr>
            <p:ph type="title"/>
          </p:nvPr>
        </p:nvSpPr>
        <p:spPr>
          <a:xfrm>
            <a:off x="807490" y="3175326"/>
            <a:ext cx="2880828" cy="1504448"/>
          </a:xfrm>
        </p:spPr>
        <p:txBody>
          <a:bodyPr vert="horz" lIns="91440" tIns="45720" rIns="91440" bIns="45720" rtlCol="0" anchor="t">
            <a:normAutofit/>
          </a:bodyPr>
          <a:lstStyle/>
          <a:p>
            <a:r>
              <a:rPr lang="en-US" altLang="es-MX" sz="6000" kern="1200" dirty="0">
                <a:solidFill>
                  <a:srgbClr val="FFFFFF"/>
                </a:solidFill>
                <a:latin typeface="+mj-lt"/>
                <a:ea typeface="+mj-ea"/>
                <a:cs typeface="+mj-cs"/>
              </a:rPr>
              <a:t>FODA</a:t>
            </a:r>
          </a:p>
        </p:txBody>
      </p:sp>
      <p:graphicFrame>
        <p:nvGraphicFramePr>
          <p:cNvPr id="10" name="Tabla 5">
            <a:extLst>
              <a:ext uri="{FF2B5EF4-FFF2-40B4-BE49-F238E27FC236}">
                <a16:creationId xmlns:a16="http://schemas.microsoft.com/office/drawing/2014/main" id="{1465A751-2328-49B5-AB63-14EC3EE4B706}"/>
              </a:ext>
            </a:extLst>
          </p:cNvPr>
          <p:cNvGraphicFramePr>
            <a:graphicFrameLocks noGrp="1"/>
          </p:cNvGraphicFramePr>
          <p:nvPr>
            <p:ph idx="1"/>
            <p:extLst>
              <p:ext uri="{D42A27DB-BD31-4B8C-83A1-F6EECF244321}">
                <p14:modId xmlns:p14="http://schemas.microsoft.com/office/powerpoint/2010/main" val="985396387"/>
              </p:ext>
            </p:extLst>
          </p:nvPr>
        </p:nvGraphicFramePr>
        <p:xfrm>
          <a:off x="4241442" y="832950"/>
          <a:ext cx="7606570" cy="5179628"/>
        </p:xfrm>
        <a:graphic>
          <a:graphicData uri="http://schemas.openxmlformats.org/drawingml/2006/table">
            <a:tbl>
              <a:tblPr firstRow="1" bandRow="1">
                <a:tableStyleId>{85BE263C-DBD7-4A20-BB59-AAB30ACAA65A}</a:tableStyleId>
              </a:tblPr>
              <a:tblGrid>
                <a:gridCol w="3803285">
                  <a:extLst>
                    <a:ext uri="{9D8B030D-6E8A-4147-A177-3AD203B41FA5}">
                      <a16:colId xmlns:a16="http://schemas.microsoft.com/office/drawing/2014/main" val="793175718"/>
                    </a:ext>
                  </a:extLst>
                </a:gridCol>
                <a:gridCol w="3803285">
                  <a:extLst>
                    <a:ext uri="{9D8B030D-6E8A-4147-A177-3AD203B41FA5}">
                      <a16:colId xmlns:a16="http://schemas.microsoft.com/office/drawing/2014/main" val="287153610"/>
                    </a:ext>
                  </a:extLst>
                </a:gridCol>
              </a:tblGrid>
              <a:tr h="2721534">
                <a:tc>
                  <a:txBody>
                    <a:bodyPr/>
                    <a:lstStyle/>
                    <a:p>
                      <a:r>
                        <a:rPr lang="es-MX" sz="1400" dirty="0"/>
                        <a:t>FORTALEZAS </a:t>
                      </a:r>
                    </a:p>
                    <a:p>
                      <a:endParaRPr lang="es-MX" sz="1400" dirty="0"/>
                    </a:p>
                    <a:p>
                      <a:r>
                        <a:rPr lang="es-MX" sz="1400" dirty="0"/>
                        <a:t>Compromiso </a:t>
                      </a:r>
                    </a:p>
                    <a:p>
                      <a:r>
                        <a:rPr lang="es-MX" sz="1400" dirty="0"/>
                        <a:t>Responsabilidad </a:t>
                      </a:r>
                    </a:p>
                    <a:p>
                      <a:r>
                        <a:rPr lang="es-MX" sz="1400" dirty="0"/>
                        <a:t>Conocimientos </a:t>
                      </a:r>
                    </a:p>
                    <a:p>
                      <a:r>
                        <a:rPr lang="es-MX" sz="1400" dirty="0"/>
                        <a:t>Paciencia </a:t>
                      </a:r>
                    </a:p>
                    <a:p>
                      <a:r>
                        <a:rPr lang="es-MX" sz="1400" dirty="0"/>
                        <a:t>Empatía</a:t>
                      </a:r>
                    </a:p>
                    <a:p>
                      <a:r>
                        <a:rPr lang="es-MX" sz="1400" dirty="0"/>
                        <a:t>Organización </a:t>
                      </a:r>
                    </a:p>
                    <a:p>
                      <a:r>
                        <a:rPr lang="es-MX" sz="1400" dirty="0"/>
                        <a:t>Manejo de emociones </a:t>
                      </a:r>
                    </a:p>
                    <a:p>
                      <a:r>
                        <a:rPr lang="es-MX" sz="1400" dirty="0"/>
                        <a:t>Toma de decisiones </a:t>
                      </a:r>
                    </a:p>
                  </a:txBody>
                  <a:tcPr marL="70573" marR="70573" marT="35287" marB="35287"/>
                </a:tc>
                <a:tc>
                  <a:txBody>
                    <a:bodyPr/>
                    <a:lstStyle/>
                    <a:p>
                      <a:r>
                        <a:rPr lang="es-MX" sz="1400" dirty="0"/>
                        <a:t>OPORTUNIDADES</a:t>
                      </a:r>
                    </a:p>
                    <a:p>
                      <a:endParaRPr lang="es-MX" sz="1400" dirty="0"/>
                    </a:p>
                    <a:p>
                      <a:r>
                        <a:rPr lang="es-MX" sz="1400" dirty="0"/>
                        <a:t>Adaptar estrategias de enseñanza-aprendizaje </a:t>
                      </a:r>
                    </a:p>
                    <a:p>
                      <a:r>
                        <a:rPr lang="es-MX" sz="1400" dirty="0"/>
                        <a:t>Mejorar el uso de los canales de comunicación </a:t>
                      </a:r>
                    </a:p>
                    <a:p>
                      <a:r>
                        <a:rPr lang="es-MX" sz="1400" dirty="0"/>
                        <a:t>Mejorar el uso de las herramientas digitales </a:t>
                      </a:r>
                    </a:p>
                    <a:p>
                      <a:endParaRPr lang="es-MX" sz="1400" dirty="0"/>
                    </a:p>
                  </a:txBody>
                  <a:tcPr marL="70573" marR="70573" marT="35287" marB="35287"/>
                </a:tc>
                <a:extLst>
                  <a:ext uri="{0D108BD9-81ED-4DB2-BD59-A6C34878D82A}">
                    <a16:rowId xmlns:a16="http://schemas.microsoft.com/office/drawing/2014/main" val="155449733"/>
                  </a:ext>
                </a:extLst>
              </a:tr>
              <a:tr h="2458094">
                <a:tc>
                  <a:txBody>
                    <a:bodyPr/>
                    <a:lstStyle/>
                    <a:p>
                      <a:r>
                        <a:rPr lang="es-MX" sz="1400" dirty="0"/>
                        <a:t>DEBILIDADES </a:t>
                      </a:r>
                    </a:p>
                    <a:p>
                      <a:endParaRPr lang="es-MX" sz="1400" dirty="0"/>
                    </a:p>
                    <a:p>
                      <a:r>
                        <a:rPr lang="es-MX" sz="1400" dirty="0"/>
                        <a:t>Falta de tiempo </a:t>
                      </a:r>
                    </a:p>
                    <a:p>
                      <a:endParaRPr lang="es-MX" sz="1400" dirty="0"/>
                    </a:p>
                  </a:txBody>
                  <a:tcPr marL="70573" marR="70573" marT="35287" marB="35287"/>
                </a:tc>
                <a:tc>
                  <a:txBody>
                    <a:bodyPr/>
                    <a:lstStyle/>
                    <a:p>
                      <a:r>
                        <a:rPr lang="es-MX" sz="1400" dirty="0"/>
                        <a:t>APTITUDES</a:t>
                      </a:r>
                    </a:p>
                    <a:p>
                      <a:endParaRPr lang="es-MX" sz="1400" dirty="0"/>
                    </a:p>
                    <a:p>
                      <a:r>
                        <a:rPr lang="es-MX" sz="1400" dirty="0"/>
                        <a:t>Creatividad </a:t>
                      </a:r>
                    </a:p>
                    <a:p>
                      <a:r>
                        <a:rPr lang="es-MX" sz="1400" dirty="0"/>
                        <a:t>Razonamiento lógico </a:t>
                      </a:r>
                    </a:p>
                    <a:p>
                      <a:r>
                        <a:rPr lang="es-MX" sz="1400" dirty="0"/>
                        <a:t>Adaptación </a:t>
                      </a:r>
                    </a:p>
                    <a:p>
                      <a:r>
                        <a:rPr lang="es-MX" sz="1400" dirty="0"/>
                        <a:t>Proactividad </a:t>
                      </a:r>
                    </a:p>
                    <a:p>
                      <a:r>
                        <a:rPr lang="es-MX" sz="1400" dirty="0"/>
                        <a:t>Flexibilidad</a:t>
                      </a:r>
                    </a:p>
                    <a:p>
                      <a:r>
                        <a:rPr lang="es-MX" sz="1400" dirty="0"/>
                        <a:t>Trabajo en equipo </a:t>
                      </a:r>
                    </a:p>
                    <a:p>
                      <a:r>
                        <a:rPr lang="es-MX" sz="1400" dirty="0"/>
                        <a:t>Disciplina</a:t>
                      </a:r>
                    </a:p>
                  </a:txBody>
                  <a:tcPr marL="70573" marR="70573" marT="35287" marB="35287"/>
                </a:tc>
                <a:extLst>
                  <a:ext uri="{0D108BD9-81ED-4DB2-BD59-A6C34878D82A}">
                    <a16:rowId xmlns:a16="http://schemas.microsoft.com/office/drawing/2014/main" val="3936545322"/>
                  </a:ext>
                </a:extLst>
              </a:tr>
            </a:tbl>
          </a:graphicData>
        </a:graphic>
      </p:graphicFrame>
    </p:spTree>
    <p:extLst>
      <p:ext uri="{BB962C8B-B14F-4D97-AF65-F5344CB8AC3E}">
        <p14:creationId xmlns:p14="http://schemas.microsoft.com/office/powerpoint/2010/main" val="847990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4" name="Rectangle 7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5" name="Rectangle 7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6" name="Rectangle 7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7" name="Rectangle 7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02" name="1 Título">
            <a:extLst>
              <a:ext uri="{FF2B5EF4-FFF2-40B4-BE49-F238E27FC236}">
                <a16:creationId xmlns:a16="http://schemas.microsoft.com/office/drawing/2014/main" id="{85F4EA88-1612-44A7-9388-85B6975D59D3}"/>
              </a:ext>
            </a:extLst>
          </p:cNvPr>
          <p:cNvSpPr>
            <a:spLocks noGrp="1"/>
          </p:cNvSpPr>
          <p:nvPr>
            <p:ph type="title"/>
          </p:nvPr>
        </p:nvSpPr>
        <p:spPr>
          <a:xfrm>
            <a:off x="1383564" y="348865"/>
            <a:ext cx="9718111" cy="1576446"/>
          </a:xfrm>
        </p:spPr>
        <p:txBody>
          <a:bodyPr anchor="ctr">
            <a:normAutofit/>
          </a:bodyPr>
          <a:lstStyle/>
          <a:p>
            <a:pPr algn="ctr" eaLnBrk="1" hangingPunct="1"/>
            <a:r>
              <a:rPr lang="es-MX" altLang="es-MX" sz="4000" dirty="0">
                <a:solidFill>
                  <a:srgbClr val="FFFFFF"/>
                </a:solidFill>
              </a:rPr>
              <a:t>ORGANIZADOR GRÁFICO.</a:t>
            </a:r>
            <a:br>
              <a:rPr lang="es-MX" altLang="es-MX" sz="4000" dirty="0">
                <a:solidFill>
                  <a:srgbClr val="FFFFFF"/>
                </a:solidFill>
              </a:rPr>
            </a:br>
            <a:r>
              <a:rPr lang="es-MX" altLang="es-MX" sz="4000" dirty="0">
                <a:solidFill>
                  <a:srgbClr val="FFFFFF"/>
                </a:solidFill>
              </a:rPr>
              <a:t> PREGUNTAS ESENCIALES.</a:t>
            </a:r>
          </a:p>
        </p:txBody>
      </p:sp>
      <p:pic>
        <p:nvPicPr>
          <p:cNvPr id="10" name="1 Imagen"/>
          <p:cNvPicPr>
            <a:picLocks noChangeAspect="1"/>
          </p:cNvPicPr>
          <p:nvPr/>
        </p:nvPicPr>
        <p:blipFill rotWithShape="1">
          <a:blip r:embed="rId2">
            <a:extLst>
              <a:ext uri="{28A0092B-C50C-407E-A947-70E740481C1C}">
                <a14:useLocalDpi xmlns:a14="http://schemas.microsoft.com/office/drawing/2010/main" val="0"/>
              </a:ext>
            </a:extLst>
          </a:blip>
          <a:srcRect l="6221" t="9132" r="5799" b="9638"/>
          <a:stretch/>
        </p:blipFill>
        <p:spPr>
          <a:xfrm>
            <a:off x="927462" y="2168434"/>
            <a:ext cx="10829109" cy="4624251"/>
          </a:xfrm>
          <a:prstGeom prst="rect">
            <a:avLst/>
          </a:prstGeom>
        </p:spPr>
      </p:pic>
    </p:spTree>
    <p:extLst>
      <p:ext uri="{BB962C8B-B14F-4D97-AF65-F5344CB8AC3E}">
        <p14:creationId xmlns:p14="http://schemas.microsoft.com/office/powerpoint/2010/main" val="2614085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Freeform: Shape 14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554" name="1 Título">
            <a:extLst>
              <a:ext uri="{FF2B5EF4-FFF2-40B4-BE49-F238E27FC236}">
                <a16:creationId xmlns:a16="http://schemas.microsoft.com/office/drawing/2014/main" id="{2B89C1C3-66F6-4D66-943F-19BF3DABBB75}"/>
              </a:ext>
            </a:extLst>
          </p:cNvPr>
          <p:cNvSpPr>
            <a:spLocks noGrp="1"/>
          </p:cNvSpPr>
          <p:nvPr>
            <p:ph type="title"/>
          </p:nvPr>
        </p:nvSpPr>
        <p:spPr>
          <a:xfrm>
            <a:off x="15244" y="3245645"/>
            <a:ext cx="5841504" cy="1409737"/>
          </a:xfrm>
        </p:spPr>
        <p:txBody>
          <a:bodyPr vert="horz" lIns="91440" tIns="45720" rIns="91440" bIns="45720" rtlCol="0" anchor="t">
            <a:normAutofit/>
          </a:bodyPr>
          <a:lstStyle/>
          <a:p>
            <a:r>
              <a:rPr lang="en-US" altLang="es-MX" sz="2400" kern="1200" dirty="0">
                <a:solidFill>
                  <a:srgbClr val="FFFFFF"/>
                </a:solidFill>
                <a:latin typeface="+mj-lt"/>
                <a:ea typeface="+mj-ea"/>
                <a:cs typeface="+mj-cs"/>
              </a:rPr>
              <a:t>ORGANIZADOR GRÁFICO.</a:t>
            </a:r>
            <a:br>
              <a:rPr lang="en-US" altLang="es-MX" sz="2400" kern="1200" dirty="0">
                <a:solidFill>
                  <a:srgbClr val="FFFFFF"/>
                </a:solidFill>
                <a:latin typeface="+mj-lt"/>
                <a:ea typeface="+mj-ea"/>
                <a:cs typeface="+mj-cs"/>
              </a:rPr>
            </a:br>
            <a:br>
              <a:rPr lang="en-US" altLang="es-MX" sz="2400" kern="1200" dirty="0">
                <a:solidFill>
                  <a:srgbClr val="FFFFFF"/>
                </a:solidFill>
                <a:latin typeface="+mj-lt"/>
                <a:ea typeface="+mj-ea"/>
                <a:cs typeface="+mj-cs"/>
              </a:rPr>
            </a:br>
            <a:r>
              <a:rPr lang="en-US" altLang="es-MX" sz="2400" kern="1200" dirty="0">
                <a:solidFill>
                  <a:srgbClr val="FFFFFF"/>
                </a:solidFill>
                <a:latin typeface="+mj-lt"/>
                <a:ea typeface="+mj-ea"/>
                <a:cs typeface="+mj-cs"/>
              </a:rPr>
              <a:t> PROCESO DE INDAGACIÓN.</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840" y="599607"/>
            <a:ext cx="7828101" cy="5539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6802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4" name="Rectangle 7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5" name="Rectangle 7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6" name="Rectangle 7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7" name="Rectangle 7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02" name="1 Título">
            <a:extLst>
              <a:ext uri="{FF2B5EF4-FFF2-40B4-BE49-F238E27FC236}">
                <a16:creationId xmlns:a16="http://schemas.microsoft.com/office/drawing/2014/main" id="{85F4EA88-1612-44A7-9388-85B6975D59D3}"/>
              </a:ext>
            </a:extLst>
          </p:cNvPr>
          <p:cNvSpPr>
            <a:spLocks noGrp="1"/>
          </p:cNvSpPr>
          <p:nvPr>
            <p:ph type="title"/>
          </p:nvPr>
        </p:nvSpPr>
        <p:spPr>
          <a:xfrm>
            <a:off x="1383564" y="348865"/>
            <a:ext cx="9718111" cy="1576446"/>
          </a:xfrm>
        </p:spPr>
        <p:txBody>
          <a:bodyPr anchor="ctr">
            <a:normAutofit/>
          </a:bodyPr>
          <a:lstStyle/>
          <a:p>
            <a:pPr algn="ctr" eaLnBrk="1" hangingPunct="1"/>
            <a:r>
              <a:rPr lang="es-MX" altLang="es-MX" sz="4000" dirty="0">
                <a:solidFill>
                  <a:srgbClr val="FFFFFF"/>
                </a:solidFill>
              </a:rPr>
              <a:t>A.M.E. GENERAL</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726" t="32625" r="8243" b="16937"/>
          <a:stretch/>
        </p:blipFill>
        <p:spPr bwMode="auto">
          <a:xfrm>
            <a:off x="1174558" y="2518294"/>
            <a:ext cx="9423322" cy="3621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994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7AAA9BDC-AE15-492D-9523-131D24531F76}"/>
              </a:ext>
            </a:extLst>
          </p:cNvPr>
          <p:cNvGraphicFramePr>
            <a:graphicFrameLocks noGrp="1"/>
          </p:cNvGraphicFramePr>
          <p:nvPr>
            <p:ph idx="1"/>
            <p:extLst>
              <p:ext uri="{D42A27DB-BD31-4B8C-83A1-F6EECF244321}">
                <p14:modId xmlns:p14="http://schemas.microsoft.com/office/powerpoint/2010/main" val="116610543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4485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4" name="Rectangle 7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5" name="Rectangle 7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6" name="Rectangle 7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7" name="Rectangle 7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02" name="1 Título">
            <a:extLst>
              <a:ext uri="{FF2B5EF4-FFF2-40B4-BE49-F238E27FC236}">
                <a16:creationId xmlns:a16="http://schemas.microsoft.com/office/drawing/2014/main" id="{85F4EA88-1612-44A7-9388-85B6975D59D3}"/>
              </a:ext>
            </a:extLst>
          </p:cNvPr>
          <p:cNvSpPr>
            <a:spLocks noGrp="1"/>
          </p:cNvSpPr>
          <p:nvPr>
            <p:ph type="title"/>
          </p:nvPr>
        </p:nvSpPr>
        <p:spPr>
          <a:xfrm>
            <a:off x="1383564" y="348865"/>
            <a:ext cx="9718111" cy="1576446"/>
          </a:xfrm>
        </p:spPr>
        <p:txBody>
          <a:bodyPr anchor="ctr">
            <a:normAutofit/>
          </a:bodyPr>
          <a:lstStyle/>
          <a:p>
            <a:pPr algn="ctr"/>
            <a:r>
              <a:rPr lang="es-MX" altLang="es-MX" sz="4000" dirty="0">
                <a:solidFill>
                  <a:srgbClr val="FFFFFF"/>
                </a:solidFill>
              </a:rPr>
              <a:t>A.M.E. GENERAL</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492" t="29063" r="8710" b="20500"/>
          <a:stretch/>
        </p:blipFill>
        <p:spPr bwMode="auto">
          <a:xfrm>
            <a:off x="1217847" y="2518294"/>
            <a:ext cx="9565874" cy="368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2077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4" name="Rectangle 7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5" name="Rectangle 7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6" name="Rectangle 7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7" name="Rectangle 7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02" name="1 Título">
            <a:extLst>
              <a:ext uri="{FF2B5EF4-FFF2-40B4-BE49-F238E27FC236}">
                <a16:creationId xmlns:a16="http://schemas.microsoft.com/office/drawing/2014/main" id="{85F4EA88-1612-44A7-9388-85B6975D59D3}"/>
              </a:ext>
            </a:extLst>
          </p:cNvPr>
          <p:cNvSpPr>
            <a:spLocks noGrp="1"/>
          </p:cNvSpPr>
          <p:nvPr>
            <p:ph type="title"/>
          </p:nvPr>
        </p:nvSpPr>
        <p:spPr>
          <a:xfrm>
            <a:off x="1383564" y="348865"/>
            <a:ext cx="9718111" cy="1576446"/>
          </a:xfrm>
        </p:spPr>
        <p:txBody>
          <a:bodyPr anchor="ctr">
            <a:normAutofit/>
          </a:bodyPr>
          <a:lstStyle/>
          <a:p>
            <a:pPr algn="ctr"/>
            <a:r>
              <a:rPr lang="es-MX" altLang="es-MX" sz="4000" dirty="0">
                <a:solidFill>
                  <a:srgbClr val="FFFFFF"/>
                </a:solidFill>
              </a:rPr>
              <a:t>A.M.E. GENERAL</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726" t="34500" r="8711" b="28000"/>
          <a:stretch/>
        </p:blipFill>
        <p:spPr bwMode="auto">
          <a:xfrm>
            <a:off x="1021215" y="2738643"/>
            <a:ext cx="9834948" cy="282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1523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4" name="Rectangle 7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5" name="Rectangle 7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6" name="Rectangle 7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7" name="Rectangle 7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02" name="1 Título">
            <a:extLst>
              <a:ext uri="{FF2B5EF4-FFF2-40B4-BE49-F238E27FC236}">
                <a16:creationId xmlns:a16="http://schemas.microsoft.com/office/drawing/2014/main" id="{85F4EA88-1612-44A7-9388-85B6975D59D3}"/>
              </a:ext>
            </a:extLst>
          </p:cNvPr>
          <p:cNvSpPr>
            <a:spLocks noGrp="1"/>
          </p:cNvSpPr>
          <p:nvPr>
            <p:ph type="title"/>
          </p:nvPr>
        </p:nvSpPr>
        <p:spPr>
          <a:xfrm>
            <a:off x="1383564" y="348865"/>
            <a:ext cx="9718111" cy="1576446"/>
          </a:xfrm>
        </p:spPr>
        <p:txBody>
          <a:bodyPr anchor="ctr">
            <a:normAutofit/>
          </a:bodyPr>
          <a:lstStyle/>
          <a:p>
            <a:pPr algn="ctr"/>
            <a:r>
              <a:rPr lang="es-MX" altLang="es-MX" sz="4000" dirty="0">
                <a:solidFill>
                  <a:srgbClr val="FFFFFF"/>
                </a:solidFill>
              </a:rPr>
              <a:t>A.M.E. GENERAL</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726" t="21000" r="8594" b="10000"/>
          <a:stretch/>
        </p:blipFill>
        <p:spPr bwMode="auto">
          <a:xfrm>
            <a:off x="1383564" y="2170031"/>
            <a:ext cx="8505019" cy="449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147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ítulo 1">
            <a:extLst>
              <a:ext uri="{FF2B5EF4-FFF2-40B4-BE49-F238E27FC236}">
                <a16:creationId xmlns:a16="http://schemas.microsoft.com/office/drawing/2014/main" id="{02BE52C0-E8B9-4E77-8D1C-D81C4BFA4B37}"/>
              </a:ext>
            </a:extLst>
          </p:cNvPr>
          <p:cNvSpPr>
            <a:spLocks noGrp="1"/>
          </p:cNvSpPr>
          <p:nvPr>
            <p:ph type="title"/>
          </p:nvPr>
        </p:nvSpPr>
        <p:spPr>
          <a:xfrm>
            <a:off x="838200" y="144996"/>
            <a:ext cx="10515600" cy="642793"/>
          </a:xfrm>
        </p:spPr>
        <p:txBody>
          <a:bodyPr>
            <a:normAutofit/>
          </a:bodyPr>
          <a:lstStyle/>
          <a:p>
            <a:pPr algn="r"/>
            <a:r>
              <a:rPr lang="es-MX" sz="3200" dirty="0">
                <a:latin typeface="Arial Rounded MT Bold" panose="020F0704030504030204" pitchFamily="34" charset="0"/>
              </a:rPr>
              <a:t>E.I.P. RESUMEN </a:t>
            </a:r>
          </a:p>
        </p:txBody>
      </p:sp>
      <p:sp>
        <p:nvSpPr>
          <p:cNvPr id="14" name="Elipse 13">
            <a:extLst>
              <a:ext uri="{FF2B5EF4-FFF2-40B4-BE49-F238E27FC236}">
                <a16:creationId xmlns:a16="http://schemas.microsoft.com/office/drawing/2014/main" id="{25F696B0-3E21-41A5-9EED-C5888473CE1A}"/>
              </a:ext>
            </a:extLst>
          </p:cNvPr>
          <p:cNvSpPr/>
          <p:nvPr/>
        </p:nvSpPr>
        <p:spPr>
          <a:xfrm>
            <a:off x="838200" y="862444"/>
            <a:ext cx="9767454" cy="22340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FISICA III</a:t>
            </a:r>
          </a:p>
          <a:p>
            <a:pPr algn="ctr"/>
            <a:r>
              <a:rPr lang="es-MX" dirty="0"/>
              <a:t>GENERADORES DE ENERGÍA</a:t>
            </a:r>
          </a:p>
          <a:p>
            <a:pPr algn="ctr"/>
            <a:endParaRPr lang="es-MX" dirty="0"/>
          </a:p>
          <a:p>
            <a:pPr algn="ctr"/>
            <a:r>
              <a:rPr lang="es-MX" dirty="0"/>
              <a:t>*Contaminación y sustentabilidad de energías limpias</a:t>
            </a:r>
          </a:p>
          <a:p>
            <a:pPr algn="ctr"/>
            <a:r>
              <a:rPr lang="es-MX" dirty="0"/>
              <a:t>*Actitud responsable ante el consumo de energía </a:t>
            </a:r>
          </a:p>
          <a:p>
            <a:pPr algn="ctr"/>
            <a:r>
              <a:rPr lang="es-MX" dirty="0"/>
              <a:t>*Valoración del aporte de la disciplina en el desarrollo tecnológico</a:t>
            </a:r>
          </a:p>
        </p:txBody>
      </p:sp>
      <p:sp>
        <p:nvSpPr>
          <p:cNvPr id="16" name="Elipse 15">
            <a:extLst>
              <a:ext uri="{FF2B5EF4-FFF2-40B4-BE49-F238E27FC236}">
                <a16:creationId xmlns:a16="http://schemas.microsoft.com/office/drawing/2014/main" id="{1906710F-6790-4AE4-A79C-61CD3BAA706C}"/>
              </a:ext>
            </a:extLst>
          </p:cNvPr>
          <p:cNvSpPr/>
          <p:nvPr/>
        </p:nvSpPr>
        <p:spPr>
          <a:xfrm>
            <a:off x="128152" y="3023754"/>
            <a:ext cx="3639417" cy="33043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GEOGRAFÍA IV</a:t>
            </a:r>
          </a:p>
          <a:p>
            <a:pPr algn="ctr"/>
            <a:endParaRPr lang="es-MX" dirty="0"/>
          </a:p>
          <a:p>
            <a:pPr algn="ctr"/>
            <a:r>
              <a:rPr lang="es-MX" dirty="0"/>
              <a:t>CLIMAS Y REGIONES NATURALES</a:t>
            </a:r>
          </a:p>
          <a:p>
            <a:pPr algn="ctr"/>
            <a:endParaRPr lang="es-MX" sz="1100" dirty="0"/>
          </a:p>
          <a:p>
            <a:pPr algn="ctr"/>
            <a:r>
              <a:rPr lang="es-MX" sz="1400" dirty="0"/>
              <a:t>*Climas y Diversidad</a:t>
            </a:r>
          </a:p>
          <a:p>
            <a:pPr algn="ctr"/>
            <a:r>
              <a:rPr lang="es-MX" sz="1400" dirty="0"/>
              <a:t>*Regiones naturales y sus recursos</a:t>
            </a:r>
          </a:p>
          <a:p>
            <a:pPr algn="ctr"/>
            <a:r>
              <a:rPr lang="es-MX" sz="1400" dirty="0"/>
              <a:t>*Cambio climático y sus efectos ambientales</a:t>
            </a:r>
          </a:p>
        </p:txBody>
      </p:sp>
      <p:sp>
        <p:nvSpPr>
          <p:cNvPr id="18" name="Elipse 17">
            <a:extLst>
              <a:ext uri="{FF2B5EF4-FFF2-40B4-BE49-F238E27FC236}">
                <a16:creationId xmlns:a16="http://schemas.microsoft.com/office/drawing/2014/main" id="{70C54F45-6D7F-40F5-AC12-BBDF8D650080}"/>
              </a:ext>
            </a:extLst>
          </p:cNvPr>
          <p:cNvSpPr/>
          <p:nvPr/>
        </p:nvSpPr>
        <p:spPr>
          <a:xfrm>
            <a:off x="8631166" y="2831522"/>
            <a:ext cx="3335697" cy="38238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DIBUJO II</a:t>
            </a:r>
          </a:p>
          <a:p>
            <a:pPr algn="ctr"/>
            <a:endParaRPr lang="es-MX" dirty="0"/>
          </a:p>
          <a:p>
            <a:pPr algn="ctr"/>
            <a:r>
              <a:rPr lang="es-MX" dirty="0"/>
              <a:t>DIBUJAR PARA CONOCER LA VIDA</a:t>
            </a:r>
          </a:p>
          <a:p>
            <a:pPr algn="ctr"/>
            <a:endParaRPr lang="es-MX" sz="1200" dirty="0"/>
          </a:p>
          <a:p>
            <a:pPr algn="ctr"/>
            <a:r>
              <a:rPr lang="es-MX" sz="1200" dirty="0"/>
              <a:t>*Fundamentos del dibujo: formas cerradas y abiertas , luz , sombra , claroscuro, perspectiva, composición, equilibrio, y ritmo.</a:t>
            </a:r>
          </a:p>
          <a:p>
            <a:pPr algn="ctr"/>
            <a:r>
              <a:rPr lang="es-MX" sz="1200" dirty="0"/>
              <a:t>*Empleo del dibujo de modelos , como plantas y animales , para representar los trazos de la naturaleza.</a:t>
            </a:r>
          </a:p>
          <a:p>
            <a:pPr algn="ctr"/>
            <a:r>
              <a:rPr lang="es-MX" sz="1200" dirty="0"/>
              <a:t>*Representación de objetos mediante el dibujo analítico</a:t>
            </a:r>
          </a:p>
        </p:txBody>
      </p:sp>
      <p:sp>
        <p:nvSpPr>
          <p:cNvPr id="20" name="Elipse 19">
            <a:extLst>
              <a:ext uri="{FF2B5EF4-FFF2-40B4-BE49-F238E27FC236}">
                <a16:creationId xmlns:a16="http://schemas.microsoft.com/office/drawing/2014/main" id="{351EBF94-3435-4F4F-9071-FFD0927B722A}"/>
              </a:ext>
            </a:extLst>
          </p:cNvPr>
          <p:cNvSpPr/>
          <p:nvPr/>
        </p:nvSpPr>
        <p:spPr>
          <a:xfrm>
            <a:off x="4303784" y="3849829"/>
            <a:ext cx="3764106" cy="27729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OBJETIVO</a:t>
            </a:r>
          </a:p>
          <a:p>
            <a:pPr algn="ctr"/>
            <a:endParaRPr lang="es-MX" sz="1200" dirty="0"/>
          </a:p>
          <a:p>
            <a:pPr algn="just"/>
            <a:r>
              <a:rPr lang="es-MX" sz="1400" dirty="0"/>
              <a:t>Recuperar espacios verdes de la escuela, a través de los procedimientos de reforestación para mejorar el medio ambiente de mi localidad , haciendo uso de manuales y carteles ilustrativos.</a:t>
            </a:r>
          </a:p>
        </p:txBody>
      </p:sp>
      <p:sp>
        <p:nvSpPr>
          <p:cNvPr id="21" name="Flecha derecha 7">
            <a:extLst>
              <a:ext uri="{FF2B5EF4-FFF2-40B4-BE49-F238E27FC236}">
                <a16:creationId xmlns:a16="http://schemas.microsoft.com/office/drawing/2014/main" id="{A1893E57-A558-4BB1-AA63-A34DEFE0B263}"/>
              </a:ext>
            </a:extLst>
          </p:cNvPr>
          <p:cNvSpPr/>
          <p:nvPr/>
        </p:nvSpPr>
        <p:spPr>
          <a:xfrm>
            <a:off x="8116165" y="4743449"/>
            <a:ext cx="466726" cy="5195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Flecha abajo 8">
            <a:extLst>
              <a:ext uri="{FF2B5EF4-FFF2-40B4-BE49-F238E27FC236}">
                <a16:creationId xmlns:a16="http://schemas.microsoft.com/office/drawing/2014/main" id="{A1D4F68F-E9A3-4C68-94AF-38890B06B095}"/>
              </a:ext>
            </a:extLst>
          </p:cNvPr>
          <p:cNvSpPr/>
          <p:nvPr/>
        </p:nvSpPr>
        <p:spPr>
          <a:xfrm rot="10800000">
            <a:off x="5886233" y="3167782"/>
            <a:ext cx="599208" cy="4260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Flecha derecha 9">
            <a:extLst>
              <a:ext uri="{FF2B5EF4-FFF2-40B4-BE49-F238E27FC236}">
                <a16:creationId xmlns:a16="http://schemas.microsoft.com/office/drawing/2014/main" id="{084B4F48-E4CA-4B59-8D81-41D6466DD0D4}"/>
              </a:ext>
            </a:extLst>
          </p:cNvPr>
          <p:cNvSpPr/>
          <p:nvPr/>
        </p:nvSpPr>
        <p:spPr>
          <a:xfrm rot="10800000">
            <a:off x="3789651" y="4691495"/>
            <a:ext cx="465859" cy="571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988770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2B886CF-D3D5-4CDE-A0D0-35994223D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7B6A030-BACC-4EA6-AD60-80E08BBB3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1" descr="Diagrama&#10;&#10;Descripción generada automáticamente">
            <a:extLst>
              <a:ext uri="{FF2B5EF4-FFF2-40B4-BE49-F238E27FC236}">
                <a16:creationId xmlns:a16="http://schemas.microsoft.com/office/drawing/2014/main" id="{5D9CF42D-4DB8-4031-8F3D-16E43D50122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2420" r="32420"/>
          <a:stretch/>
        </p:blipFill>
        <p:spPr>
          <a:xfrm>
            <a:off x="1907038" y="891540"/>
            <a:ext cx="3022037" cy="5071110"/>
          </a:xfrm>
          <a:prstGeom prst="rect">
            <a:avLst/>
          </a:prstGeom>
        </p:spPr>
      </p:pic>
      <p:sp>
        <p:nvSpPr>
          <p:cNvPr id="28" name="Rectangle 27">
            <a:extLst>
              <a:ext uri="{FF2B5EF4-FFF2-40B4-BE49-F238E27FC236}">
                <a16:creationId xmlns:a16="http://schemas.microsoft.com/office/drawing/2014/main" id="{3ED4DDBF-257C-4116-AECA-9F2940B66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4411" y="891540"/>
            <a:ext cx="6097589" cy="5071110"/>
          </a:xfrm>
          <a:prstGeom prst="rect">
            <a:avLst/>
          </a:prstGeom>
          <a:solidFill>
            <a:schemeClr val="bg1"/>
          </a:solidFill>
          <a:ln>
            <a:noFill/>
          </a:ln>
          <a:effectLst>
            <a:outerShdw blurRad="406400" dist="317500" dir="5400000" sx="89000" sy="8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462DB080-76A6-4E77-9B17-5BC13FBC6D25}"/>
              </a:ext>
            </a:extLst>
          </p:cNvPr>
          <p:cNvGraphicFramePr>
            <a:graphicFrameLocks noGrp="1"/>
          </p:cNvGraphicFramePr>
          <p:nvPr>
            <p:ph idx="1"/>
            <p:extLst>
              <p:ext uri="{D42A27DB-BD31-4B8C-83A1-F6EECF244321}">
                <p14:modId xmlns:p14="http://schemas.microsoft.com/office/powerpoint/2010/main" val="1288052980"/>
              </p:ext>
            </p:extLst>
          </p:nvPr>
        </p:nvGraphicFramePr>
        <p:xfrm>
          <a:off x="6448424" y="2399099"/>
          <a:ext cx="5067294" cy="34009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90148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826396" y="586855"/>
            <a:ext cx="4230100" cy="3387497"/>
          </a:xfrm>
        </p:spPr>
        <p:txBody>
          <a:bodyPr anchor="b">
            <a:normAutofit/>
          </a:bodyPr>
          <a:lstStyle/>
          <a:p>
            <a:pPr algn="r"/>
            <a:r>
              <a:rPr lang="es-ES" sz="4000">
                <a:solidFill>
                  <a:srgbClr val="FFFFFF"/>
                </a:solidFill>
                <a:latin typeface="Arial Rounded MT Bold" panose="020F0704030504030204" pitchFamily="34" charset="0"/>
              </a:rPr>
              <a:t>Índice </a:t>
            </a:r>
            <a:endParaRPr lang="es-MX" sz="4000">
              <a:solidFill>
                <a:srgbClr val="FFFFFF"/>
              </a:solidFill>
              <a:latin typeface="Arial Rounded MT Bold" panose="020F0704030504030204" pitchFamily="34" charset="0"/>
            </a:endParaRPr>
          </a:p>
        </p:txBody>
      </p:sp>
      <p:graphicFrame>
        <p:nvGraphicFramePr>
          <p:cNvPr id="6" name="Tabla 6">
            <a:extLst>
              <a:ext uri="{FF2B5EF4-FFF2-40B4-BE49-F238E27FC236}">
                <a16:creationId xmlns:a16="http://schemas.microsoft.com/office/drawing/2014/main" id="{20369AF1-4986-41A1-97BF-777882281E71}"/>
              </a:ext>
            </a:extLst>
          </p:cNvPr>
          <p:cNvGraphicFramePr>
            <a:graphicFrameLocks noGrp="1"/>
          </p:cNvGraphicFramePr>
          <p:nvPr>
            <p:ph idx="1"/>
            <p:extLst>
              <p:ext uri="{D42A27DB-BD31-4B8C-83A1-F6EECF244321}">
                <p14:modId xmlns:p14="http://schemas.microsoft.com/office/powerpoint/2010/main" val="1703169263"/>
              </p:ext>
            </p:extLst>
          </p:nvPr>
        </p:nvGraphicFramePr>
        <p:xfrm>
          <a:off x="6790266" y="148733"/>
          <a:ext cx="4575337" cy="6583680"/>
        </p:xfrm>
        <a:graphic>
          <a:graphicData uri="http://schemas.openxmlformats.org/drawingml/2006/table">
            <a:tbl>
              <a:tblPr firstRow="1" bandRow="1">
                <a:tableStyleId>{5A111915-BE36-4E01-A7E5-04B1672EAD32}</a:tableStyleId>
              </a:tblPr>
              <a:tblGrid>
                <a:gridCol w="3365331">
                  <a:extLst>
                    <a:ext uri="{9D8B030D-6E8A-4147-A177-3AD203B41FA5}">
                      <a16:colId xmlns:a16="http://schemas.microsoft.com/office/drawing/2014/main" val="1381341770"/>
                    </a:ext>
                  </a:extLst>
                </a:gridCol>
                <a:gridCol w="1210006">
                  <a:extLst>
                    <a:ext uri="{9D8B030D-6E8A-4147-A177-3AD203B41FA5}">
                      <a16:colId xmlns:a16="http://schemas.microsoft.com/office/drawing/2014/main" val="3277753476"/>
                    </a:ext>
                  </a:extLst>
                </a:gridCol>
              </a:tblGrid>
              <a:tr h="253375">
                <a:tc>
                  <a:txBody>
                    <a:bodyPr/>
                    <a:lstStyle/>
                    <a:p>
                      <a:r>
                        <a:rPr lang="es-MX" sz="1200" b="1" dirty="0">
                          <a:solidFill>
                            <a:schemeClr val="tx1"/>
                          </a:solidFill>
                        </a:rPr>
                        <a:t>Tópico</a:t>
                      </a:r>
                    </a:p>
                  </a:txBody>
                  <a:tcPr/>
                </a:tc>
                <a:tc>
                  <a:txBody>
                    <a:bodyPr/>
                    <a:lstStyle/>
                    <a:p>
                      <a:r>
                        <a:rPr lang="es-MX" sz="1200" b="1" dirty="0">
                          <a:solidFill>
                            <a:schemeClr val="tx1"/>
                          </a:solidFill>
                        </a:rPr>
                        <a:t>Diapositiva</a:t>
                      </a:r>
                    </a:p>
                  </a:txBody>
                  <a:tcPr/>
                </a:tc>
                <a:extLst>
                  <a:ext uri="{0D108BD9-81ED-4DB2-BD59-A6C34878D82A}">
                    <a16:rowId xmlns:a16="http://schemas.microsoft.com/office/drawing/2014/main" val="1306955119"/>
                  </a:ext>
                </a:extLst>
              </a:tr>
              <a:tr h="253375">
                <a:tc>
                  <a:txBody>
                    <a:bodyPr/>
                    <a:lstStyle/>
                    <a:p>
                      <a:r>
                        <a:rPr lang="es-MX" sz="1200" b="1" dirty="0">
                          <a:solidFill>
                            <a:schemeClr val="tx1"/>
                          </a:solidFill>
                        </a:rPr>
                        <a:t>Portada</a:t>
                      </a:r>
                    </a:p>
                  </a:txBody>
                  <a:tcPr/>
                </a:tc>
                <a:tc>
                  <a:txBody>
                    <a:bodyPr/>
                    <a:lstStyle/>
                    <a:p>
                      <a:r>
                        <a:rPr lang="es-MX" sz="1200" b="1" dirty="0">
                          <a:solidFill>
                            <a:schemeClr val="tx1"/>
                          </a:solidFill>
                        </a:rPr>
                        <a:t>1</a:t>
                      </a:r>
                    </a:p>
                  </a:txBody>
                  <a:tcPr/>
                </a:tc>
                <a:extLst>
                  <a:ext uri="{0D108BD9-81ED-4DB2-BD59-A6C34878D82A}">
                    <a16:rowId xmlns:a16="http://schemas.microsoft.com/office/drawing/2014/main" val="4037249838"/>
                  </a:ext>
                </a:extLst>
              </a:tr>
              <a:tr h="253375">
                <a:tc>
                  <a:txBody>
                    <a:bodyPr/>
                    <a:lstStyle/>
                    <a:p>
                      <a:r>
                        <a:rPr lang="es-MX" sz="1200" b="1" dirty="0">
                          <a:solidFill>
                            <a:schemeClr val="tx1"/>
                          </a:solidFill>
                        </a:rPr>
                        <a:t>Integrantes</a:t>
                      </a:r>
                    </a:p>
                  </a:txBody>
                  <a:tcPr/>
                </a:tc>
                <a:tc>
                  <a:txBody>
                    <a:bodyPr/>
                    <a:lstStyle/>
                    <a:p>
                      <a:r>
                        <a:rPr lang="es-MX" sz="1200" b="1" dirty="0">
                          <a:solidFill>
                            <a:schemeClr val="tx1"/>
                          </a:solidFill>
                        </a:rPr>
                        <a:t>2</a:t>
                      </a:r>
                    </a:p>
                  </a:txBody>
                  <a:tcPr/>
                </a:tc>
                <a:extLst>
                  <a:ext uri="{0D108BD9-81ED-4DB2-BD59-A6C34878D82A}">
                    <a16:rowId xmlns:a16="http://schemas.microsoft.com/office/drawing/2014/main" val="2330351413"/>
                  </a:ext>
                </a:extLst>
              </a:tr>
              <a:tr h="253375">
                <a:tc>
                  <a:txBody>
                    <a:bodyPr/>
                    <a:lstStyle/>
                    <a:p>
                      <a:r>
                        <a:rPr lang="es-MX" sz="1200" b="1" dirty="0">
                          <a:solidFill>
                            <a:schemeClr val="tx1"/>
                          </a:solidFill>
                        </a:rPr>
                        <a:t>Fechas del proyecto</a:t>
                      </a:r>
                    </a:p>
                  </a:txBody>
                  <a:tcPr/>
                </a:tc>
                <a:tc>
                  <a:txBody>
                    <a:bodyPr/>
                    <a:lstStyle/>
                    <a:p>
                      <a:r>
                        <a:rPr lang="es-MX" sz="1200" b="1" dirty="0">
                          <a:solidFill>
                            <a:schemeClr val="tx1"/>
                          </a:solidFill>
                        </a:rPr>
                        <a:t>3</a:t>
                      </a:r>
                    </a:p>
                  </a:txBody>
                  <a:tcPr/>
                </a:tc>
                <a:extLst>
                  <a:ext uri="{0D108BD9-81ED-4DB2-BD59-A6C34878D82A}">
                    <a16:rowId xmlns:a16="http://schemas.microsoft.com/office/drawing/2014/main" val="1694375609"/>
                  </a:ext>
                </a:extLst>
              </a:tr>
              <a:tr h="253375">
                <a:tc>
                  <a:txBody>
                    <a:bodyPr/>
                    <a:lstStyle/>
                    <a:p>
                      <a:r>
                        <a:rPr lang="es-MX" sz="1200" b="1" dirty="0">
                          <a:solidFill>
                            <a:schemeClr val="tx1"/>
                          </a:solidFill>
                        </a:rPr>
                        <a:t>Título del proyecto</a:t>
                      </a:r>
                    </a:p>
                  </a:txBody>
                  <a:tcPr/>
                </a:tc>
                <a:tc>
                  <a:txBody>
                    <a:bodyPr/>
                    <a:lstStyle/>
                    <a:p>
                      <a:r>
                        <a:rPr lang="es-MX" sz="1200" b="1" dirty="0">
                          <a:solidFill>
                            <a:schemeClr val="tx1"/>
                          </a:solidFill>
                        </a:rPr>
                        <a:t>4</a:t>
                      </a:r>
                    </a:p>
                  </a:txBody>
                  <a:tcPr/>
                </a:tc>
                <a:extLst>
                  <a:ext uri="{0D108BD9-81ED-4DB2-BD59-A6C34878D82A}">
                    <a16:rowId xmlns:a16="http://schemas.microsoft.com/office/drawing/2014/main" val="144533858"/>
                  </a:ext>
                </a:extLst>
              </a:tr>
              <a:tr h="253375">
                <a:tc>
                  <a:txBody>
                    <a:bodyPr/>
                    <a:lstStyle/>
                    <a:p>
                      <a:r>
                        <a:rPr lang="es-MX" sz="1200" b="1" dirty="0">
                          <a:solidFill>
                            <a:schemeClr val="tx1"/>
                          </a:solidFill>
                        </a:rPr>
                        <a:t>Interdisciplinariedad</a:t>
                      </a:r>
                    </a:p>
                  </a:txBody>
                  <a:tcPr/>
                </a:tc>
                <a:tc>
                  <a:txBody>
                    <a:bodyPr/>
                    <a:lstStyle/>
                    <a:p>
                      <a:r>
                        <a:rPr lang="es-MX" sz="1200" b="1" dirty="0">
                          <a:solidFill>
                            <a:schemeClr val="tx1"/>
                          </a:solidFill>
                        </a:rPr>
                        <a:t>6 – 9</a:t>
                      </a:r>
                    </a:p>
                  </a:txBody>
                  <a:tcPr/>
                </a:tc>
                <a:extLst>
                  <a:ext uri="{0D108BD9-81ED-4DB2-BD59-A6C34878D82A}">
                    <a16:rowId xmlns:a16="http://schemas.microsoft.com/office/drawing/2014/main" val="3698784534"/>
                  </a:ext>
                </a:extLst>
              </a:tr>
              <a:tr h="253375">
                <a:tc>
                  <a:txBody>
                    <a:bodyPr/>
                    <a:lstStyle/>
                    <a:p>
                      <a:r>
                        <a:rPr lang="es-MX" sz="1200" b="1" dirty="0">
                          <a:solidFill>
                            <a:schemeClr val="tx1"/>
                          </a:solidFill>
                        </a:rPr>
                        <a:t>Fotografías</a:t>
                      </a:r>
                    </a:p>
                  </a:txBody>
                  <a:tcPr/>
                </a:tc>
                <a:tc>
                  <a:txBody>
                    <a:bodyPr/>
                    <a:lstStyle/>
                    <a:p>
                      <a:r>
                        <a:rPr lang="es-MX" sz="1200" b="1" dirty="0">
                          <a:solidFill>
                            <a:schemeClr val="tx1"/>
                          </a:solidFill>
                        </a:rPr>
                        <a:t>10</a:t>
                      </a:r>
                    </a:p>
                  </a:txBody>
                  <a:tcPr/>
                </a:tc>
                <a:extLst>
                  <a:ext uri="{0D108BD9-81ED-4DB2-BD59-A6C34878D82A}">
                    <a16:rowId xmlns:a16="http://schemas.microsoft.com/office/drawing/2014/main" val="454088901"/>
                  </a:ext>
                </a:extLst>
              </a:tr>
              <a:tr h="253375">
                <a:tc>
                  <a:txBody>
                    <a:bodyPr/>
                    <a:lstStyle/>
                    <a:p>
                      <a:r>
                        <a:rPr lang="es-MX" sz="1200" b="1" dirty="0">
                          <a:solidFill>
                            <a:schemeClr val="tx1"/>
                          </a:solidFill>
                        </a:rPr>
                        <a:t>Organizador gráfico</a:t>
                      </a:r>
                    </a:p>
                  </a:txBody>
                  <a:tcPr/>
                </a:tc>
                <a:tc>
                  <a:txBody>
                    <a:bodyPr/>
                    <a:lstStyle/>
                    <a:p>
                      <a:r>
                        <a:rPr lang="es-MX" sz="1200" b="1" dirty="0">
                          <a:solidFill>
                            <a:schemeClr val="tx1"/>
                          </a:solidFill>
                        </a:rPr>
                        <a:t>11</a:t>
                      </a:r>
                    </a:p>
                  </a:txBody>
                  <a:tcPr/>
                </a:tc>
                <a:extLst>
                  <a:ext uri="{0D108BD9-81ED-4DB2-BD59-A6C34878D82A}">
                    <a16:rowId xmlns:a16="http://schemas.microsoft.com/office/drawing/2014/main" val="1592517908"/>
                  </a:ext>
                </a:extLst>
              </a:tr>
              <a:tr h="253375">
                <a:tc>
                  <a:txBody>
                    <a:bodyPr/>
                    <a:lstStyle/>
                    <a:p>
                      <a:r>
                        <a:rPr lang="es-MX" sz="1200" b="1" dirty="0">
                          <a:solidFill>
                            <a:schemeClr val="tx1"/>
                          </a:solidFill>
                        </a:rPr>
                        <a:t>Justificación</a:t>
                      </a:r>
                    </a:p>
                  </a:txBody>
                  <a:tcPr/>
                </a:tc>
                <a:tc>
                  <a:txBody>
                    <a:bodyPr/>
                    <a:lstStyle/>
                    <a:p>
                      <a:r>
                        <a:rPr lang="es-MX" sz="1200" b="1" dirty="0">
                          <a:solidFill>
                            <a:schemeClr val="tx1"/>
                          </a:solidFill>
                        </a:rPr>
                        <a:t>12</a:t>
                      </a:r>
                    </a:p>
                  </a:txBody>
                  <a:tcPr/>
                </a:tc>
                <a:extLst>
                  <a:ext uri="{0D108BD9-81ED-4DB2-BD59-A6C34878D82A}">
                    <a16:rowId xmlns:a16="http://schemas.microsoft.com/office/drawing/2014/main" val="1263233924"/>
                  </a:ext>
                </a:extLst>
              </a:tr>
              <a:tr h="253375">
                <a:tc>
                  <a:txBody>
                    <a:bodyPr/>
                    <a:lstStyle/>
                    <a:p>
                      <a:r>
                        <a:rPr lang="es-MX" sz="1200" b="1" dirty="0">
                          <a:solidFill>
                            <a:schemeClr val="tx1"/>
                          </a:solidFill>
                        </a:rPr>
                        <a:t>Objetivo general</a:t>
                      </a:r>
                    </a:p>
                  </a:txBody>
                  <a:tcPr/>
                </a:tc>
                <a:tc>
                  <a:txBody>
                    <a:bodyPr/>
                    <a:lstStyle/>
                    <a:p>
                      <a:r>
                        <a:rPr lang="es-MX" sz="1200" b="1" dirty="0">
                          <a:solidFill>
                            <a:schemeClr val="tx1"/>
                          </a:solidFill>
                        </a:rPr>
                        <a:t>13</a:t>
                      </a:r>
                    </a:p>
                  </a:txBody>
                  <a:tcPr/>
                </a:tc>
                <a:extLst>
                  <a:ext uri="{0D108BD9-81ED-4DB2-BD59-A6C34878D82A}">
                    <a16:rowId xmlns:a16="http://schemas.microsoft.com/office/drawing/2014/main" val="2629014671"/>
                  </a:ext>
                </a:extLst>
              </a:tr>
              <a:tr h="253375">
                <a:tc>
                  <a:txBody>
                    <a:bodyPr/>
                    <a:lstStyle/>
                    <a:p>
                      <a:r>
                        <a:rPr lang="es-MX" sz="1200" b="1" dirty="0">
                          <a:solidFill>
                            <a:schemeClr val="tx1"/>
                          </a:solidFill>
                        </a:rPr>
                        <a:t>Objetivos por asignatura</a:t>
                      </a:r>
                    </a:p>
                  </a:txBody>
                  <a:tcPr/>
                </a:tc>
                <a:tc>
                  <a:txBody>
                    <a:bodyPr/>
                    <a:lstStyle/>
                    <a:p>
                      <a:r>
                        <a:rPr lang="es-MX" sz="1200" b="1" dirty="0">
                          <a:solidFill>
                            <a:schemeClr val="tx1"/>
                          </a:solidFill>
                        </a:rPr>
                        <a:t>14 – 17</a:t>
                      </a:r>
                    </a:p>
                  </a:txBody>
                  <a:tcPr/>
                </a:tc>
                <a:extLst>
                  <a:ext uri="{0D108BD9-81ED-4DB2-BD59-A6C34878D82A}">
                    <a16:rowId xmlns:a16="http://schemas.microsoft.com/office/drawing/2014/main" val="2613241298"/>
                  </a:ext>
                </a:extLst>
              </a:tr>
              <a:tr h="253375">
                <a:tc>
                  <a:txBody>
                    <a:bodyPr/>
                    <a:lstStyle/>
                    <a:p>
                      <a:r>
                        <a:rPr lang="es-MX" sz="1200" b="1" dirty="0">
                          <a:solidFill>
                            <a:schemeClr val="tx1"/>
                          </a:solidFill>
                        </a:rPr>
                        <a:t>Preguntas generadoras</a:t>
                      </a:r>
                    </a:p>
                  </a:txBody>
                  <a:tcPr/>
                </a:tc>
                <a:tc>
                  <a:txBody>
                    <a:bodyPr/>
                    <a:lstStyle/>
                    <a:p>
                      <a:r>
                        <a:rPr lang="es-MX" sz="1200" b="1" dirty="0">
                          <a:solidFill>
                            <a:schemeClr val="tx1"/>
                          </a:solidFill>
                        </a:rPr>
                        <a:t>18</a:t>
                      </a:r>
                    </a:p>
                  </a:txBody>
                  <a:tcPr/>
                </a:tc>
                <a:extLst>
                  <a:ext uri="{0D108BD9-81ED-4DB2-BD59-A6C34878D82A}">
                    <a16:rowId xmlns:a16="http://schemas.microsoft.com/office/drawing/2014/main" val="3305601850"/>
                  </a:ext>
                </a:extLst>
              </a:tr>
              <a:tr h="253375">
                <a:tc>
                  <a:txBody>
                    <a:bodyPr/>
                    <a:lstStyle/>
                    <a:p>
                      <a:r>
                        <a:rPr lang="es-MX" sz="1200" b="1" dirty="0">
                          <a:solidFill>
                            <a:schemeClr val="tx1"/>
                          </a:solidFill>
                        </a:rPr>
                        <a:t>Contenido temático por asignatura</a:t>
                      </a:r>
                    </a:p>
                  </a:txBody>
                  <a:tcPr/>
                </a:tc>
                <a:tc>
                  <a:txBody>
                    <a:bodyPr/>
                    <a:lstStyle/>
                    <a:p>
                      <a:r>
                        <a:rPr lang="es-MX" sz="1200" b="1" dirty="0">
                          <a:solidFill>
                            <a:schemeClr val="tx1"/>
                          </a:solidFill>
                        </a:rPr>
                        <a:t>19</a:t>
                      </a:r>
                    </a:p>
                  </a:txBody>
                  <a:tcPr/>
                </a:tc>
                <a:extLst>
                  <a:ext uri="{0D108BD9-81ED-4DB2-BD59-A6C34878D82A}">
                    <a16:rowId xmlns:a16="http://schemas.microsoft.com/office/drawing/2014/main" val="1833244119"/>
                  </a:ext>
                </a:extLst>
              </a:tr>
              <a:tr h="253375">
                <a:tc>
                  <a:txBody>
                    <a:bodyPr/>
                    <a:lstStyle/>
                    <a:p>
                      <a:r>
                        <a:rPr lang="es-MX" sz="1200" b="1" dirty="0">
                          <a:solidFill>
                            <a:schemeClr val="tx1"/>
                          </a:solidFill>
                        </a:rPr>
                        <a:t>Formato de planeación general</a:t>
                      </a:r>
                    </a:p>
                  </a:txBody>
                  <a:tcPr/>
                </a:tc>
                <a:tc>
                  <a:txBody>
                    <a:bodyPr/>
                    <a:lstStyle/>
                    <a:p>
                      <a:r>
                        <a:rPr lang="es-MX" sz="1200" b="1" dirty="0">
                          <a:solidFill>
                            <a:schemeClr val="tx1"/>
                          </a:solidFill>
                        </a:rPr>
                        <a:t>20 – 22</a:t>
                      </a:r>
                    </a:p>
                  </a:txBody>
                  <a:tcPr/>
                </a:tc>
                <a:extLst>
                  <a:ext uri="{0D108BD9-81ED-4DB2-BD59-A6C34878D82A}">
                    <a16:rowId xmlns:a16="http://schemas.microsoft.com/office/drawing/2014/main" val="3922177963"/>
                  </a:ext>
                </a:extLst>
              </a:tr>
              <a:tr h="253375">
                <a:tc>
                  <a:txBody>
                    <a:bodyPr/>
                    <a:lstStyle/>
                    <a:p>
                      <a:r>
                        <a:rPr lang="es-MX" sz="1200" b="1" dirty="0">
                          <a:solidFill>
                            <a:schemeClr val="tx1"/>
                          </a:solidFill>
                        </a:rPr>
                        <a:t>Evaluación</a:t>
                      </a:r>
                    </a:p>
                  </a:txBody>
                  <a:tcPr/>
                </a:tc>
                <a:tc>
                  <a:txBody>
                    <a:bodyPr/>
                    <a:lstStyle/>
                    <a:p>
                      <a:r>
                        <a:rPr lang="es-MX" sz="1200" b="1" dirty="0">
                          <a:solidFill>
                            <a:schemeClr val="tx1"/>
                          </a:solidFill>
                        </a:rPr>
                        <a:t>23</a:t>
                      </a:r>
                    </a:p>
                  </a:txBody>
                  <a:tcPr/>
                </a:tc>
                <a:extLst>
                  <a:ext uri="{0D108BD9-81ED-4DB2-BD59-A6C34878D82A}">
                    <a16:rowId xmlns:a16="http://schemas.microsoft.com/office/drawing/2014/main" val="4273116569"/>
                  </a:ext>
                </a:extLst>
              </a:tr>
              <a:tr h="253375">
                <a:tc>
                  <a:txBody>
                    <a:bodyPr/>
                    <a:lstStyle/>
                    <a:p>
                      <a:r>
                        <a:rPr lang="es-MX" sz="1200" b="1" dirty="0">
                          <a:solidFill>
                            <a:schemeClr val="tx1"/>
                          </a:solidFill>
                        </a:rPr>
                        <a:t>Rúbrica</a:t>
                      </a:r>
                    </a:p>
                  </a:txBody>
                  <a:tcPr/>
                </a:tc>
                <a:tc>
                  <a:txBody>
                    <a:bodyPr/>
                    <a:lstStyle/>
                    <a:p>
                      <a:r>
                        <a:rPr lang="es-MX" sz="1200" b="1" dirty="0">
                          <a:solidFill>
                            <a:schemeClr val="tx1"/>
                          </a:solidFill>
                        </a:rPr>
                        <a:t>24</a:t>
                      </a:r>
                    </a:p>
                  </a:txBody>
                  <a:tcPr/>
                </a:tc>
                <a:extLst>
                  <a:ext uri="{0D108BD9-81ED-4DB2-BD59-A6C34878D82A}">
                    <a16:rowId xmlns:a16="http://schemas.microsoft.com/office/drawing/2014/main" val="3871717965"/>
                  </a:ext>
                </a:extLst>
              </a:tr>
              <a:tr h="253375">
                <a:tc>
                  <a:txBody>
                    <a:bodyPr/>
                    <a:lstStyle/>
                    <a:p>
                      <a:r>
                        <a:rPr lang="es-MX" sz="1200" b="1" dirty="0">
                          <a:solidFill>
                            <a:schemeClr val="tx1"/>
                          </a:solidFill>
                        </a:rPr>
                        <a:t>Formato del planeación día a día</a:t>
                      </a:r>
                    </a:p>
                  </a:txBody>
                  <a:tcPr/>
                </a:tc>
                <a:tc>
                  <a:txBody>
                    <a:bodyPr/>
                    <a:lstStyle/>
                    <a:p>
                      <a:r>
                        <a:rPr lang="es-MX" sz="1200" b="1" dirty="0">
                          <a:solidFill>
                            <a:schemeClr val="tx1"/>
                          </a:solidFill>
                        </a:rPr>
                        <a:t>25</a:t>
                      </a:r>
                    </a:p>
                  </a:txBody>
                  <a:tcPr/>
                </a:tc>
                <a:extLst>
                  <a:ext uri="{0D108BD9-81ED-4DB2-BD59-A6C34878D82A}">
                    <a16:rowId xmlns:a16="http://schemas.microsoft.com/office/drawing/2014/main" val="270630502"/>
                  </a:ext>
                </a:extLst>
              </a:tr>
              <a:tr h="253375">
                <a:tc>
                  <a:txBody>
                    <a:bodyPr/>
                    <a:lstStyle/>
                    <a:p>
                      <a:r>
                        <a:rPr lang="es-MX" sz="1200" b="1" dirty="0">
                          <a:solidFill>
                            <a:schemeClr val="tx1"/>
                          </a:solidFill>
                        </a:rPr>
                        <a:t>Cronograma</a:t>
                      </a:r>
                    </a:p>
                  </a:txBody>
                  <a:tcPr/>
                </a:tc>
                <a:tc>
                  <a:txBody>
                    <a:bodyPr/>
                    <a:lstStyle/>
                    <a:p>
                      <a:r>
                        <a:rPr lang="es-MX" sz="1200" b="1" dirty="0">
                          <a:solidFill>
                            <a:schemeClr val="tx1"/>
                          </a:solidFill>
                        </a:rPr>
                        <a:t>26</a:t>
                      </a:r>
                    </a:p>
                  </a:txBody>
                  <a:tcPr/>
                </a:tc>
                <a:extLst>
                  <a:ext uri="{0D108BD9-81ED-4DB2-BD59-A6C34878D82A}">
                    <a16:rowId xmlns:a16="http://schemas.microsoft.com/office/drawing/2014/main" val="1600685170"/>
                  </a:ext>
                </a:extLst>
              </a:tr>
              <a:tr h="253375">
                <a:tc>
                  <a:txBody>
                    <a:bodyPr/>
                    <a:lstStyle/>
                    <a:p>
                      <a:r>
                        <a:rPr lang="es-MX" sz="1200" b="1" dirty="0">
                          <a:solidFill>
                            <a:schemeClr val="tx1"/>
                          </a:solidFill>
                        </a:rPr>
                        <a:t>Reflexión</a:t>
                      </a:r>
                    </a:p>
                  </a:txBody>
                  <a:tcPr/>
                </a:tc>
                <a:tc>
                  <a:txBody>
                    <a:bodyPr/>
                    <a:lstStyle/>
                    <a:p>
                      <a:r>
                        <a:rPr lang="es-MX" sz="1200" b="1" dirty="0">
                          <a:solidFill>
                            <a:schemeClr val="tx1"/>
                          </a:solidFill>
                        </a:rPr>
                        <a:t>27</a:t>
                      </a:r>
                    </a:p>
                  </a:txBody>
                  <a:tcPr/>
                </a:tc>
                <a:extLst>
                  <a:ext uri="{0D108BD9-81ED-4DB2-BD59-A6C34878D82A}">
                    <a16:rowId xmlns:a16="http://schemas.microsoft.com/office/drawing/2014/main" val="3908183106"/>
                  </a:ext>
                </a:extLst>
              </a:tr>
              <a:tr h="253375">
                <a:tc>
                  <a:txBody>
                    <a:bodyPr/>
                    <a:lstStyle/>
                    <a:p>
                      <a:r>
                        <a:rPr lang="es-MX" sz="1200" b="1" dirty="0">
                          <a:solidFill>
                            <a:schemeClr val="tx1"/>
                          </a:solidFill>
                        </a:rPr>
                        <a:t>FODA</a:t>
                      </a:r>
                    </a:p>
                  </a:txBody>
                  <a:tcPr/>
                </a:tc>
                <a:tc>
                  <a:txBody>
                    <a:bodyPr/>
                    <a:lstStyle/>
                    <a:p>
                      <a:r>
                        <a:rPr lang="es-MX" sz="1200" b="1" dirty="0">
                          <a:solidFill>
                            <a:schemeClr val="tx1"/>
                          </a:solidFill>
                        </a:rPr>
                        <a:t>28</a:t>
                      </a:r>
                    </a:p>
                  </a:txBody>
                  <a:tcPr/>
                </a:tc>
                <a:extLst>
                  <a:ext uri="{0D108BD9-81ED-4DB2-BD59-A6C34878D82A}">
                    <a16:rowId xmlns:a16="http://schemas.microsoft.com/office/drawing/2014/main" val="3740588438"/>
                  </a:ext>
                </a:extLst>
              </a:tr>
              <a:tr h="253375">
                <a:tc>
                  <a:txBody>
                    <a:bodyPr/>
                    <a:lstStyle/>
                    <a:p>
                      <a:r>
                        <a:rPr lang="es-MX" sz="1200" b="1" dirty="0">
                          <a:solidFill>
                            <a:schemeClr val="tx1"/>
                          </a:solidFill>
                        </a:rPr>
                        <a:t>Organizador gráfico (preguntas esenciales)</a:t>
                      </a:r>
                    </a:p>
                  </a:txBody>
                  <a:tcPr/>
                </a:tc>
                <a:tc>
                  <a:txBody>
                    <a:bodyPr/>
                    <a:lstStyle/>
                    <a:p>
                      <a:r>
                        <a:rPr lang="es-MX" sz="1200" b="1" dirty="0">
                          <a:solidFill>
                            <a:schemeClr val="tx1"/>
                          </a:solidFill>
                        </a:rPr>
                        <a:t>29</a:t>
                      </a:r>
                    </a:p>
                  </a:txBody>
                  <a:tcPr/>
                </a:tc>
                <a:extLst>
                  <a:ext uri="{0D108BD9-81ED-4DB2-BD59-A6C34878D82A}">
                    <a16:rowId xmlns:a16="http://schemas.microsoft.com/office/drawing/2014/main" val="2789482670"/>
                  </a:ext>
                </a:extLst>
              </a:tr>
              <a:tr h="253375">
                <a:tc>
                  <a:txBody>
                    <a:bodyPr/>
                    <a:lstStyle/>
                    <a:p>
                      <a:r>
                        <a:rPr lang="es-MX" sz="1200" b="1" dirty="0">
                          <a:solidFill>
                            <a:schemeClr val="tx1"/>
                          </a:solidFill>
                        </a:rPr>
                        <a:t>Organizador gráfico (Proceso de Indagación)</a:t>
                      </a:r>
                    </a:p>
                  </a:txBody>
                  <a:tcPr/>
                </a:tc>
                <a:tc>
                  <a:txBody>
                    <a:bodyPr/>
                    <a:lstStyle/>
                    <a:p>
                      <a:r>
                        <a:rPr lang="es-MX" sz="1200" b="1" dirty="0">
                          <a:solidFill>
                            <a:schemeClr val="tx1"/>
                          </a:solidFill>
                        </a:rPr>
                        <a:t>30</a:t>
                      </a:r>
                    </a:p>
                  </a:txBody>
                  <a:tcPr/>
                </a:tc>
                <a:extLst>
                  <a:ext uri="{0D108BD9-81ED-4DB2-BD59-A6C34878D82A}">
                    <a16:rowId xmlns:a16="http://schemas.microsoft.com/office/drawing/2014/main" val="1686100310"/>
                  </a:ext>
                </a:extLst>
              </a:tr>
              <a:tr h="253375">
                <a:tc>
                  <a:txBody>
                    <a:bodyPr/>
                    <a:lstStyle/>
                    <a:p>
                      <a:r>
                        <a:rPr lang="es-MX" sz="1200" b="1" dirty="0">
                          <a:solidFill>
                            <a:schemeClr val="tx1"/>
                          </a:solidFill>
                        </a:rPr>
                        <a:t>A.M.E. General</a:t>
                      </a:r>
                    </a:p>
                  </a:txBody>
                  <a:tcPr/>
                </a:tc>
                <a:tc>
                  <a:txBody>
                    <a:bodyPr/>
                    <a:lstStyle/>
                    <a:p>
                      <a:r>
                        <a:rPr lang="es-MX" sz="1200" b="1" dirty="0">
                          <a:solidFill>
                            <a:schemeClr val="tx1"/>
                          </a:solidFill>
                        </a:rPr>
                        <a:t>31 – 34</a:t>
                      </a:r>
                    </a:p>
                  </a:txBody>
                  <a:tcPr/>
                </a:tc>
                <a:extLst>
                  <a:ext uri="{0D108BD9-81ED-4DB2-BD59-A6C34878D82A}">
                    <a16:rowId xmlns:a16="http://schemas.microsoft.com/office/drawing/2014/main" val="4050357605"/>
                  </a:ext>
                </a:extLst>
              </a:tr>
              <a:tr h="253375">
                <a:tc>
                  <a:txBody>
                    <a:bodyPr/>
                    <a:lstStyle/>
                    <a:p>
                      <a:r>
                        <a:rPr lang="es-MX" sz="1200" b="1" dirty="0">
                          <a:solidFill>
                            <a:schemeClr val="tx1"/>
                          </a:solidFill>
                        </a:rPr>
                        <a:t>E.I.P. Resumen</a:t>
                      </a:r>
                    </a:p>
                  </a:txBody>
                  <a:tcPr/>
                </a:tc>
                <a:tc>
                  <a:txBody>
                    <a:bodyPr/>
                    <a:lstStyle/>
                    <a:p>
                      <a:r>
                        <a:rPr lang="es-MX" sz="1200" b="1" dirty="0">
                          <a:solidFill>
                            <a:schemeClr val="tx1"/>
                          </a:solidFill>
                        </a:rPr>
                        <a:t>35</a:t>
                      </a:r>
                    </a:p>
                  </a:txBody>
                  <a:tcPr/>
                </a:tc>
                <a:extLst>
                  <a:ext uri="{0D108BD9-81ED-4DB2-BD59-A6C34878D82A}">
                    <a16:rowId xmlns:a16="http://schemas.microsoft.com/office/drawing/2014/main" val="2151746709"/>
                  </a:ext>
                </a:extLst>
              </a:tr>
            </a:tbl>
          </a:graphicData>
        </a:graphic>
      </p:graphicFrame>
    </p:spTree>
    <p:extLst>
      <p:ext uri="{BB962C8B-B14F-4D97-AF65-F5344CB8AC3E}">
        <p14:creationId xmlns:p14="http://schemas.microsoft.com/office/powerpoint/2010/main" val="497385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586478" y="1683756"/>
            <a:ext cx="3115265" cy="2396359"/>
          </a:xfrm>
        </p:spPr>
        <p:txBody>
          <a:bodyPr anchor="b">
            <a:normAutofit/>
          </a:bodyPr>
          <a:lstStyle/>
          <a:p>
            <a:pPr algn="r"/>
            <a:r>
              <a:rPr lang="es-ES" sz="1600">
                <a:solidFill>
                  <a:srgbClr val="FFFFFF"/>
                </a:solidFill>
                <a:latin typeface="Arial Rounded MT Bold" panose="020F0704030504030204" pitchFamily="34" charset="0"/>
              </a:rPr>
              <a:t>CUADRO DE ANÁLISIS DE LA INTERDISCIPLINARIEDAD Y EL APRENDIZAJE COOPERATIVO CONCLUSIONES GENERALES </a:t>
            </a:r>
            <a:endParaRPr lang="es-MX" sz="1600">
              <a:solidFill>
                <a:srgbClr val="FFFFFF"/>
              </a:solidFill>
              <a:latin typeface="Arial Rounded MT Bold" panose="020F070403050403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50009832"/>
              </p:ext>
            </p:extLst>
          </p:nvPr>
        </p:nvGraphicFramePr>
        <p:xfrm>
          <a:off x="4288221" y="999067"/>
          <a:ext cx="7632846" cy="5164667"/>
        </p:xfrm>
        <a:graphic>
          <a:graphicData uri="http://schemas.openxmlformats.org/drawingml/2006/table">
            <a:tbl>
              <a:tblPr firstRow="1" bandRow="1">
                <a:tableStyleId>{5940675A-B579-460E-94D1-54222C63F5DA}</a:tableStyleId>
              </a:tblPr>
              <a:tblGrid>
                <a:gridCol w="1487086">
                  <a:extLst>
                    <a:ext uri="{9D8B030D-6E8A-4147-A177-3AD203B41FA5}">
                      <a16:colId xmlns:a16="http://schemas.microsoft.com/office/drawing/2014/main" val="3356060297"/>
                    </a:ext>
                  </a:extLst>
                </a:gridCol>
                <a:gridCol w="6145760">
                  <a:extLst>
                    <a:ext uri="{9D8B030D-6E8A-4147-A177-3AD203B41FA5}">
                      <a16:colId xmlns:a16="http://schemas.microsoft.com/office/drawing/2014/main" val="1523487034"/>
                    </a:ext>
                  </a:extLst>
                </a:gridCol>
              </a:tblGrid>
              <a:tr h="375949">
                <a:tc gridSpan="2">
                  <a:txBody>
                    <a:bodyPr/>
                    <a:lstStyle/>
                    <a:p>
                      <a:pPr algn="ctr"/>
                      <a:r>
                        <a:rPr lang="es-ES" sz="1300" b="1">
                          <a:latin typeface="Arial Rounded MT Bold" panose="020F0704030504030204" pitchFamily="34" charset="0"/>
                        </a:rPr>
                        <a:t>La Interdisciplinariedad</a:t>
                      </a:r>
                      <a:endParaRPr lang="es-MX" sz="1300" b="1">
                        <a:latin typeface="Arial Rounded MT Bold" panose="020F0704030504030204" pitchFamily="34" charset="0"/>
                      </a:endParaRPr>
                    </a:p>
                  </a:txBody>
                  <a:tcPr marL="73681" marR="73681" marT="36840" marB="36840"/>
                </a:tc>
                <a:tc hMerge="1">
                  <a:txBody>
                    <a:bodyPr/>
                    <a:lstStyle/>
                    <a:p>
                      <a:endParaRPr lang="es-MX" dirty="0"/>
                    </a:p>
                  </a:txBody>
                  <a:tcPr/>
                </a:tc>
                <a:extLst>
                  <a:ext uri="{0D108BD9-81ED-4DB2-BD59-A6C34878D82A}">
                    <a16:rowId xmlns:a16="http://schemas.microsoft.com/office/drawing/2014/main" val="1176487136"/>
                  </a:ext>
                </a:extLst>
              </a:tr>
              <a:tr h="992257">
                <a:tc>
                  <a:txBody>
                    <a:bodyPr/>
                    <a:lstStyle/>
                    <a:p>
                      <a:pPr algn="ctr"/>
                      <a:r>
                        <a:rPr lang="es-ES" sz="1100" b="1">
                          <a:latin typeface="Arial Rounded MT Bold" panose="020F0704030504030204" pitchFamily="34" charset="0"/>
                        </a:rPr>
                        <a:t>1.</a:t>
                      </a:r>
                      <a:r>
                        <a:rPr lang="es-ES" sz="1100">
                          <a:latin typeface="Arial Rounded MT Bold" panose="020F0704030504030204" pitchFamily="34" charset="0"/>
                        </a:rPr>
                        <a:t> ¿Qué es?</a:t>
                      </a:r>
                      <a:endParaRPr lang="es-MX" sz="1100">
                        <a:latin typeface="Arial Rounded MT Bold" panose="020F0704030504030204" pitchFamily="34" charset="0"/>
                      </a:endParaRPr>
                    </a:p>
                  </a:txBody>
                  <a:tcPr marL="73681" marR="73681" marT="36840" marB="36840">
                    <a:solidFill>
                      <a:srgbClr val="CCCCFF"/>
                    </a:solidFill>
                  </a:tcPr>
                </a:tc>
                <a:tc>
                  <a:txBody>
                    <a:bodyPr/>
                    <a:lstStyle/>
                    <a:p>
                      <a:pPr algn="just"/>
                      <a:r>
                        <a:rPr lang="es-ES" sz="1100">
                          <a:latin typeface="Arial Rounded MT Bold" panose="020F0704030504030204" pitchFamily="34" charset="0"/>
                        </a:rPr>
                        <a:t>Es</a:t>
                      </a:r>
                      <a:r>
                        <a:rPr lang="es-ES" sz="1100" baseline="0">
                          <a:latin typeface="Arial Rounded MT Bold" panose="020F0704030504030204" pitchFamily="34" charset="0"/>
                        </a:rPr>
                        <a:t> la vinculación sistemática entre disciplinas, en términos conceptuales, procedimentales, metodológicos y técnicos, teniendo en cuenta siempre la finalidad de desarrollar situaciones de aprendizaje, que pueden ser educativas, profesionales, practicas o científicas.</a:t>
                      </a:r>
                      <a:endParaRPr lang="es-MX" sz="1100">
                        <a:latin typeface="Arial Rounded MT Bold" panose="020F0704030504030204" pitchFamily="34" charset="0"/>
                      </a:endParaRPr>
                    </a:p>
                  </a:txBody>
                  <a:tcPr marL="73681" marR="73681" marT="36840" marB="36840"/>
                </a:tc>
                <a:extLst>
                  <a:ext uri="{0D108BD9-81ED-4DB2-BD59-A6C34878D82A}">
                    <a16:rowId xmlns:a16="http://schemas.microsoft.com/office/drawing/2014/main" val="285841303"/>
                  </a:ext>
                </a:extLst>
              </a:tr>
              <a:tr h="3796461">
                <a:tc>
                  <a:txBody>
                    <a:bodyPr/>
                    <a:lstStyle/>
                    <a:p>
                      <a:endParaRPr lang="es-ES" sz="1100">
                        <a:latin typeface="Arial Rounded MT Bold" panose="020F0704030504030204" pitchFamily="34" charset="0"/>
                      </a:endParaRPr>
                    </a:p>
                    <a:p>
                      <a:endParaRPr lang="es-ES" sz="1100">
                        <a:latin typeface="Arial Rounded MT Bold" panose="020F0704030504030204" pitchFamily="34" charset="0"/>
                      </a:endParaRPr>
                    </a:p>
                    <a:p>
                      <a:endParaRPr lang="es-ES" sz="1100">
                        <a:latin typeface="Arial Rounded MT Bold" panose="020F0704030504030204" pitchFamily="34" charset="0"/>
                      </a:endParaRPr>
                    </a:p>
                    <a:p>
                      <a:pPr algn="ctr"/>
                      <a:r>
                        <a:rPr lang="es-ES" sz="1100" b="1">
                          <a:latin typeface="Arial Rounded MT Bold" panose="020F0704030504030204" pitchFamily="34" charset="0"/>
                        </a:rPr>
                        <a:t>2.</a:t>
                      </a:r>
                      <a:r>
                        <a:rPr lang="es-ES" sz="1100">
                          <a:latin typeface="Arial Rounded MT Bold" panose="020F0704030504030204" pitchFamily="34" charset="0"/>
                        </a:rPr>
                        <a:t> ¿Qué características tiene?</a:t>
                      </a:r>
                      <a:endParaRPr lang="es-MX" sz="1100">
                        <a:latin typeface="Arial Rounded MT Bold" panose="020F0704030504030204" pitchFamily="34" charset="0"/>
                      </a:endParaRPr>
                    </a:p>
                  </a:txBody>
                  <a:tcPr marL="73681" marR="73681" marT="36840" marB="36840">
                    <a:solidFill>
                      <a:srgbClr val="CCCCFF"/>
                    </a:solidFill>
                  </a:tcPr>
                </a:tc>
                <a:tc>
                  <a:txBody>
                    <a:bodyPr/>
                    <a:lstStyle/>
                    <a:p>
                      <a:pPr marL="285750" indent="-285750" algn="just">
                        <a:buFont typeface="Arial" panose="020B0604020202020204" pitchFamily="34" charset="0"/>
                        <a:buChar char="•"/>
                      </a:pPr>
                      <a:r>
                        <a:rPr lang="es-ES" sz="1100" dirty="0">
                          <a:latin typeface="Arial Rounded MT Bold" panose="020F0704030504030204" pitchFamily="34" charset="0"/>
                        </a:rPr>
                        <a:t>Es </a:t>
                      </a:r>
                      <a:r>
                        <a:rPr lang="es-ES" sz="1100" dirty="0" err="1">
                          <a:latin typeface="Arial Rounded MT Bold" panose="020F0704030504030204" pitchFamily="34" charset="0"/>
                        </a:rPr>
                        <a:t>polisemántica</a:t>
                      </a:r>
                      <a:endParaRPr lang="es-ES" sz="1100" dirty="0">
                        <a:latin typeface="Arial Rounded MT Bold" panose="020F0704030504030204" pitchFamily="34" charset="0"/>
                      </a:endParaRPr>
                    </a:p>
                    <a:p>
                      <a:pPr marL="285750" indent="-285750" algn="just">
                        <a:buFont typeface="Arial" panose="020B0604020202020204" pitchFamily="34" charset="0"/>
                        <a:buChar char="•"/>
                      </a:pPr>
                      <a:r>
                        <a:rPr lang="es-ES" sz="1100" dirty="0">
                          <a:latin typeface="Arial Rounded MT Bold" panose="020F0704030504030204" pitchFamily="34" charset="0"/>
                        </a:rPr>
                        <a:t>Puede</a:t>
                      </a:r>
                      <a:r>
                        <a:rPr lang="es-ES" sz="1100" baseline="0" dirty="0">
                          <a:latin typeface="Arial Rounded MT Bold" panose="020F0704030504030204" pitchFamily="34" charset="0"/>
                        </a:rPr>
                        <a:t> ser científica, practica, escolar o profesional.</a:t>
                      </a:r>
                    </a:p>
                    <a:p>
                      <a:pPr marL="0" indent="0" algn="just">
                        <a:buFont typeface="Arial" panose="020B0604020202020204" pitchFamily="34" charset="0"/>
                        <a:buNone/>
                      </a:pPr>
                      <a:r>
                        <a:rPr lang="es-ES" sz="1100" baseline="0" dirty="0">
                          <a:latin typeface="Arial Rounded MT Bold" panose="020F0704030504030204" pitchFamily="34" charset="0"/>
                        </a:rPr>
                        <a:t>Científica: noción de la investigación y producción de nuevas disciplinas.</a:t>
                      </a:r>
                    </a:p>
                    <a:p>
                      <a:pPr marL="0" indent="0" algn="just">
                        <a:buFont typeface="Arial" panose="020B0604020202020204" pitchFamily="34" charset="0"/>
                        <a:buNone/>
                      </a:pPr>
                      <a:r>
                        <a:rPr lang="es-ES" sz="1100" baseline="0" dirty="0">
                          <a:latin typeface="Arial Rounded MT Bold" panose="020F0704030504030204" pitchFamily="34" charset="0"/>
                        </a:rPr>
                        <a:t>Practica: dada por problemáticas diarias donde la persona tiene que resolver problemáticas basándose en conocimiento vivencial .</a:t>
                      </a:r>
                    </a:p>
                    <a:p>
                      <a:pPr marL="0" indent="0" algn="just">
                        <a:buFont typeface="Arial" panose="020B0604020202020204" pitchFamily="34" charset="0"/>
                        <a:buNone/>
                      </a:pPr>
                      <a:r>
                        <a:rPr lang="es-ES" sz="1100" baseline="0" dirty="0">
                          <a:latin typeface="Arial Rounded MT Bold" panose="020F0704030504030204" pitchFamily="34" charset="0"/>
                        </a:rPr>
                        <a:t>Escolar: noción de  enseñanza y sirve para complementarse entre disciplinas .</a:t>
                      </a:r>
                    </a:p>
                    <a:p>
                      <a:pPr marL="0" indent="0" algn="just">
                        <a:buFont typeface="Arial" panose="020B0604020202020204" pitchFamily="34" charset="0"/>
                        <a:buNone/>
                      </a:pPr>
                      <a:r>
                        <a:rPr lang="es-ES" sz="1100" baseline="0" dirty="0">
                          <a:latin typeface="Arial Rounded MT Bold" panose="020F0704030504030204" pitchFamily="34" charset="0"/>
                        </a:rPr>
                        <a:t>Profesional:  desarrollo de competencias entre lo teórico - practico.</a:t>
                      </a:r>
                    </a:p>
                    <a:p>
                      <a:pPr marL="285750" indent="-285750" algn="just">
                        <a:buFont typeface="Arial" panose="020B0604020202020204" pitchFamily="34" charset="0"/>
                        <a:buChar char="•"/>
                      </a:pPr>
                      <a:r>
                        <a:rPr lang="es-ES" sz="1100" baseline="0" dirty="0">
                          <a:latin typeface="Arial Rounded MT Bold" panose="020F0704030504030204" pitchFamily="34" charset="0"/>
                        </a:rPr>
                        <a:t>No puede estar separada de las relaciones disciplinarias (debe estar conformada mínimo por dos disciplinas).</a:t>
                      </a:r>
                    </a:p>
                    <a:p>
                      <a:pPr marL="285750" indent="-285750" algn="just">
                        <a:buFont typeface="Arial" panose="020B0604020202020204" pitchFamily="34" charset="0"/>
                        <a:buChar char="•"/>
                      </a:pPr>
                      <a:r>
                        <a:rPr lang="es-ES" sz="1100" baseline="0" dirty="0">
                          <a:latin typeface="Arial Rounded MT Bold" panose="020F0704030504030204" pitchFamily="34" charset="0"/>
                        </a:rPr>
                        <a:t>No se puede jerarquizar.</a:t>
                      </a:r>
                    </a:p>
                    <a:p>
                      <a:pPr marL="285750" indent="-285750" algn="just">
                        <a:buFont typeface="Arial" panose="020B0604020202020204" pitchFamily="34" charset="0"/>
                        <a:buChar char="•"/>
                      </a:pPr>
                      <a:r>
                        <a:rPr lang="es-ES" sz="1100" baseline="0" dirty="0">
                          <a:latin typeface="Arial Rounded MT Bold" panose="020F0704030504030204" pitchFamily="34" charset="0"/>
                        </a:rPr>
                        <a:t>No es pluridisciplinariedad.</a:t>
                      </a:r>
                    </a:p>
                    <a:p>
                      <a:pPr marL="285750" indent="-285750" algn="just">
                        <a:buFont typeface="Arial" panose="020B0604020202020204" pitchFamily="34" charset="0"/>
                        <a:buChar char="•"/>
                      </a:pPr>
                      <a:r>
                        <a:rPr lang="es-ES" sz="1100" baseline="0" dirty="0">
                          <a:latin typeface="Arial Rounded MT Bold" panose="020F0704030504030204" pitchFamily="34" charset="0"/>
                        </a:rPr>
                        <a:t>Debe ser positivo el resultado.</a:t>
                      </a:r>
                    </a:p>
                    <a:p>
                      <a:pPr marL="285750" indent="-285750" algn="just">
                        <a:buFont typeface="Arial" panose="020B0604020202020204" pitchFamily="34" charset="0"/>
                        <a:buChar char="•"/>
                      </a:pPr>
                      <a:r>
                        <a:rPr lang="es-ES" sz="1100" baseline="0" dirty="0">
                          <a:latin typeface="Arial Rounded MT Bold" panose="020F0704030504030204" pitchFamily="34" charset="0"/>
                        </a:rPr>
                        <a:t>Deben existir enfoques  integrados y no individualizados. </a:t>
                      </a:r>
                    </a:p>
                    <a:p>
                      <a:pPr marL="285750" indent="-285750" algn="just">
                        <a:buFont typeface="Arial" panose="020B0604020202020204" pitchFamily="34" charset="0"/>
                        <a:buChar char="•"/>
                      </a:pPr>
                      <a:r>
                        <a:rPr lang="es-ES" sz="1100" baseline="0" dirty="0">
                          <a:latin typeface="Arial Rounded MT Bold" panose="020F0704030504030204" pitchFamily="34" charset="0"/>
                        </a:rPr>
                        <a:t>Exige un tensión benéfica a nivel de finalidades.</a:t>
                      </a:r>
                    </a:p>
                    <a:p>
                      <a:pPr marL="285750" indent="-285750" algn="just">
                        <a:buFont typeface="Arial" panose="020B0604020202020204" pitchFamily="34" charset="0"/>
                        <a:buChar char="•"/>
                      </a:pPr>
                      <a:r>
                        <a:rPr lang="es-ES" sz="1100" baseline="0" dirty="0">
                          <a:latin typeface="Arial Rounded MT Bold" panose="020F0704030504030204" pitchFamily="34" charset="0"/>
                        </a:rPr>
                        <a:t>Promueve la movilización de procesos y saberes .</a:t>
                      </a:r>
                    </a:p>
                    <a:p>
                      <a:pPr marL="285750" indent="-285750" algn="just">
                        <a:buFont typeface="Arial" panose="020B0604020202020204" pitchFamily="34" charset="0"/>
                        <a:buChar char="•"/>
                      </a:pPr>
                      <a:r>
                        <a:rPr lang="es-ES" sz="1100" baseline="0" dirty="0">
                          <a:latin typeface="Arial Rounded MT Bold" panose="020F0704030504030204" pitchFamily="34" charset="0"/>
                        </a:rPr>
                        <a:t>Búsqueda de correlaciones entre las disciplinas.</a:t>
                      </a:r>
                      <a:endParaRPr lang="es-MX" sz="1100" dirty="0">
                        <a:latin typeface="Arial Rounded MT Bold" panose="020F0704030504030204" pitchFamily="34" charset="0"/>
                      </a:endParaRPr>
                    </a:p>
                  </a:txBody>
                  <a:tcPr marL="73681" marR="73681" marT="36840" marB="36840"/>
                </a:tc>
                <a:extLst>
                  <a:ext uri="{0D108BD9-81ED-4DB2-BD59-A6C34878D82A}">
                    <a16:rowId xmlns:a16="http://schemas.microsoft.com/office/drawing/2014/main" val="2457863913"/>
                  </a:ext>
                </a:extLst>
              </a:tr>
            </a:tbl>
          </a:graphicData>
        </a:graphic>
      </p:graphicFrame>
    </p:spTree>
    <p:extLst>
      <p:ext uri="{BB962C8B-B14F-4D97-AF65-F5344CB8AC3E}">
        <p14:creationId xmlns:p14="http://schemas.microsoft.com/office/powerpoint/2010/main" val="3569652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263824134"/>
              </p:ext>
            </p:extLst>
          </p:nvPr>
        </p:nvGraphicFramePr>
        <p:xfrm>
          <a:off x="4250267" y="511388"/>
          <a:ext cx="7603066" cy="5838611"/>
        </p:xfrm>
        <a:graphic>
          <a:graphicData uri="http://schemas.openxmlformats.org/drawingml/2006/table">
            <a:tbl>
              <a:tblPr firstRow="1" bandRow="1">
                <a:tableStyleId>{5940675A-B579-460E-94D1-54222C63F5DA}</a:tableStyleId>
              </a:tblPr>
              <a:tblGrid>
                <a:gridCol w="2863198">
                  <a:extLst>
                    <a:ext uri="{9D8B030D-6E8A-4147-A177-3AD203B41FA5}">
                      <a16:colId xmlns:a16="http://schemas.microsoft.com/office/drawing/2014/main" val="264470664"/>
                    </a:ext>
                  </a:extLst>
                </a:gridCol>
                <a:gridCol w="4739868">
                  <a:extLst>
                    <a:ext uri="{9D8B030D-6E8A-4147-A177-3AD203B41FA5}">
                      <a16:colId xmlns:a16="http://schemas.microsoft.com/office/drawing/2014/main" val="2057292241"/>
                    </a:ext>
                  </a:extLst>
                </a:gridCol>
              </a:tblGrid>
              <a:tr h="1338015">
                <a:tc>
                  <a:txBody>
                    <a:bodyPr/>
                    <a:lstStyle/>
                    <a:p>
                      <a:pPr algn="ctr"/>
                      <a:endParaRPr lang="es-ES" sz="1000" b="1">
                        <a:latin typeface="Arial Rounded MT Bold" panose="020F0704030504030204" pitchFamily="34" charset="0"/>
                      </a:endParaRPr>
                    </a:p>
                    <a:p>
                      <a:pPr algn="ctr"/>
                      <a:r>
                        <a:rPr lang="es-ES" sz="1000" b="1">
                          <a:latin typeface="Arial Rounded MT Bold" panose="020F0704030504030204" pitchFamily="34" charset="0"/>
                        </a:rPr>
                        <a:t>3.</a:t>
                      </a:r>
                      <a:r>
                        <a:rPr lang="es-ES" sz="1000">
                          <a:latin typeface="Arial Rounded MT Bold" panose="020F0704030504030204" pitchFamily="34" charset="0"/>
                        </a:rPr>
                        <a:t> ¿Por qué es importante</a:t>
                      </a:r>
                      <a:r>
                        <a:rPr lang="es-ES" sz="1000" baseline="0">
                          <a:latin typeface="Arial Rounded MT Bold" panose="020F0704030504030204" pitchFamily="34" charset="0"/>
                        </a:rPr>
                        <a:t> en la educación?</a:t>
                      </a:r>
                      <a:endParaRPr lang="es-MX" sz="1000">
                        <a:latin typeface="Arial Rounded MT Bold" panose="020F0704030504030204" pitchFamily="34" charset="0"/>
                      </a:endParaRPr>
                    </a:p>
                  </a:txBody>
                  <a:tcPr marL="65961" marR="65961" marT="32980" marB="32980">
                    <a:solidFill>
                      <a:srgbClr val="CCCCFF"/>
                    </a:solidFill>
                  </a:tcPr>
                </a:tc>
                <a:tc>
                  <a:txBody>
                    <a:bodyPr/>
                    <a:lstStyle/>
                    <a:p>
                      <a:pPr algn="just"/>
                      <a:r>
                        <a:rPr lang="es-ES" sz="1000">
                          <a:latin typeface="Arial Rounded MT Bold" panose="020F0704030504030204" pitchFamily="34" charset="0"/>
                        </a:rPr>
                        <a:t>Para el logro de aprendizajes significativos o curriculum integrados, por medio de la vinculación</a:t>
                      </a:r>
                      <a:r>
                        <a:rPr lang="es-ES" sz="1000" baseline="0">
                          <a:latin typeface="Arial Rounded MT Bold" panose="020F0704030504030204" pitchFamily="34" charset="0"/>
                        </a:rPr>
                        <a:t> de diversas ciencias, teniendo como objetivo crear en los alumnos metas, propósitos, cooperación y enfocarlos en la realidad natural humana y social. Así mismo, desarrollar la capacidad de ver todas  las aristas de una problemática y plantear una solución integral.</a:t>
                      </a:r>
                      <a:endParaRPr lang="es-MX" sz="1000">
                        <a:latin typeface="Arial Rounded MT Bold" panose="020F0704030504030204" pitchFamily="34" charset="0"/>
                      </a:endParaRPr>
                    </a:p>
                  </a:txBody>
                  <a:tcPr marL="65961" marR="65961" marT="32980" marB="32980"/>
                </a:tc>
                <a:extLst>
                  <a:ext uri="{0D108BD9-81ED-4DB2-BD59-A6C34878D82A}">
                    <a16:rowId xmlns:a16="http://schemas.microsoft.com/office/drawing/2014/main" val="2194357151"/>
                  </a:ext>
                </a:extLst>
              </a:tr>
              <a:tr h="2554392">
                <a:tc>
                  <a:txBody>
                    <a:bodyPr/>
                    <a:lstStyle/>
                    <a:p>
                      <a:pPr algn="ctr"/>
                      <a:endParaRPr lang="es-ES" sz="1000" b="1">
                        <a:latin typeface="Arial Rounded MT Bold" panose="020F0704030504030204" pitchFamily="34" charset="0"/>
                      </a:endParaRPr>
                    </a:p>
                    <a:p>
                      <a:pPr algn="ctr"/>
                      <a:endParaRPr lang="es-ES" sz="1000" b="1">
                        <a:latin typeface="Arial Rounded MT Bold" panose="020F0704030504030204" pitchFamily="34" charset="0"/>
                      </a:endParaRPr>
                    </a:p>
                    <a:p>
                      <a:pPr algn="ctr"/>
                      <a:endParaRPr lang="es-ES" sz="1000" b="1">
                        <a:latin typeface="Arial Rounded MT Bold" panose="020F0704030504030204" pitchFamily="34" charset="0"/>
                      </a:endParaRPr>
                    </a:p>
                    <a:p>
                      <a:pPr algn="ctr"/>
                      <a:r>
                        <a:rPr lang="es-ES" sz="1000" b="1">
                          <a:latin typeface="Arial Rounded MT Bold" panose="020F0704030504030204" pitchFamily="34" charset="0"/>
                        </a:rPr>
                        <a:t>4.</a:t>
                      </a:r>
                      <a:r>
                        <a:rPr lang="es-ES" sz="1000">
                          <a:latin typeface="Arial Rounded MT Bold" panose="020F0704030504030204" pitchFamily="34" charset="0"/>
                        </a:rPr>
                        <a:t> ¿Cómo motivar</a:t>
                      </a:r>
                      <a:r>
                        <a:rPr lang="es-ES" sz="1000" baseline="0">
                          <a:latin typeface="Arial Rounded MT Bold" panose="020F0704030504030204" pitchFamily="34" charset="0"/>
                        </a:rPr>
                        <a:t> a los alumnos para el trabajo interdisciplinario?</a:t>
                      </a:r>
                      <a:endParaRPr lang="es-MX" sz="1000">
                        <a:latin typeface="Arial Rounded MT Bold" panose="020F0704030504030204" pitchFamily="34" charset="0"/>
                      </a:endParaRPr>
                    </a:p>
                  </a:txBody>
                  <a:tcPr marL="65961" marR="65961" marT="32980" marB="32980">
                    <a:solidFill>
                      <a:srgbClr val="CCCCFF"/>
                    </a:solidFill>
                  </a:tcPr>
                </a:tc>
                <a:tc>
                  <a:txBody>
                    <a:bodyPr/>
                    <a:lstStyle/>
                    <a:p>
                      <a:pPr algn="just"/>
                      <a:r>
                        <a:rPr lang="es-ES" sz="1000" dirty="0">
                          <a:latin typeface="Arial Rounded MT Bold" panose="020F0704030504030204" pitchFamily="34" charset="0"/>
                        </a:rPr>
                        <a:t>Buscar</a:t>
                      </a:r>
                      <a:r>
                        <a:rPr lang="es-ES" sz="1000" baseline="0" dirty="0">
                          <a:latin typeface="Arial Rounded MT Bold" panose="020F0704030504030204" pitchFamily="34" charset="0"/>
                        </a:rPr>
                        <a:t> y plantear problemáticas reales del entorno de nuestros alumnos y que sean de interés con el objetivo de encontrar una solución conjunta.</a:t>
                      </a:r>
                    </a:p>
                    <a:p>
                      <a:pPr algn="just"/>
                      <a:r>
                        <a:rPr lang="es-ES" sz="1000" baseline="0" dirty="0">
                          <a:latin typeface="Arial Rounded MT Bold" panose="020F0704030504030204" pitchFamily="34" charset="0"/>
                        </a:rPr>
                        <a:t>Reconociendo que ellos son los principales personajes de nuevos conocimientos. </a:t>
                      </a:r>
                    </a:p>
                    <a:p>
                      <a:pPr algn="just"/>
                      <a:r>
                        <a:rPr lang="es-ES" sz="1000" baseline="0" dirty="0">
                          <a:latin typeface="Arial Rounded MT Bold" panose="020F0704030504030204" pitchFamily="34" charset="0"/>
                        </a:rPr>
                        <a:t>Promoviendo el trabajo cooperativo.</a:t>
                      </a:r>
                    </a:p>
                    <a:p>
                      <a:pPr algn="just"/>
                      <a:r>
                        <a:rPr lang="es-ES" sz="1000" baseline="0" dirty="0">
                          <a:latin typeface="Arial Rounded MT Bold" panose="020F0704030504030204" pitchFamily="34" charset="0"/>
                        </a:rPr>
                        <a:t>Destacando las habilidades particulares de cada alumno y motivándolo a compartirlo con sus pares.</a:t>
                      </a:r>
                    </a:p>
                    <a:p>
                      <a:pPr algn="just"/>
                      <a:r>
                        <a:rPr lang="es-ES" sz="1000" baseline="0" dirty="0">
                          <a:latin typeface="Arial Rounded MT Bold" panose="020F0704030504030204" pitchFamily="34" charset="0"/>
                        </a:rPr>
                        <a:t>Generando pensamiento complejo sobre los temas.</a:t>
                      </a:r>
                    </a:p>
                    <a:p>
                      <a:pPr algn="just"/>
                      <a:r>
                        <a:rPr lang="es-ES" sz="1000" baseline="0" dirty="0">
                          <a:latin typeface="Arial Rounded MT Bold" panose="020F0704030504030204" pitchFamily="34" charset="0"/>
                        </a:rPr>
                        <a:t>Invitándolos a enfrentar realidades sociales utilizando los conocimientos particulares de cada asignatura para conjuntarlas en uno solo.</a:t>
                      </a:r>
                      <a:endParaRPr lang="es-MX" sz="1000" dirty="0">
                        <a:latin typeface="Arial Rounded MT Bold" panose="020F0704030504030204" pitchFamily="34" charset="0"/>
                      </a:endParaRPr>
                    </a:p>
                  </a:txBody>
                  <a:tcPr marL="65961" marR="65961" marT="32980" marB="32980"/>
                </a:tc>
                <a:extLst>
                  <a:ext uri="{0D108BD9-81ED-4DB2-BD59-A6C34878D82A}">
                    <a16:rowId xmlns:a16="http://schemas.microsoft.com/office/drawing/2014/main" val="725863943"/>
                  </a:ext>
                </a:extLst>
              </a:tr>
              <a:tr h="1946204">
                <a:tc>
                  <a:txBody>
                    <a:bodyPr/>
                    <a:lstStyle/>
                    <a:p>
                      <a:pPr algn="ctr"/>
                      <a:endParaRPr lang="es-ES" sz="1000" b="1">
                        <a:latin typeface="Arial Rounded MT Bold" panose="020F0704030504030204" pitchFamily="34" charset="0"/>
                      </a:endParaRPr>
                    </a:p>
                    <a:p>
                      <a:pPr algn="ctr"/>
                      <a:r>
                        <a:rPr lang="es-ES" sz="1000" b="1">
                          <a:latin typeface="Arial Rounded MT Bold" panose="020F0704030504030204" pitchFamily="34" charset="0"/>
                        </a:rPr>
                        <a:t>5.</a:t>
                      </a:r>
                      <a:r>
                        <a:rPr lang="es-ES" sz="1000">
                          <a:latin typeface="Arial Rounded MT Bold" panose="020F0704030504030204" pitchFamily="34" charset="0"/>
                        </a:rPr>
                        <a:t> ¿Cuales</a:t>
                      </a:r>
                      <a:r>
                        <a:rPr lang="es-ES" sz="1000" baseline="0">
                          <a:latin typeface="Arial Rounded MT Bold" panose="020F0704030504030204" pitchFamily="34" charset="0"/>
                        </a:rPr>
                        <a:t> son los prerrequisitos, materiales, organizacionales y personales para la planeación del trabajo interdisciplinario?</a:t>
                      </a:r>
                      <a:endParaRPr lang="es-MX" sz="1000">
                        <a:latin typeface="Arial Rounded MT Bold" panose="020F0704030504030204" pitchFamily="34" charset="0"/>
                      </a:endParaRPr>
                    </a:p>
                  </a:txBody>
                  <a:tcPr marL="65961" marR="65961" marT="32980" marB="32980">
                    <a:solidFill>
                      <a:srgbClr val="CCCCFF"/>
                    </a:solidFill>
                  </a:tcPr>
                </a:tc>
                <a:tc>
                  <a:txBody>
                    <a:bodyPr/>
                    <a:lstStyle/>
                    <a:p>
                      <a:pPr algn="just"/>
                      <a:r>
                        <a:rPr lang="es-ES" sz="1000" dirty="0">
                          <a:latin typeface="Arial Rounded MT Bold" panose="020F0704030504030204" pitchFamily="34" charset="0"/>
                        </a:rPr>
                        <a:t>Buscar, identificar y/o crear espacios</a:t>
                      </a:r>
                      <a:r>
                        <a:rPr lang="es-ES" sz="1000" baseline="0" dirty="0">
                          <a:latin typeface="Arial Rounded MT Bold" panose="020F0704030504030204" pitchFamily="34" charset="0"/>
                        </a:rPr>
                        <a:t> de trabajo.</a:t>
                      </a:r>
                    </a:p>
                    <a:p>
                      <a:pPr algn="just"/>
                      <a:r>
                        <a:rPr lang="es-ES" sz="1000" baseline="0" dirty="0">
                          <a:latin typeface="Arial Rounded MT Bold" panose="020F0704030504030204" pitchFamily="34" charset="0"/>
                        </a:rPr>
                        <a:t>Integrar equipos interdisciplinarios.</a:t>
                      </a:r>
                    </a:p>
                    <a:p>
                      <a:pPr algn="just"/>
                      <a:r>
                        <a:rPr lang="es-ES" sz="1000" baseline="0" dirty="0">
                          <a:latin typeface="Arial Rounded MT Bold" panose="020F0704030504030204" pitchFamily="34" charset="0"/>
                        </a:rPr>
                        <a:t>Compartir ideas en relación a los temas.</a:t>
                      </a:r>
                    </a:p>
                    <a:p>
                      <a:pPr algn="just"/>
                      <a:r>
                        <a:rPr lang="es-ES" sz="1000" baseline="0" dirty="0">
                          <a:latin typeface="Arial Rounded MT Bold" panose="020F0704030504030204" pitchFamily="34" charset="0"/>
                        </a:rPr>
                        <a:t>Elegir un tema de interés.</a:t>
                      </a:r>
                    </a:p>
                    <a:p>
                      <a:pPr algn="just"/>
                      <a:r>
                        <a:rPr lang="es-ES" sz="1000" baseline="0" dirty="0">
                          <a:latin typeface="Arial Rounded MT Bold" panose="020F0704030504030204" pitchFamily="34" charset="0"/>
                        </a:rPr>
                        <a:t>Planificar actividades del proyecto a realizar.</a:t>
                      </a:r>
                    </a:p>
                    <a:p>
                      <a:pPr algn="just"/>
                      <a:r>
                        <a:rPr lang="es-ES" sz="1000" baseline="0" dirty="0">
                          <a:latin typeface="Arial Rounded MT Bold" panose="020F0704030504030204" pitchFamily="34" charset="0"/>
                        </a:rPr>
                        <a:t>Comprender la interdisciplinariedad en practica y no en teoría.</a:t>
                      </a:r>
                    </a:p>
                    <a:p>
                      <a:pPr algn="just"/>
                      <a:r>
                        <a:rPr lang="es-ES" sz="1000" baseline="0" dirty="0">
                          <a:latin typeface="Arial Rounded MT Bold" panose="020F0704030504030204" pitchFamily="34" charset="0"/>
                        </a:rPr>
                        <a:t>Tener disposición a adquirir nuevos conocimientos y reconocer nuestras áreas de oportunidad.</a:t>
                      </a:r>
                    </a:p>
                    <a:p>
                      <a:pPr algn="just"/>
                      <a:r>
                        <a:rPr lang="es-ES" sz="1000" baseline="0" dirty="0">
                          <a:latin typeface="Arial Rounded MT Bold" panose="020F0704030504030204" pitchFamily="34" charset="0"/>
                        </a:rPr>
                        <a:t>Disposición a trabajar en equipo con una meta en común.</a:t>
                      </a:r>
                    </a:p>
                  </a:txBody>
                  <a:tcPr marL="65961" marR="65961" marT="32980" marB="32980"/>
                </a:tc>
                <a:extLst>
                  <a:ext uri="{0D108BD9-81ED-4DB2-BD59-A6C34878D82A}">
                    <a16:rowId xmlns:a16="http://schemas.microsoft.com/office/drawing/2014/main" val="2194861208"/>
                  </a:ext>
                </a:extLst>
              </a:tr>
            </a:tbl>
          </a:graphicData>
        </a:graphic>
      </p:graphicFrame>
    </p:spTree>
    <p:extLst>
      <p:ext uri="{BB962C8B-B14F-4D97-AF65-F5344CB8AC3E}">
        <p14:creationId xmlns:p14="http://schemas.microsoft.com/office/powerpoint/2010/main" val="2959261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51545841"/>
              </p:ext>
            </p:extLst>
          </p:nvPr>
        </p:nvGraphicFramePr>
        <p:xfrm>
          <a:off x="4317999" y="511387"/>
          <a:ext cx="7704667" cy="6058745"/>
        </p:xfrm>
        <a:graphic>
          <a:graphicData uri="http://schemas.openxmlformats.org/drawingml/2006/table">
            <a:tbl>
              <a:tblPr firstRow="1" bandRow="1">
                <a:tableStyleId>{5940675A-B579-460E-94D1-54222C63F5DA}</a:tableStyleId>
              </a:tblPr>
              <a:tblGrid>
                <a:gridCol w="2849732">
                  <a:extLst>
                    <a:ext uri="{9D8B030D-6E8A-4147-A177-3AD203B41FA5}">
                      <a16:colId xmlns:a16="http://schemas.microsoft.com/office/drawing/2014/main" val="1986823678"/>
                    </a:ext>
                  </a:extLst>
                </a:gridCol>
                <a:gridCol w="4854935">
                  <a:extLst>
                    <a:ext uri="{9D8B030D-6E8A-4147-A177-3AD203B41FA5}">
                      <a16:colId xmlns:a16="http://schemas.microsoft.com/office/drawing/2014/main" val="3613798037"/>
                    </a:ext>
                  </a:extLst>
                </a:gridCol>
              </a:tblGrid>
              <a:tr h="2169180">
                <a:tc>
                  <a:txBody>
                    <a:bodyPr/>
                    <a:lstStyle/>
                    <a:p>
                      <a:pPr algn="ctr"/>
                      <a:endParaRPr lang="es-ES" sz="900" b="1" dirty="0">
                        <a:latin typeface="Arial Rounded MT Bold" panose="020F0704030504030204" pitchFamily="34" charset="0"/>
                      </a:endParaRPr>
                    </a:p>
                    <a:p>
                      <a:pPr algn="ctr"/>
                      <a:endParaRPr lang="es-ES" sz="900" b="1" dirty="0">
                        <a:latin typeface="Arial Rounded MT Bold" panose="020F0704030504030204" pitchFamily="34" charset="0"/>
                      </a:endParaRPr>
                    </a:p>
                    <a:p>
                      <a:pPr algn="ctr"/>
                      <a:r>
                        <a:rPr lang="es-ES" sz="900" b="1" dirty="0">
                          <a:latin typeface="Arial Rounded MT Bold" panose="020F0704030504030204" pitchFamily="34" charset="0"/>
                        </a:rPr>
                        <a:t>6.</a:t>
                      </a:r>
                      <a:r>
                        <a:rPr lang="es-ES" sz="900" dirty="0">
                          <a:latin typeface="Arial Rounded MT Bold" panose="020F0704030504030204" pitchFamily="34" charset="0"/>
                        </a:rPr>
                        <a:t> ¿Qué papel</a:t>
                      </a:r>
                      <a:r>
                        <a:rPr lang="es-ES" sz="900" baseline="0" dirty="0">
                          <a:latin typeface="Arial Rounded MT Bold" panose="020F0704030504030204" pitchFamily="34" charset="0"/>
                        </a:rPr>
                        <a:t> juega la planeación en el trabajo interdisciplinario y que características debe tener?</a:t>
                      </a:r>
                      <a:endParaRPr lang="es-MX" sz="900" dirty="0">
                        <a:latin typeface="Arial Rounded MT Bold" panose="020F0704030504030204" pitchFamily="34" charset="0"/>
                      </a:endParaRPr>
                    </a:p>
                  </a:txBody>
                  <a:tcPr marL="61503" marR="61503" marT="30751" marB="30751">
                    <a:solidFill>
                      <a:srgbClr val="CCCCFF"/>
                    </a:solidFill>
                  </a:tcPr>
                </a:tc>
                <a:tc>
                  <a:txBody>
                    <a:bodyPr/>
                    <a:lstStyle/>
                    <a:p>
                      <a:pPr algn="just"/>
                      <a:r>
                        <a:rPr lang="es-ES" sz="900" dirty="0">
                          <a:latin typeface="Arial Rounded MT Bold" panose="020F0704030504030204" pitchFamily="34" charset="0"/>
                        </a:rPr>
                        <a:t>Crear aprendizajes</a:t>
                      </a:r>
                      <a:r>
                        <a:rPr lang="es-ES" sz="900" baseline="0" dirty="0">
                          <a:latin typeface="Arial Rounded MT Bold" panose="020F0704030504030204" pitchFamily="34" charset="0"/>
                        </a:rPr>
                        <a:t> significativos, que nos ayuden a dirigir u orientar metas a corto plazo con ayuda del trabajo en equipo.</a:t>
                      </a:r>
                    </a:p>
                    <a:p>
                      <a:pPr algn="just"/>
                      <a:r>
                        <a:rPr lang="es-ES" sz="900" baseline="0" dirty="0">
                          <a:latin typeface="Arial Rounded MT Bold" panose="020F0704030504030204" pitchFamily="34" charset="0"/>
                        </a:rPr>
                        <a:t>Definir y limitar los objetivos de la acción.</a:t>
                      </a:r>
                    </a:p>
                    <a:p>
                      <a:pPr algn="just"/>
                      <a:r>
                        <a:rPr lang="es-ES" sz="900" baseline="0" dirty="0">
                          <a:latin typeface="Arial Rounded MT Bold" panose="020F0704030504030204" pitchFamily="34" charset="0"/>
                        </a:rPr>
                        <a:t>Ligar el aspecto teórico con el practico.</a:t>
                      </a:r>
                    </a:p>
                    <a:p>
                      <a:pPr algn="just"/>
                      <a:r>
                        <a:rPr lang="es-ES" sz="900" baseline="0" dirty="0">
                          <a:latin typeface="Arial Rounded MT Bold" panose="020F0704030504030204" pitchFamily="34" charset="0"/>
                        </a:rPr>
                        <a:t>Disminuir la brecha entre los conocimientos adquiridos en la vida cotidiana del alumno y la escuela.</a:t>
                      </a:r>
                    </a:p>
                    <a:p>
                      <a:pPr algn="just"/>
                      <a:r>
                        <a:rPr lang="es-ES" sz="900" baseline="0" dirty="0">
                          <a:latin typeface="Arial Rounded MT Bold" panose="020F0704030504030204" pitchFamily="34" charset="0"/>
                        </a:rPr>
                        <a:t>Es la base fundamental del trabajo a realizar para no perder el objetivo.</a:t>
                      </a:r>
                    </a:p>
                    <a:p>
                      <a:pPr algn="just"/>
                      <a:r>
                        <a:rPr lang="es-ES" sz="900" baseline="0" dirty="0">
                          <a:latin typeface="Arial Rounded MT Bold" panose="020F0704030504030204" pitchFamily="34" charset="0"/>
                        </a:rPr>
                        <a:t>Debe marcar de manera clara y sencilla los tiempos, las acciones, los resultados esperados y los responsables de cada proceso/etapa.</a:t>
                      </a:r>
                    </a:p>
                    <a:p>
                      <a:pPr algn="just"/>
                      <a:r>
                        <a:rPr lang="es-ES" sz="900" baseline="0" dirty="0">
                          <a:latin typeface="Arial Rounded MT Bold" panose="020F0704030504030204" pitchFamily="34" charset="0"/>
                        </a:rPr>
                        <a:t>Debe ser acorde a la realidad y no a la expectativa.</a:t>
                      </a:r>
                    </a:p>
                  </a:txBody>
                  <a:tcPr marL="61503" marR="61503" marT="30751" marB="30751"/>
                </a:tc>
                <a:extLst>
                  <a:ext uri="{0D108BD9-81ED-4DB2-BD59-A6C34878D82A}">
                    <a16:rowId xmlns:a16="http://schemas.microsoft.com/office/drawing/2014/main" val="1670989016"/>
                  </a:ext>
                </a:extLst>
              </a:tr>
              <a:tr h="299198">
                <a:tc gridSpan="2">
                  <a:txBody>
                    <a:bodyPr/>
                    <a:lstStyle/>
                    <a:p>
                      <a:pPr algn="ctr"/>
                      <a:r>
                        <a:rPr lang="es-ES" sz="900" b="1">
                          <a:latin typeface="Arial Rounded MT Bold" panose="020F0704030504030204" pitchFamily="34" charset="0"/>
                        </a:rPr>
                        <a:t>El Aprendizaje Cooperativo</a:t>
                      </a:r>
                      <a:endParaRPr lang="es-MX" sz="900" b="1">
                        <a:latin typeface="Arial Rounded MT Bold" panose="020F0704030504030204" pitchFamily="34" charset="0"/>
                      </a:endParaRPr>
                    </a:p>
                  </a:txBody>
                  <a:tcPr marL="61503" marR="61503" marT="30751" marB="30751"/>
                </a:tc>
                <a:tc hMerge="1">
                  <a:txBody>
                    <a:bodyPr/>
                    <a:lstStyle/>
                    <a:p>
                      <a:endParaRPr lang="es-MX" sz="1400" dirty="0">
                        <a:latin typeface="Arial Rounded MT Bold" panose="020F0704030504030204" pitchFamily="34" charset="0"/>
                      </a:endParaRPr>
                    </a:p>
                  </a:txBody>
                  <a:tcPr/>
                </a:tc>
                <a:extLst>
                  <a:ext uri="{0D108BD9-81ED-4DB2-BD59-A6C34878D82A}">
                    <a16:rowId xmlns:a16="http://schemas.microsoft.com/office/drawing/2014/main" val="1620168018"/>
                  </a:ext>
                </a:extLst>
              </a:tr>
              <a:tr h="1047192">
                <a:tc>
                  <a:txBody>
                    <a:bodyPr/>
                    <a:lstStyle/>
                    <a:p>
                      <a:pPr algn="ctr"/>
                      <a:endParaRPr lang="es-ES" sz="900" b="1">
                        <a:latin typeface="Arial Rounded MT Bold" panose="020F0704030504030204" pitchFamily="34" charset="0"/>
                      </a:endParaRPr>
                    </a:p>
                    <a:p>
                      <a:pPr algn="ctr"/>
                      <a:r>
                        <a:rPr lang="es-ES" sz="900" b="1">
                          <a:latin typeface="Arial Rounded MT Bold" panose="020F0704030504030204" pitchFamily="34" charset="0"/>
                        </a:rPr>
                        <a:t>1.</a:t>
                      </a:r>
                      <a:r>
                        <a:rPr lang="es-ES" sz="900">
                          <a:latin typeface="Arial Rounded MT Bold" panose="020F0704030504030204" pitchFamily="34" charset="0"/>
                        </a:rPr>
                        <a:t>¿Que es?</a:t>
                      </a:r>
                      <a:endParaRPr lang="es-MX" sz="900">
                        <a:latin typeface="Arial Rounded MT Bold" panose="020F0704030504030204" pitchFamily="34" charset="0"/>
                      </a:endParaRPr>
                    </a:p>
                  </a:txBody>
                  <a:tcPr marL="61503" marR="61503" marT="30751" marB="30751">
                    <a:solidFill>
                      <a:srgbClr val="CCCCFF"/>
                    </a:solidFill>
                  </a:tcPr>
                </a:tc>
                <a:tc>
                  <a:txBody>
                    <a:bodyPr/>
                    <a:lstStyle/>
                    <a:p>
                      <a:pPr algn="just"/>
                      <a:r>
                        <a:rPr lang="es-ES" sz="900" dirty="0">
                          <a:latin typeface="Arial Rounded MT Bold" panose="020F0704030504030204" pitchFamily="34" charset="0"/>
                        </a:rPr>
                        <a:t>Es trabajar juntos para lograr una meta donde se consiga</a:t>
                      </a:r>
                      <a:r>
                        <a:rPr lang="es-ES" sz="900" baseline="0" dirty="0">
                          <a:latin typeface="Arial Rounded MT Bold" panose="020F0704030504030204" pitchFamily="34" charset="0"/>
                        </a:rPr>
                        <a:t> una interdependencia positiva y surgen interacciones simétricas por lo tanto, se puede considerar como el empleo didáctico donde los alumnos trabajando entre ellos y guiados por los maestros maximicen su propio aprendizaje.</a:t>
                      </a:r>
                      <a:endParaRPr lang="es-MX" sz="900" dirty="0">
                        <a:latin typeface="Arial Rounded MT Bold" panose="020F0704030504030204" pitchFamily="34" charset="0"/>
                      </a:endParaRPr>
                    </a:p>
                  </a:txBody>
                  <a:tcPr marL="61503" marR="61503" marT="30751" marB="30751"/>
                </a:tc>
                <a:extLst>
                  <a:ext uri="{0D108BD9-81ED-4DB2-BD59-A6C34878D82A}">
                    <a16:rowId xmlns:a16="http://schemas.microsoft.com/office/drawing/2014/main" val="931101680"/>
                  </a:ext>
                </a:extLst>
              </a:tr>
              <a:tr h="2543175">
                <a:tc>
                  <a:txBody>
                    <a:bodyPr/>
                    <a:lstStyle/>
                    <a:p>
                      <a:pPr algn="ctr"/>
                      <a:endParaRPr lang="es-ES" sz="900" b="1">
                        <a:latin typeface="Arial Rounded MT Bold" panose="020F0704030504030204" pitchFamily="34" charset="0"/>
                      </a:endParaRPr>
                    </a:p>
                    <a:p>
                      <a:pPr algn="ctr"/>
                      <a:endParaRPr lang="es-ES" sz="900" b="1">
                        <a:latin typeface="Arial Rounded MT Bold" panose="020F0704030504030204" pitchFamily="34" charset="0"/>
                      </a:endParaRPr>
                    </a:p>
                    <a:p>
                      <a:pPr algn="ctr"/>
                      <a:endParaRPr lang="es-ES" sz="900" b="1">
                        <a:latin typeface="Arial Rounded MT Bold" panose="020F0704030504030204" pitchFamily="34" charset="0"/>
                      </a:endParaRPr>
                    </a:p>
                    <a:p>
                      <a:pPr algn="ctr"/>
                      <a:endParaRPr lang="es-ES" sz="900" b="1">
                        <a:latin typeface="Arial Rounded MT Bold" panose="020F0704030504030204" pitchFamily="34" charset="0"/>
                      </a:endParaRPr>
                    </a:p>
                    <a:p>
                      <a:pPr algn="ctr"/>
                      <a:r>
                        <a:rPr lang="es-ES" sz="900" b="1">
                          <a:latin typeface="Arial Rounded MT Bold" panose="020F0704030504030204" pitchFamily="34" charset="0"/>
                        </a:rPr>
                        <a:t>2.</a:t>
                      </a:r>
                      <a:r>
                        <a:rPr lang="es-ES" sz="900">
                          <a:latin typeface="Arial Rounded MT Bold" panose="020F0704030504030204" pitchFamily="34" charset="0"/>
                        </a:rPr>
                        <a:t>¿Cuáles son sus características?</a:t>
                      </a:r>
                      <a:endParaRPr lang="es-MX" sz="900">
                        <a:latin typeface="Arial Rounded MT Bold" panose="020F0704030504030204" pitchFamily="34" charset="0"/>
                      </a:endParaRPr>
                    </a:p>
                  </a:txBody>
                  <a:tcPr marL="61503" marR="61503" marT="30751" marB="30751">
                    <a:solidFill>
                      <a:srgbClr val="CCCCFF"/>
                    </a:solidFill>
                  </a:tcPr>
                </a:tc>
                <a:tc>
                  <a:txBody>
                    <a:bodyPr/>
                    <a:lstStyle/>
                    <a:p>
                      <a:pPr algn="just"/>
                      <a:r>
                        <a:rPr lang="es-ES" sz="900" dirty="0">
                          <a:latin typeface="Arial Rounded MT Bold" panose="020F0704030504030204" pitchFamily="34" charset="0"/>
                        </a:rPr>
                        <a:t>Tener metas compartidas.</a:t>
                      </a:r>
                    </a:p>
                    <a:p>
                      <a:pPr algn="just"/>
                      <a:r>
                        <a:rPr lang="es-ES" sz="900" dirty="0">
                          <a:latin typeface="Arial Rounded MT Bold" panose="020F0704030504030204" pitchFamily="34" charset="0"/>
                        </a:rPr>
                        <a:t>No hay un líder.</a:t>
                      </a:r>
                    </a:p>
                    <a:p>
                      <a:pPr algn="just"/>
                      <a:r>
                        <a:rPr lang="es-ES" sz="900" dirty="0">
                          <a:latin typeface="Arial Rounded MT Bold" panose="020F0704030504030204" pitchFamily="34" charset="0"/>
                        </a:rPr>
                        <a:t>No hay división de trabajo.</a:t>
                      </a:r>
                    </a:p>
                    <a:p>
                      <a:pPr algn="just"/>
                      <a:r>
                        <a:rPr lang="es-ES" sz="900" dirty="0">
                          <a:latin typeface="Arial Rounded MT Bold" panose="020F0704030504030204" pitchFamily="34" charset="0"/>
                        </a:rPr>
                        <a:t>Existe interdependencia positiva.</a:t>
                      </a:r>
                    </a:p>
                    <a:p>
                      <a:pPr algn="just"/>
                      <a:r>
                        <a:rPr lang="es-ES" sz="900" dirty="0">
                          <a:latin typeface="Arial Rounded MT Bold" panose="020F0704030504030204" pitchFamily="34" charset="0"/>
                        </a:rPr>
                        <a:t>Mejora</a:t>
                      </a:r>
                      <a:r>
                        <a:rPr lang="es-ES" sz="900" baseline="0" dirty="0">
                          <a:latin typeface="Arial Rounded MT Bold" panose="020F0704030504030204" pitchFamily="34" charset="0"/>
                        </a:rPr>
                        <a:t> el rendimiento académico.</a:t>
                      </a:r>
                    </a:p>
                    <a:p>
                      <a:pPr algn="just"/>
                      <a:r>
                        <a:rPr lang="es-ES" sz="900" baseline="0" dirty="0">
                          <a:latin typeface="Arial Rounded MT Bold" panose="020F0704030504030204" pitchFamily="34" charset="0"/>
                        </a:rPr>
                        <a:t>Responsabilidad y valoración personal.</a:t>
                      </a:r>
                    </a:p>
                    <a:p>
                      <a:pPr algn="just"/>
                      <a:r>
                        <a:rPr lang="es-ES" sz="900" baseline="0" dirty="0">
                          <a:latin typeface="Arial Rounded MT Bold" panose="020F0704030504030204" pitchFamily="34" charset="0"/>
                        </a:rPr>
                        <a:t>Se utiliza las habilidades personales de cada alumno.</a:t>
                      </a:r>
                    </a:p>
                    <a:p>
                      <a:pPr algn="just"/>
                      <a:r>
                        <a:rPr lang="es-ES" sz="900" baseline="0" dirty="0">
                          <a:latin typeface="Arial Rounded MT Bold" panose="020F0704030504030204" pitchFamily="34" charset="0"/>
                        </a:rPr>
                        <a:t>El profesor no es un dador de conocimiento sino un facilitador del mismo.</a:t>
                      </a:r>
                    </a:p>
                    <a:p>
                      <a:pPr algn="just"/>
                      <a:r>
                        <a:rPr lang="es-ES" sz="900" baseline="0" dirty="0">
                          <a:latin typeface="Arial Rounded MT Bold" panose="020F0704030504030204" pitchFamily="34" charset="0"/>
                        </a:rPr>
                        <a:t>Se genera una forma de pensar conjunta, no individualizada.</a:t>
                      </a:r>
                    </a:p>
                    <a:p>
                      <a:pPr algn="just"/>
                      <a:r>
                        <a:rPr lang="es-ES" sz="900" baseline="0" dirty="0">
                          <a:latin typeface="Arial Rounded MT Bold" panose="020F0704030504030204" pitchFamily="34" charset="0"/>
                        </a:rPr>
                        <a:t>El compartir recursos, materiales e ideas es fundamental.</a:t>
                      </a:r>
                    </a:p>
                    <a:p>
                      <a:pPr algn="just"/>
                      <a:r>
                        <a:rPr lang="es-ES" sz="900" baseline="0" dirty="0">
                          <a:latin typeface="Arial Rounded MT Bold" panose="020F0704030504030204" pitchFamily="34" charset="0"/>
                        </a:rPr>
                        <a:t>El aprendizaje generado es grupal.</a:t>
                      </a:r>
                    </a:p>
                    <a:p>
                      <a:pPr algn="just"/>
                      <a:endParaRPr lang="es-MX" sz="900" dirty="0">
                        <a:latin typeface="Arial Rounded MT Bold" panose="020F0704030504030204" pitchFamily="34" charset="0"/>
                      </a:endParaRPr>
                    </a:p>
                  </a:txBody>
                  <a:tcPr marL="61503" marR="61503" marT="30751" marB="30751"/>
                </a:tc>
                <a:extLst>
                  <a:ext uri="{0D108BD9-81ED-4DB2-BD59-A6C34878D82A}">
                    <a16:rowId xmlns:a16="http://schemas.microsoft.com/office/drawing/2014/main" val="602542987"/>
                  </a:ext>
                </a:extLst>
              </a:tr>
            </a:tbl>
          </a:graphicData>
        </a:graphic>
      </p:graphicFrame>
    </p:spTree>
    <p:extLst>
      <p:ext uri="{BB962C8B-B14F-4D97-AF65-F5344CB8AC3E}">
        <p14:creationId xmlns:p14="http://schemas.microsoft.com/office/powerpoint/2010/main" val="2398259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895811033"/>
              </p:ext>
            </p:extLst>
          </p:nvPr>
        </p:nvGraphicFramePr>
        <p:xfrm>
          <a:off x="4165600" y="511388"/>
          <a:ext cx="7620000" cy="6126479"/>
        </p:xfrm>
        <a:graphic>
          <a:graphicData uri="http://schemas.openxmlformats.org/drawingml/2006/table">
            <a:tbl>
              <a:tblPr firstRow="1" bandRow="1">
                <a:tableStyleId>{5940675A-B579-460E-94D1-54222C63F5DA}</a:tableStyleId>
              </a:tblPr>
              <a:tblGrid>
                <a:gridCol w="2155105">
                  <a:extLst>
                    <a:ext uri="{9D8B030D-6E8A-4147-A177-3AD203B41FA5}">
                      <a16:colId xmlns:a16="http://schemas.microsoft.com/office/drawing/2014/main" val="834268843"/>
                    </a:ext>
                  </a:extLst>
                </a:gridCol>
                <a:gridCol w="5464895">
                  <a:extLst>
                    <a:ext uri="{9D8B030D-6E8A-4147-A177-3AD203B41FA5}">
                      <a16:colId xmlns:a16="http://schemas.microsoft.com/office/drawing/2014/main" val="1743606370"/>
                    </a:ext>
                  </a:extLst>
                </a:gridCol>
              </a:tblGrid>
              <a:tr h="1169631">
                <a:tc>
                  <a:txBody>
                    <a:bodyPr/>
                    <a:lstStyle/>
                    <a:p>
                      <a:pPr algn="ctr"/>
                      <a:endParaRPr lang="es-ES" sz="1300">
                        <a:latin typeface="Arial Rounded MT Bold" panose="020F0704030504030204" pitchFamily="34" charset="0"/>
                      </a:endParaRPr>
                    </a:p>
                    <a:p>
                      <a:pPr algn="ctr"/>
                      <a:r>
                        <a:rPr lang="es-ES" sz="1300" b="1">
                          <a:latin typeface="Arial Rounded MT Bold" panose="020F0704030504030204" pitchFamily="34" charset="0"/>
                        </a:rPr>
                        <a:t>3.</a:t>
                      </a:r>
                      <a:r>
                        <a:rPr lang="es-ES" sz="1300">
                          <a:latin typeface="Arial Rounded MT Bold" panose="020F0704030504030204" pitchFamily="34" charset="0"/>
                        </a:rPr>
                        <a:t>¿Cuales son sus objetivos?</a:t>
                      </a:r>
                      <a:endParaRPr lang="es-MX" sz="1300">
                        <a:latin typeface="Arial Rounded MT Bold" panose="020F0704030504030204" pitchFamily="34" charset="0"/>
                      </a:endParaRPr>
                    </a:p>
                  </a:txBody>
                  <a:tcPr marL="82004" marR="82004" marT="41002" marB="41002">
                    <a:solidFill>
                      <a:srgbClr val="CCCCFF"/>
                    </a:solidFill>
                  </a:tcPr>
                </a:tc>
                <a:tc>
                  <a:txBody>
                    <a:bodyPr/>
                    <a:lstStyle/>
                    <a:p>
                      <a:pPr algn="just"/>
                      <a:r>
                        <a:rPr lang="es-ES" sz="1300" dirty="0">
                          <a:latin typeface="Arial Rounded MT Bold" panose="020F0704030504030204" pitchFamily="34" charset="0"/>
                        </a:rPr>
                        <a:t>Tiene como objetivo maximizar</a:t>
                      </a:r>
                      <a:r>
                        <a:rPr lang="es-ES" sz="1300" baseline="0" dirty="0">
                          <a:latin typeface="Arial Rounded MT Bold" panose="020F0704030504030204" pitchFamily="34" charset="0"/>
                        </a:rPr>
                        <a:t> el aprendizaje de todos, desarrollar habilidades de colaboración reconociendo habilidades personales y las responsabilidades para lograr una meta (lograr un producto).</a:t>
                      </a:r>
                      <a:endParaRPr lang="es-MX" sz="1300" dirty="0">
                        <a:latin typeface="Arial Rounded MT Bold" panose="020F0704030504030204" pitchFamily="34" charset="0"/>
                      </a:endParaRPr>
                    </a:p>
                  </a:txBody>
                  <a:tcPr marL="82004" marR="82004" marT="41002" marB="41002"/>
                </a:tc>
                <a:extLst>
                  <a:ext uri="{0D108BD9-81ED-4DB2-BD59-A6C34878D82A}">
                    <a16:rowId xmlns:a16="http://schemas.microsoft.com/office/drawing/2014/main" val="254516250"/>
                  </a:ext>
                </a:extLst>
              </a:tr>
              <a:tr h="3004969">
                <a:tc>
                  <a:txBody>
                    <a:bodyPr/>
                    <a:lstStyle/>
                    <a:p>
                      <a:pPr algn="ctr"/>
                      <a:endParaRPr lang="es-ES" sz="1300" dirty="0">
                        <a:latin typeface="Arial Rounded MT Bold" panose="020F0704030504030204" pitchFamily="34" charset="0"/>
                      </a:endParaRPr>
                    </a:p>
                    <a:p>
                      <a:pPr algn="ctr"/>
                      <a:endParaRPr lang="es-ES" sz="1300" dirty="0">
                        <a:latin typeface="Arial Rounded MT Bold" panose="020F0704030504030204" pitchFamily="34" charset="0"/>
                      </a:endParaRPr>
                    </a:p>
                    <a:p>
                      <a:pPr algn="ctr"/>
                      <a:endParaRPr lang="es-ES" sz="1300" dirty="0">
                        <a:latin typeface="Arial Rounded MT Bold" panose="020F0704030504030204" pitchFamily="34" charset="0"/>
                      </a:endParaRPr>
                    </a:p>
                    <a:p>
                      <a:pPr algn="ctr"/>
                      <a:r>
                        <a:rPr lang="es-ES" sz="1300" b="1" dirty="0">
                          <a:latin typeface="Arial Rounded MT Bold" panose="020F0704030504030204" pitchFamily="34" charset="0"/>
                        </a:rPr>
                        <a:t>4.</a:t>
                      </a:r>
                      <a:r>
                        <a:rPr lang="es-ES" sz="1300" dirty="0">
                          <a:latin typeface="Arial Rounded MT Bold" panose="020F0704030504030204" pitchFamily="34" charset="0"/>
                        </a:rPr>
                        <a:t>¿Cuales son las acciones de planeación y acompañamiento</a:t>
                      </a:r>
                      <a:r>
                        <a:rPr lang="es-ES" sz="1300" baseline="0" dirty="0">
                          <a:latin typeface="Arial Rounded MT Bold" panose="020F0704030504030204" pitchFamily="34" charset="0"/>
                        </a:rPr>
                        <a:t> más importantes del profesor, en este tipo de trabajo?</a:t>
                      </a:r>
                      <a:endParaRPr lang="es-MX" sz="1300" dirty="0">
                        <a:latin typeface="Arial Rounded MT Bold" panose="020F0704030504030204" pitchFamily="34" charset="0"/>
                      </a:endParaRPr>
                    </a:p>
                  </a:txBody>
                  <a:tcPr marL="82004" marR="82004" marT="41002" marB="41002">
                    <a:solidFill>
                      <a:srgbClr val="CCCCFF"/>
                    </a:solidFill>
                  </a:tcPr>
                </a:tc>
                <a:tc>
                  <a:txBody>
                    <a:bodyPr/>
                    <a:lstStyle/>
                    <a:p>
                      <a:pPr marL="285750" indent="-285750" algn="just">
                        <a:buFont typeface="Arial" panose="020B0604020202020204" pitchFamily="34" charset="0"/>
                        <a:buChar char="•"/>
                      </a:pPr>
                      <a:r>
                        <a:rPr lang="es-ES" sz="1300">
                          <a:latin typeface="Arial Rounded MT Bold" panose="020F0704030504030204" pitchFamily="34" charset="0"/>
                        </a:rPr>
                        <a:t>Especificar objetivos y propósitos relacionados con la enseñanza-aprendizaje.</a:t>
                      </a:r>
                    </a:p>
                    <a:p>
                      <a:pPr marL="285750" indent="-285750" algn="just">
                        <a:buFont typeface="Arial" panose="020B0604020202020204" pitchFamily="34" charset="0"/>
                        <a:buChar char="•"/>
                      </a:pPr>
                      <a:r>
                        <a:rPr lang="es-ES" sz="1300">
                          <a:latin typeface="Arial Rounded MT Bold" panose="020F0704030504030204" pitchFamily="34" charset="0"/>
                        </a:rPr>
                        <a:t>Selección del espacio de trabajo y acondicionarlo de acuerdo al trabajo a realizar.</a:t>
                      </a:r>
                    </a:p>
                    <a:p>
                      <a:pPr marL="285750" indent="-285750" algn="just">
                        <a:buFont typeface="Arial" panose="020B0604020202020204" pitchFamily="34" charset="0"/>
                        <a:buChar char="•"/>
                      </a:pPr>
                      <a:r>
                        <a:rPr lang="es-ES" sz="1300">
                          <a:latin typeface="Arial Rounded MT Bold" panose="020F0704030504030204" pitchFamily="34" charset="0"/>
                        </a:rPr>
                        <a:t>Seleccionar el número de integrantes por equipo.</a:t>
                      </a:r>
                    </a:p>
                    <a:p>
                      <a:pPr marL="285750" indent="-285750" algn="just">
                        <a:buFont typeface="Arial" panose="020B0604020202020204" pitchFamily="34" charset="0"/>
                        <a:buChar char="•"/>
                      </a:pPr>
                      <a:r>
                        <a:rPr lang="es-ES" sz="1300">
                          <a:latin typeface="Arial Rounded MT Bold" panose="020F0704030504030204" pitchFamily="34" charset="0"/>
                        </a:rPr>
                        <a:t>Asignar</a:t>
                      </a:r>
                      <a:r>
                        <a:rPr lang="es-ES" sz="1300" baseline="0">
                          <a:latin typeface="Arial Rounded MT Bold" panose="020F0704030504030204" pitchFamily="34" charset="0"/>
                        </a:rPr>
                        <a:t> roles para la interdependencia.</a:t>
                      </a:r>
                    </a:p>
                    <a:p>
                      <a:pPr marL="285750" indent="-285750" algn="just">
                        <a:buFont typeface="Arial" panose="020B0604020202020204" pitchFamily="34" charset="0"/>
                        <a:buChar char="•"/>
                      </a:pPr>
                      <a:r>
                        <a:rPr lang="es-ES" sz="1300" baseline="0">
                          <a:latin typeface="Arial Rounded MT Bold" panose="020F0704030504030204" pitchFamily="34" charset="0"/>
                        </a:rPr>
                        <a:t>Estructurar la evaluación grupal e individual.</a:t>
                      </a:r>
                    </a:p>
                    <a:p>
                      <a:pPr marL="285750" indent="-285750" algn="just">
                        <a:buFont typeface="Arial" panose="020B0604020202020204" pitchFamily="34" charset="0"/>
                        <a:buChar char="•"/>
                      </a:pPr>
                      <a:r>
                        <a:rPr lang="es-ES" sz="1300" baseline="0">
                          <a:latin typeface="Arial Rounded MT Bold" panose="020F0704030504030204" pitchFamily="34" charset="0"/>
                        </a:rPr>
                        <a:t>Monitorear y supervisar los aprendizajes.</a:t>
                      </a:r>
                    </a:p>
                    <a:p>
                      <a:pPr marL="285750" indent="-285750" algn="just">
                        <a:buFont typeface="Arial" panose="020B0604020202020204" pitchFamily="34" charset="0"/>
                        <a:buChar char="•"/>
                      </a:pPr>
                      <a:r>
                        <a:rPr lang="es-ES" sz="1300" baseline="0">
                          <a:latin typeface="Arial Rounded MT Bold" panose="020F0704030504030204" pitchFamily="34" charset="0"/>
                        </a:rPr>
                        <a:t>Revisar y retroalimentar las actividades.</a:t>
                      </a:r>
                    </a:p>
                    <a:p>
                      <a:pPr marL="285750" indent="-285750" algn="just">
                        <a:buFont typeface="Arial" panose="020B0604020202020204" pitchFamily="34" charset="0"/>
                        <a:buChar char="•"/>
                      </a:pPr>
                      <a:r>
                        <a:rPr lang="es-ES" sz="1300" baseline="0">
                          <a:latin typeface="Arial Rounded MT Bold" panose="020F0704030504030204" pitchFamily="34" charset="0"/>
                        </a:rPr>
                        <a:t>Valorar el funcionamiento de los equipos.</a:t>
                      </a:r>
                    </a:p>
                    <a:p>
                      <a:pPr marL="285750" indent="-285750" algn="just">
                        <a:buFont typeface="Arial" panose="020B0604020202020204" pitchFamily="34" charset="0"/>
                        <a:buChar char="•"/>
                      </a:pPr>
                      <a:r>
                        <a:rPr lang="es-ES" sz="1300" baseline="0">
                          <a:latin typeface="Arial Rounded MT Bold" panose="020F0704030504030204" pitchFamily="34" charset="0"/>
                        </a:rPr>
                        <a:t>Planeación de actividades didácticas.</a:t>
                      </a:r>
                      <a:endParaRPr lang="es-MX" sz="1300">
                        <a:latin typeface="Arial Rounded MT Bold" panose="020F0704030504030204" pitchFamily="34" charset="0"/>
                      </a:endParaRPr>
                    </a:p>
                  </a:txBody>
                  <a:tcPr marL="82004" marR="82004" marT="41002" marB="41002"/>
                </a:tc>
                <a:extLst>
                  <a:ext uri="{0D108BD9-81ED-4DB2-BD59-A6C34878D82A}">
                    <a16:rowId xmlns:a16="http://schemas.microsoft.com/office/drawing/2014/main" val="1196247594"/>
                  </a:ext>
                </a:extLst>
              </a:tr>
              <a:tr h="1951879">
                <a:tc>
                  <a:txBody>
                    <a:bodyPr/>
                    <a:lstStyle/>
                    <a:p>
                      <a:pPr algn="ctr"/>
                      <a:endParaRPr lang="es-ES" sz="1300">
                        <a:latin typeface="Arial Rounded MT Bold" panose="020F0704030504030204" pitchFamily="34" charset="0"/>
                      </a:endParaRPr>
                    </a:p>
                    <a:p>
                      <a:pPr algn="ctr"/>
                      <a:r>
                        <a:rPr lang="es-ES" sz="1300" b="1">
                          <a:latin typeface="Arial Rounded MT Bold" panose="020F0704030504030204" pitchFamily="34" charset="0"/>
                        </a:rPr>
                        <a:t>5.</a:t>
                      </a:r>
                      <a:r>
                        <a:rPr lang="es-ES" sz="1300">
                          <a:latin typeface="Arial Rounded MT Bold" panose="020F0704030504030204" pitchFamily="34" charset="0"/>
                        </a:rPr>
                        <a:t>¿De</a:t>
                      </a:r>
                      <a:r>
                        <a:rPr lang="es-ES" sz="1300" baseline="0">
                          <a:latin typeface="Arial Rounded MT Bold" panose="020F0704030504030204" pitchFamily="34" charset="0"/>
                        </a:rPr>
                        <a:t> que manera se vinculan el trabajo interdisciplinario y el aprendizaje educativo?</a:t>
                      </a:r>
                      <a:endParaRPr lang="es-MX" sz="1300">
                        <a:latin typeface="Arial Rounded MT Bold" panose="020F0704030504030204" pitchFamily="34" charset="0"/>
                      </a:endParaRPr>
                    </a:p>
                  </a:txBody>
                  <a:tcPr marL="82004" marR="82004" marT="41002" marB="41002">
                    <a:solidFill>
                      <a:srgbClr val="CCCCFF"/>
                    </a:solidFill>
                  </a:tcPr>
                </a:tc>
                <a:tc>
                  <a:txBody>
                    <a:bodyPr/>
                    <a:lstStyle/>
                    <a:p>
                      <a:pPr algn="just"/>
                      <a:r>
                        <a:rPr lang="es-ES" sz="1300" dirty="0">
                          <a:latin typeface="Arial Rounded MT Bold" panose="020F0704030504030204" pitchFamily="34" charset="0"/>
                        </a:rPr>
                        <a:t>En la relación de trabajar de forma cooperativa para fomentar nuevas formas de adquirir conocimiento, teniendo</a:t>
                      </a:r>
                      <a:r>
                        <a:rPr lang="es-ES" sz="1300" baseline="0" dirty="0">
                          <a:latin typeface="Arial Rounded MT Bold" panose="020F0704030504030204" pitchFamily="34" charset="0"/>
                        </a:rPr>
                        <a:t> como herramientas una variedad de estrategias teórico-prácticas aplicadas a los diferentes escenarios de aprendizaje, donde cada integrante aporta ideas, herramientas, materiales y experiencias para la resolución de problemáticas globales.</a:t>
                      </a:r>
                      <a:endParaRPr lang="es-MX" sz="1300" dirty="0">
                        <a:latin typeface="Arial Rounded MT Bold" panose="020F0704030504030204" pitchFamily="34" charset="0"/>
                      </a:endParaRPr>
                    </a:p>
                  </a:txBody>
                  <a:tcPr marL="82004" marR="82004" marT="41002" marB="41002"/>
                </a:tc>
                <a:extLst>
                  <a:ext uri="{0D108BD9-81ED-4DB2-BD59-A6C34878D82A}">
                    <a16:rowId xmlns:a16="http://schemas.microsoft.com/office/drawing/2014/main" val="3740948019"/>
                  </a:ext>
                </a:extLst>
              </a:tr>
            </a:tbl>
          </a:graphicData>
        </a:graphic>
      </p:graphicFrame>
    </p:spTree>
    <p:extLst>
      <p:ext uri="{BB962C8B-B14F-4D97-AF65-F5344CB8AC3E}">
        <p14:creationId xmlns:p14="http://schemas.microsoft.com/office/powerpoint/2010/main" val="189925233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2711</Words>
  <Application>Microsoft Office PowerPoint</Application>
  <PresentationFormat>Panorámica</PresentationFormat>
  <Paragraphs>476</Paragraphs>
  <Slides>33</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33</vt:i4>
      </vt:variant>
    </vt:vector>
  </HeadingPairs>
  <TitlesOfParts>
    <vt:vector size="41" baseType="lpstr">
      <vt:lpstr>Malgun Gothic</vt:lpstr>
      <vt:lpstr>Arial</vt:lpstr>
      <vt:lpstr>Arial Narrow</vt:lpstr>
      <vt:lpstr>Arial Rounded MT Bold</vt:lpstr>
      <vt:lpstr>Calibri</vt:lpstr>
      <vt:lpstr>Calibri Light</vt:lpstr>
      <vt:lpstr>Times New Roman</vt:lpstr>
      <vt:lpstr>Tema de Office</vt:lpstr>
      <vt:lpstr>ESCUELA PREPARATORIA MIXTA NETZAHUALCÓYOTL</vt:lpstr>
      <vt:lpstr>NOMBRE DE LOS PARTICIPANTES</vt:lpstr>
      <vt:lpstr>Presentación de PowerPoint</vt:lpstr>
      <vt:lpstr>Presentación de PowerPoint</vt:lpstr>
      <vt:lpstr>Índice </vt:lpstr>
      <vt:lpstr>CUADRO DE ANÁLISIS DE LA INTERDISCIPLINARIEDAD Y EL APRENDIZAJE COOPERATIVO CONCLUSIONES GENERALES </vt:lpstr>
      <vt:lpstr>Presentación de PowerPoint</vt:lpstr>
      <vt:lpstr>Presentación de PowerPoint</vt:lpstr>
      <vt:lpstr>Presentación de PowerPoint</vt:lpstr>
      <vt:lpstr>FOTOS</vt:lpstr>
      <vt:lpstr>ORGANIZADOR GRAFICO</vt:lpstr>
      <vt:lpstr>JUSTIFICACIÓN</vt:lpstr>
      <vt:lpstr>OBJETIVO GENERAL</vt:lpstr>
      <vt:lpstr>OBJETIVO DE GEOGRAFÍA IV</vt:lpstr>
      <vt:lpstr>OBJETIVO DE FÍSICA III</vt:lpstr>
      <vt:lpstr>OBJETIVO DE DIBUJO II</vt:lpstr>
      <vt:lpstr>PLANTEAMIENTO DEL PROBLEMA</vt:lpstr>
      <vt:lpstr>PREGUNTA GENERADORA</vt:lpstr>
      <vt:lpstr>CONTENIDO TEMATICO POR ASIGNATURA</vt:lpstr>
      <vt:lpstr>FORMATO DE PLANEACIÓN GENERAL</vt:lpstr>
      <vt:lpstr>EVALUACIÓN</vt:lpstr>
      <vt:lpstr>Rúbrica </vt:lpstr>
      <vt:lpstr>Formato de Planeación Día a Día </vt:lpstr>
      <vt:lpstr>CRONOGRAMA DE ACTIVIDADES </vt:lpstr>
      <vt:lpstr>REFLEXIONES PERSONALES</vt:lpstr>
      <vt:lpstr>FODA</vt:lpstr>
      <vt:lpstr>ORGANIZADOR GRÁFICO.  PREGUNTAS ESENCIALES.</vt:lpstr>
      <vt:lpstr>ORGANIZADOR GRÁFICO.   PROCESO DE INDAGACIÓN.</vt:lpstr>
      <vt:lpstr>A.M.E. GENERAL</vt:lpstr>
      <vt:lpstr>A.M.E. GENERAL</vt:lpstr>
      <vt:lpstr>A.M.E. GENERAL</vt:lpstr>
      <vt:lpstr>A.M.E. GENERAL</vt:lpstr>
      <vt:lpstr>E.I.P. RESUMEN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PREPARATORIA MIXTA NETZAHUALCÓYOTL</dc:title>
  <dc:creator>D Alex CM</dc:creator>
  <cp:lastModifiedBy>Doris de Jesus</cp:lastModifiedBy>
  <cp:revision>53</cp:revision>
  <dcterms:created xsi:type="dcterms:W3CDTF">2021-11-19T22:13:01Z</dcterms:created>
  <dcterms:modified xsi:type="dcterms:W3CDTF">2022-01-25T17:44:01Z</dcterms:modified>
</cp:coreProperties>
</file>