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8" r:id="rId20"/>
  </p:sldIdLst>
  <p:sldSz cx="9144000" cy="6858000" type="screen4x3"/>
  <p:notesSz cx="7019925" cy="9305925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6AD24B-FA5D-426B-B2D4-C9031FE20EAE}">
  <a:tblStyle styleId="{096AD24B-FA5D-426B-B2D4-C9031FE20EA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B4A246A-8344-49E8-AA02-B0FB8F9A962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2A7DD6C-4226-4D2A-BEAB-766F41DD512C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FBACE8-9BBC-4043-A5BC-802F597B081E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16" y="-12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5925" cy="41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8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4" name="Google Shape;834;p53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701975" y="4420300"/>
            <a:ext cx="5616000" cy="4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 rot="5400000">
            <a:off x="2309021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 rot="5400000">
            <a:off x="4732340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 rot="5400000">
            <a:off x="541341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1" descr="Portada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74" y="0"/>
            <a:ext cx="91975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6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131" name="Google Shape;131;p16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6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3" name="Google Shape;133;p16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134" name="Google Shape;134;p16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5" name="Google Shape;135;p16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6" name="Google Shape;136;p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37" name="Google Shape;137;p16"/>
          <p:cNvSpPr txBox="1"/>
          <p:nvPr/>
        </p:nvSpPr>
        <p:spPr>
          <a:xfrm>
            <a:off x="685775" y="1704975"/>
            <a:ext cx="6438900" cy="3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5.10 Evidencias de Proceso.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5.10.1 Organizador gráfico. Preguntas esenciales.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5.10.2 Proceso de indagación.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5.10.3 Análisis Mesa de expertos (A. M. E.) general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5.10.4 Estructura Inicial de Planeación (E. I. P.). Resumen.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5.10.5 Estructura Inicial de Planeación (E. I. P.). Elaboración Inicial de Proyecto.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5.10.6 Fotografías de la 2ª. sesión de trabajo.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5.10.7 Evaluación. Tipos, herramientas y productos de Aprendizaje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5.10.8 Evaluación. Formatos. Prerrequisitos.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5.10.9 Evaluación. Formatos. Grupo Heterogéneo.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5.10.10 Lista de pasos para realizar una infografía digital.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5.10.11 Infografía.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5.10.12 Reflexiones personales.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1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193" name="Google Shape;193;p21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1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21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196" name="Google Shape;196;p21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7" name="Google Shape;197;p21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2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199" name="Google Shape;199;p21"/>
          <p:cNvGraphicFramePr/>
          <p:nvPr/>
        </p:nvGraphicFramePr>
        <p:xfrm>
          <a:off x="504197" y="2197050"/>
          <a:ext cx="8207425" cy="2411125"/>
        </p:xfrm>
        <a:graphic>
          <a:graphicData uri="http://schemas.openxmlformats.org/drawingml/2006/table">
            <a:tbl>
              <a:tblPr>
                <a:noFill/>
                <a:tableStyleId>{7B4A246A-8344-49E8-AA02-B0FB8F9A9620}</a:tableStyleId>
              </a:tblPr>
              <a:tblGrid>
                <a:gridCol w="19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¿Qué papel  juega la planeación en el trabajo interdisciplinario y qué características debe tener?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papel fundamental de una planeación, consiste en diseñar un plan de trabajo transversal y cooperativo, facilitando así, los procesos de enseñanza-aprendizaje, alcanzando objetivos reales en un proyecto interdisciplinario. En donde la intervención de los docentes debe ser clara y oportuna,  considerando tiempos preestablecidos, organización y evaluación de los objetivos  alcanzables.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 características son: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Está orientada a alcanzar objetivos generales y particulares.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 un proceso continuo y flexible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Está diseñada para definir  y organizar tiempos y  procedimientos. (tiempo definido para el proyecto y entrega del  producto)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Delimita los alcances y convergencias en el proyecto.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Establece  un diseño de evaluación.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2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205" name="Google Shape;205;p22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2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7" name="Google Shape;207;p22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208" name="Google Shape;208;p22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09" name="Google Shape;209;p22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2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211" name="Google Shape;211;p22"/>
          <p:cNvGraphicFramePr/>
          <p:nvPr/>
        </p:nvGraphicFramePr>
        <p:xfrm>
          <a:off x="578837" y="1876317"/>
          <a:ext cx="8058150" cy="2825115"/>
        </p:xfrm>
        <a:graphic>
          <a:graphicData uri="http://schemas.openxmlformats.org/drawingml/2006/table">
            <a:tbl>
              <a:tblPr>
                <a:noFill/>
                <a:tableStyleId>{7B4A246A-8344-49E8-AA02-B0FB8F9A9620}</a:tableStyleId>
              </a:tblPr>
              <a:tblGrid>
                <a:gridCol w="154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Arial"/>
                        <a:buNone/>
                      </a:pPr>
                      <a:r>
                        <a:rPr lang="es-E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5.1.2 </a:t>
                      </a:r>
                      <a:r>
                        <a:rPr lang="es-E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Aprendizaje Cooperativo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525" marR="55525" marT="55525" marB="5552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¿Qué es?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525" marR="55525" marT="55525" marB="5552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 el trabajo conjunto que maximiza la adquisición de conocimientos y  facilita la resolución de problemas en grupos reducidos, además, los alumnos pueden profundizar en su propio aprendizaje.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¿Cuáles son   sus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  características?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525" marR="55525" marT="55525" marB="5552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 grupos reducidos.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Maximizar el aprendizaje de todos.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Propiciar la interacción entre los estudiantes.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Estimular la adquisición activa del aprendizaje.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Alcanzar objetivos comunes.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interdependencia positiva.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525" marR="55525" marT="55525" marB="5552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¿ Cuáles son sus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  objetivos?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525" marR="55525" marT="55525" marB="5552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Generar un mismo grado de conocimiento en los alumnos, la obtención de resultados, metas, compromisos en común, además de maximizar el aprendizaje significativo y la generación  de valores y emociones.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525" marR="55525" marT="55525" marB="5552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3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217" name="Google Shape;217;p23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3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9" name="Google Shape;219;p23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220" name="Google Shape;220;p23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1" name="Google Shape;221;p23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2" name="Google Shape;222;p2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223" name="Google Shape;223;p23"/>
          <p:cNvGraphicFramePr/>
          <p:nvPr/>
        </p:nvGraphicFramePr>
        <p:xfrm>
          <a:off x="542912" y="1905885"/>
          <a:ext cx="8058150" cy="3037130"/>
        </p:xfrm>
        <a:graphic>
          <a:graphicData uri="http://schemas.openxmlformats.org/drawingml/2006/table">
            <a:tbl>
              <a:tblPr>
                <a:noFill/>
                <a:tableStyleId>{7B4A246A-8344-49E8-AA02-B0FB8F9A9620}</a:tableStyleId>
              </a:tblPr>
              <a:tblGrid>
                <a:gridCol w="154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¿Cuáles son las  acciones de  planeación y  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acompañamiento más importantes    del  profesor, en   éste tipo de    trabajo?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br>
                        <a:rPr lang="es-E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525" marR="55525" marT="55525" marB="5552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 las acciones que el docente debe de considerar en la planeación y acompañamiento para el aprendizaje cooperativo están tener claridad en la propuesta de los objetivos como parte de este proceso se tomará en cuenta la Congruencia y coherencia, se  Requiere de  un tema en común, objetivos específicos, material de trabajo (estrategias de andamiaje), estrategias organizacionales, modelaje de rúbricas claras, habilidades sociales y cognitivas; posteriormente formará grupos heterogéneos de alumnos para el trabajo, asimismo debe de planear los materiales de enseñanza; tomar decisiones, verificar el logro de las metas establecidas en los tiempos determinados; también el docente debe de monitorear y supervisar el aprendizaje de los alumnos, así también debe de brindarle asistencia y retroalimentación en relación a la tarea asignada, el profesor debe observar e intervenir , enseñando habilidades sociales y enfatizando la tarea asignada así como su proceso, ; evaluará los logros obtenidos de manera individual y colectiva, pero se establecen metas compartidas y alcanzables entre los integrantes del equipo; el docente identificará las habilidades de cada uno de los alumnos y les dará un acompañamiento; debe de indicar con claridad las necesidades del espacio; se define la forma de evaluar y se contribuye con estrategias para la colaboración. Es muy importante Cerrar actividades y evaluar la calidad y la cantidad del aprendizaje así como valorar el funcionamiento del grupo.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525" marR="55525" marT="55525" marB="55525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4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229" name="Google Shape;229;p24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4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1" name="Google Shape;231;p24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232" name="Google Shape;232;p24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3" name="Google Shape;233;p24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Google Shape;234;p2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235" name="Google Shape;235;p24"/>
          <p:cNvGraphicFramePr/>
          <p:nvPr/>
        </p:nvGraphicFramePr>
        <p:xfrm>
          <a:off x="542914" y="2518167"/>
          <a:ext cx="8058150" cy="1821675"/>
        </p:xfrm>
        <a:graphic>
          <a:graphicData uri="http://schemas.openxmlformats.org/drawingml/2006/table">
            <a:tbl>
              <a:tblPr>
                <a:noFill/>
                <a:tableStyleId>{7B4A246A-8344-49E8-AA02-B0FB8F9A9620}</a:tableStyleId>
              </a:tblPr>
              <a:tblGrid>
                <a:gridCol w="154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1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¿De qué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Manera se vincula el trabajo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interdisciplinario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el aprendizaje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cooperativo?</a:t>
                      </a:r>
                      <a:br>
                        <a:rPr lang="es-E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525" marR="55525" marT="55525" marB="5552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la formación de grupos heterogéneos se genera la interdisciplinariedad la cual requiere de la optimización de estrategias de aprendizaje cooperativo y la elaboración de metas en común para la construcción de un conocimiento nuevo que ayude a la resolución de un problema social.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deseo de encontrar esta solución con la ayuda del trabajo y conocimiento del otro, “todos para uno, uno para todos”, produce una interdependencia positiva. Se genera un producto resultado de la interdisciplina y la cooperación. Por lo tanto, se puede dar una evaluación cualitativa y cuantitativa del grupo. Además, en consecuencia, se desarrollan los valores necesarios para el trabajo interdisciplinario y colaborativo. 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5525" marR="55525" marT="55525" marB="5552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5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241" name="Google Shape;241;p25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5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3" name="Google Shape;243;p25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244" name="Google Shape;244;p25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45" name="Google Shape;245;p25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6" name="Google Shape;246;p2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47" name="Google Shape;247;p25"/>
          <p:cNvSpPr txBox="1"/>
          <p:nvPr/>
        </p:nvSpPr>
        <p:spPr>
          <a:xfrm>
            <a:off x="266700" y="1019175"/>
            <a:ext cx="325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5.2 Fotografías de la 1a. sesión de trabajo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70727" y="1623050"/>
            <a:ext cx="5694026" cy="42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6"/>
          <p:cNvGrpSpPr/>
          <p:nvPr/>
        </p:nvGrpSpPr>
        <p:grpSpPr>
          <a:xfrm>
            <a:off x="0" y="0"/>
            <a:ext cx="9143938" cy="6867138"/>
            <a:chOff x="0" y="0"/>
            <a:chExt cx="9215821" cy="6867138"/>
          </a:xfrm>
        </p:grpSpPr>
        <p:pic>
          <p:nvPicPr>
            <p:cNvPr id="254" name="Google Shape;254;p26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6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6" name="Google Shape;256;p26"/>
            <p:cNvGrpSpPr/>
            <p:nvPr/>
          </p:nvGrpSpPr>
          <p:grpSpPr>
            <a:xfrm>
              <a:off x="4930205" y="438786"/>
              <a:ext cx="4007256" cy="695440"/>
              <a:chOff x="4756585" y="615461"/>
              <a:chExt cx="4007256" cy="695440"/>
            </a:xfrm>
          </p:grpSpPr>
          <p:sp>
            <p:nvSpPr>
              <p:cNvPr id="257" name="Google Shape;257;p26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58" name="Google Shape;258;p26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61546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9" name="Google Shape;259;p2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60" name="Google Shape;260;p26"/>
          <p:cNvSpPr txBox="1"/>
          <p:nvPr/>
        </p:nvSpPr>
        <p:spPr>
          <a:xfrm>
            <a:off x="-61919" y="1060955"/>
            <a:ext cx="84867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5.3 Organizador gráfico del Proyecto.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3397335" y="3627930"/>
            <a:ext cx="2452500" cy="11719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Investigar los rasgos culturales de un estado de la república mexicana  según los parámetros establecidos por el CONACULTA con la finalidad de que el alumno enriquezca su identidad.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1641954" y="3627930"/>
            <a:ext cx="1732628" cy="108180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13F3B"/>
              </a:gs>
              <a:gs pos="100000">
                <a:srgbClr val="FF999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6"/>
          <p:cNvSpPr/>
          <p:nvPr/>
        </p:nvSpPr>
        <p:spPr>
          <a:xfrm rot="10800000">
            <a:off x="5872588" y="3627930"/>
            <a:ext cx="1650350" cy="108180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8B6D8"/>
              </a:gs>
              <a:gs pos="100000">
                <a:srgbClr val="91EC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6"/>
          <p:cNvSpPr/>
          <p:nvPr/>
        </p:nvSpPr>
        <p:spPr>
          <a:xfrm rot="-5400000">
            <a:off x="3923737" y="4939269"/>
            <a:ext cx="1312775" cy="117134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932B"/>
              </a:gs>
              <a:gs pos="100000">
                <a:srgbClr val="FFB67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"/>
          <p:cNvSpPr/>
          <p:nvPr/>
        </p:nvSpPr>
        <p:spPr>
          <a:xfrm rot="5400000">
            <a:off x="3675802" y="2090754"/>
            <a:ext cx="1808645" cy="117134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0C94A"/>
              </a:gs>
              <a:gs pos="100000">
                <a:srgbClr val="DBFF9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2009669" y="4022422"/>
            <a:ext cx="9692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Psicología</a:t>
            </a:r>
            <a:endParaRPr/>
          </a:p>
        </p:txBody>
      </p:sp>
      <p:sp>
        <p:nvSpPr>
          <p:cNvPr id="267" name="Google Shape;267;p26"/>
          <p:cNvSpPr txBox="1"/>
          <p:nvPr/>
        </p:nvSpPr>
        <p:spPr>
          <a:xfrm rot="-5400000">
            <a:off x="3973061" y="5424592"/>
            <a:ext cx="125839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Matemáticas VI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Área III</a:t>
            </a:r>
            <a:endParaRPr/>
          </a:p>
        </p:txBody>
      </p:sp>
      <p:sp>
        <p:nvSpPr>
          <p:cNvPr id="268" name="Google Shape;268;p26"/>
          <p:cNvSpPr txBox="1"/>
          <p:nvPr/>
        </p:nvSpPr>
        <p:spPr>
          <a:xfrm>
            <a:off x="6083585" y="3964801"/>
            <a:ext cx="16503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Literatura Mexicana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Iberoamericana</a:t>
            </a:r>
            <a:endParaRPr/>
          </a:p>
        </p:txBody>
      </p:sp>
      <p:sp>
        <p:nvSpPr>
          <p:cNvPr id="269" name="Google Shape;269;p26"/>
          <p:cNvSpPr txBox="1"/>
          <p:nvPr/>
        </p:nvSpPr>
        <p:spPr>
          <a:xfrm rot="-5400000">
            <a:off x="3689010" y="2416765"/>
            <a:ext cx="17659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Intr. a las Ciencias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Sociales y Económicas</a:t>
            </a:r>
            <a:endParaRPr/>
          </a:p>
        </p:txBody>
      </p:sp>
      <p:sp>
        <p:nvSpPr>
          <p:cNvPr id="270" name="Google Shape;270;p26"/>
          <p:cNvSpPr txBox="1"/>
          <p:nvPr/>
        </p:nvSpPr>
        <p:spPr>
          <a:xfrm rot="5400000">
            <a:off x="6938046" y="3950037"/>
            <a:ext cx="1785309" cy="4308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2 · </a:t>
            </a:r>
            <a:r>
              <a:rPr lang="es-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identidad nacional y la Otredad.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1745468" y="425145"/>
            <a:ext cx="32582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“Rescatando nuestra identidad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mexicanos”</a:t>
            </a:r>
            <a:endParaRPr sz="1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3123349" y="1292688"/>
            <a:ext cx="3103266" cy="4308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3. </a:t>
            </a:r>
            <a:r>
              <a:rPr lang="es-ES" sz="105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papel de la comunicación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el desarrollo del ser humano y su cultura.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 rot="-5400000">
            <a:off x="166442" y="3946150"/>
            <a:ext cx="2279831" cy="468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5. </a:t>
            </a:r>
            <a:r>
              <a:rPr lang="es-ES" sz="1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Dimensión Social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 Psicología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3523197" y="6224459"/>
            <a:ext cx="2125670" cy="4308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2. </a:t>
            </a:r>
            <a:r>
              <a:rPr lang="es-ES" sz="11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 a las Matemáticas Financieras.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6297106" y="5626736"/>
            <a:ext cx="2127675" cy="1046440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2.7. Conceptos de Indicadores e Instrumentos.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s-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Producto Interno Bruto (PIB)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s-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Ingreso per cápita. 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s-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Índice Nacional de Precios al Consumidor (INPC).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189223" y="5746014"/>
            <a:ext cx="2202664" cy="1046440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5.1. Identidad, socialización y roles.</a:t>
            </a:r>
            <a:endParaRPr/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es-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Identidad personal, identidad social, rasgos.</a:t>
            </a:r>
            <a:endParaRPr/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es-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Tipos de socialización</a:t>
            </a:r>
            <a:endParaRPr/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es-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Costumbres y tradiciones.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466710" y="1682524"/>
            <a:ext cx="2212731" cy="553998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es-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Procesos y cambios culturales</a:t>
            </a:r>
            <a:endParaRPr/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es-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Cultura e identidad nacional</a:t>
            </a:r>
            <a:endParaRPr/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AutoNum type="arabicPeriod"/>
            </a:pPr>
            <a:r>
              <a:rPr lang="es-ES" sz="10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Industria cultural</a:t>
            </a:r>
            <a:endParaRPr/>
          </a:p>
        </p:txBody>
      </p:sp>
      <p:sp>
        <p:nvSpPr>
          <p:cNvPr id="278" name="Google Shape;278;p26"/>
          <p:cNvSpPr txBox="1"/>
          <p:nvPr/>
        </p:nvSpPr>
        <p:spPr>
          <a:xfrm>
            <a:off x="6779316" y="1490029"/>
            <a:ext cx="2127600" cy="12159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 Concepto de identidad y </a:t>
            </a:r>
            <a:r>
              <a:rPr lang="es-ES" sz="1100"/>
              <a:t>elementos</a:t>
            </a:r>
            <a:r>
              <a:rPr lang="es-E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la conforman.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Identidad personal.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Identidad nacional.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Rasgos o elementos identitarios.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Otredad o Alteridad.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dk1"/>
                </a:solidFill>
              </a:rPr>
              <a:t>2.3 Elementos del ensayo.</a:t>
            </a:r>
            <a:endParaRPr sz="1000"/>
          </a:p>
        </p:txBody>
      </p:sp>
      <p:sp>
        <p:nvSpPr>
          <p:cNvPr id="279" name="Google Shape;279;p26"/>
          <p:cNvSpPr/>
          <p:nvPr/>
        </p:nvSpPr>
        <p:spPr>
          <a:xfrm rot="-2022147">
            <a:off x="2679441" y="1601827"/>
            <a:ext cx="443908" cy="1747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6"/>
          <p:cNvSpPr/>
          <p:nvPr/>
        </p:nvSpPr>
        <p:spPr>
          <a:xfrm rot="5400000">
            <a:off x="7599337" y="2901171"/>
            <a:ext cx="443908" cy="1747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6"/>
          <p:cNvSpPr/>
          <p:nvPr/>
        </p:nvSpPr>
        <p:spPr>
          <a:xfrm rot="-5400000">
            <a:off x="1118021" y="5459275"/>
            <a:ext cx="361068" cy="1587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6"/>
          <p:cNvSpPr/>
          <p:nvPr/>
        </p:nvSpPr>
        <p:spPr>
          <a:xfrm rot="10800000">
            <a:off x="5767367" y="6360547"/>
            <a:ext cx="361068" cy="15871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26"/>
          <p:cNvCxnSpPr/>
          <p:nvPr/>
        </p:nvCxnSpPr>
        <p:spPr>
          <a:xfrm>
            <a:off x="6297106" y="5831355"/>
            <a:ext cx="0" cy="78620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84" name="Google Shape;284;p26"/>
          <p:cNvCxnSpPr/>
          <p:nvPr/>
        </p:nvCxnSpPr>
        <p:spPr>
          <a:xfrm>
            <a:off x="2524125" y="1772103"/>
            <a:ext cx="3772981" cy="4452356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85" name="Google Shape;285;p26"/>
          <p:cNvCxnSpPr/>
          <p:nvPr/>
        </p:nvCxnSpPr>
        <p:spPr>
          <a:xfrm>
            <a:off x="1759974" y="2143432"/>
            <a:ext cx="4537132" cy="4125802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86" name="Google Shape;286;p26"/>
          <p:cNvCxnSpPr/>
          <p:nvPr/>
        </p:nvCxnSpPr>
        <p:spPr>
          <a:xfrm>
            <a:off x="1219200" y="6354045"/>
            <a:ext cx="5077906" cy="65169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87" name="Google Shape;287;p26"/>
          <p:cNvCxnSpPr/>
          <p:nvPr/>
        </p:nvCxnSpPr>
        <p:spPr>
          <a:xfrm flipH="1">
            <a:off x="2391887" y="2143432"/>
            <a:ext cx="4387429" cy="408102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88" name="Google Shape;288;p26"/>
          <p:cNvCxnSpPr/>
          <p:nvPr/>
        </p:nvCxnSpPr>
        <p:spPr>
          <a:xfrm>
            <a:off x="6779316" y="1885014"/>
            <a:ext cx="0" cy="78620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89" name="Google Shape;289;p26"/>
          <p:cNvCxnSpPr/>
          <p:nvPr/>
        </p:nvCxnSpPr>
        <p:spPr>
          <a:xfrm>
            <a:off x="2363179" y="2068748"/>
            <a:ext cx="34190" cy="416054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90" name="Google Shape;290;p26"/>
          <p:cNvCxnSpPr/>
          <p:nvPr/>
        </p:nvCxnSpPr>
        <p:spPr>
          <a:xfrm rot="10800000" flipH="1">
            <a:off x="2360825" y="1936325"/>
            <a:ext cx="4528200" cy="354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lgDash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91" name="Google Shape;291;p26"/>
          <p:cNvCxnSpPr/>
          <p:nvPr/>
        </p:nvCxnSpPr>
        <p:spPr>
          <a:xfrm rot="10800000" flipH="1">
            <a:off x="805354" y="2248563"/>
            <a:ext cx="23066" cy="3901393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lgDash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92" name="Google Shape;292;p26"/>
          <p:cNvCxnSpPr/>
          <p:nvPr/>
        </p:nvCxnSpPr>
        <p:spPr>
          <a:xfrm rot="10800000" flipH="1">
            <a:off x="2009669" y="6433106"/>
            <a:ext cx="4173675" cy="226997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93" name="Google Shape;293;p26"/>
          <p:cNvCxnSpPr/>
          <p:nvPr/>
        </p:nvCxnSpPr>
        <p:spPr>
          <a:xfrm rot="10800000" flipH="1">
            <a:off x="6788616" y="2097979"/>
            <a:ext cx="143100" cy="40521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94" name="Google Shape;294;p26"/>
          <p:cNvCxnSpPr/>
          <p:nvPr/>
        </p:nvCxnSpPr>
        <p:spPr>
          <a:xfrm flipH="1">
            <a:off x="1963716" y="2097979"/>
            <a:ext cx="4891800" cy="15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95" name="Google Shape;295;p26"/>
          <p:cNvCxnSpPr/>
          <p:nvPr/>
        </p:nvCxnSpPr>
        <p:spPr>
          <a:xfrm flipH="1">
            <a:off x="1429324" y="2373565"/>
            <a:ext cx="5531100" cy="4132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27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301" name="Google Shape;301;p27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27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3" name="Google Shape;303;p27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304" name="Google Shape;304;p27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5" name="Google Shape;305;p27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2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07" name="Google Shape;307;p27"/>
          <p:cNvSpPr txBox="1"/>
          <p:nvPr/>
        </p:nvSpPr>
        <p:spPr>
          <a:xfrm>
            <a:off x="257175" y="1028700"/>
            <a:ext cx="462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5.4 Introducción o justificación. Descripción del Proyecto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500" y="1682057"/>
            <a:ext cx="9143999" cy="200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314" name="Google Shape;314;p28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28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6" name="Google Shape;316;p28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317" name="Google Shape;317;p28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8" name="Google Shape;318;p28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9" name="Google Shape;319;p2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20" name="Google Shape;320;p28"/>
          <p:cNvSpPr txBox="1"/>
          <p:nvPr/>
        </p:nvSpPr>
        <p:spPr>
          <a:xfrm>
            <a:off x="266700" y="1028700"/>
            <a:ext cx="301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5.5 Objetivo general del Proyecto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266700" y="2419350"/>
            <a:ext cx="288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5.5.1 Objetivo de cada asignatura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8"/>
          <p:cNvSpPr txBox="1"/>
          <p:nvPr/>
        </p:nvSpPr>
        <p:spPr>
          <a:xfrm>
            <a:off x="100500" y="1515300"/>
            <a:ext cx="89430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143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nvestigar los rasgos culturales de un estado de la república mexicana  según los parámetros establecidos por el CONACULTA con la finalidad de que el alumno enriquezca su identidad.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3" name="Google Shape;323;p28"/>
          <p:cNvGraphicFramePr/>
          <p:nvPr>
            <p:extLst>
              <p:ext uri="{D42A27DB-BD31-4B8C-83A1-F6EECF244321}">
                <p14:modId xmlns:p14="http://schemas.microsoft.com/office/powerpoint/2010/main" val="3185056700"/>
              </p:ext>
            </p:extLst>
          </p:nvPr>
        </p:nvGraphicFramePr>
        <p:xfrm>
          <a:off x="58338" y="3488175"/>
          <a:ext cx="8990412" cy="2478439"/>
        </p:xfrm>
        <a:graphic>
          <a:graphicData uri="http://schemas.openxmlformats.org/drawingml/2006/table">
            <a:tbl>
              <a:tblPr>
                <a:noFill/>
                <a:tableStyleId>{7B4A246A-8344-49E8-AA02-B0FB8F9A9620}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1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b="1" u="none" strike="noStrike" cap="none">
                          <a:solidFill>
                            <a:srgbClr val="1F497D"/>
                          </a:solidFill>
                        </a:rPr>
                        <a:t>Objetivos</a:t>
                      </a:r>
                      <a:endParaRPr sz="1200" u="none" strike="noStrike" cap="none">
                        <a:solidFill>
                          <a:srgbClr val="1F497D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>
                          <a:solidFill>
                            <a:srgbClr val="1C4587"/>
                          </a:solidFill>
                        </a:rPr>
                        <a:t>   </a:t>
                      </a:r>
                      <a:endParaRPr sz="1200" u="none" strike="noStrike" cap="none">
                        <a:solidFill>
                          <a:srgbClr val="1C4587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Redactar un ensayo con base en los conocimientos vertidos en la U2 y en el texto “La carreta alfonsina”, de Gabriel Zaid, con la finalidad de expresar por escrito sus ideas y pensamientos en torno a su identidad cultural como mexicanos.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/>
                        <a:t>Difundir la riqueza cultural de nuestro país dentro de la familia Marista para que se siga conservando. 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/>
                        <a:t>Analizar la personalidad de los sujetos con base a su socialización partiendo de las </a:t>
                      </a:r>
                      <a:r>
                        <a:rPr lang="es-ES" sz="1200" u="none" strike="noStrike" cap="none"/>
                        <a:t>costumbres y tradiciones de algunos estados de la República Mexicana 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strike="noStrike" cap="none" dirty="0"/>
                        <a:t>Analizar la evolución económica y financiera de los estados de la República Mexicana en estudio,  con base en los indicadores económicos establecidos por INEGI para establecer su impacto en los rasgos culturales.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4" name="Google Shape;324;p28"/>
          <p:cNvGraphicFramePr/>
          <p:nvPr>
            <p:extLst>
              <p:ext uri="{D42A27DB-BD31-4B8C-83A1-F6EECF244321}">
                <p14:modId xmlns:p14="http://schemas.microsoft.com/office/powerpoint/2010/main" val="807707135"/>
              </p:ext>
            </p:extLst>
          </p:nvPr>
        </p:nvGraphicFramePr>
        <p:xfrm>
          <a:off x="63088" y="2819550"/>
          <a:ext cx="8995187" cy="641511"/>
        </p:xfrm>
        <a:graphic>
          <a:graphicData uri="http://schemas.openxmlformats.org/drawingml/2006/table">
            <a:tbl>
              <a:tblPr>
                <a:noFill/>
                <a:tableStyleId>{7B4A246A-8344-49E8-AA02-B0FB8F9A9620}</a:tableStyleId>
              </a:tblPr>
              <a:tblGrid>
                <a:gridCol w="158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7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1" u="none" strike="noStrike" cap="none">
                          <a:solidFill>
                            <a:srgbClr val="1C458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Disciplinas:</a:t>
                      </a:r>
                      <a:endParaRPr sz="900" b="1" u="none" strike="noStrike" cap="none">
                        <a:solidFill>
                          <a:srgbClr val="1C458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1" u="none" strike="noStrike" cap="none">
                          <a:solidFill>
                            <a:srgbClr val="1C458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Disciplina 1.</a:t>
                      </a:r>
                      <a:endParaRPr sz="900" b="1" u="none" strike="noStrike" cap="none">
                        <a:solidFill>
                          <a:srgbClr val="1C458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1" u="none" strike="noStrike" cap="none">
                          <a:solidFill>
                            <a:srgbClr val="1C458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Literatura Mexicana</a:t>
                      </a:r>
                      <a:endParaRPr sz="900" b="1" u="none" strike="noStrike" cap="none">
                        <a:solidFill>
                          <a:srgbClr val="1C458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1" u="none" strike="noStrike" cap="none">
                          <a:solidFill>
                            <a:srgbClr val="1C458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 Iberoamericana</a:t>
                      </a:r>
                      <a:endParaRPr sz="900" b="1" u="none" strike="noStrike" cap="none">
                        <a:solidFill>
                          <a:srgbClr val="1C458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1" u="none" strike="noStrike" cap="none">
                          <a:solidFill>
                            <a:srgbClr val="1C458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Disciplina 2. </a:t>
                      </a:r>
                      <a:endParaRPr sz="900" b="1" u="none" strike="noStrike" cap="none">
                        <a:solidFill>
                          <a:srgbClr val="1C458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1" u="none" strike="noStrike" cap="none">
                          <a:solidFill>
                            <a:srgbClr val="1C458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Introducción a las Ciencias Sociales y Económicas. </a:t>
                      </a:r>
                      <a:endParaRPr sz="900" b="1" u="none" strike="noStrike" cap="none">
                        <a:solidFill>
                          <a:srgbClr val="1C458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1" u="none" strike="noStrike" cap="none">
                          <a:solidFill>
                            <a:srgbClr val="1C458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Disciplina 3.</a:t>
                      </a:r>
                      <a:endParaRPr sz="900" b="1" u="none" strike="noStrike" cap="none">
                        <a:solidFill>
                          <a:srgbClr val="1C458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1" u="none" strike="noStrike" cap="none">
                          <a:solidFill>
                            <a:srgbClr val="1C458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Psicología</a:t>
                      </a:r>
                      <a:endParaRPr sz="900" b="1" u="none" strike="noStrike" cap="none">
                        <a:solidFill>
                          <a:srgbClr val="1C458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1" u="none" strike="noStrike" cap="none" dirty="0">
                          <a:solidFill>
                            <a:srgbClr val="1C458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Disciplina 4.</a:t>
                      </a:r>
                      <a:endParaRPr sz="900" b="1" u="none" strike="noStrike" cap="none" dirty="0">
                        <a:solidFill>
                          <a:srgbClr val="1C458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ES" sz="900" b="1" u="none" strike="noStrike" cap="none" dirty="0">
                          <a:solidFill>
                            <a:srgbClr val="1C458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Matemáticas VI Área III</a:t>
                      </a:r>
                      <a:endParaRPr sz="900" b="1" u="none" strike="noStrike" cap="none" dirty="0">
                        <a:solidFill>
                          <a:srgbClr val="1C458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63" descr="cierre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250" y="0"/>
            <a:ext cx="9323777" cy="693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2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79" name="Google Shape;79;p12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2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1" name="Google Shape;81;p12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82" name="Google Shape;82;p12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3" name="Google Shape;83;p12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oogle Shape;84;p1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5" name="Google Shape;85;p12"/>
          <p:cNvSpPr txBox="1"/>
          <p:nvPr/>
        </p:nvSpPr>
        <p:spPr>
          <a:xfrm>
            <a:off x="2152650" y="3200400"/>
            <a:ext cx="48387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Q U I P O 	1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257175" y="1019175"/>
            <a:ext cx="180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Número de equipo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3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92" name="Google Shape;92;p13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3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13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95" name="Google Shape;95;p13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6" name="Google Shape;96;p13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7" name="Google Shape;97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8" name="Google Shape;98;p13"/>
          <p:cNvSpPr txBox="1"/>
          <p:nvPr/>
        </p:nvSpPr>
        <p:spPr>
          <a:xfrm>
            <a:off x="228600" y="1019175"/>
            <a:ext cx="420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Nombre de maestros participantes y sus asignaturas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" name="Google Shape;99;p13"/>
          <p:cNvGraphicFramePr/>
          <p:nvPr/>
        </p:nvGraphicFramePr>
        <p:xfrm>
          <a:off x="272446" y="1803021"/>
          <a:ext cx="8487225" cy="3660600"/>
        </p:xfrm>
        <a:graphic>
          <a:graphicData uri="http://schemas.openxmlformats.org/drawingml/2006/table">
            <a:tbl>
              <a:tblPr firstRow="1" bandRow="1">
                <a:noFill/>
                <a:tableStyleId>{096AD24B-FA5D-426B-B2D4-C9031FE20EAE}</a:tableStyleId>
              </a:tblPr>
              <a:tblGrid>
                <a:gridCol w="334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50"/>
                        <a:buFont typeface="Calibri"/>
                        <a:buNone/>
                      </a:pPr>
                      <a:r>
                        <a:rPr lang="es-ES" sz="1800" u="none" strike="noStrike" cap="none"/>
                        <a:t>Integrantes del equipo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38C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50"/>
                        <a:buFont typeface="Calibri"/>
                        <a:buNone/>
                      </a:pPr>
                      <a:r>
                        <a:rPr lang="es-ES" sz="1800" u="none" strike="noStrike" cap="none"/>
                        <a:t>Asignaturas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38C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250">
                <a:tc>
                  <a:txBody>
                    <a:bodyPr/>
                    <a:lstStyle/>
                    <a:p>
                      <a:pPr marL="0" marR="1143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Jenifer Margarita Herrera Martínez.</a:t>
                      </a:r>
                      <a:endParaRPr sz="18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Psicología.</a:t>
                      </a:r>
                      <a:endParaRPr sz="18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00">
                <a:tc>
                  <a:txBody>
                    <a:bodyPr/>
                    <a:lstStyle/>
                    <a:p>
                      <a:pPr marL="0" marR="1143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Erick Camarillo Reyes. </a:t>
                      </a:r>
                      <a:endParaRPr sz="18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Literatura Mexicana e Iberoamericana.</a:t>
                      </a:r>
                      <a:endParaRPr sz="18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250">
                <a:tc>
                  <a:txBody>
                    <a:bodyPr/>
                    <a:lstStyle/>
                    <a:p>
                      <a:pPr marL="0" marR="1143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Armando Ulises Ruíz Ramírez.</a:t>
                      </a:r>
                      <a:endParaRPr sz="18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Introducción a las ciencias sociales y económicas.</a:t>
                      </a:r>
                      <a:endParaRPr sz="18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00">
                <a:tc>
                  <a:txBody>
                    <a:bodyPr/>
                    <a:lstStyle/>
                    <a:p>
                      <a:pPr marL="0" marR="1143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Guillermo Tapia Álvarez.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Matemáticas VI Área III</a:t>
                      </a:r>
                      <a:endParaRPr sz="1800" u="none" strike="noStrike" cap="none"/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105" name="Google Shape;105;p14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4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7" name="Google Shape;107;p14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108" name="Google Shape;108;p14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9" name="Google Shape;109;p14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1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1" name="Google Shape;111;p14"/>
          <p:cNvSpPr txBox="1"/>
          <p:nvPr/>
        </p:nvSpPr>
        <p:spPr>
          <a:xfrm>
            <a:off x="266700" y="1028700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Ciclo escolar en el que se planea llevar a cabo el proyecto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1828800" y="2591700"/>
            <a:ext cx="5486400" cy="1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Ciclo escolar: 202</a:t>
            </a: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E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202</a:t>
            </a: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 de inicio: 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Octubre</a:t>
            </a: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Fecha de término:  Marzo 202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al que va dirigido el proyecto:  6° Año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5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118" name="Google Shape;118;p15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5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0" name="Google Shape;120;p15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121" name="Google Shape;121;p15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2" name="Google Shape;122;p15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1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4" name="Google Shape;124;p15"/>
          <p:cNvSpPr txBox="1"/>
          <p:nvPr/>
        </p:nvSpPr>
        <p:spPr>
          <a:xfrm>
            <a:off x="266700" y="1019175"/>
            <a:ext cx="201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Nombre del Proyecto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321500" y="3051500"/>
            <a:ext cx="84126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“Rescatando nuestra identidad como mexicanos”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7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143" name="Google Shape;143;p17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7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5" name="Google Shape;145;p17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146" name="Google Shape;146;p17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47" name="Google Shape;147;p17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8" name="Google Shape;148;p1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9" name="Google Shape;149;p17"/>
          <p:cNvSpPr txBox="1"/>
          <p:nvPr/>
        </p:nvSpPr>
        <p:spPr>
          <a:xfrm>
            <a:off x="266700" y="1019175"/>
            <a:ext cx="22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5.1 Conclusiones generales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0" name="Google Shape;150;p17"/>
          <p:cNvGraphicFramePr/>
          <p:nvPr/>
        </p:nvGraphicFramePr>
        <p:xfrm>
          <a:off x="534678" y="2062828"/>
          <a:ext cx="8074600" cy="2690220"/>
        </p:xfrm>
        <a:graphic>
          <a:graphicData uri="http://schemas.openxmlformats.org/drawingml/2006/table">
            <a:tbl>
              <a:tblPr>
                <a:noFill/>
                <a:tableStyleId>{7B4A246A-8344-49E8-AA02-B0FB8F9A9620}</a:tableStyleId>
              </a:tblPr>
              <a:tblGrid>
                <a:gridCol w="149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"/>
                        <a:buFont typeface="Century Gothic"/>
                        <a:buNone/>
                      </a:pPr>
                      <a:r>
                        <a:rPr lang="es-ES" sz="1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5.1.1 </a:t>
                      </a:r>
                      <a:r>
                        <a:rPr lang="es-ES" sz="14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Interdisciplinariedad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56850" marB="5685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¿Qué es?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 la búsqueda de la relación de dos o más disciplinas a nivel curricular, didáctico y pedagógico, permitiendo la formación de vínculos recíprocos de complementariedad y cooperación con el objetivo de favorecer el aprendizaje y la resolución de problemas, mediante el desarrollo e integración de un conocimiento transversal y nuevo. 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¿Qué   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características  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tiene?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el desarrollo de habilidades cognoscitivas, prácticas y humanas con un enfoque sistémico, complementario con otras disciplinas , a un mismo nivel y lenguaje, a pesar de trabajar un tema en común no hay protagonismo.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¿Por qué es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  importante en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educación?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 desarrollar capacidades: saber, hacer y ser, es decir, enriquece el conocimiento, la retroalimentación que permite un trabajo colaborativo, de apropiación individual o de conjunto, se fomentan valores como la conducta y la actitud. Por la integración de distintos saberes y métodos cognoscitivos.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8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156" name="Google Shape;156;p18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8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18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159" name="Google Shape;159;p18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0" name="Google Shape;160;p18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Google Shape;161;p1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162" name="Google Shape;162;p18"/>
          <p:cNvGraphicFramePr/>
          <p:nvPr/>
        </p:nvGraphicFramePr>
        <p:xfrm>
          <a:off x="504197" y="2122533"/>
          <a:ext cx="8207425" cy="2425300"/>
        </p:xfrm>
        <a:graphic>
          <a:graphicData uri="http://schemas.openxmlformats.org/drawingml/2006/table">
            <a:tbl>
              <a:tblPr>
                <a:noFill/>
                <a:tableStyleId>{7B4A246A-8344-49E8-AA02-B0FB8F9A9620}</a:tableStyleId>
              </a:tblPr>
              <a:tblGrid>
                <a:gridCol w="19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¿Cómo motivar a los alumnos para el trabajo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interdisciplinario?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motivar a los alumnos a que se involucren en trabajos interdisciplinarios, se sugiere el desarrollo de proyectos partiendo de sus experiencias, intereses y necesidades, resolviendo situaciones reales, permitiendo al alumno la elección de temas de su interés, previa discriminación de los mismos, partiendo de problemas reales que enfrenta su comunidad; promoviendo valores, como la responsabilidad, el trabajo en equipo y  el respeto, así como permitir que el alumno desarrolle su creatividad a partir de problemas reales en su entorno; el alumno será considerado como  el centro del proceso de enseñanza aprendizaje, dejando al maestro con el papel de generador, moderador y guía en las actividades del proceso de enseñanza;  Demostrándoles la aplicabilidad de los conocimientos adquiridos para la resolución de problemas reales; aplicando estrategias para resolver un problema propio de sus intereses utilizando el conocimiento adquirido en cada disciplina; mostrar las ventajas de trabajar con otras disciplinas ocupando la práctica.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9"/>
          <p:cNvGrpSpPr/>
          <p:nvPr/>
        </p:nvGrpSpPr>
        <p:grpSpPr>
          <a:xfrm>
            <a:off x="25" y="-4575"/>
            <a:ext cx="9143938" cy="6867138"/>
            <a:chOff x="0" y="0"/>
            <a:chExt cx="9215821" cy="6867138"/>
          </a:xfrm>
        </p:grpSpPr>
        <p:pic>
          <p:nvPicPr>
            <p:cNvPr id="168" name="Google Shape;168;p19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9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0" name="Google Shape;170;p19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171" name="Google Shape;171;p19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2" name="Google Shape;172;p19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" name="Google Shape;173;p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aphicFrame>
        <p:nvGraphicFramePr>
          <p:cNvPr id="174" name="Google Shape;174;p19"/>
          <p:cNvGraphicFramePr/>
          <p:nvPr/>
        </p:nvGraphicFramePr>
        <p:xfrm>
          <a:off x="468294" y="1621166"/>
          <a:ext cx="8207425" cy="3972075"/>
        </p:xfrm>
        <a:graphic>
          <a:graphicData uri="http://schemas.openxmlformats.org/drawingml/2006/table">
            <a:tbl>
              <a:tblPr>
                <a:noFill/>
                <a:tableStyleId>{7B4A246A-8344-49E8-AA02-B0FB8F9A9620}</a:tableStyleId>
              </a:tblPr>
              <a:tblGrid>
                <a:gridCol w="19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Century Gothic"/>
                        <a:buNone/>
                      </a:pPr>
                      <a:r>
                        <a:rPr lang="es-ES" sz="12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¿Cuáles son los prerrequisitos materiales, organizacionales y personales para la planeación del  trabajo interdisciplinario?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s-E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Materiales</a:t>
                      </a:r>
                      <a:r>
                        <a:rPr lang="es-E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s-E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 buena comunicación que se vea reflejada en la comprensión de las instrucciones dadas para la optimización de los recursos como internet, bibliografía, uso de la biblioteca, libros propios y el tiempo del que se dispone para la realización del proyecto. Además, de la disponibilidad de mobiliario, equipo y espacios adecuados para el trabajo cooperativo.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Century Gothic"/>
                        <a:buNone/>
                      </a:pPr>
                      <a:r>
                        <a:rPr lang="es-ES" sz="5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3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s-E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Organizacionales</a:t>
                      </a:r>
                      <a:r>
                        <a:rPr lang="es-E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s-E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Conocimiento de los Programas Operativos de las otras materias con las que se trabaja para buscar conjuntamente la conectividad entre las diferentes áreas y así proceder a la delimitación del tema, el marco de referencia y el establecimiento de metas y propósitos comunes. Además, buscar en conjunto la aplicación del resultado en la solución de alguna problemática social.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s-E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Esto apoyado en el uso de estrategias de andamiaje y una buena organización de equipos con base en criterios específicos: estilos de aprendizaje, hemisferios cerebrales, habilidades, conocimientos.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s-E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este modo generar una rúbrica general y particular para llevar un adecuado seguimiento del trabajo, así como una evaluación completa y proporcional al trabajo realizado por cada estudiante. 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entury Gothic"/>
                        <a:buNone/>
                      </a:pPr>
                      <a:r>
                        <a:rPr lang="es-ES" sz="6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3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s-ES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Personales</a:t>
                      </a:r>
                      <a:r>
                        <a:rPr lang="es-E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s-E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Tener una buena disposición por parte de los docentes y de las instancias educativas para realizar el trabajo interdisciplinario y colaborativo, con una mentalidad abierta al cambio y a la ruptura de paradigmas, así como al intercambio de información.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s-E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Tener convicción, voluntad y pasión para desarrollar esta nueva forma de trabajo.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s-E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Saber identificar las acciones o actitudes útiles o apropiadas para la integración de procesos de aprendizaje.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s-ES" sz="110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Buscar la comunicación efectiva con los otros profesores para lograr acuerdos, siempre un “ganar-ganar”.</a:t>
                      </a:r>
                      <a:endParaRPr sz="11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0"/>
          <p:cNvGrpSpPr/>
          <p:nvPr/>
        </p:nvGrpSpPr>
        <p:grpSpPr>
          <a:xfrm>
            <a:off x="0" y="-9125"/>
            <a:ext cx="9143938" cy="6867138"/>
            <a:chOff x="0" y="0"/>
            <a:chExt cx="9215821" cy="6867138"/>
          </a:xfrm>
        </p:grpSpPr>
        <p:pic>
          <p:nvPicPr>
            <p:cNvPr id="180" name="Google Shape;180;p20" descr="Interior2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215821" cy="6867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0"/>
            <p:cNvPicPr preferRelativeResize="0"/>
            <p:nvPr/>
          </p:nvPicPr>
          <p:blipFill rotWithShape="1">
            <a:blip r:embed="rId4">
              <a:alphaModFix/>
            </a:blip>
            <a:srcRect r="47807"/>
            <a:stretch/>
          </p:blipFill>
          <p:spPr>
            <a:xfrm>
              <a:off x="457200" y="513733"/>
              <a:ext cx="1953490" cy="591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2" name="Google Shape;182;p20"/>
            <p:cNvGrpSpPr/>
            <p:nvPr/>
          </p:nvGrpSpPr>
          <p:grpSpPr>
            <a:xfrm>
              <a:off x="4930205" y="513733"/>
              <a:ext cx="4007256" cy="620493"/>
              <a:chOff x="4756585" y="690408"/>
              <a:chExt cx="4007256" cy="620493"/>
            </a:xfrm>
          </p:grpSpPr>
          <p:sp>
            <p:nvSpPr>
              <p:cNvPr id="183" name="Google Shape;183;p20"/>
              <p:cNvSpPr txBox="1"/>
              <p:nvPr/>
            </p:nvSpPr>
            <p:spPr>
              <a:xfrm>
                <a:off x="5277508" y="690408"/>
                <a:ext cx="29655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7365D"/>
                  </a:buClr>
                  <a:buSzPts val="1600"/>
                  <a:buFont typeface="Times New Roman"/>
                  <a:buNone/>
                </a:pP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ENTRO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NIVERSITARIO </a:t>
                </a:r>
                <a:r>
                  <a:rPr lang="es-ES" sz="16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M</a:t>
                </a:r>
                <a:r>
                  <a:rPr lang="es-ES" sz="1200" b="1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ÉXICO</a:t>
                </a:r>
                <a:b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s-ES" sz="1200" b="0" i="0" u="none" strike="noStrike" cap="none">
                    <a:solidFill>
                      <a:srgbClr val="17365D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CLAVE UNAM: 1009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84" name="Google Shape;184;p20"/>
              <p:cNvPicPr preferRelativeResize="0"/>
              <p:nvPr/>
            </p:nvPicPr>
            <p:blipFill rotWithShape="1">
              <a:blip r:embed="rId5">
                <a:alphaModFix/>
              </a:blip>
              <a:srcRect l="6169" t="14800" r="4797" b="11821"/>
              <a:stretch/>
            </p:blipFill>
            <p:spPr>
              <a:xfrm>
                <a:off x="4756585" y="735781"/>
                <a:ext cx="520923" cy="55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2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270185" y="735781"/>
                <a:ext cx="493656" cy="5751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6" name="Google Shape;186;p20"/>
          <p:cNvSpPr txBox="1"/>
          <p:nvPr/>
        </p:nvSpPr>
        <p:spPr>
          <a:xfrm>
            <a:off x="4167150" y="1171575"/>
            <a:ext cx="80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Índice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700025" y="1657350"/>
            <a:ext cx="7743900" cy="4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5.1 Conclusiones generales.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5.1.1 Interdisciplinariedad.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5.1.2 El Aprendizaje Cooperativo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5.2 Fotografías de la 1ª. sesión de trabajo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5.3 Organizador gráfico del Proyecto.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5.4 Introducción o justificación. Descripción del proyecto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5.5 Objetivo general del Proyecto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5.5.1 Objetivo o propósitos a alcanzar, de cada asignatura involucrada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5.6 Pregunta/s generadora/s pregunta/s guía, problema/s a abordar, asunto a resolver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o a probar, propuesta, etcétera, del proyecto a realizar.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5.7 Contenido. Temas y productos propuestos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5.8 Formatos e instrumentos para la planeación, seguimiento y evaluación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5.8.1 Planeación General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5.8.2 Planeación día a día.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5.8.3 Seguimiento.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5.8.4 Evaluación.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5.8.5 Autoevaluación y coevaluación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5.9 Reflexión. Grupo interdisciplinario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2248</Words>
  <Application>Microsoft Office PowerPoint</Application>
  <PresentationFormat>Presentación en pantalla (4:3)</PresentationFormat>
  <Paragraphs>187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 Carreón</dc:creator>
  <cp:lastModifiedBy>Camilo Carreón</cp:lastModifiedBy>
  <cp:revision>6</cp:revision>
  <dcterms:modified xsi:type="dcterms:W3CDTF">2024-04-15T04:41:17Z</dcterms:modified>
</cp:coreProperties>
</file>