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9" r:id="rId11"/>
    <p:sldId id="310" r:id="rId12"/>
    <p:sldId id="266" r:id="rId13"/>
    <p:sldId id="267" r:id="rId14"/>
    <p:sldId id="268" r:id="rId15"/>
    <p:sldId id="311" r:id="rId16"/>
    <p:sldId id="312" r:id="rId17"/>
    <p:sldId id="270" r:id="rId18"/>
    <p:sldId id="271" r:id="rId19"/>
    <p:sldId id="272" r:id="rId20"/>
    <p:sldId id="273" r:id="rId21"/>
    <p:sldId id="274" r:id="rId22"/>
    <p:sldId id="305" r:id="rId23"/>
    <p:sldId id="306" r:id="rId24"/>
    <p:sldId id="313" r:id="rId25"/>
    <p:sldId id="314" r:id="rId26"/>
    <p:sldId id="276" r:id="rId27"/>
    <p:sldId id="277" r:id="rId28"/>
    <p:sldId id="278" r:id="rId29"/>
    <p:sldId id="279" r:id="rId30"/>
    <p:sldId id="315" r:id="rId31"/>
    <p:sldId id="317" r:id="rId32"/>
    <p:sldId id="281" r:id="rId33"/>
    <p:sldId id="282" r:id="rId34"/>
    <p:sldId id="283" r:id="rId35"/>
    <p:sldId id="284" r:id="rId36"/>
    <p:sldId id="318" r:id="rId37"/>
    <p:sldId id="319" r:id="rId38"/>
    <p:sldId id="286" r:id="rId39"/>
    <p:sldId id="307" r:id="rId40"/>
    <p:sldId id="287" r:id="rId41"/>
    <p:sldId id="288" r:id="rId42"/>
    <p:sldId id="289" r:id="rId43"/>
    <p:sldId id="290" r:id="rId44"/>
    <p:sldId id="291" r:id="rId45"/>
    <p:sldId id="320" r:id="rId46"/>
    <p:sldId id="321" r:id="rId47"/>
    <p:sldId id="293" r:id="rId48"/>
    <p:sldId id="294" r:id="rId49"/>
    <p:sldId id="295" r:id="rId50"/>
    <p:sldId id="296" r:id="rId51"/>
    <p:sldId id="322" r:id="rId52"/>
    <p:sldId id="323" r:id="rId53"/>
    <p:sldId id="298" r:id="rId54"/>
    <p:sldId id="308" r:id="rId55"/>
    <p:sldId id="299" r:id="rId56"/>
    <p:sldId id="300" r:id="rId57"/>
    <p:sldId id="301" r:id="rId58"/>
    <p:sldId id="302" r:id="rId59"/>
    <p:sldId id="303" r:id="rId60"/>
    <p:sldId id="304" r:id="rId6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gYaKaeDPWP4MClfO876nfGwYbm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FEF3C-2AE5-4A4C-B1CB-7AD714DFB9E8}">
  <a:tblStyle styleId="{469FEF3C-2AE5-4A4C-B1CB-7AD714DFB9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3dc941f3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3dc941f3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3dc941f3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3dc941f3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3dc941f3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3dc941f3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3dc941f3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3dc941f3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3dc941f3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3dc941f3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8375fadfa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8375fadfa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3dc941f3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d3dc941f3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3dc941f3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3dc941f3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3dc941f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3dc941f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3dc941f3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d3dc941f3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3dc941f3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3dc941f3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3dc941f3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3dc941f3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b800690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db800690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4c301d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4c301d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3dc941f3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3dc941f3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3dc941f3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3dc941f3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94c497c6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94c497c6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3dc941f3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d3dc941f3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8375fadf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8375fadf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d8375fadf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d8375fadf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8375fadf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8375fadfa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8375fadfa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d8375fadfa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3dc941f3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d3dc941f3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4e57dbc8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4e57dbc8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4e57dbc8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d4e57dbc8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4e57dbc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4e57dbc8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3dc941f3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d3dc941f3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8375fadf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d8375fadfa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8375fadfa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8375fadfa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3dc94213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d3dc94213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3dc9421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d3dc9421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8375fadf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8375fadf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0WP1dMGqTnj9ZK6bav-U8Ge6bXUi-th/view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hyperlink" Target="http://drive.google.com/file/d/1NZXc2VkdKLo6mnlEFWNhtl1k2DRIY74Z/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_ZrHPY38qmAE0908-jR4VuzY1bD_Ek2n/view?usp=shar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hyperlink" Target="http://drive.google.com/file/d/1ykU0UmUhzWOIe-gx7xAKjvpcSkbPKwTG/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r6KH39onIPd564Hfiln9PetDdIA8lCeo/view?usp=sharin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hyperlink" Target="http://drive.google.com/file/d/13Je91ewyLzdoMHZHfmtAPDl4bxsLoNyR/vie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4VoOe8P5k54WGdP8-J4xsfcHjUDecHE/view?usp=shar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hyperlink" Target="http://drive.google.com/file/d/14pb5BjBtmTwU22ADEgyHGwtedmSPLVPm/view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oQtoK6Mw4V5CE8TZBu4fCeaPVgjaxaIt/view?usp=sharin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hyperlink" Target="http://drive.google.com/file/d/1JZbbjxLIrR_MqPhfHYW9UYDkYtW9Tb6U/view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INSTITUTO FRAY JUAN DE ZUMÁRRAGA</a:t>
            </a:r>
            <a:endParaRPr/>
          </a:p>
        </p:txBody>
      </p:sp>
      <p:pic>
        <p:nvPicPr>
          <p:cNvPr id="85" name="Google Shape;85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1866900"/>
            <a:ext cx="2794000" cy="4268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A732E-E10E-4C7E-B248-2E9482FB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73"/>
            <a:ext cx="10515600" cy="1282890"/>
          </a:xfrm>
        </p:spPr>
        <p:txBody>
          <a:bodyPr/>
          <a:lstStyle/>
          <a:p>
            <a:pPr algn="ctr"/>
            <a:br>
              <a:rPr lang="es-MX" sz="1800" b="1" dirty="0"/>
            </a:br>
            <a:r>
              <a:rPr lang="es-MX" sz="1800" b="1" dirty="0"/>
              <a:t>10. ESTRUCTURA INICAIL DE PLANEACIÓN</a:t>
            </a:r>
            <a:br>
              <a:rPr lang="es-MX" dirty="0"/>
            </a:br>
            <a:r>
              <a:rPr lang="es-MX" sz="1800" b="1" dirty="0"/>
              <a:t>SECUENCIA DIDÁCTICA INTERDISCIPLINARIA DE INICIO</a:t>
            </a:r>
            <a:br>
              <a:rPr lang="es-MX" sz="1800" dirty="0"/>
            </a:br>
            <a:r>
              <a:rPr lang="es-MX" sz="1800" b="1" dirty="0"/>
              <a:t>PROYECTO DE QUINTO GRADO</a:t>
            </a:r>
            <a:br>
              <a:rPr lang="es-MX" sz="1800" dirty="0"/>
            </a:br>
            <a:r>
              <a:rPr lang="es-MX" sz="1800" b="1" dirty="0"/>
              <a:t>SI ME CONOCES Y CUIDAS, ¡TE SABE MEJOR!</a:t>
            </a:r>
            <a:br>
              <a:rPr lang="es-MX" sz="1800" dirty="0"/>
            </a:br>
            <a:endParaRPr lang="es-MX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722BF2-A67E-4E8D-9FA4-CD04F6D68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6" t="21081" r="28246" b="7840"/>
          <a:stretch/>
        </p:blipFill>
        <p:spPr>
          <a:xfrm>
            <a:off x="2961564" y="1335932"/>
            <a:ext cx="6837529" cy="5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5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123B3E-D7D3-4D1B-94C2-6C8E40A3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37" t="28049" r="28246" b="46267"/>
          <a:stretch/>
        </p:blipFill>
        <p:spPr>
          <a:xfrm>
            <a:off x="2606722" y="234360"/>
            <a:ext cx="7373808" cy="24081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C6BADE-332A-4BAC-BC12-4A88B2BB7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0" t="22473" r="28358" b="16028"/>
          <a:stretch/>
        </p:blipFill>
        <p:spPr>
          <a:xfrm>
            <a:off x="2606722" y="2642516"/>
            <a:ext cx="7373808" cy="42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9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3dc941f38_0_5"/>
          <p:cNvSpPr txBox="1">
            <a:spLocks noGrp="1"/>
          </p:cNvSpPr>
          <p:nvPr>
            <p:ph type="title"/>
          </p:nvPr>
        </p:nvSpPr>
        <p:spPr>
          <a:xfrm>
            <a:off x="4718900" y="314225"/>
            <a:ext cx="2632200" cy="62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Evidencias </a:t>
            </a:r>
            <a:endParaRPr/>
          </a:p>
        </p:txBody>
      </p:sp>
      <p:sp>
        <p:nvSpPr>
          <p:cNvPr id="147" name="Google Shape;147;gd3dc941f38_0_5"/>
          <p:cNvSpPr txBox="1">
            <a:spLocks noGrp="1"/>
          </p:cNvSpPr>
          <p:nvPr>
            <p:ph type="body" idx="1"/>
          </p:nvPr>
        </p:nvSpPr>
        <p:spPr>
          <a:xfrm>
            <a:off x="838200" y="1176725"/>
            <a:ext cx="10515600" cy="508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 err="1"/>
              <a:t>Dinámica</a:t>
            </a:r>
            <a:r>
              <a:rPr lang="en-US" dirty="0"/>
              <a:t> de </a:t>
            </a:r>
            <a:r>
              <a:rPr lang="en-US" dirty="0" err="1"/>
              <a:t>lotería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conceptos</a:t>
            </a:r>
            <a:r>
              <a:rPr lang="en-US" dirty="0"/>
              <a:t> </a:t>
            </a:r>
            <a:r>
              <a:rPr lang="en-US" dirty="0" err="1"/>
              <a:t>interdisciplinarios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8" name="Google Shape;148;gd3dc941f38_0_5"/>
          <p:cNvPicPr preferRelativeResize="0"/>
          <p:nvPr/>
        </p:nvPicPr>
        <p:blipFill rotWithShape="1">
          <a:blip r:embed="rId3">
            <a:alphaModFix/>
          </a:blip>
          <a:srcRect l="23874" t="30194" r="29684" b="8733"/>
          <a:stretch/>
        </p:blipFill>
        <p:spPr>
          <a:xfrm>
            <a:off x="1310185" y="1856096"/>
            <a:ext cx="8243248" cy="50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3dc941f38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383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000" dirty="0" err="1"/>
              <a:t>Clase</a:t>
            </a:r>
            <a:r>
              <a:rPr lang="en-US" sz="2000" dirty="0"/>
              <a:t> virtual </a:t>
            </a:r>
            <a:r>
              <a:rPr lang="en-US" sz="2000" dirty="0" err="1"/>
              <a:t>interdisciplinaria</a:t>
            </a:r>
            <a:r>
              <a:rPr lang="en-US" sz="2000" dirty="0"/>
              <a:t> de </a:t>
            </a:r>
            <a:r>
              <a:rPr lang="en-US" sz="2000" dirty="0" err="1"/>
              <a:t>inicio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https://drive.google.com/file/d/1A0WP1dMGqTnj9ZK6bav-U8Ge6bXUi-th/view?usp=sharing</a:t>
            </a:r>
            <a:br>
              <a:rPr lang="en-US" sz="2000" dirty="0"/>
            </a:br>
            <a:endParaRPr sz="2000" dirty="0"/>
          </a:p>
        </p:txBody>
      </p:sp>
      <p:sp>
        <p:nvSpPr>
          <p:cNvPr id="154" name="Google Shape;154;gd3dc941f38_0_14"/>
          <p:cNvSpPr txBox="1">
            <a:spLocks noGrp="1"/>
          </p:cNvSpPr>
          <p:nvPr>
            <p:ph type="body" idx="1"/>
          </p:nvPr>
        </p:nvSpPr>
        <p:spPr>
          <a:xfrm>
            <a:off x="838200" y="1532800"/>
            <a:ext cx="10515600" cy="464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gd3dc941f38_0_14" title="loteria 16-02-202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950" y="1532800"/>
            <a:ext cx="9900426" cy="543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d3dc941f38_0_23"/>
          <p:cNvPicPr preferRelativeResize="0"/>
          <p:nvPr/>
        </p:nvPicPr>
        <p:blipFill rotWithShape="1">
          <a:blip r:embed="rId3">
            <a:alphaModFix/>
          </a:blip>
          <a:srcRect l="15316" t="18690" r="15156" b="24604"/>
          <a:stretch/>
        </p:blipFill>
        <p:spPr>
          <a:xfrm>
            <a:off x="1366575" y="888425"/>
            <a:ext cx="9577750" cy="47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200A8EA-6E02-442D-A42A-2FB6C7A72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4" t="22797" r="21635" b="21620"/>
          <a:stretch/>
        </p:blipFill>
        <p:spPr>
          <a:xfrm>
            <a:off x="715431" y="471392"/>
            <a:ext cx="10761138" cy="63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72C8C9-CBB7-4E01-8F1A-67FCEF4E0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1" t="27850" r="24105" b="16800"/>
          <a:stretch/>
        </p:blipFill>
        <p:spPr>
          <a:xfrm>
            <a:off x="918587" y="859809"/>
            <a:ext cx="9863144" cy="58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3dc941f38_0_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42273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Clase</a:t>
            </a:r>
            <a:r>
              <a:rPr lang="en-US" sz="2400" dirty="0"/>
              <a:t> virtual </a:t>
            </a:r>
            <a:r>
              <a:rPr lang="en-US" sz="2400" dirty="0" err="1"/>
              <a:t>interdisciplinaria</a:t>
            </a:r>
            <a:r>
              <a:rPr lang="en-US" sz="2400" dirty="0"/>
              <a:t> de desarrollo1 </a:t>
            </a:r>
            <a:r>
              <a:rPr lang="en-US" sz="2400" dirty="0">
                <a:hlinkClick r:id="rId3"/>
              </a:rPr>
              <a:t>https://drive.google.com/file/d/1_ZrHPY38qmAE0908-jR4VuzY1bD_Ek2n/view?usp=sharing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sz="2400" dirty="0"/>
          </a:p>
        </p:txBody>
      </p:sp>
      <p:sp>
        <p:nvSpPr>
          <p:cNvPr id="173" name="Google Shape;173;gd3dc941f38_0_39"/>
          <p:cNvSpPr txBox="1">
            <a:spLocks noGrp="1"/>
          </p:cNvSpPr>
          <p:nvPr>
            <p:ph type="body" idx="1"/>
          </p:nvPr>
        </p:nvSpPr>
        <p:spPr>
          <a:xfrm>
            <a:off x="838200" y="1571150"/>
            <a:ext cx="10515600" cy="501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4" name="Google Shape;174;gd3dc941f38_0_39" title="Secuencia interdisc. desarrollo 1 - Huerto_20-2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1787857"/>
            <a:ext cx="10947124" cy="579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3dc941f38_0_46"/>
          <p:cNvSpPr txBox="1">
            <a:spLocks noGrp="1"/>
          </p:cNvSpPr>
          <p:nvPr>
            <p:ph type="body" idx="1"/>
          </p:nvPr>
        </p:nvSpPr>
        <p:spPr>
          <a:xfrm>
            <a:off x="838200" y="595775"/>
            <a:ext cx="10515600" cy="558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/>
              <a:t>El derecho a la alimentación y la salud </a:t>
            </a:r>
            <a:endParaRPr sz="3000" b="1"/>
          </a:p>
        </p:txBody>
      </p:sp>
      <p:pic>
        <p:nvPicPr>
          <p:cNvPr id="180" name="Google Shape;180;gd3dc941f38_0_46"/>
          <p:cNvPicPr preferRelativeResize="0"/>
          <p:nvPr/>
        </p:nvPicPr>
        <p:blipFill rotWithShape="1">
          <a:blip r:embed="rId3">
            <a:alphaModFix/>
          </a:blip>
          <a:srcRect l="16501" t="21660" r="16501" b="10776"/>
          <a:stretch/>
        </p:blipFill>
        <p:spPr>
          <a:xfrm>
            <a:off x="1981850" y="1486425"/>
            <a:ext cx="8168526" cy="463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8375fadfa_1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 plato del bien comer y la jarra del buen beber</a:t>
            </a:r>
            <a:endParaRPr/>
          </a:p>
        </p:txBody>
      </p:sp>
      <p:pic>
        <p:nvPicPr>
          <p:cNvPr id="186" name="Google Shape;186;gd8375fadfa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2" y="1825625"/>
            <a:ext cx="4400875" cy="44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d8375fadfa_1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200" y="2326175"/>
            <a:ext cx="6691800" cy="36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Nombre del proyecto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“SI ME CONOCES Y ME CUIDAS, </a:t>
            </a:r>
            <a:endParaRPr/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¡TE SABE MEJOR!”</a:t>
            </a:r>
            <a:endParaRPr/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Quinto grado de preparatoria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3dc941f38_0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Siembra de huertos caseros </a:t>
            </a:r>
            <a:endParaRPr/>
          </a:p>
        </p:txBody>
      </p:sp>
      <p:pic>
        <p:nvPicPr>
          <p:cNvPr id="193" name="Google Shape;193;gd3dc941f38_0_52"/>
          <p:cNvPicPr preferRelativeResize="0"/>
          <p:nvPr/>
        </p:nvPicPr>
        <p:blipFill rotWithShape="1">
          <a:blip r:embed="rId3">
            <a:alphaModFix/>
          </a:blip>
          <a:srcRect l="25780" t="27701" r="15626" b="14115"/>
          <a:stretch/>
        </p:blipFill>
        <p:spPr>
          <a:xfrm>
            <a:off x="2527025" y="1690825"/>
            <a:ext cx="7521551" cy="41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3dc941f38_0_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Elaboración de composta </a:t>
            </a:r>
            <a:endParaRPr/>
          </a:p>
        </p:txBody>
      </p:sp>
      <p:pic>
        <p:nvPicPr>
          <p:cNvPr id="199" name="Google Shape;199;gd3dc941f38_0_60"/>
          <p:cNvPicPr preferRelativeResize="0"/>
          <p:nvPr/>
        </p:nvPicPr>
        <p:blipFill rotWithShape="1">
          <a:blip r:embed="rId3">
            <a:alphaModFix/>
          </a:blip>
          <a:srcRect l="27167" t="27464" r="16056" b="13395"/>
          <a:stretch/>
        </p:blipFill>
        <p:spPr>
          <a:xfrm>
            <a:off x="3546850" y="1870575"/>
            <a:ext cx="6209098" cy="37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8AF3EF-BA9D-4F5A-8ECD-12433DA00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6" t="37407" r="40896" b="12220"/>
          <a:stretch/>
        </p:blipFill>
        <p:spPr>
          <a:xfrm>
            <a:off x="3084393" y="757692"/>
            <a:ext cx="5308979" cy="59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15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01C751-C49F-4029-8D3C-466703F4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8" t="36591" r="35523" b="11797"/>
          <a:stretch/>
        </p:blipFill>
        <p:spPr>
          <a:xfrm>
            <a:off x="545909" y="136477"/>
            <a:ext cx="4831309" cy="41902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D3943EA-6842-41CF-8900-23478F6D8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51" t="34396" r="45373" b="12245"/>
          <a:stretch/>
        </p:blipFill>
        <p:spPr>
          <a:xfrm>
            <a:off x="6687403" y="325581"/>
            <a:ext cx="3179928" cy="6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8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A4A0EB-867E-4101-A29C-528C15FA2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5705" r="25560" b="20782"/>
          <a:stretch/>
        </p:blipFill>
        <p:spPr>
          <a:xfrm>
            <a:off x="621465" y="344297"/>
            <a:ext cx="10269448" cy="61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3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9EC5AA-8A9A-45A4-9FAA-F8D5B365A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8" t="18492" r="26456" b="24565"/>
          <a:stretch/>
        </p:blipFill>
        <p:spPr>
          <a:xfrm>
            <a:off x="552781" y="750627"/>
            <a:ext cx="10706622" cy="59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3dc941f3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Desarrollo del huerto casero </a:t>
            </a:r>
            <a:endParaRPr/>
          </a:p>
        </p:txBody>
      </p:sp>
      <p:pic>
        <p:nvPicPr>
          <p:cNvPr id="212" name="Google Shape;212;gd3dc941f38_0_0"/>
          <p:cNvPicPr preferRelativeResize="0"/>
          <p:nvPr/>
        </p:nvPicPr>
        <p:blipFill rotWithShape="1">
          <a:blip r:embed="rId3">
            <a:alphaModFix/>
          </a:blip>
          <a:srcRect l="25398" t="26584" r="14939" b="20701"/>
          <a:stretch/>
        </p:blipFill>
        <p:spPr>
          <a:xfrm>
            <a:off x="2270050" y="1791775"/>
            <a:ext cx="7898676" cy="386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d3dc941f38_0_68"/>
          <p:cNvPicPr preferRelativeResize="0"/>
          <p:nvPr/>
        </p:nvPicPr>
        <p:blipFill rotWithShape="1">
          <a:blip r:embed="rId3">
            <a:alphaModFix/>
          </a:blip>
          <a:srcRect l="25629" t="28126" r="14988" b="16539"/>
          <a:stretch/>
        </p:blipFill>
        <p:spPr>
          <a:xfrm>
            <a:off x="1930950" y="1015800"/>
            <a:ext cx="8715650" cy="45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d3dc941f38_0_74"/>
          <p:cNvPicPr preferRelativeResize="0"/>
          <p:nvPr/>
        </p:nvPicPr>
        <p:blipFill rotWithShape="1">
          <a:blip r:embed="rId3">
            <a:alphaModFix/>
          </a:blip>
          <a:srcRect l="25629" t="28317" r="14878" b="15763"/>
          <a:stretch/>
        </p:blipFill>
        <p:spPr>
          <a:xfrm>
            <a:off x="2363550" y="1257400"/>
            <a:ext cx="7945551" cy="419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d3dc941f38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000" y="896025"/>
            <a:ext cx="6924250" cy="51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Número de equipo</a:t>
            </a: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endParaRPr dirty="0"/>
          </a:p>
          <a:p>
            <a:pPr marL="0" marR="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Asignaturas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intervienen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profesores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titulares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Educación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la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Laura Martínez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Patricia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Becerril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Rodríguez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Química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María de Lourdes Jiménez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422AEB-F95E-4B06-8480-D7F6DAA48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5" t="14510" r="23769" b="18392"/>
          <a:stretch/>
        </p:blipFill>
        <p:spPr>
          <a:xfrm>
            <a:off x="1528549" y="614149"/>
            <a:ext cx="9492931" cy="59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1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BE8FFE-1679-4897-A171-477BE3FB9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2" t="32230" r="23992" b="29344"/>
          <a:stretch/>
        </p:blipFill>
        <p:spPr>
          <a:xfrm>
            <a:off x="950511" y="1173706"/>
            <a:ext cx="11009715" cy="50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5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b80069060_0_0"/>
          <p:cNvSpPr txBox="1">
            <a:spLocks noGrp="1"/>
          </p:cNvSpPr>
          <p:nvPr>
            <p:ph type="title"/>
          </p:nvPr>
        </p:nvSpPr>
        <p:spPr>
          <a:xfrm>
            <a:off x="306025" y="365125"/>
            <a:ext cx="11047775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000" dirty="0" err="1"/>
              <a:t>Evidencias</a:t>
            </a:r>
            <a:r>
              <a:rPr lang="en-US" sz="2000" dirty="0"/>
              <a:t>: </a:t>
            </a:r>
            <a:r>
              <a:rPr lang="en-US" sz="2000" dirty="0" err="1"/>
              <a:t>clase</a:t>
            </a:r>
            <a:r>
              <a:rPr lang="en-US" sz="2000" dirty="0"/>
              <a:t> </a:t>
            </a:r>
            <a:r>
              <a:rPr lang="en-US" sz="2000" dirty="0" err="1"/>
              <a:t>unidisciplinaria</a:t>
            </a:r>
            <a:r>
              <a:rPr lang="en-US" sz="2000" dirty="0"/>
              <a:t> de </a:t>
            </a:r>
            <a:r>
              <a:rPr lang="en-US" sz="2000" dirty="0" err="1"/>
              <a:t>Ética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https://drive.google.com/file/d/1r6KH39onIPd564Hfiln9PetDdIA8lCeo/view?usp=sharing</a:t>
            </a:r>
            <a:br>
              <a:rPr lang="en-US" sz="2000" dirty="0"/>
            </a:br>
            <a:endParaRPr sz="2000" dirty="0"/>
          </a:p>
        </p:txBody>
      </p:sp>
      <p:pic>
        <p:nvPicPr>
          <p:cNvPr id="240" name="Google Shape;240;gdb80069060_0_0" title="GMT20201204-131122_--TICA-501_1676x720 (1)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025" y="1796000"/>
            <a:ext cx="11319448" cy="48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4c301d460_0_0"/>
          <p:cNvSpPr txBox="1">
            <a:spLocks noGrp="1"/>
          </p:cNvSpPr>
          <p:nvPr>
            <p:ph type="title"/>
          </p:nvPr>
        </p:nvSpPr>
        <p:spPr>
          <a:xfrm>
            <a:off x="914550" y="1166725"/>
            <a:ext cx="10515600" cy="1108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Evidencias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tema</a:t>
            </a:r>
            <a:r>
              <a:rPr lang="en-US" dirty="0"/>
              <a:t> “Derecho a </a:t>
            </a:r>
            <a:r>
              <a:rPr lang="en-US" dirty="0" err="1"/>
              <a:t>alimentación</a:t>
            </a:r>
            <a:r>
              <a:rPr lang="en-US" dirty="0"/>
              <a:t> y la </a:t>
            </a:r>
            <a:r>
              <a:rPr lang="en-US" dirty="0" err="1"/>
              <a:t>salud</a:t>
            </a:r>
            <a:r>
              <a:rPr lang="en-US" dirty="0"/>
              <a:t>”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6" name="Google Shape;246;gd4c301d460_0_0"/>
          <p:cNvPicPr preferRelativeResize="0"/>
          <p:nvPr/>
        </p:nvPicPr>
        <p:blipFill rotWithShape="1">
          <a:blip r:embed="rId3">
            <a:alphaModFix/>
          </a:blip>
          <a:srcRect l="3752" t="15197" r="39985" b="17440"/>
          <a:stretch/>
        </p:blipFill>
        <p:spPr>
          <a:xfrm>
            <a:off x="3016155" y="2275525"/>
            <a:ext cx="6960358" cy="422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d3dc941f38_0_94"/>
          <p:cNvPicPr preferRelativeResize="0"/>
          <p:nvPr/>
        </p:nvPicPr>
        <p:blipFill rotWithShape="1">
          <a:blip r:embed="rId3">
            <a:alphaModFix/>
          </a:blip>
          <a:srcRect l="12577" t="15823" r="14381" b="15528"/>
          <a:stretch/>
        </p:blipFill>
        <p:spPr>
          <a:xfrm>
            <a:off x="1201004" y="481250"/>
            <a:ext cx="9403306" cy="56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d3dc941f38_0_102"/>
          <p:cNvPicPr preferRelativeResize="0"/>
          <p:nvPr/>
        </p:nvPicPr>
        <p:blipFill rotWithShape="1">
          <a:blip r:embed="rId3">
            <a:alphaModFix/>
          </a:blip>
          <a:srcRect l="20323" t="14425" r="23112" b="19309"/>
          <a:stretch/>
        </p:blipFill>
        <p:spPr>
          <a:xfrm>
            <a:off x="1241946" y="0"/>
            <a:ext cx="9048466" cy="6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90E181-73DE-4388-A370-38DBE6C48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53" t="16899" r="22425" b="15008"/>
          <a:stretch/>
        </p:blipFill>
        <p:spPr>
          <a:xfrm>
            <a:off x="1555846" y="272955"/>
            <a:ext cx="9398998" cy="64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0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7FE2D5-D006-4DB0-8407-F18CD4438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5" t="37208" r="21866" b="14808"/>
          <a:stretch/>
        </p:blipFill>
        <p:spPr>
          <a:xfrm>
            <a:off x="573207" y="900751"/>
            <a:ext cx="11293212" cy="507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2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94c497c63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135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br>
              <a:rPr lang="en-US" sz="1800" dirty="0"/>
            </a:br>
            <a:r>
              <a:rPr lang="en-US" sz="1800" dirty="0" err="1"/>
              <a:t>Evidencia</a:t>
            </a:r>
            <a:r>
              <a:rPr lang="en-US" sz="1800" dirty="0"/>
              <a:t>: </a:t>
            </a:r>
            <a:r>
              <a:rPr lang="en-US" sz="1800" dirty="0" err="1"/>
              <a:t>clase</a:t>
            </a:r>
            <a:r>
              <a:rPr lang="en-US" sz="1800" dirty="0"/>
              <a:t> </a:t>
            </a:r>
            <a:r>
              <a:rPr lang="en-US" sz="1800" dirty="0" err="1"/>
              <a:t>unidisciplinaria</a:t>
            </a:r>
            <a:r>
              <a:rPr lang="en-US" sz="1800" dirty="0"/>
              <a:t> de desarrollo </a:t>
            </a:r>
            <a:r>
              <a:rPr lang="en-US" sz="1800" dirty="0" err="1"/>
              <a:t>Educación</a:t>
            </a:r>
            <a:r>
              <a:rPr lang="en-US" sz="1800" dirty="0"/>
              <a:t> para la </a:t>
            </a:r>
            <a:r>
              <a:rPr lang="en-US" sz="1800" dirty="0" err="1"/>
              <a:t>salud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hlinkClick r:id="rId3"/>
              </a:rPr>
              <a:t>https://drive.google.com/file/d/1A4VoOe8P5k54WGdP8-J4xsfcHjUDecHE/view?usp=sharing</a:t>
            </a:r>
            <a:br>
              <a:rPr lang="en-US" sz="1800" dirty="0"/>
            </a:br>
            <a:br>
              <a:rPr lang="en-US" sz="1800" dirty="0"/>
            </a:br>
            <a:endParaRPr sz="1800" dirty="0"/>
          </a:p>
        </p:txBody>
      </p:sp>
      <p:pic>
        <p:nvPicPr>
          <p:cNvPr id="272" name="Google Shape;272;gd94c497c63_0_1" title="Clase elaboración de dieta correcta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1678675"/>
            <a:ext cx="10109927" cy="53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C7C543-2C7C-4046-9375-A82A2994D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6" t="16501" r="15597" b="13017"/>
          <a:stretch/>
        </p:blipFill>
        <p:spPr>
          <a:xfrm>
            <a:off x="479405" y="327546"/>
            <a:ext cx="10924223" cy="63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4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CICLO ESCOLAR: 2020-2021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Fecha de inicio: 17 de agosto del 2020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Fecha de terminación: 17 de mayo del 2021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3dc941f38_0_1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Cálculo del IMC </a:t>
            </a:r>
            <a:endParaRPr/>
          </a:p>
        </p:txBody>
      </p:sp>
      <p:pic>
        <p:nvPicPr>
          <p:cNvPr id="278" name="Google Shape;278;gd3dc941f38_0_110"/>
          <p:cNvPicPr preferRelativeResize="0"/>
          <p:nvPr/>
        </p:nvPicPr>
        <p:blipFill rotWithShape="1">
          <a:blip r:embed="rId3">
            <a:alphaModFix/>
          </a:blip>
          <a:srcRect l="38954" t="19093" r="38830" b="11826"/>
          <a:stretch/>
        </p:blipFill>
        <p:spPr>
          <a:xfrm rot="-5400000">
            <a:off x="1593762" y="839439"/>
            <a:ext cx="3276324" cy="572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d3dc941f38_0_110"/>
          <p:cNvPicPr preferRelativeResize="0"/>
          <p:nvPr/>
        </p:nvPicPr>
        <p:blipFill rotWithShape="1">
          <a:blip r:embed="rId4">
            <a:alphaModFix/>
          </a:blip>
          <a:srcRect l="20795" t="17567" r="20543" b="8182"/>
          <a:stretch/>
        </p:blipFill>
        <p:spPr>
          <a:xfrm>
            <a:off x="6269675" y="2065350"/>
            <a:ext cx="5515949" cy="39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d8375fadfa_0_2"/>
          <p:cNvPicPr preferRelativeResize="0"/>
          <p:nvPr/>
        </p:nvPicPr>
        <p:blipFill rotWithShape="1">
          <a:blip r:embed="rId3">
            <a:alphaModFix/>
          </a:blip>
          <a:srcRect l="32690" t="20075" r="32327" b="15557"/>
          <a:stretch/>
        </p:blipFill>
        <p:spPr>
          <a:xfrm>
            <a:off x="327775" y="382525"/>
            <a:ext cx="5653700" cy="584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d8375fadfa_0_2"/>
          <p:cNvPicPr preferRelativeResize="0"/>
          <p:nvPr/>
        </p:nvPicPr>
        <p:blipFill rotWithShape="1">
          <a:blip r:embed="rId4">
            <a:alphaModFix/>
          </a:blip>
          <a:srcRect l="19662" t="27077" r="44358" b="15566"/>
          <a:stretch/>
        </p:blipFill>
        <p:spPr>
          <a:xfrm>
            <a:off x="6256975" y="837575"/>
            <a:ext cx="5293001" cy="512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8375fadfa_0_10"/>
          <p:cNvSpPr txBox="1">
            <a:spLocks noGrp="1"/>
          </p:cNvSpPr>
          <p:nvPr>
            <p:ph type="body" idx="1"/>
          </p:nvPr>
        </p:nvSpPr>
        <p:spPr>
          <a:xfrm>
            <a:off x="838200" y="468525"/>
            <a:ext cx="10515600" cy="57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Balanceo de macronutrientes</a:t>
            </a:r>
            <a:endParaRPr/>
          </a:p>
        </p:txBody>
      </p:sp>
      <p:pic>
        <p:nvPicPr>
          <p:cNvPr id="291" name="Google Shape;291;gd8375fadfa_0_10"/>
          <p:cNvPicPr preferRelativeResize="0"/>
          <p:nvPr/>
        </p:nvPicPr>
        <p:blipFill rotWithShape="1">
          <a:blip r:embed="rId3">
            <a:alphaModFix/>
          </a:blip>
          <a:srcRect l="16810" t="22015" r="16717" b="12208"/>
          <a:stretch/>
        </p:blipFill>
        <p:spPr>
          <a:xfrm>
            <a:off x="1941778" y="1051365"/>
            <a:ext cx="9058317" cy="5338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8375fadfa_1_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Cálculo del GER y GET</a:t>
            </a:r>
            <a:endParaRPr/>
          </a:p>
        </p:txBody>
      </p:sp>
      <p:pic>
        <p:nvPicPr>
          <p:cNvPr id="297" name="Google Shape;297;gd8375fadfa_1_35"/>
          <p:cNvPicPr preferRelativeResize="0"/>
          <p:nvPr/>
        </p:nvPicPr>
        <p:blipFill rotWithShape="1">
          <a:blip r:embed="rId3">
            <a:alphaModFix/>
          </a:blip>
          <a:srcRect l="37094" t="13689" r="36904" b="17311"/>
          <a:stretch/>
        </p:blipFill>
        <p:spPr>
          <a:xfrm>
            <a:off x="3973975" y="1532050"/>
            <a:ext cx="4591502" cy="54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8375fadfa_1_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Cálculo del GER y GET</a:t>
            </a:r>
            <a:endParaRPr/>
          </a:p>
        </p:txBody>
      </p:sp>
      <p:pic>
        <p:nvPicPr>
          <p:cNvPr id="303" name="Google Shape;303;gd8375fadfa_1_42"/>
          <p:cNvPicPr preferRelativeResize="0"/>
          <p:nvPr/>
        </p:nvPicPr>
        <p:blipFill rotWithShape="1">
          <a:blip r:embed="rId3">
            <a:alphaModFix/>
          </a:blip>
          <a:srcRect l="20366" t="13835" r="19978" b="18478"/>
          <a:stretch/>
        </p:blipFill>
        <p:spPr>
          <a:xfrm>
            <a:off x="2196300" y="1562050"/>
            <a:ext cx="8123875" cy="518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5803D3-5C54-49DF-91EF-B4A377E9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5" t="20285" r="20858" b="10030"/>
          <a:stretch/>
        </p:blipFill>
        <p:spPr>
          <a:xfrm>
            <a:off x="1446663" y="491320"/>
            <a:ext cx="9526137" cy="62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88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B7C999-409A-4609-B2A9-248FCCC9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9" t="22873" r="20635" b="21379"/>
          <a:stretch/>
        </p:blipFill>
        <p:spPr>
          <a:xfrm>
            <a:off x="719969" y="750626"/>
            <a:ext cx="10362013" cy="58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56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3dc941f38_0_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Evidencias de clase virtual “Uso del agua en el cultivo de alimentos”</a:t>
            </a:r>
            <a:endParaRPr sz="4100"/>
          </a:p>
        </p:txBody>
      </p:sp>
      <p:pic>
        <p:nvPicPr>
          <p:cNvPr id="317" name="Google Shape;317;gd3dc941f38_0_115"/>
          <p:cNvPicPr preferRelativeResize="0"/>
          <p:nvPr/>
        </p:nvPicPr>
        <p:blipFill rotWithShape="1">
          <a:blip r:embed="rId3">
            <a:alphaModFix/>
          </a:blip>
          <a:srcRect l="33886" t="30255" r="16889" b="18104"/>
          <a:stretch/>
        </p:blipFill>
        <p:spPr>
          <a:xfrm>
            <a:off x="2320120" y="1840850"/>
            <a:ext cx="8093122" cy="46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d4e57dbc85_0_2"/>
          <p:cNvPicPr preferRelativeResize="0"/>
          <p:nvPr/>
        </p:nvPicPr>
        <p:blipFill rotWithShape="1">
          <a:blip r:embed="rId3">
            <a:alphaModFix/>
          </a:blip>
          <a:srcRect l="34330" t="31719" r="17882" b="17649"/>
          <a:stretch/>
        </p:blipFill>
        <p:spPr>
          <a:xfrm>
            <a:off x="1501254" y="841225"/>
            <a:ext cx="9239534" cy="562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d4e57dbc85_0_8"/>
          <p:cNvPicPr preferRelativeResize="0"/>
          <p:nvPr/>
        </p:nvPicPr>
        <p:blipFill rotWithShape="1">
          <a:blip r:embed="rId3">
            <a:alphaModFix/>
          </a:blip>
          <a:srcRect l="30953" t="31255" r="18059" b="18584"/>
          <a:stretch/>
        </p:blipFill>
        <p:spPr>
          <a:xfrm>
            <a:off x="1050879" y="875699"/>
            <a:ext cx="9867330" cy="5579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JUSTIFICACIÓN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 datos del Fondo de las Naciones Unidas para la Infancia  (UNICEF), uno de cada 20 niñas y niños menores de 5 años y uno de cada 3 entre los 6 y 19 años padece sobrepeso u obesidad. Esto coloca a México entre los primeros lugares en obesidad infantil a nivel mundial, problema que se presenta más a menudo en los estados del norte y en comunidades urbanas. Dicho panorama predice a las futuras generaciones un escenario que ya vivimos, donde las principales causas de muerte son las enfermedades del corazón (20.1%), seguidas de diabetes (15.2%), y en las que el sobrepeso y la obesidad juegan un papel determinante. Pensamos que, si se concientiza a la población estudiantil sobre el aporte nutrimental de determinados vegetales fácilmente cultivables en casa, se podrá ayudar a disminuir, o incluso erradicar, el consumo de alimentos nocivos a la salud.</a:t>
            </a:r>
            <a:endParaRPr sz="26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d4e57dbc85_0_15"/>
          <p:cNvPicPr preferRelativeResize="0"/>
          <p:nvPr/>
        </p:nvPicPr>
        <p:blipFill rotWithShape="1">
          <a:blip r:embed="rId3">
            <a:alphaModFix/>
          </a:blip>
          <a:srcRect l="30017" t="31169" r="18441" b="17999"/>
          <a:stretch/>
        </p:blipFill>
        <p:spPr>
          <a:xfrm>
            <a:off x="1146413" y="1053800"/>
            <a:ext cx="9771796" cy="559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DE815B-B8AD-4CA7-96F4-970B55440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8" t="12718" r="25448" b="20582"/>
          <a:stretch/>
        </p:blipFill>
        <p:spPr>
          <a:xfrm>
            <a:off x="808153" y="273269"/>
            <a:ext cx="10041817" cy="63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6DED29-7351-4B45-AFDC-6C1A76D95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2" t="20683" r="25560" b="32130"/>
          <a:stretch/>
        </p:blipFill>
        <p:spPr>
          <a:xfrm>
            <a:off x="615016" y="883693"/>
            <a:ext cx="11276674" cy="558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6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3dc941f38_0_120"/>
          <p:cNvSpPr txBox="1">
            <a:spLocks noGrp="1"/>
          </p:cNvSpPr>
          <p:nvPr>
            <p:ph type="title"/>
          </p:nvPr>
        </p:nvSpPr>
        <p:spPr>
          <a:xfrm>
            <a:off x="1130850" y="430524"/>
            <a:ext cx="10515600" cy="15347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/>
            <a:br>
              <a:rPr lang="en-US" dirty="0"/>
            </a:br>
            <a:br>
              <a:rPr lang="en-US" dirty="0"/>
            </a:br>
            <a:r>
              <a:rPr lang="en-US" sz="2400" dirty="0" err="1"/>
              <a:t>Clase</a:t>
            </a:r>
            <a:r>
              <a:rPr lang="en-US" sz="2400" dirty="0"/>
              <a:t> virtual </a:t>
            </a:r>
            <a:r>
              <a:rPr lang="en-US" sz="2400" dirty="0" err="1"/>
              <a:t>interdisciplinaria</a:t>
            </a:r>
            <a:r>
              <a:rPr lang="en-US" sz="2400" dirty="0"/>
              <a:t> de </a:t>
            </a:r>
            <a:r>
              <a:rPr lang="en-US" sz="2400" dirty="0" err="1"/>
              <a:t>cierre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https://drive.google.com/file/d/1oQtoK6Mw4V5CE8TZBu4fCeaPVgjaxaIt/view?usp=sharing</a:t>
            </a:r>
            <a:br>
              <a:rPr lang="en-US" sz="2400" dirty="0"/>
            </a:br>
            <a:br>
              <a:rPr lang="en-US" sz="2400" dirty="0"/>
            </a:b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345" name="Google Shape;345;gd3dc941f38_0_120" title="Día conexiones 5to.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128" y="2060812"/>
            <a:ext cx="9145159" cy="455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6200E4-4FC7-45F0-BD71-7D57B2A70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2" t="21280" r="17836" b="12818"/>
          <a:stretch/>
        </p:blipFill>
        <p:spPr>
          <a:xfrm>
            <a:off x="614356" y="545910"/>
            <a:ext cx="10658695" cy="61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82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8375fadfa_1_8"/>
          <p:cNvSpPr txBox="1">
            <a:spLocks noGrp="1"/>
          </p:cNvSpPr>
          <p:nvPr>
            <p:ph type="title"/>
          </p:nvPr>
        </p:nvSpPr>
        <p:spPr>
          <a:xfrm>
            <a:off x="911300" y="532150"/>
            <a:ext cx="10515600" cy="105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Participación de la comunidad estudiantil y docentes del colegio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1" name="Google Shape;351;gd8375fadfa_1_8"/>
          <p:cNvPicPr preferRelativeResize="0"/>
          <p:nvPr/>
        </p:nvPicPr>
        <p:blipFill rotWithShape="1">
          <a:blip r:embed="rId3">
            <a:alphaModFix/>
          </a:blip>
          <a:srcRect l="17519" t="29081" r="17881" b="17831"/>
          <a:stretch/>
        </p:blipFill>
        <p:spPr>
          <a:xfrm>
            <a:off x="1024925" y="1931600"/>
            <a:ext cx="9510949" cy="43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8375fadfa_1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Cultivo de frijol</a:t>
            </a:r>
            <a:endParaRPr/>
          </a:p>
        </p:txBody>
      </p:sp>
      <p:pic>
        <p:nvPicPr>
          <p:cNvPr id="357" name="Google Shape;357;gd8375fadfa_1_14"/>
          <p:cNvPicPr preferRelativeResize="0"/>
          <p:nvPr/>
        </p:nvPicPr>
        <p:blipFill rotWithShape="1">
          <a:blip r:embed="rId3">
            <a:alphaModFix/>
          </a:blip>
          <a:srcRect l="57580" t="62128" r="23634" b="20979"/>
          <a:stretch/>
        </p:blipFill>
        <p:spPr>
          <a:xfrm>
            <a:off x="1794724" y="1690825"/>
            <a:ext cx="8772875" cy="49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3dc94213d_0_4"/>
          <p:cNvSpPr txBox="1">
            <a:spLocks noGrp="1"/>
          </p:cNvSpPr>
          <p:nvPr>
            <p:ph type="body" idx="1"/>
          </p:nvPr>
        </p:nvSpPr>
        <p:spPr>
          <a:xfrm>
            <a:off x="838200" y="392200"/>
            <a:ext cx="10515600" cy="57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Platillos preparados con alimentos del huerto casero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gd3dc94213d_0_4"/>
          <p:cNvPicPr preferRelativeResize="0"/>
          <p:nvPr/>
        </p:nvPicPr>
        <p:blipFill rotWithShape="1">
          <a:blip r:embed="rId3">
            <a:alphaModFix/>
          </a:blip>
          <a:srcRect l="35199" t="49660" r="55552" b="39291"/>
          <a:stretch/>
        </p:blipFill>
        <p:spPr>
          <a:xfrm>
            <a:off x="1930950" y="1154775"/>
            <a:ext cx="8036578" cy="53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3dc94213d_1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Variedad de platillos presentados por los estudiantes</a:t>
            </a:r>
            <a:endParaRPr/>
          </a:p>
        </p:txBody>
      </p:sp>
      <p:pic>
        <p:nvPicPr>
          <p:cNvPr id="369" name="Google Shape;369;gd3dc94213d_1_7"/>
          <p:cNvPicPr preferRelativeResize="0"/>
          <p:nvPr/>
        </p:nvPicPr>
        <p:blipFill rotWithShape="1">
          <a:blip r:embed="rId3">
            <a:alphaModFix/>
          </a:blip>
          <a:srcRect l="35354" t="34650" r="20083" b="9916"/>
          <a:stretch/>
        </p:blipFill>
        <p:spPr>
          <a:xfrm>
            <a:off x="2670999" y="1690825"/>
            <a:ext cx="7388161" cy="51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PRODUCTO FINAL INTERDISCIPLINARIO</a:t>
            </a:r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body" idx="1"/>
          </p:nvPr>
        </p:nvSpPr>
        <p:spPr>
          <a:xfrm>
            <a:off x="838200" y="987425"/>
            <a:ext cx="10515600" cy="518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Huerto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casero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consumidos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una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estudiantes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consumidos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según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Plato del Bien Comer, 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valoración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calórica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éstos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Cálculo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requerimientos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calóricos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Elaboración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una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dieta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macronutrimentos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requerimiento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calórico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diario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personal.</a:t>
            </a: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 err="1"/>
              <a:t>Platillo</a:t>
            </a:r>
            <a:r>
              <a:rPr lang="en-US" dirty="0"/>
              <a:t> </a:t>
            </a:r>
            <a:r>
              <a:rPr lang="en-US" dirty="0" err="1"/>
              <a:t>elaborado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del </a:t>
            </a:r>
            <a:r>
              <a:rPr lang="en-US" dirty="0" err="1"/>
              <a:t>análisis</a:t>
            </a:r>
            <a:r>
              <a:rPr lang="en-US" dirty="0"/>
              <a:t> del </a:t>
            </a:r>
            <a:r>
              <a:rPr lang="en-US" dirty="0" err="1"/>
              <a:t>balanceo</a:t>
            </a:r>
            <a:r>
              <a:rPr lang="en-US" dirty="0"/>
              <a:t> de </a:t>
            </a:r>
            <a:r>
              <a:rPr lang="en-US" dirty="0" err="1"/>
              <a:t>carbohidratos</a:t>
            </a:r>
            <a:r>
              <a:rPr lang="en-US" dirty="0"/>
              <a:t>, </a:t>
            </a:r>
            <a:r>
              <a:rPr lang="en-US" dirty="0" err="1"/>
              <a:t>lípidos</a:t>
            </a:r>
            <a:r>
              <a:rPr lang="en-US" dirty="0"/>
              <a:t> y </a:t>
            </a:r>
            <a:r>
              <a:rPr lang="en-US" dirty="0" err="1"/>
              <a:t>proteínas</a:t>
            </a:r>
            <a:r>
              <a:rPr lang="en-US" dirty="0"/>
              <a:t>, </a:t>
            </a:r>
            <a:r>
              <a:rPr lang="en-US" dirty="0" err="1"/>
              <a:t>respetando</a:t>
            </a:r>
            <a:r>
              <a:rPr lang="en-US" dirty="0"/>
              <a:t> los </a:t>
            </a:r>
            <a:r>
              <a:rPr lang="en-US" dirty="0" err="1"/>
              <a:t>porcentajes</a:t>
            </a:r>
            <a:r>
              <a:rPr lang="en-US" dirty="0"/>
              <a:t> de </a:t>
            </a:r>
            <a:r>
              <a:rPr lang="en-US" dirty="0" err="1"/>
              <a:t>inclusión</a:t>
            </a:r>
            <a:r>
              <a:rPr lang="en-US" dirty="0"/>
              <a:t> </a:t>
            </a:r>
            <a:r>
              <a:rPr lang="en-US" dirty="0" err="1"/>
              <a:t>recomendados</a:t>
            </a:r>
            <a:r>
              <a:rPr lang="en-US" dirty="0"/>
              <a:t> por la FAO; y con base en los </a:t>
            </a:r>
            <a:r>
              <a:rPr lang="en-US" dirty="0" err="1"/>
              <a:t>requerimientos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</a:t>
            </a:r>
            <a:r>
              <a:rPr lang="en-US" dirty="0" err="1"/>
              <a:t>personales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estudiante</a:t>
            </a:r>
            <a:r>
              <a:rPr lang="en-US" dirty="0"/>
              <a:t>.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OBJETIVO GENERAL</a:t>
            </a: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Examinar los hábitos alimenticios que la población de quinto grado presenta mediante un análisis de su dieta y la consecuente valoración calórica diaria para que, posteriormente, se reflexione si ésta le beneficia o no y se reformule una dieta correcta, según sus características anatomofisiológicas, con el uso del Sistema Mexicano de Alimentos Equivalentes y la elaboración de un huerto casero que le permita cultivar los vegetales más convenientes según las modificaciones hechas.  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8375fadfa_2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Producto final: Huerto casero</a:t>
            </a:r>
            <a:endParaRPr/>
          </a:p>
        </p:txBody>
      </p:sp>
      <p:pic>
        <p:nvPicPr>
          <p:cNvPr id="381" name="Google Shape;381;gd8375fadfa_2_1"/>
          <p:cNvPicPr preferRelativeResize="0"/>
          <p:nvPr/>
        </p:nvPicPr>
        <p:blipFill rotWithShape="1">
          <a:blip r:embed="rId3">
            <a:alphaModFix/>
          </a:blip>
          <a:srcRect l="21339" t="20633" r="30685" b="20075"/>
          <a:stretch/>
        </p:blipFill>
        <p:spPr>
          <a:xfrm>
            <a:off x="2074461" y="1690825"/>
            <a:ext cx="7847462" cy="51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OBJETIVOS DE CADA ASIGNATURA</a:t>
            </a:r>
            <a:endParaRPr/>
          </a:p>
        </p:txBody>
      </p:sp>
      <p:graphicFrame>
        <p:nvGraphicFramePr>
          <p:cNvPr id="121" name="Google Shape;121;p7"/>
          <p:cNvGraphicFramePr/>
          <p:nvPr>
            <p:extLst>
              <p:ext uri="{D42A27DB-BD31-4B8C-83A1-F6EECF244321}">
                <p14:modId xmlns:p14="http://schemas.microsoft.com/office/powerpoint/2010/main" val="2583784510"/>
              </p:ext>
            </p:extLst>
          </p:nvPr>
        </p:nvGraphicFramePr>
        <p:xfrm>
          <a:off x="838200" y="1000125"/>
          <a:ext cx="10932993" cy="6217940"/>
        </p:xfrm>
        <a:graphic>
          <a:graphicData uri="http://schemas.openxmlformats.org/drawingml/2006/table">
            <a:tbl>
              <a:tblPr>
                <a:noFill/>
                <a:tableStyleId>{469FEF3C-2AE5-4A4C-B1CB-7AD714DFB9E8}</a:tableStyleId>
              </a:tblPr>
              <a:tblGrid>
                <a:gridCol w="2371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0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9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EDUCACIÓN PARA LA SALUD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QUÍMICA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ÉTICA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89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 los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identifiquen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los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que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consumen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frecuentemente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determinen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 valor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calórico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nutrimental con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las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guías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que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proporciona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Sistema Mexicano de Alimentos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Equivalentes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para que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ajusten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las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proporciones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cada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puedan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elaborar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una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dieta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Conocer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analizar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los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Conocer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analizar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composta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los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cada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semana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anotar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volumen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utilizado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la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frecuencia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tomar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fotografías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su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evolución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hasta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obtener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2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b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Reconocer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dimensión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una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entidad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dotada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derechos,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especialmente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aquéllos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que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procuran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una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alimentación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salud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adecuadas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forman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que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tome conciencia de su valor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persona y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cuide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sus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hábitos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alimentarios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través de una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dieta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el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hortalizas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vegetales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casa.</a:t>
                      </a:r>
                      <a:endParaRPr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l="25326" t="21628" r="10868" b="14378"/>
          <a:stretch/>
        </p:blipFill>
        <p:spPr>
          <a:xfrm>
            <a:off x="0" y="-55562"/>
            <a:ext cx="12192000" cy="691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PREGUNTAS GUÍA</a:t>
            </a:r>
            <a:endParaRPr/>
          </a:p>
        </p:txBody>
      </p:sp>
      <p:graphicFrame>
        <p:nvGraphicFramePr>
          <p:cNvPr id="132" name="Google Shape;132;p9"/>
          <p:cNvGraphicFramePr/>
          <p:nvPr>
            <p:extLst>
              <p:ext uri="{D42A27DB-BD31-4B8C-83A1-F6EECF244321}">
                <p14:modId xmlns:p14="http://schemas.microsoft.com/office/powerpoint/2010/main" val="3849866114"/>
              </p:ext>
            </p:extLst>
          </p:nvPr>
        </p:nvGraphicFramePr>
        <p:xfrm>
          <a:off x="395785" y="963612"/>
          <a:ext cx="10958016" cy="5529263"/>
        </p:xfrm>
        <a:graphic>
          <a:graphicData uri="http://schemas.openxmlformats.org/drawingml/2006/table">
            <a:tbl>
              <a:tblPr>
                <a:noFill/>
                <a:tableStyleId>{469FEF3C-2AE5-4A4C-B1CB-7AD714DFB9E8}</a:tableStyleId>
              </a:tblPr>
              <a:tblGrid>
                <a:gridCol w="3652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3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EDUCACIÓN PARA LA SALUD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QUÍMICA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ÉTICA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940">
                <a:tc>
                  <a:txBody>
                    <a:bodyPr/>
                    <a:lstStyle/>
                    <a:p>
                      <a:pPr marL="4572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son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consumidos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mayor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cantidad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frecuencia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por 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quinto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 </a:t>
                      </a:r>
                      <a:endParaRPr sz="1800" dirty="0"/>
                    </a:p>
                    <a:p>
                      <a:pPr marL="4572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saben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clasificar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correctamente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del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plato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del bien comer?</a:t>
                      </a:r>
                      <a:endParaRPr sz="1800" dirty="0"/>
                    </a:p>
                    <a:p>
                      <a:pPr marL="4572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saben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cómo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calcular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requerimientos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calóricos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según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características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fisiológicas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 </a:t>
                      </a:r>
                      <a:endParaRPr sz="1800" dirty="0"/>
                    </a:p>
                    <a:p>
                      <a:pPr marL="4572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saben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elegir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los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adecuados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para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elaborar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una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dieta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correcta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¿Por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es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importante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nuestro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huerto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 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Cuánta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necesitamos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 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tipo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nuestros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es una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composta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?, sus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nutrientes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para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hortalizas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vegetales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frutas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Cuánta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necesita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?, 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tipo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 y ¿Con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frecuencia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b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Qué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define a la persona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humana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Cuáles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son sus derechos?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Cuál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es la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importancia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una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buena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alimentación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acceso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agua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limpia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fomento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la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salud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desde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perspectiva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moral?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Cómo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relacionan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los derechos y los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valores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los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Cuál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es la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dimensión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ética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moral del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cuidado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la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salud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en el </a:t>
                      </a:r>
                      <a:r>
                        <a:rPr lang="en-US" sz="1800" b="0" i="0" u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</a:t>
                      </a: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1126</Words>
  <Application>Microsoft Office PowerPoint</Application>
  <PresentationFormat>Panorámica</PresentationFormat>
  <Paragraphs>91</Paragraphs>
  <Slides>60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3" baseType="lpstr">
      <vt:lpstr>Arial</vt:lpstr>
      <vt:lpstr>Calibri</vt:lpstr>
      <vt:lpstr>Tema de Office</vt:lpstr>
      <vt:lpstr>INSTITUTO FRAY JUAN DE ZUMÁRRAGA</vt:lpstr>
      <vt:lpstr>2. Nombre del proyecto</vt:lpstr>
      <vt:lpstr>3. Número de equipo</vt:lpstr>
      <vt:lpstr>4. CICLO ESCOLAR: 2020-2021</vt:lpstr>
      <vt:lpstr>5. JUSTIFICACIÓN</vt:lpstr>
      <vt:lpstr>6. OBJETIVO GENERAL</vt:lpstr>
      <vt:lpstr>7. OBJETIVOS DE CADA ASIGNATURA</vt:lpstr>
      <vt:lpstr>Presentación de PowerPoint</vt:lpstr>
      <vt:lpstr>9. PREGUNTAS GUÍA</vt:lpstr>
      <vt:lpstr> 10. ESTRUCTURA INICAIL DE PLANEACIÓN SECUENCIA DIDÁCTICA INTERDISCIPLINARIA DE INICIO PROYECTO DE QUINTO GRADO SI ME CONOCES Y CUIDAS, ¡TE SABE MEJOR! </vt:lpstr>
      <vt:lpstr>Presentación de PowerPoint</vt:lpstr>
      <vt:lpstr>Evidencias </vt:lpstr>
      <vt:lpstr>Clase virtual interdisciplinaria de inicio https://drive.google.com/file/d/1A0WP1dMGqTnj9ZK6bav-U8Ge6bXUi-th/view?usp=sharing </vt:lpstr>
      <vt:lpstr>Presentación de PowerPoint</vt:lpstr>
      <vt:lpstr>Presentación de PowerPoint</vt:lpstr>
      <vt:lpstr>Presentación de PowerPoint</vt:lpstr>
      <vt:lpstr>     Clase virtual interdisciplinaria de desarrollo1 https://drive.google.com/file/d/1_ZrHPY38qmAE0908-jR4VuzY1bD_Ek2n/view?usp=sharing      </vt:lpstr>
      <vt:lpstr>Presentación de PowerPoint</vt:lpstr>
      <vt:lpstr>El plato del bien comer y la jarra del buen beber</vt:lpstr>
      <vt:lpstr>Siembra de huertos caseros </vt:lpstr>
      <vt:lpstr>Elaboración de composta </vt:lpstr>
      <vt:lpstr>Presentación de PowerPoint</vt:lpstr>
      <vt:lpstr>Presentación de PowerPoint</vt:lpstr>
      <vt:lpstr>Presentación de PowerPoint</vt:lpstr>
      <vt:lpstr>Presentación de PowerPoint</vt:lpstr>
      <vt:lpstr>Desarrollo del huerto casero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Evidencias: clase unidisciplinaria de Ética https://drive.google.com/file/d/1r6KH39onIPd564Hfiln9PetDdIA8lCeo/view?usp=sharing </vt:lpstr>
      <vt:lpstr>Evidencias sobre el tema “Derecho a alimentación y la salud” </vt:lpstr>
      <vt:lpstr>Presentación de PowerPoint</vt:lpstr>
      <vt:lpstr>Presentación de PowerPoint</vt:lpstr>
      <vt:lpstr>Presentación de PowerPoint</vt:lpstr>
      <vt:lpstr>Presentación de PowerPoint</vt:lpstr>
      <vt:lpstr> Evidencia: clase unidisciplinaria de desarrollo Educación para la salud   https://drive.google.com/file/d/1A4VoOe8P5k54WGdP8-J4xsfcHjUDecHE/view?usp=sharing  </vt:lpstr>
      <vt:lpstr>Presentación de PowerPoint</vt:lpstr>
      <vt:lpstr>Cálculo del IMC </vt:lpstr>
      <vt:lpstr>Presentación de PowerPoint</vt:lpstr>
      <vt:lpstr>Presentación de PowerPoint</vt:lpstr>
      <vt:lpstr>Cálculo del GER y GET</vt:lpstr>
      <vt:lpstr>Cálculo del GER y GET</vt:lpstr>
      <vt:lpstr>Presentación de PowerPoint</vt:lpstr>
      <vt:lpstr>Presentación de PowerPoint</vt:lpstr>
      <vt:lpstr>Evidencias de clase virtual “Uso del agua en el cultivo de alimentos”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Clase virtual interdisciplinaria de cierre https://drive.google.com/file/d/1oQtoK6Mw4V5CE8TZBu4fCeaPVgjaxaIt/view?usp=sharing      </vt:lpstr>
      <vt:lpstr>Presentación de PowerPoint</vt:lpstr>
      <vt:lpstr>  Participación de la comunidad estudiantil y docentes del colegio  </vt:lpstr>
      <vt:lpstr>Cultivo de frijol</vt:lpstr>
      <vt:lpstr>Presentación de PowerPoint</vt:lpstr>
      <vt:lpstr>Variedad de platillos presentados por los estudiantes</vt:lpstr>
      <vt:lpstr>11. PRODUCTO FINAL INTERDISCIPLINARIO</vt:lpstr>
      <vt:lpstr>Producto final: Huerto casero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FRAY JUAN DE ZUMÁRRAGA</dc:title>
  <dc:creator>Zumarraga 14</dc:creator>
  <cp:lastModifiedBy>Zumarraga 14</cp:lastModifiedBy>
  <cp:revision>32</cp:revision>
  <dcterms:created xsi:type="dcterms:W3CDTF">2020-12-16T14:52:57Z</dcterms:created>
  <dcterms:modified xsi:type="dcterms:W3CDTF">2021-05-21T22:09:08Z</dcterms:modified>
</cp:coreProperties>
</file>