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y="9753600" cx="13004800"/>
  <p:notesSz cx="6858000" cy="9144000"/>
  <p:embeddedFontLst>
    <p:embeddedFont>
      <p:font typeface="Roboto"/>
      <p:regular r:id="rId49"/>
      <p:bold r:id="rId50"/>
      <p:italic r:id="rId51"/>
      <p:boldItalic r:id="rId52"/>
    </p:embeddedFont>
    <p:embeddedFont>
      <p:font typeface="Helvetica Neue"/>
      <p:regular r:id="rId53"/>
      <p:bold r:id="rId54"/>
      <p:italic r:id="rId55"/>
      <p:boldItalic r:id="rId56"/>
    </p:embeddedFont>
    <p:embeddedFont>
      <p:font typeface="Century Gothic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00">
          <p15:clr>
            <a:srgbClr val="A4A3A4"/>
          </p15:clr>
        </p15:guide>
        <p15:guide id="2" pos="7622">
          <p15:clr>
            <a:srgbClr val="A4A3A4"/>
          </p15:clr>
        </p15:guide>
      </p15:sldGuideLst>
    </p:ext>
    <p:ext uri="GoogleSlidesCustomDataVersion2">
      <go:slidesCustomData xmlns:go="http://customooxmlschemas.google.com/" r:id="rId61" roundtripDataSignature="AMtx7mhxBakWTxJBNnm7eN6p+rkZrByRu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Rubí Alv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E97A2A-0801-4DB8-9D4F-BDEBF0163E38}">
  <a:tblStyle styleId="{E4E97A2A-0801-4DB8-9D4F-BDEBF0163E3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628488CD-FDBD-4214-80BE-4E0E012EDD8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232ADFA0-4911-4694-A839-FD45990E110F}" styleName="Table_2"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00" orient="horz"/>
        <p:guide pos="762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font" Target="fonts/Roboto-regular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1" Type="http://customschemas.google.com/relationships/presentationmetadata" Target="meta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CenturyGothic-bold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HelveticaNeue-regular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4.xml"/><Relationship Id="rId55" Type="http://schemas.openxmlformats.org/officeDocument/2006/relationships/font" Target="fonts/HelveticaNeue-italic.fntdata"/><Relationship Id="rId10" Type="http://schemas.openxmlformats.org/officeDocument/2006/relationships/slide" Target="slides/slide3.xml"/><Relationship Id="rId54" Type="http://schemas.openxmlformats.org/officeDocument/2006/relationships/font" Target="fonts/HelveticaNeue-bold.fntdata"/><Relationship Id="rId13" Type="http://schemas.openxmlformats.org/officeDocument/2006/relationships/slide" Target="slides/slide6.xml"/><Relationship Id="rId57" Type="http://schemas.openxmlformats.org/officeDocument/2006/relationships/font" Target="fonts/CenturyGothic-regular.fntdata"/><Relationship Id="rId12" Type="http://schemas.openxmlformats.org/officeDocument/2006/relationships/slide" Target="slides/slide5.xml"/><Relationship Id="rId56" Type="http://schemas.openxmlformats.org/officeDocument/2006/relationships/font" Target="fonts/HelveticaNeue-boldItalic.fntdata"/><Relationship Id="rId15" Type="http://schemas.openxmlformats.org/officeDocument/2006/relationships/slide" Target="slides/slide8.xml"/><Relationship Id="rId59" Type="http://schemas.openxmlformats.org/officeDocument/2006/relationships/font" Target="fonts/CenturyGothic-italic.fntdata"/><Relationship Id="rId14" Type="http://schemas.openxmlformats.org/officeDocument/2006/relationships/slide" Target="slides/slide7.xml"/><Relationship Id="rId58" Type="http://schemas.openxmlformats.org/officeDocument/2006/relationships/font" Target="fonts/CenturyGothic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3-31T19:11:31.905">
    <p:pos x="6000" y="0"/>
    <p:text>¿la web a mi servicio?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nqH9cwE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3-31T18:15:49.630">
    <p:pos x="6000" y="0"/>
    <p:text>crear, diseñar. construir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nqH9cvs"/>
      </p:ext>
    </p:extLst>
  </p:cm>
  <p:cm authorId="0" idx="3" dt="2023-03-31T18:14:06.390">
    <p:pos x="6000" y="100"/>
    <p:text>verbo de desempecho en infinitivo.
objetivo leido ppor el alumno y que sel alumno se apropie de el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nqH9cvo"/>
      </p:ext>
    </p:extLst>
  </p:cm>
  <p:cm authorId="0" idx="4" dt="2023-03-31T18:11:47.970">
    <p:pos x="6000" y="200"/>
    <p:text>unificar el objetivo con una sola propuesta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nqH9cv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f6e58cac94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g1f6e58cac94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b67a8208b9_3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b67a8208b9_3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b67a8208b9_3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1b67a8208b9_3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7ce9fa320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227ce9fa320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88a4e245e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2288a4e245e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2343e7c52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g22343e7c52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f6e58cac94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g1f6e58cac94_0_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b67a8208b9_1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g1b67a8208b9_1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1090593dd7_2_1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21090593dd7_2_1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f5e890db30_0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1f5e890db30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3e11da44e2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g23e11da44e2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b67a8208b9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Google Shape;372;g1b67a8208b9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f712397a58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Google Shape;380;g1f712397a58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f712397a58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Google Shape;400;g1f712397a58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f712397a58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Google Shape;416;g1f712397a58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f5e890db30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g1f5e890db30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f5e890db30_0_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g1f5e890db30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f5e890db30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g1f5e890db30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3e11da44e2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g23e11da44e2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b67a8208b9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Google Shape;465;g1b67a8208b9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1090593dd7_2_1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Google Shape;477;g21090593dd7_2_1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1090593dd7_2_2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Google Shape;487;g21090593dd7_2_2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f712397a58_0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7" name="Google Shape;497;g1f712397a58_0_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1090593dd7_2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Google Shape;509;g21090593dd7_2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1090593dd7_1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9" name="Google Shape;519;g21090593dd7_1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1090593dd7_1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8" name="Google Shape;528;g21090593dd7_1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1090593dd7_2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4" name="Google Shape;544;g21090593dd7_2_1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1090593dd7_2_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1" name="Google Shape;561;g21090593dd7_2_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f6e58cac94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g1f6e58cac94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6e58cac94_0_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g1f6e58cac94_0_1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b67a8208b9_3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1b67a8208b9_3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6e58cac94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g1f6e58cac94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subtítulo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ñetas">
  <p:cSld name="Viñeta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">
  <p:cSld name="Cit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(3)">
  <p:cSld name="Foto (3)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(arriba)">
  <p:cSld name="Título (arriba)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(centro)">
  <p:cSld name="Título (centro)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(vertical)">
  <p:cSld name="Foto (vertical)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viñetas">
  <p:cSld name="Título y viñeta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viñetas y foto">
  <p:cSld name="Título, viñetas y f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100"/>
              <a:buFont typeface="Helvetica Neue"/>
              <a:buChar char="•"/>
              <a:defRPr sz="2800"/>
            </a:lvl1pPr>
            <a:lvl2pPr indent="-36195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100"/>
              <a:buFont typeface="Helvetica Neue"/>
              <a:buChar char="•"/>
              <a:defRPr sz="2800"/>
            </a:lvl2pPr>
            <a:lvl3pPr indent="-36195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100"/>
              <a:buFont typeface="Helvetica Neue"/>
              <a:buChar char="•"/>
              <a:defRPr sz="2800"/>
            </a:lvl3pPr>
            <a:lvl4pPr indent="-36195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100"/>
              <a:buFont typeface="Helvetica Neue"/>
              <a:buChar char="•"/>
              <a:defRPr sz="2800"/>
            </a:lvl4pPr>
            <a:lvl5pPr indent="-36195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100"/>
              <a:buFont typeface="Helvetica Neue"/>
              <a:buChar char="•"/>
              <a:defRPr sz="2800"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2.xml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21.jpg"/><Relationship Id="rId7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10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0" Type="http://schemas.openxmlformats.org/officeDocument/2006/relationships/image" Target="../media/image14.png"/><Relationship Id="rId9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1699165" y="7394702"/>
            <a:ext cx="9771063" cy="1887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-MX" sz="60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CONEXIONES 22-23</a:t>
            </a:r>
            <a:endParaRPr b="1" i="0" sz="6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1" i="0" sz="56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1" i="0" sz="5600" u="none" cap="none" strike="noStrike">
              <a:solidFill>
                <a:srgbClr val="7A0B4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401" y="674472"/>
            <a:ext cx="3531477" cy="35314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/>
          <p:nvPr/>
        </p:nvSpPr>
        <p:spPr>
          <a:xfrm>
            <a:off x="743325" y="4513153"/>
            <a:ext cx="11272800" cy="17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3600"/>
              <a:buFont typeface="Century Gothic"/>
              <a:buNone/>
            </a:pPr>
            <a:r>
              <a:rPr b="1" i="0" lang="es-MX" sz="43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 ESCOLAR PASEO ESMERALDA</a:t>
            </a:r>
            <a:r>
              <a:rPr b="1" i="0" lang="es-MX" sz="36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i="0" sz="36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3600"/>
              <a:buFont typeface="Century Gothic"/>
              <a:buNone/>
            </a:pPr>
            <a:r>
              <a:rPr b="1" i="0" lang="es-MX" sz="36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CLAVE 7800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3600"/>
              <a:buFont typeface="Century Gothic"/>
              <a:buNone/>
            </a:pPr>
            <a:r>
              <a:t/>
            </a:r>
            <a:endParaRPr b="0" i="0" sz="28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1713" y="802372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6e58cac94_0_23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7" name="Google Shape;137;g1f6e58cac94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f6e58cac94_0_23"/>
          <p:cNvSpPr txBox="1"/>
          <p:nvPr/>
        </p:nvSpPr>
        <p:spPr>
          <a:xfrm>
            <a:off x="4742725" y="1759675"/>
            <a:ext cx="380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Aprendizaje Cooperativo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9" name="Google Shape;139;g1f6e58cac94_0_23"/>
          <p:cNvGraphicFramePr/>
          <p:nvPr/>
        </p:nvGraphicFramePr>
        <p:xfrm>
          <a:off x="1124400" y="248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{628488CD-FDBD-4214-80BE-4E0E012EDD86}</a:tableStyleId>
              </a:tblPr>
              <a:tblGrid>
                <a:gridCol w="1791350"/>
                <a:gridCol w="9644825"/>
              </a:tblGrid>
              <a:tr h="74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</a:t>
                      </a: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¿Qué es?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 un trabajo en equipo formado por pocos integrantes, donde se trabaja con la finalidad de realizar proyectos en común que favorezcan el aprendizaje de cada miembro que lo conforma.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Esta forma de trabajo tiene como finalidad, que los alumnos tengan metas en común y alcancen sus objetivos.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</a:t>
                      </a: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¿Cuáles son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sus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características?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Interacción entre iguales.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28600" lvl="0" marL="457200" marR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Comunicación efectiva.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28600" lvl="0" marL="457200" marR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Metas en común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28600" lvl="0" marL="457200" marR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Interdependencia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</a:t>
                      </a: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¿ Cuáles son sus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objetivos?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Tener metas y objetivos en común entre los integrantes.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28600" lvl="0" marL="457200" marR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Cooperación efectiva entre los integrantes.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28600" lvl="0" marL="457200" marR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Interacción social.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28600" lvl="0" marL="457200" marR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Definición de roles.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0" name="Google Shape;140;g1f6e58cac94_0_23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b67a8208b9_3_16"/>
          <p:cNvSpPr/>
          <p:nvPr/>
        </p:nvSpPr>
        <p:spPr>
          <a:xfrm>
            <a:off x="1023875" y="702775"/>
            <a:ext cx="10223400" cy="22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4800"/>
              <a:buFont typeface="Century Gothic"/>
              <a:buNone/>
            </a:pPr>
            <a:r>
              <a:t/>
            </a:r>
            <a:endParaRPr b="1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0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g1b67a8208b9_3_16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7" name="Google Shape;147;g1b67a8208b9_3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8" name="Google Shape;148;g1b67a8208b9_3_16"/>
          <p:cNvGraphicFramePr/>
          <p:nvPr/>
        </p:nvGraphicFramePr>
        <p:xfrm>
          <a:off x="1334075" y="271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{628488CD-FDBD-4214-80BE-4E0E012EDD86}</a:tableStyleId>
              </a:tblPr>
              <a:tblGrid>
                <a:gridCol w="1799225"/>
                <a:gridCol w="9687200"/>
              </a:tblGrid>
              <a:tr h="257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¿Cuáles son las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	acciones de 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	planeación y   acompañamiento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más importantes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del  profesor, en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éste tipo de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	trabajo?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/>
                        <a:t>·</a:t>
                      </a:r>
                      <a:r>
                        <a:rPr lang="es-MX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Supervisar a los alumnos en la realización del proyecto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 orientador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Resolver dudas.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Ofrecer sitios donde se obtenga información veraz.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 ¿De qué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manera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se  vinculan  el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trabajo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interdisciplinario,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y el aprendizaje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cooperativo?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 vinculan al favorecer el desarrollo de competencias transversales y la capacidad de análisis de trabajo, así como la formación de las metas y objetivos logrando una definición de roles entre los integrantes llegando a una interdependencia de todos los miembros del equipo.    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9" name="Google Shape;149;g1b67a8208b9_3_16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b67a8208b9_3_27"/>
          <p:cNvSpPr/>
          <p:nvPr/>
        </p:nvSpPr>
        <p:spPr>
          <a:xfrm>
            <a:off x="1023875" y="702775"/>
            <a:ext cx="10223400" cy="22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4800"/>
              <a:buFont typeface="Century Gothic"/>
              <a:buNone/>
            </a:pPr>
            <a:r>
              <a:t/>
            </a:r>
            <a:endParaRPr b="1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0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g1b67a8208b9_3_27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6" name="Google Shape;156;g1b67a8208b9_3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b67a8208b9_3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1802" y="2026050"/>
            <a:ext cx="3887949" cy="291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b67a8208b9_3_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0450" y="3173814"/>
            <a:ext cx="4538666" cy="34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b67a8208b9_3_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19551" y="5556676"/>
            <a:ext cx="4295102" cy="32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b67a8208b9_3_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b67a8208b9_3_27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62" name="Google Shape;162;g1b67a8208b9_3_27"/>
          <p:cNvSpPr txBox="1"/>
          <p:nvPr/>
        </p:nvSpPr>
        <p:spPr>
          <a:xfrm>
            <a:off x="7015750" y="6860200"/>
            <a:ext cx="51540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1" i="0" lang="es-MX" sz="58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Evidencia 1era sesión</a:t>
            </a:r>
            <a:endParaRPr b="1" i="0" sz="58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7ce9fa320_2_0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8" name="Google Shape;168;g227ce9fa320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8201" y="262248"/>
            <a:ext cx="1602297" cy="160228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27ce9fa320_2_0"/>
          <p:cNvSpPr/>
          <p:nvPr/>
        </p:nvSpPr>
        <p:spPr>
          <a:xfrm>
            <a:off x="4743204" y="374900"/>
            <a:ext cx="61002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611F53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611F53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611F53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6000"/>
              <a:buFont typeface="Century Gothic"/>
              <a:buNone/>
            </a:pPr>
            <a:r>
              <a:rPr b="1" i="0" lang="es-MX" sz="60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6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g227ce9fa320_2_0"/>
          <p:cNvSpPr txBox="1"/>
          <p:nvPr/>
        </p:nvSpPr>
        <p:spPr>
          <a:xfrm>
            <a:off x="4414299" y="4624800"/>
            <a:ext cx="3562500" cy="1908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highlight>
                  <a:srgbClr val="B7B7B7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OBJETIVO GENERAL</a:t>
            </a:r>
            <a:r>
              <a:rPr b="1" i="0" lang="es-MX" sz="1300" u="none" cap="none" strike="noStrike">
                <a:solidFill>
                  <a:schemeClr val="dk1"/>
                </a:solidFill>
                <a:highlight>
                  <a:srgbClr val="B7B7B7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b="0" i="0" lang="es-MX" sz="1600" u="none" cap="none" strike="noStrike">
                <a:solidFill>
                  <a:schemeClr val="dk1"/>
                </a:solidFill>
                <a:highlight>
                  <a:srgbClr val="B7B7B7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Crear un blog con contenido confiable con el fin de favorecer el estudio de las alumnas del quinto semestre de preparatoria</a:t>
            </a:r>
            <a:endParaRPr b="0" i="0" sz="1600" u="none" cap="none" strike="noStrike">
              <a:solidFill>
                <a:schemeClr val="dk1"/>
              </a:solidFill>
              <a:highlight>
                <a:srgbClr val="B7B7B7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chemeClr val="dk1"/>
                </a:solidFill>
                <a:highlight>
                  <a:srgbClr val="B7B7B7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Inventando y diseñando algo nuevo</a:t>
            </a:r>
            <a:r>
              <a:rPr b="1" i="0" lang="es-MX" sz="1400" u="none" cap="none" strike="noStrike">
                <a:solidFill>
                  <a:schemeClr val="dk1"/>
                </a:solidFill>
                <a:highlight>
                  <a:srgbClr val="B7B7B7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400" u="none" cap="none" strike="noStrike">
              <a:solidFill>
                <a:schemeClr val="dk1"/>
              </a:solidFill>
              <a:highlight>
                <a:srgbClr val="B7B7B7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g227ce9fa320_2_0"/>
          <p:cNvSpPr/>
          <p:nvPr/>
        </p:nvSpPr>
        <p:spPr>
          <a:xfrm rot="959">
            <a:off x="8176706" y="5816515"/>
            <a:ext cx="2151900" cy="1308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MATEMÁTICAS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27ce9fa320_2_0"/>
          <p:cNvSpPr txBox="1"/>
          <p:nvPr/>
        </p:nvSpPr>
        <p:spPr>
          <a:xfrm>
            <a:off x="8326000" y="2081988"/>
            <a:ext cx="4244700" cy="1262100"/>
          </a:xfrm>
          <a:prstGeom prst="rect">
            <a:avLst/>
          </a:prstGeom>
          <a:solidFill>
            <a:srgbClr val="DD7E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</a:pPr>
            <a:r>
              <a:rPr b="0" i="0" lang="es-MX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Resolución de problemas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 de información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Organización de la información.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 de contenido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Dominio del código fuente y su sintaxis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g227ce9fa320_2_0"/>
          <p:cNvSpPr/>
          <p:nvPr/>
        </p:nvSpPr>
        <p:spPr>
          <a:xfrm>
            <a:off x="1594991" y="4789264"/>
            <a:ext cx="2064600" cy="130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FISICA</a:t>
            </a:r>
            <a:endParaRPr b="1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g227ce9fa320_2_0"/>
          <p:cNvSpPr/>
          <p:nvPr/>
        </p:nvSpPr>
        <p:spPr>
          <a:xfrm rot="-5400000">
            <a:off x="6505297" y="2430247"/>
            <a:ext cx="2151900" cy="1489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D7E6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TALLER DE CÓMPUTO</a:t>
            </a:r>
            <a:endParaRPr b="1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g227ce9fa320_2_0"/>
          <p:cNvSpPr txBox="1"/>
          <p:nvPr/>
        </p:nvSpPr>
        <p:spPr>
          <a:xfrm>
            <a:off x="1426238" y="1976463"/>
            <a:ext cx="2646600" cy="2124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Desplazamiento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Posición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Distancia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Velocidad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Tiempo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Aceleración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MRU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MRUA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MCU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g227ce9fa320_2_0"/>
          <p:cNvSpPr/>
          <p:nvPr/>
        </p:nvSpPr>
        <p:spPr>
          <a:xfrm flipH="1" rot="500">
            <a:off x="1349753" y="6218628"/>
            <a:ext cx="2064600" cy="1293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9CB9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MX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TALLER DE LECTURA Y REDACCIÓN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g227ce9fa320_2_0"/>
          <p:cNvSpPr txBox="1"/>
          <p:nvPr/>
        </p:nvSpPr>
        <p:spPr>
          <a:xfrm>
            <a:off x="8856450" y="3662675"/>
            <a:ext cx="3786000" cy="13083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Ecuaciones generales y ordinarias de recta, circunferencia y parábola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Elementos de lugares geométricos. 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Notación funcional, dominio, rango, asíntotas y gráficas</a:t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g227ce9fa320_2_0"/>
          <p:cNvSpPr txBox="1"/>
          <p:nvPr/>
        </p:nvSpPr>
        <p:spPr>
          <a:xfrm>
            <a:off x="1304000" y="8484800"/>
            <a:ext cx="2891100" cy="10773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Lenguaje científico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Distinguir tipos de textos adecuados a cada situación redaccional.</a:t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g227ce9fa320_2_0"/>
          <p:cNvSpPr txBox="1"/>
          <p:nvPr/>
        </p:nvSpPr>
        <p:spPr>
          <a:xfrm flipH="1" rot="-390">
            <a:off x="4475224" y="2082150"/>
            <a:ext cx="2646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3: Metodología de resolución de problemas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4: Fundamentos de programación HTML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6: Programación básica con HTML y JavaScript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g227ce9fa320_2_0"/>
          <p:cNvSpPr txBox="1"/>
          <p:nvPr/>
        </p:nvSpPr>
        <p:spPr>
          <a:xfrm flipH="1" rot="-390">
            <a:off x="5447175" y="7893200"/>
            <a:ext cx="26466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3: Conquista y Colonia 1521-1810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Unidad 2: México Prehispánico 2500 a.C. a 1521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Unidad 4:“Transición del Estado Benefactor, neoliberalismo y globalización 1970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27ce9fa320_2_0"/>
          <p:cNvSpPr txBox="1"/>
          <p:nvPr/>
        </p:nvSpPr>
        <p:spPr>
          <a:xfrm flipH="1" rot="-779">
            <a:off x="1395787" y="4201175"/>
            <a:ext cx="2646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2: Mecánica de la partícula: Leyes de Newton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2" name="Google Shape;182;g227ce9fa320_2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4238" y="2684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27ce9fa320_2_0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84" name="Google Shape;184;g227ce9fa320_2_0"/>
          <p:cNvSpPr txBox="1"/>
          <p:nvPr/>
        </p:nvSpPr>
        <p:spPr>
          <a:xfrm>
            <a:off x="1349751" y="7632688"/>
            <a:ext cx="279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Unidad 2: Argumentar para persuadir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Unidad 3: Argumentar para demostrar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Unidad 4: Redacción de borrador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27ce9fa320_2_0"/>
          <p:cNvSpPr/>
          <p:nvPr/>
        </p:nvSpPr>
        <p:spPr>
          <a:xfrm rot="5400000">
            <a:off x="3860000" y="7414475"/>
            <a:ext cx="2151900" cy="1573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3D85C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HISTORIA DE MÉXICO</a:t>
            </a:r>
            <a:endParaRPr b="1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g227ce9fa320_2_0"/>
          <p:cNvSpPr txBox="1"/>
          <p:nvPr/>
        </p:nvSpPr>
        <p:spPr>
          <a:xfrm>
            <a:off x="8093775" y="7232750"/>
            <a:ext cx="4418100" cy="21858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Char char="●"/>
            </a:pPr>
            <a:r>
              <a:rPr b="0" i="0" lang="es-MX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Periodización: horizontes culturales (preclásico, clásico, posclásico)</a:t>
            </a:r>
            <a:endParaRPr b="0" i="0" sz="13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Char char="●"/>
            </a:pPr>
            <a:r>
              <a:rPr b="0" i="0" lang="es-MX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Características de la civilización mesoamericana</a:t>
            </a:r>
            <a:endParaRPr b="0" i="0" sz="13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Char char="●"/>
            </a:pPr>
            <a:r>
              <a:rPr b="0" i="0" lang="es-MX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Sociedad, cultura y vida cotidiana</a:t>
            </a:r>
            <a:endParaRPr b="0" i="0" sz="13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Char char="●"/>
            </a:pPr>
            <a:r>
              <a:rPr b="0" i="0" lang="es-MX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Poder material y espiritual de la iglesia</a:t>
            </a:r>
            <a:endParaRPr b="0" i="0" sz="13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Char char="●"/>
            </a:pPr>
            <a:r>
              <a:rPr b="0" i="0" lang="es-MX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efectos de la globalización y la crisis de valores</a:t>
            </a:r>
            <a:endParaRPr b="0" i="0" sz="13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Char char="●"/>
            </a:pPr>
            <a:r>
              <a:rPr b="0" i="0" lang="es-MX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sociedad mexicana y los posibles escenarios en el siglo XXI</a:t>
            </a:r>
            <a:endParaRPr b="0" i="0" sz="13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g227ce9fa320_2_0"/>
          <p:cNvSpPr txBox="1"/>
          <p:nvPr/>
        </p:nvSpPr>
        <p:spPr>
          <a:xfrm flipH="1" rot="-545">
            <a:off x="8976750" y="5025000"/>
            <a:ext cx="3786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2: Elementos básicos de geometría analítica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3: La recta y su ecuación cartesiana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4: Parábola y su ecuación cartesiana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5: Circunferencia, la elipse y sus ecuaciones cartesianas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8" name="Google Shape;188;g227ce9fa320_2_0"/>
          <p:cNvCxnSpPr/>
          <p:nvPr/>
        </p:nvCxnSpPr>
        <p:spPr>
          <a:xfrm>
            <a:off x="4118175" y="3431825"/>
            <a:ext cx="831000" cy="11559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g227ce9fa320_2_0"/>
          <p:cNvCxnSpPr/>
          <p:nvPr/>
        </p:nvCxnSpPr>
        <p:spPr>
          <a:xfrm flipH="1">
            <a:off x="7875025" y="3377625"/>
            <a:ext cx="668400" cy="11742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g227ce9fa320_2_0"/>
          <p:cNvCxnSpPr/>
          <p:nvPr/>
        </p:nvCxnSpPr>
        <p:spPr>
          <a:xfrm flipH="1" rot="10800000">
            <a:off x="3852024" y="6574172"/>
            <a:ext cx="921300" cy="1769525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g227ce9fa320_2_0"/>
          <p:cNvCxnSpPr/>
          <p:nvPr/>
        </p:nvCxnSpPr>
        <p:spPr>
          <a:xfrm>
            <a:off x="7208198" y="6691887"/>
            <a:ext cx="847452" cy="1056813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g227ce9fa320_2_0"/>
          <p:cNvCxnSpPr/>
          <p:nvPr/>
        </p:nvCxnSpPr>
        <p:spPr>
          <a:xfrm flipH="1">
            <a:off x="3973625" y="2745450"/>
            <a:ext cx="4768500" cy="5942400"/>
          </a:xfrm>
          <a:prstGeom prst="straightConnector1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g227ce9fa320_2_0"/>
          <p:cNvCxnSpPr>
            <a:stCxn id="178" idx="3"/>
          </p:cNvCxnSpPr>
          <p:nvPr/>
        </p:nvCxnSpPr>
        <p:spPr>
          <a:xfrm flipH="1" rot="10800000">
            <a:off x="4195100" y="7893050"/>
            <a:ext cx="4095300" cy="1130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g227ce9fa320_2_0"/>
          <p:cNvCxnSpPr>
            <a:stCxn id="177" idx="1"/>
          </p:cNvCxnSpPr>
          <p:nvPr/>
        </p:nvCxnSpPr>
        <p:spPr>
          <a:xfrm rot="10800000">
            <a:off x="3467850" y="2257925"/>
            <a:ext cx="5388600" cy="2058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g227ce9fa320_2_0"/>
          <p:cNvCxnSpPr/>
          <p:nvPr/>
        </p:nvCxnSpPr>
        <p:spPr>
          <a:xfrm>
            <a:off x="3269250" y="2474525"/>
            <a:ext cx="5816100" cy="144510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g227ce9fa320_2_0"/>
          <p:cNvCxnSpPr/>
          <p:nvPr/>
        </p:nvCxnSpPr>
        <p:spPr>
          <a:xfrm>
            <a:off x="3124775" y="2998325"/>
            <a:ext cx="6123000" cy="10479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g227ce9fa320_2_0"/>
          <p:cNvCxnSpPr/>
          <p:nvPr/>
        </p:nvCxnSpPr>
        <p:spPr>
          <a:xfrm flipH="1" rot="10800000">
            <a:off x="2691275" y="2311950"/>
            <a:ext cx="6069000" cy="13005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g227ce9fa320_2_0"/>
          <p:cNvCxnSpPr/>
          <p:nvPr/>
        </p:nvCxnSpPr>
        <p:spPr>
          <a:xfrm rot="10800000">
            <a:off x="2962325" y="2474525"/>
            <a:ext cx="5526900" cy="5725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g227ce9fa320_2_0"/>
          <p:cNvCxnSpPr/>
          <p:nvPr/>
        </p:nvCxnSpPr>
        <p:spPr>
          <a:xfrm flipH="1">
            <a:off x="3576300" y="2926075"/>
            <a:ext cx="5220000" cy="5798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g227ce9fa320_2_0"/>
          <p:cNvCxnSpPr/>
          <p:nvPr/>
        </p:nvCxnSpPr>
        <p:spPr>
          <a:xfrm>
            <a:off x="3142825" y="3287325"/>
            <a:ext cx="5436600" cy="4226700"/>
          </a:xfrm>
          <a:prstGeom prst="straightConnector1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g227ce9fa320_2_0"/>
          <p:cNvCxnSpPr/>
          <p:nvPr/>
        </p:nvCxnSpPr>
        <p:spPr>
          <a:xfrm rot="10800000">
            <a:off x="2619175" y="3413600"/>
            <a:ext cx="6574500" cy="1174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g227ce9fa320_2_0"/>
          <p:cNvCxnSpPr/>
          <p:nvPr/>
        </p:nvCxnSpPr>
        <p:spPr>
          <a:xfrm flipH="1" rot="10800000">
            <a:off x="3738875" y="2528750"/>
            <a:ext cx="4985100" cy="67191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g227ce9fa320_2_0"/>
          <p:cNvCxnSpPr/>
          <p:nvPr/>
        </p:nvCxnSpPr>
        <p:spPr>
          <a:xfrm rot="10800000">
            <a:off x="2926050" y="2384175"/>
            <a:ext cx="5563200" cy="6610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g227ce9fa320_2_0"/>
          <p:cNvCxnSpPr/>
          <p:nvPr/>
        </p:nvCxnSpPr>
        <p:spPr>
          <a:xfrm>
            <a:off x="2474525" y="3775000"/>
            <a:ext cx="776700" cy="4804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g227ce9fa320_2_0"/>
          <p:cNvCxnSpPr>
            <a:endCxn id="172" idx="1"/>
          </p:cNvCxnSpPr>
          <p:nvPr/>
        </p:nvCxnSpPr>
        <p:spPr>
          <a:xfrm flipH="1" rot="10800000">
            <a:off x="4072900" y="2713038"/>
            <a:ext cx="4253100" cy="325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g227ce9fa320_2_0"/>
          <p:cNvCxnSpPr/>
          <p:nvPr/>
        </p:nvCxnSpPr>
        <p:spPr>
          <a:xfrm>
            <a:off x="8814375" y="2944150"/>
            <a:ext cx="469500" cy="9573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g227ce9fa320_2_0"/>
          <p:cNvCxnSpPr/>
          <p:nvPr/>
        </p:nvCxnSpPr>
        <p:spPr>
          <a:xfrm flipH="1">
            <a:off x="8453025" y="4587800"/>
            <a:ext cx="758700" cy="31788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g227ce9fa320_2_0"/>
          <p:cNvCxnSpPr/>
          <p:nvPr/>
        </p:nvCxnSpPr>
        <p:spPr>
          <a:xfrm flipH="1">
            <a:off x="4191213" y="7453975"/>
            <a:ext cx="3860700" cy="14373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g227ce9fa320_2_0"/>
          <p:cNvCxnSpPr>
            <a:stCxn id="184" idx="2"/>
          </p:cNvCxnSpPr>
          <p:nvPr/>
        </p:nvCxnSpPr>
        <p:spPr>
          <a:xfrm flipH="1" rot="10800000">
            <a:off x="2749551" y="4100188"/>
            <a:ext cx="555900" cy="4271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g227ce9fa320_2_0"/>
          <p:cNvCxnSpPr/>
          <p:nvPr/>
        </p:nvCxnSpPr>
        <p:spPr>
          <a:xfrm flipH="1" rot="10800000">
            <a:off x="3594375" y="2528750"/>
            <a:ext cx="5238000" cy="27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g227ce9fa320_2_0"/>
          <p:cNvCxnSpPr/>
          <p:nvPr/>
        </p:nvCxnSpPr>
        <p:spPr>
          <a:xfrm flipH="1" rot="10800000">
            <a:off x="3829200" y="3197025"/>
            <a:ext cx="4967100" cy="549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g227ce9fa320_2_0"/>
          <p:cNvCxnSpPr>
            <a:endCxn id="178" idx="3"/>
          </p:cNvCxnSpPr>
          <p:nvPr/>
        </p:nvCxnSpPr>
        <p:spPr>
          <a:xfrm flipH="1">
            <a:off x="4195100" y="8561450"/>
            <a:ext cx="434820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g227ce9fa320_2_0"/>
          <p:cNvCxnSpPr/>
          <p:nvPr/>
        </p:nvCxnSpPr>
        <p:spPr>
          <a:xfrm rot="10800000">
            <a:off x="3052500" y="3034500"/>
            <a:ext cx="6267600" cy="131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g227ce9fa320_2_0"/>
          <p:cNvCxnSpPr/>
          <p:nvPr/>
        </p:nvCxnSpPr>
        <p:spPr>
          <a:xfrm flipH="1">
            <a:off x="8633875" y="4208500"/>
            <a:ext cx="650100" cy="40098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g227ce9fa320_2_0"/>
          <p:cNvCxnSpPr/>
          <p:nvPr/>
        </p:nvCxnSpPr>
        <p:spPr>
          <a:xfrm rot="10800000">
            <a:off x="2709350" y="3016375"/>
            <a:ext cx="704400" cy="565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g227ce9fa320_2_0"/>
          <p:cNvSpPr txBox="1"/>
          <p:nvPr/>
        </p:nvSpPr>
        <p:spPr>
          <a:xfrm>
            <a:off x="2119246" y="1056958"/>
            <a:ext cx="8955021" cy="75353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27215F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¿La Web a mi servicio?  </a:t>
            </a:r>
            <a:endParaRPr b="0" i="0" sz="3600" u="none" cap="none" strike="noStrike">
              <a:solidFill>
                <a:srgbClr val="27215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88a4e245e_1_0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2" name="Google Shape;222;g2288a4e245e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288a4e245e_1_0"/>
          <p:cNvSpPr/>
          <p:nvPr/>
        </p:nvSpPr>
        <p:spPr>
          <a:xfrm>
            <a:off x="1530386" y="2171792"/>
            <a:ext cx="96693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6000"/>
              <a:buFont typeface="Century Gothic"/>
              <a:buNone/>
            </a:pPr>
            <a:r>
              <a:t/>
            </a:r>
            <a:endParaRPr b="0" i="0" sz="6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g2288a4e245e_1_0"/>
          <p:cNvSpPr/>
          <p:nvPr/>
        </p:nvSpPr>
        <p:spPr>
          <a:xfrm>
            <a:off x="1232155" y="6081508"/>
            <a:ext cx="11588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4000"/>
              <a:buFont typeface="Century Gothic"/>
              <a:buNone/>
            </a:pPr>
            <a:r>
              <a:t/>
            </a:r>
            <a:endParaRPr b="1" i="0" sz="40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g2288a4e245e_1_0"/>
          <p:cNvSpPr/>
          <p:nvPr/>
        </p:nvSpPr>
        <p:spPr>
          <a:xfrm>
            <a:off x="1530386" y="1762717"/>
            <a:ext cx="96693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6000"/>
              <a:buFont typeface="Century Gothic"/>
              <a:buNone/>
            </a:pPr>
            <a:r>
              <a:rPr b="1" i="0" lang="es-MX" sz="60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Justificación:</a:t>
            </a:r>
            <a:endParaRPr b="1" i="0" sz="6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g2288a4e245e_1_0"/>
          <p:cNvSpPr txBox="1"/>
          <p:nvPr/>
        </p:nvSpPr>
        <p:spPr>
          <a:xfrm>
            <a:off x="1468150" y="2939700"/>
            <a:ext cx="10507200" cy="5262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estudiantes hoy en día tienen una necesidad de contar  con el acceso a información eficaz, actualmente existe el riesgo de encontrar información poco veraz que no aporta de forma significativa a sus asignaturas.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Observamos a nuestro alrededor cómo ha cambiado el mundo y la importancia que conlleva la tecnología para dar y ofrecer información, ayudando a formar un espacio común donde se compartan objetivos e intereses. 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necesario realizar acciones creativas y novedosas con el fin de investigar y crear contenido para dar a conocer teorías y conceptos que favorezcan sus conocimientos, así mismo, dejando información a futuras generaciones.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g2288a4e245e_1_0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228" name="Google Shape;228;g2288a4e245e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/>
          <p:nvPr/>
        </p:nvSpPr>
        <p:spPr>
          <a:xfrm>
            <a:off x="-42334" y="-13428"/>
            <a:ext cx="1066093" cy="9780456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4" name="Google Shape;23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4184" y="262241"/>
            <a:ext cx="2226323" cy="222632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6"/>
          <p:cNvSpPr/>
          <p:nvPr/>
        </p:nvSpPr>
        <p:spPr>
          <a:xfrm>
            <a:off x="1530386" y="2171792"/>
            <a:ext cx="9669209" cy="1025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6000"/>
              <a:buFont typeface="Century Gothic"/>
              <a:buNone/>
            </a:pPr>
            <a:r>
              <a:t/>
            </a:r>
            <a:endParaRPr b="0" i="0" sz="6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1232155" y="6081508"/>
            <a:ext cx="11588351" cy="718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4000"/>
              <a:buFont typeface="Century Gothic"/>
              <a:buNone/>
            </a:pPr>
            <a:r>
              <a:t/>
            </a:r>
            <a:endParaRPr b="1" i="0" sz="40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1530375" y="2848725"/>
            <a:ext cx="112902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6000"/>
              <a:buFont typeface="Century Gothic"/>
              <a:buNone/>
            </a:pPr>
            <a:r>
              <a:rPr b="1" i="0" lang="es-MX" sz="54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 general del proyecto:</a:t>
            </a:r>
            <a:endParaRPr b="1" i="0" sz="54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1831350" y="4011275"/>
            <a:ext cx="9985500" cy="2697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Crear un blog con contenido confiable con el fin de favorecer el estudio de las alumnas del quinto semestre de preparatoria del Colegio “Centro Escolar Paseo Esmeralda”</a:t>
            </a:r>
            <a:endParaRPr b="0" i="0" sz="2400" u="none" cap="none" strike="noStrike">
              <a:solidFill>
                <a:srgbClr val="002060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Inventando y diseñando algo nuevo </a:t>
            </a:r>
            <a:endParaRPr b="0" i="0" sz="2400" u="none" cap="none" strike="noStrike">
              <a:solidFill>
                <a:srgbClr val="002060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7415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6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240" name="Google Shape;2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/>
          <p:nvPr/>
        </p:nvSpPr>
        <p:spPr>
          <a:xfrm>
            <a:off x="-42334" y="-13428"/>
            <a:ext cx="1066093" cy="9780456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6" name="Google Shape;2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3" cy="222632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"/>
          <p:cNvSpPr/>
          <p:nvPr/>
        </p:nvSpPr>
        <p:spPr>
          <a:xfrm>
            <a:off x="1530386" y="2171792"/>
            <a:ext cx="9669209" cy="1025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6000"/>
              <a:buFont typeface="Century Gothic"/>
              <a:buNone/>
            </a:pPr>
            <a:r>
              <a:t/>
            </a:r>
            <a:endParaRPr b="0" i="0" sz="6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1258425" y="2171775"/>
            <a:ext cx="112608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6000"/>
              <a:buFont typeface="Century Gothic"/>
              <a:buNone/>
            </a:pPr>
            <a:r>
              <a:rPr b="1" i="0" lang="es-MX" sz="54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 de cada asignatura:</a:t>
            </a:r>
            <a:endParaRPr b="1" i="0" sz="54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1530376" y="3429900"/>
            <a:ext cx="10407600" cy="255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Matemáticas III.</a:t>
            </a:r>
            <a:r>
              <a:rPr b="0" i="0" lang="es-MX" sz="2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Será capaz de manejar algebraicamente algunos conceptos básicos de la geometría euclidiana y algunos lugares geométricos con la finalidad de introducir el método analítico.</a:t>
            </a:r>
            <a:endParaRPr b="0" i="0" sz="2200" u="none" cap="none" strike="noStrike">
              <a:solidFill>
                <a:srgbClr val="002060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2060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4000"/>
              <a:buFont typeface="Century Gothic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Matemáticas  IV</a:t>
            </a:r>
            <a:r>
              <a:rPr b="0" i="0" lang="es-MX" sz="2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 Consolida su manejo del plano cartesiano, a través de la traficación de funciones, y el dominio de la vinculación entre los parámetros y las características de la gráfica asociada.</a:t>
            </a:r>
            <a:endParaRPr b="0" i="0" sz="29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7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251" name="Google Shape;2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 txBox="1"/>
          <p:nvPr/>
        </p:nvSpPr>
        <p:spPr>
          <a:xfrm>
            <a:off x="1530375" y="6323700"/>
            <a:ext cx="10407600" cy="120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Física : 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Conocer conceptos básicos utilizados en la descripción del movimiento y emplearlos adecuadamente para explicar algunos fenómenos mecánicos cotidianos. </a:t>
            </a:r>
            <a:endParaRPr b="0" i="0" sz="2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1530375" y="7692600"/>
            <a:ext cx="10407600" cy="190818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MX" sz="20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Historia de México </a:t>
            </a:r>
            <a:r>
              <a:rPr b="0" i="0" lang="es-MX" sz="20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Describir un edificio arqueológico o virreinal con medidas y formas y el uso que se le dio en su tiempo y en la actualidad, para entender los cambios que se han dado en la estructura de las construcciones y su relación con el medio urbano que le rodea.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-9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3" cy="222632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8"/>
          <p:cNvSpPr txBox="1"/>
          <p:nvPr/>
        </p:nvSpPr>
        <p:spPr>
          <a:xfrm>
            <a:off x="1640450" y="2639025"/>
            <a:ext cx="10288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Taller de cómputo. I.</a:t>
            </a:r>
            <a:r>
              <a:rPr b="0" i="0" lang="es-MX" sz="2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Crear y programar un espacio digital de colaboración y conocimiento, diseñando un blog de aprendizaje sobre la geometría analítica y el movimiento. </a:t>
            </a:r>
            <a:endParaRPr b="0" i="0" sz="2200" u="none" cap="none" strike="noStrike">
              <a:solidFill>
                <a:srgbClr val="002060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1640450" y="4208075"/>
            <a:ext cx="10459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Taller de cómputo. II. </a:t>
            </a:r>
            <a:r>
              <a:rPr b="0" i="0" lang="es-MX" sz="2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Codificar problemas y la solución de los casos aplicables al tema y el mundo real, realizando los cálculos y ejemplificando los conocimientos.</a:t>
            </a:r>
            <a:endParaRPr b="0" i="0" sz="2200" u="none" cap="none" strike="noStrike">
              <a:solidFill>
                <a:srgbClr val="002060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1640450" y="5969325"/>
            <a:ext cx="10459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Taller de lectura y redacción. II.</a:t>
            </a:r>
            <a:r>
              <a:rPr b="0" i="0" lang="es-MX" sz="2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Aprender a redactar contenido científico e instrucciones con orden, claridad, vocabulario preciso, en forma adecuada al destinatario y brevemente.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1640450" y="7616650"/>
            <a:ext cx="10529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Taller de lectura y redacción. IV </a:t>
            </a:r>
            <a:r>
              <a:rPr b="0" i="0" lang="es-MX" sz="2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Redactar los avances en estos temas con las características anteriores. Redactar ejemplos prácticos e instrucciones de cómo realizar aplicaciones de dichos temas.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265" name="Google Shape;26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343e7c528_0_0"/>
          <p:cNvSpPr/>
          <p:nvPr/>
        </p:nvSpPr>
        <p:spPr>
          <a:xfrm>
            <a:off x="-9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1" name="Google Shape;271;g22343e7c52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22343e7c528_0_0"/>
          <p:cNvSpPr txBox="1"/>
          <p:nvPr/>
        </p:nvSpPr>
        <p:spPr>
          <a:xfrm>
            <a:off x="2191475" y="3952175"/>
            <a:ext cx="8889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-MX" sz="60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Preguntas guía</a:t>
            </a:r>
            <a:endParaRPr b="1" i="0" sz="6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g22343e7c528_0_0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f6e58cac94_0_37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9" name="Google Shape;279;g1f6e58cac94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1f6e58cac94_0_37"/>
          <p:cNvSpPr txBox="1"/>
          <p:nvPr/>
        </p:nvSpPr>
        <p:spPr>
          <a:xfrm>
            <a:off x="1592075" y="2882500"/>
            <a:ext cx="10189200" cy="69249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2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Algunos cuestionamientos que pueden surgir con este proyecto son; la tecnología al ser un medio masivo de comunicación ¿puede beneficiar el aprendizaje académico de forma eficaz? ¿La gamificación de información ayudará a alcanzar una comprensión exhaustiva del tema? ¿facilitará el aprendizaje de futuras generaciones? ¿favorecerá las diferentes habilidades que se pretender desarrollar? ¿Cuáles son los límites que tendremos?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¿Cómo podemos lograr que las Herramientas Tecnológicas nos Favorezcan en nuestro Aprendizaje Académico y Contemos con Acceso a Información Confiable?</a:t>
            </a:r>
            <a:endParaRPr b="0" i="0" sz="24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1" name="Google Shape;281;g1f6e58cac94_0_37"/>
          <p:cNvCxnSpPr/>
          <p:nvPr/>
        </p:nvCxnSpPr>
        <p:spPr>
          <a:xfrm flipH="1" rot="10800000">
            <a:off x="1147550" y="6694975"/>
            <a:ext cx="11328900" cy="6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2" name="Google Shape;282;g1f6e58cac94_0_37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283" name="Google Shape;283;g1f6e58cac94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b67a8208b9_1_10"/>
          <p:cNvSpPr/>
          <p:nvPr/>
        </p:nvSpPr>
        <p:spPr>
          <a:xfrm>
            <a:off x="708206" y="970396"/>
            <a:ext cx="11588400" cy="72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i="0" lang="es-MX" sz="60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ETAPA 1</a:t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1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1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b="1" i="0" lang="es-MX" sz="5800" u="sng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EQUIPO 1</a:t>
            </a:r>
            <a:endParaRPr b="1" i="0" sz="5800" u="sng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1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0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g1b67a8208b9_1_10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" name="Google Shape;57;g1b67a8208b9_1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g1b67a8208b9_1_10"/>
          <p:cNvCxnSpPr/>
          <p:nvPr/>
        </p:nvCxnSpPr>
        <p:spPr>
          <a:xfrm flipH="1" rot="10800000">
            <a:off x="1334530" y="4324735"/>
            <a:ext cx="11170500" cy="372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9" name="Google Shape;59;g1b67a8208b9_1_10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1090593dd7_2_133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9" name="Google Shape;289;g21090593dd7_2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8201" y="262248"/>
            <a:ext cx="1602297" cy="160228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1090593dd7_2_133"/>
          <p:cNvSpPr/>
          <p:nvPr/>
        </p:nvSpPr>
        <p:spPr>
          <a:xfrm>
            <a:off x="4743204" y="374900"/>
            <a:ext cx="61002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611F53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611F53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611F53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MX" sz="2000" u="none" cap="none" strike="noStrike">
                <a:solidFill>
                  <a:srgbClr val="611F5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¿Cómo podemos lograr que las Herramientas Tecnológicas nos Favorezcan en nuestro Aprendizaje Académico y Contemos con Acceso a Información Confiable?</a:t>
            </a:r>
            <a:endParaRPr b="1" i="0" sz="4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6000"/>
              <a:buFont typeface="Century Gothic"/>
              <a:buNone/>
            </a:pPr>
            <a:r>
              <a:rPr b="1" i="0" lang="es-MX" sz="60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6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g21090593dd7_2_133"/>
          <p:cNvSpPr txBox="1"/>
          <p:nvPr/>
        </p:nvSpPr>
        <p:spPr>
          <a:xfrm>
            <a:off x="4414288" y="4624788"/>
            <a:ext cx="3911700" cy="1477297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 GENERAL:</a:t>
            </a: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Crear un blog con contenido confiable con el fin de favorecer el estudio de las alumnas del quinto semestre de preparatoria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Inventando y diseñando algo nuevo</a:t>
            </a:r>
            <a:r>
              <a:rPr b="1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highlight>
                  <a:srgbClr val="B7B7B7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g21090593dd7_2_133"/>
          <p:cNvSpPr/>
          <p:nvPr/>
        </p:nvSpPr>
        <p:spPr>
          <a:xfrm>
            <a:off x="8489100" y="3610985"/>
            <a:ext cx="2151900" cy="1286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MATEMÁTICAS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21090593dd7_2_133"/>
          <p:cNvSpPr txBox="1"/>
          <p:nvPr/>
        </p:nvSpPr>
        <p:spPr>
          <a:xfrm>
            <a:off x="6795975" y="2600013"/>
            <a:ext cx="4534200" cy="831300"/>
          </a:xfrm>
          <a:prstGeom prst="rect">
            <a:avLst/>
          </a:prstGeom>
          <a:solidFill>
            <a:srgbClr val="DD7E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una herramienta tecnológica?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ventajas y desventajas existen en la tecnología?</a:t>
            </a:r>
            <a:endParaRPr b="0" i="0" sz="15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g21090593dd7_2_133"/>
          <p:cNvSpPr/>
          <p:nvPr/>
        </p:nvSpPr>
        <p:spPr>
          <a:xfrm>
            <a:off x="1643138" y="4084835"/>
            <a:ext cx="2151900" cy="137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FISICA</a:t>
            </a:r>
            <a:endParaRPr b="1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g21090593dd7_2_133"/>
          <p:cNvSpPr/>
          <p:nvPr/>
        </p:nvSpPr>
        <p:spPr>
          <a:xfrm rot="-5400000">
            <a:off x="4562527" y="2329600"/>
            <a:ext cx="2151900" cy="1366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D7E6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TALLER DE CÓMPUTO</a:t>
            </a:r>
            <a:endParaRPr b="1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g21090593dd7_2_133"/>
          <p:cNvSpPr txBox="1"/>
          <p:nvPr/>
        </p:nvSpPr>
        <p:spPr>
          <a:xfrm>
            <a:off x="1607000" y="2672675"/>
            <a:ext cx="2646600" cy="1185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MX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desplazamiento?</a:t>
            </a:r>
            <a:endParaRPr b="0" i="0" sz="1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aceleración?</a:t>
            </a:r>
            <a:endParaRPr b="0" i="0" sz="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MRUA?</a:t>
            </a:r>
            <a:endParaRPr b="0" i="0" sz="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movimiento?</a:t>
            </a:r>
            <a:endParaRPr b="0" i="0" sz="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MX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MRU?</a:t>
            </a:r>
            <a:endParaRPr b="0" i="0" sz="1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g21090593dd7_2_133"/>
          <p:cNvSpPr/>
          <p:nvPr/>
        </p:nvSpPr>
        <p:spPr>
          <a:xfrm flipH="1">
            <a:off x="1643138" y="5639663"/>
            <a:ext cx="2151900" cy="1286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9CB9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TALLER DE LECTURA Y REDACCIÓN</a:t>
            </a:r>
            <a:endParaRPr b="1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g21090593dd7_2_133"/>
          <p:cNvSpPr txBox="1"/>
          <p:nvPr/>
        </p:nvSpPr>
        <p:spPr>
          <a:xfrm>
            <a:off x="8806900" y="5974925"/>
            <a:ext cx="3469200" cy="6156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una ecuación ?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una gráfica?</a:t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g21090593dd7_2_133"/>
          <p:cNvSpPr txBox="1"/>
          <p:nvPr/>
        </p:nvSpPr>
        <p:spPr>
          <a:xfrm>
            <a:off x="1235750" y="8206925"/>
            <a:ext cx="2966700" cy="10467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un blog?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una fuente confiable?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favorece la tecnología?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g21090593dd7_2_133"/>
          <p:cNvSpPr txBox="1"/>
          <p:nvPr/>
        </p:nvSpPr>
        <p:spPr>
          <a:xfrm flipH="1" rot="-455">
            <a:off x="6600577" y="1706913"/>
            <a:ext cx="453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3: Metodología de resolución de problemas</a:t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4: Fundamentos de programación HTML</a:t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6: Programación básica con HTML y JavaScript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g21090593dd7_2_133"/>
          <p:cNvSpPr txBox="1"/>
          <p:nvPr/>
        </p:nvSpPr>
        <p:spPr>
          <a:xfrm flipH="1" rot="-779">
            <a:off x="1235761" y="7108699"/>
            <a:ext cx="264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Unidad 2: Argumentar para persuadir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Unidad 3: Argumentar para demostrar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Unidad 4: Redacción de borrador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g21090593dd7_2_133"/>
          <p:cNvSpPr txBox="1"/>
          <p:nvPr/>
        </p:nvSpPr>
        <p:spPr>
          <a:xfrm flipH="1" rot="-610">
            <a:off x="9225600" y="4681625"/>
            <a:ext cx="3381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2: Elementos básicos de geometría analítica</a:t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3: La recta y su ecuación cartesiana</a:t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4: Parábola y su ecuación cartesiana</a:t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5: Circunferencia, la elipse y sus ecuaciones cartesianas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g21090593dd7_2_133"/>
          <p:cNvSpPr txBox="1"/>
          <p:nvPr/>
        </p:nvSpPr>
        <p:spPr>
          <a:xfrm flipH="1" rot="-779">
            <a:off x="1606998" y="2103198"/>
            <a:ext cx="2646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2: Mecánica de la partícula: Leyes de Newton</a:t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4" name="Google Shape;304;g21090593dd7_2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4238" y="2684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21090593dd7_2_133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306" name="Google Shape;306;g21090593dd7_2_133"/>
          <p:cNvSpPr/>
          <p:nvPr/>
        </p:nvSpPr>
        <p:spPr>
          <a:xfrm rot="5400000">
            <a:off x="4058236" y="7172300"/>
            <a:ext cx="2151900" cy="1439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3D85C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HISTORIA DE MÉXICO</a:t>
            </a:r>
            <a:endParaRPr b="1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g21090593dd7_2_133"/>
          <p:cNvSpPr txBox="1"/>
          <p:nvPr/>
        </p:nvSpPr>
        <p:spPr>
          <a:xfrm>
            <a:off x="10455000" y="6881250"/>
            <a:ext cx="21519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3: Conquista y Colonia 1521-1810</a:t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Unidad 2: México Prehispánico 2500 a.C. a 1521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Unidad 4:“Transición del Estado Benefactor, neoliberalismo y globalización 1970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1090593dd7_2_133"/>
          <p:cNvSpPr txBox="1"/>
          <p:nvPr/>
        </p:nvSpPr>
        <p:spPr>
          <a:xfrm>
            <a:off x="6138750" y="6830150"/>
            <a:ext cx="4246800" cy="21240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fue la utilidad del edificio en la época en la que fue construído?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¿Cuáles son los valores culturales de su momento que refleja?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es su disposición con el trazado de la urbe en ese momento?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¿Aún conserva los mismos valores culturales?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es la disposición espacial en la actualidad</a:t>
            </a: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3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9" name="Google Shape;309;g21090593dd7_2_133"/>
          <p:cNvCxnSpPr/>
          <p:nvPr/>
        </p:nvCxnSpPr>
        <p:spPr>
          <a:xfrm>
            <a:off x="3761400" y="2865825"/>
            <a:ext cx="2458800" cy="41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g21090593dd7_2_133"/>
          <p:cNvCxnSpPr>
            <a:stCxn id="293" idx="1"/>
          </p:cNvCxnSpPr>
          <p:nvPr/>
        </p:nvCxnSpPr>
        <p:spPr>
          <a:xfrm flipH="1">
            <a:off x="3728775" y="3015663"/>
            <a:ext cx="3067200" cy="541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g21090593dd7_2_133"/>
          <p:cNvCxnSpPr/>
          <p:nvPr/>
        </p:nvCxnSpPr>
        <p:spPr>
          <a:xfrm flipH="1" rot="10800000">
            <a:off x="3566000" y="2735500"/>
            <a:ext cx="3305400" cy="74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2" name="Google Shape;312;g21090593dd7_2_133"/>
          <p:cNvCxnSpPr>
            <a:endCxn id="308" idx="1"/>
          </p:cNvCxnSpPr>
          <p:nvPr/>
        </p:nvCxnSpPr>
        <p:spPr>
          <a:xfrm>
            <a:off x="3484650" y="3110150"/>
            <a:ext cx="2654100" cy="47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3" name="Google Shape;313;g21090593dd7_2_133"/>
          <p:cNvCxnSpPr>
            <a:stCxn id="293" idx="1"/>
          </p:cNvCxnSpPr>
          <p:nvPr/>
        </p:nvCxnSpPr>
        <p:spPr>
          <a:xfrm>
            <a:off x="6795975" y="3015663"/>
            <a:ext cx="2289900" cy="310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g21090593dd7_2_133"/>
          <p:cNvCxnSpPr>
            <a:stCxn id="298" idx="1"/>
          </p:cNvCxnSpPr>
          <p:nvPr/>
        </p:nvCxnSpPr>
        <p:spPr>
          <a:xfrm rot="10800000">
            <a:off x="3451900" y="3305525"/>
            <a:ext cx="5355000" cy="297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5" name="Google Shape;315;g21090593dd7_2_133"/>
          <p:cNvCxnSpPr>
            <a:stCxn id="298" idx="1"/>
          </p:cNvCxnSpPr>
          <p:nvPr/>
        </p:nvCxnSpPr>
        <p:spPr>
          <a:xfrm rot="10800000">
            <a:off x="7001800" y="2751725"/>
            <a:ext cx="1805100" cy="353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g21090593dd7_2_133"/>
          <p:cNvCxnSpPr>
            <a:endCxn id="299" idx="3"/>
          </p:cNvCxnSpPr>
          <p:nvPr/>
        </p:nvCxnSpPr>
        <p:spPr>
          <a:xfrm flipH="1">
            <a:off x="4202450" y="8597375"/>
            <a:ext cx="1968900" cy="13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g21090593dd7_2_133"/>
          <p:cNvCxnSpPr/>
          <p:nvPr/>
        </p:nvCxnSpPr>
        <p:spPr>
          <a:xfrm flipH="1" rot="10800000">
            <a:off x="3240350" y="3500975"/>
            <a:ext cx="293100" cy="483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g21090593dd7_2_133"/>
          <p:cNvCxnSpPr/>
          <p:nvPr/>
        </p:nvCxnSpPr>
        <p:spPr>
          <a:xfrm flipH="1" rot="10800000">
            <a:off x="4038225" y="2751825"/>
            <a:ext cx="2768100" cy="22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g21090593dd7_2_133"/>
          <p:cNvCxnSpPr>
            <a:stCxn id="293" idx="1"/>
          </p:cNvCxnSpPr>
          <p:nvPr/>
        </p:nvCxnSpPr>
        <p:spPr>
          <a:xfrm flipH="1">
            <a:off x="6252675" y="3015663"/>
            <a:ext cx="543300" cy="395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g21090593dd7_2_133"/>
          <p:cNvCxnSpPr>
            <a:endCxn id="299" idx="3"/>
          </p:cNvCxnSpPr>
          <p:nvPr/>
        </p:nvCxnSpPr>
        <p:spPr>
          <a:xfrm flipH="1">
            <a:off x="4202450" y="8369375"/>
            <a:ext cx="2050200" cy="36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g21090593dd7_2_133"/>
          <p:cNvCxnSpPr/>
          <p:nvPr/>
        </p:nvCxnSpPr>
        <p:spPr>
          <a:xfrm rot="10800000">
            <a:off x="3566075" y="3126425"/>
            <a:ext cx="423300" cy="535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f5e890db30_0_48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7" name="Google Shape;327;g1f5e890db30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1f5e890db30_0_48"/>
          <p:cNvSpPr/>
          <p:nvPr/>
        </p:nvSpPr>
        <p:spPr>
          <a:xfrm>
            <a:off x="1530386" y="2171792"/>
            <a:ext cx="96693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6000"/>
              <a:buFont typeface="Century Gothic"/>
              <a:buNone/>
            </a:pPr>
            <a:r>
              <a:t/>
            </a:r>
            <a:endParaRPr b="0" i="0" sz="6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g1f5e890db30_0_48"/>
          <p:cNvSpPr txBox="1"/>
          <p:nvPr/>
        </p:nvSpPr>
        <p:spPr>
          <a:xfrm>
            <a:off x="1530375" y="262250"/>
            <a:ext cx="8781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s-MX" sz="29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Contenido del proyecto. Temas por asignatura</a:t>
            </a:r>
            <a:r>
              <a:rPr b="0" i="0" lang="es-MX" sz="2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s-MX" sz="23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0" name="Google Shape;330;g1f5e890db30_0_48"/>
          <p:cNvCxnSpPr/>
          <p:nvPr/>
        </p:nvCxnSpPr>
        <p:spPr>
          <a:xfrm>
            <a:off x="1159986" y="1018042"/>
            <a:ext cx="966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1" name="Google Shape;331;g1f5e890db30_0_48"/>
          <p:cNvSpPr txBox="1"/>
          <p:nvPr/>
        </p:nvSpPr>
        <p:spPr>
          <a:xfrm>
            <a:off x="1233800" y="1244443"/>
            <a:ext cx="7587900" cy="18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B5394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Matemáticas</a:t>
            </a:r>
            <a:endParaRPr b="1" i="0" sz="2200" u="none" cap="none" strike="noStrike">
              <a:solidFill>
                <a:srgbClr val="0B5394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Parábola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recta 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circunferencia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Funciones racionales exponenciales y logarítmicas</a:t>
            </a:r>
            <a:r>
              <a:rPr b="0" i="0" lang="es-MX" sz="2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g1f5e890db30_0_48"/>
          <p:cNvSpPr txBox="1"/>
          <p:nvPr/>
        </p:nvSpPr>
        <p:spPr>
          <a:xfrm>
            <a:off x="4959100" y="3424200"/>
            <a:ext cx="7587900" cy="1754296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B5394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Taller de computo </a:t>
            </a:r>
            <a:endParaRPr b="1" i="0" sz="2200" u="none" cap="none" strike="noStrike">
              <a:solidFill>
                <a:srgbClr val="0B5394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Programación en HTML y Phyton, 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Diseño web, 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 de contenido en web</a:t>
            </a:r>
            <a:endParaRPr b="1" i="0" sz="23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1f5e890db30_0_48"/>
          <p:cNvSpPr txBox="1"/>
          <p:nvPr/>
        </p:nvSpPr>
        <p:spPr>
          <a:xfrm>
            <a:off x="1159975" y="5820800"/>
            <a:ext cx="7587900" cy="120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B5394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Taller de Lectura y Redacción </a:t>
            </a:r>
            <a:endParaRPr b="1" i="0" sz="2200" u="none" cap="none" strike="noStrike">
              <a:solidFill>
                <a:srgbClr val="0B5394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Manejo del lenguaje científico 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Redacción de documentos de divulgación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g1f5e890db30_0_48"/>
          <p:cNvSpPr txBox="1"/>
          <p:nvPr/>
        </p:nvSpPr>
        <p:spPr>
          <a:xfrm>
            <a:off x="4234125" y="7511975"/>
            <a:ext cx="8586300" cy="15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B5394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Física </a:t>
            </a:r>
            <a:endParaRPr b="1" i="0" sz="2200" u="none" cap="none" strike="noStrike">
              <a:solidFill>
                <a:srgbClr val="0B5394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Movimiento Rectilíneo Uniforme (MRU)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Movimiento Rectilíneo Uniformemente Acelerado (MRUA)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Movimiento Circular Uniforme (MCU)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g1f5e890db30_0_48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336" name="Google Shape;336;g1f5e890db30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9975" y="8869317"/>
            <a:ext cx="2933837" cy="884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1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2" name="Google Shape;3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1"/>
          <p:cNvSpPr/>
          <p:nvPr/>
        </p:nvSpPr>
        <p:spPr>
          <a:xfrm>
            <a:off x="1530386" y="2171792"/>
            <a:ext cx="96693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6000"/>
              <a:buFont typeface="Century Gothic"/>
              <a:buNone/>
            </a:pPr>
            <a:r>
              <a:t/>
            </a:r>
            <a:endParaRPr b="0" i="0" sz="6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21"/>
          <p:cNvSpPr txBox="1"/>
          <p:nvPr/>
        </p:nvSpPr>
        <p:spPr>
          <a:xfrm>
            <a:off x="1530375" y="262250"/>
            <a:ext cx="8781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s-MX" sz="29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Contenido del proyecto. Temas por asignatura</a:t>
            </a:r>
            <a:r>
              <a:rPr b="0" i="0" lang="es-MX" sz="2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s-MX" sz="23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45" name="Google Shape;345;p21"/>
          <p:cNvCxnSpPr/>
          <p:nvPr/>
        </p:nvCxnSpPr>
        <p:spPr>
          <a:xfrm>
            <a:off x="1159986" y="1018042"/>
            <a:ext cx="966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6" name="Google Shape;346;p21"/>
          <p:cNvSpPr txBox="1"/>
          <p:nvPr/>
        </p:nvSpPr>
        <p:spPr>
          <a:xfrm>
            <a:off x="1347800" y="1404400"/>
            <a:ext cx="7587900" cy="221596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B5394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Matemáticas</a:t>
            </a:r>
            <a:endParaRPr b="1" i="0" sz="2200" u="none" cap="none" strike="noStrike">
              <a:solidFill>
                <a:srgbClr val="0B5394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Características constructivas en Mesoamérica y Virreinato.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Identificar patrones culturales vigentes.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Analizar utilidad y duración de los edificios en la actualidad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2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348" name="Google Shape;34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9975" y="8869317"/>
            <a:ext cx="2933837" cy="884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"/>
          <p:cNvSpPr/>
          <p:nvPr/>
        </p:nvSpPr>
        <p:spPr>
          <a:xfrm>
            <a:off x="-42334" y="-13428"/>
            <a:ext cx="1066093" cy="9780456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4" name="Google Shape;35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3" cy="222632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"/>
          <p:cNvSpPr/>
          <p:nvPr/>
        </p:nvSpPr>
        <p:spPr>
          <a:xfrm>
            <a:off x="1530386" y="2171792"/>
            <a:ext cx="9669209" cy="1025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6000"/>
              <a:buFont typeface="Century Gothic"/>
              <a:buNone/>
            </a:pPr>
            <a:r>
              <a:t/>
            </a:r>
            <a:endParaRPr b="0" i="0" sz="6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1232155" y="6081508"/>
            <a:ext cx="11588351" cy="718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4000"/>
              <a:buFont typeface="Century Gothic"/>
              <a:buNone/>
            </a:pPr>
            <a:r>
              <a:t/>
            </a:r>
            <a:endParaRPr b="1" i="0" sz="40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1616199" y="1410425"/>
            <a:ext cx="94746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6000"/>
              <a:buFont typeface="Century Gothic"/>
              <a:buNone/>
            </a:pPr>
            <a:r>
              <a:rPr b="1" i="0" lang="es-MX" sz="58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TEMARIO:</a:t>
            </a:r>
            <a:endParaRPr b="1" i="0" sz="58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5"/>
          <p:cNvSpPr txBox="1"/>
          <p:nvPr/>
        </p:nvSpPr>
        <p:spPr>
          <a:xfrm>
            <a:off x="1530375" y="2488575"/>
            <a:ext cx="10507200" cy="6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Física: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2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Mecánica de la partícula: Leyes de Newton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TLR III y IV: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2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Argumentar para persuadir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3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Argumentar para demostrar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4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Redacción de borrador 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Matemáticas III: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2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Elementos básicos de geometría analítica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3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La recta y su ecuación cartesiana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4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Parábola y su ecuación cartesiana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5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Circunferencia, la elipse y sus ecuaciones cartesianas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Taller de cómputo: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3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Metodología de resolución de problemas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4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Fundamentos de programación HTML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6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Programación básica con HTML y JavaScript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5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360" name="Google Shape;36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3e11da44e2_0_3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366" name="Google Shape;366;g23e11da44e2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3e11da44e2_0_3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8" name="Google Shape;368;g23e11da44e2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3e11da44e2_0_3"/>
          <p:cNvSpPr txBox="1"/>
          <p:nvPr/>
        </p:nvSpPr>
        <p:spPr>
          <a:xfrm>
            <a:off x="1158200" y="2488575"/>
            <a:ext cx="11662305" cy="34855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Historia de México: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2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Periodización: horizontes culturales (preclásico, clásico, posclásico)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Características de la civilización mesoamericana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3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Sociedad, cultura y vida cotidiana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Poder material y espiritual de la iglesia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4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Los efectos de la globalización y la crisis de valores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sociedad mexicana y los posibles escenarios en el siglo XXI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b67a8208b9_0_20"/>
          <p:cNvSpPr/>
          <p:nvPr/>
        </p:nvSpPr>
        <p:spPr>
          <a:xfrm>
            <a:off x="-9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5" name="Google Shape;375;g1b67a8208b9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1b67a8208b9_0_20"/>
          <p:cNvSpPr txBox="1"/>
          <p:nvPr/>
        </p:nvSpPr>
        <p:spPr>
          <a:xfrm>
            <a:off x="2114175" y="2999800"/>
            <a:ext cx="9167100" cy="295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-MX" sz="60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PLANEACIÓN GENERAL DEL PROYECTO</a:t>
            </a:r>
            <a:endParaRPr b="1" i="0" sz="6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-MX" sz="60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INTERDISCIPLINARIO</a:t>
            </a:r>
            <a:r>
              <a:rPr b="0" i="0" lang="es-MX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7" name="Google Shape;377;g1b67a8208b9_0_20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f712397a58_0_28"/>
          <p:cNvSpPr/>
          <p:nvPr/>
        </p:nvSpPr>
        <p:spPr>
          <a:xfrm>
            <a:off x="-9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3" name="Google Shape;383;g1f712397a58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8829" y="339075"/>
            <a:ext cx="1498602" cy="14985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4" name="Google Shape;384;g1f712397a58_0_28"/>
          <p:cNvGraphicFramePr/>
          <p:nvPr/>
        </p:nvGraphicFramePr>
        <p:xfrm>
          <a:off x="1501649" y="31054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{232ADFA0-4911-4694-A839-FD45990E110F}</a:tableStyleId>
              </a:tblPr>
              <a:tblGrid>
                <a:gridCol w="2336925"/>
                <a:gridCol w="3316225"/>
                <a:gridCol w="3375575"/>
              </a:tblGrid>
              <a:tr h="64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Nombre del Proyecto: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MX" sz="1600" u="none" cap="none" strike="noStrike">
                          <a:solidFill>
                            <a:srgbClr val="002060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¿</a:t>
                      </a:r>
                      <a:r>
                        <a:rPr b="1" lang="es-MX" sz="1600">
                          <a:solidFill>
                            <a:srgbClr val="002060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 web a mi servicio?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2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Período de realización:</a:t>
                      </a:r>
                      <a:endParaRPr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Duración:</a:t>
                      </a:r>
                      <a:endParaRPr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 semestre </a:t>
                      </a:r>
                      <a:endParaRPr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Física I: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Clave:1302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Prof. Ana Gabriela Flores: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Horas: </a:t>
                      </a:r>
                      <a:r>
                        <a:rPr lang="es-MX" sz="12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 a la semana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Matemáticas III: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Clave:1301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Prof. Pamela Lobato: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Horas: 5 a la semana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Taller de computo: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Clave:Interna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Prof. Pilar Muñoz: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Horas: 4 a la semana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Taller de Redacción III: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Clave:1305</a:t>
                      </a:r>
                      <a:endParaRPr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7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s-MX" sz="12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Prof. Yolistli Hernández        </a:t>
                      </a:r>
                      <a:endParaRPr b="0"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5" name="Google Shape;385;g1f712397a58_0_28"/>
          <p:cNvSpPr/>
          <p:nvPr/>
        </p:nvSpPr>
        <p:spPr>
          <a:xfrm>
            <a:off x="2982761" y="1281335"/>
            <a:ext cx="7778100" cy="17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3600"/>
              <a:buFont typeface="Century Gothic"/>
              <a:buNone/>
            </a:pPr>
            <a:r>
              <a:rPr b="1" i="0" lang="es-MX" sz="40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Formato general del proyecto interdisciplinario</a:t>
            </a:r>
            <a:endParaRPr b="0" i="0" sz="25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g1f712397a58_0_28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387" name="Google Shape;387;g1f712397a58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g1f712397a58_0_28"/>
          <p:cNvSpPr txBox="1"/>
          <p:nvPr/>
        </p:nvSpPr>
        <p:spPr>
          <a:xfrm>
            <a:off x="1501649" y="6997291"/>
            <a:ext cx="9028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Prof. María Teresa Domínguez    Horas 6 a la semana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Historia de México                        </a:t>
            </a:r>
            <a:r>
              <a:rPr b="0" i="0" lang="es-MX" sz="1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Clave: 1404</a:t>
            </a:r>
            <a:endParaRPr b="0" i="0" sz="1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9" name="Google Shape;389;g1f712397a58_0_28"/>
          <p:cNvCxnSpPr>
            <a:stCxn id="388" idx="1"/>
            <a:endCxn id="388" idx="3"/>
          </p:cNvCxnSpPr>
          <p:nvPr/>
        </p:nvCxnSpPr>
        <p:spPr>
          <a:xfrm>
            <a:off x="1501649" y="7320541"/>
            <a:ext cx="9028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0" name="Google Shape;390;g1f712397a58_0_28"/>
          <p:cNvCxnSpPr/>
          <p:nvPr/>
        </p:nvCxnSpPr>
        <p:spPr>
          <a:xfrm>
            <a:off x="1501649" y="7648651"/>
            <a:ext cx="902872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g1f712397a58_0_28"/>
          <p:cNvCxnSpPr/>
          <p:nvPr/>
        </p:nvCxnSpPr>
        <p:spPr>
          <a:xfrm>
            <a:off x="3838574" y="6944080"/>
            <a:ext cx="0" cy="1141963"/>
          </a:xfrm>
          <a:prstGeom prst="straightConnector1">
            <a:avLst/>
          </a:prstGeom>
          <a:noFill/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2" name="Google Shape;392;g1f712397a58_0_28"/>
          <p:cNvSpPr txBox="1"/>
          <p:nvPr/>
        </p:nvSpPr>
        <p:spPr>
          <a:xfrm>
            <a:off x="1608147" y="8472265"/>
            <a:ext cx="87651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 General: </a:t>
            </a:r>
            <a:r>
              <a:rPr lang="es-MX" sz="1500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Crear un blog con contenido confiable con el fin de favorecer el estudio de las alumnas del quinto semestre de preparatoria del Colegio “Centro Escolar Paseo Esmeralda”</a:t>
            </a:r>
            <a:endParaRPr sz="1500">
              <a:solidFill>
                <a:srgbClr val="002060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1500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Inventando y diseñando algo nuevo </a:t>
            </a:r>
            <a:endParaRPr sz="500">
              <a:solidFill>
                <a:srgbClr val="002060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g1f712397a58_0_28"/>
          <p:cNvCxnSpPr/>
          <p:nvPr/>
        </p:nvCxnSpPr>
        <p:spPr>
          <a:xfrm>
            <a:off x="7148920" y="6944080"/>
            <a:ext cx="0" cy="1141963"/>
          </a:xfrm>
          <a:prstGeom prst="straightConnector1">
            <a:avLst/>
          </a:prstGeom>
          <a:noFill/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4" name="Google Shape;394;g1f712397a58_0_28"/>
          <p:cNvCxnSpPr/>
          <p:nvPr/>
        </p:nvCxnSpPr>
        <p:spPr>
          <a:xfrm>
            <a:off x="10530374" y="6944080"/>
            <a:ext cx="0" cy="1141963"/>
          </a:xfrm>
          <a:prstGeom prst="straightConnector1">
            <a:avLst/>
          </a:prstGeom>
          <a:noFill/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5" name="Google Shape;395;g1f712397a58_0_28"/>
          <p:cNvCxnSpPr/>
          <p:nvPr/>
        </p:nvCxnSpPr>
        <p:spPr>
          <a:xfrm>
            <a:off x="1501649" y="8086043"/>
            <a:ext cx="902872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6" name="Google Shape;396;g1f712397a58_0_28"/>
          <p:cNvSpPr txBox="1"/>
          <p:nvPr/>
        </p:nvSpPr>
        <p:spPr>
          <a:xfrm>
            <a:off x="12495925" y="407107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7" name="Google Shape;397;g1f712397a58_0_28"/>
          <p:cNvSpPr txBox="1"/>
          <p:nvPr/>
        </p:nvSpPr>
        <p:spPr>
          <a:xfrm>
            <a:off x="3986250" y="7746325"/>
            <a:ext cx="238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latin typeface="Century Gothic"/>
                <a:ea typeface="Century Gothic"/>
                <a:cs typeface="Century Gothic"/>
                <a:sym typeface="Century Gothic"/>
              </a:rPr>
              <a:t>Horas: 4 a la semana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f712397a58_0_35"/>
          <p:cNvSpPr/>
          <p:nvPr/>
        </p:nvSpPr>
        <p:spPr>
          <a:xfrm>
            <a:off x="-9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3" name="Google Shape;403;g1f712397a58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6048" y="262251"/>
            <a:ext cx="1954451" cy="19544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4" name="Google Shape;404;g1f712397a58_0_35"/>
          <p:cNvGraphicFramePr/>
          <p:nvPr/>
        </p:nvGraphicFramePr>
        <p:xfrm>
          <a:off x="1244587" y="26806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{232ADFA0-4911-4694-A839-FD45990E110F}</a:tableStyleId>
              </a:tblPr>
              <a:tblGrid>
                <a:gridCol w="3296925"/>
                <a:gridCol w="208300"/>
                <a:gridCol w="1752600"/>
                <a:gridCol w="1752600"/>
                <a:gridCol w="1752600"/>
                <a:gridCol w="1752600"/>
              </a:tblGrid>
              <a:tr h="39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Objetivos particulares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Física :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Matemáticas: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Taller de computo: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05" name="Google Shape;405;g1f712397a58_0_35"/>
          <p:cNvGraphicFramePr/>
          <p:nvPr/>
        </p:nvGraphicFramePr>
        <p:xfrm>
          <a:off x="1225700" y="64469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{232ADFA0-4911-4694-A839-FD45990E110F}</a:tableStyleId>
              </a:tblPr>
              <a:tblGrid>
                <a:gridCol w="3296925"/>
                <a:gridCol w="208300"/>
                <a:gridCol w="1752600"/>
                <a:gridCol w="1752600"/>
                <a:gridCol w="1752600"/>
                <a:gridCol w="1752600"/>
              </a:tblGrid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Taller de redacción: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6" name="Google Shape;406;g1f712397a58_0_35"/>
          <p:cNvSpPr txBox="1"/>
          <p:nvPr/>
        </p:nvSpPr>
        <p:spPr>
          <a:xfrm>
            <a:off x="1520925" y="5626628"/>
            <a:ext cx="10220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Crear y programar un espacio digital de colaboración y conocimiento, diseñando un blog de aprendizaje sobre la geometría analítica y el movimiento</a:t>
            </a:r>
            <a:r>
              <a:rPr b="0" i="0" lang="es-MX" sz="2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2200" u="none" cap="none" strike="noStrike">
              <a:solidFill>
                <a:srgbClr val="002060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MX" sz="11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Codificar problemas y la solución de los casos aplicables al tema y el mundo real, realizando los cálculos y ejemplificando los conocimientos.</a:t>
            </a:r>
            <a:endParaRPr b="0" i="0" sz="1100" u="none" cap="none" strike="noStrike">
              <a:solidFill>
                <a:srgbClr val="002060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7415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g1f712397a58_0_35"/>
          <p:cNvSpPr txBox="1"/>
          <p:nvPr/>
        </p:nvSpPr>
        <p:spPr>
          <a:xfrm>
            <a:off x="1487600" y="6824775"/>
            <a:ext cx="999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Aprender a redactar contenido científico e instrucciones con orden, claridad, vocabulario preciso, en forma adecuada al destinatario y brevemente</a:t>
            </a:r>
            <a:r>
              <a:rPr b="0" i="0" lang="es-MX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300" u="none" cap="none" strike="noStrike">
              <a:solidFill>
                <a:schemeClr val="dk1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8" name="Google Shape;408;g1f712397a58_0_35"/>
          <p:cNvSpPr txBox="1"/>
          <p:nvPr/>
        </p:nvSpPr>
        <p:spPr>
          <a:xfrm>
            <a:off x="1439600" y="3502164"/>
            <a:ext cx="10077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1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Conocer conceptos básicos utilizados en la descripción del movimiento y emplearlos adecuadamente para explicar algunos fenómenos mecánicos cotidianos</a:t>
            </a: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0" i="0" sz="25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9" name="Google Shape;409;g1f712397a58_0_35"/>
          <p:cNvSpPr txBox="1"/>
          <p:nvPr/>
        </p:nvSpPr>
        <p:spPr>
          <a:xfrm>
            <a:off x="1439600" y="4777883"/>
            <a:ext cx="9791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000" u="none" cap="none" strike="noStrike">
                <a:solidFill>
                  <a:srgbClr val="00206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Será capaz de manejar algebraicamente algunos conceptos básicos de la geometría euclidiana y algunos lugares geométricos con la finalidad de introducir el método analítico.</a:t>
            </a:r>
            <a:endParaRPr b="0" i="0" sz="1000" u="none" cap="none" strike="noStrike">
              <a:solidFill>
                <a:srgbClr val="002060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0" name="Google Shape;410;g1f712397a58_0_35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411" name="Google Shape;411;g1f712397a58_0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2" name="Google Shape;412;g1f712397a58_0_35"/>
          <p:cNvGraphicFramePr/>
          <p:nvPr/>
        </p:nvGraphicFramePr>
        <p:xfrm>
          <a:off x="1244600" y="75617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{232ADFA0-4911-4694-A839-FD45990E110F}</a:tableStyleId>
              </a:tblPr>
              <a:tblGrid>
                <a:gridCol w="3296925"/>
                <a:gridCol w="208300"/>
                <a:gridCol w="1752600"/>
                <a:gridCol w="1752600"/>
                <a:gridCol w="1752600"/>
                <a:gridCol w="1752600"/>
              </a:tblGrid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Historia de México: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3" name="Google Shape;413;g1f712397a58_0_35"/>
          <p:cNvSpPr txBox="1"/>
          <p:nvPr/>
        </p:nvSpPr>
        <p:spPr>
          <a:xfrm>
            <a:off x="1439600" y="7944032"/>
            <a:ext cx="10173000" cy="9171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Describir un edificio arqueológico o virreinal con medidas y formas y el uso que se le dio en su tiempo y en la actualidad, para entender los cambios que se han dado en la estructura de las construcciones y su relación con el medio urbano que le rodea.</a:t>
            </a:r>
            <a:endParaRPr b="0" i="0" sz="14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" name="Google Shape;418;g1f712397a58_0_44"/>
          <p:cNvGraphicFramePr/>
          <p:nvPr/>
        </p:nvGraphicFramePr>
        <p:xfrm>
          <a:off x="1654025" y="27479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{232ADFA0-4911-4694-A839-FD45990E110F}</a:tableStyleId>
              </a:tblPr>
              <a:tblGrid>
                <a:gridCol w="3508725"/>
                <a:gridCol w="1448975"/>
                <a:gridCol w="1406775"/>
                <a:gridCol w="1730325"/>
                <a:gridCol w="1153550"/>
                <a:gridCol w="1267275"/>
              </a:tblGrid>
              <a:tr h="30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 1: Física I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Actividades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Horas Técnicas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Fechas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Horas prácticas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Fechas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Hrs.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75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AutoNum type="arabicPeriod"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Lluvia de ideas sobre movimiento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sep 2022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2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Identificación de las características de movimiento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sep 2022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Ejercicios MRU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sep 2022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sep 2022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Ejercicios MRUA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sep 2022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sep 2022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 Ejercicios MCU</a:t>
                      </a:r>
                      <a:endParaRPr b="1"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sep 2022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5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Observaciones: se trabaja parte teórica y parte experimental en el laboratorio o en el patio, ya que se trataron de replicar los movimientos con cada una de sus características.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9" name="Google Shape;419;g1f712397a58_0_44"/>
          <p:cNvSpPr/>
          <p:nvPr/>
        </p:nvSpPr>
        <p:spPr>
          <a:xfrm>
            <a:off x="-9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0" name="Google Shape;420;g1f712397a58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1f712397a58_0_44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422" name="Google Shape;422;g1f712397a58_0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f5e890db30_0_11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8" name="Google Shape;428;g1f5e890db30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1f5e890db30_0_11"/>
          <p:cNvSpPr/>
          <p:nvPr/>
        </p:nvSpPr>
        <p:spPr>
          <a:xfrm>
            <a:off x="1232155" y="6081508"/>
            <a:ext cx="11588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4000"/>
              <a:buFont typeface="Century Gothic"/>
              <a:buNone/>
            </a:pPr>
            <a:r>
              <a:t/>
            </a:r>
            <a:endParaRPr b="1" i="0" sz="40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30" name="Google Shape;430;g1f5e890db30_0_11"/>
          <p:cNvGraphicFramePr/>
          <p:nvPr/>
        </p:nvGraphicFramePr>
        <p:xfrm>
          <a:off x="1584300" y="30146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{232ADFA0-4911-4694-A839-FD45990E110F}</a:tableStyleId>
              </a:tblPr>
              <a:tblGrid>
                <a:gridCol w="3508725"/>
                <a:gridCol w="1448975"/>
                <a:gridCol w="1406775"/>
                <a:gridCol w="1730325"/>
                <a:gridCol w="1153550"/>
                <a:gridCol w="1267275"/>
              </a:tblGrid>
              <a:tr h="45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 2: Matemáticas III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Actividades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Horas Técnicas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Fechas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Horas prácticas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Fechas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Hrs.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 </a:t>
                      </a:r>
                      <a:r>
                        <a:rPr lang="es-MX" sz="14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Recopilar información teórica (conceptos, ecuaciones,etc) de los temas.</a:t>
                      </a:r>
                      <a:endParaRPr sz="10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Sep 2022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</a:t>
                      </a:r>
                      <a:r>
                        <a:rPr lang="es-MX" sz="14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 equipos organizar los conceptos por tema y sus interrelaciones. 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Oct 2022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</a:t>
                      </a:r>
                      <a:r>
                        <a:rPr lang="es-MX" sz="14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Desarrollar página con el contenido teórico, gráfico y ejercicios de aplicación 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Nov 22 / Abr 23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</a:t>
                      </a:r>
                      <a:r>
                        <a:rPr lang="es-MX" sz="14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Estructurar de forma lógica las distintas páginas para su mejor comprensión. Desarrollar conclusiones del proyecto.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Nov  22/ May 23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Observaciones: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1" name="Google Shape;431;g1f5e890db30_0_1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432" name="Google Shape;432;g1f5e890db30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/>
          <p:nvPr/>
        </p:nvSpPr>
        <p:spPr>
          <a:xfrm>
            <a:off x="1522875" y="3025150"/>
            <a:ext cx="10704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b="1" i="0" lang="es-MX" sz="28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Responsable del proyecto </a:t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b="1" i="0" lang="es-MX" sz="28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María del Pilar Muñoz Parra, </a:t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1522875" y="2368450"/>
            <a:ext cx="97452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3600"/>
              <a:buFont typeface="Century Gothic"/>
              <a:buNone/>
            </a:pPr>
            <a:r>
              <a:rPr b="1" i="0" lang="es-MX" sz="36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ASIGNATURAS Y DOCENTES PARTICIPANTES </a:t>
            </a:r>
            <a:endParaRPr b="0" i="0" sz="28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3" cy="22263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" name="Google Shape;67;p3"/>
          <p:cNvGraphicFramePr/>
          <p:nvPr/>
        </p:nvGraphicFramePr>
        <p:xfrm>
          <a:off x="1522875" y="40353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{E4E97A2A-0801-4DB8-9D4F-BDEBF0163E38}</a:tableStyleId>
              </a:tblPr>
              <a:tblGrid>
                <a:gridCol w="5161550"/>
                <a:gridCol w="5161550"/>
              </a:tblGrid>
              <a:tr h="88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s-MX" sz="2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Pamela Consuelo Lobato Malfavaund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s-MX" sz="2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Matemáticas III y IV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1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s-MX" sz="2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María del Pilar Muñoz Parra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s-MX" sz="2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Taller de cómputo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s-MX" sz="2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Ana Gabriela Flores Almeyda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s-MX" sz="2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Física I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19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s-MX" sz="2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María Teresa Domínguez Pacheco</a:t>
                      </a:r>
                      <a:endParaRPr b="1" sz="2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s-MX" sz="2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Taller de lectura III y IV</a:t>
                      </a:r>
                      <a:endParaRPr b="1" sz="2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Century Gothic"/>
                        <a:buNone/>
                      </a:pPr>
                      <a:r>
                        <a:t/>
                      </a:r>
                      <a:endParaRPr b="1" sz="2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8" name="Google Shape;6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p3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graphicFrame>
        <p:nvGraphicFramePr>
          <p:cNvPr id="71" name="Google Shape;71;p3"/>
          <p:cNvGraphicFramePr/>
          <p:nvPr/>
        </p:nvGraphicFramePr>
        <p:xfrm>
          <a:off x="1522875" y="79094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{E4E97A2A-0801-4DB8-9D4F-BDEBF0163E38}</a:tableStyleId>
              </a:tblPr>
              <a:tblGrid>
                <a:gridCol w="5161550"/>
                <a:gridCol w="5161550"/>
              </a:tblGrid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s-MX" sz="2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Yolistli Hernández Camacho</a:t>
                      </a:r>
                      <a:endParaRPr b="1" sz="2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s-MX" sz="2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Historia de México I y II</a:t>
                      </a:r>
                      <a:endParaRPr b="1" sz="2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Century Gothic"/>
                        <a:buNone/>
                      </a:pPr>
                      <a:r>
                        <a:t/>
                      </a:r>
                      <a:endParaRPr b="1" sz="2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f5e890db30_0_17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8" name="Google Shape;438;g1f5e890db30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1f5e890db30_0_17"/>
          <p:cNvSpPr/>
          <p:nvPr/>
        </p:nvSpPr>
        <p:spPr>
          <a:xfrm>
            <a:off x="1232155" y="6081508"/>
            <a:ext cx="11588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4000"/>
              <a:buFont typeface="Century Gothic"/>
              <a:buNone/>
            </a:pPr>
            <a:r>
              <a:t/>
            </a:r>
            <a:endParaRPr b="1" i="0" sz="40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40" name="Google Shape;440;g1f5e890db30_0_17"/>
          <p:cNvGraphicFramePr/>
          <p:nvPr/>
        </p:nvGraphicFramePr>
        <p:xfrm>
          <a:off x="1654025" y="23419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{232ADFA0-4911-4694-A839-FD45990E110F}</a:tableStyleId>
              </a:tblPr>
              <a:tblGrid>
                <a:gridCol w="3671550"/>
                <a:gridCol w="1286150"/>
                <a:gridCol w="1406775"/>
                <a:gridCol w="1730325"/>
                <a:gridCol w="1153550"/>
                <a:gridCol w="1267275"/>
              </a:tblGrid>
              <a:tr h="399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 3: Taller Computo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Actividades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Horas Técnicas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Fechas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Horas prácticas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Fechas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Hrs.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1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Century Gothic"/>
                        <a:buAutoNum type="arabicPeriod"/>
                      </a:pPr>
                      <a:r>
                        <a:rPr lang="es-MX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Recopilar información teórica (conceptos, ecuaciones,etc) de los temas.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s-MX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Octubre</a:t>
                      </a: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2022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1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 startAt="2"/>
                      </a:pPr>
                      <a:r>
                        <a:rPr lang="es-MX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Organizar conceptos e </a:t>
                      </a:r>
                      <a:r>
                        <a:rPr lang="es-MX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información</a:t>
                      </a:r>
                      <a:r>
                        <a:rPr lang="es-MX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dentro del diseño de la página web </a:t>
                      </a:r>
                      <a:endParaRPr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Nov 2022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1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 startAt="3"/>
                      </a:pPr>
                      <a:r>
                        <a:rPr lang="es-MX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Diseñar la estructura principal de cada página, analizando la estructura completa del Blog.</a:t>
                      </a:r>
                      <a:endParaRPr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Nov 2022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33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 startAt="4"/>
                      </a:pPr>
                      <a:r>
                        <a:rPr lang="es-MX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Conocemos e identificamos cada etiqueta del lenguaje de programación para el desarrollo de la misma página. </a:t>
                      </a:r>
                      <a:endParaRPr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Nov 2022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33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Century Gothic"/>
                        <a:buAutoNum type="arabicPeriod" startAt="5"/>
                      </a:pPr>
                      <a:r>
                        <a:rPr lang="es-MX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Desarrollo de la página web sobre el tema asignado, siguiendo la estructura y sintaxis del lenguaje de programación</a:t>
                      </a:r>
                      <a:endParaRPr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Nov 2022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Abril  y Mayo 2023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050">
                <a:tc gridSpan="6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Observaciones: En Noviembre, las alumnas codifican con el lenguaje de programación estructural en HTML y en Abril con el lenguaje de programación orientado a objetos Phyton.</a:t>
                      </a:r>
                      <a:endParaRPr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  <a:tc rowSpan="2" hMerge="1"/>
                <a:tc rowSpan="2" hMerge="1"/>
                <a:tc rowSpan="2" hMerge="1"/>
                <a:tc rowSpan="2" hMerge="1"/>
              </a:tr>
              <a:tr h="338050">
                <a:tc gridSpan="6" vMerge="1"/>
                <a:tc hMerge="1" vMerge="1"/>
                <a:tc hMerge="1" vMerge="1"/>
                <a:tc hMerge="1" vMerge="1"/>
                <a:tc hMerge="1" vMerge="1"/>
                <a:tc hMerge="1" vMerge="1"/>
              </a:tr>
              <a:tr h="33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1" name="Google Shape;441;g1f5e890db30_0_17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442" name="Google Shape;442;g1f5e890db30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f5e890db30_0_23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8" name="Google Shape;448;g1f5e890db30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1f5e890db30_0_23"/>
          <p:cNvSpPr/>
          <p:nvPr/>
        </p:nvSpPr>
        <p:spPr>
          <a:xfrm>
            <a:off x="1232155" y="6081508"/>
            <a:ext cx="11588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4000"/>
              <a:buFont typeface="Century Gothic"/>
              <a:buNone/>
            </a:pPr>
            <a:r>
              <a:t/>
            </a:r>
            <a:endParaRPr b="1" i="0" sz="40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50" name="Google Shape;450;g1f5e890db30_0_23"/>
          <p:cNvGraphicFramePr/>
          <p:nvPr/>
        </p:nvGraphicFramePr>
        <p:xfrm>
          <a:off x="1584300" y="30146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{232ADFA0-4911-4694-A839-FD45990E110F}</a:tableStyleId>
              </a:tblPr>
              <a:tblGrid>
                <a:gridCol w="3508725"/>
                <a:gridCol w="1448975"/>
                <a:gridCol w="1406775"/>
                <a:gridCol w="1730325"/>
                <a:gridCol w="1153550"/>
                <a:gridCol w="1267275"/>
              </a:tblGrid>
              <a:tr h="45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 4: Taller de Redacción III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Actividades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Horas Técnicas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Fechas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Horas prácticas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Fechas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Hrs.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1.Redacción de definiciones, conceptos, características usando la descripción 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Oct. 2022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Redacción de teorías en lenguaje coloquial y cercano 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Enero- Febrero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Redacción de manual 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Marzo 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Redacción de ejemplos 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Marzo 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Observaciones: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1" name="Google Shape;451;g1f5e890db30_0_23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452" name="Google Shape;452;g1f5e890db30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3e11da44e2_0_15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8" name="Google Shape;458;g23e11da44e2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23e11da44e2_0_15"/>
          <p:cNvSpPr/>
          <p:nvPr/>
        </p:nvSpPr>
        <p:spPr>
          <a:xfrm>
            <a:off x="1232155" y="6081508"/>
            <a:ext cx="11588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4000"/>
              <a:buFont typeface="Century Gothic"/>
              <a:buNone/>
            </a:pPr>
            <a:r>
              <a:t/>
            </a:r>
            <a:endParaRPr b="1" i="0" sz="40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60" name="Google Shape;460;g23e11da44e2_0_15"/>
          <p:cNvGraphicFramePr/>
          <p:nvPr/>
        </p:nvGraphicFramePr>
        <p:xfrm>
          <a:off x="1584300" y="30146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{232ADFA0-4911-4694-A839-FD45990E110F}</a:tableStyleId>
              </a:tblPr>
              <a:tblGrid>
                <a:gridCol w="3508725"/>
                <a:gridCol w="1448975"/>
                <a:gridCol w="1693650"/>
                <a:gridCol w="1443450"/>
                <a:gridCol w="1153550"/>
                <a:gridCol w="1267275"/>
              </a:tblGrid>
              <a:tr h="45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 5: Historia de México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Actividades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Horas Técnicas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Fechas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Horas prácticas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Fechas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Hrs.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Century Gothic"/>
                        <a:buAutoNum type="arabicPeriod"/>
                      </a:pPr>
                      <a:r>
                        <a:rPr lang="es-MX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Elección de edificio: identificación de temporalidades y ubicación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Noviembre, 2022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Identificación del lugar en la estructura de la ciudad: que elementos le rodeaban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Febrero, 2023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Identificación de transformaciones interna y externas: repercusiones en el espacio y tiempo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Marzo 2023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es-MX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Elaboración de postales digitales comparativas con el antes y ahora del edificio analizado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Abril, 2023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MX" sz="1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Observaciones: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wentieth Century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1" name="Google Shape;461;g23e11da44e2_0_15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462" name="Google Shape;462;g23e11da44e2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b67a8208b9_0_10"/>
          <p:cNvSpPr/>
          <p:nvPr/>
        </p:nvSpPr>
        <p:spPr>
          <a:xfrm>
            <a:off x="-9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8" name="Google Shape;468;g1b67a8208b9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5350" y="7775726"/>
            <a:ext cx="1326248" cy="132624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1b67a8208b9_0_10"/>
          <p:cNvSpPr txBox="1"/>
          <p:nvPr/>
        </p:nvSpPr>
        <p:spPr>
          <a:xfrm>
            <a:off x="1640425" y="3175000"/>
            <a:ext cx="10459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37415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g1b67a8208b9_0_10"/>
          <p:cNvSpPr txBox="1"/>
          <p:nvPr/>
        </p:nvSpPr>
        <p:spPr>
          <a:xfrm>
            <a:off x="1710150" y="5007500"/>
            <a:ext cx="104595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37415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37415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1" name="Google Shape;471;g1b67a8208b9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5398" y="358125"/>
            <a:ext cx="7009950" cy="88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1b67a8208b9_0_10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473" name="Google Shape;473;g1b67a8208b9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8200" y="339075"/>
            <a:ext cx="2937200" cy="885297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1b67a8208b9_0_10"/>
          <p:cNvSpPr txBox="1"/>
          <p:nvPr/>
        </p:nvSpPr>
        <p:spPr>
          <a:xfrm rot="-5400000">
            <a:off x="-1524475" y="4251975"/>
            <a:ext cx="80253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1" i="0" lang="es-MX" sz="58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Formato Planeación por sesión:</a:t>
            </a:r>
            <a:endParaRPr b="1" i="0" sz="58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1090593dd7_2_194"/>
          <p:cNvSpPr txBox="1"/>
          <p:nvPr>
            <p:ph type="title"/>
          </p:nvPr>
        </p:nvSpPr>
        <p:spPr>
          <a:xfrm>
            <a:off x="1441450" y="1371050"/>
            <a:ext cx="9324300" cy="197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611F53"/>
                </a:solidFill>
              </a:rPr>
              <a:t>Autoevaluación y coevaluación</a:t>
            </a:r>
            <a:endParaRPr>
              <a:solidFill>
                <a:srgbClr val="611F53"/>
              </a:solidFill>
            </a:endParaRPr>
          </a:p>
        </p:txBody>
      </p:sp>
      <p:sp>
        <p:nvSpPr>
          <p:cNvPr id="480" name="Google Shape;480;g21090593dd7_2_194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481" name="Google Shape;481;g21090593dd7_2_194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2" name="Google Shape;482;g21090593dd7_2_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g21090593dd7_2_194"/>
          <p:cNvSpPr txBox="1"/>
          <p:nvPr/>
        </p:nvSpPr>
        <p:spPr>
          <a:xfrm>
            <a:off x="1441450" y="3215250"/>
            <a:ext cx="9834000" cy="5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Coevaluación: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200"/>
              <a:buFont typeface="Century Gothic"/>
              <a:buAutoNum type="arabicPeriod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contribuyó cada miembro del equipo desde su área de conocimiento?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200"/>
              <a:buFont typeface="Century Gothic"/>
              <a:buAutoNum type="arabicPeriod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¿Cuáles fueron las mayores fortalezas y debilidades de cada miembro del equipo?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200"/>
              <a:buFont typeface="Century Gothic"/>
              <a:buAutoNum type="arabicPeriod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podríamos mejorar la colaboración y la comunicación entre los miembros del equipo en futuros proyectos interdisciplinarios?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200"/>
              <a:buFont typeface="Century Gothic"/>
              <a:buAutoNum type="arabicPeriod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habilidades o conocimientos adquirimos como equipo a través del proyecto?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200"/>
              <a:buFont typeface="Century Gothic"/>
              <a:buAutoNum type="arabicPeriod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podríamos aplicar estas habilidades o conocimientos en futuros proyectos interdisciplinarios?</a:t>
            </a:r>
            <a:endParaRPr b="0" i="0" sz="3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4" name="Google Shape;484;g21090593dd7_2_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050" y="262250"/>
            <a:ext cx="33813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1090593dd7_2_204"/>
          <p:cNvSpPr txBox="1"/>
          <p:nvPr>
            <p:ph type="title"/>
          </p:nvPr>
        </p:nvSpPr>
        <p:spPr>
          <a:xfrm>
            <a:off x="1384900" y="1439750"/>
            <a:ext cx="9324300" cy="197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611F53"/>
                </a:solidFill>
              </a:rPr>
              <a:t>Autoevaluación y coevaluación</a:t>
            </a:r>
            <a:endParaRPr>
              <a:solidFill>
                <a:srgbClr val="611F53"/>
              </a:solidFill>
            </a:endParaRPr>
          </a:p>
        </p:txBody>
      </p:sp>
      <p:sp>
        <p:nvSpPr>
          <p:cNvPr id="490" name="Google Shape;490;g21090593dd7_2_204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491" name="Google Shape;491;g21090593dd7_2_204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2" name="Google Shape;492;g21090593dd7_2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21090593dd7_2_204"/>
          <p:cNvSpPr txBox="1"/>
          <p:nvPr/>
        </p:nvSpPr>
        <p:spPr>
          <a:xfrm>
            <a:off x="1441450" y="3314200"/>
            <a:ext cx="9834000" cy="52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MX" sz="2300" u="none" cap="none" strike="noStrike">
                <a:solidFill>
                  <a:srgbClr val="3741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 general:</a:t>
            </a:r>
            <a:endParaRPr b="0" i="0" sz="2300" u="none" cap="none" strike="noStrike">
              <a:solidFill>
                <a:srgbClr val="37415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300"/>
              <a:buFont typeface="Roboto"/>
              <a:buAutoNum type="arabicPeriod"/>
            </a:pPr>
            <a:r>
              <a:rPr b="0" i="0" lang="es-MX" sz="2300" u="none" cap="none" strike="noStrike">
                <a:solidFill>
                  <a:srgbClr val="3741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tan exitoso fue el proyecto en términos de cumplir los objetivos y expectativas?</a:t>
            </a:r>
            <a:endParaRPr b="0" i="0" sz="2300" u="none" cap="none" strike="noStrike">
              <a:solidFill>
                <a:srgbClr val="37415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300"/>
              <a:buFont typeface="Roboto"/>
              <a:buAutoNum type="arabicPeriod"/>
            </a:pPr>
            <a:r>
              <a:rPr b="0" i="0" lang="es-MX" sz="2300" u="none" cap="none" strike="noStrike">
                <a:solidFill>
                  <a:srgbClr val="3741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aprendimos como equipo y como individuos a través del proyecto?</a:t>
            </a:r>
            <a:endParaRPr b="0" i="0" sz="2300" u="none" cap="none" strike="noStrike">
              <a:solidFill>
                <a:srgbClr val="37415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300"/>
              <a:buFont typeface="Roboto"/>
              <a:buAutoNum type="arabicPeriod"/>
            </a:pPr>
            <a:r>
              <a:rPr b="0" i="0" lang="es-MX" sz="2300" u="none" cap="none" strike="noStrike">
                <a:solidFill>
                  <a:srgbClr val="3741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podríamos haber hecho de manera diferente para mejorar el proyecto?</a:t>
            </a:r>
            <a:endParaRPr b="0" i="0" sz="3000" u="none" cap="none" strike="noStrike">
              <a:solidFill>
                <a:srgbClr val="37415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300"/>
              <a:buFont typeface="Roboto"/>
              <a:buAutoNum type="arabicPeriod"/>
            </a:pPr>
            <a:r>
              <a:rPr b="0" i="0" lang="es-MX" sz="2300" u="none" cap="none" strike="noStrike">
                <a:solidFill>
                  <a:srgbClr val="3741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impacto tuvo el proyecto en nuestra comprensión y apreciación de las diferentes áreas de conocimiento involucradas?</a:t>
            </a:r>
            <a:endParaRPr b="0" i="0" sz="2300" u="none" cap="none" strike="noStrike">
              <a:solidFill>
                <a:srgbClr val="37415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300"/>
              <a:buFont typeface="Roboto"/>
              <a:buAutoNum type="arabicPeriod"/>
            </a:pPr>
            <a:r>
              <a:rPr b="0" i="0" lang="es-MX" sz="2300" u="none" cap="none" strike="noStrike">
                <a:solidFill>
                  <a:srgbClr val="3741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valor agregado aportó la interdisciplinariedad al proyecto?</a:t>
            </a:r>
            <a:endParaRPr b="0" i="0" sz="3300" u="none" cap="none" strike="noStrike">
              <a:solidFill>
                <a:srgbClr val="37415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4" name="Google Shape;494;g21090593dd7_2_2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f712397a58_0_61"/>
          <p:cNvSpPr/>
          <p:nvPr/>
        </p:nvSpPr>
        <p:spPr>
          <a:xfrm>
            <a:off x="-9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0" name="Google Shape;500;g1f712397a58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g1f712397a58_0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199" y="1441451"/>
            <a:ext cx="4315273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g1f712397a58_0_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76974" y="2870196"/>
            <a:ext cx="4918652" cy="369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1f712397a58_0_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7201" y="5474725"/>
            <a:ext cx="5046924" cy="37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g1f712397a58_0_6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505" name="Google Shape;505;g1f712397a58_0_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1f712397a58_0_61"/>
          <p:cNvSpPr txBox="1"/>
          <p:nvPr/>
        </p:nvSpPr>
        <p:spPr>
          <a:xfrm>
            <a:off x="7015750" y="6860200"/>
            <a:ext cx="51540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1" i="0" lang="es-MX" sz="58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Evidencia 2da sesión</a:t>
            </a:r>
            <a:endParaRPr b="1" i="0" sz="58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1090593dd7_2_56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512" name="Google Shape;512;g21090593dd7_2_56"/>
          <p:cNvSpPr txBox="1"/>
          <p:nvPr>
            <p:ph type="title"/>
          </p:nvPr>
        </p:nvSpPr>
        <p:spPr>
          <a:xfrm>
            <a:off x="1269950" y="1666875"/>
            <a:ext cx="10464900" cy="16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MX" sz="6900">
                <a:solidFill>
                  <a:srgbClr val="611F53"/>
                </a:solidFill>
              </a:rPr>
              <a:t>Proceso de indagación</a:t>
            </a:r>
            <a:endParaRPr sz="6900">
              <a:solidFill>
                <a:srgbClr val="611F53"/>
              </a:solidFill>
            </a:endParaRPr>
          </a:p>
        </p:txBody>
      </p:sp>
      <p:sp>
        <p:nvSpPr>
          <p:cNvPr id="513" name="Google Shape;513;g21090593dd7_2_56"/>
          <p:cNvSpPr/>
          <p:nvPr/>
        </p:nvSpPr>
        <p:spPr>
          <a:xfrm>
            <a:off x="-9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4" name="Google Shape;514;g21090593dd7_2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g21090593dd7_2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21090593dd7_2_56"/>
          <p:cNvSpPr txBox="1"/>
          <p:nvPr/>
        </p:nvSpPr>
        <p:spPr>
          <a:xfrm>
            <a:off x="1425125" y="3399675"/>
            <a:ext cx="109170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AutoNum type="romanUcPeriod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 y generación de la tesis. El primer paso es identificar el tema del proyecto interdisciplinario, en este caso la geometría analítica y su relación con la física, el español, las matemáticas la </a:t>
            </a:r>
            <a:r>
              <a:rPr lang="es-MX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tecnología y</a:t>
            </a:r>
            <a:r>
              <a:rPr lang="es-MX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historia de México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200"/>
              <a:buFont typeface="Century Gothic"/>
              <a:buAutoNum type="romanUcPeriod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Investigar la información relevante y actualizada en diferentes fuentes, como libros de texto, revistas especializadas, artículos en línea, videos y conferencias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200"/>
              <a:buFont typeface="Century Gothic"/>
              <a:buAutoNum type="romanUcPeriod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vez que se ha recopilado la información, es importante analizarla desde diferentes perspectivas y con un enfoque interdisciplinario. Esto implica buscar conexiones y relaciones entre los diferentes conceptos y disciplinas, y reflexionar sobre cómo se pueden aplicar en un contexto real.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200"/>
              <a:buFont typeface="Century Gothic"/>
              <a:buAutoNum type="romanUcPeriod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Diseñar de manera que sea accesible y atractivo para una audiencia interdisciplinaria, con explicaciones claras y ejemplos concretos que ilustren los conceptos de la geometría analítica y su relación con la física, el español, las matemáticas y la tecnología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200"/>
              <a:buFont typeface="Century Gothic"/>
              <a:buAutoNum type="romanUcPeriod"/>
            </a:pPr>
            <a:r>
              <a:rPr b="0" i="0" lang="es-MX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Evaluar. La evaluación debe centrarse en la calidad y relevancia del contenido, la accesibilidad y el diseño del blog, y la eficacia en la comunicación de los conceptos interdisciplinarios. </a:t>
            </a:r>
            <a:endParaRPr b="0" i="0" sz="2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1090593dd7_1_13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522" name="Google Shape;522;g21090593dd7_1_13"/>
          <p:cNvSpPr/>
          <p:nvPr/>
        </p:nvSpPr>
        <p:spPr>
          <a:xfrm>
            <a:off x="-9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3" name="Google Shape;523;g21090593dd7_1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g21090593dd7_1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g21090593dd7_1_13"/>
          <p:cNvSpPr txBox="1"/>
          <p:nvPr>
            <p:ph type="title"/>
          </p:nvPr>
        </p:nvSpPr>
        <p:spPr>
          <a:xfrm>
            <a:off x="1502228" y="3380014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611F53"/>
                </a:solidFill>
              </a:rPr>
              <a:t>Productos de aprendizaje</a:t>
            </a:r>
            <a:endParaRPr>
              <a:solidFill>
                <a:srgbClr val="611F53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1090593dd7_1_5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531" name="Google Shape;531;g21090593dd7_1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101" y="205810"/>
            <a:ext cx="3438525" cy="474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21090593dd7_1_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0449" y="4655713"/>
            <a:ext cx="3564175" cy="50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21090593dd7_1_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675" y="4879325"/>
            <a:ext cx="3605375" cy="456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g21090593dd7_1_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27000" y="126507"/>
            <a:ext cx="3605375" cy="462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g21090593dd7_1_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28924" y="126500"/>
            <a:ext cx="3314700" cy="49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21090593dd7_1_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19424" y="5057775"/>
            <a:ext cx="3208171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g21090593dd7_1_5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538" name="Google Shape;538;g21090593dd7_1_51"/>
          <p:cNvSpPr/>
          <p:nvPr/>
        </p:nvSpPr>
        <p:spPr>
          <a:xfrm>
            <a:off x="-9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39" name="Google Shape;539;g21090593dd7_1_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95052" y="262247"/>
            <a:ext cx="1425448" cy="142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g21090593dd7_1_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45625" y="3771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g21090593dd7_1_51"/>
          <p:cNvSpPr txBox="1"/>
          <p:nvPr>
            <p:ph idx="4294967295" type="title"/>
          </p:nvPr>
        </p:nvSpPr>
        <p:spPr>
          <a:xfrm rot="5400000">
            <a:off x="8054975" y="3921075"/>
            <a:ext cx="8514600" cy="14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611F53"/>
                </a:solidFill>
              </a:rPr>
              <a:t>Wireframe</a:t>
            </a:r>
            <a:endParaRPr>
              <a:solidFill>
                <a:srgbClr val="611F5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7" name="Google Shape;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3" cy="222632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"/>
          <p:cNvSpPr/>
          <p:nvPr/>
        </p:nvSpPr>
        <p:spPr>
          <a:xfrm>
            <a:off x="1530386" y="1710127"/>
            <a:ext cx="9669300" cy="19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6000"/>
              <a:buFont typeface="Century Gothic"/>
              <a:buNone/>
            </a:pPr>
            <a:r>
              <a:rPr b="1" i="0" lang="es-MX" sz="60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CICLO ESCOLAR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6000"/>
              <a:buFont typeface="Century Gothic"/>
              <a:buNone/>
            </a:pPr>
            <a:r>
              <a:rPr b="1" i="0" lang="es-MX" sz="60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2022-2023 </a:t>
            </a:r>
            <a:endParaRPr b="0" i="0" sz="60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9" name="Google Shape;79;p4"/>
          <p:cNvCxnSpPr/>
          <p:nvPr/>
        </p:nvCxnSpPr>
        <p:spPr>
          <a:xfrm>
            <a:off x="1272746" y="5078627"/>
            <a:ext cx="11096368" cy="3707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0" name="Google Shape;80;p4"/>
          <p:cNvSpPr/>
          <p:nvPr/>
        </p:nvSpPr>
        <p:spPr>
          <a:xfrm>
            <a:off x="1232155" y="5773732"/>
            <a:ext cx="115884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t/>
            </a:r>
            <a:endParaRPr b="1" i="0" sz="40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b="1" i="0" lang="es-MX" sz="40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b="1" i="0" lang="es-MX" sz="3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echa de inicio del proyecto: 22 de agosto 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b="1" i="0" lang="es-MX" sz="3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Fecha de término: 25 de mayo </a:t>
            </a:r>
            <a:endParaRPr b="1" i="0" sz="3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1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b="1" i="0" lang="es-MX" sz="48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3er año de Preparatoria</a:t>
            </a:r>
            <a:endParaRPr b="1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b="1" i="0" lang="es-MX" sz="48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3° Y 4° SEMESTRE</a:t>
            </a:r>
            <a:endParaRPr b="1" i="0" sz="32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4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1090593dd7_2_11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547" name="Google Shape;547;g21090593dd7_2_11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548" name="Google Shape;548;g21090593dd7_2_11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549" name="Google Shape;549;g21090593dd7_2_111"/>
          <p:cNvSpPr/>
          <p:nvPr/>
        </p:nvSpPr>
        <p:spPr>
          <a:xfrm>
            <a:off x="-9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0" name="Google Shape;550;g21090593dd7_2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5052" y="262247"/>
            <a:ext cx="1425448" cy="142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g21090593dd7_2_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8600" y="262250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g21090593dd7_2_111"/>
          <p:cNvSpPr txBox="1"/>
          <p:nvPr>
            <p:ph idx="4294967295" type="title"/>
          </p:nvPr>
        </p:nvSpPr>
        <p:spPr>
          <a:xfrm rot="5400000">
            <a:off x="8491175" y="4357250"/>
            <a:ext cx="7642200" cy="14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6700">
                <a:solidFill>
                  <a:srgbClr val="611F53"/>
                </a:solidFill>
              </a:rPr>
              <a:t>Investigación</a:t>
            </a:r>
            <a:endParaRPr sz="6700">
              <a:solidFill>
                <a:srgbClr val="611F53"/>
              </a:solidFill>
            </a:endParaRPr>
          </a:p>
        </p:txBody>
      </p:sp>
      <p:pic>
        <p:nvPicPr>
          <p:cNvPr id="553" name="Google Shape;553;g21090593dd7_2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0999" y="1396350"/>
            <a:ext cx="3765850" cy="47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g21090593dd7_2_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6849" y="262250"/>
            <a:ext cx="3619500" cy="52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g21090593dd7_2_1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41649" y="5426450"/>
            <a:ext cx="2985068" cy="38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g21090593dd7_2_1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71592" y="5426450"/>
            <a:ext cx="3021388" cy="38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g21090593dd7_2_1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87875" y="1249551"/>
            <a:ext cx="2780850" cy="37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21090593dd7_2_1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70541" y="5994650"/>
            <a:ext cx="3566300" cy="332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1090593dd7_2_76"/>
          <p:cNvSpPr txBox="1"/>
          <p:nvPr>
            <p:ph type="title"/>
          </p:nvPr>
        </p:nvSpPr>
        <p:spPr>
          <a:xfrm>
            <a:off x="1311275" y="898725"/>
            <a:ext cx="11442750" cy="26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611F53"/>
                </a:solidFill>
              </a:rPr>
              <a:t>Reflexiones personales</a:t>
            </a:r>
            <a:endParaRPr>
              <a:solidFill>
                <a:srgbClr val="611F53"/>
              </a:solidFill>
            </a:endParaRPr>
          </a:p>
        </p:txBody>
      </p:sp>
      <p:sp>
        <p:nvSpPr>
          <p:cNvPr id="564" name="Google Shape;564;g21090593dd7_2_76"/>
          <p:cNvSpPr txBox="1"/>
          <p:nvPr>
            <p:ph idx="1" type="body"/>
          </p:nvPr>
        </p:nvSpPr>
        <p:spPr>
          <a:xfrm>
            <a:off x="1311275" y="3409950"/>
            <a:ext cx="10464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s-MX">
                <a:solidFill>
                  <a:srgbClr val="611F53"/>
                </a:solidFill>
              </a:rPr>
              <a:t>Evaluación personal sobre el proceso en trabajo</a:t>
            </a:r>
            <a:r>
              <a:rPr lang="es-MX"/>
              <a:t> </a:t>
            </a:r>
            <a:endParaRPr/>
          </a:p>
        </p:txBody>
      </p:sp>
      <p:sp>
        <p:nvSpPr>
          <p:cNvPr id="565" name="Google Shape;565;g21090593dd7_2_76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566" name="Google Shape;566;g21090593dd7_2_76"/>
          <p:cNvSpPr txBox="1"/>
          <p:nvPr>
            <p:ph idx="1" type="body"/>
          </p:nvPr>
        </p:nvSpPr>
        <p:spPr>
          <a:xfrm>
            <a:off x="1311275" y="4387950"/>
            <a:ext cx="10648496" cy="5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s-MX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 mucho más fácil entender el tema de movimiento mientras lo vivía, siempre estamos en movimiento, pero no identificas las características hasta que le pones atención.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s-MX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poder explicar algo primero lo tienes que entender, entonces fue más fácil hacer el blog explicando una vez entendidos los temas.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s-MX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relacionas las materias, como física y matemáticas, los conceptos se vuelven más fáciles.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s-MX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materia de TLR nos ayuda a redactar, ya que una vez que comprendimos los conceptos no fue tan fácil transcribirlos y explicarlos para que otros los entiendan.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s-MX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matemáticas y la física están siempre a nuestro alrededor, sólo que lo tenemos tan normalizado (lo cotidiano) que no siempre lo reconocemos.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s-MX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en día hay tanta información en redes sociales y en blogs, que no hay que confiarnos que la información sea verídica, con nuestro blog nos aseguramos de que fuera información de confianza.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g21090593dd7_2_76"/>
          <p:cNvSpPr/>
          <p:nvPr/>
        </p:nvSpPr>
        <p:spPr>
          <a:xfrm>
            <a:off x="-9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8" name="Google Shape;568;g21090593dd7_2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g21090593dd7_2_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e58cac94_0_56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7" name="Google Shape;87;g1f6e58cac94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1f6e58cac94_0_56"/>
          <p:cNvSpPr txBox="1"/>
          <p:nvPr/>
        </p:nvSpPr>
        <p:spPr>
          <a:xfrm>
            <a:off x="1223236" y="4575050"/>
            <a:ext cx="11503577" cy="141574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MX" sz="8000" u="none" cap="none" strike="noStrike">
                <a:solidFill>
                  <a:srgbClr val="27215F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¿La Web a mi servicio?  </a:t>
            </a:r>
            <a:endParaRPr b="0" i="0" sz="8000" u="none" cap="none" strike="noStrike">
              <a:solidFill>
                <a:srgbClr val="27215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g1f6e58cac94_0_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f6e58cac94_0_56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91" name="Google Shape;91;g1f6e58cac94_0_56"/>
          <p:cNvSpPr txBox="1"/>
          <p:nvPr/>
        </p:nvSpPr>
        <p:spPr>
          <a:xfrm>
            <a:off x="1850125" y="2073850"/>
            <a:ext cx="10249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s-MX" sz="52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PROYECTO INTERDISCIPLINARIOS</a:t>
            </a:r>
            <a:endParaRPr b="0" i="0" sz="600" u="none" cap="none" strike="noStrike">
              <a:solidFill>
                <a:srgbClr val="611F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6e58cac94_0_104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g1f6e58cac94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f6e58cac94_0_104"/>
          <p:cNvSpPr txBox="1"/>
          <p:nvPr/>
        </p:nvSpPr>
        <p:spPr>
          <a:xfrm>
            <a:off x="1692575" y="2005300"/>
            <a:ext cx="93723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Índice</a:t>
            </a:r>
            <a:endParaRPr b="1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	</a:t>
            </a:r>
            <a:r>
              <a:rPr b="1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ETAPA I</a:t>
            </a:r>
            <a:endParaRPr b="1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1.La interdisciplinariedad…………………………………………………………………….7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2.  El aprendizaje cooperativo………………………………………………………………10 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Fotografías primera sesión…………………………………………………………………12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Organizador gráfico………………………………………………………………………...13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Justificación del proyecto………………………………………………………………….14 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Objetivo general del proyecto…………………………………………………………… 15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Objetivo por asignatura……………………………………………………………………. 16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Preguntas guía…………………………………………………………………………………18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Contenido. Temas del proyecto……………………………………………………………2</a:t>
            </a: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6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9. Contenido del proyecto. Temas por asignatura………………………………………</a:t>
            </a: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...21</a:t>
            </a:r>
            <a:endParaRPr sz="16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9.</a:t>
            </a: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Temario……………..</a:t>
            </a: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…………………………………………………………………………….23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Planeación</a:t>
            </a: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general………………………………………………………………………………25</a:t>
            </a:r>
            <a:endParaRPr sz="16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 Planeación por sesión……………………………………………………………………….3</a:t>
            </a: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Autoevaluación y coevaluación………………………………………………………….3</a:t>
            </a: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13. Evidencias segunda sesión………………………………………………………………….3</a:t>
            </a: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14. Proceso de indagación……………………………………………………………………...3</a:t>
            </a: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.Productos de aprendizaje…………………………………………………………………….3</a:t>
            </a: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.Reflexiones personales…………………………………………………………………………</a:t>
            </a:r>
            <a:r>
              <a:rPr lang="es-MX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41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g1f6e58cac94_0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f6e58cac94_0_104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1023750" y="862050"/>
            <a:ext cx="10223400" cy="22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4800"/>
              <a:buFont typeface="Century Gothic"/>
              <a:buNone/>
            </a:pPr>
            <a:r>
              <a:t/>
            </a:r>
            <a:endParaRPr b="1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0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-42334" y="-13428"/>
            <a:ext cx="1066093" cy="9780456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3" cy="22263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314525" y="1251050"/>
            <a:ext cx="9697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3600"/>
              <a:buFont typeface="Century Gothic"/>
              <a:buNone/>
            </a:pPr>
            <a:r>
              <a:rPr b="1" i="0" lang="es-MX" sz="36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Cuadro de análisis de interdisciplinariedad y aprendizaje cooperativo</a:t>
            </a:r>
            <a:endParaRPr b="1" i="0" sz="36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3600"/>
              <a:buFont typeface="Century Gothic"/>
              <a:buNone/>
            </a:pPr>
            <a:r>
              <a:rPr b="1" i="0" lang="es-MX" sz="3600" u="none" cap="none" strike="noStrike">
                <a:solidFill>
                  <a:srgbClr val="611F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Conclusiones generales</a:t>
            </a:r>
            <a:endParaRPr b="1" i="0" sz="36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F53"/>
              </a:buClr>
              <a:buSzPts val="3600"/>
              <a:buFont typeface="Century Gothic"/>
              <a:buNone/>
            </a:pPr>
            <a:r>
              <a:t/>
            </a:r>
            <a:endParaRPr b="1" i="0" sz="3600" u="none" cap="none" strike="noStrike">
              <a:solidFill>
                <a:srgbClr val="611F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09" name="Google Shape;109;p2"/>
          <p:cNvGraphicFramePr/>
          <p:nvPr/>
        </p:nvGraphicFramePr>
        <p:xfrm>
          <a:off x="1314525" y="395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{628488CD-FDBD-4214-80BE-4E0E012EDD86}</a:tableStyleId>
              </a:tblPr>
              <a:tblGrid>
                <a:gridCol w="1722125"/>
                <a:gridCol w="9345325"/>
              </a:tblGrid>
              <a:tr h="904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</a:t>
                      </a: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¿Qué es?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 un proceso donde trabajan diferentes asignaturas, las cuales se entrelazan buscando un contenido transversal que lleve a los alumnas a conseguir un aprendizaje significativo y efectivo.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</a:t>
                      </a: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¿Qué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características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tiene ?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 un proyecto en común donde se integran diferentes materias, comprendiendo los puntos coincidentes, encontrando la practicidad y aplicabilidad de cada especialidad, enfocándose y trabajando en conjunto. Esta interdisciplinariedad converge en el lenguaje formal, sin caer en tecnicismos propios de cada disciplina.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</a:t>
                      </a: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¿Por qué es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importante en la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educación?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 un medio de aprendizaje motivador y aplicable que propone la solución innovadora y concreta de problemas de la mano de los diferentes aspectos  que integran a la persona: Corazón, mano y mente (Pensamiento afectividad trabajo o aplicación práctica, además de ser práctica es la aplicación  de diferentes disciplinas, situación que sucede en la vida real.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0" name="Google Shape;110;p2"/>
          <p:cNvSpPr txBox="1"/>
          <p:nvPr/>
        </p:nvSpPr>
        <p:spPr>
          <a:xfrm>
            <a:off x="5228725" y="33800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Interdisciplinariedad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b67a8208b9_3_4"/>
          <p:cNvSpPr/>
          <p:nvPr/>
        </p:nvSpPr>
        <p:spPr>
          <a:xfrm>
            <a:off x="1023750" y="862050"/>
            <a:ext cx="10223400" cy="22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15F"/>
              </a:buClr>
              <a:buSzPts val="4800"/>
              <a:buFont typeface="Century Gothic"/>
              <a:buNone/>
            </a:pPr>
            <a:r>
              <a:t/>
            </a:r>
            <a:endParaRPr b="1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t/>
            </a:r>
            <a:endParaRPr b="0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g1b67a8208b9_3_4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" name="Google Shape;119;g1b67a8208b9_3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g1b67a8208b9_3_4"/>
          <p:cNvGraphicFramePr/>
          <p:nvPr/>
        </p:nvGraphicFramePr>
        <p:xfrm>
          <a:off x="1258650" y="248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{628488CD-FDBD-4214-80BE-4E0E012EDD86}</a:tableStyleId>
              </a:tblPr>
              <a:tblGrid>
                <a:gridCol w="1833600"/>
                <a:gridCol w="9795300"/>
              </a:tblGrid>
              <a:tr h="1943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</a:t>
                      </a: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¿Cómo motivar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a los alumnos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para el trabajo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interdisciplinario?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Ofreciendo actividades de interés, basadas en problemáticas reales que les afecten directamente para que busquen soluciones que los favorezcan obteniendo beneficios a futuro no solo ellos sino las siguientes generaciones.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</a:t>
                      </a: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¿Cuáles son los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prerrequisitos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	materiales,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organizacionales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y personales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para la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planeación del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trabajo       	interdisciplinario?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Principalmente se requiere un líder que cuente con: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28600" lvl="0" marL="91440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7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	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Comunicación eficiente entre todos los docentes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28600" lvl="0" marL="91440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7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	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Eficacia en el manejo de tiempos y horarios.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28600" lvl="0" marL="91440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7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	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Conocimiento de la problemática a trabajar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28600" lvl="0" marL="91440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es-MX" sz="7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	</a:t>
                      </a: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Resolución de problemáticas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1" name="Google Shape;121;g1b67a8208b9_3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b67a8208b9_3_4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6e58cac94_0_14"/>
          <p:cNvSpPr/>
          <p:nvPr/>
        </p:nvSpPr>
        <p:spPr>
          <a:xfrm>
            <a:off x="-42334" y="-13428"/>
            <a:ext cx="1066200" cy="9780600"/>
          </a:xfrm>
          <a:prstGeom prst="rect">
            <a:avLst/>
          </a:prstGeom>
          <a:solidFill>
            <a:srgbClr val="611F53"/>
          </a:solidFill>
          <a:ln>
            <a:noFill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Google Shape;128;g1f6e58cac94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84" y="262241"/>
            <a:ext cx="2226321" cy="22263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9" name="Google Shape;129;g1f6e58cac94_0_14"/>
          <p:cNvGraphicFramePr/>
          <p:nvPr/>
        </p:nvGraphicFramePr>
        <p:xfrm>
          <a:off x="1224950" y="300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{628488CD-FDBD-4214-80BE-4E0E012EDD86}</a:tableStyleId>
              </a:tblPr>
              <a:tblGrid>
                <a:gridCol w="1816325"/>
                <a:gridCol w="9779225"/>
              </a:tblGrid>
              <a:tr h="241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</a:t>
                      </a: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¿Qué papel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	juega la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	planeación en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	el trabajo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	interdisciplinario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	y qué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	características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	debe tener?</a:t>
                      </a:r>
                      <a:endParaRPr sz="15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 planeación juega un papel indispensable en el proyecto, siendo los cimientos del proyecto, así mismo, permite identificar las oportunidades o contratiempos que pueden surgir en la aplicación, ayudando a la toma de decisiones oportunas y al desarrollo de estrategias efectivas.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59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0" name="Google Shape;130;g1f6e58cac94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00" y="339075"/>
            <a:ext cx="3381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f6e58cac94_0_14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PLATE PASEO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2023-02-27T14:13:12Z</dcterms:created>
  <dc:creator>rubi alva rz</dc:creator>
</cp:coreProperties>
</file>