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sldSz cx="9144000" cy="6858000" type="screen4x3"/>
  <p:notesSz cx="6858000" cy="9144000"/>
  <p:embeddedFontLst>
    <p:embeddedFont>
      <p:font typeface="Century Gothic" panose="020B0502020202020204" pitchFamily="34" charset="0"/>
      <p:regular r:id="rId94"/>
      <p:bold r:id="rId95"/>
      <p:italic r:id="rId96"/>
      <p:boldItalic r:id="rId97"/>
    </p:embeddedFont>
    <p:embeddedFont>
      <p:font typeface="Garamond" panose="02020404030301010803" pitchFamily="18" charset="0"/>
      <p:regular r:id="rId98"/>
      <p:bold r:id="rId99"/>
      <p:italic r:id="rId100"/>
      <p:boldItalic r:id="rId101"/>
    </p:embeddedFont>
    <p:embeddedFont>
      <p:font typeface="Roboto" panose="02000000000000000000" pitchFamily="2" charset="0"/>
      <p:regular r:id="rId102"/>
      <p:bold r:id="rId103"/>
      <p:italic r:id="rId104"/>
      <p:boldItalic r:id="rId105"/>
    </p:embeddedFont>
    <p:embeddedFont>
      <p:font typeface="Trebuchet MS" panose="020B0603020202020204" pitchFamily="34" charset="0"/>
      <p:regular r:id="rId106"/>
      <p:bold r:id="rId107"/>
      <p:italic r:id="rId108"/>
      <p:boldItalic r:id="rId109"/>
    </p:embeddedFont>
    <p:embeddedFont>
      <p:font typeface="Verdana" panose="020B0604030504040204" pitchFamily="34"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g5IAzCD0EcywrAcYXVXpt+wEbk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7A3751-14FD-4093-B403-5DE1DB9AB5CB}">
  <a:tblStyle styleId="{9F7A3751-14FD-4093-B403-5DE1DB9AB5C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546"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9.fntdata"/><Relationship Id="rId16" Type="http://schemas.openxmlformats.org/officeDocument/2006/relationships/slide" Target="slides/slide15.xml"/><Relationship Id="rId107" Type="http://schemas.openxmlformats.org/officeDocument/2006/relationships/font" Target="fonts/font1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0.fntdata"/><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7.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Garamond"/>
                <a:ea typeface="Garamond"/>
                <a:cs typeface="Garamond"/>
                <a:sym typeface="Garamond"/>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‹Nº›</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6893d6484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216893d648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16893d6484_0_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216893d6484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16893d6484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g216893d648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16893d6484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16893d6484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16893d6484_0_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g216893d6484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16893d6484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216893d648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16893d6484_0_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216893d6484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6893d6484_0_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216893d6484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16893d6484_0_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216893d6484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16893d6484_0_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216893d6484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16893d6484_0_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216893d6484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6893d6484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16893d6484_0_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216893d6484_0_71: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16893d6484_0_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216893d6484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16893d6484_0_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g216893d6484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6893d6484_0_9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g216893d6484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16893d6484_0_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16893d6484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16893d6484_0_10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216893d6484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16893d6484_0_10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216893d6484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16893d6484_0_10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16893d6484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16893d6484_0_1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216893d6484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16893d6484_0_1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216893d6484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16893d6484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16893d6484_0_1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216893d6484_0_12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sz="1400">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16893d6484_0_1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216893d6484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16893d6484_0_1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216893d6484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16893d6484_0_1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216893d6484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16893d6484_0_1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216893d6484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16893d6484_0_1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216893d6484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16893d6484_0_1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216893d6484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16893d6484_0_1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216893d6484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16893d6484_0_1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216893d6484_0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16893d6484_0_1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16893d6484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16893d6484_0_1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216893d6484_0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16893d6484_0_1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216893d6484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16893d6484_0_1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216893d6484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16893d6484_0_1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216893d6484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16893d6484_0_1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216893d6484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16893d6484_0_1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16893d6484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2eaa16e07d_0_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22eaa16e07d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2eaa16e07d_0_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22eaa16e07d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16893d6484_0_1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16893d6484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eaa16e07d_0_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22eaa16e07d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2eaa16e07d_0_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22eaa16e07d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16893d6484_0_1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216893d6484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16893d6484_0_2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216893d6484_0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16893d6484_0_2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16893d6484_0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16893d6484_0_2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16893d6484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16893d6484_0_2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g216893d6484_0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16893d6484_0_2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216893d6484_0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6893d6484_0_2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216893d6484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16893d6484_0_2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216893d6484_0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16893d6484_0_2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g216893d6484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16893d6484_0_2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216893d6484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2ea46a16c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2ea46a16cb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22ea46a16cb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64</a:t>
            </a:fld>
            <a:endParaRPr sz="1400">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16893d6484_0_2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16893d6484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16893d6484_0_2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216893d6484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16893d6484_0_2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216893d6484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16893d6484_0_2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216893d6484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16893d6484_0_2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16893d6484_0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16893d6484_0_2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216893d6484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16893d6484_0_2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216893d6484_0_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16893d6484_0_2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216893d6484_0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16893d6484_0_2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216893d6484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16893d6484_0_2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g216893d6484_0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16893d6484_0_2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216893d6484_0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16893d6484_0_2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g216893d6484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16893d6484_0_2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216893d6484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16893d6484_0_2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g216893d6484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16893d6484_0_2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16893d6484_0_2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 name="Google Shape;10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8</a:t>
            </a:fld>
            <a:endParaRPr sz="1400">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16893d6484_0_2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g216893d6484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16893d6484_0_3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g216893d6484_0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16893d6484_0_3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216893d6484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16893d6484_0_3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g216893d6484_0_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653f23ec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5653f23ec2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g25653f23ec2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84</a:t>
            </a:fld>
            <a:endParaRPr sz="1400">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5653f23ec2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5653f23ec2_0_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25653f23ec2_0_1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85</a:t>
            </a:fld>
            <a:endParaRPr sz="1400">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16893d6484_0_3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216893d6484_0_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16893d6484_0_3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216893d6484_0_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2eace70182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2eace70182_0_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g22eace70182_0_3: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88</a:t>
            </a:fld>
            <a:endParaRPr sz="1400">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16893d6484_0_3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g216893d6484_0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16893d6484_0_3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g216893d6484_0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16893d6484_0_3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g216893d6484_0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1">
  <p:cSld name="SECTION_HEADER_1">
    <p:spTree>
      <p:nvGrpSpPr>
        <p:cNvPr id="1" name="Shape 13"/>
        <p:cNvGrpSpPr/>
        <p:nvPr/>
      </p:nvGrpSpPr>
      <p:grpSpPr>
        <a:xfrm>
          <a:off x="0" y="0"/>
          <a:ext cx="0" cy="0"/>
          <a:chOff x="0" y="0"/>
          <a:chExt cx="0" cy="0"/>
        </a:xfrm>
      </p:grpSpPr>
      <p:sp>
        <p:nvSpPr>
          <p:cNvPr id="14" name="Google Shape;14;p102"/>
          <p:cNvSpPr txBox="1">
            <a:spLocks noGrp="1"/>
          </p:cNvSpPr>
          <p:nvPr>
            <p:ph type="title"/>
          </p:nvPr>
        </p:nvSpPr>
        <p:spPr>
          <a:xfrm>
            <a:off x="866443" y="2861734"/>
            <a:ext cx="6621000" cy="1915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3000"/>
              <a:buNone/>
              <a:defRPr sz="4000" b="0" cap="none"/>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5" name="Google Shape;15;p102"/>
          <p:cNvSpPr txBox="1">
            <a:spLocks noGrp="1"/>
          </p:cNvSpPr>
          <p:nvPr>
            <p:ph type="body" idx="1"/>
          </p:nvPr>
        </p:nvSpPr>
        <p:spPr>
          <a:xfrm>
            <a:off x="866442" y="4777381"/>
            <a:ext cx="6621000" cy="860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1000"/>
              </a:spcBef>
              <a:spcAft>
                <a:spcPts val="0"/>
              </a:spcAft>
              <a:buSzPts val="1600"/>
              <a:buNone/>
              <a:defRPr sz="2000" cap="none">
                <a:solidFill>
                  <a:srgbClr val="86D1D8"/>
                </a:solidFill>
              </a:defRPr>
            </a:lvl1pPr>
            <a:lvl2pPr marL="914400" lvl="1" indent="-228600" algn="l">
              <a:lnSpc>
                <a:spcPct val="115000"/>
              </a:lnSpc>
              <a:spcBef>
                <a:spcPts val="1000"/>
              </a:spcBef>
              <a:spcAft>
                <a:spcPts val="0"/>
              </a:spcAft>
              <a:buSzPts val="1440"/>
              <a:buNone/>
              <a:defRPr sz="1800">
                <a:solidFill>
                  <a:schemeClr val="lt1"/>
                </a:solidFill>
              </a:defRPr>
            </a:lvl2pPr>
            <a:lvl3pPr marL="1371600" lvl="2" indent="-228600" algn="l">
              <a:lnSpc>
                <a:spcPct val="115000"/>
              </a:lnSpc>
              <a:spcBef>
                <a:spcPts val="1000"/>
              </a:spcBef>
              <a:spcAft>
                <a:spcPts val="0"/>
              </a:spcAft>
              <a:buSzPts val="1280"/>
              <a:buNone/>
              <a:defRPr sz="1600">
                <a:solidFill>
                  <a:schemeClr val="lt1"/>
                </a:solidFill>
              </a:defRPr>
            </a:lvl3pPr>
            <a:lvl4pPr marL="1828800" lvl="3" indent="-228600" algn="l">
              <a:lnSpc>
                <a:spcPct val="115000"/>
              </a:lnSpc>
              <a:spcBef>
                <a:spcPts val="1000"/>
              </a:spcBef>
              <a:spcAft>
                <a:spcPts val="0"/>
              </a:spcAft>
              <a:buSzPts val="1120"/>
              <a:buNone/>
              <a:defRPr sz="1400">
                <a:solidFill>
                  <a:schemeClr val="lt1"/>
                </a:solidFill>
              </a:defRPr>
            </a:lvl4pPr>
            <a:lvl5pPr marL="2286000" lvl="4" indent="-228600" algn="l">
              <a:lnSpc>
                <a:spcPct val="115000"/>
              </a:lnSpc>
              <a:spcBef>
                <a:spcPts val="1000"/>
              </a:spcBef>
              <a:spcAft>
                <a:spcPts val="0"/>
              </a:spcAft>
              <a:buSzPts val="1120"/>
              <a:buNone/>
              <a:defRPr sz="1400">
                <a:solidFill>
                  <a:schemeClr val="lt1"/>
                </a:solidFill>
              </a:defRPr>
            </a:lvl5pPr>
            <a:lvl6pPr marL="2743200" lvl="5" indent="-228600" algn="l">
              <a:lnSpc>
                <a:spcPct val="115000"/>
              </a:lnSpc>
              <a:spcBef>
                <a:spcPts val="1000"/>
              </a:spcBef>
              <a:spcAft>
                <a:spcPts val="0"/>
              </a:spcAft>
              <a:buSzPts val="1120"/>
              <a:buNone/>
              <a:defRPr sz="1400">
                <a:solidFill>
                  <a:schemeClr val="lt1"/>
                </a:solidFill>
              </a:defRPr>
            </a:lvl6pPr>
            <a:lvl7pPr marL="3200400" lvl="6" indent="-228600" algn="l">
              <a:lnSpc>
                <a:spcPct val="115000"/>
              </a:lnSpc>
              <a:spcBef>
                <a:spcPts val="1000"/>
              </a:spcBef>
              <a:spcAft>
                <a:spcPts val="0"/>
              </a:spcAft>
              <a:buSzPts val="1120"/>
              <a:buNone/>
              <a:defRPr sz="1400">
                <a:solidFill>
                  <a:schemeClr val="lt1"/>
                </a:solidFill>
              </a:defRPr>
            </a:lvl7pPr>
            <a:lvl8pPr marL="3657600" lvl="7" indent="-228600" algn="l">
              <a:lnSpc>
                <a:spcPct val="115000"/>
              </a:lnSpc>
              <a:spcBef>
                <a:spcPts val="1000"/>
              </a:spcBef>
              <a:spcAft>
                <a:spcPts val="0"/>
              </a:spcAft>
              <a:buSzPts val="1120"/>
              <a:buNone/>
              <a:defRPr sz="1400">
                <a:solidFill>
                  <a:schemeClr val="lt1"/>
                </a:solidFill>
              </a:defRPr>
            </a:lvl8pPr>
            <a:lvl9pPr marL="4114800" lvl="8" indent="-228600" algn="l">
              <a:lnSpc>
                <a:spcPct val="115000"/>
              </a:lnSpc>
              <a:spcBef>
                <a:spcPts val="1000"/>
              </a:spcBef>
              <a:spcAft>
                <a:spcPts val="0"/>
              </a:spcAft>
              <a:buSzPts val="1120"/>
              <a:buNone/>
              <a:defRPr sz="1400">
                <a:solidFill>
                  <a:schemeClr val="lt1"/>
                </a:solidFill>
              </a:defRPr>
            </a:lvl9pPr>
          </a:lstStyle>
          <a:p>
            <a:endParaRPr/>
          </a:p>
        </p:txBody>
      </p:sp>
      <p:sp>
        <p:nvSpPr>
          <p:cNvPr id="16" name="Google Shape;16;p102"/>
          <p:cNvSpPr txBox="1">
            <a:spLocks noGrp="1"/>
          </p:cNvSpPr>
          <p:nvPr>
            <p:ph type="dt" idx="10"/>
          </p:nvPr>
        </p:nvSpPr>
        <p:spPr>
          <a:xfrm rot="5400000">
            <a:off x="7494587" y="1828800"/>
            <a:ext cx="990600" cy="228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102"/>
          <p:cNvSpPr txBox="1">
            <a:spLocks noGrp="1"/>
          </p:cNvSpPr>
          <p:nvPr>
            <p:ph type="ftr" idx="11"/>
          </p:nvPr>
        </p:nvSpPr>
        <p:spPr>
          <a:xfrm rot="5400000">
            <a:off x="6233324" y="3263100"/>
            <a:ext cx="3859200" cy="228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102"/>
          <p:cNvSpPr txBox="1">
            <a:spLocks noGrp="1"/>
          </p:cNvSpPr>
          <p:nvPr>
            <p:ph type="sldNum" idx="12"/>
          </p:nvPr>
        </p:nvSpPr>
        <p:spPr>
          <a:xfrm>
            <a:off x="7766050" y="295275"/>
            <a:ext cx="628500" cy="7683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1pPr>
            <a:lvl2pPr marL="0" marR="0" lvl="1"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2pPr>
            <a:lvl3pPr marL="0" marR="0" lvl="2"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3pPr>
            <a:lvl4pPr marL="0" marR="0" lvl="3"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4pPr>
            <a:lvl5pPr marL="0" marR="0" lvl="4"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5pPr>
            <a:lvl6pPr marL="0" marR="0" lvl="5"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6pPr>
            <a:lvl7pPr marL="0" marR="0" lvl="6"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7pPr>
            <a:lvl8pPr marL="0" marR="0" lvl="7"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8pPr>
            <a:lvl9pPr marL="0" marR="0" lvl="8" indent="0" algn="ctr">
              <a:lnSpc>
                <a:spcPct val="100000"/>
              </a:lnSpc>
              <a:spcBef>
                <a:spcPts val="0"/>
              </a:spcBef>
              <a:spcAft>
                <a:spcPts val="0"/>
              </a:spcAft>
              <a:buClr>
                <a:srgbClr val="FFFFFF"/>
              </a:buClr>
              <a:buSzPts val="2800"/>
              <a:buFont typeface="Garamond"/>
              <a:buNone/>
              <a:defRPr sz="2800" b="0" i="0" u="none" strike="noStrike" cap="none">
                <a:solidFill>
                  <a:srgbClr val="FFFFFF"/>
                </a:solidFill>
                <a:latin typeface="Garamond"/>
                <a:ea typeface="Garamond"/>
                <a:cs typeface="Garamond"/>
                <a:sym typeface="Garamond"/>
              </a:defRPr>
            </a:lvl9pPr>
          </a:lstStyle>
          <a:p>
            <a:pPr marL="0" lvl="0" indent="0" algn="ctr" rtl="0">
              <a:spcBef>
                <a:spcPts val="0"/>
              </a:spcBef>
              <a:spcAft>
                <a:spcPts val="0"/>
              </a:spcAft>
              <a:buNone/>
            </a:pPr>
            <a:fld id="{00000000-1234-1234-1234-123412341234}" type="slidenum">
              <a:rPr lang="en-US"/>
              <a:t>‹Nº›</a:t>
            </a:fld>
            <a:endParaRPr sz="1000">
              <a:solidFill>
                <a:schemeClr val="lt1"/>
              </a:solidFill>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12"/>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5" name="Google Shape;55;p11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3"/>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p113"/>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9" name="Google Shape;59;p1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1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2">
  <p:cSld name="SECTION_HEADER_2">
    <p:spTree>
      <p:nvGrpSpPr>
        <p:cNvPr id="1" name="Shape 19"/>
        <p:cNvGrpSpPr/>
        <p:nvPr/>
      </p:nvGrpSpPr>
      <p:grpSpPr>
        <a:xfrm>
          <a:off x="0" y="0"/>
          <a:ext cx="0" cy="0"/>
          <a:chOff x="0" y="0"/>
          <a:chExt cx="0" cy="0"/>
        </a:xfrm>
      </p:grpSpPr>
      <p:sp>
        <p:nvSpPr>
          <p:cNvPr id="20" name="Google Shape;20;p103"/>
          <p:cNvSpPr txBox="1">
            <a:spLocks noGrp="1"/>
          </p:cNvSpPr>
          <p:nvPr>
            <p:ph type="title"/>
          </p:nvPr>
        </p:nvSpPr>
        <p:spPr>
          <a:xfrm>
            <a:off x="609598" y="2700868"/>
            <a:ext cx="6347700" cy="182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103"/>
          <p:cNvSpPr txBox="1">
            <a:spLocks noGrp="1"/>
          </p:cNvSpPr>
          <p:nvPr>
            <p:ph type="body" idx="1"/>
          </p:nvPr>
        </p:nvSpPr>
        <p:spPr>
          <a:xfrm>
            <a:off x="609598" y="4527448"/>
            <a:ext cx="6347700" cy="860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1000"/>
              </a:spcBef>
              <a:spcAft>
                <a:spcPts val="0"/>
              </a:spcAft>
              <a:buSzPts val="1600"/>
              <a:buNone/>
              <a:defRPr sz="2000">
                <a:solidFill>
                  <a:srgbClr val="7F7F7F"/>
                </a:solidFill>
              </a:defRPr>
            </a:lvl1pPr>
            <a:lvl2pPr marL="914400" lvl="1" indent="-228600" algn="l">
              <a:lnSpc>
                <a:spcPct val="115000"/>
              </a:lnSpc>
              <a:spcBef>
                <a:spcPts val="1000"/>
              </a:spcBef>
              <a:spcAft>
                <a:spcPts val="0"/>
              </a:spcAft>
              <a:buSzPts val="1440"/>
              <a:buNone/>
              <a:defRPr sz="1800">
                <a:solidFill>
                  <a:srgbClr val="888888"/>
                </a:solidFill>
              </a:defRPr>
            </a:lvl2pPr>
            <a:lvl3pPr marL="1371600" lvl="2" indent="-228600" algn="l">
              <a:lnSpc>
                <a:spcPct val="115000"/>
              </a:lnSpc>
              <a:spcBef>
                <a:spcPts val="1000"/>
              </a:spcBef>
              <a:spcAft>
                <a:spcPts val="0"/>
              </a:spcAft>
              <a:buSzPts val="1280"/>
              <a:buNone/>
              <a:defRPr sz="1600">
                <a:solidFill>
                  <a:srgbClr val="888888"/>
                </a:solidFill>
              </a:defRPr>
            </a:lvl3pPr>
            <a:lvl4pPr marL="1828800" lvl="3" indent="-228600" algn="l">
              <a:lnSpc>
                <a:spcPct val="115000"/>
              </a:lnSpc>
              <a:spcBef>
                <a:spcPts val="1000"/>
              </a:spcBef>
              <a:spcAft>
                <a:spcPts val="0"/>
              </a:spcAft>
              <a:buSzPts val="1120"/>
              <a:buNone/>
              <a:defRPr sz="1400">
                <a:solidFill>
                  <a:srgbClr val="888888"/>
                </a:solidFill>
              </a:defRPr>
            </a:lvl4pPr>
            <a:lvl5pPr marL="2286000" lvl="4" indent="-228600" algn="l">
              <a:lnSpc>
                <a:spcPct val="115000"/>
              </a:lnSpc>
              <a:spcBef>
                <a:spcPts val="1000"/>
              </a:spcBef>
              <a:spcAft>
                <a:spcPts val="0"/>
              </a:spcAft>
              <a:buSzPts val="1120"/>
              <a:buNone/>
              <a:defRPr sz="1400">
                <a:solidFill>
                  <a:srgbClr val="888888"/>
                </a:solidFill>
              </a:defRPr>
            </a:lvl5pPr>
            <a:lvl6pPr marL="2743200" lvl="5" indent="-228600" algn="l">
              <a:lnSpc>
                <a:spcPct val="115000"/>
              </a:lnSpc>
              <a:spcBef>
                <a:spcPts val="1000"/>
              </a:spcBef>
              <a:spcAft>
                <a:spcPts val="0"/>
              </a:spcAft>
              <a:buSzPts val="1120"/>
              <a:buNone/>
              <a:defRPr sz="1400">
                <a:solidFill>
                  <a:srgbClr val="888888"/>
                </a:solidFill>
              </a:defRPr>
            </a:lvl6pPr>
            <a:lvl7pPr marL="3200400" lvl="6" indent="-228600" algn="l">
              <a:lnSpc>
                <a:spcPct val="115000"/>
              </a:lnSpc>
              <a:spcBef>
                <a:spcPts val="1000"/>
              </a:spcBef>
              <a:spcAft>
                <a:spcPts val="0"/>
              </a:spcAft>
              <a:buSzPts val="1120"/>
              <a:buNone/>
              <a:defRPr sz="1400">
                <a:solidFill>
                  <a:srgbClr val="888888"/>
                </a:solidFill>
              </a:defRPr>
            </a:lvl7pPr>
            <a:lvl8pPr marL="3657600" lvl="7" indent="-228600" algn="l">
              <a:lnSpc>
                <a:spcPct val="115000"/>
              </a:lnSpc>
              <a:spcBef>
                <a:spcPts val="1000"/>
              </a:spcBef>
              <a:spcAft>
                <a:spcPts val="0"/>
              </a:spcAft>
              <a:buSzPts val="1120"/>
              <a:buNone/>
              <a:defRPr sz="1400">
                <a:solidFill>
                  <a:srgbClr val="888888"/>
                </a:solidFill>
              </a:defRPr>
            </a:lvl8pPr>
            <a:lvl9pPr marL="4114800" lvl="8" indent="-228600" algn="l">
              <a:lnSpc>
                <a:spcPct val="115000"/>
              </a:lnSpc>
              <a:spcBef>
                <a:spcPts val="1000"/>
              </a:spcBef>
              <a:spcAft>
                <a:spcPts val="0"/>
              </a:spcAft>
              <a:buSzPts val="1120"/>
              <a:buNone/>
              <a:defRPr sz="1400">
                <a:solidFill>
                  <a:srgbClr val="888888"/>
                </a:solidFill>
              </a:defRPr>
            </a:lvl9pPr>
          </a:lstStyle>
          <a:p>
            <a:endParaRPr/>
          </a:p>
        </p:txBody>
      </p:sp>
      <p:sp>
        <p:nvSpPr>
          <p:cNvPr id="22" name="Google Shape;22;p103"/>
          <p:cNvSpPr txBox="1">
            <a:spLocks noGrp="1"/>
          </p:cNvSpPr>
          <p:nvPr>
            <p:ph type="dt" idx="10"/>
          </p:nvPr>
        </p:nvSpPr>
        <p:spPr>
          <a:xfrm>
            <a:off x="5405258" y="6041363"/>
            <a:ext cx="6840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103"/>
          <p:cNvSpPr txBox="1">
            <a:spLocks noGrp="1"/>
          </p:cNvSpPr>
          <p:nvPr>
            <p:ph type="ftr" idx="11"/>
          </p:nvPr>
        </p:nvSpPr>
        <p:spPr>
          <a:xfrm>
            <a:off x="609599" y="6041363"/>
            <a:ext cx="4623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03"/>
          <p:cNvSpPr txBox="1">
            <a:spLocks noGrp="1"/>
          </p:cNvSpPr>
          <p:nvPr>
            <p:ph type="sldNum" idx="12"/>
          </p:nvPr>
        </p:nvSpPr>
        <p:spPr>
          <a:xfrm>
            <a:off x="6444676" y="6041363"/>
            <a:ext cx="5127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5FCBE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105"/>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7" name="Google Shape;27;p10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10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10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1" name="Google Shape;31;p10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10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107"/>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5" name="Google Shape;35;p107"/>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6" name="Google Shape;36;p10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0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p10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109"/>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2" name="Google Shape;42;p109"/>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3" name="Google Shape;43;p10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p110"/>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6" name="Google Shape;46;p11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p11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1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0" name="Google Shape;50;p111"/>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 name="Google Shape;51;p111"/>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2" name="Google Shape;52;p11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FE2F3"/>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p10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p10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NitqHN0dd50"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lJ57LbQnOrw"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drive.google.com/file/d/1QwI9uRVlaZX8lTCd6hF6rI5svqBOuNWl/view"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3Yai39SinWU"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youtu.be/3Yai39SinWU"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8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8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jpg"/></Relationships>
</file>

<file path=ppt/slides/_rels/slide8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flipH="1">
            <a:off x="3896125" y="264400"/>
            <a:ext cx="4976400" cy="3207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2"/>
              </a:buClr>
              <a:buSzPts val="3600"/>
              <a:buFont typeface="Century Gothic"/>
              <a:buNone/>
            </a:pPr>
            <a:endParaRPr sz="1840" dirty="0">
              <a:solidFill>
                <a:srgbClr val="CC0000"/>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lt2"/>
              </a:buClr>
              <a:buSzPts val="3600"/>
              <a:buFont typeface="Century Gothic"/>
              <a:buNone/>
            </a:pPr>
            <a:r>
              <a:rPr lang="en-US" sz="1840" dirty="0" err="1">
                <a:solidFill>
                  <a:srgbClr val="CC0000"/>
                </a:solidFill>
                <a:latin typeface="Century Gothic"/>
                <a:ea typeface="Century Gothic"/>
                <a:cs typeface="Century Gothic"/>
                <a:sym typeface="Century Gothic"/>
              </a:rPr>
              <a:t>Corporación</a:t>
            </a:r>
            <a:r>
              <a:rPr lang="en-US" sz="1840" dirty="0">
                <a:solidFill>
                  <a:srgbClr val="CC0000"/>
                </a:solidFill>
                <a:latin typeface="Century Gothic"/>
                <a:ea typeface="Century Gothic"/>
                <a:cs typeface="Century Gothic"/>
                <a:sym typeface="Century Gothic"/>
              </a:rPr>
              <a:t> </a:t>
            </a:r>
            <a:r>
              <a:rPr lang="en-US" sz="1840" dirty="0" err="1">
                <a:solidFill>
                  <a:srgbClr val="CC0000"/>
                </a:solidFill>
                <a:latin typeface="Century Gothic"/>
                <a:ea typeface="Century Gothic"/>
                <a:cs typeface="Century Gothic"/>
                <a:sym typeface="Century Gothic"/>
              </a:rPr>
              <a:t>Educativa</a:t>
            </a:r>
            <a:r>
              <a:rPr lang="en-US" sz="1840" dirty="0">
                <a:solidFill>
                  <a:srgbClr val="CC0000"/>
                </a:solidFill>
                <a:latin typeface="Century Gothic"/>
                <a:ea typeface="Century Gothic"/>
                <a:cs typeface="Century Gothic"/>
                <a:sym typeface="Century Gothic"/>
              </a:rPr>
              <a:t> Winston Churchill</a:t>
            </a:r>
            <a:endParaRPr sz="1840" dirty="0">
              <a:solidFill>
                <a:srgbClr val="CC0000"/>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lt2"/>
              </a:buClr>
              <a:buSzPts val="3600"/>
              <a:buFont typeface="Century Gothic"/>
              <a:buNone/>
            </a:pPr>
            <a:r>
              <a:rPr lang="en-US" sz="1840" dirty="0">
                <a:solidFill>
                  <a:srgbClr val="CC0000"/>
                </a:solidFill>
                <a:latin typeface="Century Gothic"/>
                <a:ea typeface="Century Gothic"/>
                <a:cs typeface="Century Gothic"/>
                <a:sym typeface="Century Gothic"/>
              </a:rPr>
              <a:t>6930</a:t>
            </a:r>
            <a:endParaRPr sz="1840" dirty="0">
              <a:solidFill>
                <a:srgbClr val="CC0000"/>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lt2"/>
              </a:buClr>
              <a:buSzPts val="3600"/>
              <a:buFont typeface="Century Gothic"/>
              <a:buNone/>
            </a:pPr>
            <a:endParaRPr sz="1840" dirty="0">
              <a:solidFill>
                <a:srgbClr val="CC0000"/>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lt2"/>
              </a:buClr>
              <a:buSzPts val="3600"/>
              <a:buFont typeface="Century Gothic"/>
              <a:buNone/>
            </a:pPr>
            <a:r>
              <a:rPr lang="en-US" sz="1840" dirty="0">
                <a:solidFill>
                  <a:srgbClr val="CC0000"/>
                </a:solidFill>
                <a:latin typeface="Century Gothic"/>
                <a:ea typeface="Century Gothic"/>
                <a:cs typeface="Century Gothic"/>
                <a:sym typeface="Century Gothic"/>
              </a:rPr>
              <a:t>“¿</a:t>
            </a:r>
            <a:r>
              <a:rPr lang="en-US" sz="1840" dirty="0" err="1">
                <a:solidFill>
                  <a:srgbClr val="CC0000"/>
                </a:solidFill>
                <a:latin typeface="Century Gothic"/>
                <a:ea typeface="Century Gothic"/>
                <a:cs typeface="Century Gothic"/>
                <a:sym typeface="Century Gothic"/>
              </a:rPr>
              <a:t>Cómo</a:t>
            </a:r>
            <a:r>
              <a:rPr lang="en-US" sz="1840" dirty="0">
                <a:solidFill>
                  <a:srgbClr val="CC0000"/>
                </a:solidFill>
                <a:latin typeface="Century Gothic"/>
                <a:ea typeface="Century Gothic"/>
                <a:cs typeface="Century Gothic"/>
                <a:sym typeface="Century Gothic"/>
              </a:rPr>
              <a:t> </a:t>
            </a:r>
            <a:r>
              <a:rPr lang="en-US" sz="1840" dirty="0" err="1">
                <a:solidFill>
                  <a:srgbClr val="CC0000"/>
                </a:solidFill>
                <a:latin typeface="Century Gothic"/>
                <a:ea typeface="Century Gothic"/>
                <a:cs typeface="Century Gothic"/>
                <a:sym typeface="Century Gothic"/>
              </a:rPr>
              <a:t>elaborar</a:t>
            </a:r>
            <a:r>
              <a:rPr lang="en-US" sz="1840" dirty="0">
                <a:solidFill>
                  <a:srgbClr val="CC0000"/>
                </a:solidFill>
                <a:latin typeface="Century Gothic"/>
                <a:ea typeface="Century Gothic"/>
                <a:cs typeface="Century Gothic"/>
                <a:sym typeface="Century Gothic"/>
              </a:rPr>
              <a:t> </a:t>
            </a:r>
            <a:r>
              <a:rPr lang="en-US" sz="1840" dirty="0" err="1">
                <a:solidFill>
                  <a:srgbClr val="CC0000"/>
                </a:solidFill>
                <a:latin typeface="Century Gothic"/>
                <a:ea typeface="Century Gothic"/>
                <a:cs typeface="Century Gothic"/>
                <a:sym typeface="Century Gothic"/>
              </a:rPr>
              <a:t>una</a:t>
            </a:r>
            <a:r>
              <a:rPr lang="en-US" sz="1840" dirty="0">
                <a:solidFill>
                  <a:srgbClr val="CC0000"/>
                </a:solidFill>
                <a:latin typeface="Century Gothic"/>
                <a:ea typeface="Century Gothic"/>
                <a:cs typeface="Century Gothic"/>
                <a:sym typeface="Century Gothic"/>
              </a:rPr>
              <a:t> </a:t>
            </a:r>
            <a:r>
              <a:rPr lang="en-US" sz="1840" dirty="0" err="1">
                <a:solidFill>
                  <a:srgbClr val="CC0000"/>
                </a:solidFill>
                <a:latin typeface="Century Gothic"/>
                <a:ea typeface="Century Gothic"/>
                <a:cs typeface="Century Gothic"/>
                <a:sym typeface="Century Gothic"/>
              </a:rPr>
              <a:t>hortaliza</a:t>
            </a:r>
            <a:r>
              <a:rPr lang="en-US" sz="1840" dirty="0">
                <a:solidFill>
                  <a:srgbClr val="CC0000"/>
                </a:solidFill>
                <a:latin typeface="Century Gothic"/>
                <a:ea typeface="Century Gothic"/>
                <a:cs typeface="Century Gothic"/>
                <a:sym typeface="Century Gothic"/>
              </a:rPr>
              <a:t> </a:t>
            </a:r>
            <a:r>
              <a:rPr lang="en-US" sz="1840" dirty="0" err="1">
                <a:solidFill>
                  <a:srgbClr val="CC0000"/>
                </a:solidFill>
                <a:latin typeface="Century Gothic"/>
                <a:ea typeface="Century Gothic"/>
                <a:cs typeface="Century Gothic"/>
                <a:sym typeface="Century Gothic"/>
              </a:rPr>
              <a:t>en</a:t>
            </a:r>
            <a:r>
              <a:rPr lang="en-US" sz="1840" dirty="0">
                <a:solidFill>
                  <a:srgbClr val="CC0000"/>
                </a:solidFill>
                <a:latin typeface="Century Gothic"/>
                <a:ea typeface="Century Gothic"/>
                <a:cs typeface="Century Gothic"/>
                <a:sym typeface="Century Gothic"/>
              </a:rPr>
              <a:t> casa?”.</a:t>
            </a:r>
            <a:endParaRPr sz="1840" dirty="0">
              <a:solidFill>
                <a:srgbClr val="CC0000"/>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lt2"/>
              </a:buClr>
              <a:buSzPts val="3600"/>
              <a:buFont typeface="Century Gothic"/>
              <a:buNone/>
            </a:pPr>
            <a:endParaRPr sz="1840" dirty="0">
              <a:solidFill>
                <a:srgbClr val="CC0000"/>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lt2"/>
              </a:buClr>
              <a:buSzPts val="3600"/>
              <a:buFont typeface="Century Gothic"/>
              <a:buNone/>
            </a:pPr>
            <a:r>
              <a:rPr lang="en-US" sz="1840" dirty="0">
                <a:solidFill>
                  <a:srgbClr val="CC0000"/>
                </a:solidFill>
                <a:latin typeface="Century Gothic"/>
                <a:ea typeface="Century Gothic"/>
                <a:cs typeface="Century Gothic"/>
                <a:sym typeface="Century Gothic"/>
              </a:rPr>
              <a:t>GRADO: 5TO.</a:t>
            </a:r>
            <a:endParaRPr sz="2200" dirty="0">
              <a:solidFill>
                <a:srgbClr val="CC0000"/>
              </a:solidFill>
              <a:latin typeface="Century Gothic"/>
              <a:ea typeface="Century Gothic"/>
              <a:cs typeface="Century Gothic"/>
              <a:sym typeface="Century Gothic"/>
            </a:endParaRPr>
          </a:p>
        </p:txBody>
      </p:sp>
      <p:pic>
        <p:nvPicPr>
          <p:cNvPr id="67" name="Google Shape;67;p1"/>
          <p:cNvPicPr preferRelativeResize="0"/>
          <p:nvPr/>
        </p:nvPicPr>
        <p:blipFill rotWithShape="1">
          <a:blip r:embed="rId3">
            <a:alphaModFix/>
          </a:blip>
          <a:srcRect/>
          <a:stretch/>
        </p:blipFill>
        <p:spPr>
          <a:xfrm>
            <a:off x="870287" y="835599"/>
            <a:ext cx="2636838" cy="2636838"/>
          </a:xfrm>
          <a:prstGeom prst="rect">
            <a:avLst/>
          </a:prstGeom>
          <a:noFill/>
          <a:ln>
            <a:noFill/>
          </a:ln>
        </p:spPr>
      </p:pic>
      <p:pic>
        <p:nvPicPr>
          <p:cNvPr id="68" name="Google Shape;68;p1"/>
          <p:cNvPicPr preferRelativeResize="0"/>
          <p:nvPr/>
        </p:nvPicPr>
        <p:blipFill rotWithShape="1">
          <a:blip r:embed="rId4">
            <a:alphaModFix/>
          </a:blip>
          <a:srcRect/>
          <a:stretch/>
        </p:blipFill>
        <p:spPr>
          <a:xfrm>
            <a:off x="3327949" y="4458850"/>
            <a:ext cx="5544588" cy="22419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1"/>
          <p:cNvSpPr txBox="1"/>
          <p:nvPr/>
        </p:nvSpPr>
        <p:spPr>
          <a:xfrm>
            <a:off x="1833425" y="377725"/>
            <a:ext cx="5193000" cy="52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300" b="1" i="0" u="none" strike="noStrike" cap="none">
                <a:solidFill>
                  <a:srgbClr val="FF0000"/>
                </a:solidFill>
                <a:latin typeface="Century Gothic"/>
                <a:ea typeface="Century Gothic"/>
                <a:cs typeface="Century Gothic"/>
                <a:sym typeface="Century Gothic"/>
              </a:rPr>
              <a:t>PREGUNTAS GUÍA</a:t>
            </a:r>
            <a:endParaRPr sz="1700" b="0" i="0" u="none" strike="noStrike" cap="none">
              <a:solidFill>
                <a:srgbClr val="FF0000"/>
              </a:solidFill>
              <a:latin typeface="Arial"/>
              <a:ea typeface="Arial"/>
              <a:cs typeface="Arial"/>
              <a:sym typeface="Arial"/>
            </a:endParaRPr>
          </a:p>
        </p:txBody>
      </p:sp>
      <p:sp>
        <p:nvSpPr>
          <p:cNvPr id="146" name="Google Shape;146;p11"/>
          <p:cNvSpPr txBox="1">
            <a:spLocks noGrp="1"/>
          </p:cNvSpPr>
          <p:nvPr>
            <p:ph type="title"/>
          </p:nvPr>
        </p:nvSpPr>
        <p:spPr>
          <a:xfrm>
            <a:off x="474750" y="1108450"/>
            <a:ext cx="8330700" cy="4401598"/>
          </a:xfrm>
          <a:prstGeom prst="rect">
            <a:avLst/>
          </a:prstGeom>
          <a:solidFill>
            <a:srgbClr val="FFFFFF"/>
          </a:solid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2"/>
              </a:buClr>
              <a:buSzPts val="4000"/>
              <a:buFont typeface="Century Gothic"/>
              <a:buNone/>
            </a:pPr>
            <a:r>
              <a:rPr lang="en-US" sz="2100" b="1">
                <a:solidFill>
                  <a:srgbClr val="1155CC"/>
                </a:solidFill>
                <a:latin typeface="Century Gothic"/>
                <a:ea typeface="Century Gothic"/>
                <a:cs typeface="Century Gothic"/>
                <a:sym typeface="Century Gothic"/>
              </a:rPr>
              <a:t>Biología </a:t>
            </a:r>
            <a:endParaRPr sz="2100" b="1">
              <a:solidFill>
                <a:srgbClr val="1155CC"/>
              </a:solidFill>
              <a:latin typeface="Century Gothic"/>
              <a:ea typeface="Century Gothic"/>
              <a:cs typeface="Century Gothic"/>
              <a:sym typeface="Century Gothic"/>
            </a:endParaRPr>
          </a:p>
          <a:p>
            <a:pPr marL="0" lvl="0" indent="0" algn="l" rtl="0">
              <a:lnSpc>
                <a:spcPct val="100000"/>
              </a:lnSpc>
              <a:spcBef>
                <a:spcPts val="0"/>
              </a:spcBef>
              <a:spcAft>
                <a:spcPts val="0"/>
              </a:spcAft>
              <a:buSzPts val="3000"/>
              <a:buNone/>
            </a:pPr>
            <a:r>
              <a:rPr lang="en-US" sz="2100">
                <a:latin typeface="Century Gothic"/>
                <a:ea typeface="Century Gothic"/>
                <a:cs typeface="Century Gothic"/>
                <a:sym typeface="Century Gothic"/>
              </a:rPr>
              <a:t>¿Qué le ocurre a un vegetal antes de llegar a tu casa?</a:t>
            </a:r>
            <a:br>
              <a:rPr lang="en-US" sz="2100">
                <a:latin typeface="Century Gothic"/>
                <a:ea typeface="Century Gothic"/>
                <a:cs typeface="Century Gothic"/>
                <a:sym typeface="Century Gothic"/>
              </a:rPr>
            </a:br>
            <a:r>
              <a:rPr lang="en-US" sz="2100">
                <a:latin typeface="Century Gothic"/>
                <a:ea typeface="Century Gothic"/>
                <a:cs typeface="Century Gothic"/>
                <a:sym typeface="Century Gothic"/>
              </a:rPr>
              <a:t>¿Cómo podemos construir un huerto para ser autosuficientes?</a:t>
            </a:r>
            <a:br>
              <a:rPr lang="en-US" sz="1000" b="0"/>
            </a:br>
            <a:br>
              <a:rPr lang="en-US" sz="1000"/>
            </a:br>
            <a:br>
              <a:rPr lang="en-US" sz="1100" b="0"/>
            </a:br>
            <a:br>
              <a:rPr lang="en-US" sz="1100"/>
            </a:br>
            <a:endParaRPr sz="21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lt2"/>
              </a:buClr>
              <a:buSzPts val="4000"/>
              <a:buFont typeface="Century Gothic"/>
              <a:buNone/>
            </a:pPr>
            <a:r>
              <a:rPr lang="en-US" sz="2100" b="1">
                <a:solidFill>
                  <a:srgbClr val="1155CC"/>
                </a:solidFill>
                <a:latin typeface="Century Gothic"/>
                <a:ea typeface="Century Gothic"/>
                <a:cs typeface="Century Gothic"/>
                <a:sym typeface="Century Gothic"/>
              </a:rPr>
              <a:t>Inglés</a:t>
            </a:r>
            <a:r>
              <a:rPr lang="en-US" sz="2100">
                <a:solidFill>
                  <a:srgbClr val="1155CC"/>
                </a:solidFill>
                <a:latin typeface="Century Gothic"/>
                <a:ea typeface="Century Gothic"/>
                <a:cs typeface="Century Gothic"/>
                <a:sym typeface="Century Gothic"/>
              </a:rPr>
              <a:t> </a:t>
            </a:r>
            <a:endParaRPr sz="2100">
              <a:solidFill>
                <a:srgbClr val="1155CC"/>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lt2"/>
              </a:buClr>
              <a:buSzPts val="4000"/>
              <a:buFont typeface="Century Gothic"/>
              <a:buNone/>
            </a:pPr>
            <a:r>
              <a:rPr lang="en-US" sz="2100">
                <a:latin typeface="Century Gothic"/>
                <a:ea typeface="Century Gothic"/>
                <a:cs typeface="Century Gothic"/>
                <a:sym typeface="Century Gothic"/>
              </a:rPr>
              <a:t>¿Qué pasos se deben seguir para realizar un huerto?</a:t>
            </a:r>
            <a:endParaRPr sz="2100">
              <a:latin typeface="Century Gothic"/>
              <a:ea typeface="Century Gothic"/>
              <a:cs typeface="Century Gothic"/>
              <a:sym typeface="Century Gothic"/>
            </a:endParaRPr>
          </a:p>
          <a:p>
            <a:pPr marL="0" lvl="0" indent="0" algn="l" rtl="0">
              <a:lnSpc>
                <a:spcPct val="100000"/>
              </a:lnSpc>
              <a:spcBef>
                <a:spcPts val="0"/>
              </a:spcBef>
              <a:spcAft>
                <a:spcPts val="0"/>
              </a:spcAft>
              <a:buClr>
                <a:schemeClr val="lt2"/>
              </a:buClr>
              <a:buSzPts val="4000"/>
              <a:buFont typeface="Century Gothic"/>
              <a:buNone/>
            </a:pPr>
            <a:r>
              <a:rPr lang="en-US" sz="2100">
                <a:latin typeface="Century Gothic"/>
                <a:ea typeface="Century Gothic"/>
                <a:cs typeface="Century Gothic"/>
                <a:sym typeface="Century Gothic"/>
              </a:rPr>
              <a:t>¿Cuáles son los requerimientos para tener un huerto en casa?</a:t>
            </a:r>
            <a:endParaRPr sz="2100">
              <a:latin typeface="Century Gothic"/>
              <a:ea typeface="Century Gothic"/>
              <a:cs typeface="Century Gothic"/>
              <a:sym typeface="Century Gothic"/>
            </a:endParaRPr>
          </a:p>
          <a:p>
            <a:pPr marL="0" lvl="0" indent="0" algn="l" rtl="0">
              <a:lnSpc>
                <a:spcPct val="100000"/>
              </a:lnSpc>
              <a:spcBef>
                <a:spcPts val="0"/>
              </a:spcBef>
              <a:spcAft>
                <a:spcPts val="0"/>
              </a:spcAft>
              <a:buClr>
                <a:schemeClr val="lt2"/>
              </a:buClr>
              <a:buSzPts val="4000"/>
              <a:buFont typeface="Century Gothic"/>
              <a:buNone/>
            </a:pPr>
            <a:r>
              <a:rPr lang="en-US" sz="2100">
                <a:latin typeface="Century Gothic"/>
                <a:ea typeface="Century Gothic"/>
                <a:cs typeface="Century Gothic"/>
                <a:sym typeface="Century Gothic"/>
              </a:rPr>
              <a:t>¿Cuáles son las ventajas de tener un huerto en casa?</a:t>
            </a:r>
            <a:endParaRPr sz="210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000"/>
              <a:buFont typeface="Arial"/>
              <a:buNone/>
            </a:pPr>
            <a:endParaRPr sz="21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lt2"/>
              </a:buClr>
              <a:buSzPts val="4000"/>
              <a:buFont typeface="Century Gothic"/>
              <a:buNone/>
            </a:pPr>
            <a:endParaRPr sz="2100">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2"/>
          <p:cNvSpPr txBox="1"/>
          <p:nvPr/>
        </p:nvSpPr>
        <p:spPr>
          <a:xfrm>
            <a:off x="1833425" y="571125"/>
            <a:ext cx="5193000" cy="52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300" b="1" i="0" u="none" strike="noStrike" cap="none">
                <a:solidFill>
                  <a:srgbClr val="FF0000"/>
                </a:solidFill>
                <a:latin typeface="Century Gothic"/>
                <a:ea typeface="Century Gothic"/>
                <a:cs typeface="Century Gothic"/>
                <a:sym typeface="Century Gothic"/>
              </a:rPr>
              <a:t>PREGUNTAS GUÍA</a:t>
            </a:r>
            <a:endParaRPr sz="1700" b="0" i="0" u="none" strike="noStrike" cap="none">
              <a:solidFill>
                <a:srgbClr val="FF0000"/>
              </a:solidFill>
              <a:latin typeface="Arial"/>
              <a:ea typeface="Arial"/>
              <a:cs typeface="Arial"/>
              <a:sym typeface="Arial"/>
            </a:endParaRPr>
          </a:p>
        </p:txBody>
      </p:sp>
      <p:sp>
        <p:nvSpPr>
          <p:cNvPr id="152" name="Google Shape;152;p12"/>
          <p:cNvSpPr txBox="1">
            <a:spLocks noGrp="1"/>
          </p:cNvSpPr>
          <p:nvPr>
            <p:ph type="title"/>
          </p:nvPr>
        </p:nvSpPr>
        <p:spPr>
          <a:xfrm>
            <a:off x="824625" y="2231675"/>
            <a:ext cx="8048100" cy="2833800"/>
          </a:xfrm>
          <a:prstGeom prst="rect">
            <a:avLst/>
          </a:prstGeom>
          <a:solidFill>
            <a:srgbClr val="FFFFFF"/>
          </a:solid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2"/>
              </a:buClr>
              <a:buSzPts val="4000"/>
              <a:buFont typeface="Century Gothic"/>
              <a:buNone/>
            </a:pPr>
            <a:r>
              <a:rPr lang="en-US" sz="2100" b="1">
                <a:solidFill>
                  <a:srgbClr val="1155CC"/>
                </a:solidFill>
                <a:latin typeface="Century Gothic"/>
                <a:ea typeface="Century Gothic"/>
                <a:cs typeface="Century Gothic"/>
                <a:sym typeface="Century Gothic"/>
              </a:rPr>
              <a:t>Literatura Universal</a:t>
            </a:r>
            <a:endParaRPr sz="2100" b="1">
              <a:solidFill>
                <a:srgbClr val="1155CC"/>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lt2"/>
              </a:buClr>
              <a:buSzPts val="4000"/>
              <a:buFont typeface="Century Gothic"/>
              <a:buNone/>
            </a:pPr>
            <a:endParaRPr sz="2100">
              <a:latin typeface="Century Gothic"/>
              <a:ea typeface="Century Gothic"/>
              <a:cs typeface="Century Gothic"/>
              <a:sym typeface="Century Gothic"/>
            </a:endParaRPr>
          </a:p>
          <a:p>
            <a:pPr marL="0" lvl="0" indent="0" algn="just" rtl="0">
              <a:lnSpc>
                <a:spcPct val="100000"/>
              </a:lnSpc>
              <a:spcBef>
                <a:spcPts val="0"/>
              </a:spcBef>
              <a:spcAft>
                <a:spcPts val="0"/>
              </a:spcAft>
              <a:buClr>
                <a:schemeClr val="lt2"/>
              </a:buClr>
              <a:buSzPts val="4000"/>
              <a:buFont typeface="Century Gothic"/>
              <a:buNone/>
            </a:pPr>
            <a:r>
              <a:rPr lang="en-US" sz="2100">
                <a:latin typeface="Century Gothic"/>
                <a:ea typeface="Century Gothic"/>
                <a:cs typeface="Century Gothic"/>
                <a:sym typeface="Century Gothic"/>
              </a:rPr>
              <a:t>¿Te has preguntado qué pasaría si un día te levantas y no hay ningún alimento en tu casa, cómo podrías resolver este problema sin dinero y con los recursos que tengas a tu alcance?</a:t>
            </a:r>
            <a:endParaRPr sz="2100">
              <a:latin typeface="Century Gothic"/>
              <a:ea typeface="Century Gothic"/>
              <a:cs typeface="Century Gothic"/>
              <a:sym typeface="Century Gothic"/>
            </a:endParaRPr>
          </a:p>
          <a:p>
            <a:pPr marL="0" lvl="0" indent="0" algn="l" rtl="0">
              <a:lnSpc>
                <a:spcPct val="100000"/>
              </a:lnSpc>
              <a:spcBef>
                <a:spcPts val="0"/>
              </a:spcBef>
              <a:spcAft>
                <a:spcPts val="0"/>
              </a:spcAft>
              <a:buClr>
                <a:schemeClr val="lt2"/>
              </a:buClr>
              <a:buSzPts val="4000"/>
              <a:buFont typeface="Century Gothic"/>
              <a:buNone/>
            </a:pPr>
            <a:endParaRPr sz="21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16893d6484_0_0"/>
          <p:cNvSpPr txBox="1"/>
          <p:nvPr/>
        </p:nvSpPr>
        <p:spPr>
          <a:xfrm>
            <a:off x="1833425" y="571125"/>
            <a:ext cx="5193000" cy="52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300" b="1">
                <a:solidFill>
                  <a:schemeClr val="dk1"/>
                </a:solidFill>
                <a:latin typeface="Century Gothic"/>
                <a:ea typeface="Century Gothic"/>
                <a:cs typeface="Century Gothic"/>
                <a:sym typeface="Century Gothic"/>
              </a:rPr>
              <a:t>Documento estructura inicial de planeación.</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300" b="1">
                <a:solidFill>
                  <a:schemeClr val="dk1"/>
                </a:solidFill>
                <a:latin typeface="Century Gothic"/>
                <a:ea typeface="Century Gothic"/>
                <a:cs typeface="Century Gothic"/>
                <a:sym typeface="Century Gothic"/>
              </a:rPr>
              <a:t>Elaboración del proyecto</a:t>
            </a:r>
            <a:endParaRPr sz="17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16893d6484_0_5"/>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300" b="1">
                <a:solidFill>
                  <a:schemeClr val="dk1"/>
                </a:solidFill>
                <a:latin typeface="Century Gothic"/>
                <a:ea typeface="Century Gothic"/>
                <a:cs typeface="Century Gothic"/>
                <a:sym typeface="Century Gothic"/>
              </a:rPr>
              <a:t>Documentación de actividades y evidencias de enseñanza -  aprendizaje</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300" b="1">
                <a:solidFill>
                  <a:schemeClr val="dk1"/>
                </a:solidFill>
                <a:latin typeface="Century Gothic"/>
                <a:ea typeface="Century Gothic"/>
                <a:cs typeface="Century Gothic"/>
                <a:sym typeface="Century Gothic"/>
              </a:rPr>
              <a:t>Actividad interdisciplinaria para dar inicio o detonar el proyecto</a:t>
            </a:r>
            <a:endParaRPr sz="2300" b="1">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16893d6484_0_9"/>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Encuesta ¿Qué tanto conoces sobre huertos?</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Entrevistar a los alumnos para identificar el nivel de interés y conocimiento acerca de un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 Quinto año.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 26 Septiembre 2022 </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16893d6484_0_19"/>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Literatura Universal, Inglés V y Biología IV</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Fuentes de apoyo.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Guitart, D., Pickering, C., &amp; Byrne, J. (2012). Past results and future directions in urban community gardens research. Urban Forestry &amp; Urban Greening, 11(4), 364-373.</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Lawson, L. J., Sonnino, R., &amp; Hendrickson, J. (2015). City region food systems, sustainable agriculture, and post-growth economic development. Journal of Environmental Policy &amp; Planning, 17(6), 757-774.</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16893d6484_0_23"/>
          <p:cNvSpPr txBox="1"/>
          <p:nvPr/>
        </p:nvSpPr>
        <p:spPr>
          <a:xfrm>
            <a:off x="511825" y="571125"/>
            <a:ext cx="8131500" cy="52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Justificación de la actividad.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 busca identificar el nivel de interés de los alumnos acerca de la creación de un huerto y que comiencen a analizar la importancia de realizar un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16893d6484_0_3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Apertura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Los alumnos de quinto año se organizan en grupos y realizan una lluvia de ideas para listar una serie de  posibles preguntas en el pizarrón.</a:t>
            </a:r>
            <a:endParaRPr sz="2000" b="1">
              <a:solidFill>
                <a:schemeClr val="dk1"/>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Los alumnos examinarán las preguntas que consideren más adecuadas y establecerán el objetivo de la encuesta.</a:t>
            </a:r>
            <a:endParaRPr sz="2000" b="1">
              <a:solidFill>
                <a:schemeClr val="dk1"/>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Posteriormente, se estructuran las preguntas seleccionadas y se produce una encuesta en hojas de papel reciclado.</a:t>
            </a:r>
            <a:endParaRPr sz="2000" b="1">
              <a:solidFill>
                <a:schemeClr val="dk1"/>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Se organiza en equipos a los alumnos que deberán aplicar, examinar y organizar la información obtenida.</a:t>
            </a:r>
            <a:endParaRPr sz="20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183" name="Google Shape;183;g216893d6484_0_30"/>
          <p:cNvPicPr preferRelativeResize="0"/>
          <p:nvPr/>
        </p:nvPicPr>
        <p:blipFill>
          <a:blip r:embed="rId3">
            <a:alphaModFix/>
          </a:blip>
          <a:stretch>
            <a:fillRect/>
          </a:stretch>
        </p:blipFill>
        <p:spPr>
          <a:xfrm rot="5400000">
            <a:off x="634524" y="4605401"/>
            <a:ext cx="3332400" cy="2314549"/>
          </a:xfrm>
          <a:prstGeom prst="rect">
            <a:avLst/>
          </a:prstGeom>
          <a:noFill/>
          <a:ln>
            <a:noFill/>
          </a:ln>
        </p:spPr>
      </p:pic>
      <p:pic>
        <p:nvPicPr>
          <p:cNvPr id="184" name="Google Shape;184;g216893d6484_0_30"/>
          <p:cNvPicPr preferRelativeResize="0"/>
          <p:nvPr/>
        </p:nvPicPr>
        <p:blipFill>
          <a:blip r:embed="rId4">
            <a:alphaModFix/>
          </a:blip>
          <a:stretch>
            <a:fillRect/>
          </a:stretch>
        </p:blipFill>
        <p:spPr>
          <a:xfrm>
            <a:off x="4572000" y="4368899"/>
            <a:ext cx="3485950" cy="2358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16893d6484_0_3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Los alumnos que fueron seleccionados para hacer uso de las encuestas, deberán delimitar la aplicación.</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Posteriormente deberán aplicar la encuesta y recolectar la información de la misma.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190" name="Google Shape;190;g216893d6484_0_36"/>
          <p:cNvPicPr preferRelativeResize="0"/>
          <p:nvPr/>
        </p:nvPicPr>
        <p:blipFill>
          <a:blip r:embed="rId3">
            <a:alphaModFix/>
          </a:blip>
          <a:stretch>
            <a:fillRect/>
          </a:stretch>
        </p:blipFill>
        <p:spPr>
          <a:xfrm>
            <a:off x="5453225" y="3537300"/>
            <a:ext cx="3190099" cy="3358676"/>
          </a:xfrm>
          <a:prstGeom prst="rect">
            <a:avLst/>
          </a:prstGeom>
          <a:noFill/>
          <a:ln>
            <a:noFill/>
          </a:ln>
        </p:spPr>
      </p:pic>
      <p:pic>
        <p:nvPicPr>
          <p:cNvPr id="191" name="Google Shape;191;g216893d6484_0_36"/>
          <p:cNvPicPr preferRelativeResize="0"/>
          <p:nvPr/>
        </p:nvPicPr>
        <p:blipFill>
          <a:blip r:embed="rId4">
            <a:alphaModFix/>
          </a:blip>
          <a:stretch>
            <a:fillRect/>
          </a:stretch>
        </p:blipFill>
        <p:spPr>
          <a:xfrm>
            <a:off x="794900" y="3793925"/>
            <a:ext cx="3912001" cy="2904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16893d6484_0_41"/>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Los alumnos examinan y organizan la información obtenida.</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Los alumnos deberán presentar los resultados de la encuesta.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197" name="Google Shape;197;g216893d6484_0_41"/>
          <p:cNvPicPr preferRelativeResize="0"/>
          <p:nvPr/>
        </p:nvPicPr>
        <p:blipFill>
          <a:blip r:embed="rId3">
            <a:alphaModFix/>
          </a:blip>
          <a:stretch>
            <a:fillRect/>
          </a:stretch>
        </p:blipFill>
        <p:spPr>
          <a:xfrm>
            <a:off x="152400" y="2863425"/>
            <a:ext cx="3782050" cy="3842175"/>
          </a:xfrm>
          <a:prstGeom prst="rect">
            <a:avLst/>
          </a:prstGeom>
          <a:noFill/>
          <a:ln>
            <a:noFill/>
          </a:ln>
        </p:spPr>
      </p:pic>
      <p:pic>
        <p:nvPicPr>
          <p:cNvPr id="198" name="Google Shape;198;g216893d6484_0_41"/>
          <p:cNvPicPr preferRelativeResize="0"/>
          <p:nvPr/>
        </p:nvPicPr>
        <p:blipFill>
          <a:blip r:embed="rId4">
            <a:alphaModFix/>
          </a:blip>
          <a:stretch>
            <a:fillRect/>
          </a:stretch>
        </p:blipFill>
        <p:spPr>
          <a:xfrm>
            <a:off x="4022675" y="3765050"/>
            <a:ext cx="4904750" cy="24095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aphicFrame>
        <p:nvGraphicFramePr>
          <p:cNvPr id="73" name="Google Shape;73;p2"/>
          <p:cNvGraphicFramePr/>
          <p:nvPr/>
        </p:nvGraphicFramePr>
        <p:xfrm>
          <a:off x="760037" y="1515300"/>
          <a:ext cx="3000000" cy="3000000"/>
        </p:xfrm>
        <a:graphic>
          <a:graphicData uri="http://schemas.openxmlformats.org/drawingml/2006/table">
            <a:tbl>
              <a:tblPr>
                <a:noFill/>
                <a:tableStyleId>{9F7A3751-14FD-4093-B403-5DE1DB9AB5CB}</a:tableStyleId>
              </a:tblPr>
              <a:tblGrid>
                <a:gridCol w="4910975">
                  <a:extLst>
                    <a:ext uri="{9D8B030D-6E8A-4147-A177-3AD203B41FA5}">
                      <a16:colId xmlns:a16="http://schemas.microsoft.com/office/drawing/2014/main" val="20000"/>
                    </a:ext>
                  </a:extLst>
                </a:gridCol>
                <a:gridCol w="2902675">
                  <a:extLst>
                    <a:ext uri="{9D8B030D-6E8A-4147-A177-3AD203B41FA5}">
                      <a16:colId xmlns:a16="http://schemas.microsoft.com/office/drawing/2014/main" val="20001"/>
                    </a:ext>
                  </a:extLst>
                </a:gridCol>
              </a:tblGrid>
              <a:tr h="573075">
                <a:tc>
                  <a:txBody>
                    <a:bodyPr/>
                    <a:lstStyle/>
                    <a:p>
                      <a:pPr marL="0" marR="0" lvl="0" indent="0" algn="ctr" rtl="0">
                        <a:lnSpc>
                          <a:spcPct val="115000"/>
                        </a:lnSpc>
                        <a:spcBef>
                          <a:spcPts val="0"/>
                        </a:spcBef>
                        <a:spcAft>
                          <a:spcPts val="0"/>
                        </a:spcAft>
                        <a:buClr>
                          <a:schemeClr val="dk1"/>
                        </a:buClr>
                        <a:buSzPts val="1600"/>
                        <a:buFont typeface="Arial"/>
                        <a:buNone/>
                      </a:pPr>
                      <a:r>
                        <a:rPr lang="en-US" sz="1600" b="1" i="0" u="none" strike="noStrike" cap="none">
                          <a:solidFill>
                            <a:schemeClr val="dk1"/>
                          </a:solidFill>
                          <a:latin typeface="Century Gothic"/>
                          <a:ea typeface="Century Gothic"/>
                          <a:cs typeface="Century Gothic"/>
                          <a:sym typeface="Century Gothic"/>
                        </a:rPr>
                        <a:t>PROFESORES</a:t>
                      </a:r>
                      <a:endParaRPr sz="1400"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9DAF8"/>
                    </a:solidFill>
                  </a:tcPr>
                </a:tc>
                <a:tc>
                  <a:txBody>
                    <a:bodyPr/>
                    <a:lstStyle/>
                    <a:p>
                      <a:pPr marL="0" marR="0" lvl="0" indent="0" algn="ctr" rtl="0">
                        <a:lnSpc>
                          <a:spcPct val="115000"/>
                        </a:lnSpc>
                        <a:spcBef>
                          <a:spcPts val="0"/>
                        </a:spcBef>
                        <a:spcAft>
                          <a:spcPts val="0"/>
                        </a:spcAft>
                        <a:buClr>
                          <a:schemeClr val="dk1"/>
                        </a:buClr>
                        <a:buSzPts val="1600"/>
                        <a:buFont typeface="Arial"/>
                        <a:buNone/>
                      </a:pPr>
                      <a:r>
                        <a:rPr lang="en-US" sz="1600" b="1" u="none" strike="noStrike" cap="none">
                          <a:solidFill>
                            <a:schemeClr val="dk1"/>
                          </a:solidFill>
                          <a:latin typeface="Century Gothic"/>
                          <a:ea typeface="Century Gothic"/>
                          <a:cs typeface="Century Gothic"/>
                          <a:sym typeface="Century Gothic"/>
                        </a:rPr>
                        <a:t>ASIGNATURA</a:t>
                      </a:r>
                      <a:endParaRPr sz="1400"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788975">
                <a:tc>
                  <a:txBody>
                    <a:bodyPr/>
                    <a:lstStyle/>
                    <a:p>
                      <a:pPr marL="0" marR="0" lvl="0" indent="0" algn="ctr" rtl="0">
                        <a:lnSpc>
                          <a:spcPct val="115000"/>
                        </a:lnSpc>
                        <a:spcBef>
                          <a:spcPts val="0"/>
                        </a:spcBef>
                        <a:spcAft>
                          <a:spcPts val="0"/>
                        </a:spcAft>
                        <a:buClr>
                          <a:srgbClr val="FFFFFF"/>
                        </a:buClr>
                        <a:buSzPts val="1600"/>
                        <a:buFont typeface="Garamond"/>
                        <a:buNone/>
                      </a:pPr>
                      <a:r>
                        <a:rPr lang="en-US" sz="1600" b="1" u="none" strike="noStrike" cap="none">
                          <a:solidFill>
                            <a:srgbClr val="CC0000"/>
                          </a:solidFill>
                          <a:latin typeface="Century Gothic"/>
                          <a:ea typeface="Century Gothic"/>
                          <a:cs typeface="Century Gothic"/>
                          <a:sym typeface="Century Gothic"/>
                        </a:rPr>
                        <a:t>RAYMUNDO LUNA RAMÍREZ</a:t>
                      </a:r>
                      <a:r>
                        <a:rPr lang="en-US" sz="1600" b="1" i="0" u="none" strike="noStrike" cap="none">
                          <a:solidFill>
                            <a:srgbClr val="CC0000"/>
                          </a:solidFill>
                          <a:latin typeface="Century Gothic"/>
                          <a:ea typeface="Century Gothic"/>
                          <a:cs typeface="Century Gothic"/>
                          <a:sym typeface="Century Gothic"/>
                        </a:rPr>
                        <a:t>                    </a:t>
                      </a:r>
                      <a:endParaRPr sz="1600" u="none" strike="noStrike" cap="none">
                        <a:solidFill>
                          <a:srgbClr val="CC0000"/>
                        </a:solidFill>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400"/>
                        <a:buFont typeface="Century Gothic"/>
                        <a:buNone/>
                      </a:pPr>
                      <a:r>
                        <a:rPr lang="en-US" sz="1400" b="1" u="none" strike="noStrike" cap="none">
                          <a:latin typeface="Century Gothic"/>
                          <a:ea typeface="Century Gothic"/>
                          <a:cs typeface="Century Gothic"/>
                          <a:sym typeface="Century Gothic"/>
                        </a:rPr>
                        <a:t>Biología IV</a:t>
                      </a:r>
                      <a:endParaRPr sz="1400"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762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CC0000"/>
                          </a:solidFill>
                          <a:latin typeface="Century Gothic"/>
                          <a:ea typeface="Century Gothic"/>
                          <a:cs typeface="Century Gothic"/>
                          <a:sym typeface="Century Gothic"/>
                        </a:rPr>
                        <a:t>FERNANDO OSEGUERA DIAZ</a:t>
                      </a:r>
                      <a:endParaRPr sz="1600" b="1" u="none" strike="noStrike" cap="none">
                        <a:solidFill>
                          <a:srgbClr val="CC0000"/>
                        </a:solidFill>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400"/>
                        <a:buFont typeface="Century Gothic"/>
                        <a:buNone/>
                      </a:pPr>
                      <a:r>
                        <a:rPr lang="en-US" sz="1400" b="1" u="none" strike="noStrike" cap="none">
                          <a:latin typeface="Century Gothic"/>
                          <a:ea typeface="Century Gothic"/>
                          <a:cs typeface="Century Gothic"/>
                          <a:sym typeface="Century Gothic"/>
                        </a:rPr>
                        <a:t>Inglés V</a:t>
                      </a:r>
                      <a:endParaRPr sz="1400" b="1"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6250">
                <a:tc>
                  <a:txBody>
                    <a:bodyPr/>
                    <a:lstStyle/>
                    <a:p>
                      <a:pPr marL="0" marR="0" lvl="0" indent="0" algn="ctr" rtl="0">
                        <a:lnSpc>
                          <a:spcPct val="100000"/>
                        </a:lnSpc>
                        <a:spcBef>
                          <a:spcPts val="0"/>
                        </a:spcBef>
                        <a:spcAft>
                          <a:spcPts val="0"/>
                        </a:spcAft>
                        <a:buClr>
                          <a:srgbClr val="000000"/>
                        </a:buClr>
                        <a:buSzPts val="1400"/>
                        <a:buFont typeface="Arial"/>
                        <a:buNone/>
                      </a:pPr>
                      <a:endParaRPr sz="1600" b="1" u="none" strike="noStrike" cap="none">
                        <a:solidFill>
                          <a:srgbClr val="CC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b="1" u="none" strike="noStrike" cap="none">
                          <a:solidFill>
                            <a:srgbClr val="CC0000"/>
                          </a:solidFill>
                          <a:latin typeface="Century Gothic"/>
                          <a:ea typeface="Century Gothic"/>
                          <a:cs typeface="Century Gothic"/>
                          <a:sym typeface="Century Gothic"/>
                        </a:rPr>
                        <a:t>JONATHAN VÁZQUEZ MORALES </a:t>
                      </a:r>
                      <a:endParaRPr sz="1600" b="1" u="none" strike="noStrike" cap="none">
                        <a:solidFill>
                          <a:srgbClr val="CC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600" b="1" u="none" strike="noStrike" cap="none">
                        <a:solidFill>
                          <a:srgbClr val="CC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b="1" u="none" strike="noStrike" cap="none">
                          <a:solidFill>
                            <a:srgbClr val="CC0000"/>
                          </a:solidFill>
                          <a:latin typeface="Century Gothic"/>
                          <a:ea typeface="Century Gothic"/>
                          <a:cs typeface="Century Gothic"/>
                          <a:sym typeface="Century Gothic"/>
                        </a:rPr>
                        <a:t>KRISTOPHER GOROZTIETA GARCÍA</a:t>
                      </a:r>
                      <a:endParaRPr sz="1600" b="1" u="none" strike="noStrike" cap="none">
                        <a:solidFill>
                          <a:srgbClr val="CC0000"/>
                        </a:solidFill>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1400"/>
                        <a:buFont typeface="Century Gothic"/>
                        <a:buNone/>
                      </a:pPr>
                      <a:r>
                        <a:rPr lang="en-US" sz="1400" b="1" u="none" strike="noStrike" cap="none">
                          <a:solidFill>
                            <a:schemeClr val="dk1"/>
                          </a:solidFill>
                          <a:latin typeface="Century Gothic"/>
                          <a:ea typeface="Century Gothic"/>
                          <a:cs typeface="Century Gothic"/>
                          <a:sym typeface="Century Gothic"/>
                        </a:rPr>
                        <a:t>Inglés V</a:t>
                      </a:r>
                      <a:endParaRPr sz="1400" b="1" u="none" strike="noStrike" cap="none">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1" u="none" strike="noStrike" cap="none">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400"/>
                        <a:buFont typeface="Century Gothic"/>
                        <a:buNone/>
                      </a:pPr>
                      <a:r>
                        <a:rPr lang="en-US" sz="1400" b="1" u="none" strike="noStrike" cap="none">
                          <a:solidFill>
                            <a:schemeClr val="dk1"/>
                          </a:solidFill>
                          <a:latin typeface="Century Gothic"/>
                          <a:ea typeface="Century Gothic"/>
                          <a:cs typeface="Century Gothic"/>
                          <a:sym typeface="Century Gothic"/>
                        </a:rPr>
                        <a:t>Inglés V</a:t>
                      </a:r>
                      <a:endParaRPr sz="1400" b="1"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762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CC0000"/>
                          </a:solidFill>
                          <a:latin typeface="Century Gothic"/>
                          <a:ea typeface="Century Gothic"/>
                          <a:cs typeface="Century Gothic"/>
                          <a:sym typeface="Century Gothic"/>
                        </a:rPr>
                        <a:t>ERIKA OLVERA DOMÍNGUEZ</a:t>
                      </a:r>
                      <a:endParaRPr sz="1600" b="1" u="none" strike="noStrike" cap="none">
                        <a:solidFill>
                          <a:srgbClr val="CC0000"/>
                        </a:solidFill>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400"/>
                        <a:buFont typeface="Arial"/>
                        <a:buNone/>
                      </a:pPr>
                      <a:endParaRPr sz="1400" b="1" u="none" strike="noStrike" cap="none">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Century Gothic"/>
                          <a:ea typeface="Century Gothic"/>
                          <a:cs typeface="Century Gothic"/>
                          <a:sym typeface="Century Gothic"/>
                        </a:rPr>
                        <a:t>Literatura Universal</a:t>
                      </a:r>
                      <a:endParaRPr sz="1400" b="1"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76250">
                <a:tc>
                  <a:txBody>
                    <a:bodyPr/>
                    <a:lstStyle/>
                    <a:p>
                      <a:pPr marL="0" marR="0" lvl="0" indent="0" algn="ctr" rtl="0">
                        <a:lnSpc>
                          <a:spcPct val="115000"/>
                        </a:lnSpc>
                        <a:spcBef>
                          <a:spcPts val="0"/>
                        </a:spcBef>
                        <a:spcAft>
                          <a:spcPts val="0"/>
                        </a:spcAft>
                        <a:buClr>
                          <a:srgbClr val="FFFFFF"/>
                        </a:buClr>
                        <a:buSzPts val="1600"/>
                        <a:buFont typeface="Garamond"/>
                        <a:buNone/>
                      </a:pPr>
                      <a:r>
                        <a:rPr lang="en-US" sz="1600" b="1" i="0" u="none" strike="noStrike" cap="none">
                          <a:solidFill>
                            <a:srgbClr val="CC0000"/>
                          </a:solidFill>
                          <a:latin typeface="Century Gothic"/>
                          <a:ea typeface="Century Gothic"/>
                          <a:cs typeface="Century Gothic"/>
                          <a:sym typeface="Century Gothic"/>
                        </a:rPr>
                        <a:t> VÍCTOR HUGO ESCALER</a:t>
                      </a:r>
                      <a:r>
                        <a:rPr lang="en-US" sz="1600" b="1" u="none" strike="noStrike" cap="none">
                          <a:solidFill>
                            <a:srgbClr val="CC0000"/>
                          </a:solidFill>
                          <a:latin typeface="Century Gothic"/>
                          <a:ea typeface="Century Gothic"/>
                          <a:cs typeface="Century Gothic"/>
                          <a:sym typeface="Century Gothic"/>
                        </a:rPr>
                        <a:t>A SALGADO</a:t>
                      </a:r>
                      <a:endParaRPr sz="1600" u="none" strike="noStrike" cap="none">
                        <a:solidFill>
                          <a:srgbClr val="CC0000"/>
                        </a:solidFill>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600"/>
                        <a:buFont typeface="Times New Roman"/>
                        <a:buNone/>
                      </a:pPr>
                      <a:r>
                        <a:rPr lang="en-US" sz="1600" b="1" i="0" u="none" strike="noStrike" cap="none">
                          <a:solidFill>
                            <a:srgbClr val="000000"/>
                          </a:solidFill>
                          <a:latin typeface="Century Gothic"/>
                          <a:ea typeface="Century Gothic"/>
                          <a:cs typeface="Century Gothic"/>
                          <a:sym typeface="Century Gothic"/>
                        </a:rPr>
                        <a:t>Coordinación del proyecto</a:t>
                      </a:r>
                      <a:endParaRPr sz="1400"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60375">
                <a:tc gridSpan="2">
                  <a:txBody>
                    <a:bodyPr/>
                    <a:lstStyle/>
                    <a:p>
                      <a:pPr marL="0" marR="0" lvl="0" indent="0" algn="l" rtl="0">
                        <a:lnSpc>
                          <a:spcPct val="115000"/>
                        </a:lnSpc>
                        <a:spcBef>
                          <a:spcPts val="0"/>
                        </a:spcBef>
                        <a:spcAft>
                          <a:spcPts val="0"/>
                        </a:spcAft>
                        <a:buClr>
                          <a:srgbClr val="FFFFFF"/>
                        </a:buClr>
                        <a:buSzPts val="1600"/>
                        <a:buFont typeface="Garamond"/>
                        <a:buNone/>
                      </a:pPr>
                      <a:r>
                        <a:rPr lang="en-US" sz="1600" b="1" i="0" u="none" strike="noStrike" cap="none">
                          <a:solidFill>
                            <a:srgbClr val="FFFFFF"/>
                          </a:solidFill>
                          <a:latin typeface="Century Gothic"/>
                          <a:ea typeface="Century Gothic"/>
                          <a:cs typeface="Century Gothic"/>
                          <a:sym typeface="Century Gothic"/>
                        </a:rPr>
                        <a:t>Nota: El proyecto se realiza con </a:t>
                      </a:r>
                      <a:r>
                        <a:rPr lang="en-US" sz="1600" b="1" u="none" strike="noStrike" cap="none">
                          <a:solidFill>
                            <a:srgbClr val="FFFFFF"/>
                          </a:solidFill>
                          <a:latin typeface="Century Gothic"/>
                          <a:ea typeface="Century Gothic"/>
                          <a:cs typeface="Century Gothic"/>
                          <a:sym typeface="Century Gothic"/>
                        </a:rPr>
                        <a:t>a</a:t>
                      </a:r>
                      <a:r>
                        <a:rPr lang="en-US" sz="1600" b="1" i="0" u="none" strike="noStrike" cap="none">
                          <a:solidFill>
                            <a:srgbClr val="FFFFFF"/>
                          </a:solidFill>
                          <a:latin typeface="Century Gothic"/>
                          <a:ea typeface="Century Gothic"/>
                          <a:cs typeface="Century Gothic"/>
                          <a:sym typeface="Century Gothic"/>
                        </a:rPr>
                        <a:t>lumnos de </a:t>
                      </a:r>
                      <a:r>
                        <a:rPr lang="en-US" sz="1600" b="1" u="none" strike="noStrike" cap="none">
                          <a:solidFill>
                            <a:srgbClr val="FFFFFF"/>
                          </a:solidFill>
                          <a:latin typeface="Century Gothic"/>
                          <a:ea typeface="Century Gothic"/>
                          <a:cs typeface="Century Gothic"/>
                          <a:sym typeface="Century Gothic"/>
                        </a:rPr>
                        <a:t>5to</a:t>
                      </a:r>
                      <a:r>
                        <a:rPr lang="en-US" sz="1600" b="1" i="0" u="none" strike="noStrike" cap="none">
                          <a:solidFill>
                            <a:srgbClr val="FFFFFF"/>
                          </a:solidFill>
                          <a:latin typeface="Century Gothic"/>
                          <a:ea typeface="Century Gothic"/>
                          <a:cs typeface="Century Gothic"/>
                          <a:sym typeface="Century Gothic"/>
                        </a:rPr>
                        <a:t> año. </a:t>
                      </a:r>
                      <a:endParaRPr sz="1600" b="1" i="0" u="none" strike="noStrike" cap="none">
                        <a:solidFill>
                          <a:srgbClr val="FFFFF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FFFFFF"/>
                        </a:buClr>
                        <a:buSzPts val="1600"/>
                        <a:buFont typeface="Garamond"/>
                        <a:buNone/>
                      </a:pPr>
                      <a:r>
                        <a:rPr lang="en-US" sz="1600" b="1" i="0" u="none" strike="noStrike" cap="none">
                          <a:solidFill>
                            <a:srgbClr val="FFFFFF"/>
                          </a:solidFill>
                          <a:latin typeface="Century Gothic"/>
                          <a:ea typeface="Century Gothic"/>
                          <a:cs typeface="Century Gothic"/>
                          <a:sym typeface="Century Gothic"/>
                        </a:rPr>
                        <a:t>Las </a:t>
                      </a:r>
                      <a:r>
                        <a:rPr lang="en-US" sz="1600" b="1">
                          <a:solidFill>
                            <a:srgbClr val="FFFFFF"/>
                          </a:solidFill>
                          <a:latin typeface="Century Gothic"/>
                          <a:ea typeface="Century Gothic"/>
                          <a:cs typeface="Century Gothic"/>
                          <a:sym typeface="Century Gothic"/>
                        </a:rPr>
                        <a:t>tres</a:t>
                      </a:r>
                      <a:r>
                        <a:rPr lang="en-US" sz="1600" b="1" u="none" strike="noStrike" cap="none">
                          <a:solidFill>
                            <a:srgbClr val="FFFFFF"/>
                          </a:solidFill>
                          <a:latin typeface="Century Gothic"/>
                          <a:ea typeface="Century Gothic"/>
                          <a:cs typeface="Century Gothic"/>
                          <a:sym typeface="Century Gothic"/>
                        </a:rPr>
                        <a:t> </a:t>
                      </a:r>
                      <a:r>
                        <a:rPr lang="en-US" sz="1600" b="1" i="0" u="none" strike="noStrike" cap="none">
                          <a:solidFill>
                            <a:srgbClr val="FFFFFF"/>
                          </a:solidFill>
                          <a:latin typeface="Century Gothic"/>
                          <a:ea typeface="Century Gothic"/>
                          <a:cs typeface="Century Gothic"/>
                          <a:sym typeface="Century Gothic"/>
                        </a:rPr>
                        <a:t>asignaturas involucradas, se imparten en el grupo.</a:t>
                      </a:r>
                      <a:endParaRPr sz="1400" u="none" strike="noStrike" cap="none">
                        <a:latin typeface="Century Gothic"/>
                        <a:ea typeface="Century Gothic"/>
                        <a:cs typeface="Century Gothic"/>
                        <a:sym typeface="Century Gothic"/>
                      </a:endParaRPr>
                    </a:p>
                  </a:txBody>
                  <a:tcPr marL="23150" marR="231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hMerge="1">
                  <a:txBody>
                    <a:bodyPr/>
                    <a:lstStyle/>
                    <a:p>
                      <a:endParaRPr lang="es-MX"/>
                    </a:p>
                  </a:txBody>
                  <a:tcPr/>
                </a:tc>
                <a:extLst>
                  <a:ext uri="{0D108BD9-81ED-4DB2-BD59-A6C34878D82A}">
                    <a16:rowId xmlns:a16="http://schemas.microsoft.com/office/drawing/2014/main" val="10006"/>
                  </a:ext>
                </a:extLst>
              </a:tr>
            </a:tbl>
          </a:graphicData>
        </a:graphic>
      </p:graphicFrame>
      <p:sp>
        <p:nvSpPr>
          <p:cNvPr id="74" name="Google Shape;74;p2"/>
          <p:cNvSpPr txBox="1"/>
          <p:nvPr/>
        </p:nvSpPr>
        <p:spPr>
          <a:xfrm>
            <a:off x="2663825" y="549275"/>
            <a:ext cx="3816350" cy="4603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Garamond"/>
              <a:buNone/>
            </a:pPr>
            <a:r>
              <a:rPr lang="en-US" sz="2400" b="1" i="0" u="none" strike="noStrike" cap="none">
                <a:solidFill>
                  <a:srgbClr val="FF0000"/>
                </a:solidFill>
                <a:latin typeface="Garamond"/>
                <a:ea typeface="Garamond"/>
                <a:cs typeface="Garamond"/>
                <a:sym typeface="Garamond"/>
              </a:rPr>
              <a:t>EQUIPO </a:t>
            </a:r>
            <a:r>
              <a:rPr lang="en-US" sz="2400" b="1">
                <a:solidFill>
                  <a:srgbClr val="FF0000"/>
                </a:solidFill>
                <a:latin typeface="Garamond"/>
                <a:ea typeface="Garamond"/>
                <a:cs typeface="Garamond"/>
                <a:sym typeface="Garamond"/>
              </a:rPr>
              <a:t>1</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16893d6484_0_4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lo que se hará con los resultados de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Los resultados obtenidos se podrán usar en la próxima actividad, la cual será una infografía con información acerca de huertos. Esta información se comparará con los resultados obtenidos sobre el conocimiento actual que poseen los alumnos sobre el tema y despertar el interés sobre el tema en ellos.</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16893d6484_0_51"/>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Análisis. Contrastación de lo esperado y lo sucedido.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Despertar el interés y atención de los alumnos en cuanto a la importancia de un huerto.</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 Se llevó a cabo la encuesta, con lo cual los alumnos manifestaron su interés y su nivel de conocimiento acerca de la creación de un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16893d6484_0_67"/>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Toma de decisiones.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 decidió elaborar una infografía que contendrá los elementos mencionados en la encuesta, para que los alumnos puedan contrastar sus respuestas.</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Servirá como un punto de partida para que los alumnos puedan planear y desarrollar su propio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16893d6484_0_71"/>
          <p:cNvSpPr txBox="1">
            <a:spLocks noGrp="1"/>
          </p:cNvSpPr>
          <p:nvPr>
            <p:ph type="title"/>
          </p:nvPr>
        </p:nvSpPr>
        <p:spPr>
          <a:xfrm>
            <a:off x="866450" y="662825"/>
            <a:ext cx="6621000" cy="860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300" b="1">
                <a:latin typeface="Century Gothic"/>
                <a:ea typeface="Century Gothic"/>
                <a:cs typeface="Century Gothic"/>
                <a:sym typeface="Century Gothic"/>
              </a:rPr>
              <a:t>Actividad Interdisciplinaria a) de la fase de desarrollo del proyecto</a:t>
            </a:r>
            <a:endParaRPr sz="2300" b="1">
              <a:latin typeface="Century Gothic"/>
              <a:ea typeface="Century Gothic"/>
              <a:cs typeface="Century Gothic"/>
              <a:sym typeface="Century Gothic"/>
            </a:endParaRPr>
          </a:p>
        </p:txBody>
      </p:sp>
      <p:sp>
        <p:nvSpPr>
          <p:cNvPr id="220" name="Google Shape;220;g216893d6484_0_71"/>
          <p:cNvSpPr txBox="1">
            <a:spLocks noGrp="1"/>
          </p:cNvSpPr>
          <p:nvPr>
            <p:ph type="body" idx="1"/>
          </p:nvPr>
        </p:nvSpPr>
        <p:spPr>
          <a:xfrm>
            <a:off x="866442" y="4777381"/>
            <a:ext cx="6621000" cy="86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16893d6484_0_84"/>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¿Qué es un huerto urbano?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Que los alumnos puedan informarse y comparar los datos obtenidos en la encuesta.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 Quinto año.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 3 Octubre 2022</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16893d6484_0_88"/>
          <p:cNvSpPr txBox="1"/>
          <p:nvPr/>
        </p:nvSpPr>
        <p:spPr>
          <a:xfrm>
            <a:off x="506250" y="217400"/>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a:t>
            </a:r>
            <a:r>
              <a:rPr lang="en-US" sz="2100" b="1">
                <a:solidFill>
                  <a:schemeClr val="dk1"/>
                </a:solidFill>
                <a:latin typeface="Century Gothic"/>
                <a:ea typeface="Century Gothic"/>
                <a:cs typeface="Century Gothic"/>
                <a:sym typeface="Century Gothic"/>
              </a:rPr>
              <a:t>Inglés V (Identificación de las características de textos narrativos de difusión científica.)</a:t>
            </a:r>
            <a:endParaRPr sz="21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100" b="1">
                <a:solidFill>
                  <a:schemeClr val="dk1"/>
                </a:solidFill>
                <a:latin typeface="Century Gothic"/>
                <a:ea typeface="Century Gothic"/>
                <a:cs typeface="Century Gothic"/>
                <a:sym typeface="Century Gothic"/>
              </a:rPr>
              <a:t>Literatura Universal V (Textos narrativos)</a:t>
            </a:r>
            <a:endParaRPr sz="21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100" b="1">
                <a:solidFill>
                  <a:schemeClr val="dk1"/>
                </a:solidFill>
                <a:latin typeface="Century Gothic"/>
                <a:ea typeface="Century Gothic"/>
                <a:cs typeface="Century Gothic"/>
                <a:sym typeface="Century Gothic"/>
              </a:rPr>
              <a:t>Biología IV (Planteamiento del problema)</a:t>
            </a:r>
            <a:endParaRPr sz="21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Fuentes de apoyo.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Rosol, M., &amp; Kelsey, R. (2017). The role of urban agriculture in addressing food security challenges in Canadian cities. Journal of Agriculture, Food Systems, and Community Development, 7(4), 97-114.</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Viljoen, A., &amp; Bohn, K. (2014). Second nature urban agriculture: Designing productive cities. Routledge.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Wakefield, S., Yeudall, F., &amp; Taron, C. (2007). Growing urban health: Community gardening in South-East Toronto. Health Promotion International, 22(2), 92-101.</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16893d6484_0_92"/>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Justificación de la actividad.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Esta actividad se llevó a cabo para demostrar con la comunidad el cómo obtener sus propios alimentos, mencionando aspectos tales como: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Explicar brevemente en qué consiste un huerto urbano.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Beneficios.</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Pasos para realizar un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Con todo ello se compararon los resultados de la encuesta con información verídica, para posteriormente poder transferir este conocimiento a la realización de un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16893d6484_0_9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Apertura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914400" marR="0" lvl="0" indent="0" algn="l"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Después de realizar la encuesta, los alumnos deberán dar respuesta a las preguntas contenidas en la misma. </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tomarán los elementos principales de la encuesta e investigarán sobre los mismos.</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les da un ejemplo para que puedan desarrollar una infografía similar.</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les dan los lineamientos necesarios para llevar a cabo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16893d6484_0_10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recopilan información del tema.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analiza la información obtenida.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rgbClr val="FF0000"/>
              </a:buClr>
              <a:buSzPts val="2300"/>
              <a:buFont typeface="Century Gothic"/>
              <a:buChar char="-"/>
            </a:pPr>
            <a:r>
              <a:rPr lang="en-US" sz="2300" b="1">
                <a:solidFill>
                  <a:schemeClr val="dk1"/>
                </a:solidFill>
                <a:latin typeface="Century Gothic"/>
                <a:ea typeface="Century Gothic"/>
                <a:cs typeface="Century Gothic"/>
                <a:sym typeface="Century Gothic"/>
              </a:rPr>
              <a:t>Posteriormente se sintetiza la información obtenida.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246" name="Google Shape;246;g216893d6484_0_100"/>
          <p:cNvPicPr preferRelativeResize="0"/>
          <p:nvPr/>
        </p:nvPicPr>
        <p:blipFill>
          <a:blip r:embed="rId3">
            <a:alphaModFix/>
          </a:blip>
          <a:stretch>
            <a:fillRect/>
          </a:stretch>
        </p:blipFill>
        <p:spPr>
          <a:xfrm>
            <a:off x="2301513" y="3309625"/>
            <a:ext cx="4540975" cy="3424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16893d6484_0_104"/>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Realizan la infografía con apoyos visuales.</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La infografía se realiza de manera digital e impresa para su difusión, con los alumnos que realizaron la encuesta.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252" name="Google Shape;252;g216893d6484_0_104"/>
          <p:cNvPicPr preferRelativeResize="0"/>
          <p:nvPr/>
        </p:nvPicPr>
        <p:blipFill>
          <a:blip r:embed="rId3">
            <a:alphaModFix/>
          </a:blip>
          <a:stretch>
            <a:fillRect/>
          </a:stretch>
        </p:blipFill>
        <p:spPr>
          <a:xfrm>
            <a:off x="397850" y="3180800"/>
            <a:ext cx="3673775" cy="3409275"/>
          </a:xfrm>
          <a:prstGeom prst="rect">
            <a:avLst/>
          </a:prstGeom>
          <a:noFill/>
          <a:ln>
            <a:noFill/>
          </a:ln>
        </p:spPr>
      </p:pic>
      <p:pic>
        <p:nvPicPr>
          <p:cNvPr id="253" name="Google Shape;253;g216893d6484_0_104"/>
          <p:cNvPicPr preferRelativeResize="0"/>
          <p:nvPr/>
        </p:nvPicPr>
        <p:blipFill>
          <a:blip r:embed="rId4">
            <a:alphaModFix/>
          </a:blip>
          <a:stretch>
            <a:fillRect/>
          </a:stretch>
        </p:blipFill>
        <p:spPr>
          <a:xfrm>
            <a:off x="4231250" y="3555725"/>
            <a:ext cx="4767574" cy="2591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a:spLocks noGrp="1"/>
          </p:cNvSpPr>
          <p:nvPr>
            <p:ph type="title"/>
          </p:nvPr>
        </p:nvSpPr>
        <p:spPr>
          <a:xfrm>
            <a:off x="897725" y="566875"/>
            <a:ext cx="7541700" cy="18345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2"/>
              </a:buClr>
              <a:buSzPts val="4000"/>
              <a:buFont typeface="Century Gothic"/>
              <a:buNone/>
            </a:pPr>
            <a:r>
              <a:rPr lang="en-US" sz="4000" b="0" i="0" u="none">
                <a:solidFill>
                  <a:srgbClr val="CC0000"/>
                </a:solidFill>
                <a:latin typeface="Century Gothic"/>
                <a:ea typeface="Century Gothic"/>
                <a:cs typeface="Century Gothic"/>
                <a:sym typeface="Century Gothic"/>
              </a:rPr>
              <a:t>PROYECTO PLANEADO PARA EL CICLO ESCOLAR 20</a:t>
            </a:r>
            <a:r>
              <a:rPr lang="en-US">
                <a:solidFill>
                  <a:srgbClr val="CC0000"/>
                </a:solidFill>
                <a:latin typeface="Century Gothic"/>
                <a:ea typeface="Century Gothic"/>
                <a:cs typeface="Century Gothic"/>
                <a:sym typeface="Century Gothic"/>
              </a:rPr>
              <a:t>22</a:t>
            </a:r>
            <a:r>
              <a:rPr lang="en-US" sz="4000" b="0" i="0" u="none">
                <a:solidFill>
                  <a:srgbClr val="CC0000"/>
                </a:solidFill>
                <a:latin typeface="Century Gothic"/>
                <a:ea typeface="Century Gothic"/>
                <a:cs typeface="Century Gothic"/>
                <a:sym typeface="Century Gothic"/>
              </a:rPr>
              <a:t>-20</a:t>
            </a:r>
            <a:r>
              <a:rPr lang="en-US">
                <a:solidFill>
                  <a:srgbClr val="CC0000"/>
                </a:solidFill>
              </a:rPr>
              <a:t>23</a:t>
            </a:r>
            <a:r>
              <a:rPr lang="en-US" sz="4000" b="0" i="0" u="none">
                <a:solidFill>
                  <a:srgbClr val="CC0000"/>
                </a:solidFill>
                <a:latin typeface="Century Gothic"/>
                <a:ea typeface="Century Gothic"/>
                <a:cs typeface="Century Gothic"/>
                <a:sym typeface="Century Gothic"/>
              </a:rPr>
              <a:t>.</a:t>
            </a:r>
            <a:endParaRPr>
              <a:solidFill>
                <a:srgbClr val="CC0000"/>
              </a:solidFill>
            </a:endParaRPr>
          </a:p>
        </p:txBody>
      </p:sp>
      <p:sp>
        <p:nvSpPr>
          <p:cNvPr id="80" name="Google Shape;80;p3"/>
          <p:cNvSpPr txBox="1"/>
          <p:nvPr/>
        </p:nvSpPr>
        <p:spPr>
          <a:xfrm>
            <a:off x="653275" y="2850725"/>
            <a:ext cx="7646400" cy="351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CC0000"/>
                </a:solidFill>
                <a:latin typeface="Century Gothic"/>
                <a:ea typeface="Century Gothic"/>
                <a:cs typeface="Century Gothic"/>
                <a:sym typeface="Century Gothic"/>
              </a:rPr>
              <a:t>Fecha de planeación: 17 de agosto 20</a:t>
            </a:r>
            <a:r>
              <a:rPr lang="en-US" sz="2500">
                <a:solidFill>
                  <a:srgbClr val="CC0000"/>
                </a:solidFill>
                <a:latin typeface="Century Gothic"/>
                <a:ea typeface="Century Gothic"/>
                <a:cs typeface="Century Gothic"/>
                <a:sym typeface="Century Gothic"/>
              </a:rPr>
              <a:t>22</a:t>
            </a:r>
            <a:endParaRPr sz="100" b="0" i="0" u="none" strike="noStrike" cap="none">
              <a:solidFill>
                <a:srgbClr val="CC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CC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rgbClr val="CC0000"/>
              </a:solidFill>
              <a:latin typeface="Arial"/>
              <a:ea typeface="Arial"/>
              <a:cs typeface="Arial"/>
              <a:sym typeface="Arial"/>
            </a:endParaRPr>
          </a:p>
          <a:p>
            <a:pPr marL="0" marR="0" lvl="0" indent="0" algn="ctr" rtl="0">
              <a:lnSpc>
                <a:spcPct val="100000"/>
              </a:lnSpc>
              <a:spcBef>
                <a:spcPts val="0"/>
              </a:spcBef>
              <a:spcAft>
                <a:spcPts val="0"/>
              </a:spcAft>
              <a:buClr>
                <a:schemeClr val="lt2"/>
              </a:buClr>
              <a:buSzPts val="4000"/>
              <a:buFont typeface="Century Gothic"/>
              <a:buNone/>
            </a:pPr>
            <a:r>
              <a:rPr lang="en-US" sz="2500" b="0" i="0" u="none" strike="noStrike" cap="none">
                <a:solidFill>
                  <a:srgbClr val="CC0000"/>
                </a:solidFill>
                <a:latin typeface="Century Gothic"/>
                <a:ea typeface="Century Gothic"/>
                <a:cs typeface="Century Gothic"/>
                <a:sym typeface="Century Gothic"/>
              </a:rPr>
              <a:t>Fecha de ejecución: 26 de septiembre</a:t>
            </a:r>
            <a:r>
              <a:rPr lang="en-US" sz="2500">
                <a:solidFill>
                  <a:srgbClr val="CC0000"/>
                </a:solidFill>
                <a:latin typeface="Century Gothic"/>
                <a:ea typeface="Century Gothic"/>
                <a:cs typeface="Century Gothic"/>
                <a:sym typeface="Century Gothic"/>
              </a:rPr>
              <a:t> 2022</a:t>
            </a:r>
            <a:endParaRPr sz="2500" b="0" i="0" u="none" strike="noStrike" cap="none">
              <a:solidFill>
                <a:srgbClr val="CC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2"/>
              </a:buClr>
              <a:buSzPts val="4000"/>
              <a:buFont typeface="Century Gothic"/>
              <a:buNone/>
            </a:pPr>
            <a:endParaRPr sz="2700">
              <a:solidFill>
                <a:srgbClr val="CC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CC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rgbClr val="CC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16893d6484_0_108"/>
          <p:cNvSpPr txBox="1"/>
          <p:nvPr/>
        </p:nvSpPr>
        <p:spPr>
          <a:xfrm>
            <a:off x="506250" y="556700"/>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lo que se hará con los resultados de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Al compartir la información los alumnos podrán recordar lo visto en la encuesta y podrán comparar sus respuestas con la información real para posteriormente poder aplicar este conocimiento.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259" name="Google Shape;259;g216893d6484_0_108"/>
          <p:cNvPicPr preferRelativeResize="0"/>
          <p:nvPr/>
        </p:nvPicPr>
        <p:blipFill>
          <a:blip r:embed="rId3">
            <a:alphaModFix/>
          </a:blip>
          <a:stretch>
            <a:fillRect/>
          </a:stretch>
        </p:blipFill>
        <p:spPr>
          <a:xfrm>
            <a:off x="2716038" y="3313500"/>
            <a:ext cx="3711919" cy="34859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16893d6484_0_112"/>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Análisis. Contrastación de lo esperado y lo sucedido.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esperaba que los alumnos contrasten la información, que ellos mismos se acercaran a ver, aunque se tuvo que pedir que lo hicieran. Tal vez se deba buscar un modo diferente de difusión, como mandar los resultados de cada persona por correo.</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Aunque en general se logró lo esperado, captar la atención de la mayoría y que comenzarán a interesarse por el tema.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16893d6484_0_11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Toma de decisiones.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Esta forma de presentar resultados es una buena forma de captar atención de los alumnos, haciendo un pequeño quiz sin que tengan un gran conocimiento del tema, porque después pueden contrastar las información real.</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Los alumnos si llegaron a interesarse e incluso querer saber más sobre el proyecto.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16893d6484_0_124"/>
          <p:cNvSpPr txBox="1">
            <a:spLocks noGrp="1"/>
          </p:cNvSpPr>
          <p:nvPr>
            <p:ph type="title"/>
          </p:nvPr>
        </p:nvSpPr>
        <p:spPr>
          <a:xfrm>
            <a:off x="866450" y="662825"/>
            <a:ext cx="6621000" cy="860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300" b="1">
                <a:latin typeface="Century Gothic"/>
                <a:ea typeface="Century Gothic"/>
                <a:cs typeface="Century Gothic"/>
                <a:sym typeface="Century Gothic"/>
              </a:rPr>
              <a:t>Actividad Interdisciplinaria b) de la fase de desarrollo del proyecto</a:t>
            </a:r>
            <a:endParaRPr sz="2300" b="1">
              <a:latin typeface="Century Gothic"/>
              <a:ea typeface="Century Gothic"/>
              <a:cs typeface="Century Gothic"/>
              <a:sym typeface="Century Gothic"/>
            </a:endParaRPr>
          </a:p>
        </p:txBody>
      </p:sp>
      <p:sp>
        <p:nvSpPr>
          <p:cNvPr id="276" name="Google Shape;276;g216893d6484_0_124"/>
          <p:cNvSpPr txBox="1">
            <a:spLocks noGrp="1"/>
          </p:cNvSpPr>
          <p:nvPr>
            <p:ph type="body" idx="1"/>
          </p:nvPr>
        </p:nvSpPr>
        <p:spPr>
          <a:xfrm>
            <a:off x="866442" y="4777381"/>
            <a:ext cx="6621000" cy="86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16893d6484_0_13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¿Cuáles son los pasos para realizar un jardín urbano?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Compartir con la comunidad el proceso a seguir para elaborar un huerto urbano.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 Quinto.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 5 Octubre 2022</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16893d6484_0_134"/>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a:t>
            </a:r>
            <a:r>
              <a:rPr lang="en-US" sz="2100" b="1">
                <a:solidFill>
                  <a:schemeClr val="dk1"/>
                </a:solidFill>
                <a:latin typeface="Century Gothic"/>
                <a:ea typeface="Century Gothic"/>
                <a:cs typeface="Century Gothic"/>
                <a:sym typeface="Century Gothic"/>
              </a:rPr>
              <a:t>Inglés V </a:t>
            </a:r>
            <a:endParaRPr sz="21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100" b="1">
                <a:solidFill>
                  <a:schemeClr val="dk1"/>
                </a:solidFill>
                <a:latin typeface="Century Gothic"/>
                <a:ea typeface="Century Gothic"/>
                <a:cs typeface="Century Gothic"/>
                <a:sym typeface="Century Gothic"/>
              </a:rPr>
              <a:t>Literatura Universal V </a:t>
            </a:r>
            <a:endParaRPr sz="21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100" b="1">
                <a:solidFill>
                  <a:schemeClr val="dk1"/>
                </a:solidFill>
                <a:latin typeface="Century Gothic"/>
                <a:ea typeface="Century Gothic"/>
                <a:cs typeface="Century Gothic"/>
                <a:sym typeface="Century Gothic"/>
              </a:rPr>
              <a:t>Biología IV </a:t>
            </a:r>
            <a:endParaRPr sz="21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1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Fuentes de apoyo.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Haase, D., Larondelle, N., Andersson, E., Artmann, M., Borgström, S., Breuste, J., ... &amp; Rink, D. (2014). A quantitative review of urban ecosystem service assessments: concepts, models, and implementation. Ambio, 43(4), 413-433.</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Lawson, L. J., Sonnino, R., &amp; Hendrickson, J. (2015). City region food systems, sustainable agriculture, and post-growth economic development. Journal of Environmental Policy &amp; Planning, 17(6), 757-774.</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16893d6484_0_138"/>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Justificación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Informar a la comunidad estudiantil el proceso para realizar un huerto, para que puedan comprender la información anteriormente proporcionada y posteriormente pueda planear y crear su propio huerto como proceso final.</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292" name="Google Shape;292;g216893d6484_0_138"/>
          <p:cNvPicPr preferRelativeResize="0"/>
          <p:nvPr/>
        </p:nvPicPr>
        <p:blipFill>
          <a:blip r:embed="rId3">
            <a:alphaModFix/>
          </a:blip>
          <a:stretch>
            <a:fillRect/>
          </a:stretch>
        </p:blipFill>
        <p:spPr>
          <a:xfrm>
            <a:off x="2672100" y="3540075"/>
            <a:ext cx="3810949" cy="2833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16893d6484_0_142"/>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Apertura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 organizó a los alumnos en un equipo de 6 personas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para que comenzaran a recabar información relacionada al tema.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Después se les explicó que iban a realizar un póster para que los demás alumnos pudieran tener esta información sintetizada.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16893d6484_0_14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Los alumnos recopilaron la información y organizaron la misma.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Después revisaron el procedimiento para posteriormente diseñar y elaborar el póster.</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03" name="Google Shape;303;g216893d6484_0_146"/>
          <p:cNvPicPr preferRelativeResize="0"/>
          <p:nvPr/>
        </p:nvPicPr>
        <p:blipFill>
          <a:blip r:embed="rId3">
            <a:alphaModFix/>
          </a:blip>
          <a:stretch>
            <a:fillRect/>
          </a:stretch>
        </p:blipFill>
        <p:spPr>
          <a:xfrm>
            <a:off x="152400" y="3723300"/>
            <a:ext cx="3031300" cy="2277225"/>
          </a:xfrm>
          <a:prstGeom prst="rect">
            <a:avLst/>
          </a:prstGeom>
          <a:noFill/>
          <a:ln>
            <a:noFill/>
          </a:ln>
        </p:spPr>
      </p:pic>
      <p:pic>
        <p:nvPicPr>
          <p:cNvPr id="304" name="Google Shape;304;g216893d6484_0_146"/>
          <p:cNvPicPr preferRelativeResize="0"/>
          <p:nvPr/>
        </p:nvPicPr>
        <p:blipFill>
          <a:blip r:embed="rId4">
            <a:alphaModFix/>
          </a:blip>
          <a:stretch>
            <a:fillRect/>
          </a:stretch>
        </p:blipFill>
        <p:spPr>
          <a:xfrm>
            <a:off x="4801550" y="3429000"/>
            <a:ext cx="3249617" cy="3276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16893d6484_0_15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Los alumnos compartieron el póster de manera digital, enviándolo a sus compañeros por correo electrónico.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 preguntó a sus compañeros si tenían alguna duda y se les invitó a escuchar el podcast en inglés para resolver un poco más a fondo sus dudas.</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10" name="Google Shape;310;g216893d6484_0_150"/>
          <p:cNvPicPr preferRelativeResize="0"/>
          <p:nvPr/>
        </p:nvPicPr>
        <p:blipFill>
          <a:blip r:embed="rId3">
            <a:alphaModFix/>
          </a:blip>
          <a:stretch>
            <a:fillRect/>
          </a:stretch>
        </p:blipFill>
        <p:spPr>
          <a:xfrm>
            <a:off x="2408625" y="3678225"/>
            <a:ext cx="4337898" cy="304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6"/>
          <p:cNvSpPr txBox="1">
            <a:spLocks noGrp="1"/>
          </p:cNvSpPr>
          <p:nvPr>
            <p:ph type="title"/>
          </p:nvPr>
        </p:nvSpPr>
        <p:spPr>
          <a:xfrm>
            <a:off x="447675" y="484350"/>
            <a:ext cx="8208900" cy="1747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600"/>
              <a:buFont typeface="Arial"/>
              <a:buNone/>
            </a:pPr>
            <a:r>
              <a:rPr lang="en-US" sz="2300" b="1">
                <a:solidFill>
                  <a:srgbClr val="FF0000"/>
                </a:solidFill>
                <a:latin typeface="Century Gothic"/>
                <a:ea typeface="Century Gothic"/>
                <a:cs typeface="Century Gothic"/>
                <a:sym typeface="Century Gothic"/>
              </a:rPr>
              <a:t>OBJETIVO GENERAL DEL PROYECTO</a:t>
            </a:r>
            <a:endParaRPr>
              <a:solidFill>
                <a:srgbClr val="0C0C0C"/>
              </a:solidFill>
            </a:endParaRPr>
          </a:p>
        </p:txBody>
      </p:sp>
      <p:sp>
        <p:nvSpPr>
          <p:cNvPr id="86" name="Google Shape;86;p6"/>
          <p:cNvSpPr txBox="1">
            <a:spLocks noGrp="1"/>
          </p:cNvSpPr>
          <p:nvPr>
            <p:ph type="body" idx="1"/>
          </p:nvPr>
        </p:nvSpPr>
        <p:spPr>
          <a:xfrm>
            <a:off x="783825" y="3192950"/>
            <a:ext cx="7536600" cy="1523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600"/>
              <a:buNone/>
            </a:pPr>
            <a:r>
              <a:rPr lang="en-US" sz="2400">
                <a:solidFill>
                  <a:schemeClr val="dk1"/>
                </a:solidFill>
                <a:latin typeface="Century Gothic"/>
                <a:ea typeface="Century Gothic"/>
                <a:cs typeface="Century Gothic"/>
                <a:sym typeface="Century Gothic"/>
              </a:rPr>
              <a:t>Desarrollar una hortaliza en el colegio, con el fin de reflexionar sobre su reproducción en casa.</a:t>
            </a:r>
            <a:endParaRPr sz="2400">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16893d6484_0_154"/>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lo que se hará con los resultados de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actividad.</a:t>
            </a: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vinculará esta información con el podcast para poder relacionarla e interpretarla con lo que se ha visto en la infografía, para que después los alumnos puedan investigar y poner a prueba todo este conocimiento al llevar a cabo su propio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Esto permitirá a los alumnos tener mayor conocimiento, herramientas y preparación para seguir realizando las consecuentes actividades, culminando con la creación de su propio huerto.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16893d6484_0_158"/>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Análisis. Contrastación de lo esperado y lo sucedido.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1. Se pretendía que los alumnos pudieran organizar la información y presentarla al resto de los alumnos en una forma sencilla y efectiva.</a:t>
            </a: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2. Algunos alumnos no vieron el correo para abrir el archivo y se tuvo que recordar constantemente que lo vieran. Aunque en general el resultado esperado de mostrar esta información no tuvo mayores problemas.</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16893d6484_0_162"/>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Toma de decisiones.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Quizás para la próxima ocasión se puedan elaborar más carteles en lugar de solamente uno para tener diferentes puntos de vista e interpretaciones.</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16893d6484_0_170"/>
          <p:cNvSpPr txBox="1"/>
          <p:nvPr/>
        </p:nvSpPr>
        <p:spPr>
          <a:xfrm>
            <a:off x="511825" y="571125"/>
            <a:ext cx="8131500" cy="226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Asignatura Literatura Universal</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2300" b="1" i="1">
                <a:solidFill>
                  <a:schemeClr val="dk1"/>
                </a:solidFill>
                <a:latin typeface="Century Gothic"/>
                <a:ea typeface="Century Gothic"/>
                <a:cs typeface="Century Gothic"/>
                <a:sym typeface="Century Gothic"/>
              </a:rPr>
              <a:t>Cándido o el optimismo</a:t>
            </a:r>
            <a:r>
              <a:rPr lang="en-US" sz="2300" b="1">
                <a:solidFill>
                  <a:schemeClr val="dk1"/>
                </a:solidFill>
                <a:latin typeface="Century Gothic"/>
                <a:ea typeface="Century Gothic"/>
                <a:cs typeface="Century Gothic"/>
                <a:sym typeface="Century Gothic"/>
              </a:rPr>
              <a:t>, un viaje para hacer conciencia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31" name="Google Shape;331;g216893d6484_0_170"/>
          <p:cNvPicPr preferRelativeResize="0"/>
          <p:nvPr/>
        </p:nvPicPr>
        <p:blipFill>
          <a:blip r:embed="rId3">
            <a:alphaModFix/>
          </a:blip>
          <a:stretch>
            <a:fillRect/>
          </a:stretch>
        </p:blipFill>
        <p:spPr>
          <a:xfrm>
            <a:off x="3134225" y="2835225"/>
            <a:ext cx="2633884" cy="3717975"/>
          </a:xfrm>
          <a:prstGeom prst="rect">
            <a:avLst/>
          </a:prstGeom>
          <a:noFill/>
          <a:ln>
            <a:noFill/>
          </a:ln>
        </p:spPr>
      </p:pic>
      <p:pic>
        <p:nvPicPr>
          <p:cNvPr id="332" name="Google Shape;332;g216893d6484_0_170"/>
          <p:cNvPicPr preferRelativeResize="0"/>
          <p:nvPr/>
        </p:nvPicPr>
        <p:blipFill>
          <a:blip r:embed="rId4">
            <a:alphaModFix/>
          </a:blip>
          <a:stretch>
            <a:fillRect/>
          </a:stretch>
        </p:blipFill>
        <p:spPr>
          <a:xfrm>
            <a:off x="6063274" y="2361850"/>
            <a:ext cx="2580050" cy="3717974"/>
          </a:xfrm>
          <a:prstGeom prst="rect">
            <a:avLst/>
          </a:prstGeom>
          <a:noFill/>
          <a:ln>
            <a:noFill/>
          </a:ln>
        </p:spPr>
      </p:pic>
      <p:pic>
        <p:nvPicPr>
          <p:cNvPr id="333" name="Google Shape;333;g216893d6484_0_170"/>
          <p:cNvPicPr preferRelativeResize="0"/>
          <p:nvPr/>
        </p:nvPicPr>
        <p:blipFill>
          <a:blip r:embed="rId5">
            <a:alphaModFix/>
          </a:blip>
          <a:stretch>
            <a:fillRect/>
          </a:stretch>
        </p:blipFill>
        <p:spPr>
          <a:xfrm>
            <a:off x="412125" y="2361850"/>
            <a:ext cx="2426925" cy="37179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16893d6484_0_174"/>
          <p:cNvSpPr txBox="1"/>
          <p:nvPr/>
        </p:nvSpPr>
        <p:spPr>
          <a:xfrm>
            <a:off x="511825" y="571125"/>
            <a:ext cx="8131500" cy="5720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Nombre de la actividad: </a:t>
            </a:r>
            <a:r>
              <a:rPr lang="en-US" sz="2300" b="1" i="1">
                <a:solidFill>
                  <a:schemeClr val="dk1"/>
                </a:solidFill>
                <a:latin typeface="Century Gothic"/>
                <a:ea typeface="Century Gothic"/>
                <a:cs typeface="Century Gothic"/>
                <a:sym typeface="Century Gothic"/>
              </a:rPr>
              <a:t>Cándido o el optimismo</a:t>
            </a:r>
            <a:r>
              <a:rPr lang="en-US" sz="2300" b="1">
                <a:solidFill>
                  <a:schemeClr val="dk1"/>
                </a:solidFill>
                <a:latin typeface="Century Gothic"/>
                <a:ea typeface="Century Gothic"/>
                <a:cs typeface="Century Gothic"/>
                <a:sym typeface="Century Gothic"/>
              </a:rPr>
              <a:t>, un viaje para hacer conciencia</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Objetivo: Que los alumnos reflexionen sobre el tema del sustento alimenticio, por medio de la lectura y análisis de la historia </a:t>
            </a:r>
            <a:r>
              <a:rPr lang="en-US" sz="2300" b="1" i="1">
                <a:solidFill>
                  <a:schemeClr val="dk1"/>
                </a:solidFill>
                <a:latin typeface="Century Gothic"/>
                <a:ea typeface="Century Gothic"/>
                <a:cs typeface="Century Gothic"/>
                <a:sym typeface="Century Gothic"/>
              </a:rPr>
              <a:t>Cándido o el optimismo</a:t>
            </a:r>
            <a:r>
              <a:rPr lang="en-US" sz="2300" b="1">
                <a:solidFill>
                  <a:schemeClr val="dk1"/>
                </a:solidFill>
                <a:latin typeface="Century Gothic"/>
                <a:ea typeface="Century Gothic"/>
                <a:cs typeface="Century Gothic"/>
                <a:sym typeface="Century Gothic"/>
              </a:rPr>
              <a:t>, de Voltaire, destacando valores y antivalores que se presentan en el texto, con la finalidad de generar conciencia sobre la escasez alimentaria en su propio entorno.</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 Grado:5º</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 Fecha en que se llevará a cabo la actividad: del 6 al 31 de marzo de 2023.</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16893d6484_0_178"/>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Literatura Universal</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Fuentes de apoyo.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Video de Youtube: El Neoclasicismo e Ilustración</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u="sng">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https://www.youtube.com/watch?v=NitqHN0dd50</a:t>
            </a:r>
            <a:r>
              <a:rPr lang="en-US" sz="2300" b="1">
                <a:solidFill>
                  <a:schemeClr val="dk1"/>
                </a:solidFill>
                <a:latin typeface="Century Gothic"/>
                <a:ea typeface="Century Gothic"/>
                <a:cs typeface="Century Gothic"/>
                <a:sym typeface="Century Gothic"/>
              </a:rPr>
              <a:t>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44" name="Google Shape;344;g216893d6484_0_178"/>
          <p:cNvPicPr preferRelativeResize="0"/>
          <p:nvPr/>
        </p:nvPicPr>
        <p:blipFill>
          <a:blip r:embed="rId4">
            <a:alphaModFix/>
          </a:blip>
          <a:stretch>
            <a:fillRect/>
          </a:stretch>
        </p:blipFill>
        <p:spPr>
          <a:xfrm>
            <a:off x="1952800" y="2656375"/>
            <a:ext cx="4879649" cy="3659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16893d6484_0_182"/>
          <p:cNvSpPr txBox="1"/>
          <p:nvPr/>
        </p:nvSpPr>
        <p:spPr>
          <a:xfrm>
            <a:off x="511825" y="571125"/>
            <a:ext cx="8131500" cy="517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Justificación de la actividad.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presente actividad tiene como objetivo que los alumnos conozcan otro contexto en el que, aparentemente, todas las necesidades primarias estaban cubiertas; sin embargo, una jugada del destino hace que los personajes salgan en busca de su propio sustento, valoren lo que pueden conseguir con su esfuerzo y sean los responsables de su sustento.</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Esto hará que reflexionen y valoren la importancia que tiene el huerto como parte del sustento vital.</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16893d6484_0_186"/>
          <p:cNvSpPr txBox="1"/>
          <p:nvPr/>
        </p:nvSpPr>
        <p:spPr>
          <a:xfrm>
            <a:off x="511825" y="571125"/>
            <a:ext cx="8131500" cy="47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Apertura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457200" lvl="0" indent="-374650" algn="just"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explicará el contexto del Neoclasicismo del siglo XVII en Francia, complementando la información con el video antes mencionado.</a:t>
            </a:r>
            <a:endParaRPr sz="2300" b="1">
              <a:solidFill>
                <a:schemeClr val="dk1"/>
              </a:solidFill>
              <a:latin typeface="Century Gothic"/>
              <a:ea typeface="Century Gothic"/>
              <a:cs typeface="Century Gothic"/>
              <a:sym typeface="Century Gothic"/>
            </a:endParaRPr>
          </a:p>
          <a:p>
            <a:pPr marL="457200" lvl="0" indent="-374650" algn="just"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tomarán notas del video y comentarán sobre las mismas.</a:t>
            </a:r>
            <a:endParaRPr sz="2300" b="1">
              <a:solidFill>
                <a:schemeClr val="dk1"/>
              </a:solidFill>
              <a:latin typeface="Century Gothic"/>
              <a:ea typeface="Century Gothic"/>
              <a:cs typeface="Century Gothic"/>
              <a:sym typeface="Century Gothic"/>
            </a:endParaRPr>
          </a:p>
          <a:p>
            <a:pPr marL="457200" lvl="0" indent="-374650" algn="just"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elaborarán un mapa conceptual.</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55" name="Google Shape;355;g216893d6484_0_186"/>
          <p:cNvPicPr preferRelativeResize="0"/>
          <p:nvPr/>
        </p:nvPicPr>
        <p:blipFill>
          <a:blip r:embed="rId3">
            <a:alphaModFix/>
          </a:blip>
          <a:stretch>
            <a:fillRect/>
          </a:stretch>
        </p:blipFill>
        <p:spPr>
          <a:xfrm rot="-5400000">
            <a:off x="2604463" y="3152037"/>
            <a:ext cx="2792050" cy="37227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16893d6484_0_190"/>
          <p:cNvSpPr txBox="1"/>
          <p:nvPr/>
        </p:nvSpPr>
        <p:spPr>
          <a:xfrm>
            <a:off x="511825" y="571125"/>
            <a:ext cx="8131500" cy="554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recopilan información sobre datos biográficos del autor Voltaire en el contexto del Neoclasicismo y la Ilustración.</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proyectará el video de Youtube: Biografía de Voltaire: </a:t>
            </a:r>
            <a:r>
              <a:rPr lang="en-US" sz="2300" b="1" u="sng">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https://www.youtube.com/watch?v=lJ57LbQnOrw</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61" name="Google Shape;361;g216893d6484_0_190"/>
          <p:cNvPicPr preferRelativeResize="0"/>
          <p:nvPr/>
        </p:nvPicPr>
        <p:blipFill>
          <a:blip r:embed="rId4">
            <a:alphaModFix/>
          </a:blip>
          <a:stretch>
            <a:fillRect/>
          </a:stretch>
        </p:blipFill>
        <p:spPr>
          <a:xfrm>
            <a:off x="1238026" y="3702425"/>
            <a:ext cx="3333975" cy="2695825"/>
          </a:xfrm>
          <a:prstGeom prst="rect">
            <a:avLst/>
          </a:prstGeom>
          <a:noFill/>
          <a:ln>
            <a:noFill/>
          </a:ln>
        </p:spPr>
      </p:pic>
      <p:pic>
        <p:nvPicPr>
          <p:cNvPr id="362" name="Google Shape;362;g216893d6484_0_190"/>
          <p:cNvPicPr preferRelativeResize="0"/>
          <p:nvPr/>
        </p:nvPicPr>
        <p:blipFill>
          <a:blip r:embed="rId5">
            <a:alphaModFix/>
          </a:blip>
          <a:stretch>
            <a:fillRect/>
          </a:stretch>
        </p:blipFill>
        <p:spPr>
          <a:xfrm>
            <a:off x="5095424" y="3702425"/>
            <a:ext cx="2911946" cy="26958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2eaa16e07d_0_12"/>
          <p:cNvSpPr txBox="1"/>
          <p:nvPr/>
        </p:nvSpPr>
        <p:spPr>
          <a:xfrm>
            <a:off x="511825" y="571125"/>
            <a:ext cx="8131500" cy="554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leerán la novela </a:t>
            </a:r>
            <a:r>
              <a:rPr lang="en-US" sz="2300" b="1" i="1">
                <a:solidFill>
                  <a:schemeClr val="dk1"/>
                </a:solidFill>
                <a:latin typeface="Century Gothic"/>
                <a:ea typeface="Century Gothic"/>
                <a:cs typeface="Century Gothic"/>
                <a:sym typeface="Century Gothic"/>
              </a:rPr>
              <a:t>Cándido o el optimismo</a:t>
            </a:r>
            <a:r>
              <a:rPr lang="en-US" sz="2300" b="1">
                <a:solidFill>
                  <a:schemeClr val="dk1"/>
                </a:solidFill>
                <a:latin typeface="Century Gothic"/>
                <a:ea typeface="Century Gothic"/>
                <a:cs typeface="Century Gothic"/>
                <a:sym typeface="Century Gothic"/>
              </a:rPr>
              <a:t>, aunque algunos fragmentos serán leídos en la clase de Literatura Universal.</a:t>
            </a: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Posteriormente, elaborarán dos infografías, una sobre la vida de Voltaire y otra sobre la propia novela; esta última infografía, concluirá con la reflexión, a partir del libro, sobre el autosustento.</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68" name="Google Shape;368;g22eaa16e07d_0_12"/>
          <p:cNvPicPr preferRelativeResize="0"/>
          <p:nvPr/>
        </p:nvPicPr>
        <p:blipFill>
          <a:blip r:embed="rId3">
            <a:alphaModFix/>
          </a:blip>
          <a:stretch>
            <a:fillRect/>
          </a:stretch>
        </p:blipFill>
        <p:spPr>
          <a:xfrm>
            <a:off x="2809625" y="3860000"/>
            <a:ext cx="3145925" cy="2359450"/>
          </a:xfrm>
          <a:prstGeom prst="rect">
            <a:avLst/>
          </a:prstGeom>
          <a:noFill/>
          <a:ln>
            <a:noFill/>
          </a:ln>
        </p:spPr>
      </p:pic>
      <p:pic>
        <p:nvPicPr>
          <p:cNvPr id="369" name="Google Shape;369;g22eaa16e07d_0_12"/>
          <p:cNvPicPr preferRelativeResize="0"/>
          <p:nvPr/>
        </p:nvPicPr>
        <p:blipFill>
          <a:blip r:embed="rId4">
            <a:alphaModFix/>
          </a:blip>
          <a:stretch>
            <a:fillRect/>
          </a:stretch>
        </p:blipFill>
        <p:spPr>
          <a:xfrm rot="-5400000">
            <a:off x="-2500" y="4216125"/>
            <a:ext cx="2848925" cy="2136674"/>
          </a:xfrm>
          <a:prstGeom prst="rect">
            <a:avLst/>
          </a:prstGeom>
          <a:noFill/>
          <a:ln>
            <a:noFill/>
          </a:ln>
        </p:spPr>
      </p:pic>
      <p:pic>
        <p:nvPicPr>
          <p:cNvPr id="370" name="Google Shape;370;g22eaa16e07d_0_12"/>
          <p:cNvPicPr preferRelativeResize="0"/>
          <p:nvPr/>
        </p:nvPicPr>
        <p:blipFill>
          <a:blip r:embed="rId5">
            <a:alphaModFix/>
          </a:blip>
          <a:stretch>
            <a:fillRect/>
          </a:stretch>
        </p:blipFill>
        <p:spPr>
          <a:xfrm>
            <a:off x="6393700" y="3860000"/>
            <a:ext cx="2249626" cy="2999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txBox="1">
            <a:spLocks noGrp="1"/>
          </p:cNvSpPr>
          <p:nvPr>
            <p:ph type="title"/>
          </p:nvPr>
        </p:nvSpPr>
        <p:spPr>
          <a:xfrm>
            <a:off x="461175" y="1386000"/>
            <a:ext cx="7865100" cy="4715400"/>
          </a:xfrm>
          <a:prstGeom prst="rect">
            <a:avLst/>
          </a:prstGeom>
          <a:noFill/>
          <a:ln>
            <a:noFill/>
          </a:ln>
        </p:spPr>
        <p:txBody>
          <a:bodyPr spcFirstLastPara="1" wrap="square" lIns="91425" tIns="45700" rIns="91425" bIns="45700" anchor="b" anchorCtr="0">
            <a:noAutofit/>
          </a:bodyPr>
          <a:lstStyle/>
          <a:p>
            <a:pPr marL="0" lvl="0" indent="0" algn="just" rtl="0">
              <a:lnSpc>
                <a:spcPct val="100000"/>
              </a:lnSpc>
              <a:spcBef>
                <a:spcPts val="0"/>
              </a:spcBef>
              <a:spcAft>
                <a:spcPts val="0"/>
              </a:spcAft>
              <a:buClr>
                <a:schemeClr val="lt2"/>
              </a:buClr>
              <a:buSzPts val="1800"/>
              <a:buFont typeface="Century Gothic"/>
              <a:buNone/>
            </a:pPr>
            <a:r>
              <a:rPr lang="en-US" sz="2000">
                <a:solidFill>
                  <a:srgbClr val="0C0C0C"/>
                </a:solidFill>
                <a:latin typeface="Century Gothic"/>
                <a:ea typeface="Century Gothic"/>
                <a:cs typeface="Century Gothic"/>
                <a:sym typeface="Century Gothic"/>
              </a:rPr>
              <a:t>Ecatepec, al ser una zona urbana, de clima templado a seco, depende necesariamente de los mercados, tianguis y supermercados locales para el suministro de alimentos. </a:t>
            </a:r>
            <a:endParaRPr sz="2000">
              <a:solidFill>
                <a:srgbClr val="0C0C0C"/>
              </a:solidFill>
              <a:latin typeface="Century Gothic"/>
              <a:ea typeface="Century Gothic"/>
              <a:cs typeface="Century Gothic"/>
              <a:sym typeface="Century Gothic"/>
            </a:endParaRPr>
          </a:p>
          <a:p>
            <a:pPr marL="0" lvl="0" indent="0" algn="just" rtl="0">
              <a:lnSpc>
                <a:spcPct val="100000"/>
              </a:lnSpc>
              <a:spcBef>
                <a:spcPts val="0"/>
              </a:spcBef>
              <a:spcAft>
                <a:spcPts val="0"/>
              </a:spcAft>
              <a:buClr>
                <a:schemeClr val="lt2"/>
              </a:buClr>
              <a:buSzPts val="1800"/>
              <a:buFont typeface="Century Gothic"/>
              <a:buNone/>
            </a:pPr>
            <a:endParaRPr sz="2000">
              <a:solidFill>
                <a:srgbClr val="0C0C0C"/>
              </a:solidFill>
              <a:latin typeface="Century Gothic"/>
              <a:ea typeface="Century Gothic"/>
              <a:cs typeface="Century Gothic"/>
              <a:sym typeface="Century Gothic"/>
            </a:endParaRPr>
          </a:p>
          <a:p>
            <a:pPr marL="0" lvl="0" indent="0" algn="just" rtl="0">
              <a:lnSpc>
                <a:spcPct val="100000"/>
              </a:lnSpc>
              <a:spcBef>
                <a:spcPts val="0"/>
              </a:spcBef>
              <a:spcAft>
                <a:spcPts val="0"/>
              </a:spcAft>
              <a:buClr>
                <a:schemeClr val="lt2"/>
              </a:buClr>
              <a:buSzPts val="1800"/>
              <a:buFont typeface="Century Gothic"/>
              <a:buNone/>
            </a:pPr>
            <a:r>
              <a:rPr lang="en-US" sz="2000">
                <a:solidFill>
                  <a:srgbClr val="0C0C0C"/>
                </a:solidFill>
                <a:latin typeface="Century Gothic"/>
                <a:ea typeface="Century Gothic"/>
                <a:cs typeface="Century Gothic"/>
                <a:sym typeface="Century Gothic"/>
              </a:rPr>
              <a:t>Se ha observado que en la región en donde se encuentra la escuela, no existen talleres o iniciativas en cuanto a esta materia.</a:t>
            </a:r>
            <a:endParaRPr sz="2000">
              <a:solidFill>
                <a:srgbClr val="0C0C0C"/>
              </a:solidFill>
              <a:latin typeface="Century Gothic"/>
              <a:ea typeface="Century Gothic"/>
              <a:cs typeface="Century Gothic"/>
              <a:sym typeface="Century Gothic"/>
            </a:endParaRPr>
          </a:p>
          <a:p>
            <a:pPr marL="0" lvl="0" indent="0" algn="just" rtl="0">
              <a:lnSpc>
                <a:spcPct val="100000"/>
              </a:lnSpc>
              <a:spcBef>
                <a:spcPts val="0"/>
              </a:spcBef>
              <a:spcAft>
                <a:spcPts val="0"/>
              </a:spcAft>
              <a:buClr>
                <a:schemeClr val="lt2"/>
              </a:buClr>
              <a:buSzPts val="1800"/>
              <a:buFont typeface="Century Gothic"/>
              <a:buNone/>
            </a:pPr>
            <a:endParaRPr sz="2000">
              <a:solidFill>
                <a:srgbClr val="0C0C0C"/>
              </a:solidFill>
              <a:latin typeface="Century Gothic"/>
              <a:ea typeface="Century Gothic"/>
              <a:cs typeface="Century Gothic"/>
              <a:sym typeface="Century Gothic"/>
            </a:endParaRPr>
          </a:p>
          <a:p>
            <a:pPr marL="0" lvl="0" indent="0" algn="just" rtl="0">
              <a:lnSpc>
                <a:spcPct val="100000"/>
              </a:lnSpc>
              <a:spcBef>
                <a:spcPts val="0"/>
              </a:spcBef>
              <a:spcAft>
                <a:spcPts val="0"/>
              </a:spcAft>
              <a:buClr>
                <a:schemeClr val="lt2"/>
              </a:buClr>
              <a:buSzPts val="1800"/>
              <a:buFont typeface="Century Gothic"/>
              <a:buNone/>
            </a:pPr>
            <a:r>
              <a:rPr lang="en-US" sz="2000">
                <a:solidFill>
                  <a:srgbClr val="0C0C0C"/>
                </a:solidFill>
                <a:latin typeface="Century Gothic"/>
                <a:ea typeface="Century Gothic"/>
                <a:cs typeface="Century Gothic"/>
                <a:sym typeface="Century Gothic"/>
              </a:rPr>
              <a:t>Se pretende que los alumnos puedan desarrollar un conocimiento teórico-práctico para que sean capaces de desarrollar su propio huerto escolar. </a:t>
            </a:r>
            <a:endParaRPr sz="2000">
              <a:solidFill>
                <a:srgbClr val="0C0C0C"/>
              </a:solidFill>
              <a:latin typeface="Century Gothic"/>
              <a:ea typeface="Century Gothic"/>
              <a:cs typeface="Century Gothic"/>
              <a:sym typeface="Century Gothic"/>
            </a:endParaRPr>
          </a:p>
          <a:p>
            <a:pPr marL="0" lvl="0" indent="0" algn="just" rtl="0">
              <a:lnSpc>
                <a:spcPct val="100000"/>
              </a:lnSpc>
              <a:spcBef>
                <a:spcPts val="0"/>
              </a:spcBef>
              <a:spcAft>
                <a:spcPts val="0"/>
              </a:spcAft>
              <a:buClr>
                <a:schemeClr val="lt2"/>
              </a:buClr>
              <a:buSzPts val="1800"/>
              <a:buFont typeface="Century Gothic"/>
              <a:buNone/>
            </a:pPr>
            <a:endParaRPr sz="2000">
              <a:solidFill>
                <a:srgbClr val="0C0C0C"/>
              </a:solidFill>
              <a:latin typeface="Century Gothic"/>
              <a:ea typeface="Century Gothic"/>
              <a:cs typeface="Century Gothic"/>
              <a:sym typeface="Century Gothic"/>
            </a:endParaRPr>
          </a:p>
          <a:p>
            <a:pPr marL="0" lvl="0" indent="0" algn="just" rtl="0">
              <a:lnSpc>
                <a:spcPct val="100000"/>
              </a:lnSpc>
              <a:spcBef>
                <a:spcPts val="0"/>
              </a:spcBef>
              <a:spcAft>
                <a:spcPts val="0"/>
              </a:spcAft>
              <a:buClr>
                <a:schemeClr val="lt2"/>
              </a:buClr>
              <a:buSzPts val="1800"/>
              <a:buFont typeface="Century Gothic"/>
              <a:buNone/>
            </a:pPr>
            <a:endParaRPr sz="2400">
              <a:latin typeface="Verdana"/>
              <a:ea typeface="Verdana"/>
              <a:cs typeface="Verdana"/>
              <a:sym typeface="Verdana"/>
            </a:endParaRPr>
          </a:p>
        </p:txBody>
      </p:sp>
      <p:sp>
        <p:nvSpPr>
          <p:cNvPr id="92" name="Google Shape;92;p4"/>
          <p:cNvSpPr txBox="1">
            <a:spLocks noGrp="1"/>
          </p:cNvSpPr>
          <p:nvPr>
            <p:ph type="body" idx="1"/>
          </p:nvPr>
        </p:nvSpPr>
        <p:spPr>
          <a:xfrm>
            <a:off x="755175" y="568400"/>
            <a:ext cx="7277100" cy="6462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600"/>
              <a:buNone/>
            </a:pPr>
            <a:r>
              <a:rPr lang="en-US" sz="2300" b="1" i="0" u="none">
                <a:solidFill>
                  <a:srgbClr val="FF0000"/>
                </a:solidFill>
                <a:latin typeface="Century Gothic"/>
                <a:ea typeface="Century Gothic"/>
                <a:cs typeface="Century Gothic"/>
                <a:sym typeface="Century Gothic"/>
              </a:rPr>
              <a:t>JUSTIFICACIÓN Y/O INTRODUCCIÓN</a:t>
            </a:r>
            <a:endParaRPr sz="230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2eaa16e07d_0_46"/>
          <p:cNvSpPr txBox="1"/>
          <p:nvPr/>
        </p:nvSpPr>
        <p:spPr>
          <a:xfrm>
            <a:off x="511825" y="571125"/>
            <a:ext cx="8131500" cy="554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0" algn="just"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76" name="Google Shape;376;g22eaa16e07d_0_46"/>
          <p:cNvPicPr preferRelativeResize="0"/>
          <p:nvPr/>
        </p:nvPicPr>
        <p:blipFill>
          <a:blip r:embed="rId3">
            <a:alphaModFix/>
          </a:blip>
          <a:stretch>
            <a:fillRect/>
          </a:stretch>
        </p:blipFill>
        <p:spPr>
          <a:xfrm>
            <a:off x="2668437" y="1320025"/>
            <a:ext cx="3807125" cy="50761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16893d6484_0_194"/>
          <p:cNvSpPr txBox="1"/>
          <p:nvPr/>
        </p:nvSpPr>
        <p:spPr>
          <a:xfrm>
            <a:off x="511825" y="571125"/>
            <a:ext cx="8131500" cy="51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compartieron sus infografías de manera digital, enviándolas a sus compañeros por correo electrónico.</a:t>
            </a:r>
            <a:endParaRPr sz="2300" b="1">
              <a:solidFill>
                <a:schemeClr val="dk1"/>
              </a:solidFill>
              <a:latin typeface="Century Gothic"/>
              <a:ea typeface="Century Gothic"/>
              <a:cs typeface="Century Gothic"/>
              <a:sym typeface="Century Gothic"/>
            </a:endParaRPr>
          </a:p>
          <a:p>
            <a:pPr marL="457200" marR="0" lvl="0" indent="0" algn="just"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En plenaria, se hizo un análisis de los trabajos presentados y se enfatizó en la importancia de que cada individuo tenga la capacidad de generar sus propios insumos alimenticios, sobre todo para prepararse ante una posible época crítica e inesperada.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2eaa16e07d_0_21"/>
          <p:cNvSpPr txBox="1"/>
          <p:nvPr/>
        </p:nvSpPr>
        <p:spPr>
          <a:xfrm>
            <a:off x="511825" y="571125"/>
            <a:ext cx="8131500" cy="51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87" name="Google Shape;387;g22eaa16e07d_0_21"/>
          <p:cNvPicPr preferRelativeResize="0"/>
          <p:nvPr/>
        </p:nvPicPr>
        <p:blipFill>
          <a:blip r:embed="rId3">
            <a:alphaModFix/>
          </a:blip>
          <a:stretch>
            <a:fillRect/>
          </a:stretch>
        </p:blipFill>
        <p:spPr>
          <a:xfrm>
            <a:off x="362700" y="1267725"/>
            <a:ext cx="2580499" cy="5150401"/>
          </a:xfrm>
          <a:prstGeom prst="rect">
            <a:avLst/>
          </a:prstGeom>
          <a:noFill/>
          <a:ln>
            <a:noFill/>
          </a:ln>
        </p:spPr>
      </p:pic>
      <p:pic>
        <p:nvPicPr>
          <p:cNvPr id="388" name="Google Shape;388;g22eaa16e07d_0_21"/>
          <p:cNvPicPr preferRelativeResize="0"/>
          <p:nvPr/>
        </p:nvPicPr>
        <p:blipFill>
          <a:blip r:embed="rId4">
            <a:alphaModFix/>
          </a:blip>
          <a:stretch>
            <a:fillRect/>
          </a:stretch>
        </p:blipFill>
        <p:spPr>
          <a:xfrm>
            <a:off x="5823100" y="1267725"/>
            <a:ext cx="2580499" cy="5150398"/>
          </a:xfrm>
          <a:prstGeom prst="rect">
            <a:avLst/>
          </a:prstGeom>
          <a:noFill/>
          <a:ln>
            <a:noFill/>
          </a:ln>
        </p:spPr>
      </p:pic>
      <p:pic>
        <p:nvPicPr>
          <p:cNvPr id="389" name="Google Shape;389;g22eaa16e07d_0_21"/>
          <p:cNvPicPr preferRelativeResize="0"/>
          <p:nvPr/>
        </p:nvPicPr>
        <p:blipFill>
          <a:blip r:embed="rId5">
            <a:alphaModFix/>
          </a:blip>
          <a:stretch>
            <a:fillRect/>
          </a:stretch>
        </p:blipFill>
        <p:spPr>
          <a:xfrm>
            <a:off x="3250500" y="1267725"/>
            <a:ext cx="2486025" cy="5150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2eaa16e07d_0_33"/>
          <p:cNvSpPr txBox="1"/>
          <p:nvPr/>
        </p:nvSpPr>
        <p:spPr>
          <a:xfrm>
            <a:off x="511825" y="571125"/>
            <a:ext cx="8131500" cy="51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395" name="Google Shape;395;g22eaa16e07d_0_33"/>
          <p:cNvPicPr preferRelativeResize="0"/>
          <p:nvPr/>
        </p:nvPicPr>
        <p:blipFill>
          <a:blip r:embed="rId3">
            <a:alphaModFix/>
          </a:blip>
          <a:stretch>
            <a:fillRect/>
          </a:stretch>
        </p:blipFill>
        <p:spPr>
          <a:xfrm>
            <a:off x="3248025" y="1096825"/>
            <a:ext cx="2647950" cy="5513525"/>
          </a:xfrm>
          <a:prstGeom prst="rect">
            <a:avLst/>
          </a:prstGeom>
          <a:noFill/>
          <a:ln>
            <a:noFill/>
          </a:ln>
        </p:spPr>
      </p:pic>
      <p:pic>
        <p:nvPicPr>
          <p:cNvPr id="396" name="Google Shape;396;g22eaa16e07d_0_33"/>
          <p:cNvPicPr preferRelativeResize="0"/>
          <p:nvPr/>
        </p:nvPicPr>
        <p:blipFill>
          <a:blip r:embed="rId4">
            <a:alphaModFix/>
          </a:blip>
          <a:stretch>
            <a:fillRect/>
          </a:stretch>
        </p:blipFill>
        <p:spPr>
          <a:xfrm>
            <a:off x="511825" y="1096825"/>
            <a:ext cx="2486025" cy="5513524"/>
          </a:xfrm>
          <a:prstGeom prst="rect">
            <a:avLst/>
          </a:prstGeom>
          <a:noFill/>
          <a:ln>
            <a:noFill/>
          </a:ln>
        </p:spPr>
      </p:pic>
      <p:pic>
        <p:nvPicPr>
          <p:cNvPr id="397" name="Google Shape;397;g22eaa16e07d_0_33"/>
          <p:cNvPicPr preferRelativeResize="0"/>
          <p:nvPr/>
        </p:nvPicPr>
        <p:blipFill>
          <a:blip r:embed="rId5">
            <a:alphaModFix/>
          </a:blip>
          <a:stretch>
            <a:fillRect/>
          </a:stretch>
        </p:blipFill>
        <p:spPr>
          <a:xfrm>
            <a:off x="6088425" y="1096825"/>
            <a:ext cx="2457450" cy="5513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16893d6484_0_198"/>
          <p:cNvSpPr txBox="1"/>
          <p:nvPr/>
        </p:nvSpPr>
        <p:spPr>
          <a:xfrm>
            <a:off x="511825" y="571125"/>
            <a:ext cx="8131500" cy="527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lo que se hará con los resultados de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La presente actividad se relacionará con las actividades de Biología e Inglés, con la finalidad de que los alumnos, al trabajar en la elaboración del huerto sean conscientes de la importancia de la autosustentabilidad, ya que ellos no han vivido una etapa tan crítica en cuestión de abasto alimenticio.</a:t>
            </a:r>
            <a:endParaRPr sz="2300" b="1">
              <a:solidFill>
                <a:schemeClr val="dk1"/>
              </a:solidFill>
              <a:latin typeface="Century Gothic"/>
              <a:ea typeface="Century Gothic"/>
              <a:cs typeface="Century Gothic"/>
              <a:sym typeface="Century Gothic"/>
            </a:endParaRPr>
          </a:p>
          <a:p>
            <a:pPr marL="457200" marR="0" lvl="0" indent="0" algn="just"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Por lo tanto, se espera que la actividad del huerto la lleven a cabo destacando la importancia de éste.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16893d6484_0_202"/>
          <p:cNvSpPr txBox="1"/>
          <p:nvPr/>
        </p:nvSpPr>
        <p:spPr>
          <a:xfrm>
            <a:off x="511825" y="571125"/>
            <a:ext cx="8131500" cy="53517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Análisis. Contrastación de lo esperado y lo sucedido.</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esperaba que los alumnos fueran capaces de vincular la información de una época anterior en una obra de ficción y pudieran aterrizar la problemática expuesta en su propia realidad.</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En general, se obtuvo lo esperado, se logró el interés por las vicisitudes ocurridas con el personaje, se generó el sentimiento de compasión hacia éste, se interesaron no sólo por él, sino por el tema del autosustento cuando se ve un futuro tan adverso como el de Cándido y no se sabe cuando va a cambiar tu fortuna.</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16893d6484_0_206"/>
          <p:cNvSpPr txBox="1"/>
          <p:nvPr/>
        </p:nvSpPr>
        <p:spPr>
          <a:xfrm>
            <a:off x="511825" y="571125"/>
            <a:ext cx="8131500" cy="5767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Toma de decisiones. </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fueron capaces de seguir los pasos de la actividad: conocer el contexto del Neoclasicismo, datos biográficos de Voltaire, así como tener un genuino interés por las aventuras relatadas en </a:t>
            </a:r>
            <a:r>
              <a:rPr lang="en-US" sz="2300" b="1" i="1">
                <a:solidFill>
                  <a:schemeClr val="dk1"/>
                </a:solidFill>
                <a:latin typeface="Century Gothic"/>
                <a:ea typeface="Century Gothic"/>
                <a:cs typeface="Century Gothic"/>
                <a:sym typeface="Century Gothic"/>
              </a:rPr>
              <a:t>Cándido o el optimismo</a:t>
            </a:r>
            <a:r>
              <a:rPr lang="en-US" sz="2300" b="1">
                <a:solidFill>
                  <a:schemeClr val="dk1"/>
                </a:solidFill>
                <a:latin typeface="Century Gothic"/>
                <a:ea typeface="Century Gothic"/>
                <a:cs typeface="Century Gothic"/>
                <a:sym typeface="Century Gothic"/>
              </a:rPr>
              <a:t>, destacando algunos comentarios acerca de cómo su vida, tan tranquila y feliz, pudo descomponerse de la noche a la mañana.</a:t>
            </a: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lograron vincular el conflicto de la obra literaria, con el contexto de una realidad expectante para cualquier individuo.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16893d6484_0_21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Asignatura 2 Inglés V</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16893d6484_0_214"/>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Podcast: How to create your own garden at home.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Compartir a la comunidad estudiantil el que es, cómo se hace y las ventajas de un huerto urbano.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 5° grado.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 24 Octubre 2022</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16893d6484_0_218"/>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Inglés V</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Fuentes de apoyo.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700" b="1">
                <a:solidFill>
                  <a:schemeClr val="dk1"/>
                </a:solidFill>
                <a:latin typeface="Century Gothic"/>
                <a:ea typeface="Century Gothic"/>
                <a:cs typeface="Century Gothic"/>
                <a:sym typeface="Century Gothic"/>
              </a:rPr>
              <a:t>Brown, K. H., Jameton, A. L., &amp; Odoms-Young, A. (2015). Exploring intersections of local food security and local food systems: A narrative review of the literature. Journal of Agriculture, Food Systems, and Community Development, 5(2), 143-166.</a:t>
            </a:r>
            <a:endParaRPr sz="17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7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700" b="1">
                <a:solidFill>
                  <a:schemeClr val="dk1"/>
                </a:solidFill>
                <a:latin typeface="Century Gothic"/>
                <a:ea typeface="Century Gothic"/>
                <a:cs typeface="Century Gothic"/>
                <a:sym typeface="Century Gothic"/>
              </a:rPr>
              <a:t>Guitart, D., Pickering, C., &amp; Byrne, J. (2012). Past results and future directions in urban community gardens research. Urban Forestry &amp; Urban Greening, 11(4), 364-373.</a:t>
            </a:r>
            <a:endParaRPr sz="17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7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700" b="1">
                <a:solidFill>
                  <a:schemeClr val="dk1"/>
                </a:solidFill>
                <a:latin typeface="Century Gothic"/>
                <a:ea typeface="Century Gothic"/>
                <a:cs typeface="Century Gothic"/>
                <a:sym typeface="Century Gothic"/>
              </a:rPr>
              <a:t>Haase, D., Larondelle, N., Andersson, E., Artmann, M., Borgström, S., Breuste, J., ... &amp; Rink, D. (2014). A quantitative review of urban ecosystem service assessments: concepts, models, and implementation. Ambio, 43(4), 413-433.</a:t>
            </a:r>
            <a:endParaRPr sz="17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7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700" b="1">
                <a:solidFill>
                  <a:schemeClr val="dk1"/>
                </a:solidFill>
                <a:latin typeface="Century Gothic"/>
                <a:ea typeface="Century Gothic"/>
                <a:cs typeface="Century Gothic"/>
                <a:sym typeface="Century Gothic"/>
              </a:rPr>
              <a:t>Lawson, L. J., Sonnino, R., &amp; Hendrickson, J. (2015). City region food systems, sustainable agriculture, and post-growth economic development. Journal of Environmental Policy &amp; Planning, 17(6), 757-774.</a:t>
            </a:r>
            <a:endParaRPr sz="17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7"/>
          <p:cNvSpPr txBox="1">
            <a:spLocks noGrp="1"/>
          </p:cNvSpPr>
          <p:nvPr>
            <p:ph type="title"/>
          </p:nvPr>
        </p:nvSpPr>
        <p:spPr>
          <a:xfrm>
            <a:off x="304800" y="1718950"/>
            <a:ext cx="8534400" cy="35385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lt2"/>
              </a:buClr>
              <a:buSzPts val="1400"/>
              <a:buFont typeface="Century Gothic"/>
              <a:buNone/>
            </a:pPr>
            <a:r>
              <a:rPr lang="en-US" sz="2000" b="1">
                <a:solidFill>
                  <a:srgbClr val="F4A16F"/>
                </a:solidFill>
                <a:latin typeface="Century Gothic"/>
                <a:ea typeface="Century Gothic"/>
                <a:cs typeface="Century Gothic"/>
                <a:sym typeface="Century Gothic"/>
              </a:rPr>
              <a:t>Literatura Universal</a:t>
            </a:r>
            <a:endParaRPr sz="2000" b="1">
              <a:solidFill>
                <a:srgbClr val="F4A16F"/>
              </a:solidFill>
              <a:latin typeface="Century Gothic"/>
              <a:ea typeface="Century Gothic"/>
              <a:cs typeface="Century Gothic"/>
              <a:sym typeface="Century Gothic"/>
            </a:endParaRPr>
          </a:p>
          <a:p>
            <a:pPr marL="0" lvl="0" indent="0" algn="just" rtl="0">
              <a:lnSpc>
                <a:spcPct val="120000"/>
              </a:lnSpc>
              <a:spcBef>
                <a:spcPts val="0"/>
              </a:spcBef>
              <a:spcAft>
                <a:spcPts val="0"/>
              </a:spcAft>
              <a:buClr>
                <a:schemeClr val="lt2"/>
              </a:buClr>
              <a:buSzPts val="1400"/>
              <a:buFont typeface="Century Gothic"/>
              <a:buNone/>
            </a:pPr>
            <a:br>
              <a:rPr lang="en-US" sz="2000" b="0" i="0" u="none">
                <a:solidFill>
                  <a:srgbClr val="0C0C0C"/>
                </a:solidFill>
                <a:latin typeface="Century Gothic"/>
                <a:ea typeface="Century Gothic"/>
                <a:cs typeface="Century Gothic"/>
                <a:sym typeface="Century Gothic"/>
              </a:rPr>
            </a:br>
            <a:r>
              <a:rPr lang="en-US" sz="2000">
                <a:solidFill>
                  <a:srgbClr val="0C0C0C"/>
                </a:solidFill>
                <a:latin typeface="Century Gothic"/>
                <a:ea typeface="Century Gothic"/>
                <a:cs typeface="Century Gothic"/>
                <a:sym typeface="Century Gothic"/>
              </a:rPr>
              <a:t>Objetivo: Que el alumno comprenda la problemática de algunos personajes de novela, haciendo una analogía acerca de la importancia de la autosustentabilidad para solucionar situaciones del propio abasto alimenticio, como recurso para una vida mejor y más digna.</a:t>
            </a:r>
            <a:endParaRPr sz="2000">
              <a:solidFill>
                <a:srgbClr val="000000"/>
              </a:solidFill>
              <a:latin typeface="Century Gothic"/>
              <a:ea typeface="Century Gothic"/>
              <a:cs typeface="Century Gothic"/>
              <a:sym typeface="Century Gothic"/>
            </a:endParaRPr>
          </a:p>
        </p:txBody>
      </p:sp>
      <p:sp>
        <p:nvSpPr>
          <p:cNvPr id="98" name="Google Shape;98;p7"/>
          <p:cNvSpPr txBox="1">
            <a:spLocks noGrp="1"/>
          </p:cNvSpPr>
          <p:nvPr>
            <p:ph type="body" idx="1"/>
          </p:nvPr>
        </p:nvSpPr>
        <p:spPr>
          <a:xfrm>
            <a:off x="1262100" y="474050"/>
            <a:ext cx="6619800" cy="377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600"/>
              <a:buNone/>
            </a:pPr>
            <a:r>
              <a:rPr lang="en-US" sz="2300" b="1">
                <a:solidFill>
                  <a:srgbClr val="FF0000"/>
                </a:solidFill>
                <a:latin typeface="Century Gothic"/>
                <a:ea typeface="Century Gothic"/>
                <a:cs typeface="Century Gothic"/>
                <a:sym typeface="Century Gothic"/>
              </a:rPr>
              <a:t>OBJETIVOS POR ASIGNATURA</a:t>
            </a:r>
            <a:endParaRPr sz="2300" b="1">
              <a:solidFill>
                <a:srgbClr val="FF0000"/>
              </a:solidFill>
              <a:latin typeface="Century Gothic"/>
              <a:ea typeface="Century Gothic"/>
              <a:cs typeface="Century Gothic"/>
              <a:sym typeface="Century Gothic"/>
            </a:endParaRPr>
          </a:p>
          <a:p>
            <a:pPr marL="0" lvl="0" indent="0" algn="ctr" rtl="0">
              <a:lnSpc>
                <a:spcPct val="100000"/>
              </a:lnSpc>
              <a:spcBef>
                <a:spcPts val="0"/>
              </a:spcBef>
              <a:spcAft>
                <a:spcPts val="0"/>
              </a:spcAft>
              <a:buSzPts val="1600"/>
              <a:buNone/>
            </a:pPr>
            <a:endParaRPr sz="2300" b="1">
              <a:solidFill>
                <a:srgbClr val="FF0000"/>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600"/>
              <a:buNone/>
            </a:pPr>
            <a:endParaRPr sz="1800">
              <a:solidFill>
                <a:srgbClr val="0070C0"/>
              </a:solidFill>
            </a:endParaRPr>
          </a:p>
          <a:p>
            <a:pPr marL="0" lvl="0" indent="0" algn="l" rtl="0">
              <a:lnSpc>
                <a:spcPct val="100000"/>
              </a:lnSpc>
              <a:spcBef>
                <a:spcPts val="0"/>
              </a:spcBef>
              <a:spcAft>
                <a:spcPts val="0"/>
              </a:spcAft>
              <a:buSzPts val="1600"/>
              <a:buNone/>
            </a:pPr>
            <a:endParaRPr sz="1800">
              <a:solidFill>
                <a:srgbClr val="0070C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16893d6484_0_222"/>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Justificación de la actividad.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 realizó un podcast debido a que fue una manera de recopilar y analizar información para posteriormente poder compartir con la comunidad estudiantil que no había prestado tanta atención y que pudieran analizar los temas escuchados en el podcast.</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En general se buscó darle mayor difusión al tema, de una manera diferente y divertida.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16893d6484_0_22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Apertura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 organiza a los alumnos para que formen equipos. Uno de los equipos se encargará de recopilar la información y organizar la información.</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Otro equipo se encargará de grabar con un celular.</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Y un equipo más se encargará de hablar en el podcast, compartiendo la información.</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438" name="Google Shape;438;g216893d6484_0_226"/>
          <p:cNvPicPr preferRelativeResize="0"/>
          <p:nvPr/>
        </p:nvPicPr>
        <p:blipFill>
          <a:blip r:embed="rId3">
            <a:alphaModFix/>
          </a:blip>
          <a:stretch>
            <a:fillRect/>
          </a:stretch>
        </p:blipFill>
        <p:spPr>
          <a:xfrm>
            <a:off x="3052750" y="4655475"/>
            <a:ext cx="3038499" cy="21006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216893d6484_0_23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graba el podcast, realizando las tomas que sean necesarias y después editando la grabación, para que sea de manera continua.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Realizar las tomas necesarias. Los alumnos se apoyan en la información recopilada, pero es más como si se platicara de formal natural acerca de huertos urbanos.</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16893d6484_0_234"/>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Finalmente, después de editar el podcast se debe compartir el podcast para que los alumnos puedan escucharlo. Se puede reproducir durante algunas de las clases de inglés.</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Al terminar de escuchar el podcast, se pide que los alumnos discutan y comente lo que han escuchado.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22ea46a16cb_0_0" title="GROUP PROJECT: Record a Podcast (12 may 2023 8:24 a.m.).MOV">
            <a:hlinkClick r:id="rId3"/>
          </p:cNvPr>
          <p:cNvPicPr preferRelativeResize="0"/>
          <p:nvPr/>
        </p:nvPicPr>
        <p:blipFill>
          <a:blip r:embed="rId4">
            <a:alphaModFix/>
          </a:blip>
          <a:stretch>
            <a:fillRect/>
          </a:stretch>
        </p:blipFill>
        <p:spPr>
          <a:xfrm>
            <a:off x="1684800" y="1371875"/>
            <a:ext cx="5774400" cy="4114251"/>
          </a:xfrm>
          <a:prstGeom prst="rect">
            <a:avLst/>
          </a:prstGeom>
          <a:noFill/>
          <a:ln>
            <a:noFill/>
          </a:ln>
        </p:spPr>
      </p:pic>
      <p:sp>
        <p:nvSpPr>
          <p:cNvPr id="455" name="Google Shape;455;g22ea46a16cb_0_0"/>
          <p:cNvSpPr txBox="1"/>
          <p:nvPr/>
        </p:nvSpPr>
        <p:spPr>
          <a:xfrm>
            <a:off x="0" y="270450"/>
            <a:ext cx="91440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Podcast: How to create your own garden at home.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10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16893d6484_0_238"/>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lo que se hará con los resultados de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podrán desarrollar un huerto urbano como último paso, al tener la suficiente información y podrán aplicar este conocimiento.</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Servirá como apoyo para la actividad de cierre.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16893d6484_0_242"/>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Análisis. Contrastación de lo esperado y lo sucedido.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pretendía que los alumnos tuvieran una mayor referencia para poder desarrollar su propio huerto y que al finalizar de escuchar pudieran comparar y contrastar la información anteriormente obtenida para después opinar y planear su propio proyecto.</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alumnos tuvieron una buena referencia y comentaron que les hubiera gustado que fuera un poco más largo y que más gente hubiera participado.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16893d6484_0_24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Toma de decisiones.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Esta actividad fue diferente porque dió a los alumnos la oportunidad de reflexionar y evaluar lo que han aprendido.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Quizás una actividad posterior, después de escuchar el podcast como una mesa de discusión podría ayudar a argumentar sus propias opiniones, lo cual finalmente ayudaría en mayor medida a construir su proyecto final.</a:t>
            </a:r>
            <a:r>
              <a:rPr lang="en-US" sz="2300" b="1">
                <a:solidFill>
                  <a:srgbClr val="FF0000"/>
                </a:solidFill>
                <a:latin typeface="Century Gothic"/>
                <a:ea typeface="Century Gothic"/>
                <a:cs typeface="Century Gothic"/>
                <a:sym typeface="Century Gothic"/>
              </a:rPr>
              <a:t> </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216893d6484_0_25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Asignatura 3. </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 BIOLOGÍA IV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16893d6484_0_254"/>
          <p:cNvSpPr txBox="1"/>
          <p:nvPr/>
        </p:nvSpPr>
        <p:spPr>
          <a:xfrm>
            <a:off x="511825" y="571125"/>
            <a:ext cx="8131500" cy="57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Nombre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¿Qué es el método científico?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Objetivo.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Que los alumnos observen la germinación de maíz palomero en germinadores con colores diferentes, aplicando los pasos del método científico.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 Grado. 5° año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 Fecha en que se llevará 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cabo la actividad: 05 al 26 de octubre de 2022</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8"/>
          <p:cNvSpPr txBox="1"/>
          <p:nvPr/>
        </p:nvSpPr>
        <p:spPr>
          <a:xfrm>
            <a:off x="304700" y="602750"/>
            <a:ext cx="8671200" cy="50430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1800"/>
              <a:buFont typeface="Arial"/>
              <a:buNone/>
            </a:pPr>
            <a:endParaRPr sz="1800" b="1" i="0" u="none" strike="noStrike" cap="none">
              <a:solidFill>
                <a:srgbClr val="F4A16F"/>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800"/>
              <a:buFont typeface="Arial"/>
              <a:buNone/>
            </a:pPr>
            <a:endParaRPr sz="1800" b="1" i="0" u="none" strike="noStrike" cap="none">
              <a:solidFill>
                <a:srgbClr val="F4A16F"/>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800"/>
              <a:buFont typeface="Arial"/>
              <a:buNone/>
            </a:pPr>
            <a:r>
              <a:rPr lang="en-US" sz="1800" b="1" i="0" u="none" strike="noStrike" cap="none">
                <a:solidFill>
                  <a:srgbClr val="F4A16F"/>
                </a:solidFill>
                <a:latin typeface="Century Gothic"/>
                <a:ea typeface="Century Gothic"/>
                <a:cs typeface="Century Gothic"/>
                <a:sym typeface="Century Gothic"/>
              </a:rPr>
              <a:t>Inglés</a:t>
            </a:r>
            <a:br>
              <a:rPr lang="en-US" sz="1800" b="0" i="0" u="none" strike="noStrike" cap="none">
                <a:solidFill>
                  <a:schemeClr val="lt2"/>
                </a:solidFill>
                <a:latin typeface="Century Gothic"/>
                <a:ea typeface="Century Gothic"/>
                <a:cs typeface="Century Gothic"/>
                <a:sym typeface="Century Gothic"/>
              </a:rPr>
            </a:br>
            <a:r>
              <a:rPr lang="en-US" sz="2000" b="0" i="0" u="none" strike="noStrike" cap="none">
                <a:solidFill>
                  <a:srgbClr val="0C0C0C"/>
                </a:solidFill>
                <a:latin typeface="Century Gothic"/>
                <a:ea typeface="Century Gothic"/>
                <a:cs typeface="Century Gothic"/>
                <a:sym typeface="Century Gothic"/>
              </a:rPr>
              <a:t>Objetivo: Que los alumnos fomenten la vida saludable mediante la concientización y difusión de </a:t>
            </a:r>
            <a:r>
              <a:rPr lang="en-US" sz="2000">
                <a:solidFill>
                  <a:srgbClr val="0C0C0C"/>
                </a:solidFill>
                <a:latin typeface="Century Gothic"/>
                <a:ea typeface="Century Gothic"/>
                <a:cs typeface="Century Gothic"/>
                <a:sym typeface="Century Gothic"/>
              </a:rPr>
              <a:t>técnicas </a:t>
            </a:r>
            <a:r>
              <a:rPr lang="en-US" sz="2000" b="0" i="0" u="none" strike="noStrike" cap="none">
                <a:solidFill>
                  <a:srgbClr val="0C0C0C"/>
                </a:solidFill>
                <a:latin typeface="Century Gothic"/>
                <a:ea typeface="Century Gothic"/>
                <a:cs typeface="Century Gothic"/>
                <a:sym typeface="Century Gothic"/>
              </a:rPr>
              <a:t>de cultivo.  </a:t>
            </a:r>
            <a:br>
              <a:rPr lang="en-US" sz="2000" b="0" i="0" u="sng" strike="noStrike" cap="none">
                <a:solidFill>
                  <a:srgbClr val="0C0C0C"/>
                </a:solidFill>
                <a:latin typeface="Century Gothic"/>
                <a:ea typeface="Century Gothic"/>
                <a:cs typeface="Century Gothic"/>
                <a:sym typeface="Century Gothic"/>
              </a:rPr>
            </a:br>
            <a:endParaRPr sz="2000" b="0" i="0" u="sng" strike="noStrike" cap="none">
              <a:solidFill>
                <a:srgbClr val="0C0C0C"/>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800"/>
              <a:buFont typeface="Arial"/>
              <a:buNone/>
            </a:pPr>
            <a:br>
              <a:rPr lang="en-US" sz="1800" b="1" i="0" u="sng" strike="noStrike" cap="none">
                <a:solidFill>
                  <a:srgbClr val="0C0C0C"/>
                </a:solidFill>
                <a:latin typeface="Century Gothic"/>
                <a:ea typeface="Century Gothic"/>
                <a:cs typeface="Century Gothic"/>
                <a:sym typeface="Century Gothic"/>
              </a:rPr>
            </a:br>
            <a:r>
              <a:rPr lang="en-US" sz="1800" b="1" i="0" u="none" strike="noStrike" cap="none">
                <a:solidFill>
                  <a:srgbClr val="F4A16F"/>
                </a:solidFill>
                <a:latin typeface="Century Gothic"/>
                <a:ea typeface="Century Gothic"/>
                <a:cs typeface="Century Gothic"/>
                <a:sym typeface="Century Gothic"/>
              </a:rPr>
              <a:t>Biología</a:t>
            </a:r>
            <a:br>
              <a:rPr lang="en-US" sz="1800" b="1" i="0" u="none" strike="noStrike" cap="none">
                <a:solidFill>
                  <a:srgbClr val="F4A16F"/>
                </a:solidFill>
                <a:latin typeface="Century Gothic"/>
                <a:ea typeface="Century Gothic"/>
                <a:cs typeface="Century Gothic"/>
                <a:sym typeface="Century Gothic"/>
              </a:rPr>
            </a:br>
            <a:r>
              <a:rPr lang="en-US" sz="1800" b="0" i="0" u="none" strike="noStrike" cap="none">
                <a:solidFill>
                  <a:srgbClr val="0C0C0C"/>
                </a:solidFill>
                <a:latin typeface="Century Gothic"/>
                <a:ea typeface="Century Gothic"/>
                <a:cs typeface="Century Gothic"/>
                <a:sym typeface="Century Gothic"/>
              </a:rPr>
              <a:t>Objetivo</a:t>
            </a:r>
            <a:r>
              <a:rPr lang="en-US" sz="1800" b="1" i="0" u="none" strike="noStrike" cap="none">
                <a:solidFill>
                  <a:srgbClr val="0C0C0C"/>
                </a:solidFill>
                <a:latin typeface="Century Gothic"/>
                <a:ea typeface="Century Gothic"/>
                <a:cs typeface="Century Gothic"/>
                <a:sym typeface="Century Gothic"/>
              </a:rPr>
              <a:t>:</a:t>
            </a:r>
            <a:r>
              <a:rPr lang="en-US" sz="1800" b="1" i="0" u="none" strike="noStrike" cap="none">
                <a:solidFill>
                  <a:srgbClr val="F4A16F"/>
                </a:solidFill>
                <a:latin typeface="Century Gothic"/>
                <a:ea typeface="Century Gothic"/>
                <a:cs typeface="Century Gothic"/>
                <a:sym typeface="Century Gothic"/>
              </a:rPr>
              <a:t> </a:t>
            </a:r>
            <a:r>
              <a:rPr lang="en-US" sz="2000" b="0" i="0" u="none" strike="noStrike" cap="none">
                <a:solidFill>
                  <a:schemeClr val="dk1"/>
                </a:solidFill>
                <a:latin typeface="Century Gothic"/>
                <a:ea typeface="Century Gothic"/>
                <a:cs typeface="Century Gothic"/>
                <a:sym typeface="Century Gothic"/>
              </a:rPr>
              <a:t>Que los alumnos construyan un huerto, para</a:t>
            </a:r>
            <a:r>
              <a:rPr lang="en-US" sz="2000">
                <a:solidFill>
                  <a:schemeClr val="dk1"/>
                </a:solidFill>
                <a:latin typeface="Century Gothic"/>
                <a:ea typeface="Century Gothic"/>
                <a:cs typeface="Century Gothic"/>
                <a:sym typeface="Century Gothic"/>
              </a:rPr>
              <a:t> </a:t>
            </a:r>
            <a:r>
              <a:rPr lang="en-US" sz="2000" b="0" i="0" u="none" strike="noStrike" cap="none">
                <a:solidFill>
                  <a:schemeClr val="dk1"/>
                </a:solidFill>
                <a:latin typeface="Century Gothic"/>
                <a:ea typeface="Century Gothic"/>
                <a:cs typeface="Century Gothic"/>
                <a:sym typeface="Century Gothic"/>
              </a:rPr>
              <a:t>autoconsumo. </a:t>
            </a:r>
            <a:r>
              <a:rPr lang="en-US" sz="1600" b="1" i="0" u="none" strike="noStrike" cap="none">
                <a:solidFill>
                  <a:schemeClr val="dk1"/>
                </a:solidFill>
                <a:latin typeface="Century Gothic"/>
                <a:ea typeface="Century Gothic"/>
                <a:cs typeface="Century Gothic"/>
                <a:sym typeface="Century Gothic"/>
              </a:rPr>
              <a:t> </a:t>
            </a:r>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16893d6484_0_258"/>
          <p:cNvSpPr txBox="1"/>
          <p:nvPr/>
        </p:nvSpPr>
        <p:spPr>
          <a:xfrm>
            <a:off x="287700" y="347000"/>
            <a:ext cx="8499900" cy="56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Asignaturas participantes, temas o conceptos de cada una: </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Biología IV, </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método científico, Plantas, herbario, huerto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Fuentes de apoyo.</a:t>
            </a:r>
            <a:endParaRPr sz="2300" b="1">
              <a:solidFill>
                <a:schemeClr val="dk1"/>
              </a:solidFill>
              <a:latin typeface="Century Gothic"/>
              <a:ea typeface="Century Gothic"/>
              <a:cs typeface="Century Gothic"/>
              <a:sym typeface="Century Gothic"/>
            </a:endParaRPr>
          </a:p>
          <a:p>
            <a:pPr marL="457200" lvl="0" indent="-381000" algn="just" rtl="0">
              <a:lnSpc>
                <a:spcPct val="115000"/>
              </a:lnSpc>
              <a:spcBef>
                <a:spcPts val="0"/>
              </a:spcBef>
              <a:spcAft>
                <a:spcPts val="0"/>
              </a:spcAft>
              <a:buClr>
                <a:schemeClr val="dk1"/>
              </a:buClr>
              <a:buSzPts val="2400"/>
              <a:buChar char="-"/>
            </a:pPr>
            <a:r>
              <a:rPr lang="en-US" sz="2300" b="1">
                <a:solidFill>
                  <a:schemeClr val="dk1"/>
                </a:solidFill>
                <a:latin typeface="Century Gothic"/>
                <a:ea typeface="Century Gothic"/>
                <a:cs typeface="Century Gothic"/>
                <a:sym typeface="Century Gothic"/>
              </a:rPr>
              <a:t>Cervantes, M. y M. Hernández. 2019. Biología General. 4ta., Edición. Grupo Editorial Patria. México. 462p.  </a:t>
            </a:r>
            <a:endParaRPr sz="2200" b="1">
              <a:solidFill>
                <a:schemeClr val="dk1"/>
              </a:solidFill>
              <a:latin typeface="Century Gothic"/>
              <a:ea typeface="Century Gothic"/>
              <a:cs typeface="Century Gothic"/>
              <a:sym typeface="Century Gothic"/>
            </a:endParaRPr>
          </a:p>
          <a:p>
            <a:pPr marL="457200" lvl="0" indent="-374650" algn="just" rtl="0">
              <a:lnSpc>
                <a:spcPct val="115000"/>
              </a:lnSpc>
              <a:spcBef>
                <a:spcPts val="0"/>
              </a:spcBef>
              <a:spcAft>
                <a:spcPts val="0"/>
              </a:spcAft>
              <a:buClr>
                <a:schemeClr val="dk1"/>
              </a:buClr>
              <a:buSzPts val="2300"/>
              <a:buChar char="-"/>
            </a:pPr>
            <a:r>
              <a:rPr lang="en-US" sz="2200" b="1">
                <a:solidFill>
                  <a:schemeClr val="dk1"/>
                </a:solidFill>
                <a:latin typeface="Century Gothic"/>
                <a:ea typeface="Century Gothic"/>
                <a:cs typeface="Century Gothic"/>
                <a:sym typeface="Century Gothic"/>
              </a:rPr>
              <a:t>Valdivia, B. y P. Granillo. 2020. Biología General: los sistemas vivientes. 2da. Edición, Grupo Editorial Patria. México, 218p.</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SzPts val="2300"/>
              <a:buFont typeface="Century Gothic"/>
              <a:buChar char="-"/>
            </a:pPr>
            <a:r>
              <a:rPr lang="en-US" sz="2300" b="1">
                <a:solidFill>
                  <a:schemeClr val="dk1"/>
                </a:solidFill>
                <a:latin typeface="Century Gothic"/>
                <a:ea typeface="Century Gothic"/>
                <a:cs typeface="Century Gothic"/>
                <a:sym typeface="Century Gothic"/>
              </a:rPr>
              <a:t>Video de youtube: Experimento de Biología (aplicando el método científico), </a:t>
            </a:r>
            <a:r>
              <a:rPr lang="en-US" sz="2300" b="1" u="sng">
                <a:solidFill>
                  <a:schemeClr val="hlink"/>
                </a:solidFill>
                <a:latin typeface="Century Gothic"/>
                <a:ea typeface="Century Gothic"/>
                <a:cs typeface="Century Gothic"/>
                <a:sym typeface="Century Gothic"/>
                <a:hlinkClick r:id="rId3"/>
              </a:rPr>
              <a:t>https://youtu.be/3Yai39SinWU</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16893d6484_0_262"/>
          <p:cNvSpPr txBox="1"/>
          <p:nvPr/>
        </p:nvSpPr>
        <p:spPr>
          <a:xfrm>
            <a:off x="511825" y="571125"/>
            <a:ext cx="8131500" cy="561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Justificación de la actividad.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Todo proceso requiere de una metodología y la elaboración de un huerto requiere no sólo que se conozcas los pasos sino además que esté sustentado bajo la óptica de un método; el científico. De esta manera el estudiante no sólo realizará los pasos, implica que aprenderá el cómo y porqué de su ejecución.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16893d6484_0_266"/>
          <p:cNvSpPr txBox="1"/>
          <p:nvPr/>
        </p:nvSpPr>
        <p:spPr>
          <a:xfrm>
            <a:off x="511825" y="571125"/>
            <a:ext cx="8131500" cy="584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Apertura de la actividad.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APERTURA</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Se formaron equipos de cuatro integrantes.  </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Los estudiantes revisan y ejercitan sobre los pasos del método científico</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Realizan un protocolo de investigación sobre método científico, </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Realiza un experimento, citado en las fuentes de apoyo para la realización del experimento donde apliquen el método científico. </a:t>
            </a: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16893d6484_0_270"/>
          <p:cNvSpPr txBox="1"/>
          <p:nvPr/>
        </p:nvSpPr>
        <p:spPr>
          <a:xfrm>
            <a:off x="511825" y="571125"/>
            <a:ext cx="8131500" cy="503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457200" lvl="0" indent="0" algn="ctr" rtl="0">
              <a:spcBef>
                <a:spcPts val="0"/>
              </a:spcBef>
              <a:spcAft>
                <a:spcPts val="0"/>
              </a:spcAft>
              <a:buNone/>
            </a:pPr>
            <a:r>
              <a:rPr lang="en-US" sz="2300" b="1">
                <a:solidFill>
                  <a:schemeClr val="dk1"/>
                </a:solidFill>
                <a:latin typeface="Century Gothic"/>
                <a:ea typeface="Century Gothic"/>
                <a:cs typeface="Century Gothic"/>
                <a:sym typeface="Century Gothic"/>
              </a:rPr>
              <a:t>MATERIALES</a:t>
            </a:r>
            <a:endParaRPr sz="2300" b="1">
              <a:solidFill>
                <a:schemeClr val="dk1"/>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-Semillas</a:t>
            </a:r>
            <a:endParaRPr sz="2300" b="1">
              <a:solidFill>
                <a:schemeClr val="dk1"/>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 algodon</a:t>
            </a:r>
            <a:endParaRPr sz="2300" b="1">
              <a:solidFill>
                <a:schemeClr val="dk1"/>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 embases de tetrapak de un litro</a:t>
            </a:r>
            <a:endParaRPr sz="2300" b="1">
              <a:solidFill>
                <a:schemeClr val="dk1"/>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 diurex </a:t>
            </a:r>
            <a:endParaRPr sz="2300" b="1">
              <a:solidFill>
                <a:schemeClr val="dk1"/>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 agua</a:t>
            </a:r>
            <a:endParaRPr sz="2300" b="1">
              <a:solidFill>
                <a:schemeClr val="dk1"/>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 vaso de precipitado</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16893d6484_0_274"/>
          <p:cNvSpPr txBox="1"/>
          <p:nvPr/>
        </p:nvSpPr>
        <p:spPr>
          <a:xfrm>
            <a:off x="506250" y="234950"/>
            <a:ext cx="8131500" cy="514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EVIDENCIAS DE APRENDIZAJE</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p:txBody>
      </p:sp>
      <p:pic>
        <p:nvPicPr>
          <p:cNvPr id="506" name="Google Shape;506;g216893d6484_0_274"/>
          <p:cNvPicPr preferRelativeResize="0"/>
          <p:nvPr/>
        </p:nvPicPr>
        <p:blipFill>
          <a:blip r:embed="rId3">
            <a:alphaModFix/>
          </a:blip>
          <a:stretch>
            <a:fillRect/>
          </a:stretch>
        </p:blipFill>
        <p:spPr>
          <a:xfrm>
            <a:off x="5298614" y="3798025"/>
            <a:ext cx="2606723" cy="3012875"/>
          </a:xfrm>
          <a:prstGeom prst="rect">
            <a:avLst/>
          </a:prstGeom>
          <a:noFill/>
          <a:ln>
            <a:noFill/>
          </a:ln>
        </p:spPr>
      </p:pic>
      <p:pic>
        <p:nvPicPr>
          <p:cNvPr id="507" name="Google Shape;507;g216893d6484_0_274"/>
          <p:cNvPicPr preferRelativeResize="0"/>
          <p:nvPr/>
        </p:nvPicPr>
        <p:blipFill>
          <a:blip r:embed="rId4">
            <a:alphaModFix/>
          </a:blip>
          <a:stretch>
            <a:fillRect/>
          </a:stretch>
        </p:blipFill>
        <p:spPr>
          <a:xfrm>
            <a:off x="732483" y="785150"/>
            <a:ext cx="2440742" cy="3124925"/>
          </a:xfrm>
          <a:prstGeom prst="rect">
            <a:avLst/>
          </a:prstGeom>
          <a:noFill/>
          <a:ln>
            <a:noFill/>
          </a:ln>
        </p:spPr>
      </p:pic>
      <p:pic>
        <p:nvPicPr>
          <p:cNvPr id="508" name="Google Shape;508;g216893d6484_0_274"/>
          <p:cNvPicPr preferRelativeResize="0"/>
          <p:nvPr/>
        </p:nvPicPr>
        <p:blipFill>
          <a:blip r:embed="rId5">
            <a:alphaModFix/>
          </a:blip>
          <a:stretch>
            <a:fillRect/>
          </a:stretch>
        </p:blipFill>
        <p:spPr>
          <a:xfrm>
            <a:off x="162125" y="4231300"/>
            <a:ext cx="4409874" cy="2505475"/>
          </a:xfrm>
          <a:prstGeom prst="rect">
            <a:avLst/>
          </a:prstGeom>
          <a:noFill/>
          <a:ln>
            <a:noFill/>
          </a:ln>
        </p:spPr>
      </p:pic>
      <p:pic>
        <p:nvPicPr>
          <p:cNvPr id="509" name="Google Shape;509;g216893d6484_0_274"/>
          <p:cNvPicPr preferRelativeResize="0"/>
          <p:nvPr/>
        </p:nvPicPr>
        <p:blipFill>
          <a:blip r:embed="rId6">
            <a:alphaModFix/>
          </a:blip>
          <a:stretch>
            <a:fillRect/>
          </a:stretch>
        </p:blipFill>
        <p:spPr>
          <a:xfrm>
            <a:off x="4589037" y="785150"/>
            <a:ext cx="4025876" cy="29182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16893d6484_0_278"/>
          <p:cNvSpPr txBox="1"/>
          <p:nvPr/>
        </p:nvSpPr>
        <p:spPr>
          <a:xfrm>
            <a:off x="511825" y="571125"/>
            <a:ext cx="8131500" cy="528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lo que se hará con los resultados de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Con el experimento realizado, los estudiantes adquirieron las herramientas teóricas y metodológicas básicas para poder realizar su huerto.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216893d6484_0_282"/>
          <p:cNvSpPr txBox="1"/>
          <p:nvPr/>
        </p:nvSpPr>
        <p:spPr>
          <a:xfrm>
            <a:off x="511825" y="571125"/>
            <a:ext cx="8131500" cy="552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Análisis. Contrastación de lo esperado y lo sucedido.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(Argumentos claros y precisos sobre:</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1. Logros planeados.</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Adquisición de conocimientos teóricos del método científico. </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Realización de un experimento para comprobar el método científico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2. logros alcanzados.</a:t>
            </a:r>
            <a:endParaRPr sz="2300" b="1">
              <a:solidFill>
                <a:schemeClr val="dk1"/>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Realización de germinadores para poder utilizarlos en el huerto.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16893d6484_0_286"/>
          <p:cNvSpPr txBox="1"/>
          <p:nvPr/>
        </p:nvSpPr>
        <p:spPr>
          <a:xfrm>
            <a:off x="511825" y="571125"/>
            <a:ext cx="8131500" cy="52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Toma de decisiones.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Después de experimentar a través de los germinadores en el experimento, se decisión sembrar de manera directa en los huacales donde se realizará el huerto,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16893d6484_0_290"/>
          <p:cNvSpPr txBox="1"/>
          <p:nvPr/>
        </p:nvSpPr>
        <p:spPr>
          <a:xfrm>
            <a:off x="399750" y="2495400"/>
            <a:ext cx="8131500" cy="93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Actividad interdisciplinaria de cierre del proyecto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16893d6484_0_294"/>
          <p:cNvSpPr txBox="1"/>
          <p:nvPr/>
        </p:nvSpPr>
        <p:spPr>
          <a:xfrm>
            <a:off x="511825" y="571125"/>
            <a:ext cx="8131500" cy="57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Nombre de la actividad:</a:t>
            </a:r>
            <a:r>
              <a:rPr lang="en-US" sz="2500" b="1">
                <a:solidFill>
                  <a:schemeClr val="dk1"/>
                </a:solidFill>
                <a:latin typeface="Century Gothic"/>
                <a:ea typeface="Century Gothic"/>
                <a:cs typeface="Century Gothic"/>
                <a:sym typeface="Century Gothic"/>
              </a:rPr>
              <a:t> “</a:t>
            </a:r>
            <a:r>
              <a:rPr lang="en-US" sz="2040" b="1">
                <a:solidFill>
                  <a:schemeClr val="dk1"/>
                </a:solidFill>
                <a:latin typeface="Century Gothic"/>
                <a:ea typeface="Century Gothic"/>
                <a:cs typeface="Century Gothic"/>
                <a:sym typeface="Century Gothic"/>
              </a:rPr>
              <a:t>Elaborar un huerto”</a:t>
            </a:r>
            <a:endParaRPr sz="25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Objetivo.</a:t>
            </a: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Que los alumnos apliquen los los conocimiento teóricos y metodológicos adquiridos en las diversas asignaturas involucradas para la realización de un huerto. </a:t>
            </a: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c. Grado.</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Quinto año de preparatoria.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 Fecha en que se llevará a cabo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300" b="1">
                <a:solidFill>
                  <a:schemeClr val="dk1"/>
                </a:solidFill>
                <a:latin typeface="Century Gothic"/>
                <a:ea typeface="Century Gothic"/>
                <a:cs typeface="Century Gothic"/>
                <a:sym typeface="Century Gothic"/>
              </a:rPr>
              <a:t>Febrero - mayo 2023</a:t>
            </a:r>
            <a:endParaRPr sz="2300" b="1">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p:nvPr/>
        </p:nvSpPr>
        <p:spPr>
          <a:xfrm>
            <a:off x="3717850" y="3699997"/>
            <a:ext cx="1708200" cy="1623900"/>
          </a:xfrm>
          <a:prstGeom prst="upArrow">
            <a:avLst>
              <a:gd name="adj1" fmla="val 50000"/>
              <a:gd name="adj2" fmla="val 50000"/>
            </a:avLst>
          </a:prstGeom>
          <a:solidFill>
            <a:schemeClr val="accent1"/>
          </a:solidFill>
          <a:ln w="25400" cap="flat" cmpd="sng">
            <a:solidFill>
              <a:srgbClr val="9B9B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Inglés V</a:t>
            </a:r>
            <a:endParaRPr sz="1400" b="0" i="0" u="none" strike="noStrike" cap="none">
              <a:solidFill>
                <a:schemeClr val="lt1"/>
              </a:solidFill>
              <a:latin typeface="Arial"/>
              <a:ea typeface="Arial"/>
              <a:cs typeface="Arial"/>
              <a:sym typeface="Arial"/>
            </a:endParaRPr>
          </a:p>
        </p:txBody>
      </p:sp>
      <p:sp>
        <p:nvSpPr>
          <p:cNvPr id="110" name="Google Shape;110;p14"/>
          <p:cNvSpPr/>
          <p:nvPr/>
        </p:nvSpPr>
        <p:spPr>
          <a:xfrm>
            <a:off x="5535419" y="2226243"/>
            <a:ext cx="1569719" cy="1377935"/>
          </a:xfrm>
          <a:prstGeom prst="leftArrow">
            <a:avLst>
              <a:gd name="adj1" fmla="val 50000"/>
              <a:gd name="adj2" fmla="val 50000"/>
            </a:avLst>
          </a:prstGeom>
          <a:solidFill>
            <a:schemeClr val="accent5"/>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Biología IV</a:t>
            </a:r>
            <a:endParaRPr sz="1400" b="0" i="0" u="none" strike="noStrike" cap="none">
              <a:solidFill>
                <a:schemeClr val="lt1"/>
              </a:solidFill>
              <a:latin typeface="Arial"/>
              <a:ea typeface="Arial"/>
              <a:cs typeface="Arial"/>
              <a:sym typeface="Arial"/>
            </a:endParaRPr>
          </a:p>
        </p:txBody>
      </p:sp>
      <p:sp>
        <p:nvSpPr>
          <p:cNvPr id="111" name="Google Shape;111;p14"/>
          <p:cNvSpPr/>
          <p:nvPr/>
        </p:nvSpPr>
        <p:spPr>
          <a:xfrm>
            <a:off x="2084842" y="2196684"/>
            <a:ext cx="1569719" cy="1437052"/>
          </a:xfrm>
          <a:prstGeom prst="rightArrow">
            <a:avLst>
              <a:gd name="adj1" fmla="val 50000"/>
              <a:gd name="adj2" fmla="val 50000"/>
            </a:avLst>
          </a:prstGeom>
          <a:solidFill>
            <a:srgbClr val="92D050"/>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Literatura Universal</a:t>
            </a:r>
            <a:endParaRPr sz="1400" b="0" i="0" u="none" strike="noStrike" cap="none">
              <a:solidFill>
                <a:schemeClr val="lt1"/>
              </a:solidFill>
              <a:latin typeface="Arial"/>
              <a:ea typeface="Arial"/>
              <a:cs typeface="Arial"/>
              <a:sym typeface="Arial"/>
            </a:endParaRPr>
          </a:p>
        </p:txBody>
      </p:sp>
      <p:sp>
        <p:nvSpPr>
          <p:cNvPr id="112" name="Google Shape;112;p14"/>
          <p:cNvSpPr/>
          <p:nvPr/>
        </p:nvSpPr>
        <p:spPr>
          <a:xfrm>
            <a:off x="84150" y="2393534"/>
            <a:ext cx="1816500" cy="108900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Elementos narrativos</a:t>
            </a:r>
            <a:endParaRPr>
              <a:solidFill>
                <a:schemeClr val="dk1"/>
              </a:solidFill>
            </a:endParaRPr>
          </a:p>
        </p:txBody>
      </p:sp>
      <p:sp>
        <p:nvSpPr>
          <p:cNvPr id="113" name="Google Shape;113;p14"/>
          <p:cNvSpPr/>
          <p:nvPr/>
        </p:nvSpPr>
        <p:spPr>
          <a:xfrm>
            <a:off x="218275" y="313275"/>
            <a:ext cx="2811900" cy="152070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457200" lvl="0" indent="-292100" algn="l" rtl="0">
              <a:spcBef>
                <a:spcPts val="0"/>
              </a:spcBef>
              <a:spcAft>
                <a:spcPts val="0"/>
              </a:spcAft>
              <a:buClr>
                <a:schemeClr val="dk1"/>
              </a:buClr>
              <a:buSzPts val="1000"/>
              <a:buChar char="-"/>
            </a:pPr>
            <a:r>
              <a:rPr lang="en-US" sz="1000">
                <a:solidFill>
                  <a:schemeClr val="dk1"/>
                </a:solidFill>
              </a:rPr>
              <a:t>Novela</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Época</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Cultura</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Narrativa</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Narrador</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Personajes</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Espacio</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Tiempo</a:t>
            </a:r>
            <a:endParaRPr sz="1000">
              <a:solidFill>
                <a:schemeClr val="dk1"/>
              </a:solidFill>
            </a:endParaRPr>
          </a:p>
          <a:p>
            <a:pPr marL="457200" lvl="0" indent="-292100" algn="l" rtl="0">
              <a:spcBef>
                <a:spcPts val="0"/>
              </a:spcBef>
              <a:spcAft>
                <a:spcPts val="0"/>
              </a:spcAft>
              <a:buClr>
                <a:schemeClr val="dk1"/>
              </a:buClr>
              <a:buSzPts val="1000"/>
              <a:buChar char="-"/>
            </a:pPr>
            <a:r>
              <a:rPr lang="en-US" sz="1000">
                <a:solidFill>
                  <a:schemeClr val="dk1"/>
                </a:solidFill>
              </a:rPr>
              <a:t>Lenguaje literario</a:t>
            </a:r>
            <a:endParaRPr sz="1300">
              <a:solidFill>
                <a:schemeClr val="dk1"/>
              </a:solidFill>
            </a:endParaRPr>
          </a:p>
        </p:txBody>
      </p:sp>
      <p:sp>
        <p:nvSpPr>
          <p:cNvPr id="114" name="Google Shape;114;p14"/>
          <p:cNvSpPr/>
          <p:nvPr/>
        </p:nvSpPr>
        <p:spPr>
          <a:xfrm>
            <a:off x="6647768" y="3883828"/>
            <a:ext cx="2496232" cy="1751052"/>
          </a:xfrm>
          <a:prstGeom prst="rect">
            <a:avLst/>
          </a:prstGeom>
          <a:solidFill>
            <a:schemeClr val="lt1"/>
          </a:solidFill>
          <a:ln w="25400" cap="flat" cmpd="sng">
            <a:solidFill>
              <a:srgbClr val="FFDD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Planteamiento del problema</a:t>
            </a:r>
            <a:endParaRPr/>
          </a:p>
          <a:p>
            <a:pPr marL="0" marR="0" lvl="0" indent="0" algn="ctr"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Metodología de </a:t>
            </a:r>
            <a:r>
              <a:rPr lang="en-US" sz="1200">
                <a:solidFill>
                  <a:schemeClr val="dk1"/>
                </a:solidFill>
              </a:rPr>
              <a:t>cómo</a:t>
            </a:r>
            <a:r>
              <a:rPr lang="en-US" sz="1200" b="0" i="0" u="none" strike="noStrike" cap="none">
                <a:solidFill>
                  <a:schemeClr val="dk1"/>
                </a:solidFill>
                <a:latin typeface="Arial"/>
                <a:ea typeface="Arial"/>
                <a:cs typeface="Arial"/>
                <a:sym typeface="Arial"/>
              </a:rPr>
              <a:t> investigar</a:t>
            </a:r>
            <a:endParaRPr/>
          </a:p>
          <a:p>
            <a:pPr marL="0" marR="0" lvl="0" indent="0" algn="ctr"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Elaboración de un huerto</a:t>
            </a:r>
            <a:endParaRPr/>
          </a:p>
          <a:p>
            <a:pPr marL="0" marR="0" lvl="0" indent="0" algn="ctr"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Elaboración de hipótesis </a:t>
            </a:r>
            <a:endParaRPr/>
          </a:p>
        </p:txBody>
      </p:sp>
      <p:sp>
        <p:nvSpPr>
          <p:cNvPr id="115" name="Google Shape;115;p14"/>
          <p:cNvSpPr/>
          <p:nvPr/>
        </p:nvSpPr>
        <p:spPr>
          <a:xfrm>
            <a:off x="7339549" y="2196675"/>
            <a:ext cx="1708200" cy="1187100"/>
          </a:xfrm>
          <a:prstGeom prst="rect">
            <a:avLst/>
          </a:prstGeom>
          <a:solidFill>
            <a:schemeClr val="lt1"/>
          </a:solidFill>
          <a:ln w="25400" cap="flat" cmpd="sng">
            <a:solidFill>
              <a:srgbClr val="FFDD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M</a:t>
            </a:r>
            <a:r>
              <a:rPr lang="en-US">
                <a:solidFill>
                  <a:schemeClr val="dk1"/>
                </a:solidFill>
              </a:rPr>
              <a:t>é</a:t>
            </a:r>
            <a:r>
              <a:rPr lang="en-US" sz="1400" b="0" i="0" u="none" strike="noStrike" cap="none">
                <a:solidFill>
                  <a:schemeClr val="dk1"/>
                </a:solidFill>
                <a:latin typeface="Arial"/>
                <a:ea typeface="Arial"/>
                <a:cs typeface="Arial"/>
                <a:sym typeface="Arial"/>
              </a:rPr>
              <a:t>todo</a:t>
            </a:r>
            <a:endParaRPr>
              <a:solidFill>
                <a:schemeClr val="dk1"/>
              </a:solidFill>
            </a:endParaRPr>
          </a:p>
          <a:p>
            <a:pPr marL="0" marR="0" lvl="0" indent="0" algn="ctr" rtl="0">
              <a:lnSpc>
                <a:spcPct val="100000"/>
              </a:lnSpc>
              <a:spcBef>
                <a:spcPts val="0"/>
              </a:spcBef>
              <a:spcAft>
                <a:spcPts val="0"/>
              </a:spcAft>
              <a:buNone/>
            </a:pPr>
            <a:r>
              <a:rPr lang="en-US">
                <a:solidFill>
                  <a:schemeClr val="dk1"/>
                </a:solidFill>
              </a:rPr>
              <a:t>científico</a:t>
            </a:r>
            <a:endParaRPr>
              <a:solidFill>
                <a:schemeClr val="dk1"/>
              </a:solidFill>
            </a:endParaRPr>
          </a:p>
        </p:txBody>
      </p:sp>
      <p:sp>
        <p:nvSpPr>
          <p:cNvPr id="116" name="Google Shape;116;p14"/>
          <p:cNvSpPr/>
          <p:nvPr/>
        </p:nvSpPr>
        <p:spPr>
          <a:xfrm>
            <a:off x="3654550" y="5425500"/>
            <a:ext cx="2885100" cy="1320600"/>
          </a:xfrm>
          <a:prstGeom prst="rect">
            <a:avLst/>
          </a:prstGeom>
          <a:solidFill>
            <a:schemeClr val="lt1"/>
          </a:solidFill>
          <a:ln w="25400" cap="flat" cmpd="sng">
            <a:solidFill>
              <a:srgbClr val="9B9B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200">
                <a:solidFill>
                  <a:schemeClr val="dk1"/>
                </a:solidFill>
              </a:rPr>
              <a:t>Identificación de las características de textos narrativos de difusión científica.</a:t>
            </a:r>
            <a:endParaRPr sz="1200">
              <a:solidFill>
                <a:schemeClr val="dk1"/>
              </a:solidFill>
            </a:endParaRPr>
          </a:p>
          <a:p>
            <a:pPr marL="0" marR="0" lvl="0" indent="0" algn="ctr" rtl="0">
              <a:lnSpc>
                <a:spcPct val="100000"/>
              </a:lnSpc>
              <a:spcBef>
                <a:spcPts val="0"/>
              </a:spcBef>
              <a:spcAft>
                <a:spcPts val="0"/>
              </a:spcAft>
              <a:buNone/>
            </a:pPr>
            <a:endParaRPr sz="1200">
              <a:solidFill>
                <a:schemeClr val="dk1"/>
              </a:solidFill>
            </a:endParaRPr>
          </a:p>
          <a:p>
            <a:pPr marL="0" marR="0" lvl="0" indent="0" algn="ctr" rtl="0">
              <a:lnSpc>
                <a:spcPct val="100000"/>
              </a:lnSpc>
              <a:spcBef>
                <a:spcPts val="0"/>
              </a:spcBef>
              <a:spcAft>
                <a:spcPts val="0"/>
              </a:spcAft>
              <a:buNone/>
            </a:pPr>
            <a:r>
              <a:rPr lang="en-US" sz="1200">
                <a:solidFill>
                  <a:schemeClr val="dk1"/>
                </a:solidFill>
              </a:rPr>
              <a:t>Organización de la información de forma secuencial en una línea de tiempo.</a:t>
            </a:r>
            <a:endParaRPr sz="1200">
              <a:solidFill>
                <a:schemeClr val="dk1"/>
              </a:solidFill>
            </a:endParaRPr>
          </a:p>
        </p:txBody>
      </p:sp>
      <p:sp>
        <p:nvSpPr>
          <p:cNvPr id="117" name="Google Shape;117;p14"/>
          <p:cNvSpPr/>
          <p:nvPr/>
        </p:nvSpPr>
        <p:spPr>
          <a:xfrm>
            <a:off x="709019" y="5007967"/>
            <a:ext cx="2106900" cy="1751100"/>
          </a:xfrm>
          <a:prstGeom prst="rect">
            <a:avLst/>
          </a:prstGeom>
          <a:solidFill>
            <a:schemeClr val="lt1"/>
          </a:solidFill>
          <a:ln w="25400" cap="flat" cmpd="sng">
            <a:solidFill>
              <a:srgbClr val="9B9B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00">
                <a:solidFill>
                  <a:schemeClr val="dk1"/>
                </a:solidFill>
              </a:rPr>
              <a:t>Ideas principales</a:t>
            </a:r>
            <a:endParaRPr sz="1300">
              <a:solidFill>
                <a:schemeClr val="dk1"/>
              </a:solidFill>
            </a:endParaRPr>
          </a:p>
          <a:p>
            <a:pPr marL="0" marR="0" lvl="0" indent="0" algn="ctr" rtl="0">
              <a:lnSpc>
                <a:spcPct val="100000"/>
              </a:lnSpc>
              <a:spcBef>
                <a:spcPts val="0"/>
              </a:spcBef>
              <a:spcAft>
                <a:spcPts val="0"/>
              </a:spcAft>
              <a:buNone/>
            </a:pPr>
            <a:r>
              <a:rPr lang="en-US" sz="1300">
                <a:solidFill>
                  <a:schemeClr val="dk1"/>
                </a:solidFill>
              </a:rPr>
              <a:t>Ideas secundarias</a:t>
            </a:r>
            <a:endParaRPr sz="1300">
              <a:solidFill>
                <a:schemeClr val="dk1"/>
              </a:solidFill>
            </a:endParaRPr>
          </a:p>
          <a:p>
            <a:pPr marL="0" marR="0" lvl="0" indent="0" algn="ctr" rtl="0">
              <a:lnSpc>
                <a:spcPct val="100000"/>
              </a:lnSpc>
              <a:spcBef>
                <a:spcPts val="0"/>
              </a:spcBef>
              <a:spcAft>
                <a:spcPts val="0"/>
              </a:spcAft>
              <a:buNone/>
            </a:pPr>
            <a:r>
              <a:rPr lang="en-US" sz="1300">
                <a:solidFill>
                  <a:schemeClr val="dk1"/>
                </a:solidFill>
              </a:rPr>
              <a:t>Describir</a:t>
            </a:r>
            <a:endParaRPr sz="1300">
              <a:solidFill>
                <a:schemeClr val="dk1"/>
              </a:solidFill>
            </a:endParaRPr>
          </a:p>
          <a:p>
            <a:pPr marL="0" marR="0" lvl="0" indent="0" algn="ctr" rtl="0">
              <a:lnSpc>
                <a:spcPct val="100000"/>
              </a:lnSpc>
              <a:spcBef>
                <a:spcPts val="0"/>
              </a:spcBef>
              <a:spcAft>
                <a:spcPts val="0"/>
              </a:spcAft>
              <a:buNone/>
            </a:pPr>
            <a:r>
              <a:rPr lang="en-US" sz="1300">
                <a:solidFill>
                  <a:schemeClr val="dk1"/>
                </a:solidFill>
              </a:rPr>
              <a:t>Comparar</a:t>
            </a:r>
            <a:endParaRPr sz="1300">
              <a:solidFill>
                <a:schemeClr val="dk1"/>
              </a:solidFill>
            </a:endParaRPr>
          </a:p>
          <a:p>
            <a:pPr marL="0" marR="0" lvl="0" indent="0" algn="ctr" rtl="0">
              <a:lnSpc>
                <a:spcPct val="100000"/>
              </a:lnSpc>
              <a:spcBef>
                <a:spcPts val="0"/>
              </a:spcBef>
              <a:spcAft>
                <a:spcPts val="0"/>
              </a:spcAft>
              <a:buNone/>
            </a:pPr>
            <a:r>
              <a:rPr lang="en-US" sz="1300">
                <a:solidFill>
                  <a:schemeClr val="dk1"/>
                </a:solidFill>
              </a:rPr>
              <a:t>Organizar</a:t>
            </a:r>
            <a:endParaRPr sz="1300">
              <a:solidFill>
                <a:schemeClr val="dk1"/>
              </a:solidFill>
            </a:endParaRPr>
          </a:p>
          <a:p>
            <a:pPr marL="0" marR="0" lvl="0" indent="0" algn="ctr" rtl="0">
              <a:lnSpc>
                <a:spcPct val="100000"/>
              </a:lnSpc>
              <a:spcBef>
                <a:spcPts val="0"/>
              </a:spcBef>
              <a:spcAft>
                <a:spcPts val="0"/>
              </a:spcAft>
              <a:buNone/>
            </a:pPr>
            <a:r>
              <a:rPr lang="en-US" sz="1300">
                <a:solidFill>
                  <a:schemeClr val="dk1"/>
                </a:solidFill>
              </a:rPr>
              <a:t>Identificar</a:t>
            </a:r>
            <a:endParaRPr sz="1300">
              <a:solidFill>
                <a:schemeClr val="dk1"/>
              </a:solidFill>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p:txBody>
      </p:sp>
      <p:sp>
        <p:nvSpPr>
          <p:cNvPr id="118" name="Google Shape;118;p14"/>
          <p:cNvSpPr/>
          <p:nvPr/>
        </p:nvSpPr>
        <p:spPr>
          <a:xfrm>
            <a:off x="3787140" y="2277664"/>
            <a:ext cx="1569719" cy="1320728"/>
          </a:xfrm>
          <a:prstGeom prst="rect">
            <a:avLst/>
          </a:prstGeom>
          <a:solidFill>
            <a:srgbClr val="75F2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¿Cómo podemos desarrollar la autosuficiencia alimentaria?</a:t>
            </a:r>
            <a:endParaRPr sz="1400" b="0" i="0" u="none" strike="noStrike" cap="none">
              <a:solidFill>
                <a:schemeClr val="dk1"/>
              </a:solidFill>
              <a:latin typeface="Arial"/>
              <a:ea typeface="Arial"/>
              <a:cs typeface="Arial"/>
              <a:sym typeface="Arial"/>
            </a:endParaRPr>
          </a:p>
        </p:txBody>
      </p:sp>
      <p:sp>
        <p:nvSpPr>
          <p:cNvPr id="119" name="Google Shape;119;p14"/>
          <p:cNvSpPr/>
          <p:nvPr/>
        </p:nvSpPr>
        <p:spPr>
          <a:xfrm>
            <a:off x="4145165" y="299480"/>
            <a:ext cx="4297270" cy="118696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900">
                <a:solidFill>
                  <a:schemeClr val="dk1"/>
                </a:solidFill>
              </a:rPr>
              <a:t>¿Cómo elaborar un huerto familiar?</a:t>
            </a:r>
            <a:endParaRPr sz="3900" b="0" i="0" u="none" strike="noStrike" cap="none">
              <a:solidFill>
                <a:schemeClr val="dk1"/>
              </a:solidFill>
              <a:latin typeface="Arial"/>
              <a:ea typeface="Arial"/>
              <a:cs typeface="Arial"/>
              <a:sym typeface="Arial"/>
            </a:endParaRPr>
          </a:p>
        </p:txBody>
      </p:sp>
      <p:sp>
        <p:nvSpPr>
          <p:cNvPr id="120" name="Google Shape;120;p14"/>
          <p:cNvSpPr/>
          <p:nvPr/>
        </p:nvSpPr>
        <p:spPr>
          <a:xfrm>
            <a:off x="3157936" y="5757681"/>
            <a:ext cx="311400" cy="251700"/>
          </a:xfrm>
          <a:prstGeom prst="leftArrow">
            <a:avLst>
              <a:gd name="adj1" fmla="val 50000"/>
              <a:gd name="adj2" fmla="val 50000"/>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 name="Google Shape;121;p14"/>
          <p:cNvSpPr/>
          <p:nvPr/>
        </p:nvSpPr>
        <p:spPr>
          <a:xfrm flipH="1">
            <a:off x="1031350" y="1896559"/>
            <a:ext cx="261300" cy="329700"/>
          </a:xfrm>
          <a:prstGeom prst="upArrow">
            <a:avLst>
              <a:gd name="adj1" fmla="val 50000"/>
              <a:gd name="adj2" fmla="val 50000"/>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14"/>
          <p:cNvSpPr/>
          <p:nvPr/>
        </p:nvSpPr>
        <p:spPr>
          <a:xfrm>
            <a:off x="7976556" y="3494220"/>
            <a:ext cx="199708" cy="279032"/>
          </a:xfrm>
          <a:prstGeom prst="downArrow">
            <a:avLst>
              <a:gd name="adj1" fmla="val 50000"/>
              <a:gd name="adj2" fmla="val 50000"/>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23" name="Google Shape;123;p14"/>
          <p:cNvCxnSpPr/>
          <p:nvPr/>
        </p:nvCxnSpPr>
        <p:spPr>
          <a:xfrm rot="10800000" flipH="1">
            <a:off x="2057525" y="4948200"/>
            <a:ext cx="5060400" cy="750900"/>
          </a:xfrm>
          <a:prstGeom prst="straightConnector1">
            <a:avLst/>
          </a:prstGeom>
          <a:noFill/>
          <a:ln w="19050" cap="flat" cmpd="sng">
            <a:solidFill>
              <a:srgbClr val="FF9900"/>
            </a:solidFill>
            <a:prstDash val="dash"/>
            <a:round/>
            <a:headEnd type="none" w="med" len="med"/>
            <a:tailEnd type="none" w="med" len="med"/>
          </a:ln>
        </p:spPr>
      </p:cxnSp>
      <p:cxnSp>
        <p:nvCxnSpPr>
          <p:cNvPr id="124" name="Google Shape;124;p14"/>
          <p:cNvCxnSpPr/>
          <p:nvPr/>
        </p:nvCxnSpPr>
        <p:spPr>
          <a:xfrm rot="10800000" flipH="1">
            <a:off x="2084850" y="4623425"/>
            <a:ext cx="4708200" cy="1509600"/>
          </a:xfrm>
          <a:prstGeom prst="straightConnector1">
            <a:avLst/>
          </a:prstGeom>
          <a:noFill/>
          <a:ln w="19050" cap="flat" cmpd="sng">
            <a:solidFill>
              <a:srgbClr val="FF9900"/>
            </a:solidFill>
            <a:prstDash val="dash"/>
            <a:round/>
            <a:headEnd type="none" w="med" len="med"/>
            <a:tailEnd type="none" w="med" len="med"/>
          </a:ln>
        </p:spPr>
      </p:cxnSp>
      <p:cxnSp>
        <p:nvCxnSpPr>
          <p:cNvPr id="125" name="Google Shape;125;p14"/>
          <p:cNvCxnSpPr/>
          <p:nvPr/>
        </p:nvCxnSpPr>
        <p:spPr>
          <a:xfrm>
            <a:off x="482650" y="942600"/>
            <a:ext cx="548700" cy="4482900"/>
          </a:xfrm>
          <a:prstGeom prst="straightConnector1">
            <a:avLst/>
          </a:prstGeom>
          <a:noFill/>
          <a:ln w="9525" cap="flat" cmpd="sng">
            <a:solidFill>
              <a:srgbClr val="0070C0"/>
            </a:solidFill>
            <a:prstDash val="solid"/>
            <a:round/>
            <a:headEnd type="none" w="med" len="med"/>
            <a:tailEnd type="none" w="med" len="med"/>
          </a:ln>
        </p:spPr>
      </p:cxnSp>
      <p:cxnSp>
        <p:nvCxnSpPr>
          <p:cNvPr id="126" name="Google Shape;126;p14"/>
          <p:cNvCxnSpPr/>
          <p:nvPr/>
        </p:nvCxnSpPr>
        <p:spPr>
          <a:xfrm flipH="1">
            <a:off x="960375" y="5287600"/>
            <a:ext cx="158700" cy="274200"/>
          </a:xfrm>
          <a:prstGeom prst="straightConnector1">
            <a:avLst/>
          </a:prstGeom>
          <a:noFill/>
          <a:ln w="9525" cap="flat" cmpd="sng">
            <a:solidFill>
              <a:srgbClr val="0070C0"/>
            </a:solidFill>
            <a:prstDash val="solid"/>
            <a:round/>
            <a:headEnd type="none" w="med" len="med"/>
            <a:tailEnd type="none" w="med" len="med"/>
          </a:ln>
        </p:spPr>
      </p:cxnSp>
      <p:cxnSp>
        <p:nvCxnSpPr>
          <p:cNvPr id="127" name="Google Shape;127;p14"/>
          <p:cNvCxnSpPr/>
          <p:nvPr/>
        </p:nvCxnSpPr>
        <p:spPr>
          <a:xfrm flipH="1">
            <a:off x="2122250" y="4175900"/>
            <a:ext cx="4699800" cy="2203500"/>
          </a:xfrm>
          <a:prstGeom prst="straightConnector1">
            <a:avLst/>
          </a:prstGeom>
          <a:noFill/>
          <a:ln w="9525" cap="flat" cmpd="sng">
            <a:solidFill>
              <a:srgbClr val="0070C0"/>
            </a:solidFill>
            <a:prstDash val="solid"/>
            <a:round/>
            <a:headEnd type="none" w="med" len="med"/>
            <a:tailEnd type="none" w="med" len="med"/>
          </a:ln>
        </p:spPr>
      </p:cxnSp>
      <p:cxnSp>
        <p:nvCxnSpPr>
          <p:cNvPr id="128" name="Google Shape;128;p14"/>
          <p:cNvCxnSpPr/>
          <p:nvPr/>
        </p:nvCxnSpPr>
        <p:spPr>
          <a:xfrm flipH="1">
            <a:off x="6256775" y="4205850"/>
            <a:ext cx="772500" cy="1582500"/>
          </a:xfrm>
          <a:prstGeom prst="straightConnector1">
            <a:avLst/>
          </a:prstGeom>
          <a:noFill/>
          <a:ln w="19050" cap="flat" cmpd="sng">
            <a:solidFill>
              <a:schemeClr val="dk2"/>
            </a:solidFill>
            <a:prstDash val="solid"/>
            <a:round/>
            <a:headEnd type="none" w="med" len="med"/>
            <a:tailEnd type="none" w="med" len="med"/>
          </a:ln>
        </p:spPr>
      </p:cxnSp>
      <p:cxnSp>
        <p:nvCxnSpPr>
          <p:cNvPr id="129" name="Google Shape;129;p14"/>
          <p:cNvCxnSpPr/>
          <p:nvPr/>
        </p:nvCxnSpPr>
        <p:spPr>
          <a:xfrm flipH="1">
            <a:off x="6256725" y="5016000"/>
            <a:ext cx="885600" cy="1526100"/>
          </a:xfrm>
          <a:prstGeom prst="straightConnector1">
            <a:avLst/>
          </a:prstGeom>
          <a:noFill/>
          <a:ln w="19050" cap="flat" cmpd="sng">
            <a:solidFill>
              <a:schemeClr val="dk2"/>
            </a:solidFill>
            <a:prstDash val="solid"/>
            <a:round/>
            <a:headEnd type="none" w="med" len="med"/>
            <a:tailEnd type="none" w="med" len="med"/>
          </a:ln>
        </p:spPr>
      </p:cxnSp>
      <p:cxnSp>
        <p:nvCxnSpPr>
          <p:cNvPr id="130" name="Google Shape;130;p14"/>
          <p:cNvCxnSpPr/>
          <p:nvPr/>
        </p:nvCxnSpPr>
        <p:spPr>
          <a:xfrm>
            <a:off x="1111850" y="941800"/>
            <a:ext cx="627900" cy="5235300"/>
          </a:xfrm>
          <a:prstGeom prst="straightConnector1">
            <a:avLst/>
          </a:prstGeom>
          <a:noFill/>
          <a:ln w="9525" cap="flat" cmpd="sng">
            <a:solidFill>
              <a:srgbClr val="0070C0"/>
            </a:solidFill>
            <a:prstDash val="solid"/>
            <a:round/>
            <a:headEnd type="none" w="med" len="med"/>
            <a:tailEnd type="none" w="med" len="med"/>
          </a:ln>
        </p:spPr>
      </p:cxnSp>
      <p:cxnSp>
        <p:nvCxnSpPr>
          <p:cNvPr id="131" name="Google Shape;131;p14"/>
          <p:cNvCxnSpPr/>
          <p:nvPr/>
        </p:nvCxnSpPr>
        <p:spPr>
          <a:xfrm>
            <a:off x="642300" y="1530475"/>
            <a:ext cx="6650700" cy="716100"/>
          </a:xfrm>
          <a:prstGeom prst="straightConnector1">
            <a:avLst/>
          </a:prstGeom>
          <a:noFill/>
          <a:ln w="19050" cap="flat" cmpd="sng">
            <a:solidFill>
              <a:schemeClr val="dk2"/>
            </a:solidFill>
            <a:prstDash val="solid"/>
            <a:round/>
            <a:headEnd type="none" w="med" len="med"/>
            <a:tailEnd type="none" w="med" len="med"/>
          </a:ln>
        </p:spPr>
      </p:cxnSp>
      <p:cxnSp>
        <p:nvCxnSpPr>
          <p:cNvPr id="132" name="Google Shape;132;p14"/>
          <p:cNvCxnSpPr/>
          <p:nvPr/>
        </p:nvCxnSpPr>
        <p:spPr>
          <a:xfrm>
            <a:off x="1292650" y="949800"/>
            <a:ext cx="1075200" cy="4554300"/>
          </a:xfrm>
          <a:prstGeom prst="straightConnector1">
            <a:avLst/>
          </a:prstGeom>
          <a:noFill/>
          <a:ln w="9525" cap="flat" cmpd="sng">
            <a:solidFill>
              <a:srgbClr val="CC0000"/>
            </a:solidFill>
            <a:prstDash val="dash"/>
            <a:round/>
            <a:headEnd type="none" w="med" len="med"/>
            <a:tailEnd type="none" w="med" len="med"/>
          </a:ln>
        </p:spPr>
      </p:cxnSp>
      <p:cxnSp>
        <p:nvCxnSpPr>
          <p:cNvPr id="133" name="Google Shape;133;p14"/>
          <p:cNvCxnSpPr/>
          <p:nvPr/>
        </p:nvCxnSpPr>
        <p:spPr>
          <a:xfrm>
            <a:off x="1241800" y="941800"/>
            <a:ext cx="5934000" cy="3912600"/>
          </a:xfrm>
          <a:prstGeom prst="straightConnector1">
            <a:avLst/>
          </a:prstGeom>
          <a:noFill/>
          <a:ln w="9525" cap="flat" cmpd="sng">
            <a:solidFill>
              <a:srgbClr val="FF0000"/>
            </a:solidFill>
            <a:prstDash val="solid"/>
            <a:round/>
            <a:headEnd type="none" w="med" len="med"/>
            <a:tailEnd type="none" w="med" len="med"/>
          </a:ln>
        </p:spPr>
      </p:cxnSp>
      <p:cxnSp>
        <p:nvCxnSpPr>
          <p:cNvPr id="134" name="Google Shape;134;p14"/>
          <p:cNvCxnSpPr/>
          <p:nvPr/>
        </p:nvCxnSpPr>
        <p:spPr>
          <a:xfrm>
            <a:off x="1218450" y="1530475"/>
            <a:ext cx="5870700" cy="3389100"/>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16893d6484_0_298"/>
          <p:cNvSpPr txBox="1"/>
          <p:nvPr/>
        </p:nvSpPr>
        <p:spPr>
          <a:xfrm>
            <a:off x="511825" y="571125"/>
            <a:ext cx="8131500" cy="587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 Asignaturas participantes, temas o conceptos de cada una.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Biología IV, Literatura Universal e Inglés</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Método científico, Plantas, semillas y, huerto</a:t>
            </a: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b. Fuentes de apoyo.</a:t>
            </a:r>
            <a:endParaRPr sz="2300" b="1">
              <a:solidFill>
                <a:schemeClr val="dk1"/>
              </a:solidFill>
              <a:latin typeface="Century Gothic"/>
              <a:ea typeface="Century Gothic"/>
              <a:cs typeface="Century Gothic"/>
              <a:sym typeface="Century Gothic"/>
            </a:endParaRPr>
          </a:p>
          <a:p>
            <a:pPr marL="457200" lvl="0" indent="-381000" algn="just" rtl="0">
              <a:lnSpc>
                <a:spcPct val="115000"/>
              </a:lnSpc>
              <a:spcBef>
                <a:spcPts val="0"/>
              </a:spcBef>
              <a:spcAft>
                <a:spcPts val="0"/>
              </a:spcAft>
              <a:buClr>
                <a:schemeClr val="dk1"/>
              </a:buClr>
              <a:buSzPts val="2400"/>
              <a:buChar char="-"/>
            </a:pPr>
            <a:r>
              <a:rPr lang="en-US" sz="2300" b="1">
                <a:solidFill>
                  <a:schemeClr val="dk1"/>
                </a:solidFill>
                <a:latin typeface="Century Gothic"/>
                <a:ea typeface="Century Gothic"/>
                <a:cs typeface="Century Gothic"/>
                <a:sym typeface="Century Gothic"/>
              </a:rPr>
              <a:t>Cervantes, M. y M. Hernández. 2019. Biología General. 4ta., Edición. Grupo Editorial Patria. México. 462p.  </a:t>
            </a:r>
            <a:endParaRPr sz="2200" b="1">
              <a:solidFill>
                <a:schemeClr val="dk1"/>
              </a:solidFill>
              <a:latin typeface="Century Gothic"/>
              <a:ea typeface="Century Gothic"/>
              <a:cs typeface="Century Gothic"/>
              <a:sym typeface="Century Gothic"/>
            </a:endParaRPr>
          </a:p>
          <a:p>
            <a:pPr marL="457200" lvl="0" indent="-374650" algn="just" rtl="0">
              <a:lnSpc>
                <a:spcPct val="115000"/>
              </a:lnSpc>
              <a:spcBef>
                <a:spcPts val="0"/>
              </a:spcBef>
              <a:spcAft>
                <a:spcPts val="0"/>
              </a:spcAft>
              <a:buClr>
                <a:schemeClr val="dk1"/>
              </a:buClr>
              <a:buSzPts val="2300"/>
              <a:buChar char="-"/>
            </a:pPr>
            <a:r>
              <a:rPr lang="en-US" sz="2200" b="1">
                <a:solidFill>
                  <a:schemeClr val="dk1"/>
                </a:solidFill>
                <a:latin typeface="Century Gothic"/>
                <a:ea typeface="Century Gothic"/>
                <a:cs typeface="Century Gothic"/>
                <a:sym typeface="Century Gothic"/>
              </a:rPr>
              <a:t>Valdivia, B. y P. Granillo. 2020. Biología General: los sistemas vivientes. 2da. Edición, Grupo Editorial Patria. México, 218p.</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Video de youtube: Experimento de Biología (aplicando el método científico), </a:t>
            </a:r>
            <a:r>
              <a:rPr lang="en-US" sz="2300" b="1" u="sng">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https://youtu.be/3Yai39SinWU</a:t>
            </a: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16893d6484_0_302"/>
          <p:cNvSpPr txBox="1"/>
          <p:nvPr/>
        </p:nvSpPr>
        <p:spPr>
          <a:xfrm>
            <a:off x="511825" y="571125"/>
            <a:ext cx="8131500" cy="575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Justificación de la actividad. </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Una vez adquiridos los conocimientos, teóricos y metodológicos sobre la germinación y de cómo elaborar un huerto, el estudiante realizará los pasos, implicados en su ejecución. </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16893d6484_0_306"/>
          <p:cNvSpPr txBox="1"/>
          <p:nvPr/>
        </p:nvSpPr>
        <p:spPr>
          <a:xfrm>
            <a:off x="506250" y="630600"/>
            <a:ext cx="8131500" cy="55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Apertura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APERTURA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Se organizan como equipo para traer el material con el cual realizar el huerto.  </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AutoNum type="arabicPeriod"/>
            </a:pPr>
            <a:endParaRPr sz="2300" b="1">
              <a:solidFill>
                <a:schemeClr val="dk1"/>
              </a:solidFill>
              <a:latin typeface="Century Gothic"/>
              <a:ea typeface="Century Gothic"/>
              <a:cs typeface="Century Gothic"/>
              <a:sym typeface="Century Gothic"/>
            </a:endParaRPr>
          </a:p>
          <a:p>
            <a:pPr marL="457200" lvl="0" indent="0" algn="ctr" rtl="0">
              <a:spcBef>
                <a:spcPts val="0"/>
              </a:spcBef>
              <a:spcAft>
                <a:spcPts val="0"/>
              </a:spcAft>
              <a:buNone/>
            </a:pPr>
            <a:r>
              <a:rPr lang="en-US" sz="2300" b="1">
                <a:solidFill>
                  <a:schemeClr val="dk1"/>
                </a:solidFill>
                <a:latin typeface="Century Gothic"/>
                <a:ea typeface="Century Gothic"/>
                <a:cs typeface="Century Gothic"/>
                <a:sym typeface="Century Gothic"/>
              </a:rPr>
              <a:t>MATERIALES</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Semillas: jitomate, rábano y menta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Bolsas negras de basura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Tierra negra y de hoja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Huacales</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Regadera</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Agua</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16893d6484_0_31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desarrollo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Una vez conseguido el material, se procede a realizar la siembra. </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AutoNum type="arabicPeriod"/>
            </a:pPr>
            <a:r>
              <a:rPr lang="en-US" sz="2300" b="1">
                <a:solidFill>
                  <a:schemeClr val="dk1"/>
                </a:solidFill>
                <a:latin typeface="Century Gothic"/>
                <a:ea typeface="Century Gothic"/>
                <a:cs typeface="Century Gothic"/>
                <a:sym typeface="Century Gothic"/>
              </a:rPr>
              <a:t>Se organizan los estudiantes para regar y cuidar las plantas</a:t>
            </a:r>
            <a:endParaRPr sz="2300" b="1">
              <a:solidFill>
                <a:schemeClr val="dk1"/>
              </a:solidFill>
              <a:latin typeface="Century Gothic"/>
              <a:ea typeface="Century Gothic"/>
              <a:cs typeface="Century Gothic"/>
              <a:sym typeface="Century Gothic"/>
            </a:endParaRPr>
          </a:p>
          <a:p>
            <a:pPr marL="457200" lvl="0" indent="-374650" algn="l" rtl="0">
              <a:spcBef>
                <a:spcPts val="0"/>
              </a:spcBef>
              <a:spcAft>
                <a:spcPts val="0"/>
              </a:spcAft>
              <a:buClr>
                <a:schemeClr val="dk1"/>
              </a:buClr>
              <a:buSzPts val="2300"/>
              <a:buFont typeface="Century Gothic"/>
              <a:buAutoNum type="arabicPeriod"/>
            </a:pP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(Pasos y organización del grupo. Incluir materiales,</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herramientas, y evidencias de aprendizaje.)</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653f23ec2_0_0"/>
          <p:cNvSpPr txBox="1">
            <a:spLocks noGrp="1"/>
          </p:cNvSpPr>
          <p:nvPr>
            <p:ph type="body" idx="1"/>
          </p:nvPr>
        </p:nvSpPr>
        <p:spPr>
          <a:xfrm>
            <a:off x="866442" y="4777381"/>
            <a:ext cx="6621000" cy="86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61" name="Google Shape;561;g25653f23ec2_0_0"/>
          <p:cNvPicPr preferRelativeResize="0"/>
          <p:nvPr/>
        </p:nvPicPr>
        <p:blipFill>
          <a:blip r:embed="rId3">
            <a:alphaModFix/>
          </a:blip>
          <a:stretch>
            <a:fillRect/>
          </a:stretch>
        </p:blipFill>
        <p:spPr>
          <a:xfrm>
            <a:off x="152400" y="152400"/>
            <a:ext cx="4178673" cy="3133989"/>
          </a:xfrm>
          <a:prstGeom prst="rect">
            <a:avLst/>
          </a:prstGeom>
          <a:noFill/>
          <a:ln>
            <a:noFill/>
          </a:ln>
        </p:spPr>
      </p:pic>
      <p:pic>
        <p:nvPicPr>
          <p:cNvPr id="562" name="Google Shape;562;g25653f23ec2_0_0"/>
          <p:cNvPicPr preferRelativeResize="0"/>
          <p:nvPr/>
        </p:nvPicPr>
        <p:blipFill>
          <a:blip r:embed="rId4">
            <a:alphaModFix/>
          </a:blip>
          <a:stretch>
            <a:fillRect/>
          </a:stretch>
        </p:blipFill>
        <p:spPr>
          <a:xfrm>
            <a:off x="4724382" y="0"/>
            <a:ext cx="4419620" cy="3314700"/>
          </a:xfrm>
          <a:prstGeom prst="rect">
            <a:avLst/>
          </a:prstGeom>
          <a:noFill/>
          <a:ln>
            <a:noFill/>
          </a:ln>
        </p:spPr>
      </p:pic>
      <p:pic>
        <p:nvPicPr>
          <p:cNvPr id="563" name="Google Shape;563;g25653f23ec2_0_0"/>
          <p:cNvPicPr preferRelativeResize="0"/>
          <p:nvPr/>
        </p:nvPicPr>
        <p:blipFill>
          <a:blip r:embed="rId5">
            <a:alphaModFix/>
          </a:blip>
          <a:stretch>
            <a:fillRect/>
          </a:stretch>
        </p:blipFill>
        <p:spPr>
          <a:xfrm>
            <a:off x="4797825" y="3724000"/>
            <a:ext cx="4178668" cy="3134001"/>
          </a:xfrm>
          <a:prstGeom prst="rect">
            <a:avLst/>
          </a:prstGeom>
          <a:noFill/>
          <a:ln>
            <a:noFill/>
          </a:ln>
        </p:spPr>
      </p:pic>
      <p:pic>
        <p:nvPicPr>
          <p:cNvPr id="564" name="Google Shape;564;g25653f23ec2_0_0"/>
          <p:cNvPicPr preferRelativeResize="0"/>
          <p:nvPr/>
        </p:nvPicPr>
        <p:blipFill>
          <a:blip r:embed="rId6">
            <a:alphaModFix/>
          </a:blip>
          <a:stretch>
            <a:fillRect/>
          </a:stretch>
        </p:blipFill>
        <p:spPr>
          <a:xfrm>
            <a:off x="152400" y="3550225"/>
            <a:ext cx="4419599" cy="331468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5653f23ec2_0_10"/>
          <p:cNvSpPr txBox="1">
            <a:spLocks noGrp="1"/>
          </p:cNvSpPr>
          <p:nvPr>
            <p:ph type="body" idx="1"/>
          </p:nvPr>
        </p:nvSpPr>
        <p:spPr>
          <a:xfrm>
            <a:off x="866442" y="4777381"/>
            <a:ext cx="6621000" cy="86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71" name="Google Shape;571;g25653f23ec2_0_10"/>
          <p:cNvPicPr preferRelativeResize="0"/>
          <p:nvPr/>
        </p:nvPicPr>
        <p:blipFill>
          <a:blip r:embed="rId3">
            <a:alphaModFix/>
          </a:blip>
          <a:stretch>
            <a:fillRect/>
          </a:stretch>
        </p:blipFill>
        <p:spPr>
          <a:xfrm>
            <a:off x="309300" y="197225"/>
            <a:ext cx="4029624" cy="3022203"/>
          </a:xfrm>
          <a:prstGeom prst="rect">
            <a:avLst/>
          </a:prstGeom>
          <a:noFill/>
          <a:ln>
            <a:noFill/>
          </a:ln>
        </p:spPr>
      </p:pic>
      <p:pic>
        <p:nvPicPr>
          <p:cNvPr id="572" name="Google Shape;572;g25653f23ec2_0_10"/>
          <p:cNvPicPr preferRelativeResize="0"/>
          <p:nvPr/>
        </p:nvPicPr>
        <p:blipFill>
          <a:blip r:embed="rId4">
            <a:alphaModFix/>
          </a:blip>
          <a:stretch>
            <a:fillRect/>
          </a:stretch>
        </p:blipFill>
        <p:spPr>
          <a:xfrm>
            <a:off x="4955227" y="102950"/>
            <a:ext cx="3871375" cy="2903524"/>
          </a:xfrm>
          <a:prstGeom prst="rect">
            <a:avLst/>
          </a:prstGeom>
          <a:noFill/>
          <a:ln>
            <a:noFill/>
          </a:ln>
        </p:spPr>
      </p:pic>
      <p:pic>
        <p:nvPicPr>
          <p:cNvPr id="573" name="Google Shape;573;g25653f23ec2_0_10"/>
          <p:cNvPicPr preferRelativeResize="0"/>
          <p:nvPr/>
        </p:nvPicPr>
        <p:blipFill>
          <a:blip r:embed="rId5">
            <a:alphaModFix/>
          </a:blip>
          <a:stretch>
            <a:fillRect/>
          </a:stretch>
        </p:blipFill>
        <p:spPr>
          <a:xfrm>
            <a:off x="159125" y="3429000"/>
            <a:ext cx="4412877" cy="3309658"/>
          </a:xfrm>
          <a:prstGeom prst="rect">
            <a:avLst/>
          </a:prstGeom>
          <a:noFill/>
          <a:ln>
            <a:noFill/>
          </a:ln>
        </p:spPr>
      </p:pic>
      <p:pic>
        <p:nvPicPr>
          <p:cNvPr id="574" name="Google Shape;574;g25653f23ec2_0_10"/>
          <p:cNvPicPr preferRelativeResize="0"/>
          <p:nvPr/>
        </p:nvPicPr>
        <p:blipFill>
          <a:blip r:embed="rId6">
            <a:alphaModFix/>
          </a:blip>
          <a:stretch>
            <a:fillRect/>
          </a:stretch>
        </p:blipFill>
        <p:spPr>
          <a:xfrm>
            <a:off x="5313425" y="3006487"/>
            <a:ext cx="2810300" cy="374707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16893d6484_0_314"/>
          <p:cNvSpPr txBox="1"/>
          <p:nvPr/>
        </p:nvSpPr>
        <p:spPr>
          <a:xfrm>
            <a:off x="406300" y="436650"/>
            <a:ext cx="8131500" cy="61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del cierre de 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Los estudiantes se organizan para el riego de las plantas. </a:t>
            </a:r>
            <a:endParaRPr sz="2300" b="1">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580" name="Google Shape;580;g216893d6484_0_314"/>
          <p:cNvPicPr preferRelativeResize="0"/>
          <p:nvPr/>
        </p:nvPicPr>
        <p:blipFill>
          <a:blip r:embed="rId3">
            <a:alphaModFix/>
          </a:blip>
          <a:stretch>
            <a:fillRect/>
          </a:stretch>
        </p:blipFill>
        <p:spPr>
          <a:xfrm>
            <a:off x="1525113" y="2415501"/>
            <a:ext cx="5600727" cy="420054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216893d6484_0_318"/>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Descripción de lo que se hará con los resultados de</a:t>
            </a:r>
            <a:endParaRPr sz="23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la actividad.</a:t>
            </a:r>
            <a:endParaRPr sz="23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(Evidenciar para qué van a ser utilizado los resultados.)</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pic>
        <p:nvPicPr>
          <p:cNvPr id="586" name="Google Shape;586;g216893d6484_0_318"/>
          <p:cNvPicPr preferRelativeResize="0"/>
          <p:nvPr/>
        </p:nvPicPr>
        <p:blipFill>
          <a:blip r:embed="rId3">
            <a:alphaModFix/>
          </a:blip>
          <a:stretch>
            <a:fillRect/>
          </a:stretch>
        </p:blipFill>
        <p:spPr>
          <a:xfrm>
            <a:off x="511825" y="2195000"/>
            <a:ext cx="2718524" cy="3624699"/>
          </a:xfrm>
          <a:prstGeom prst="rect">
            <a:avLst/>
          </a:prstGeom>
          <a:noFill/>
          <a:ln>
            <a:noFill/>
          </a:ln>
        </p:spPr>
      </p:pic>
      <p:pic>
        <p:nvPicPr>
          <p:cNvPr id="587" name="Google Shape;587;g216893d6484_0_318"/>
          <p:cNvPicPr preferRelativeResize="0"/>
          <p:nvPr/>
        </p:nvPicPr>
        <p:blipFill>
          <a:blip r:embed="rId4">
            <a:alphaModFix/>
          </a:blip>
          <a:stretch>
            <a:fillRect/>
          </a:stretch>
        </p:blipFill>
        <p:spPr>
          <a:xfrm>
            <a:off x="6190125" y="2906983"/>
            <a:ext cx="2718524" cy="3624719"/>
          </a:xfrm>
          <a:prstGeom prst="rect">
            <a:avLst/>
          </a:prstGeom>
          <a:noFill/>
          <a:ln>
            <a:noFill/>
          </a:ln>
        </p:spPr>
      </p:pic>
      <p:pic>
        <p:nvPicPr>
          <p:cNvPr id="588" name="Google Shape;588;g216893d6484_0_318"/>
          <p:cNvPicPr preferRelativeResize="0"/>
          <p:nvPr/>
        </p:nvPicPr>
        <p:blipFill>
          <a:blip r:embed="rId5">
            <a:alphaModFix/>
          </a:blip>
          <a:stretch>
            <a:fillRect/>
          </a:stretch>
        </p:blipFill>
        <p:spPr>
          <a:xfrm>
            <a:off x="3339124" y="1993300"/>
            <a:ext cx="2742226" cy="205666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2eace70182_0_3"/>
          <p:cNvSpPr txBox="1">
            <a:spLocks noGrp="1"/>
          </p:cNvSpPr>
          <p:nvPr>
            <p:ph type="title"/>
          </p:nvPr>
        </p:nvSpPr>
        <p:spPr>
          <a:xfrm>
            <a:off x="866443" y="2861734"/>
            <a:ext cx="6621000" cy="1915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595" name="Google Shape;595;g22eace70182_0_3"/>
          <p:cNvSpPr txBox="1">
            <a:spLocks noGrp="1"/>
          </p:cNvSpPr>
          <p:nvPr>
            <p:ph type="body" idx="1"/>
          </p:nvPr>
        </p:nvSpPr>
        <p:spPr>
          <a:xfrm>
            <a:off x="866442" y="4777381"/>
            <a:ext cx="6621000" cy="86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96" name="Google Shape;596;g22eace70182_0_3"/>
          <p:cNvPicPr preferRelativeResize="0"/>
          <p:nvPr/>
        </p:nvPicPr>
        <p:blipFill>
          <a:blip r:embed="rId3">
            <a:alphaModFix/>
          </a:blip>
          <a:stretch>
            <a:fillRect/>
          </a:stretch>
        </p:blipFill>
        <p:spPr>
          <a:xfrm>
            <a:off x="2529450" y="0"/>
            <a:ext cx="2258749" cy="3011658"/>
          </a:xfrm>
          <a:prstGeom prst="rect">
            <a:avLst/>
          </a:prstGeom>
          <a:noFill/>
          <a:ln>
            <a:noFill/>
          </a:ln>
        </p:spPr>
      </p:pic>
      <p:pic>
        <p:nvPicPr>
          <p:cNvPr id="597" name="Google Shape;597;g22eace70182_0_3"/>
          <p:cNvPicPr preferRelativeResize="0"/>
          <p:nvPr/>
        </p:nvPicPr>
        <p:blipFill>
          <a:blip r:embed="rId4">
            <a:alphaModFix/>
          </a:blip>
          <a:stretch>
            <a:fillRect/>
          </a:stretch>
        </p:blipFill>
        <p:spPr>
          <a:xfrm>
            <a:off x="0" y="2020541"/>
            <a:ext cx="2529450" cy="4496808"/>
          </a:xfrm>
          <a:prstGeom prst="rect">
            <a:avLst/>
          </a:prstGeom>
          <a:noFill/>
          <a:ln>
            <a:noFill/>
          </a:ln>
        </p:spPr>
      </p:pic>
      <p:pic>
        <p:nvPicPr>
          <p:cNvPr id="598" name="Google Shape;598;g22eace70182_0_3"/>
          <p:cNvPicPr preferRelativeResize="0"/>
          <p:nvPr/>
        </p:nvPicPr>
        <p:blipFill>
          <a:blip r:embed="rId5">
            <a:alphaModFix/>
          </a:blip>
          <a:stretch>
            <a:fillRect/>
          </a:stretch>
        </p:blipFill>
        <p:spPr>
          <a:xfrm>
            <a:off x="6768375" y="152400"/>
            <a:ext cx="2213651" cy="2951552"/>
          </a:xfrm>
          <a:prstGeom prst="rect">
            <a:avLst/>
          </a:prstGeom>
          <a:noFill/>
          <a:ln>
            <a:noFill/>
          </a:ln>
        </p:spPr>
      </p:pic>
      <p:pic>
        <p:nvPicPr>
          <p:cNvPr id="599" name="Google Shape;599;g22eace70182_0_3"/>
          <p:cNvPicPr preferRelativeResize="0"/>
          <p:nvPr/>
        </p:nvPicPr>
        <p:blipFill>
          <a:blip r:embed="rId6">
            <a:alphaModFix/>
          </a:blip>
          <a:stretch>
            <a:fillRect/>
          </a:stretch>
        </p:blipFill>
        <p:spPr>
          <a:xfrm>
            <a:off x="4464525" y="2781547"/>
            <a:ext cx="2258750" cy="401555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16893d6484_0_322"/>
          <p:cNvSpPr txBox="1"/>
          <p:nvPr/>
        </p:nvSpPr>
        <p:spPr>
          <a:xfrm>
            <a:off x="416600" y="193650"/>
            <a:ext cx="8131500" cy="64707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Análisis. Contrastación de lo esperado y lo sucedido.</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(Argumentos claros y precisos sobre:</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1. Logros planeados,</a:t>
            </a: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revisó literatura universal y específica de Biología, plantas, método científico y de cómo  elaborar huertos. </a:t>
            </a: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realizaron encuestas.</a:t>
            </a:r>
            <a:endParaRPr sz="2300" b="1">
              <a:solidFill>
                <a:schemeClr val="dk1"/>
              </a:solidFill>
              <a:latin typeface="Century Gothic"/>
              <a:ea typeface="Century Gothic"/>
              <a:cs typeface="Century Gothic"/>
              <a:sym typeface="Century Gothic"/>
            </a:endParaRPr>
          </a:p>
          <a:p>
            <a:pPr marL="457200" marR="0" lvl="0" indent="-374650" algn="just" rtl="0">
              <a:lnSpc>
                <a:spcPct val="100000"/>
              </a:lnSpc>
              <a:spcBef>
                <a:spcPts val="0"/>
              </a:spcBef>
              <a:spcAft>
                <a:spcPts val="0"/>
              </a:spcAft>
              <a:buClr>
                <a:schemeClr val="dk1"/>
              </a:buClr>
              <a:buSzPts val="2300"/>
              <a:buFont typeface="Century Gothic"/>
              <a:buChar char="-"/>
            </a:pPr>
            <a:r>
              <a:rPr lang="en-US" sz="2300" b="1">
                <a:solidFill>
                  <a:schemeClr val="dk1"/>
                </a:solidFill>
                <a:latin typeface="Century Gothic"/>
                <a:ea typeface="Century Gothic"/>
                <a:cs typeface="Century Gothic"/>
                <a:sym typeface="Century Gothic"/>
              </a:rPr>
              <a:t>Se realizó un experimento aplicando el método científico</a:t>
            </a: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2. logros alcanzados.</a:t>
            </a:r>
            <a:endParaRPr sz="2300" b="1">
              <a:solidFill>
                <a:schemeClr val="dk1"/>
              </a:solidFill>
              <a:latin typeface="Century Gothic"/>
              <a:ea typeface="Century Gothic"/>
              <a:cs typeface="Century Gothic"/>
              <a:sym typeface="Century Gothic"/>
            </a:endParaRPr>
          </a:p>
          <a:p>
            <a:pPr marL="0" lvl="0" indent="0" algn="just" rtl="0">
              <a:spcBef>
                <a:spcPts val="0"/>
              </a:spcBef>
              <a:spcAft>
                <a:spcPts val="0"/>
              </a:spcAft>
              <a:buClr>
                <a:schemeClr val="dk1"/>
              </a:buClr>
              <a:buSzPts val="1100"/>
              <a:buFont typeface="Arial"/>
              <a:buNone/>
            </a:pPr>
            <a:r>
              <a:rPr lang="en-US" sz="2300" b="1">
                <a:solidFill>
                  <a:schemeClr val="dk1"/>
                </a:solidFill>
                <a:latin typeface="Century Gothic"/>
                <a:ea typeface="Century Gothic"/>
                <a:cs typeface="Century Gothic"/>
                <a:sym typeface="Century Gothic"/>
              </a:rPr>
              <a:t>Se lograron revisar los conocimientos teóricos y metodológicos de cómo realizar un huerto, pero no solo desde un punto de vista de sólo sembrar sino de cómo a través de la literatura encontramos lo autosustentable y de cómo se hace un huerto utilizando el método científico. </a:t>
            </a: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0"/>
          <p:cNvSpPr txBox="1"/>
          <p:nvPr/>
        </p:nvSpPr>
        <p:spPr>
          <a:xfrm>
            <a:off x="1892925" y="720525"/>
            <a:ext cx="5193000" cy="52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300" b="1" i="0" u="none" strike="noStrike" cap="none">
                <a:solidFill>
                  <a:schemeClr val="dk1"/>
                </a:solidFill>
                <a:latin typeface="Century Gothic"/>
                <a:ea typeface="Century Gothic"/>
                <a:cs typeface="Century Gothic"/>
                <a:sym typeface="Century Gothic"/>
              </a:rPr>
              <a:t>PREGUNTA PROBLEMATIZADORA</a:t>
            </a:r>
            <a:endParaRPr sz="1700" b="0" i="0" u="none" strike="noStrike" cap="none">
              <a:solidFill>
                <a:srgbClr val="000000"/>
              </a:solidFill>
              <a:latin typeface="Arial"/>
              <a:ea typeface="Arial"/>
              <a:cs typeface="Arial"/>
              <a:sym typeface="Arial"/>
            </a:endParaRPr>
          </a:p>
        </p:txBody>
      </p:sp>
      <p:sp>
        <p:nvSpPr>
          <p:cNvPr id="140" name="Google Shape;140;p10"/>
          <p:cNvSpPr txBox="1">
            <a:spLocks noGrp="1"/>
          </p:cNvSpPr>
          <p:nvPr>
            <p:ph type="title"/>
          </p:nvPr>
        </p:nvSpPr>
        <p:spPr>
          <a:xfrm>
            <a:off x="288300" y="3099250"/>
            <a:ext cx="8642400" cy="1794600"/>
          </a:xfrm>
          <a:prstGeom prst="rect">
            <a:avLst/>
          </a:prstGeom>
          <a:solidFill>
            <a:srgbClr val="FFFFFF"/>
          </a:solid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2"/>
              </a:buClr>
              <a:buSzPts val="4000"/>
              <a:buFont typeface="Century Gothic"/>
              <a:buNone/>
            </a:pPr>
            <a:r>
              <a:rPr lang="en-US" sz="3600">
                <a:solidFill>
                  <a:srgbClr val="CC0000"/>
                </a:solidFill>
                <a:highlight>
                  <a:srgbClr val="FFFFFF"/>
                </a:highlight>
                <a:latin typeface="Century Gothic"/>
                <a:ea typeface="Century Gothic"/>
                <a:cs typeface="Century Gothic"/>
                <a:sym typeface="Century Gothic"/>
              </a:rPr>
              <a:t>¿Te has preguntado acerca del proceso que le ocurre a los vegetales antes de llegar a tu mesa?</a:t>
            </a:r>
            <a:endParaRPr sz="3600">
              <a:solidFill>
                <a:srgbClr val="CC0000"/>
              </a:solidFill>
              <a:latin typeface="Century Gothic"/>
              <a:ea typeface="Century Gothic"/>
              <a:cs typeface="Century Gothic"/>
              <a:sym typeface="Century Gothic"/>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216893d6484_0_326"/>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Toma de decisiones. (Señalar cualquier toma de decisiones en función del análisis y/o Contrastación de lo esperado y lo sucedido.)</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216893d6484_0_330"/>
          <p:cNvSpPr txBox="1"/>
          <p:nvPr/>
        </p:nvSpPr>
        <p:spPr>
          <a:xfrm>
            <a:off x="511825" y="571125"/>
            <a:ext cx="8131500" cy="9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Evaluación.</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Autoevaluación, coevaluación del proyecto, por parte de alumnos, maestros y autoridades/entrevistas video grabadas o escritas.</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Autoevaluación, coevaluación del proyecto, por parte</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de alumnos, maestros y autoridades /</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entrevistas videograbadas o escritas.</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 Los resultados obtenidos por cada equipo de trabajo.</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 El desempeño de los integrantes de cada equipo de</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trabajo.</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 El equipo interdisciplinario de profesores.</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 El proceso y resultados del proyecto interdisciplinario</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300" b="1">
                <a:solidFill>
                  <a:srgbClr val="FF0000"/>
                </a:solidFill>
                <a:latin typeface="Century Gothic"/>
                <a:ea typeface="Century Gothic"/>
                <a:cs typeface="Century Gothic"/>
                <a:sym typeface="Century Gothic"/>
              </a:rPr>
              <a:t>en general.</a:t>
            </a: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300" b="1">
              <a:solidFill>
                <a:srgbClr val="FF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300" b="1">
              <a:solidFill>
                <a:srgbClr val="FF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4526</Words>
  <Application>Microsoft Office PowerPoint</Application>
  <PresentationFormat>Presentación en pantalla (4:3)</PresentationFormat>
  <Paragraphs>752</Paragraphs>
  <Slides>91</Slides>
  <Notes>91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91</vt:i4>
      </vt:variant>
    </vt:vector>
  </HeadingPairs>
  <TitlesOfParts>
    <vt:vector size="99" baseType="lpstr">
      <vt:lpstr>Arial</vt:lpstr>
      <vt:lpstr>Times New Roman</vt:lpstr>
      <vt:lpstr>Garamond</vt:lpstr>
      <vt:lpstr>Trebuchet MS</vt:lpstr>
      <vt:lpstr>Century Gothic</vt:lpstr>
      <vt:lpstr>Roboto</vt:lpstr>
      <vt:lpstr>Verdana</vt:lpstr>
      <vt:lpstr>Simple Light</vt:lpstr>
      <vt:lpstr> Corporación Educativa Winston Churchill 6930  “¿Cómo elaborar una hortaliza en casa?”.  GRADO: 5TO.</vt:lpstr>
      <vt:lpstr>Presentación de PowerPoint</vt:lpstr>
      <vt:lpstr>PROYECTO PLANEADO PARA EL CICLO ESCOLAR 2022-2023.</vt:lpstr>
      <vt:lpstr>OBJETIVO GENERAL DEL PROYECTO</vt:lpstr>
      <vt:lpstr>Ecatepec, al ser una zona urbana, de clima templado a seco, depende necesariamente de los mercados, tianguis y supermercados locales para el suministro de alimentos.   Se ha observado que en la región en donde se encuentra la escuela, no existen talleres o iniciativas en cuanto a esta materia.  Se pretende que los alumnos puedan desarrollar un conocimiento teórico-práctico para que sean capaces de desarrollar su propio huerto escolar.   </vt:lpstr>
      <vt:lpstr>Literatura Universal  Objetivo: Que el alumno comprenda la problemática de algunos personajes de novela, haciendo una analogía acerca de la importancia de la autosustentabilidad para solucionar situaciones del propio abasto alimenticio, como recurso para una vida mejor y más digna.</vt:lpstr>
      <vt:lpstr>Presentación de PowerPoint</vt:lpstr>
      <vt:lpstr>Presentación de PowerPoint</vt:lpstr>
      <vt:lpstr>¿Te has preguntado acerca del proceso que le ocurre a los vegetales antes de llegar a tu mesa?</vt:lpstr>
      <vt:lpstr>Biología  ¿Qué le ocurre a un vegetal antes de llegar a tu casa? ¿Cómo podemos construir un huerto para ser autosuficientes?     Inglés  ¿Qué pasos se deben seguir para realizar un huerto? ¿Cuáles son los requerimientos para tener un huerto en casa? ¿Cuáles son las ventajas de tener un huerto en casa?  </vt:lpstr>
      <vt:lpstr>Literatura Universal  ¿Te has preguntado qué pasaría si un día te levantas y no hay ningún alimento en tu casa, cómo podrías resolver este problema sin dinero y con los recursos que tengas a tu alcance?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Interdisciplinaria a) de la fase de desarrollo del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Interdisciplinaria b) de la fase de desarrollo del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Corporación Educativa Winston Churchill 6930  “¿Cómo elaborar una hortaliza en casa?”.  GRADO: 5TO.</dc:title>
  <cp:lastModifiedBy>Usuario</cp:lastModifiedBy>
  <cp:revision>1</cp:revision>
  <dcterms:modified xsi:type="dcterms:W3CDTF">2023-07-13T17:11:01Z</dcterms:modified>
</cp:coreProperties>
</file>