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5143500" cx="9144000"/>
  <p:notesSz cx="6858000" cy="9144000"/>
  <p:embeddedFontLst>
    <p:embeddedFont>
      <p:font typeface="Roboto"/>
      <p:regular r:id="rId68"/>
      <p:bold r:id="rId69"/>
      <p:italic r:id="rId70"/>
      <p:boldItalic r:id="rId71"/>
    </p:embeddedFont>
    <p:embeddedFont>
      <p:font typeface="Merriweather"/>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02991A-EF9B-4A2B-A02E-28970E6C10AA}">
  <a:tblStyle styleId="{FA02991A-EF9B-4A2B-A02E-28970E6C10A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Merriweather-bold.fntdata"/><Relationship Id="rId72" Type="http://schemas.openxmlformats.org/officeDocument/2006/relationships/font" Target="fonts/Merriweather-regular.fntdata"/><Relationship Id="rId31" Type="http://schemas.openxmlformats.org/officeDocument/2006/relationships/slide" Target="slides/slide25.xml"/><Relationship Id="rId75" Type="http://schemas.openxmlformats.org/officeDocument/2006/relationships/font" Target="fonts/Merriweather-boldItalic.fntdata"/><Relationship Id="rId30" Type="http://schemas.openxmlformats.org/officeDocument/2006/relationships/slide" Target="slides/slide24.xml"/><Relationship Id="rId74" Type="http://schemas.openxmlformats.org/officeDocument/2006/relationships/font" Target="fonts/Merriweather-italic.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0a08037f5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a0a08037f5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0a08037f5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0a08037f5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b189e34a6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b189e34a6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b189e34a6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b189e34a6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b168df7bc6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b168df7bc6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b168df7bc6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b168df7bc6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b168df7bc6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b168df7bc6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b168df7bc6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b168df7bc6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b168df7bc6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b168df7bc6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b168df7bc6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b168df7bc6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a0a08037f5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a0a08037f5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b168df7bc6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b168df7bc6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ab8d258a4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ab8d258a4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ab8d258a4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ab8d258a4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ab8d258a4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ab8d258a4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ab8d258a4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ab8d258a4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b189e34a69_98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b189e34a69_98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b189e34a69_48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b189e34a69_48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b668e9014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b668e9014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b189e34a69_1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b189e34a69_1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b189e34a69_1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b189e34a69_1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a0a08037f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a0a08037f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b189e34a69_1_1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b189e34a69_1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a0a08037f5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a0a08037f5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b189e34a69_98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b189e34a69_98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b189e34a69_98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b189e34a69_98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b189e34a69_98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b189e34a69_98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b189e34a69_98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b189e34a69_98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b189e34a69_98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b189e34a69_98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ab8d258a4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ab8d258a4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b189e34a69_98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b189e34a69_98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b189e34a69_98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b189e34a69_98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a0a08037f5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a0a08037f5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b168df7bc6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b168df7bc6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a0a08037f5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a0a08037f5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b168df7bc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b168df7bc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b19ec1bd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b19ec1bd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b168df7bc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b168df7bc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ab8d258a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ab8d258a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ab8d258a4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ab8d258a4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ab8d258a4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ab8d258a4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ab8d258a4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ab8d258a4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ab8d258a4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ab8d258a4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a0a08037f5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a0a08037f5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b168df7bc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b168df7bc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b189e34a6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b189e34a6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b189e34a6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b189e34a6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b189e34a6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b189e34a6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b189e34a6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b189e34a6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b189e34a6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b189e34a6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b189e34a6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b189e34a6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b189e34a6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b189e34a6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b189e34a6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b189e34a6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af8425ce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af8425ce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a0a08037f5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a0a08037f5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af8425ce8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af8425ce8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af8425ce8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af8425ce8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a0a08037f5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a0a08037f5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b168df7bc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b168df7bc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ab8d258a4e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ab8d258a4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pikist.com/free-photo-ibhxt/es" TargetMode="Externa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jpg"/><Relationship Id="rId4" Type="http://schemas.openxmlformats.org/officeDocument/2006/relationships/image" Target="../media/image5.jpg"/><Relationship Id="rId5" Type="http://schemas.openxmlformats.org/officeDocument/2006/relationships/image" Target="../media/image9.jpg"/><Relationship Id="rId6"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8.jpg"/><Relationship Id="rId4" Type="http://schemas.openxmlformats.org/officeDocument/2006/relationships/image" Target="../media/image13.jpg"/><Relationship Id="rId5" Type="http://schemas.openxmlformats.org/officeDocument/2006/relationships/image" Target="../media/image24.jpg"/><Relationship Id="rId6" Type="http://schemas.openxmlformats.org/officeDocument/2006/relationships/image" Target="../media/image15.jpg"/><Relationship Id="rId7" Type="http://schemas.openxmlformats.org/officeDocument/2006/relationships/image" Target="../media/image20.jpg"/><Relationship Id="rId8"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drive.google.com/file/d/1tLa5kPE7dcEZyKhIraJQQ2fBB8d6y-VB/view" TargetMode="External"/><Relationship Id="rId4" Type="http://schemas.openxmlformats.org/officeDocument/2006/relationships/image" Target="../media/image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9.jpg"/><Relationship Id="rId4" Type="http://schemas.openxmlformats.org/officeDocument/2006/relationships/image" Target="../media/image2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6.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1.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17.png"/><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32.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25.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27.png"/><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38.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490250" y="526350"/>
            <a:ext cx="7189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4600"/>
              <a:t>Bachillerato Rudyard Kipling</a:t>
            </a:r>
            <a:endParaRPr sz="4600"/>
          </a:p>
        </p:txBody>
      </p:sp>
      <p:sp>
        <p:nvSpPr>
          <p:cNvPr id="86" name="Google Shape;86;p13"/>
          <p:cNvSpPr txBox="1"/>
          <p:nvPr>
            <p:ph idx="4294967295" type="subTitle"/>
          </p:nvPr>
        </p:nvSpPr>
        <p:spPr>
          <a:xfrm>
            <a:off x="344250" y="3550650"/>
            <a:ext cx="4910100" cy="1592700"/>
          </a:xfrm>
          <a:prstGeom prst="rect">
            <a:avLst/>
          </a:prstGeom>
        </p:spPr>
        <p:txBody>
          <a:bodyPr anchorCtr="0" anchor="t" bIns="91425" lIns="91425" spcFirstLastPara="1" rIns="91425" wrap="square" tIns="91425">
            <a:noAutofit/>
          </a:bodyPr>
          <a:lstStyle/>
          <a:p>
            <a:pPr indent="0" lvl="0" marL="360000" rtl="0" algn="l">
              <a:lnSpc>
                <a:spcPct val="100000"/>
              </a:lnSpc>
              <a:spcBef>
                <a:spcPts val="0"/>
              </a:spcBef>
              <a:spcAft>
                <a:spcPts val="0"/>
              </a:spcAft>
              <a:buNone/>
            </a:pPr>
            <a:r>
              <a:rPr b="1" lang="es" sz="1500">
                <a:solidFill>
                  <a:srgbClr val="000000"/>
                </a:solidFill>
                <a:latin typeface="Arial"/>
                <a:ea typeface="Arial"/>
                <a:cs typeface="Arial"/>
                <a:sym typeface="Arial"/>
              </a:rPr>
              <a:t>¿Cómo las ciencias han enfrentado las pandemias desde el siglo XV hasta la actualidad?</a:t>
            </a:r>
            <a:endParaRPr b="1" sz="1500">
              <a:solidFill>
                <a:srgbClr val="000000"/>
              </a:solidFill>
              <a:latin typeface="Arial"/>
              <a:ea typeface="Arial"/>
              <a:cs typeface="Arial"/>
              <a:sym typeface="Arial"/>
            </a:endParaRPr>
          </a:p>
          <a:p>
            <a:pPr indent="0" lvl="0" marL="360000" rtl="0" algn="l">
              <a:lnSpc>
                <a:spcPct val="100000"/>
              </a:lnSpc>
              <a:spcBef>
                <a:spcPts val="0"/>
              </a:spcBef>
              <a:spcAft>
                <a:spcPts val="0"/>
              </a:spcAft>
              <a:buNone/>
            </a:pPr>
            <a:r>
              <a:t/>
            </a:r>
            <a:endParaRPr b="1" sz="1400">
              <a:solidFill>
                <a:srgbClr val="000000"/>
              </a:solidFill>
              <a:latin typeface="Arial"/>
              <a:ea typeface="Arial"/>
              <a:cs typeface="Arial"/>
              <a:sym typeface="Arial"/>
            </a:endParaRPr>
          </a:p>
          <a:p>
            <a:pPr indent="0" lvl="0" marL="360000" rtl="0" algn="l">
              <a:lnSpc>
                <a:spcPct val="100000"/>
              </a:lnSpc>
              <a:spcBef>
                <a:spcPts val="0"/>
              </a:spcBef>
              <a:spcAft>
                <a:spcPts val="0"/>
              </a:spcAft>
              <a:buNone/>
            </a:pPr>
            <a:r>
              <a:rPr b="1" lang="es" sz="1400">
                <a:solidFill>
                  <a:srgbClr val="000000"/>
                </a:solidFill>
                <a:latin typeface="Arial"/>
                <a:ea typeface="Arial"/>
                <a:cs typeface="Arial"/>
                <a:sym typeface="Arial"/>
              </a:rPr>
              <a:t>Física, Historia, </a:t>
            </a:r>
            <a:r>
              <a:rPr b="1" lang="es" sz="1400">
                <a:solidFill>
                  <a:srgbClr val="000000"/>
                </a:solidFill>
                <a:latin typeface="Arial"/>
                <a:ea typeface="Arial"/>
                <a:cs typeface="Arial"/>
                <a:sym typeface="Arial"/>
              </a:rPr>
              <a:t>Biología</a:t>
            </a:r>
            <a:endParaRPr b="1" sz="1400">
              <a:solidFill>
                <a:srgbClr val="000000"/>
              </a:solidFill>
              <a:latin typeface="Arial"/>
              <a:ea typeface="Arial"/>
              <a:cs typeface="Arial"/>
              <a:sym typeface="Arial"/>
            </a:endParaRPr>
          </a:p>
          <a:p>
            <a:pPr indent="0" lvl="0" marL="360000" rtl="0" algn="l">
              <a:lnSpc>
                <a:spcPct val="100000"/>
              </a:lnSpc>
              <a:spcBef>
                <a:spcPts val="0"/>
              </a:spcBef>
              <a:spcAft>
                <a:spcPts val="0"/>
              </a:spcAft>
              <a:buNone/>
            </a:pPr>
            <a:r>
              <a:t/>
            </a:r>
            <a:endParaRPr b="1" sz="1400">
              <a:solidFill>
                <a:srgbClr val="000000"/>
              </a:solidFill>
              <a:latin typeface="Arial"/>
              <a:ea typeface="Arial"/>
              <a:cs typeface="Arial"/>
              <a:sym typeface="Arial"/>
            </a:endParaRPr>
          </a:p>
          <a:p>
            <a:pPr indent="0" lvl="0" marL="360000" rtl="0" algn="l">
              <a:lnSpc>
                <a:spcPct val="100000"/>
              </a:lnSpc>
              <a:spcBef>
                <a:spcPts val="0"/>
              </a:spcBef>
              <a:spcAft>
                <a:spcPts val="0"/>
              </a:spcAft>
              <a:buNone/>
            </a:pPr>
            <a:r>
              <a:t/>
            </a:r>
            <a:endParaRPr b="1" sz="1400">
              <a:solidFill>
                <a:srgbClr val="000000"/>
              </a:solidFill>
              <a:latin typeface="Arial"/>
              <a:ea typeface="Arial"/>
              <a:cs typeface="Arial"/>
              <a:sym typeface="Arial"/>
            </a:endParaRPr>
          </a:p>
          <a:p>
            <a:pPr indent="0" lvl="0" marL="360000" rtl="0" algn="l">
              <a:lnSpc>
                <a:spcPct val="100000"/>
              </a:lnSpc>
              <a:spcBef>
                <a:spcPts val="0"/>
              </a:spcBef>
              <a:spcAft>
                <a:spcPts val="0"/>
              </a:spcAft>
              <a:buNone/>
            </a:pPr>
            <a:r>
              <a:t/>
            </a:r>
            <a:endParaRPr b="1" sz="14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pic>
        <p:nvPicPr>
          <p:cNvPr id="87" name="Google Shape;87;p13"/>
          <p:cNvPicPr preferRelativeResize="0"/>
          <p:nvPr/>
        </p:nvPicPr>
        <p:blipFill rotWithShape="1">
          <a:blip r:embed="rId3">
            <a:alphaModFix/>
          </a:blip>
          <a:srcRect b="-17453" l="-15660" r="0" t="0"/>
          <a:stretch/>
        </p:blipFill>
        <p:spPr>
          <a:xfrm>
            <a:off x="6262450" y="2175050"/>
            <a:ext cx="2143125" cy="2559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7.Organizador Gráfico</a:t>
            </a:r>
            <a:endParaRPr/>
          </a:p>
        </p:txBody>
      </p:sp>
      <p:sp>
        <p:nvSpPr>
          <p:cNvPr id="141" name="Google Shape;141;p22"/>
          <p:cNvSpPr txBox="1"/>
          <p:nvPr>
            <p:ph idx="1" type="body"/>
          </p:nvPr>
        </p:nvSpPr>
        <p:spPr>
          <a:xfrm>
            <a:off x="311700" y="1229875"/>
            <a:ext cx="8520600" cy="351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42" name="Google Shape;142;p22"/>
          <p:cNvSpPr/>
          <p:nvPr/>
        </p:nvSpPr>
        <p:spPr>
          <a:xfrm>
            <a:off x="3297500" y="1165742"/>
            <a:ext cx="2540100" cy="2540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 name="Google Shape;143;p22"/>
          <p:cNvGrpSpPr/>
          <p:nvPr/>
        </p:nvGrpSpPr>
        <p:grpSpPr>
          <a:xfrm>
            <a:off x="1244374" y="1315209"/>
            <a:ext cx="2368097" cy="1153118"/>
            <a:chOff x="1244372" y="1315125"/>
            <a:chExt cx="2368097" cy="669600"/>
          </a:xfrm>
        </p:grpSpPr>
        <p:cxnSp>
          <p:nvCxnSpPr>
            <p:cNvPr id="144" name="Google Shape;144;p22"/>
            <p:cNvCxnSpPr/>
            <p:nvPr/>
          </p:nvCxnSpPr>
          <p:spPr>
            <a:xfrm>
              <a:off x="3178969" y="1638300"/>
              <a:ext cx="433500" cy="252300"/>
            </a:xfrm>
            <a:prstGeom prst="straightConnector1">
              <a:avLst/>
            </a:prstGeom>
            <a:noFill/>
            <a:ln cap="flat" cmpd="sng" w="19050">
              <a:solidFill>
                <a:srgbClr val="65F0AD"/>
              </a:solidFill>
              <a:prstDash val="solid"/>
              <a:round/>
              <a:headEnd len="med" w="med" type="oval"/>
              <a:tailEnd len="sm" w="sm" type="none"/>
            </a:ln>
          </p:spPr>
        </p:cxnSp>
        <p:sp>
          <p:nvSpPr>
            <p:cNvPr id="145" name="Google Shape;145;p22"/>
            <p:cNvSpPr txBox="1"/>
            <p:nvPr/>
          </p:nvSpPr>
          <p:spPr>
            <a:xfrm>
              <a:off x="1244372" y="1315125"/>
              <a:ext cx="19317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s" sz="800">
                  <a:latin typeface="Roboto"/>
                  <a:ea typeface="Roboto"/>
                  <a:cs typeface="Roboto"/>
                  <a:sym typeface="Roboto"/>
                </a:rPr>
                <a:t>BIOLOGÍA I</a:t>
              </a:r>
              <a:endParaRPr sz="800">
                <a:latin typeface="Roboto"/>
                <a:ea typeface="Roboto"/>
                <a:cs typeface="Roboto"/>
                <a:sym typeface="Roboto"/>
              </a:endParaRPr>
            </a:p>
            <a:p>
              <a:pPr indent="0" lvl="0" marL="0" rtl="0" algn="r">
                <a:lnSpc>
                  <a:spcPct val="115000"/>
                </a:lnSpc>
                <a:spcBef>
                  <a:spcPts val="0"/>
                </a:spcBef>
                <a:spcAft>
                  <a:spcPts val="0"/>
                </a:spcAft>
                <a:buNone/>
              </a:pPr>
              <a:r>
                <a:t/>
              </a:r>
              <a:endParaRPr sz="600">
                <a:latin typeface="Roboto"/>
                <a:ea typeface="Roboto"/>
                <a:cs typeface="Roboto"/>
                <a:sym typeface="Roboto"/>
              </a:endParaRPr>
            </a:p>
            <a:p>
              <a:pPr indent="0" lvl="0" marL="0" rtl="0" algn="r">
                <a:lnSpc>
                  <a:spcPct val="115000"/>
                </a:lnSpc>
                <a:spcBef>
                  <a:spcPts val="0"/>
                </a:spcBef>
                <a:spcAft>
                  <a:spcPts val="0"/>
                </a:spcAft>
                <a:buNone/>
              </a:pPr>
              <a:r>
                <a:rPr b="1" lang="es" sz="800">
                  <a:latin typeface="Roboto"/>
                  <a:ea typeface="Roboto"/>
                  <a:cs typeface="Roboto"/>
                  <a:sym typeface="Roboto"/>
                </a:rPr>
                <a:t>Unidad I:  ¿Por qué la Biología es una ciencia y cuál es su objeto de estudio? </a:t>
              </a:r>
              <a:endParaRPr b="1" sz="800">
                <a:latin typeface="Roboto"/>
                <a:ea typeface="Roboto"/>
                <a:cs typeface="Roboto"/>
                <a:sym typeface="Roboto"/>
              </a:endParaRPr>
            </a:p>
            <a:p>
              <a:pPr indent="0" lvl="0" marL="0" rtl="0" algn="r">
                <a:lnSpc>
                  <a:spcPct val="115000"/>
                </a:lnSpc>
                <a:spcBef>
                  <a:spcPts val="0"/>
                </a:spcBef>
                <a:spcAft>
                  <a:spcPts val="0"/>
                </a:spcAft>
                <a:buNone/>
              </a:pPr>
              <a:r>
                <a:rPr b="1" lang="es" sz="800">
                  <a:latin typeface="Roboto"/>
                  <a:ea typeface="Roboto"/>
                  <a:cs typeface="Roboto"/>
                  <a:sym typeface="Roboto"/>
                </a:rPr>
                <a:t>Tema 1. Panorama actual del estudio de la biología</a:t>
              </a:r>
              <a:endParaRPr b="1" sz="800">
                <a:latin typeface="Roboto"/>
                <a:ea typeface="Roboto"/>
                <a:cs typeface="Roboto"/>
                <a:sym typeface="Roboto"/>
              </a:endParaRPr>
            </a:p>
            <a:p>
              <a:pPr indent="0" lvl="0" marL="0" rtl="0" algn="r">
                <a:lnSpc>
                  <a:spcPct val="115000"/>
                </a:lnSpc>
                <a:spcBef>
                  <a:spcPts val="0"/>
                </a:spcBef>
                <a:spcAft>
                  <a:spcPts val="0"/>
                </a:spcAft>
                <a:buNone/>
              </a:pPr>
              <a:r>
                <a:t/>
              </a:r>
              <a:endParaRPr b="1" sz="800">
                <a:latin typeface="Roboto"/>
                <a:ea typeface="Roboto"/>
                <a:cs typeface="Roboto"/>
                <a:sym typeface="Roboto"/>
              </a:endParaRPr>
            </a:p>
            <a:p>
              <a:pPr indent="0" lvl="0" marL="0" rtl="0" algn="r">
                <a:lnSpc>
                  <a:spcPct val="115000"/>
                </a:lnSpc>
                <a:spcBef>
                  <a:spcPts val="0"/>
                </a:spcBef>
                <a:spcAft>
                  <a:spcPts val="0"/>
                </a:spcAft>
                <a:buNone/>
              </a:pPr>
              <a:r>
                <a:t/>
              </a:r>
              <a:endParaRPr b="1" sz="800">
                <a:latin typeface="Roboto"/>
                <a:ea typeface="Roboto"/>
                <a:cs typeface="Roboto"/>
                <a:sym typeface="Roboto"/>
              </a:endParaRPr>
            </a:p>
          </p:txBody>
        </p:sp>
      </p:grpSp>
      <p:grpSp>
        <p:nvGrpSpPr>
          <p:cNvPr id="146" name="Google Shape;146;p22"/>
          <p:cNvGrpSpPr/>
          <p:nvPr/>
        </p:nvGrpSpPr>
        <p:grpSpPr>
          <a:xfrm>
            <a:off x="5517319" y="1315125"/>
            <a:ext cx="2005706" cy="903300"/>
            <a:chOff x="5517319" y="1315125"/>
            <a:chExt cx="2005706" cy="903300"/>
          </a:xfrm>
        </p:grpSpPr>
        <p:cxnSp>
          <p:nvCxnSpPr>
            <p:cNvPr id="147" name="Google Shape;147;p22"/>
            <p:cNvCxnSpPr/>
            <p:nvPr/>
          </p:nvCxnSpPr>
          <p:spPr>
            <a:xfrm flipH="1">
              <a:off x="5517319" y="1638300"/>
              <a:ext cx="433500" cy="252300"/>
            </a:xfrm>
            <a:prstGeom prst="straightConnector1">
              <a:avLst/>
            </a:prstGeom>
            <a:noFill/>
            <a:ln cap="flat" cmpd="sng" w="19050">
              <a:solidFill>
                <a:srgbClr val="085631"/>
              </a:solidFill>
              <a:prstDash val="solid"/>
              <a:round/>
              <a:headEnd len="med" w="med" type="oval"/>
              <a:tailEnd len="sm" w="sm" type="none"/>
            </a:ln>
          </p:spPr>
        </p:cxnSp>
        <p:sp>
          <p:nvSpPr>
            <p:cNvPr id="148" name="Google Shape;148;p22"/>
            <p:cNvSpPr txBox="1"/>
            <p:nvPr/>
          </p:nvSpPr>
          <p:spPr>
            <a:xfrm>
              <a:off x="5962125" y="1315125"/>
              <a:ext cx="1560900" cy="9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800">
                  <a:latin typeface="Roboto"/>
                  <a:ea typeface="Roboto"/>
                  <a:cs typeface="Roboto"/>
                  <a:sym typeface="Roboto"/>
                </a:rPr>
                <a:t>HISTORIA</a:t>
              </a:r>
              <a:endParaRPr sz="800">
                <a:latin typeface="Roboto"/>
                <a:ea typeface="Roboto"/>
                <a:cs typeface="Roboto"/>
                <a:sym typeface="Roboto"/>
              </a:endParaRPr>
            </a:p>
            <a:p>
              <a:pPr indent="0" lvl="0" marL="0" rtl="0" algn="l">
                <a:lnSpc>
                  <a:spcPct val="115000"/>
                </a:lnSpc>
                <a:spcBef>
                  <a:spcPts val="0"/>
                </a:spcBef>
                <a:spcAft>
                  <a:spcPts val="0"/>
                </a:spcAft>
                <a:buNone/>
              </a:pPr>
              <a:r>
                <a:t/>
              </a:r>
              <a:endParaRPr sz="600">
                <a:latin typeface="Roboto"/>
                <a:ea typeface="Roboto"/>
                <a:cs typeface="Roboto"/>
                <a:sym typeface="Roboto"/>
              </a:endParaRPr>
            </a:p>
            <a:p>
              <a:pPr indent="0" lvl="0" marL="0" rtl="0" algn="l">
                <a:lnSpc>
                  <a:spcPct val="115000"/>
                </a:lnSpc>
                <a:spcBef>
                  <a:spcPts val="0"/>
                </a:spcBef>
                <a:spcAft>
                  <a:spcPts val="0"/>
                </a:spcAft>
                <a:buNone/>
              </a:pPr>
              <a:r>
                <a:rPr b="1" lang="es" sz="800">
                  <a:latin typeface="Roboto"/>
                  <a:ea typeface="Roboto"/>
                  <a:cs typeface="Roboto"/>
                  <a:sym typeface="Roboto"/>
                </a:rPr>
                <a:t>Unidad I: La dominación colonial en la Nueva España 1521-1800.</a:t>
              </a:r>
              <a:endParaRPr b="1" sz="800">
                <a:latin typeface="Roboto"/>
                <a:ea typeface="Roboto"/>
                <a:cs typeface="Roboto"/>
                <a:sym typeface="Roboto"/>
              </a:endParaRPr>
            </a:p>
          </p:txBody>
        </p:sp>
      </p:grpSp>
      <p:grpSp>
        <p:nvGrpSpPr>
          <p:cNvPr id="149" name="Google Shape;149;p22"/>
          <p:cNvGrpSpPr/>
          <p:nvPr/>
        </p:nvGrpSpPr>
        <p:grpSpPr>
          <a:xfrm>
            <a:off x="3621125" y="3535140"/>
            <a:ext cx="2005800" cy="1211885"/>
            <a:chOff x="3621125" y="3535140"/>
            <a:chExt cx="2005800" cy="1211885"/>
          </a:xfrm>
        </p:grpSpPr>
        <p:cxnSp>
          <p:nvCxnSpPr>
            <p:cNvPr id="150" name="Google Shape;150;p22"/>
            <p:cNvCxnSpPr/>
            <p:nvPr/>
          </p:nvCxnSpPr>
          <p:spPr>
            <a:xfrm rot="10800000">
              <a:off x="4556399" y="3535140"/>
              <a:ext cx="0" cy="460500"/>
            </a:xfrm>
            <a:prstGeom prst="straightConnector1">
              <a:avLst/>
            </a:prstGeom>
            <a:noFill/>
            <a:ln cap="flat" cmpd="sng" w="19050">
              <a:solidFill>
                <a:srgbClr val="0E9453"/>
              </a:solidFill>
              <a:prstDash val="solid"/>
              <a:round/>
              <a:headEnd len="med" w="med" type="oval"/>
              <a:tailEnd len="sm" w="sm" type="none"/>
            </a:ln>
          </p:spPr>
        </p:cxnSp>
        <p:sp>
          <p:nvSpPr>
            <p:cNvPr id="151" name="Google Shape;151;p22"/>
            <p:cNvSpPr txBox="1"/>
            <p:nvPr/>
          </p:nvSpPr>
          <p:spPr>
            <a:xfrm>
              <a:off x="3621125" y="4009325"/>
              <a:ext cx="2005800" cy="737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s" sz="800">
                  <a:latin typeface="Roboto"/>
                  <a:ea typeface="Roboto"/>
                  <a:cs typeface="Roboto"/>
                  <a:sym typeface="Roboto"/>
                </a:rPr>
                <a:t>FÍSICA I</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600">
                <a:latin typeface="Roboto"/>
                <a:ea typeface="Roboto"/>
                <a:cs typeface="Roboto"/>
                <a:sym typeface="Roboto"/>
              </a:endParaRPr>
            </a:p>
            <a:p>
              <a:pPr indent="0" lvl="0" marL="0" rtl="0" algn="ctr">
                <a:lnSpc>
                  <a:spcPct val="115000"/>
                </a:lnSpc>
                <a:spcBef>
                  <a:spcPts val="0"/>
                </a:spcBef>
                <a:spcAft>
                  <a:spcPts val="0"/>
                </a:spcAft>
                <a:buNone/>
              </a:pPr>
              <a:r>
                <a:rPr b="1" lang="es" sz="800">
                  <a:latin typeface="Roboto"/>
                  <a:ea typeface="Roboto"/>
                  <a:cs typeface="Roboto"/>
                  <a:sym typeface="Roboto"/>
                </a:rPr>
                <a:t>Unidad III: Fenómenos termodinámicos.</a:t>
              </a:r>
              <a:endParaRPr b="1" sz="800">
                <a:latin typeface="Roboto"/>
                <a:ea typeface="Roboto"/>
                <a:cs typeface="Roboto"/>
                <a:sym typeface="Roboto"/>
              </a:endParaRPr>
            </a:p>
            <a:p>
              <a:pPr indent="0" lvl="0" marL="0" rtl="0" algn="ctr">
                <a:lnSpc>
                  <a:spcPct val="115000"/>
                </a:lnSpc>
                <a:spcBef>
                  <a:spcPts val="0"/>
                </a:spcBef>
                <a:spcAft>
                  <a:spcPts val="0"/>
                </a:spcAft>
                <a:buNone/>
              </a:pPr>
              <a:r>
                <a:rPr b="1" lang="es" sz="800">
                  <a:latin typeface="Roboto"/>
                  <a:ea typeface="Roboto"/>
                  <a:cs typeface="Roboto"/>
                  <a:sym typeface="Roboto"/>
                </a:rPr>
                <a:t>Tema 2. Propiedades térmicas.</a:t>
              </a:r>
              <a:endParaRPr b="1" sz="800">
                <a:latin typeface="Roboto"/>
                <a:ea typeface="Roboto"/>
                <a:cs typeface="Roboto"/>
                <a:sym typeface="Roboto"/>
              </a:endParaRPr>
            </a:p>
            <a:p>
              <a:pPr indent="0" lvl="0" marL="0" rtl="0" algn="ctr">
                <a:lnSpc>
                  <a:spcPct val="115000"/>
                </a:lnSpc>
                <a:spcBef>
                  <a:spcPts val="0"/>
                </a:spcBef>
                <a:spcAft>
                  <a:spcPts val="0"/>
                </a:spcAft>
                <a:buNone/>
              </a:pPr>
              <a:r>
                <a:t/>
              </a:r>
              <a:endParaRPr b="1" sz="800">
                <a:latin typeface="Roboto"/>
                <a:ea typeface="Roboto"/>
                <a:cs typeface="Roboto"/>
                <a:sym typeface="Roboto"/>
              </a:endParaRPr>
            </a:p>
          </p:txBody>
        </p:sp>
      </p:grpSp>
      <p:sp>
        <p:nvSpPr>
          <p:cNvPr id="152" name="Google Shape;152;p22"/>
          <p:cNvSpPr txBox="1"/>
          <p:nvPr/>
        </p:nvSpPr>
        <p:spPr>
          <a:xfrm>
            <a:off x="3845784" y="2056460"/>
            <a:ext cx="1443600" cy="804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s" sz="1200">
                <a:latin typeface="Roboto"/>
                <a:ea typeface="Roboto"/>
                <a:cs typeface="Roboto"/>
                <a:sym typeface="Roboto"/>
              </a:rPr>
              <a:t>PANDEMIAS</a:t>
            </a:r>
            <a:endParaRPr sz="1200"/>
          </a:p>
        </p:txBody>
      </p:sp>
      <p:sp>
        <p:nvSpPr>
          <p:cNvPr id="153" name="Google Shape;153;p22"/>
          <p:cNvSpPr/>
          <p:nvPr/>
        </p:nvSpPr>
        <p:spPr>
          <a:xfrm rot="1800047">
            <a:off x="3219843" y="1086434"/>
            <a:ext cx="2690936" cy="2690936"/>
          </a:xfrm>
          <a:prstGeom prst="blockArc">
            <a:avLst>
              <a:gd fmla="val 14414370" name="adj1"/>
              <a:gd fmla="val 694" name="adj2"/>
              <a:gd fmla="val 9562" name="adj3"/>
            </a:avLst>
          </a:prstGeom>
          <a:solidFill>
            <a:srgbClr val="08563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2"/>
          <p:cNvSpPr/>
          <p:nvPr/>
        </p:nvSpPr>
        <p:spPr>
          <a:xfrm flipH="1" rot="-1800047">
            <a:off x="3221956" y="1086434"/>
            <a:ext cx="2690936" cy="2690936"/>
          </a:xfrm>
          <a:prstGeom prst="blockArc">
            <a:avLst>
              <a:gd fmla="val 14348563" name="adj1"/>
              <a:gd fmla="val 21472873" name="adj2"/>
              <a:gd fmla="val 9381" name="adj3"/>
            </a:avLst>
          </a:prstGeom>
          <a:solidFill>
            <a:srgbClr val="65F0AD"/>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2"/>
          <p:cNvSpPr/>
          <p:nvPr/>
        </p:nvSpPr>
        <p:spPr>
          <a:xfrm rot="-8100000">
            <a:off x="4382715" y="1027393"/>
            <a:ext cx="363170" cy="363170"/>
          </a:xfrm>
          <a:prstGeom prst="rtTriangle">
            <a:avLst/>
          </a:prstGeom>
          <a:solidFill>
            <a:srgbClr val="65F0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p:nvPr/>
        </p:nvSpPr>
        <p:spPr>
          <a:xfrm flipH="1" rot="-9000757">
            <a:off x="3220953" y="1084808"/>
            <a:ext cx="2690226" cy="2690226"/>
          </a:xfrm>
          <a:prstGeom prst="blockArc">
            <a:avLst>
              <a:gd fmla="val 14316164" name="adj1"/>
              <a:gd fmla="val 21502663" name="adj2"/>
              <a:gd fmla="val 9415" name="adj3"/>
            </a:avLst>
          </a:prstGeom>
          <a:solidFill>
            <a:srgbClr val="0E945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p:nvPr/>
        </p:nvSpPr>
        <p:spPr>
          <a:xfrm rot="-1027861">
            <a:off x="5485874" y="2849832"/>
            <a:ext cx="312672" cy="312672"/>
          </a:xfrm>
          <a:prstGeom prst="rtTriangle">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2"/>
          <p:cNvSpPr/>
          <p:nvPr/>
        </p:nvSpPr>
        <p:spPr>
          <a:xfrm rot="6359841">
            <a:off x="3315801" y="2847762"/>
            <a:ext cx="363580" cy="363580"/>
          </a:xfrm>
          <a:prstGeom prst="rtTriangle">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8.Preguntas desde Física</a:t>
            </a:r>
            <a:endParaRPr/>
          </a:p>
        </p:txBody>
      </p:sp>
      <p:sp>
        <p:nvSpPr>
          <p:cNvPr id="164" name="Google Shape;164;p23"/>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100"/>
          </a:p>
          <a:p>
            <a:pPr indent="0" lvl="0" marL="0" rtl="0" algn="l">
              <a:spcBef>
                <a:spcPts val="0"/>
              </a:spcBef>
              <a:spcAft>
                <a:spcPts val="0"/>
              </a:spcAft>
              <a:buNone/>
            </a:pPr>
            <a:r>
              <a:rPr lang="es" sz="2700"/>
              <a:t>Planteamiento del problema: </a:t>
            </a:r>
            <a:endParaRPr sz="2700"/>
          </a:p>
          <a:p>
            <a:pPr indent="0" lvl="0" marL="0" rtl="0" algn="l">
              <a:spcBef>
                <a:spcPts val="0"/>
              </a:spcBef>
              <a:spcAft>
                <a:spcPts val="0"/>
              </a:spcAft>
              <a:buNone/>
            </a:pPr>
            <a:r>
              <a:rPr lang="es" sz="2700"/>
              <a:t>¿Si se pudiera construir un aparato o dispositivo que midiera alguno de los síntomas de una enfermedad, ayudaría a controlarla?</a:t>
            </a:r>
            <a:endParaRPr sz="2700"/>
          </a:p>
          <a:p>
            <a:pPr indent="0" lvl="0" marL="0" rtl="0" algn="l">
              <a:spcBef>
                <a:spcPts val="0"/>
              </a:spcBef>
              <a:spcAft>
                <a:spcPts val="0"/>
              </a:spcAft>
              <a:buNone/>
            </a:pPr>
            <a:r>
              <a:rPr lang="es" sz="2700"/>
              <a:t>¿De qué manera?</a:t>
            </a:r>
            <a:endParaRPr sz="2700"/>
          </a:p>
          <a:p>
            <a:pPr indent="0" lvl="0" marL="0" rtl="0" algn="l">
              <a:spcBef>
                <a:spcPts val="0"/>
              </a:spcBef>
              <a:spcAft>
                <a:spcPts val="0"/>
              </a:spcAft>
              <a:buNone/>
            </a:pPr>
            <a:r>
              <a:t/>
            </a:r>
            <a:endParaRPr sz="27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pic>
        <p:nvPicPr>
          <p:cNvPr id="165" name="Google Shape;165;p23">
            <a:hlinkClick r:id="rId3"/>
          </p:cNvPr>
          <p:cNvPicPr preferRelativeResize="0"/>
          <p:nvPr/>
        </p:nvPicPr>
        <p:blipFill>
          <a:blip r:embed="rId4">
            <a:alphaModFix/>
          </a:blip>
          <a:stretch>
            <a:fillRect/>
          </a:stretch>
        </p:blipFill>
        <p:spPr>
          <a:xfrm>
            <a:off x="6017051" y="185900"/>
            <a:ext cx="2815250" cy="1871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a:t>
            </a:r>
            <a:r>
              <a:rPr lang="es"/>
              <a:t>Preguntas desde Física</a:t>
            </a:r>
            <a:endParaRPr/>
          </a:p>
          <a:p>
            <a:pPr indent="0" lvl="0" marL="0" rtl="0" algn="l">
              <a:spcBef>
                <a:spcPts val="0"/>
              </a:spcBef>
              <a:spcAft>
                <a:spcPts val="0"/>
              </a:spcAft>
              <a:buNone/>
            </a:pPr>
            <a:r>
              <a:t/>
            </a:r>
            <a:endParaRPr/>
          </a:p>
        </p:txBody>
      </p:sp>
      <p:sp>
        <p:nvSpPr>
          <p:cNvPr id="171" name="Google Shape;171;p2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s" sz="2000"/>
              <a:t>Preguntas conceptuales: </a:t>
            </a:r>
            <a:endParaRPr sz="2000"/>
          </a:p>
          <a:p>
            <a:pPr indent="0" lvl="0" marL="0" rtl="0" algn="l">
              <a:spcBef>
                <a:spcPts val="0"/>
              </a:spcBef>
              <a:spcAft>
                <a:spcPts val="0"/>
              </a:spcAft>
              <a:buNone/>
            </a:pPr>
            <a:r>
              <a:rPr lang="es" sz="1700"/>
              <a:t>¿Qué síntomas de una enfermedad pueden ser medibles o cuantificables?</a:t>
            </a:r>
            <a:endParaRPr sz="1700"/>
          </a:p>
          <a:p>
            <a:pPr indent="0" lvl="0" marL="0" rtl="0" algn="l">
              <a:spcBef>
                <a:spcPts val="0"/>
              </a:spcBef>
              <a:spcAft>
                <a:spcPts val="0"/>
              </a:spcAft>
              <a:buNone/>
            </a:pPr>
            <a:r>
              <a:rPr lang="es" sz="1700"/>
              <a:t>¿Cuál es la diferencia entre calor y temperatura? </a:t>
            </a:r>
            <a:endParaRPr sz="1700"/>
          </a:p>
          <a:p>
            <a:pPr indent="0" lvl="0" marL="0" marR="0" rtl="0" algn="l">
              <a:lnSpc>
                <a:spcPct val="115000"/>
              </a:lnSpc>
              <a:spcBef>
                <a:spcPts val="0"/>
              </a:spcBef>
              <a:spcAft>
                <a:spcPts val="0"/>
              </a:spcAft>
              <a:buNone/>
            </a:pPr>
            <a:r>
              <a:rPr lang="es" sz="2000"/>
              <a:t>Preguntas fácticas:</a:t>
            </a:r>
            <a:endParaRPr sz="2000"/>
          </a:p>
          <a:p>
            <a:pPr indent="0" lvl="0" marL="0" rtl="0" algn="l">
              <a:spcBef>
                <a:spcPts val="0"/>
              </a:spcBef>
              <a:spcAft>
                <a:spcPts val="0"/>
              </a:spcAft>
              <a:buNone/>
            </a:pPr>
            <a:r>
              <a:rPr lang="es" sz="1700"/>
              <a:t>¿Cómo se puede medir la temperatura?¿Cómo se puede diseñar un termómetro de fácil uso y construcción? ¿Cómo lograr que funcione y que sea práctico? ¿Qué característica de los materiales puede relacionarse con la detección de los cambios en la temperatura?</a:t>
            </a:r>
            <a:endParaRPr sz="1700"/>
          </a:p>
          <a:p>
            <a:pPr indent="0" lvl="0" marL="0" rtl="0" algn="l">
              <a:spcBef>
                <a:spcPts val="0"/>
              </a:spcBef>
              <a:spcAft>
                <a:spcPts val="0"/>
              </a:spcAft>
              <a:buNone/>
            </a:pPr>
            <a:r>
              <a:rPr lang="es" sz="2000"/>
              <a:t>Preguntas debatibles:</a:t>
            </a:r>
            <a:r>
              <a:rPr lang="es" sz="1700"/>
              <a:t> ¿Se puede controlar el avance de una pandemia logrando identificar y medir la temperatura de las personas?</a:t>
            </a:r>
            <a:endParaRPr sz="1700"/>
          </a:p>
          <a:p>
            <a:pPr indent="0" lvl="0" marL="0" rtl="0" algn="l">
              <a:spcBef>
                <a:spcPts val="0"/>
              </a:spcBef>
              <a:spcAft>
                <a:spcPts val="16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5"/>
          <p:cNvPicPr preferRelativeResize="0"/>
          <p:nvPr/>
        </p:nvPicPr>
        <p:blipFill>
          <a:blip r:embed="rId3">
            <a:alphaModFix/>
          </a:blip>
          <a:stretch>
            <a:fillRect/>
          </a:stretch>
        </p:blipFill>
        <p:spPr>
          <a:xfrm>
            <a:off x="3681000" y="2801025"/>
            <a:ext cx="1722776" cy="1722776"/>
          </a:xfrm>
          <a:prstGeom prst="rect">
            <a:avLst/>
          </a:prstGeom>
          <a:noFill/>
          <a:ln>
            <a:noFill/>
          </a:ln>
        </p:spPr>
      </p:pic>
      <p:sp>
        <p:nvSpPr>
          <p:cNvPr id="177" name="Google Shape;177;p2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8.Preguntas desde Física</a:t>
            </a:r>
            <a:endParaRPr/>
          </a:p>
          <a:p>
            <a:pPr indent="0" lvl="0" marL="0" rtl="0" algn="l">
              <a:spcBef>
                <a:spcPts val="0"/>
              </a:spcBef>
              <a:spcAft>
                <a:spcPts val="0"/>
              </a:spcAft>
              <a:buNone/>
            </a:pPr>
            <a:r>
              <a:t/>
            </a:r>
            <a:endParaRPr/>
          </a:p>
        </p:txBody>
      </p:sp>
      <p:sp>
        <p:nvSpPr>
          <p:cNvPr id="178" name="Google Shape;178;p25"/>
          <p:cNvSpPr txBox="1"/>
          <p:nvPr>
            <p:ph idx="1" type="body"/>
          </p:nvPr>
        </p:nvSpPr>
        <p:spPr>
          <a:xfrm>
            <a:off x="311700" y="1279450"/>
            <a:ext cx="8520600" cy="33390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s" sz="2000"/>
              <a:t>HIPÓTESIS: </a:t>
            </a:r>
            <a:endParaRPr sz="2000"/>
          </a:p>
          <a:p>
            <a:pPr indent="0" lvl="0" marL="0" marR="0" rtl="0" algn="just">
              <a:lnSpc>
                <a:spcPct val="115000"/>
              </a:lnSpc>
              <a:spcBef>
                <a:spcPts val="0"/>
              </a:spcBef>
              <a:spcAft>
                <a:spcPts val="0"/>
              </a:spcAft>
              <a:buNone/>
            </a:pPr>
            <a:r>
              <a:rPr lang="es" sz="2000"/>
              <a:t>Si se logra construir un termómetro entonces se podrá medir correctamente la temperatura y esto ayudará para el control de una pandemia</a:t>
            </a:r>
            <a:endParaRPr sz="2000"/>
          </a:p>
          <a:p>
            <a:pPr indent="0" lvl="0" marL="0" marR="0" rtl="0" algn="l">
              <a:lnSpc>
                <a:spcPct val="115000"/>
              </a:lnSpc>
              <a:spcBef>
                <a:spcPts val="0"/>
              </a:spcBef>
              <a:spcAft>
                <a:spcPts val="0"/>
              </a:spcAft>
              <a:buNone/>
            </a:pPr>
            <a:r>
              <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8.Siglo XVI</a:t>
            </a:r>
            <a:endParaRPr/>
          </a:p>
        </p:txBody>
      </p:sp>
      <p:sp>
        <p:nvSpPr>
          <p:cNvPr id="184" name="Google Shape;184;p26"/>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BIOLOGÍA I</a:t>
            </a:r>
            <a:endParaRPr/>
          </a:p>
          <a:p>
            <a:pPr indent="0" lvl="0" marL="0" rtl="0" algn="l">
              <a:spcBef>
                <a:spcPts val="1600"/>
              </a:spcBef>
              <a:spcAft>
                <a:spcPts val="0"/>
              </a:spcAft>
              <a:buNone/>
            </a:pPr>
            <a:r>
              <a:rPr lang="es"/>
              <a:t>¿Cómo era una pandemia en el siglo XVI?</a:t>
            </a:r>
            <a:endParaRPr/>
          </a:p>
          <a:p>
            <a:pPr indent="0" lvl="0" marL="0" rtl="0" algn="l">
              <a:spcBef>
                <a:spcPts val="1600"/>
              </a:spcBef>
              <a:spcAft>
                <a:spcPts val="1600"/>
              </a:spcAft>
              <a:buNone/>
            </a:pPr>
            <a:r>
              <a:rPr lang="es"/>
              <a:t>Si la viruela registrada en el siglo XVI ocasionó que gran parte de la población muriera, entonces ésta se dió por la falta de medicamentos o por no tener los suficientes cuidados para proteger a la población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a:t>
            </a:r>
            <a:r>
              <a:rPr lang="es"/>
              <a:t>Siglo XVII</a:t>
            </a:r>
            <a:endParaRPr/>
          </a:p>
        </p:txBody>
      </p:sp>
      <p:sp>
        <p:nvSpPr>
          <p:cNvPr id="190" name="Google Shape;190;p27"/>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BIOLOGÍA I</a:t>
            </a:r>
            <a:endParaRPr/>
          </a:p>
          <a:p>
            <a:pPr indent="0" lvl="0" marL="0" rtl="0" algn="l">
              <a:spcBef>
                <a:spcPts val="1600"/>
              </a:spcBef>
              <a:spcAft>
                <a:spcPts val="0"/>
              </a:spcAft>
              <a:buNone/>
            </a:pPr>
            <a:r>
              <a:rPr lang="es"/>
              <a:t>¿Cómo se vivió una pandemia de peste bubónica y hambruna en el siglo XVII?</a:t>
            </a:r>
            <a:endParaRPr/>
          </a:p>
          <a:p>
            <a:pPr indent="0" lvl="0" marL="0" rtl="0" algn="l">
              <a:spcBef>
                <a:spcPts val="1600"/>
              </a:spcBef>
              <a:spcAft>
                <a:spcPts val="1600"/>
              </a:spcAft>
              <a:buNone/>
            </a:pPr>
            <a:r>
              <a:rPr lang="es"/>
              <a:t>Si la peste bubónica considerada como una pandemia del siglo XVII ocasionada por la proliferación de roedores y pulgas trajo como consecuencia una mortalidad del 90%, entonces la gente tuvo que cambiar sus hábitos de higiene y comenzar a trabajar en proyectos científicos para contrarrestar dicha enfermedad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8.Siglo XVIII</a:t>
            </a:r>
            <a:endParaRPr/>
          </a:p>
        </p:txBody>
      </p:sp>
      <p:sp>
        <p:nvSpPr>
          <p:cNvPr id="196" name="Google Shape;196;p28"/>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BIOLOGÍA I</a:t>
            </a:r>
            <a:endParaRPr/>
          </a:p>
          <a:p>
            <a:pPr indent="0" lvl="0" marL="0" rtl="0" algn="l">
              <a:spcBef>
                <a:spcPts val="1600"/>
              </a:spcBef>
              <a:spcAft>
                <a:spcPts val="0"/>
              </a:spcAft>
              <a:buNone/>
            </a:pPr>
            <a:r>
              <a:rPr lang="es"/>
              <a:t>¿De qué forma la población se vió afectada por la viruela registrada en el siglo XVIII?</a:t>
            </a:r>
            <a:endParaRPr/>
          </a:p>
          <a:p>
            <a:pPr indent="0" lvl="0" marL="0" rtl="0" algn="l">
              <a:spcBef>
                <a:spcPts val="1600"/>
              </a:spcBef>
              <a:spcAft>
                <a:spcPts val="1600"/>
              </a:spcAft>
              <a:buNone/>
            </a:pPr>
            <a:r>
              <a:rPr lang="es"/>
              <a:t>Si en el siglo XVIII las condiciones de sanidad y salud, así como los medicamentos utilizados hubieran sido otros, entonces la viruela no hubiera traído tantas muertes como las registradas en ese tiempo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8.Siglo XIX</a:t>
            </a:r>
            <a:endParaRPr/>
          </a:p>
        </p:txBody>
      </p:sp>
      <p:sp>
        <p:nvSpPr>
          <p:cNvPr id="202" name="Google Shape;202;p29"/>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BIOLOGÍA I</a:t>
            </a:r>
            <a:endParaRPr/>
          </a:p>
          <a:p>
            <a:pPr indent="0" lvl="0" marL="0" rtl="0" algn="l">
              <a:spcBef>
                <a:spcPts val="1600"/>
              </a:spcBef>
              <a:spcAft>
                <a:spcPts val="0"/>
              </a:spcAft>
              <a:buNone/>
            </a:pPr>
            <a:r>
              <a:rPr lang="es"/>
              <a:t>¿Cuáles fueron las consecuencias que trajo la pandemia del cólera en el siglo XIX?</a:t>
            </a:r>
            <a:endParaRPr/>
          </a:p>
          <a:p>
            <a:pPr indent="0" lvl="0" marL="0" rtl="0" algn="l">
              <a:spcBef>
                <a:spcPts val="1600"/>
              </a:spcBef>
              <a:spcAft>
                <a:spcPts val="0"/>
              </a:spcAft>
              <a:buNone/>
            </a:pPr>
            <a:r>
              <a:rPr lang="es"/>
              <a:t>Si la pandemia del cólera ocasionó tantos infectados y muertes, entonces los medicamentos y lo que se utilizaba en esa época no cumplían con lo requerido para </a:t>
            </a:r>
            <a:r>
              <a:rPr lang="es"/>
              <a:t>contrarrestar dicha enfermedad.</a:t>
            </a:r>
            <a:r>
              <a:rPr lang="es"/>
              <a:t> </a:t>
            </a:r>
            <a:endParaRPr/>
          </a:p>
          <a:p>
            <a:pPr indent="0" lvl="0" marL="0" rtl="0" algn="l">
              <a:spcBef>
                <a:spcPts val="16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8.Siglo XX</a:t>
            </a:r>
            <a:endParaRPr/>
          </a:p>
        </p:txBody>
      </p:sp>
      <p:sp>
        <p:nvSpPr>
          <p:cNvPr id="208" name="Google Shape;208;p30"/>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BIOLOGÍA I</a:t>
            </a:r>
            <a:endParaRPr/>
          </a:p>
          <a:p>
            <a:pPr indent="0" lvl="0" marL="0" rtl="0" algn="l">
              <a:spcBef>
                <a:spcPts val="1600"/>
              </a:spcBef>
              <a:spcAft>
                <a:spcPts val="0"/>
              </a:spcAft>
              <a:buNone/>
            </a:pPr>
            <a:r>
              <a:rPr lang="es"/>
              <a:t>¿Cómo la ciencia enfrentó la pandemia de la gripe española del siglo XX?</a:t>
            </a:r>
            <a:endParaRPr/>
          </a:p>
          <a:p>
            <a:pPr indent="0" lvl="0" marL="0" rtl="0" algn="l">
              <a:spcBef>
                <a:spcPts val="1600"/>
              </a:spcBef>
              <a:spcAft>
                <a:spcPts val="1600"/>
              </a:spcAft>
              <a:buNone/>
            </a:pPr>
            <a:r>
              <a:rPr lang="es"/>
              <a:t>Si la gripe española del siglo XX fue combatida por la ciencia, entonces podremos determinar su utilidad en una crisis para en el futuro tener las herramientas adecuadas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8.Siglo XXI</a:t>
            </a:r>
            <a:endParaRPr/>
          </a:p>
        </p:txBody>
      </p:sp>
      <p:sp>
        <p:nvSpPr>
          <p:cNvPr id="214" name="Google Shape;214;p31"/>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BIOLOGÍA I</a:t>
            </a:r>
            <a:endParaRPr/>
          </a:p>
          <a:p>
            <a:pPr indent="0" lvl="0" marL="0" rtl="0" algn="l">
              <a:spcBef>
                <a:spcPts val="1600"/>
              </a:spcBef>
              <a:spcAft>
                <a:spcPts val="0"/>
              </a:spcAft>
              <a:buNone/>
            </a:pPr>
            <a:r>
              <a:rPr lang="es"/>
              <a:t>¿Cómo ha impactado esta pandemia del siglo XXI al mundo y qué hemos descubierto acerca de la enfermedad al día de hoy?</a:t>
            </a:r>
            <a:endParaRPr/>
          </a:p>
          <a:p>
            <a:pPr indent="0" lvl="0" marL="0" rtl="0" algn="l">
              <a:spcBef>
                <a:spcPts val="1600"/>
              </a:spcBef>
              <a:spcAft>
                <a:spcPts val="1600"/>
              </a:spcAft>
              <a:buNone/>
            </a:pPr>
            <a:r>
              <a:rPr lang="es"/>
              <a:t>Si la pandemia del SARS COV 2 (COVID 19) ha impactado dramáticamente a la salud mundial, entonces a diferencia de otras pandemias se ha dado pie a nuevos cuidados y tratamientos que pudieran frenar dicha enfermedad pues la tecnología ha avanzado considerablemente en este siglo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Título del Proyecto</a:t>
            </a:r>
            <a:endParaRPr/>
          </a:p>
        </p:txBody>
      </p:sp>
      <p:sp>
        <p:nvSpPr>
          <p:cNvPr id="93" name="Google Shape;93;p1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360000" rtl="0" algn="l">
              <a:lnSpc>
                <a:spcPct val="100000"/>
              </a:lnSpc>
              <a:spcBef>
                <a:spcPts val="0"/>
              </a:spcBef>
              <a:spcAft>
                <a:spcPts val="0"/>
              </a:spcAft>
              <a:buNone/>
            </a:pPr>
            <a:r>
              <a:rPr b="1" lang="es" sz="3800">
                <a:solidFill>
                  <a:srgbClr val="000000"/>
                </a:solidFill>
                <a:latin typeface="Arial"/>
                <a:ea typeface="Arial"/>
                <a:cs typeface="Arial"/>
                <a:sym typeface="Arial"/>
              </a:rPr>
              <a:t>¿Cómo las ciencias han enfrentado las pandemias desde el siglo XV hasta la actualidad?</a:t>
            </a:r>
            <a:endParaRPr b="1" sz="3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8.Preguntas</a:t>
            </a:r>
            <a:endParaRPr/>
          </a:p>
        </p:txBody>
      </p:sp>
      <p:sp>
        <p:nvSpPr>
          <p:cNvPr id="220" name="Google Shape;220;p32"/>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300"/>
              <a:t>¿Qué es una pandemia?</a:t>
            </a:r>
            <a:endParaRPr sz="1300"/>
          </a:p>
          <a:p>
            <a:pPr indent="0" lvl="0" marL="0" rtl="0" algn="l">
              <a:spcBef>
                <a:spcPts val="1600"/>
              </a:spcBef>
              <a:spcAft>
                <a:spcPts val="0"/>
              </a:spcAft>
              <a:buNone/>
            </a:pPr>
            <a:r>
              <a:rPr lang="es" sz="1300"/>
              <a:t>¿Qué es una epidemia?</a:t>
            </a:r>
            <a:endParaRPr sz="1300"/>
          </a:p>
          <a:p>
            <a:pPr indent="0" lvl="0" marL="0" rtl="0" algn="l">
              <a:spcBef>
                <a:spcPts val="1600"/>
              </a:spcBef>
              <a:spcAft>
                <a:spcPts val="0"/>
              </a:spcAft>
              <a:buNone/>
            </a:pPr>
            <a:r>
              <a:rPr lang="es" sz="1300"/>
              <a:t>¿Qué diferencias existen entre pandemias y epidemias?</a:t>
            </a:r>
            <a:endParaRPr sz="1300"/>
          </a:p>
          <a:p>
            <a:pPr indent="0" lvl="0" marL="0" rtl="0" algn="l">
              <a:spcBef>
                <a:spcPts val="1600"/>
              </a:spcBef>
              <a:spcAft>
                <a:spcPts val="0"/>
              </a:spcAft>
              <a:buNone/>
            </a:pPr>
            <a:r>
              <a:rPr lang="es" sz="1300"/>
              <a:t>¿Qué organismos son los causantes de dichas enfermedades?</a:t>
            </a:r>
            <a:endParaRPr sz="1300"/>
          </a:p>
          <a:p>
            <a:pPr indent="0" lvl="0" marL="0" rtl="0" algn="l">
              <a:spcBef>
                <a:spcPts val="1600"/>
              </a:spcBef>
              <a:spcAft>
                <a:spcPts val="0"/>
              </a:spcAft>
              <a:buNone/>
            </a:pPr>
            <a:r>
              <a:rPr lang="es" sz="1300"/>
              <a:t>¿Qué características tienen dichos organismos que se convierten en un problema mundial?</a:t>
            </a:r>
            <a:endParaRPr sz="1300"/>
          </a:p>
          <a:p>
            <a:pPr indent="0" lvl="0" marL="0" rtl="0" algn="l">
              <a:spcBef>
                <a:spcPts val="1600"/>
              </a:spcBef>
              <a:spcAft>
                <a:spcPts val="0"/>
              </a:spcAft>
              <a:buNone/>
            </a:pPr>
            <a:r>
              <a:rPr lang="es" sz="1300"/>
              <a:t>¿Qué condiciones se requieren para que una enfermedad como esta se considere una pandemia?</a:t>
            </a:r>
            <a:endParaRPr sz="1300"/>
          </a:p>
          <a:p>
            <a:pPr indent="0" lvl="0" marL="0" rtl="0" algn="l">
              <a:spcBef>
                <a:spcPts val="1600"/>
              </a:spcBef>
              <a:spcAft>
                <a:spcPts val="0"/>
              </a:spcAft>
              <a:buNone/>
            </a:pPr>
            <a:r>
              <a:rPr lang="es" sz="1300"/>
              <a:t>¿Existen diferencias en los tratamientos establecidos anteriormente con los otorgados hoy en día?</a:t>
            </a:r>
            <a:endParaRPr sz="1300"/>
          </a:p>
          <a:p>
            <a:pPr indent="0" lvl="0" marL="0" rtl="0" algn="l">
              <a:spcBef>
                <a:spcPts val="1600"/>
              </a:spcBef>
              <a:spcAft>
                <a:spcPts val="1600"/>
              </a:spcAft>
              <a:buNone/>
            </a:pPr>
            <a:r>
              <a:t/>
            </a:r>
            <a:endParaRPr sz="13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 Preguntas Historia</a:t>
            </a:r>
            <a:endParaRPr/>
          </a:p>
        </p:txBody>
      </p:sp>
      <p:sp>
        <p:nvSpPr>
          <p:cNvPr id="226" name="Google Shape;226;p33"/>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¿Cómo las epidemias y pandemias afectaron a la población a lo largo de la historia del país que nos permite poder enfrentar enfermedades hasta nuestro días?</a:t>
            </a:r>
            <a:endParaRPr/>
          </a:p>
          <a:p>
            <a:pPr indent="0" lvl="0" marL="0" rtl="0" algn="l">
              <a:spcBef>
                <a:spcPts val="1600"/>
              </a:spcBef>
              <a:spcAft>
                <a:spcPts val="1600"/>
              </a:spcAft>
              <a:buNone/>
            </a:pPr>
            <a:r>
              <a:rPr lang="es"/>
              <a:t>¿Cómo la Historia nos puede enseñar desde el pasado hasta la actualidad causas, consecuencias y ciencia para superar enfermedades?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 Preguntas de Historia</a:t>
            </a:r>
            <a:endParaRPr/>
          </a:p>
        </p:txBody>
      </p:sp>
      <p:sp>
        <p:nvSpPr>
          <p:cNvPr id="232" name="Google Shape;232;p3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Siglos XIV- XVIII</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s"/>
              <a:t>¿Cuáles fueron los efectos para la población y las características principales de enfermedades como la viruela para los pueblos indígenas?</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s"/>
              <a:t>De tal suerte, que los alumnos investiguen cómo las enfermedades llegadas con los europeos diezmo a la población nativa americana.</a:t>
            </a:r>
            <a:endParaRPr/>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 Pregunta de Historia</a:t>
            </a:r>
            <a:endParaRPr/>
          </a:p>
        </p:txBody>
      </p:sp>
      <p:sp>
        <p:nvSpPr>
          <p:cNvPr id="238" name="Google Shape;238;p35"/>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Siglos XIX y XX</a:t>
            </a:r>
            <a:endParaRPr/>
          </a:p>
          <a:p>
            <a:pPr indent="0" lvl="0" marL="0" rtl="0" algn="l">
              <a:spcBef>
                <a:spcPts val="1600"/>
              </a:spcBef>
              <a:spcAft>
                <a:spcPts val="0"/>
              </a:spcAft>
              <a:buNone/>
            </a:pPr>
            <a:r>
              <a:rPr lang="es"/>
              <a:t>¿ Qué tipo de enfermedades afectaron a la población en el México independiente, y cuáles fueron las políticas de salud en aquellos años?</a:t>
            </a:r>
            <a:endParaRPr/>
          </a:p>
          <a:p>
            <a:pPr indent="0" lvl="0" marL="0" rtl="0" algn="l">
              <a:spcBef>
                <a:spcPts val="1600"/>
              </a:spcBef>
              <a:spcAft>
                <a:spcPts val="1600"/>
              </a:spcAft>
              <a:buNone/>
            </a:pPr>
            <a:r>
              <a:rPr lang="es"/>
              <a:t>Los alumnos investigarán enfermedades como el cólera, aún viruela, fiebre amarilla que sobre todo en el siglo XIX eran los problemas de salud en el país ¿</a:t>
            </a:r>
            <a:r>
              <a:rPr lang="es"/>
              <a:t>Cuando</a:t>
            </a:r>
            <a:r>
              <a:rPr lang="es"/>
              <a:t> llegaron las vacuna o bien cómo se terminó que esas enfermedades?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8.- Preguntas de Historia</a:t>
            </a:r>
            <a:endParaRPr/>
          </a:p>
        </p:txBody>
      </p:sp>
      <p:sp>
        <p:nvSpPr>
          <p:cNvPr id="244" name="Google Shape;244;p36"/>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Siglos XX y XXI</a:t>
            </a:r>
            <a:endParaRPr/>
          </a:p>
          <a:p>
            <a:pPr indent="0" lvl="0" marL="0" rtl="0" algn="l">
              <a:spcBef>
                <a:spcPts val="1600"/>
              </a:spcBef>
              <a:spcAft>
                <a:spcPts val="0"/>
              </a:spcAft>
              <a:buNone/>
            </a:pPr>
            <a:r>
              <a:rPr lang="es"/>
              <a:t>¿La influencia española realmente pegó en el país o bien la Revolución Mexicana no </a:t>
            </a:r>
            <a:r>
              <a:rPr lang="es"/>
              <a:t>permitió</a:t>
            </a:r>
            <a:r>
              <a:rPr lang="es"/>
              <a:t> saber sus efectos en el país?</a:t>
            </a:r>
            <a:endParaRPr/>
          </a:p>
          <a:p>
            <a:pPr indent="0" lvl="0" marL="0" rtl="0" algn="l">
              <a:spcBef>
                <a:spcPts val="1600"/>
              </a:spcBef>
              <a:spcAft>
                <a:spcPts val="0"/>
              </a:spcAft>
              <a:buNone/>
            </a:pPr>
            <a:r>
              <a:rPr lang="es"/>
              <a:t>¿La nueva pandemia el Covid 19 y sus efectos hoy?</a:t>
            </a:r>
            <a:endParaRPr/>
          </a:p>
          <a:p>
            <a:pPr indent="0" lvl="0" marL="0" rtl="0" algn="l">
              <a:spcBef>
                <a:spcPts val="1600"/>
              </a:spcBef>
              <a:spcAft>
                <a:spcPts val="0"/>
              </a:spcAft>
              <a:buNone/>
            </a:pPr>
            <a:r>
              <a:rPr lang="es"/>
              <a:t>Los deberán hacer comparaciones dependiendo de su época de las distintas enfermedades y sus efectos en el país, y así, dar una conclusión comparativa y reflexiva de las enfermedades en el país.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graphicFrame>
        <p:nvGraphicFramePr>
          <p:cNvPr id="249" name="Google Shape;249;p37"/>
          <p:cNvGraphicFramePr/>
          <p:nvPr/>
        </p:nvGraphicFramePr>
        <p:xfrm>
          <a:off x="952500" y="51150"/>
          <a:ext cx="3000000" cy="3000000"/>
        </p:xfrm>
        <a:graphic>
          <a:graphicData uri="http://schemas.openxmlformats.org/drawingml/2006/table">
            <a:tbl>
              <a:tblPr>
                <a:noFill/>
                <a:tableStyleId>{FA02991A-EF9B-4A2B-A02E-28970E6C10AA}</a:tableStyleId>
              </a:tblPr>
              <a:tblGrid>
                <a:gridCol w="2413000"/>
                <a:gridCol w="2413000"/>
                <a:gridCol w="2413000"/>
              </a:tblGrid>
              <a:tr h="318050">
                <a:tc>
                  <a:txBody>
                    <a:bodyPr/>
                    <a:lstStyle/>
                    <a:p>
                      <a:pPr indent="0" lvl="0" marL="0" rtl="0" algn="l">
                        <a:spcBef>
                          <a:spcPts val="0"/>
                        </a:spcBef>
                        <a:spcAft>
                          <a:spcPts val="0"/>
                        </a:spcAft>
                        <a:buNone/>
                      </a:pPr>
                      <a:r>
                        <a:rPr lang="es"/>
                        <a:t>ASIGNATURA:  FÍSICA I</a:t>
                      </a:r>
                      <a:endParaRPr/>
                    </a:p>
                  </a:txBody>
                  <a:tcPr marT="91425" marB="91425" marR="91425" marL="91425"/>
                </a:tc>
                <a:tc>
                  <a:txBody>
                    <a:bodyPr/>
                    <a:lstStyle/>
                    <a:p>
                      <a:pPr indent="0" lvl="0" marL="0" rtl="0" algn="l">
                        <a:spcBef>
                          <a:spcPts val="0"/>
                        </a:spcBef>
                        <a:spcAft>
                          <a:spcPts val="0"/>
                        </a:spcAft>
                        <a:buNone/>
                      </a:pPr>
                      <a:r>
                        <a:rPr lang="es"/>
                        <a:t>GRADO:  3º SEMESTRE</a:t>
                      </a:r>
                      <a:endParaRPr/>
                    </a:p>
                  </a:txBody>
                  <a:tcPr marT="91425" marB="91425" marR="91425" marL="91425"/>
                </a:tc>
                <a:tc>
                  <a:txBody>
                    <a:bodyPr/>
                    <a:lstStyle/>
                    <a:p>
                      <a:pPr indent="0" lvl="0" marL="0" rtl="0" algn="l">
                        <a:spcBef>
                          <a:spcPts val="0"/>
                        </a:spcBef>
                        <a:spcAft>
                          <a:spcPts val="0"/>
                        </a:spcAft>
                        <a:buNone/>
                      </a:pPr>
                      <a:r>
                        <a:rPr lang="es"/>
                        <a:t>GRUPO: B Y C</a:t>
                      </a:r>
                      <a:endParaRPr/>
                    </a:p>
                  </a:txBody>
                  <a:tcPr marT="91425" marB="91425" marR="91425" marL="91425"/>
                </a:tc>
              </a:tr>
            </a:tbl>
          </a:graphicData>
        </a:graphic>
      </p:graphicFrame>
      <p:graphicFrame>
        <p:nvGraphicFramePr>
          <p:cNvPr id="250" name="Google Shape;250;p37"/>
          <p:cNvGraphicFramePr/>
          <p:nvPr/>
        </p:nvGraphicFramePr>
        <p:xfrm>
          <a:off x="952500" y="498350"/>
          <a:ext cx="3000000" cy="3000000"/>
        </p:xfrm>
        <a:graphic>
          <a:graphicData uri="http://schemas.openxmlformats.org/drawingml/2006/table">
            <a:tbl>
              <a:tblPr>
                <a:noFill/>
                <a:tableStyleId>{FA02991A-EF9B-4A2B-A02E-28970E6C10AA}</a:tableStyleId>
              </a:tblPr>
              <a:tblGrid>
                <a:gridCol w="7239000"/>
              </a:tblGrid>
              <a:tr h="318025">
                <a:tc>
                  <a:txBody>
                    <a:bodyPr/>
                    <a:lstStyle/>
                    <a:p>
                      <a:pPr indent="0" lvl="0" marL="0" rtl="0" algn="l">
                        <a:spcBef>
                          <a:spcPts val="0"/>
                        </a:spcBef>
                        <a:spcAft>
                          <a:spcPts val="0"/>
                        </a:spcAft>
                        <a:buNone/>
                      </a:pPr>
                      <a:r>
                        <a:rPr lang="es"/>
                        <a:t>NOMBRE: GABRIELA LEÓN SANTIAGO</a:t>
                      </a:r>
                      <a:endParaRPr/>
                    </a:p>
                  </a:txBody>
                  <a:tcPr marT="91425" marB="91425" marR="91425" marL="91425"/>
                </a:tc>
              </a:tr>
            </a:tbl>
          </a:graphicData>
        </a:graphic>
      </p:graphicFrame>
      <p:graphicFrame>
        <p:nvGraphicFramePr>
          <p:cNvPr id="251" name="Google Shape;251;p37"/>
          <p:cNvGraphicFramePr/>
          <p:nvPr/>
        </p:nvGraphicFramePr>
        <p:xfrm>
          <a:off x="952500" y="890750"/>
          <a:ext cx="3000000" cy="3000000"/>
        </p:xfrm>
        <a:graphic>
          <a:graphicData uri="http://schemas.openxmlformats.org/drawingml/2006/table">
            <a:tbl>
              <a:tblPr>
                <a:noFill/>
                <a:tableStyleId>{FA02991A-EF9B-4A2B-A02E-28970E6C10AA}</a:tableStyleId>
              </a:tblPr>
              <a:tblGrid>
                <a:gridCol w="3619500"/>
                <a:gridCol w="3619500"/>
              </a:tblGrid>
              <a:tr h="381000">
                <a:tc>
                  <a:txBody>
                    <a:bodyPr/>
                    <a:lstStyle/>
                    <a:p>
                      <a:pPr indent="0" lvl="0" marL="0" rtl="0" algn="l">
                        <a:spcBef>
                          <a:spcPts val="0"/>
                        </a:spcBef>
                        <a:spcAft>
                          <a:spcPts val="0"/>
                        </a:spcAft>
                        <a:buNone/>
                      </a:pPr>
                      <a:r>
                        <a:rPr lang="es"/>
                        <a:t>FECHA: </a:t>
                      </a:r>
                      <a:endParaRPr/>
                    </a:p>
                  </a:txBody>
                  <a:tcPr marT="91425" marB="91425" marR="91425" marL="91425"/>
                </a:tc>
                <a:tc>
                  <a:txBody>
                    <a:bodyPr/>
                    <a:lstStyle/>
                    <a:p>
                      <a:pPr indent="0" lvl="0" marL="0" rtl="0" algn="l">
                        <a:spcBef>
                          <a:spcPts val="0"/>
                        </a:spcBef>
                        <a:spcAft>
                          <a:spcPts val="0"/>
                        </a:spcAft>
                        <a:buNone/>
                      </a:pPr>
                      <a:r>
                        <a:rPr lang="es"/>
                        <a:t>SEP-OCT 2020</a:t>
                      </a:r>
                      <a:endParaRPr/>
                    </a:p>
                  </a:txBody>
                  <a:tcPr marT="91425" marB="91425" marR="91425" marL="91425"/>
                </a:tc>
              </a:tr>
              <a:tr h="381000">
                <a:tc>
                  <a:txBody>
                    <a:bodyPr/>
                    <a:lstStyle/>
                    <a:p>
                      <a:pPr indent="0" lvl="0" marL="0" rtl="0" algn="l">
                        <a:spcBef>
                          <a:spcPts val="0"/>
                        </a:spcBef>
                        <a:spcAft>
                          <a:spcPts val="0"/>
                        </a:spcAft>
                        <a:buNone/>
                      </a:pPr>
                      <a:r>
                        <a:rPr lang="es"/>
                        <a:t>SESIÓN INTERDISCIPLINARIA:  </a:t>
                      </a:r>
                      <a:endParaRPr/>
                    </a:p>
                  </a:txBody>
                  <a:tcPr marT="91425" marB="91425" marR="91425" marL="91425"/>
                </a:tc>
                <a:tc>
                  <a:txBody>
                    <a:bodyPr/>
                    <a:lstStyle/>
                    <a:p>
                      <a:pPr indent="0" lvl="0" marL="0" rtl="0" algn="l">
                        <a:spcBef>
                          <a:spcPts val="0"/>
                        </a:spcBef>
                        <a:spcAft>
                          <a:spcPts val="0"/>
                        </a:spcAft>
                        <a:buNone/>
                      </a:pPr>
                      <a:r>
                        <a:rPr lang="es" sz="1100"/>
                        <a:t>4 SESIONES DE LABORATORIO + 4 SES X EQUIPO</a:t>
                      </a:r>
                      <a:endParaRPr sz="1100"/>
                    </a:p>
                  </a:txBody>
                  <a:tcPr marT="91425" marB="91425" marR="91425" marL="91425"/>
                </a:tc>
              </a:tr>
              <a:tr h="381000">
                <a:tc>
                  <a:txBody>
                    <a:bodyPr/>
                    <a:lstStyle/>
                    <a:p>
                      <a:pPr indent="0" lvl="0" marL="0" rtl="0" algn="l">
                        <a:spcBef>
                          <a:spcPts val="0"/>
                        </a:spcBef>
                        <a:spcAft>
                          <a:spcPts val="0"/>
                        </a:spcAft>
                        <a:buNone/>
                      </a:pPr>
                      <a:r>
                        <a:rPr lang="es"/>
                        <a:t>UNIDAD DIDÁCTICA/TEMA:</a:t>
                      </a:r>
                      <a:endParaRPr/>
                    </a:p>
                  </a:txBody>
                  <a:tcPr marT="91425" marB="91425" marR="91425" marL="91425"/>
                </a:tc>
                <a:tc>
                  <a:txBody>
                    <a:bodyPr/>
                    <a:lstStyle/>
                    <a:p>
                      <a:pPr indent="0" lvl="0" marL="0" rtl="0" algn="l">
                        <a:spcBef>
                          <a:spcPts val="0"/>
                        </a:spcBef>
                        <a:spcAft>
                          <a:spcPts val="0"/>
                        </a:spcAft>
                        <a:buNone/>
                      </a:pPr>
                      <a:r>
                        <a:rPr lang="es"/>
                        <a:t>UNIDAD III CALOR Y TEMPERATURA</a:t>
                      </a:r>
                      <a:endParaRPr/>
                    </a:p>
                  </a:txBody>
                  <a:tcPr marT="91425" marB="91425" marR="91425" marL="91425"/>
                </a:tc>
              </a:tr>
              <a:tr h="381000">
                <a:tc>
                  <a:txBody>
                    <a:bodyPr/>
                    <a:lstStyle/>
                    <a:p>
                      <a:pPr indent="0" lvl="0" marL="0" rtl="0" algn="l">
                        <a:spcBef>
                          <a:spcPts val="0"/>
                        </a:spcBef>
                        <a:spcAft>
                          <a:spcPts val="0"/>
                        </a:spcAft>
                        <a:buNone/>
                      </a:pPr>
                      <a:r>
                        <a:rPr lang="es"/>
                        <a:t>APRENDIZAJE ESPERADO:</a:t>
                      </a:r>
                      <a:endParaRPr/>
                    </a:p>
                  </a:txBody>
                  <a:tcPr marT="91425" marB="91425" marR="91425" marL="91425"/>
                </a:tc>
                <a:tc>
                  <a:txBody>
                    <a:bodyPr/>
                    <a:lstStyle/>
                    <a:p>
                      <a:pPr indent="0" lvl="0" marL="0" rtl="0" algn="l">
                        <a:spcBef>
                          <a:spcPts val="0"/>
                        </a:spcBef>
                        <a:spcAft>
                          <a:spcPts val="0"/>
                        </a:spcAft>
                        <a:buNone/>
                      </a:pPr>
                      <a:r>
                        <a:rPr lang="es"/>
                        <a:t>Aplicación práctica de los conceptos</a:t>
                      </a:r>
                      <a:endParaRPr/>
                    </a:p>
                  </a:txBody>
                  <a:tcPr marT="91425" marB="91425" marR="91425" marL="91425"/>
                </a:tc>
              </a:tr>
              <a:tr h="381000">
                <a:tc>
                  <a:txBody>
                    <a:bodyPr/>
                    <a:lstStyle/>
                    <a:p>
                      <a:pPr indent="0" lvl="0" marL="0" rtl="0" algn="l">
                        <a:spcBef>
                          <a:spcPts val="0"/>
                        </a:spcBef>
                        <a:spcAft>
                          <a:spcPts val="0"/>
                        </a:spcAft>
                        <a:buNone/>
                      </a:pPr>
                      <a:r>
                        <a:rPr lang="es"/>
                        <a:t>APERTURA:</a:t>
                      </a:r>
                      <a:endParaRPr/>
                    </a:p>
                  </a:txBody>
                  <a:tcPr marT="91425" marB="91425" marR="91425" marL="91425"/>
                </a:tc>
                <a:tc>
                  <a:txBody>
                    <a:bodyPr/>
                    <a:lstStyle/>
                    <a:p>
                      <a:pPr indent="0" lvl="0" marL="0" rtl="0" algn="l">
                        <a:spcBef>
                          <a:spcPts val="0"/>
                        </a:spcBef>
                        <a:spcAft>
                          <a:spcPts val="0"/>
                        </a:spcAft>
                        <a:buNone/>
                      </a:pPr>
                      <a:r>
                        <a:rPr lang="es"/>
                        <a:t>Ciclo de indagación/investigación</a:t>
                      </a:r>
                      <a:endParaRPr/>
                    </a:p>
                  </a:txBody>
                  <a:tcPr marT="91425" marB="91425" marR="91425" marL="91425"/>
                </a:tc>
              </a:tr>
              <a:tr h="381000">
                <a:tc>
                  <a:txBody>
                    <a:bodyPr/>
                    <a:lstStyle/>
                    <a:p>
                      <a:pPr indent="0" lvl="0" marL="0" rtl="0" algn="l">
                        <a:spcBef>
                          <a:spcPts val="0"/>
                        </a:spcBef>
                        <a:spcAft>
                          <a:spcPts val="0"/>
                        </a:spcAft>
                        <a:buNone/>
                      </a:pPr>
                      <a:r>
                        <a:rPr lang="es"/>
                        <a:t>DESARROLLO:</a:t>
                      </a:r>
                      <a:endParaRPr/>
                    </a:p>
                  </a:txBody>
                  <a:tcPr marT="91425" marB="91425" marR="91425" marL="91425"/>
                </a:tc>
                <a:tc>
                  <a:txBody>
                    <a:bodyPr/>
                    <a:lstStyle/>
                    <a:p>
                      <a:pPr indent="0" lvl="0" marL="0" rtl="0" algn="l">
                        <a:spcBef>
                          <a:spcPts val="0"/>
                        </a:spcBef>
                        <a:spcAft>
                          <a:spcPts val="0"/>
                        </a:spcAft>
                        <a:buNone/>
                      </a:pPr>
                      <a:r>
                        <a:rPr lang="es"/>
                        <a:t>Diseño de prototipo/Búsqueda de materiale</a:t>
                      </a:r>
                      <a:endParaRPr/>
                    </a:p>
                  </a:txBody>
                  <a:tcPr marT="91425" marB="91425" marR="91425" marL="91425"/>
                </a:tc>
              </a:tr>
              <a:tr h="381000">
                <a:tc>
                  <a:txBody>
                    <a:bodyPr/>
                    <a:lstStyle/>
                    <a:p>
                      <a:pPr indent="0" lvl="0" marL="0" rtl="0" algn="l">
                        <a:spcBef>
                          <a:spcPts val="0"/>
                        </a:spcBef>
                        <a:spcAft>
                          <a:spcPts val="0"/>
                        </a:spcAft>
                        <a:buNone/>
                      </a:pPr>
                      <a:r>
                        <a:rPr lang="es"/>
                        <a:t>CIERRE:</a:t>
                      </a:r>
                      <a:endParaRPr/>
                    </a:p>
                  </a:txBody>
                  <a:tcPr marT="91425" marB="91425" marR="91425" marL="91425"/>
                </a:tc>
                <a:tc>
                  <a:txBody>
                    <a:bodyPr/>
                    <a:lstStyle/>
                    <a:p>
                      <a:pPr indent="0" lvl="0" marL="0" rtl="0" algn="l">
                        <a:spcBef>
                          <a:spcPts val="0"/>
                        </a:spcBef>
                        <a:spcAft>
                          <a:spcPts val="0"/>
                        </a:spcAft>
                        <a:buNone/>
                      </a:pPr>
                      <a:r>
                        <a:rPr lang="es"/>
                        <a:t>Construcción de prototipo funcional y reciclado</a:t>
                      </a:r>
                      <a:endParaRPr/>
                    </a:p>
                  </a:txBody>
                  <a:tcPr marT="91425" marB="91425" marR="91425" marL="91425"/>
                </a:tc>
              </a:tr>
              <a:tr h="381000">
                <a:tc>
                  <a:txBody>
                    <a:bodyPr/>
                    <a:lstStyle/>
                    <a:p>
                      <a:pPr indent="0" lvl="0" marL="0" rtl="0" algn="l">
                        <a:spcBef>
                          <a:spcPts val="0"/>
                        </a:spcBef>
                        <a:spcAft>
                          <a:spcPts val="0"/>
                        </a:spcAft>
                        <a:buNone/>
                      </a:pPr>
                      <a:r>
                        <a:rPr lang="es"/>
                        <a:t>TAREA:</a:t>
                      </a:r>
                      <a:endParaRPr/>
                    </a:p>
                  </a:txBody>
                  <a:tcPr marT="91425" marB="91425" marR="91425" marL="91425"/>
                </a:tc>
                <a:tc>
                  <a:txBody>
                    <a:bodyPr/>
                    <a:lstStyle/>
                    <a:p>
                      <a:pPr indent="0" lvl="0" marL="0" rtl="0" algn="l">
                        <a:spcBef>
                          <a:spcPts val="0"/>
                        </a:spcBef>
                        <a:spcAft>
                          <a:spcPts val="0"/>
                        </a:spcAft>
                        <a:buNone/>
                      </a:pPr>
                      <a:r>
                        <a:rPr lang="es"/>
                        <a:t>Sesionar, discutir, valorar y resolver</a:t>
                      </a:r>
                      <a:endParaRPr/>
                    </a:p>
                  </a:txBody>
                  <a:tcPr marT="91425" marB="91425" marR="91425" marL="91425"/>
                </a:tc>
              </a:tr>
              <a:tr h="381000">
                <a:tc>
                  <a:txBody>
                    <a:bodyPr/>
                    <a:lstStyle/>
                    <a:p>
                      <a:pPr indent="0" lvl="0" marL="0" rtl="0" algn="l">
                        <a:spcBef>
                          <a:spcPts val="0"/>
                        </a:spcBef>
                        <a:spcAft>
                          <a:spcPts val="0"/>
                        </a:spcAft>
                        <a:buNone/>
                      </a:pPr>
                      <a:r>
                        <a:rPr lang="es"/>
                        <a:t>EVALUACIÓN:</a:t>
                      </a:r>
                      <a:endParaRPr/>
                    </a:p>
                  </a:txBody>
                  <a:tcPr marT="91425" marB="91425" marR="91425" marL="91425"/>
                </a:tc>
                <a:tc>
                  <a:txBody>
                    <a:bodyPr/>
                    <a:lstStyle/>
                    <a:p>
                      <a:pPr indent="0" lvl="0" marL="0" rtl="0" algn="l">
                        <a:spcBef>
                          <a:spcPts val="0"/>
                        </a:spcBef>
                        <a:spcAft>
                          <a:spcPts val="0"/>
                        </a:spcAft>
                        <a:buNone/>
                      </a:pPr>
                      <a:r>
                        <a:rPr lang="es"/>
                        <a:t>Prototipo de termómetro funcional y casero</a:t>
                      </a:r>
                      <a:endParaRPr/>
                    </a:p>
                  </a:txBody>
                  <a:tcPr marT="91425" marB="91425" marR="91425" marL="91425"/>
                </a:tc>
              </a:tr>
              <a:tr h="381000">
                <a:tc>
                  <a:txBody>
                    <a:bodyPr/>
                    <a:lstStyle/>
                    <a:p>
                      <a:pPr indent="0" lvl="0" marL="0" rtl="0" algn="l">
                        <a:spcBef>
                          <a:spcPts val="0"/>
                        </a:spcBef>
                        <a:spcAft>
                          <a:spcPts val="0"/>
                        </a:spcAft>
                        <a:buNone/>
                      </a:pPr>
                      <a:r>
                        <a:rPr lang="es"/>
                        <a:t>MATERIALES:</a:t>
                      </a:r>
                      <a:endParaRPr/>
                    </a:p>
                  </a:txBody>
                  <a:tcPr marT="91425" marB="91425" marR="91425" marL="91425"/>
                </a:tc>
                <a:tc>
                  <a:txBody>
                    <a:bodyPr/>
                    <a:lstStyle/>
                    <a:p>
                      <a:pPr indent="0" lvl="0" marL="0" rtl="0" algn="l">
                        <a:spcBef>
                          <a:spcPts val="0"/>
                        </a:spcBef>
                        <a:spcAft>
                          <a:spcPts val="0"/>
                        </a:spcAft>
                        <a:buNone/>
                      </a:pPr>
                      <a:r>
                        <a:rPr lang="es"/>
                        <a:t>Cualquier material reciclado</a:t>
                      </a:r>
                      <a:endParaRPr/>
                    </a:p>
                  </a:txBody>
                  <a:tcPr marT="91425" marB="91425" marR="91425" marL="91425"/>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graphicFrame>
        <p:nvGraphicFramePr>
          <p:cNvPr id="256" name="Google Shape;256;p38"/>
          <p:cNvGraphicFramePr/>
          <p:nvPr/>
        </p:nvGraphicFramePr>
        <p:xfrm>
          <a:off x="952500" y="51150"/>
          <a:ext cx="3000000" cy="3000000"/>
        </p:xfrm>
        <a:graphic>
          <a:graphicData uri="http://schemas.openxmlformats.org/drawingml/2006/table">
            <a:tbl>
              <a:tblPr>
                <a:noFill/>
                <a:tableStyleId>{FA02991A-EF9B-4A2B-A02E-28970E6C10AA}</a:tableStyleId>
              </a:tblPr>
              <a:tblGrid>
                <a:gridCol w="2413000"/>
                <a:gridCol w="2413000"/>
                <a:gridCol w="2413000"/>
              </a:tblGrid>
              <a:tr h="318050">
                <a:tc>
                  <a:txBody>
                    <a:bodyPr/>
                    <a:lstStyle/>
                    <a:p>
                      <a:pPr indent="0" lvl="0" marL="0" rtl="0" algn="l">
                        <a:spcBef>
                          <a:spcPts val="0"/>
                        </a:spcBef>
                        <a:spcAft>
                          <a:spcPts val="0"/>
                        </a:spcAft>
                        <a:buNone/>
                      </a:pPr>
                      <a:r>
                        <a:rPr lang="es"/>
                        <a:t>ASIGNATURA: BIOLOGÍA I</a:t>
                      </a:r>
                      <a:endParaRPr/>
                    </a:p>
                  </a:txBody>
                  <a:tcPr marT="91425" marB="91425" marR="91425" marL="91425"/>
                </a:tc>
                <a:tc>
                  <a:txBody>
                    <a:bodyPr/>
                    <a:lstStyle/>
                    <a:p>
                      <a:pPr indent="0" lvl="0" marL="0" rtl="0" algn="l">
                        <a:spcBef>
                          <a:spcPts val="0"/>
                        </a:spcBef>
                        <a:spcAft>
                          <a:spcPts val="0"/>
                        </a:spcAft>
                        <a:buNone/>
                      </a:pPr>
                      <a:r>
                        <a:rPr lang="es"/>
                        <a:t>GRADO: 3er SEMESTRE</a:t>
                      </a:r>
                      <a:endParaRPr/>
                    </a:p>
                  </a:txBody>
                  <a:tcPr marT="91425" marB="91425" marR="91425" marL="91425"/>
                </a:tc>
                <a:tc>
                  <a:txBody>
                    <a:bodyPr/>
                    <a:lstStyle/>
                    <a:p>
                      <a:pPr indent="0" lvl="0" marL="0" rtl="0" algn="l">
                        <a:spcBef>
                          <a:spcPts val="0"/>
                        </a:spcBef>
                        <a:spcAft>
                          <a:spcPts val="0"/>
                        </a:spcAft>
                        <a:buNone/>
                      </a:pPr>
                      <a:r>
                        <a:rPr lang="es"/>
                        <a:t>GRUPO: 3°B</a:t>
                      </a:r>
                      <a:endParaRPr/>
                    </a:p>
                  </a:txBody>
                  <a:tcPr marT="91425" marB="91425" marR="91425" marL="91425"/>
                </a:tc>
              </a:tr>
            </a:tbl>
          </a:graphicData>
        </a:graphic>
      </p:graphicFrame>
      <p:graphicFrame>
        <p:nvGraphicFramePr>
          <p:cNvPr id="257" name="Google Shape;257;p38"/>
          <p:cNvGraphicFramePr/>
          <p:nvPr/>
        </p:nvGraphicFramePr>
        <p:xfrm>
          <a:off x="952500" y="498350"/>
          <a:ext cx="3000000" cy="3000000"/>
        </p:xfrm>
        <a:graphic>
          <a:graphicData uri="http://schemas.openxmlformats.org/drawingml/2006/table">
            <a:tbl>
              <a:tblPr>
                <a:noFill/>
                <a:tableStyleId>{FA02991A-EF9B-4A2B-A02E-28970E6C10AA}</a:tableStyleId>
              </a:tblPr>
              <a:tblGrid>
                <a:gridCol w="7239000"/>
              </a:tblGrid>
              <a:tr h="318025">
                <a:tc>
                  <a:txBody>
                    <a:bodyPr/>
                    <a:lstStyle/>
                    <a:p>
                      <a:pPr indent="0" lvl="0" marL="0" rtl="0" algn="l">
                        <a:spcBef>
                          <a:spcPts val="0"/>
                        </a:spcBef>
                        <a:spcAft>
                          <a:spcPts val="0"/>
                        </a:spcAft>
                        <a:buNone/>
                      </a:pPr>
                      <a:r>
                        <a:rPr lang="es" sz="1100"/>
                        <a:t>NOMBRE: CLAUDIA GUADALUPE PARRA ACEVEDO</a:t>
                      </a:r>
                      <a:endParaRPr sz="1100"/>
                    </a:p>
                  </a:txBody>
                  <a:tcPr marT="91425" marB="91425" marR="91425" marL="91425"/>
                </a:tc>
              </a:tr>
            </a:tbl>
          </a:graphicData>
        </a:graphic>
      </p:graphicFrame>
      <p:graphicFrame>
        <p:nvGraphicFramePr>
          <p:cNvPr id="258" name="Google Shape;258;p38"/>
          <p:cNvGraphicFramePr/>
          <p:nvPr/>
        </p:nvGraphicFramePr>
        <p:xfrm>
          <a:off x="952500" y="945550"/>
          <a:ext cx="3000000" cy="3000000"/>
        </p:xfrm>
        <a:graphic>
          <a:graphicData uri="http://schemas.openxmlformats.org/drawingml/2006/table">
            <a:tbl>
              <a:tblPr>
                <a:noFill/>
                <a:tableStyleId>{FA02991A-EF9B-4A2B-A02E-28970E6C10AA}</a:tableStyleId>
              </a:tblPr>
              <a:tblGrid>
                <a:gridCol w="3619500"/>
                <a:gridCol w="3619500"/>
              </a:tblGrid>
              <a:tr h="381000">
                <a:tc>
                  <a:txBody>
                    <a:bodyPr/>
                    <a:lstStyle/>
                    <a:p>
                      <a:pPr indent="0" lvl="0" marL="0" rtl="0" algn="l">
                        <a:spcBef>
                          <a:spcPts val="0"/>
                        </a:spcBef>
                        <a:spcAft>
                          <a:spcPts val="0"/>
                        </a:spcAft>
                        <a:buNone/>
                      </a:pPr>
                      <a:r>
                        <a:rPr lang="es"/>
                        <a:t>FECHA:</a:t>
                      </a:r>
                      <a:endParaRPr/>
                    </a:p>
                  </a:txBody>
                  <a:tcPr marT="91425" marB="91425" marR="91425" marL="91425"/>
                </a:tc>
                <a:tc>
                  <a:txBody>
                    <a:bodyPr/>
                    <a:lstStyle/>
                    <a:p>
                      <a:pPr indent="0" lvl="0" marL="0" rtl="0" algn="l">
                        <a:spcBef>
                          <a:spcPts val="0"/>
                        </a:spcBef>
                        <a:spcAft>
                          <a:spcPts val="0"/>
                        </a:spcAft>
                        <a:buNone/>
                      </a:pPr>
                      <a:r>
                        <a:rPr lang="es" sz="1000"/>
                        <a:t>11 y 18 de agosto de 2020</a:t>
                      </a:r>
                      <a:endParaRPr sz="1000"/>
                    </a:p>
                  </a:txBody>
                  <a:tcPr marT="91425" marB="91425" marR="91425" marL="91425"/>
                </a:tc>
              </a:tr>
              <a:tr h="381000">
                <a:tc>
                  <a:txBody>
                    <a:bodyPr/>
                    <a:lstStyle/>
                    <a:p>
                      <a:pPr indent="0" lvl="0" marL="0" rtl="0" algn="l">
                        <a:spcBef>
                          <a:spcPts val="0"/>
                        </a:spcBef>
                        <a:spcAft>
                          <a:spcPts val="0"/>
                        </a:spcAft>
                        <a:buNone/>
                      </a:pPr>
                      <a:r>
                        <a:rPr lang="es"/>
                        <a:t>SESIÓN INTERDISCIPLINARIA:</a:t>
                      </a:r>
                      <a:endParaRPr/>
                    </a:p>
                  </a:txBody>
                  <a:tcPr marT="91425" marB="91425" marR="91425" marL="91425"/>
                </a:tc>
                <a:tc>
                  <a:txBody>
                    <a:bodyPr/>
                    <a:lstStyle/>
                    <a:p>
                      <a:pPr indent="0" lvl="0" marL="0" rtl="0" algn="l">
                        <a:spcBef>
                          <a:spcPts val="0"/>
                        </a:spcBef>
                        <a:spcAft>
                          <a:spcPts val="0"/>
                        </a:spcAft>
                        <a:buNone/>
                      </a:pPr>
                      <a:r>
                        <a:rPr lang="es" sz="900"/>
                        <a:t>Indagación, formulación de preguntas, investigación, trabajo colaborativo</a:t>
                      </a:r>
                      <a:endParaRPr sz="900"/>
                    </a:p>
                  </a:txBody>
                  <a:tcPr marT="91425" marB="91425" marR="91425" marL="91425"/>
                </a:tc>
              </a:tr>
              <a:tr h="381000">
                <a:tc>
                  <a:txBody>
                    <a:bodyPr/>
                    <a:lstStyle/>
                    <a:p>
                      <a:pPr indent="0" lvl="0" marL="0" rtl="0" algn="l">
                        <a:spcBef>
                          <a:spcPts val="0"/>
                        </a:spcBef>
                        <a:spcAft>
                          <a:spcPts val="0"/>
                        </a:spcAft>
                        <a:buNone/>
                      </a:pPr>
                      <a:r>
                        <a:rPr lang="es"/>
                        <a:t>UNIDAD DIDÁCTICA/TEMA:</a:t>
                      </a:r>
                      <a:endParaRPr/>
                    </a:p>
                  </a:txBody>
                  <a:tcPr marT="91425" marB="91425" marR="91425" marL="91425"/>
                </a:tc>
                <a:tc>
                  <a:txBody>
                    <a:bodyPr/>
                    <a:lstStyle/>
                    <a:p>
                      <a:pPr indent="0" lvl="0" marL="0" rtl="0" algn="l">
                        <a:lnSpc>
                          <a:spcPct val="115000"/>
                        </a:lnSpc>
                        <a:spcBef>
                          <a:spcPts val="0"/>
                        </a:spcBef>
                        <a:spcAft>
                          <a:spcPts val="0"/>
                        </a:spcAft>
                        <a:buNone/>
                      </a:pPr>
                      <a:r>
                        <a:rPr b="1" lang="es" sz="800">
                          <a:latin typeface="Roboto"/>
                          <a:ea typeface="Roboto"/>
                          <a:cs typeface="Roboto"/>
                          <a:sym typeface="Roboto"/>
                        </a:rPr>
                        <a:t>Unidad I:  ¿Por qué la Biología es una ciencia y cuál es su objeto de estudio? Tema 1. Panorama actual del estudio de la biología</a:t>
                      </a:r>
                      <a:endParaRPr/>
                    </a:p>
                  </a:txBody>
                  <a:tcPr marT="91425" marB="91425" marR="91425" marL="91425"/>
                </a:tc>
              </a:tr>
              <a:tr h="381000">
                <a:tc>
                  <a:txBody>
                    <a:bodyPr/>
                    <a:lstStyle/>
                    <a:p>
                      <a:pPr indent="0" lvl="0" marL="0" rtl="0" algn="l">
                        <a:spcBef>
                          <a:spcPts val="0"/>
                        </a:spcBef>
                        <a:spcAft>
                          <a:spcPts val="0"/>
                        </a:spcAft>
                        <a:buNone/>
                      </a:pPr>
                      <a:r>
                        <a:rPr lang="es"/>
                        <a:t>APRENDIZAJE ESPERADO:</a:t>
                      </a:r>
                      <a:endParaRPr/>
                    </a:p>
                  </a:txBody>
                  <a:tcPr marT="91425" marB="91425" marR="91425" marL="91425"/>
                </a:tc>
                <a:tc>
                  <a:txBody>
                    <a:bodyPr/>
                    <a:lstStyle/>
                    <a:p>
                      <a:pPr indent="0" lvl="0" marL="0" rtl="0" algn="l">
                        <a:spcBef>
                          <a:spcPts val="0"/>
                        </a:spcBef>
                        <a:spcAft>
                          <a:spcPts val="0"/>
                        </a:spcAft>
                        <a:buNone/>
                      </a:pPr>
                      <a:r>
                        <a:rPr lang="es" sz="900"/>
                        <a:t>Relacionar los conocimientos obtenidos con lo que se vive hasta el día de hoy, comprender la situación actual</a:t>
                      </a:r>
                      <a:endParaRPr sz="900"/>
                    </a:p>
                  </a:txBody>
                  <a:tcPr marT="91425" marB="91425" marR="91425" marL="91425"/>
                </a:tc>
              </a:tr>
              <a:tr h="381000">
                <a:tc>
                  <a:txBody>
                    <a:bodyPr/>
                    <a:lstStyle/>
                    <a:p>
                      <a:pPr indent="0" lvl="0" marL="0" rtl="0" algn="l">
                        <a:spcBef>
                          <a:spcPts val="0"/>
                        </a:spcBef>
                        <a:spcAft>
                          <a:spcPts val="0"/>
                        </a:spcAft>
                        <a:buNone/>
                      </a:pPr>
                      <a:r>
                        <a:rPr lang="es"/>
                        <a:t>APERTURA:</a:t>
                      </a:r>
                      <a:endParaRPr/>
                    </a:p>
                  </a:txBody>
                  <a:tcPr marT="91425" marB="91425" marR="91425" marL="91425"/>
                </a:tc>
                <a:tc>
                  <a:txBody>
                    <a:bodyPr/>
                    <a:lstStyle/>
                    <a:p>
                      <a:pPr indent="0" lvl="0" marL="0" rtl="0" algn="l">
                        <a:spcBef>
                          <a:spcPts val="0"/>
                        </a:spcBef>
                        <a:spcAft>
                          <a:spcPts val="0"/>
                        </a:spcAft>
                        <a:buNone/>
                      </a:pPr>
                      <a:r>
                        <a:rPr lang="es" sz="900"/>
                        <a:t>Indagación, investigación, selección de fuentes y de información</a:t>
                      </a:r>
                      <a:endParaRPr sz="900"/>
                    </a:p>
                  </a:txBody>
                  <a:tcPr marT="91425" marB="91425" marR="91425" marL="91425"/>
                </a:tc>
              </a:tr>
              <a:tr h="381000">
                <a:tc>
                  <a:txBody>
                    <a:bodyPr/>
                    <a:lstStyle/>
                    <a:p>
                      <a:pPr indent="0" lvl="0" marL="0" rtl="0" algn="l">
                        <a:spcBef>
                          <a:spcPts val="0"/>
                        </a:spcBef>
                        <a:spcAft>
                          <a:spcPts val="0"/>
                        </a:spcAft>
                        <a:buNone/>
                      </a:pPr>
                      <a:r>
                        <a:rPr lang="es"/>
                        <a:t>DESARROLLO:</a:t>
                      </a:r>
                      <a:endParaRPr/>
                    </a:p>
                  </a:txBody>
                  <a:tcPr marT="91425" marB="91425" marR="91425" marL="91425"/>
                </a:tc>
                <a:tc>
                  <a:txBody>
                    <a:bodyPr/>
                    <a:lstStyle/>
                    <a:p>
                      <a:pPr indent="0" lvl="0" marL="0" rtl="0" algn="l">
                        <a:spcBef>
                          <a:spcPts val="0"/>
                        </a:spcBef>
                        <a:spcAft>
                          <a:spcPts val="0"/>
                        </a:spcAft>
                        <a:buNone/>
                      </a:pPr>
                      <a:r>
                        <a:rPr lang="es" sz="1100"/>
                        <a:t>Elaboración de infografías </a:t>
                      </a:r>
                      <a:endParaRPr sz="1100"/>
                    </a:p>
                  </a:txBody>
                  <a:tcPr marT="91425" marB="91425" marR="91425" marL="91425"/>
                </a:tc>
              </a:tr>
              <a:tr h="381000">
                <a:tc>
                  <a:txBody>
                    <a:bodyPr/>
                    <a:lstStyle/>
                    <a:p>
                      <a:pPr indent="0" lvl="0" marL="0" rtl="0" algn="l">
                        <a:spcBef>
                          <a:spcPts val="0"/>
                        </a:spcBef>
                        <a:spcAft>
                          <a:spcPts val="0"/>
                        </a:spcAft>
                        <a:buNone/>
                      </a:pPr>
                      <a:r>
                        <a:rPr lang="es"/>
                        <a:t>CIERRE:</a:t>
                      </a:r>
                      <a:endParaRPr/>
                    </a:p>
                  </a:txBody>
                  <a:tcPr marT="91425" marB="91425" marR="91425" marL="91425"/>
                </a:tc>
                <a:tc>
                  <a:txBody>
                    <a:bodyPr/>
                    <a:lstStyle/>
                    <a:p>
                      <a:pPr indent="0" lvl="0" marL="0" rtl="0" algn="l">
                        <a:spcBef>
                          <a:spcPts val="0"/>
                        </a:spcBef>
                        <a:spcAft>
                          <a:spcPts val="0"/>
                        </a:spcAft>
                        <a:buNone/>
                      </a:pPr>
                      <a:r>
                        <a:rPr lang="es" sz="1000"/>
                        <a:t>Análisis, conclusión y reflexión sobre el proyecto realizado</a:t>
                      </a:r>
                      <a:endParaRPr sz="1000"/>
                    </a:p>
                  </a:txBody>
                  <a:tcPr marT="91425" marB="91425" marR="91425" marL="91425"/>
                </a:tc>
              </a:tr>
              <a:tr h="381000">
                <a:tc>
                  <a:txBody>
                    <a:bodyPr/>
                    <a:lstStyle/>
                    <a:p>
                      <a:pPr indent="0" lvl="0" marL="0" rtl="0" algn="l">
                        <a:spcBef>
                          <a:spcPts val="0"/>
                        </a:spcBef>
                        <a:spcAft>
                          <a:spcPts val="0"/>
                        </a:spcAft>
                        <a:buNone/>
                      </a:pPr>
                      <a:r>
                        <a:rPr lang="es"/>
                        <a:t>TAREA:</a:t>
                      </a:r>
                      <a:endParaRPr/>
                    </a:p>
                  </a:txBody>
                  <a:tcPr marT="91425" marB="91425" marR="91425" marL="91425"/>
                </a:tc>
                <a:tc>
                  <a:txBody>
                    <a:bodyPr/>
                    <a:lstStyle/>
                    <a:p>
                      <a:pPr indent="0" lvl="0" marL="0" rtl="0" algn="l">
                        <a:spcBef>
                          <a:spcPts val="0"/>
                        </a:spcBef>
                        <a:spcAft>
                          <a:spcPts val="0"/>
                        </a:spcAft>
                        <a:buNone/>
                      </a:pPr>
                      <a:r>
                        <a:rPr lang="es" sz="1000"/>
                        <a:t>Elaboración del protocolo del proyecto, de la infografía y del análisis, conclusión y reflexión </a:t>
                      </a:r>
                      <a:endParaRPr sz="1000"/>
                    </a:p>
                  </a:txBody>
                  <a:tcPr marT="91425" marB="91425" marR="91425" marL="91425"/>
                </a:tc>
              </a:tr>
              <a:tr h="381000">
                <a:tc>
                  <a:txBody>
                    <a:bodyPr/>
                    <a:lstStyle/>
                    <a:p>
                      <a:pPr indent="0" lvl="0" marL="0" rtl="0" algn="l">
                        <a:spcBef>
                          <a:spcPts val="0"/>
                        </a:spcBef>
                        <a:spcAft>
                          <a:spcPts val="0"/>
                        </a:spcAft>
                        <a:buNone/>
                      </a:pPr>
                      <a:r>
                        <a:rPr lang="es"/>
                        <a:t>EVALUACIÓN:</a:t>
                      </a:r>
                      <a:endParaRPr/>
                    </a:p>
                  </a:txBody>
                  <a:tcPr marT="91425" marB="91425" marR="91425" marL="91425"/>
                </a:tc>
                <a:tc>
                  <a:txBody>
                    <a:bodyPr/>
                    <a:lstStyle/>
                    <a:p>
                      <a:pPr indent="0" lvl="0" marL="0" rtl="0" algn="l">
                        <a:spcBef>
                          <a:spcPts val="0"/>
                        </a:spcBef>
                        <a:spcAft>
                          <a:spcPts val="0"/>
                        </a:spcAft>
                        <a:buNone/>
                      </a:pPr>
                      <a:r>
                        <a:rPr lang="es" sz="1000"/>
                        <a:t>El proyecto incluye el 30% de la calificación del alumno</a:t>
                      </a:r>
                      <a:endParaRPr sz="1000"/>
                    </a:p>
                  </a:txBody>
                  <a:tcPr marT="91425" marB="91425" marR="91425" marL="91425"/>
                </a:tc>
              </a:tr>
              <a:tr h="381000">
                <a:tc>
                  <a:txBody>
                    <a:bodyPr/>
                    <a:lstStyle/>
                    <a:p>
                      <a:pPr indent="0" lvl="0" marL="0" rtl="0" algn="l">
                        <a:spcBef>
                          <a:spcPts val="0"/>
                        </a:spcBef>
                        <a:spcAft>
                          <a:spcPts val="0"/>
                        </a:spcAft>
                        <a:buNone/>
                      </a:pPr>
                      <a:r>
                        <a:rPr lang="es"/>
                        <a:t>MATERIALES:</a:t>
                      </a:r>
                      <a:endParaRPr/>
                    </a:p>
                  </a:txBody>
                  <a:tcPr marT="91425" marB="91425" marR="91425" marL="91425"/>
                </a:tc>
                <a:tc>
                  <a:txBody>
                    <a:bodyPr/>
                    <a:lstStyle/>
                    <a:p>
                      <a:pPr indent="0" lvl="0" marL="0" rtl="0" algn="l">
                        <a:spcBef>
                          <a:spcPts val="0"/>
                        </a:spcBef>
                        <a:spcAft>
                          <a:spcPts val="0"/>
                        </a:spcAft>
                        <a:buNone/>
                      </a:pPr>
                      <a:r>
                        <a:rPr lang="es" sz="900"/>
                        <a:t>Electrónicos (computadora, tablet, celular), cuaderno de trabajo del laboratorio donde queda la evidencia del trabajo realizado</a:t>
                      </a:r>
                      <a:endParaRPr sz="900"/>
                    </a:p>
                  </a:txBody>
                  <a:tcPr marT="91425" marB="91425" marR="91425" marL="91425"/>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graphicFrame>
        <p:nvGraphicFramePr>
          <p:cNvPr id="263" name="Google Shape;263;p39"/>
          <p:cNvGraphicFramePr/>
          <p:nvPr/>
        </p:nvGraphicFramePr>
        <p:xfrm>
          <a:off x="952500" y="51150"/>
          <a:ext cx="3000000" cy="3000000"/>
        </p:xfrm>
        <a:graphic>
          <a:graphicData uri="http://schemas.openxmlformats.org/drawingml/2006/table">
            <a:tbl>
              <a:tblPr>
                <a:noFill/>
                <a:tableStyleId>{FA02991A-EF9B-4A2B-A02E-28970E6C10AA}</a:tableStyleId>
              </a:tblPr>
              <a:tblGrid>
                <a:gridCol w="2440175"/>
                <a:gridCol w="2440175"/>
                <a:gridCol w="2440175"/>
              </a:tblGrid>
              <a:tr h="839600">
                <a:tc>
                  <a:txBody>
                    <a:bodyPr/>
                    <a:lstStyle/>
                    <a:p>
                      <a:pPr indent="0" lvl="0" marL="0" rtl="0" algn="l">
                        <a:spcBef>
                          <a:spcPts val="0"/>
                        </a:spcBef>
                        <a:spcAft>
                          <a:spcPts val="0"/>
                        </a:spcAft>
                        <a:buNone/>
                      </a:pPr>
                      <a:r>
                        <a:rPr lang="es"/>
                        <a:t>A</a:t>
                      </a:r>
                      <a:r>
                        <a:rPr lang="es" sz="1300"/>
                        <a:t>SIGNATURA:  Historia de México I</a:t>
                      </a:r>
                      <a:endParaRPr sz="1300"/>
                    </a:p>
                  </a:txBody>
                  <a:tcPr marT="91425" marB="91425" marR="91425" marL="91425"/>
                </a:tc>
                <a:tc>
                  <a:txBody>
                    <a:bodyPr/>
                    <a:lstStyle/>
                    <a:p>
                      <a:pPr indent="0" lvl="0" marL="0" rtl="0" algn="l">
                        <a:spcBef>
                          <a:spcPts val="0"/>
                        </a:spcBef>
                        <a:spcAft>
                          <a:spcPts val="0"/>
                        </a:spcAft>
                        <a:buNone/>
                      </a:pPr>
                      <a:r>
                        <a:rPr lang="es"/>
                        <a:t>GRADO:  3º SEMESTRE</a:t>
                      </a:r>
                      <a:endParaRPr/>
                    </a:p>
                  </a:txBody>
                  <a:tcPr marT="91425" marB="91425" marR="91425" marL="91425"/>
                </a:tc>
                <a:tc>
                  <a:txBody>
                    <a:bodyPr/>
                    <a:lstStyle/>
                    <a:p>
                      <a:pPr indent="0" lvl="0" marL="0" rtl="0" algn="l">
                        <a:spcBef>
                          <a:spcPts val="0"/>
                        </a:spcBef>
                        <a:spcAft>
                          <a:spcPts val="0"/>
                        </a:spcAft>
                        <a:buNone/>
                      </a:pPr>
                      <a:r>
                        <a:rPr lang="es"/>
                        <a:t>GRUPO: B Y C</a:t>
                      </a:r>
                      <a:endParaRPr/>
                    </a:p>
                  </a:txBody>
                  <a:tcPr marT="91425" marB="91425" marR="91425" marL="91425"/>
                </a:tc>
              </a:tr>
            </a:tbl>
          </a:graphicData>
        </a:graphic>
      </p:graphicFrame>
      <p:graphicFrame>
        <p:nvGraphicFramePr>
          <p:cNvPr id="264" name="Google Shape;264;p39"/>
          <p:cNvGraphicFramePr/>
          <p:nvPr/>
        </p:nvGraphicFramePr>
        <p:xfrm>
          <a:off x="952500" y="498350"/>
          <a:ext cx="3000000" cy="3000000"/>
        </p:xfrm>
        <a:graphic>
          <a:graphicData uri="http://schemas.openxmlformats.org/drawingml/2006/table">
            <a:tbl>
              <a:tblPr>
                <a:noFill/>
                <a:tableStyleId>{FA02991A-EF9B-4A2B-A02E-28970E6C10AA}</a:tableStyleId>
              </a:tblPr>
              <a:tblGrid>
                <a:gridCol w="7239000"/>
              </a:tblGrid>
              <a:tr h="318025">
                <a:tc>
                  <a:txBody>
                    <a:bodyPr/>
                    <a:lstStyle/>
                    <a:p>
                      <a:pPr indent="0" lvl="0" marL="0" rtl="0" algn="l">
                        <a:spcBef>
                          <a:spcPts val="0"/>
                        </a:spcBef>
                        <a:spcAft>
                          <a:spcPts val="0"/>
                        </a:spcAft>
                        <a:buNone/>
                      </a:pPr>
                      <a:r>
                        <a:rPr lang="es"/>
                        <a:t>NOMBRE: Ana Luz Espinosa de los Monteros de Icaza</a:t>
                      </a:r>
                      <a:endParaRPr/>
                    </a:p>
                  </a:txBody>
                  <a:tcPr marT="91425" marB="91425" marR="91425" marL="91425"/>
                </a:tc>
              </a:tr>
            </a:tbl>
          </a:graphicData>
        </a:graphic>
      </p:graphicFrame>
      <p:graphicFrame>
        <p:nvGraphicFramePr>
          <p:cNvPr id="265" name="Google Shape;265;p39"/>
          <p:cNvGraphicFramePr/>
          <p:nvPr/>
        </p:nvGraphicFramePr>
        <p:xfrm>
          <a:off x="952500" y="890750"/>
          <a:ext cx="3000000" cy="3000000"/>
        </p:xfrm>
        <a:graphic>
          <a:graphicData uri="http://schemas.openxmlformats.org/drawingml/2006/table">
            <a:tbl>
              <a:tblPr>
                <a:noFill/>
                <a:tableStyleId>{FA02991A-EF9B-4A2B-A02E-28970E6C10AA}</a:tableStyleId>
              </a:tblPr>
              <a:tblGrid>
                <a:gridCol w="3619500"/>
                <a:gridCol w="3841850"/>
              </a:tblGrid>
              <a:tr h="244175">
                <a:tc>
                  <a:txBody>
                    <a:bodyPr/>
                    <a:lstStyle/>
                    <a:p>
                      <a:pPr indent="0" lvl="0" marL="0" rtl="0" algn="l">
                        <a:spcBef>
                          <a:spcPts val="0"/>
                        </a:spcBef>
                        <a:spcAft>
                          <a:spcPts val="0"/>
                        </a:spcAft>
                        <a:buNone/>
                      </a:pPr>
                      <a:r>
                        <a:rPr lang="es"/>
                        <a:t>FECHA: </a:t>
                      </a:r>
                      <a:endParaRPr/>
                    </a:p>
                  </a:txBody>
                  <a:tcPr marT="91425" marB="91425" marR="91425" marL="91425"/>
                </a:tc>
                <a:tc>
                  <a:txBody>
                    <a:bodyPr/>
                    <a:lstStyle/>
                    <a:p>
                      <a:pPr indent="0" lvl="0" marL="0" rtl="0" algn="l">
                        <a:spcBef>
                          <a:spcPts val="0"/>
                        </a:spcBef>
                        <a:spcAft>
                          <a:spcPts val="0"/>
                        </a:spcAft>
                        <a:buNone/>
                      </a:pPr>
                      <a:r>
                        <a:rPr lang="es" sz="1300"/>
                        <a:t>SEP-OCT 2020</a:t>
                      </a:r>
                      <a:endParaRPr sz="1300"/>
                    </a:p>
                  </a:txBody>
                  <a:tcPr marT="91425" marB="91425" marR="91425" marL="91425"/>
                </a:tc>
              </a:tr>
              <a:tr h="381000">
                <a:tc>
                  <a:txBody>
                    <a:bodyPr/>
                    <a:lstStyle/>
                    <a:p>
                      <a:pPr indent="0" lvl="0" marL="0" rtl="0" algn="l">
                        <a:spcBef>
                          <a:spcPts val="0"/>
                        </a:spcBef>
                        <a:spcAft>
                          <a:spcPts val="0"/>
                        </a:spcAft>
                        <a:buNone/>
                      </a:pPr>
                      <a:r>
                        <a:rPr lang="es"/>
                        <a:t>SESIÓN INTERDISCIPLINARIA:  </a:t>
                      </a:r>
                      <a:endParaRPr/>
                    </a:p>
                  </a:txBody>
                  <a:tcPr marT="91425" marB="91425" marR="91425" marL="91425"/>
                </a:tc>
                <a:tc>
                  <a:txBody>
                    <a:bodyPr/>
                    <a:lstStyle/>
                    <a:p>
                      <a:pPr indent="0" lvl="0" marL="0" rtl="0" algn="l">
                        <a:spcBef>
                          <a:spcPts val="0"/>
                        </a:spcBef>
                        <a:spcAft>
                          <a:spcPts val="0"/>
                        </a:spcAft>
                        <a:buNone/>
                      </a:pPr>
                      <a:r>
                        <a:rPr lang="es" sz="1100"/>
                        <a:t>4 SESIONES DE INVESTIGACIÓN HISTÓRICA</a:t>
                      </a:r>
                      <a:endParaRPr sz="1100"/>
                    </a:p>
                  </a:txBody>
                  <a:tcPr marT="91425" marB="91425" marR="91425" marL="91425"/>
                </a:tc>
              </a:tr>
              <a:tr h="381000">
                <a:tc>
                  <a:txBody>
                    <a:bodyPr/>
                    <a:lstStyle/>
                    <a:p>
                      <a:pPr indent="0" lvl="0" marL="0" rtl="0" algn="l">
                        <a:spcBef>
                          <a:spcPts val="0"/>
                        </a:spcBef>
                        <a:spcAft>
                          <a:spcPts val="0"/>
                        </a:spcAft>
                        <a:buNone/>
                      </a:pPr>
                      <a:r>
                        <a:rPr lang="es"/>
                        <a:t>UNIDAD DIDÁCTICA/TEMA:</a:t>
                      </a:r>
                      <a:endParaRPr/>
                    </a:p>
                  </a:txBody>
                  <a:tcPr marT="91425" marB="91425" marR="91425" marL="91425"/>
                </a:tc>
                <a:tc>
                  <a:txBody>
                    <a:bodyPr/>
                    <a:lstStyle/>
                    <a:p>
                      <a:pPr indent="0" lvl="0" marL="0" rtl="0" algn="l">
                        <a:spcBef>
                          <a:spcPts val="0"/>
                        </a:spcBef>
                        <a:spcAft>
                          <a:spcPts val="0"/>
                        </a:spcAft>
                        <a:buNone/>
                      </a:pPr>
                      <a:r>
                        <a:rPr lang="es"/>
                        <a:t>U</a:t>
                      </a:r>
                      <a:r>
                        <a:rPr lang="es" sz="1300"/>
                        <a:t>NIDAD II y II Siglo  XVIII y XIX mexicano</a:t>
                      </a:r>
                      <a:endParaRPr sz="1300"/>
                    </a:p>
                  </a:txBody>
                  <a:tcPr marT="91425" marB="91425" marR="91425" marL="91425"/>
                </a:tc>
              </a:tr>
              <a:tr h="381000">
                <a:tc>
                  <a:txBody>
                    <a:bodyPr/>
                    <a:lstStyle/>
                    <a:p>
                      <a:pPr indent="0" lvl="0" marL="0" rtl="0" algn="l">
                        <a:spcBef>
                          <a:spcPts val="0"/>
                        </a:spcBef>
                        <a:spcAft>
                          <a:spcPts val="0"/>
                        </a:spcAft>
                        <a:buNone/>
                      </a:pPr>
                      <a:r>
                        <a:rPr lang="es"/>
                        <a:t>APRENDIZAJE ESPERADO:</a:t>
                      </a:r>
                      <a:endParaRPr/>
                    </a:p>
                  </a:txBody>
                  <a:tcPr marT="91425" marB="91425" marR="91425" marL="91425"/>
                </a:tc>
                <a:tc>
                  <a:txBody>
                    <a:bodyPr/>
                    <a:lstStyle/>
                    <a:p>
                      <a:pPr indent="0" lvl="0" marL="0" rtl="0" algn="l">
                        <a:spcBef>
                          <a:spcPts val="0"/>
                        </a:spcBef>
                        <a:spcAft>
                          <a:spcPts val="0"/>
                        </a:spcAft>
                        <a:buNone/>
                      </a:pPr>
                      <a:r>
                        <a:rPr lang="es" sz="1200"/>
                        <a:t>Investigar cómo México en su historia enfrentó enfermedades y pandemias que afectaron a la sociedad. </a:t>
                      </a:r>
                      <a:endParaRPr sz="1200"/>
                    </a:p>
                  </a:txBody>
                  <a:tcPr marT="91425" marB="91425" marR="91425" marL="91425"/>
                </a:tc>
              </a:tr>
              <a:tr h="381000">
                <a:tc>
                  <a:txBody>
                    <a:bodyPr/>
                    <a:lstStyle/>
                    <a:p>
                      <a:pPr indent="0" lvl="0" marL="0" rtl="0" algn="l">
                        <a:spcBef>
                          <a:spcPts val="0"/>
                        </a:spcBef>
                        <a:spcAft>
                          <a:spcPts val="0"/>
                        </a:spcAft>
                        <a:buNone/>
                      </a:pPr>
                      <a:r>
                        <a:rPr lang="es"/>
                        <a:t>APERTURA:</a:t>
                      </a:r>
                      <a:endParaRPr/>
                    </a:p>
                  </a:txBody>
                  <a:tcPr marT="91425" marB="91425" marR="91425" marL="91425"/>
                </a:tc>
                <a:tc>
                  <a:txBody>
                    <a:bodyPr/>
                    <a:lstStyle/>
                    <a:p>
                      <a:pPr indent="0" lvl="0" marL="0" rtl="0" algn="l">
                        <a:spcBef>
                          <a:spcPts val="0"/>
                        </a:spcBef>
                        <a:spcAft>
                          <a:spcPts val="0"/>
                        </a:spcAft>
                        <a:buNone/>
                      </a:pPr>
                      <a:r>
                        <a:rPr lang="es" sz="1300"/>
                        <a:t>Investigar, utilizar fuentes, comparar, elobrar </a:t>
                      </a:r>
                      <a:endParaRPr sz="1300"/>
                    </a:p>
                  </a:txBody>
                  <a:tcPr marT="91425" marB="91425" marR="91425" marL="91425"/>
                </a:tc>
              </a:tr>
              <a:tr h="381000">
                <a:tc>
                  <a:txBody>
                    <a:bodyPr/>
                    <a:lstStyle/>
                    <a:p>
                      <a:pPr indent="0" lvl="0" marL="0" rtl="0" algn="l">
                        <a:spcBef>
                          <a:spcPts val="0"/>
                        </a:spcBef>
                        <a:spcAft>
                          <a:spcPts val="0"/>
                        </a:spcAft>
                        <a:buNone/>
                      </a:pPr>
                      <a:r>
                        <a:rPr lang="es"/>
                        <a:t>DESARROLLO:</a:t>
                      </a:r>
                      <a:endParaRPr/>
                    </a:p>
                  </a:txBody>
                  <a:tcPr marT="91425" marB="91425" marR="91425" marL="91425"/>
                </a:tc>
                <a:tc>
                  <a:txBody>
                    <a:bodyPr/>
                    <a:lstStyle/>
                    <a:p>
                      <a:pPr indent="0" lvl="0" marL="0" rtl="0" algn="l">
                        <a:spcBef>
                          <a:spcPts val="0"/>
                        </a:spcBef>
                        <a:spcAft>
                          <a:spcPts val="0"/>
                        </a:spcAft>
                        <a:buNone/>
                      </a:pPr>
                      <a:r>
                        <a:rPr lang="es" sz="1300"/>
                        <a:t>Elaboración del borrador y revisión</a:t>
                      </a:r>
                      <a:endParaRPr sz="1300"/>
                    </a:p>
                  </a:txBody>
                  <a:tcPr marT="91425" marB="91425" marR="91425" marL="91425"/>
                </a:tc>
              </a:tr>
              <a:tr h="381000">
                <a:tc>
                  <a:txBody>
                    <a:bodyPr/>
                    <a:lstStyle/>
                    <a:p>
                      <a:pPr indent="0" lvl="0" marL="0" rtl="0" algn="l">
                        <a:spcBef>
                          <a:spcPts val="0"/>
                        </a:spcBef>
                        <a:spcAft>
                          <a:spcPts val="0"/>
                        </a:spcAft>
                        <a:buNone/>
                      </a:pPr>
                      <a:r>
                        <a:rPr lang="es"/>
                        <a:t>CIERRE:</a:t>
                      </a:r>
                      <a:endParaRPr/>
                    </a:p>
                  </a:txBody>
                  <a:tcPr marT="91425" marB="91425" marR="91425" marL="91425"/>
                </a:tc>
                <a:tc>
                  <a:txBody>
                    <a:bodyPr/>
                    <a:lstStyle/>
                    <a:p>
                      <a:pPr indent="0" lvl="0" marL="0" rtl="0" algn="l">
                        <a:spcBef>
                          <a:spcPts val="0"/>
                        </a:spcBef>
                        <a:spcAft>
                          <a:spcPts val="0"/>
                        </a:spcAft>
                        <a:buNone/>
                      </a:pPr>
                      <a:r>
                        <a:rPr lang="es" sz="1300"/>
                        <a:t>Elaboración del trabajo final por equipos</a:t>
                      </a:r>
                      <a:endParaRPr sz="1300"/>
                    </a:p>
                  </a:txBody>
                  <a:tcPr marT="91425" marB="91425" marR="91425" marL="91425"/>
                </a:tc>
              </a:tr>
              <a:tr h="381000">
                <a:tc>
                  <a:txBody>
                    <a:bodyPr/>
                    <a:lstStyle/>
                    <a:p>
                      <a:pPr indent="0" lvl="0" marL="0" rtl="0" algn="l">
                        <a:spcBef>
                          <a:spcPts val="0"/>
                        </a:spcBef>
                        <a:spcAft>
                          <a:spcPts val="0"/>
                        </a:spcAft>
                        <a:buNone/>
                      </a:pPr>
                      <a:r>
                        <a:rPr lang="es"/>
                        <a:t>TAREA:</a:t>
                      </a:r>
                      <a:endParaRPr/>
                    </a:p>
                  </a:txBody>
                  <a:tcPr marT="91425" marB="91425" marR="91425" marL="91425"/>
                </a:tc>
                <a:tc>
                  <a:txBody>
                    <a:bodyPr/>
                    <a:lstStyle/>
                    <a:p>
                      <a:pPr indent="0" lvl="0" marL="0" rtl="0" algn="l">
                        <a:spcBef>
                          <a:spcPts val="0"/>
                        </a:spcBef>
                        <a:spcAft>
                          <a:spcPts val="0"/>
                        </a:spcAft>
                        <a:buNone/>
                      </a:pPr>
                      <a:r>
                        <a:rPr lang="es" sz="1300"/>
                        <a:t>Organización, elaboración del proyecto</a:t>
                      </a:r>
                      <a:endParaRPr sz="1300"/>
                    </a:p>
                  </a:txBody>
                  <a:tcPr marT="91425" marB="91425" marR="91425" marL="91425"/>
                </a:tc>
              </a:tr>
              <a:tr h="381000">
                <a:tc>
                  <a:txBody>
                    <a:bodyPr/>
                    <a:lstStyle/>
                    <a:p>
                      <a:pPr indent="0" lvl="0" marL="0" rtl="0" algn="l">
                        <a:spcBef>
                          <a:spcPts val="0"/>
                        </a:spcBef>
                        <a:spcAft>
                          <a:spcPts val="0"/>
                        </a:spcAft>
                        <a:buNone/>
                      </a:pPr>
                      <a:r>
                        <a:rPr lang="es"/>
                        <a:t>EVALUACIÓN:</a:t>
                      </a:r>
                      <a:endParaRPr/>
                    </a:p>
                  </a:txBody>
                  <a:tcPr marT="91425" marB="91425" marR="91425" marL="91425"/>
                </a:tc>
                <a:tc>
                  <a:txBody>
                    <a:bodyPr/>
                    <a:lstStyle/>
                    <a:p>
                      <a:pPr indent="0" lvl="0" marL="0" rtl="0" algn="l">
                        <a:spcBef>
                          <a:spcPts val="0"/>
                        </a:spcBef>
                        <a:spcAft>
                          <a:spcPts val="0"/>
                        </a:spcAft>
                        <a:buNone/>
                      </a:pPr>
                      <a:r>
                        <a:rPr lang="es" sz="1300"/>
                        <a:t>Investigación, seleción fuentes y trabajo final</a:t>
                      </a:r>
                      <a:endParaRPr sz="1300"/>
                    </a:p>
                  </a:txBody>
                  <a:tcPr marT="91425" marB="91425" marR="91425" marL="91425"/>
                </a:tc>
              </a:tr>
              <a:tr h="381000">
                <a:tc>
                  <a:txBody>
                    <a:bodyPr/>
                    <a:lstStyle/>
                    <a:p>
                      <a:pPr indent="0" lvl="0" marL="0" rtl="0" algn="l">
                        <a:spcBef>
                          <a:spcPts val="0"/>
                        </a:spcBef>
                        <a:spcAft>
                          <a:spcPts val="0"/>
                        </a:spcAft>
                        <a:buNone/>
                      </a:pPr>
                      <a:r>
                        <a:rPr lang="es"/>
                        <a:t>MATERIALES:</a:t>
                      </a:r>
                      <a:endParaRPr/>
                    </a:p>
                  </a:txBody>
                  <a:tcPr marT="91425" marB="91425" marR="91425" marL="91425"/>
                </a:tc>
                <a:tc>
                  <a:txBody>
                    <a:bodyPr/>
                    <a:lstStyle/>
                    <a:p>
                      <a:pPr indent="0" lvl="0" marL="0" rtl="0" algn="l">
                        <a:spcBef>
                          <a:spcPts val="0"/>
                        </a:spcBef>
                        <a:spcAft>
                          <a:spcPts val="0"/>
                        </a:spcAft>
                        <a:buNone/>
                      </a:pPr>
                      <a:r>
                        <a:rPr lang="es" sz="1300"/>
                        <a:t>Video y infografía</a:t>
                      </a:r>
                      <a:endParaRPr sz="1300"/>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10. PRODUCTO FINAL</a:t>
            </a:r>
            <a:endParaRPr/>
          </a:p>
        </p:txBody>
      </p:sp>
      <p:sp>
        <p:nvSpPr>
          <p:cNvPr id="271" name="Google Shape;271;p40"/>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FÍSICA</a:t>
            </a:r>
            <a:endParaRPr/>
          </a:p>
        </p:txBody>
      </p:sp>
      <p:pic>
        <p:nvPicPr>
          <p:cNvPr id="272" name="Google Shape;272;p40"/>
          <p:cNvPicPr preferRelativeResize="0"/>
          <p:nvPr/>
        </p:nvPicPr>
        <p:blipFill>
          <a:blip r:embed="rId3">
            <a:alphaModFix/>
          </a:blip>
          <a:stretch>
            <a:fillRect/>
          </a:stretch>
        </p:blipFill>
        <p:spPr>
          <a:xfrm>
            <a:off x="5053025" y="337525"/>
            <a:ext cx="3132499" cy="43063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10.PRODUCTO FINAL FÍSICA</a:t>
            </a:r>
            <a:endParaRPr/>
          </a:p>
          <a:p>
            <a:pPr indent="0" lvl="0" marL="0" rtl="0" algn="l">
              <a:spcBef>
                <a:spcPts val="0"/>
              </a:spcBef>
              <a:spcAft>
                <a:spcPts val="0"/>
              </a:spcAft>
              <a:buNone/>
            </a:pPr>
            <a:r>
              <a:t/>
            </a:r>
            <a:endParaRPr/>
          </a:p>
        </p:txBody>
      </p:sp>
      <p:sp>
        <p:nvSpPr>
          <p:cNvPr id="278" name="Google Shape;278;p41"/>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9" name="Google Shape;279;p41"/>
          <p:cNvPicPr preferRelativeResize="0"/>
          <p:nvPr/>
        </p:nvPicPr>
        <p:blipFill>
          <a:blip r:embed="rId3">
            <a:alphaModFix/>
          </a:blip>
          <a:stretch>
            <a:fillRect/>
          </a:stretch>
        </p:blipFill>
        <p:spPr>
          <a:xfrm>
            <a:off x="311700" y="1229875"/>
            <a:ext cx="1275424" cy="3339000"/>
          </a:xfrm>
          <a:prstGeom prst="rect">
            <a:avLst/>
          </a:prstGeom>
          <a:noFill/>
          <a:ln>
            <a:noFill/>
          </a:ln>
        </p:spPr>
      </p:pic>
      <p:pic>
        <p:nvPicPr>
          <p:cNvPr id="280" name="Google Shape;280;p41"/>
          <p:cNvPicPr preferRelativeResize="0"/>
          <p:nvPr/>
        </p:nvPicPr>
        <p:blipFill>
          <a:blip r:embed="rId4">
            <a:alphaModFix/>
          </a:blip>
          <a:stretch>
            <a:fillRect/>
          </a:stretch>
        </p:blipFill>
        <p:spPr>
          <a:xfrm>
            <a:off x="1587125" y="1229875"/>
            <a:ext cx="1914250" cy="3339000"/>
          </a:xfrm>
          <a:prstGeom prst="rect">
            <a:avLst/>
          </a:prstGeom>
          <a:noFill/>
          <a:ln>
            <a:noFill/>
          </a:ln>
        </p:spPr>
      </p:pic>
      <p:pic>
        <p:nvPicPr>
          <p:cNvPr id="281" name="Google Shape;281;p41"/>
          <p:cNvPicPr preferRelativeResize="0"/>
          <p:nvPr/>
        </p:nvPicPr>
        <p:blipFill>
          <a:blip r:embed="rId5">
            <a:alphaModFix/>
          </a:blip>
          <a:stretch>
            <a:fillRect/>
          </a:stretch>
        </p:blipFill>
        <p:spPr>
          <a:xfrm>
            <a:off x="3795300" y="1189425"/>
            <a:ext cx="2817775" cy="3419901"/>
          </a:xfrm>
          <a:prstGeom prst="rect">
            <a:avLst/>
          </a:prstGeom>
          <a:noFill/>
          <a:ln>
            <a:noFill/>
          </a:ln>
        </p:spPr>
      </p:pic>
      <p:pic>
        <p:nvPicPr>
          <p:cNvPr id="282" name="Google Shape;282;p41"/>
          <p:cNvPicPr preferRelativeResize="0"/>
          <p:nvPr/>
        </p:nvPicPr>
        <p:blipFill>
          <a:blip r:embed="rId6">
            <a:alphaModFix/>
          </a:blip>
          <a:stretch>
            <a:fillRect/>
          </a:stretch>
        </p:blipFill>
        <p:spPr>
          <a:xfrm>
            <a:off x="6422025" y="1249650"/>
            <a:ext cx="2410276" cy="333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2.Equipos</a:t>
            </a:r>
            <a:endParaRPr/>
          </a:p>
        </p:txBody>
      </p:sp>
      <p:sp>
        <p:nvSpPr>
          <p:cNvPr id="99" name="Google Shape;99;p15"/>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360000" rtl="0" algn="just">
              <a:lnSpc>
                <a:spcPct val="100000"/>
              </a:lnSpc>
              <a:spcBef>
                <a:spcPts val="0"/>
              </a:spcBef>
              <a:spcAft>
                <a:spcPts val="0"/>
              </a:spcAft>
              <a:buNone/>
            </a:pPr>
            <a:r>
              <a:rPr b="1" lang="es" sz="2380">
                <a:solidFill>
                  <a:srgbClr val="000000"/>
                </a:solidFill>
                <a:latin typeface="Arial"/>
                <a:ea typeface="Arial"/>
                <a:cs typeface="Arial"/>
                <a:sym typeface="Arial"/>
              </a:rPr>
              <a:t>Ana Luz Espinosa de los Monteros de Icaza - Historia I</a:t>
            </a:r>
            <a:endParaRPr b="1" sz="2380">
              <a:solidFill>
                <a:srgbClr val="000000"/>
              </a:solidFill>
              <a:latin typeface="Arial"/>
              <a:ea typeface="Arial"/>
              <a:cs typeface="Arial"/>
              <a:sym typeface="Arial"/>
            </a:endParaRPr>
          </a:p>
          <a:p>
            <a:pPr indent="0" lvl="0" marL="360000" rtl="0" algn="just">
              <a:lnSpc>
                <a:spcPct val="100000"/>
              </a:lnSpc>
              <a:spcBef>
                <a:spcPts val="0"/>
              </a:spcBef>
              <a:spcAft>
                <a:spcPts val="0"/>
              </a:spcAft>
              <a:buNone/>
            </a:pPr>
            <a:r>
              <a:t/>
            </a:r>
            <a:endParaRPr b="1" sz="2380">
              <a:solidFill>
                <a:srgbClr val="000000"/>
              </a:solidFill>
              <a:latin typeface="Arial"/>
              <a:ea typeface="Arial"/>
              <a:cs typeface="Arial"/>
              <a:sym typeface="Arial"/>
            </a:endParaRPr>
          </a:p>
          <a:p>
            <a:pPr indent="0" lvl="0" marL="360000" rtl="0" algn="just">
              <a:lnSpc>
                <a:spcPct val="100000"/>
              </a:lnSpc>
              <a:spcBef>
                <a:spcPts val="0"/>
              </a:spcBef>
              <a:spcAft>
                <a:spcPts val="0"/>
              </a:spcAft>
              <a:buNone/>
            </a:pPr>
            <a:r>
              <a:rPr b="1" lang="es" sz="2380">
                <a:solidFill>
                  <a:srgbClr val="000000"/>
                </a:solidFill>
                <a:latin typeface="Arial"/>
                <a:ea typeface="Arial"/>
                <a:cs typeface="Arial"/>
                <a:sym typeface="Arial"/>
              </a:rPr>
              <a:t>Gabriela Andrea León Santiago - Física I </a:t>
            </a:r>
            <a:endParaRPr b="1" sz="2380">
              <a:solidFill>
                <a:srgbClr val="000000"/>
              </a:solidFill>
              <a:latin typeface="Arial"/>
              <a:ea typeface="Arial"/>
              <a:cs typeface="Arial"/>
              <a:sym typeface="Arial"/>
            </a:endParaRPr>
          </a:p>
          <a:p>
            <a:pPr indent="0" lvl="0" marL="360000" rtl="0" algn="just">
              <a:lnSpc>
                <a:spcPct val="100000"/>
              </a:lnSpc>
              <a:spcBef>
                <a:spcPts val="0"/>
              </a:spcBef>
              <a:spcAft>
                <a:spcPts val="0"/>
              </a:spcAft>
              <a:buNone/>
            </a:pPr>
            <a:r>
              <a:t/>
            </a:r>
            <a:endParaRPr b="1" sz="2380">
              <a:solidFill>
                <a:srgbClr val="000000"/>
              </a:solidFill>
              <a:latin typeface="Arial"/>
              <a:ea typeface="Arial"/>
              <a:cs typeface="Arial"/>
              <a:sym typeface="Arial"/>
            </a:endParaRPr>
          </a:p>
          <a:p>
            <a:pPr indent="0" lvl="0" marL="360000" rtl="0" algn="just">
              <a:lnSpc>
                <a:spcPct val="100000"/>
              </a:lnSpc>
              <a:spcBef>
                <a:spcPts val="0"/>
              </a:spcBef>
              <a:spcAft>
                <a:spcPts val="0"/>
              </a:spcAft>
              <a:buNone/>
            </a:pPr>
            <a:r>
              <a:rPr b="1" lang="es" sz="2380">
                <a:solidFill>
                  <a:srgbClr val="000000"/>
                </a:solidFill>
                <a:latin typeface="Arial"/>
                <a:ea typeface="Arial"/>
                <a:cs typeface="Arial"/>
                <a:sym typeface="Arial"/>
              </a:rPr>
              <a:t>Claudia Guadalupe Parra Acevedo - Biología I </a:t>
            </a:r>
            <a:endParaRPr b="1" sz="2380">
              <a:solidFill>
                <a:srgbClr val="000000"/>
              </a:solidFill>
              <a:latin typeface="Arial"/>
              <a:ea typeface="Arial"/>
              <a:cs typeface="Arial"/>
              <a:sym typeface="Arial"/>
            </a:endParaRPr>
          </a:p>
          <a:p>
            <a:pPr indent="0" lvl="0" marL="0" rtl="0" algn="just">
              <a:lnSpc>
                <a:spcPct val="100000"/>
              </a:lnSpc>
              <a:spcBef>
                <a:spcPts val="0"/>
              </a:spcBef>
              <a:spcAft>
                <a:spcPts val="0"/>
              </a:spcAft>
              <a:buNone/>
            </a:pPr>
            <a:r>
              <a:t/>
            </a:r>
            <a:endParaRPr b="1" sz="2380">
              <a:solidFill>
                <a:srgbClr val="000000"/>
              </a:solidFill>
              <a:latin typeface="Arial"/>
              <a:ea typeface="Arial"/>
              <a:cs typeface="Arial"/>
              <a:sym typeface="Arial"/>
            </a:endParaRPr>
          </a:p>
          <a:p>
            <a:pPr indent="0" lvl="0" marL="0" rtl="0" algn="just">
              <a:lnSpc>
                <a:spcPct val="100000"/>
              </a:lnSpc>
              <a:spcBef>
                <a:spcPts val="0"/>
              </a:spcBef>
              <a:spcAft>
                <a:spcPts val="0"/>
              </a:spcAft>
              <a:buNone/>
            </a:pPr>
            <a:r>
              <a:rPr b="1" lang="es" sz="2380">
                <a:solidFill>
                  <a:srgbClr val="000000"/>
                </a:solidFill>
                <a:latin typeface="Arial"/>
                <a:ea typeface="Arial"/>
                <a:cs typeface="Arial"/>
                <a:sym typeface="Arial"/>
              </a:rPr>
              <a:t>    Rafael Silva Suárez - Laboratorios Física y Biología</a:t>
            </a:r>
            <a:endParaRPr b="1" sz="238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b="1" sz="2700">
              <a:solidFill>
                <a:srgbClr val="0000FF"/>
              </a:solidFill>
              <a:latin typeface="Arial"/>
              <a:ea typeface="Arial"/>
              <a:cs typeface="Arial"/>
              <a:sym typeface="Arial"/>
            </a:endParaRPr>
          </a:p>
          <a:p>
            <a:pPr indent="0" lvl="0" marL="0" rtl="0" algn="l">
              <a:spcBef>
                <a:spcPts val="0"/>
              </a:spcBef>
              <a:spcAft>
                <a:spcPts val="1600"/>
              </a:spcAft>
              <a:buNone/>
            </a:pPr>
            <a:r>
              <a:t/>
            </a:r>
            <a:endParaRPr sz="3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10.PRODUCTO FINAL FÍSICA</a:t>
            </a:r>
            <a:endParaRPr/>
          </a:p>
          <a:p>
            <a:pPr indent="0" lvl="0" marL="0" rtl="0" algn="l">
              <a:spcBef>
                <a:spcPts val="0"/>
              </a:spcBef>
              <a:spcAft>
                <a:spcPts val="0"/>
              </a:spcAft>
              <a:buNone/>
            </a:pPr>
            <a:r>
              <a:t/>
            </a:r>
            <a:endParaRPr/>
          </a:p>
        </p:txBody>
      </p:sp>
      <p:sp>
        <p:nvSpPr>
          <p:cNvPr id="288" name="Google Shape;288;p42"/>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89" name="Google Shape;289;p42"/>
          <p:cNvPicPr preferRelativeResize="0"/>
          <p:nvPr/>
        </p:nvPicPr>
        <p:blipFill>
          <a:blip r:embed="rId3">
            <a:alphaModFix/>
          </a:blip>
          <a:stretch>
            <a:fillRect/>
          </a:stretch>
        </p:blipFill>
        <p:spPr>
          <a:xfrm>
            <a:off x="311700" y="1113050"/>
            <a:ext cx="1393275" cy="2266950"/>
          </a:xfrm>
          <a:prstGeom prst="rect">
            <a:avLst/>
          </a:prstGeom>
          <a:noFill/>
          <a:ln>
            <a:noFill/>
          </a:ln>
        </p:spPr>
      </p:pic>
      <p:pic>
        <p:nvPicPr>
          <p:cNvPr id="290" name="Google Shape;290;p42"/>
          <p:cNvPicPr preferRelativeResize="0"/>
          <p:nvPr/>
        </p:nvPicPr>
        <p:blipFill>
          <a:blip r:embed="rId4">
            <a:alphaModFix/>
          </a:blip>
          <a:stretch>
            <a:fillRect/>
          </a:stretch>
        </p:blipFill>
        <p:spPr>
          <a:xfrm>
            <a:off x="1487725" y="1089225"/>
            <a:ext cx="1695450" cy="2219325"/>
          </a:xfrm>
          <a:prstGeom prst="rect">
            <a:avLst/>
          </a:prstGeom>
          <a:noFill/>
          <a:ln>
            <a:noFill/>
          </a:ln>
        </p:spPr>
      </p:pic>
      <p:pic>
        <p:nvPicPr>
          <p:cNvPr id="291" name="Google Shape;291;p42"/>
          <p:cNvPicPr preferRelativeResize="0"/>
          <p:nvPr/>
        </p:nvPicPr>
        <p:blipFill>
          <a:blip r:embed="rId5">
            <a:alphaModFix/>
          </a:blip>
          <a:stretch>
            <a:fillRect/>
          </a:stretch>
        </p:blipFill>
        <p:spPr>
          <a:xfrm>
            <a:off x="2182350" y="2438900"/>
            <a:ext cx="1771650" cy="2129975"/>
          </a:xfrm>
          <a:prstGeom prst="rect">
            <a:avLst/>
          </a:prstGeom>
          <a:noFill/>
          <a:ln>
            <a:noFill/>
          </a:ln>
        </p:spPr>
      </p:pic>
      <p:pic>
        <p:nvPicPr>
          <p:cNvPr id="292" name="Google Shape;292;p42"/>
          <p:cNvPicPr preferRelativeResize="0"/>
          <p:nvPr/>
        </p:nvPicPr>
        <p:blipFill>
          <a:blip r:embed="rId6">
            <a:alphaModFix/>
          </a:blip>
          <a:stretch>
            <a:fillRect/>
          </a:stretch>
        </p:blipFill>
        <p:spPr>
          <a:xfrm>
            <a:off x="3695700" y="1496938"/>
            <a:ext cx="1752600" cy="2352675"/>
          </a:xfrm>
          <a:prstGeom prst="rect">
            <a:avLst/>
          </a:prstGeom>
          <a:noFill/>
          <a:ln>
            <a:noFill/>
          </a:ln>
        </p:spPr>
      </p:pic>
      <p:pic>
        <p:nvPicPr>
          <p:cNvPr id="293" name="Google Shape;293;p42"/>
          <p:cNvPicPr preferRelativeResize="0"/>
          <p:nvPr/>
        </p:nvPicPr>
        <p:blipFill>
          <a:blip r:embed="rId7">
            <a:alphaModFix/>
          </a:blip>
          <a:stretch>
            <a:fillRect/>
          </a:stretch>
        </p:blipFill>
        <p:spPr>
          <a:xfrm>
            <a:off x="5355675" y="1250025"/>
            <a:ext cx="1771650" cy="2129975"/>
          </a:xfrm>
          <a:prstGeom prst="rect">
            <a:avLst/>
          </a:prstGeom>
          <a:noFill/>
          <a:ln>
            <a:noFill/>
          </a:ln>
        </p:spPr>
      </p:pic>
      <p:pic>
        <p:nvPicPr>
          <p:cNvPr id="294" name="Google Shape;294;p42"/>
          <p:cNvPicPr preferRelativeResize="0"/>
          <p:nvPr/>
        </p:nvPicPr>
        <p:blipFill>
          <a:blip r:embed="rId8">
            <a:alphaModFix/>
          </a:blip>
          <a:stretch>
            <a:fillRect/>
          </a:stretch>
        </p:blipFill>
        <p:spPr>
          <a:xfrm>
            <a:off x="6717750" y="1870150"/>
            <a:ext cx="2114550" cy="2641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3"/>
          <p:cNvSpPr txBox="1"/>
          <p:nvPr>
            <p:ph type="title"/>
          </p:nvPr>
        </p:nvSpPr>
        <p:spPr>
          <a:xfrm>
            <a:off x="311700" y="410000"/>
            <a:ext cx="8520600" cy="81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300"/>
              <a:t>11. </a:t>
            </a:r>
            <a:r>
              <a:rPr lang="es" sz="2300"/>
              <a:t>Actividad interdisciplinaria para dar inicio y detonar el proyecto </a:t>
            </a:r>
            <a:endParaRPr sz="2300"/>
          </a:p>
          <a:p>
            <a:pPr indent="0" lvl="0" marL="0" rtl="0" algn="l">
              <a:spcBef>
                <a:spcPts val="0"/>
              </a:spcBef>
              <a:spcAft>
                <a:spcPts val="0"/>
              </a:spcAft>
              <a:buNone/>
            </a:pPr>
            <a:r>
              <a:t/>
            </a:r>
            <a:endParaRPr/>
          </a:p>
        </p:txBody>
      </p:sp>
      <p:sp>
        <p:nvSpPr>
          <p:cNvPr id="300" name="Google Shape;300;p43"/>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200"/>
              <a:t>FÍSICA</a:t>
            </a:r>
            <a:endParaRPr sz="2200"/>
          </a:p>
          <a:p>
            <a:pPr indent="0" lvl="0" marL="0" rtl="0" algn="just">
              <a:spcBef>
                <a:spcPts val="1600"/>
              </a:spcBef>
              <a:spcAft>
                <a:spcPts val="0"/>
              </a:spcAft>
              <a:buNone/>
            </a:pPr>
            <a:r>
              <a:rPr lang="es" sz="2200"/>
              <a:t>Los alumnos llevarán a cabo una indagación en la que se darán cuenta de la importancia de identificar algunos síntomas en una enfermedad. Relacionarán este conocimiento con la implantación de la técnica para el desarrollo de un termómetro casero y funcional hecho con materiales sencillos y reciclados encontrados en la casa.</a:t>
            </a:r>
            <a:endParaRPr sz="2200"/>
          </a:p>
          <a:p>
            <a:pPr indent="0" lvl="0" marL="0" rtl="0" algn="just">
              <a:spcBef>
                <a:spcPts val="1600"/>
              </a:spcBef>
              <a:spcAft>
                <a:spcPts val="1600"/>
              </a:spcAft>
              <a:buNone/>
            </a:pPr>
            <a:r>
              <a:t/>
            </a:r>
            <a:endParaRPr sz="2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500"/>
              <a:t>11.1 Actividad interdisciplinaria  para dar inicio</a:t>
            </a:r>
            <a:endParaRPr sz="2500"/>
          </a:p>
        </p:txBody>
      </p:sp>
      <p:sp>
        <p:nvSpPr>
          <p:cNvPr id="306" name="Google Shape;306;p4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lphaLcPeriod"/>
            </a:pPr>
            <a:r>
              <a:rPr lang="es"/>
              <a:t>INVESTIGACIÓN SOBRE UNA PANDEMIA</a:t>
            </a:r>
            <a:endParaRPr/>
          </a:p>
          <a:p>
            <a:pPr indent="0" lvl="0" marL="457200" rtl="0" algn="l">
              <a:spcBef>
                <a:spcPts val="1600"/>
              </a:spcBef>
              <a:spcAft>
                <a:spcPts val="0"/>
              </a:spcAft>
              <a:buNone/>
            </a:pPr>
            <a:r>
              <a:rPr lang="es"/>
              <a:t>Indagación en equipo sobre algunos de los siguientes temas.</a:t>
            </a:r>
            <a:endParaRPr/>
          </a:p>
          <a:p>
            <a:pPr indent="-317500" lvl="1" marL="914400" rtl="0" algn="l">
              <a:spcBef>
                <a:spcPts val="1600"/>
              </a:spcBef>
              <a:spcAft>
                <a:spcPts val="0"/>
              </a:spcAft>
              <a:buSzPts val="1400"/>
              <a:buAutoNum type="romanLcPeriod"/>
            </a:pPr>
            <a:r>
              <a:rPr lang="es"/>
              <a:t>¿Cuáles son los principales síntomas de una pandemia (Covid-19)?</a:t>
            </a:r>
            <a:endParaRPr/>
          </a:p>
          <a:p>
            <a:pPr indent="-317500" lvl="1" marL="914400" rtl="0" algn="l">
              <a:spcBef>
                <a:spcPts val="0"/>
              </a:spcBef>
              <a:spcAft>
                <a:spcPts val="0"/>
              </a:spcAft>
              <a:buSzPts val="1400"/>
              <a:buAutoNum type="romanLcPeriod"/>
            </a:pPr>
            <a:r>
              <a:rPr lang="es"/>
              <a:t>¿Qué síntomas de una pandemia pueden ser medibles?</a:t>
            </a:r>
            <a:endParaRPr/>
          </a:p>
          <a:p>
            <a:pPr indent="-317500" lvl="1" marL="914400" rtl="0" algn="l">
              <a:spcBef>
                <a:spcPts val="0"/>
              </a:spcBef>
              <a:spcAft>
                <a:spcPts val="0"/>
              </a:spcAft>
              <a:buSzPts val="1400"/>
              <a:buAutoNum type="romanLcPeriod"/>
            </a:pPr>
            <a:r>
              <a:rPr lang="es"/>
              <a:t>¿Qué magnitudes físicas se relacionan con esa medición?</a:t>
            </a:r>
            <a:endParaRPr/>
          </a:p>
          <a:p>
            <a:pPr indent="-317500" lvl="1" marL="914400" rtl="0" algn="l">
              <a:spcBef>
                <a:spcPts val="0"/>
              </a:spcBef>
              <a:spcAft>
                <a:spcPts val="0"/>
              </a:spcAft>
              <a:buSzPts val="1400"/>
              <a:buAutoNum type="romanLcPeriod"/>
            </a:pPr>
            <a:r>
              <a:rPr lang="es"/>
              <a:t>¿Cuándo y dónde se han presentado algunas pandemias?</a:t>
            </a:r>
            <a:endParaRPr/>
          </a:p>
          <a:p>
            <a:pPr indent="-342900" lvl="0" marL="457200" rtl="0" algn="l">
              <a:spcBef>
                <a:spcPts val="0"/>
              </a:spcBef>
              <a:spcAft>
                <a:spcPts val="0"/>
              </a:spcAft>
              <a:buSzPts val="1800"/>
              <a:buAutoNum type="alphaLcPeriod"/>
            </a:pPr>
            <a:r>
              <a:rPr lang="es"/>
              <a:t> Que el alumno relacione los síntomas de una pandemia con</a:t>
            </a:r>
            <a:r>
              <a:rPr lang="es"/>
              <a:t> la medición de los mismos a través de algunas magnitudes físicas</a:t>
            </a:r>
            <a:endParaRPr/>
          </a:p>
          <a:p>
            <a:pPr indent="-342900" lvl="0" marL="457200" rtl="0" algn="l">
              <a:spcBef>
                <a:spcPts val="0"/>
              </a:spcBef>
              <a:spcAft>
                <a:spcPts val="0"/>
              </a:spcAft>
              <a:buSzPts val="1800"/>
              <a:buAutoNum type="alphaLcPeriod"/>
            </a:pPr>
            <a:r>
              <a:rPr lang="es"/>
              <a:t>3º semestre de Bachillerato segundo período</a:t>
            </a:r>
            <a:endParaRPr/>
          </a:p>
          <a:p>
            <a:pPr indent="-342900" lvl="0" marL="457200" rtl="0" algn="l">
              <a:spcBef>
                <a:spcPts val="0"/>
              </a:spcBef>
              <a:spcAft>
                <a:spcPts val="0"/>
              </a:spcAft>
              <a:buSzPts val="1800"/>
              <a:buAutoNum type="alphaLcPeriod"/>
            </a:pPr>
            <a:r>
              <a:rPr lang="es"/>
              <a:t>Septiembre de 2020</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11.2 </a:t>
            </a:r>
            <a:r>
              <a:rPr lang="es" sz="2500"/>
              <a:t>Actividad interdisciplinaria  para dar inicio</a:t>
            </a:r>
            <a:endParaRPr sz="2500"/>
          </a:p>
          <a:p>
            <a:pPr indent="0" lvl="0" marL="0" rtl="0" algn="l">
              <a:spcBef>
                <a:spcPts val="0"/>
              </a:spcBef>
              <a:spcAft>
                <a:spcPts val="0"/>
              </a:spcAft>
              <a:buNone/>
            </a:pPr>
            <a:r>
              <a:t/>
            </a:r>
            <a:endParaRPr/>
          </a:p>
        </p:txBody>
      </p:sp>
      <p:sp>
        <p:nvSpPr>
          <p:cNvPr id="312" name="Google Shape;312;p45"/>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lphaLcPeriod"/>
            </a:pPr>
            <a:r>
              <a:rPr lang="es"/>
              <a:t>ASIGNATURAS</a:t>
            </a:r>
            <a:endParaRPr/>
          </a:p>
          <a:p>
            <a:pPr indent="-317500" lvl="1" marL="914400" rtl="0" algn="l">
              <a:spcBef>
                <a:spcPts val="0"/>
              </a:spcBef>
              <a:spcAft>
                <a:spcPts val="0"/>
              </a:spcAft>
              <a:buSzPts val="1400"/>
              <a:buAutoNum type="romanLcPeriod"/>
            </a:pPr>
            <a:r>
              <a:rPr lang="es"/>
              <a:t>FÍSICA</a:t>
            </a:r>
            <a:endParaRPr/>
          </a:p>
          <a:p>
            <a:pPr indent="-317500" lvl="1" marL="914400" rtl="0" algn="l">
              <a:spcBef>
                <a:spcPts val="0"/>
              </a:spcBef>
              <a:spcAft>
                <a:spcPts val="0"/>
              </a:spcAft>
              <a:buSzPts val="1400"/>
              <a:buAutoNum type="romanLcPeriod"/>
            </a:pPr>
            <a:r>
              <a:rPr lang="es"/>
              <a:t>BIOLOGÍA</a:t>
            </a:r>
            <a:endParaRPr/>
          </a:p>
          <a:p>
            <a:pPr indent="-317500" lvl="1" marL="914400" rtl="0" algn="l">
              <a:spcBef>
                <a:spcPts val="0"/>
              </a:spcBef>
              <a:spcAft>
                <a:spcPts val="0"/>
              </a:spcAft>
              <a:buSzPts val="1400"/>
              <a:buAutoNum type="romanLcPeriod"/>
            </a:pPr>
            <a:r>
              <a:rPr lang="es"/>
              <a:t>HISTORIA</a:t>
            </a:r>
            <a:endParaRPr/>
          </a:p>
          <a:p>
            <a:pPr indent="-342900" lvl="0" marL="457200" rtl="0" algn="l">
              <a:spcBef>
                <a:spcPts val="0"/>
              </a:spcBef>
              <a:spcAft>
                <a:spcPts val="0"/>
              </a:spcAft>
              <a:buSzPts val="1800"/>
              <a:buAutoNum type="alphaLcPeriod"/>
            </a:pPr>
            <a:r>
              <a:rPr lang="es"/>
              <a:t>TEMAS</a:t>
            </a:r>
            <a:endParaRPr/>
          </a:p>
          <a:p>
            <a:pPr indent="-317500" lvl="1" marL="914400" rtl="0" algn="l">
              <a:spcBef>
                <a:spcPts val="0"/>
              </a:spcBef>
              <a:spcAft>
                <a:spcPts val="0"/>
              </a:spcAft>
              <a:buSzPts val="1400"/>
              <a:buAutoNum type="romanLcPeriod"/>
            </a:pPr>
            <a:r>
              <a:rPr lang="es"/>
              <a:t>UNIDAD III. Fenómenos termodinámicos. </a:t>
            </a:r>
            <a:endParaRPr/>
          </a:p>
          <a:p>
            <a:pPr indent="-317500" lvl="2" marL="1371600" rtl="0" algn="l">
              <a:spcBef>
                <a:spcPts val="0"/>
              </a:spcBef>
              <a:spcAft>
                <a:spcPts val="0"/>
              </a:spcAft>
              <a:buSzPts val="1400"/>
              <a:buAutoNum type="arabicPeriod"/>
            </a:pPr>
            <a:r>
              <a:rPr lang="es"/>
              <a:t>TEMA 2. Propiedades térmicas.</a:t>
            </a:r>
            <a:endParaRPr/>
          </a:p>
          <a:p>
            <a:pPr indent="-317500" lvl="1" marL="914400" rtl="0" algn="l">
              <a:spcBef>
                <a:spcPts val="0"/>
              </a:spcBef>
              <a:spcAft>
                <a:spcPts val="0"/>
              </a:spcAft>
              <a:buSzPts val="1400"/>
              <a:buAutoNum type="romanLcPeriod"/>
            </a:pPr>
            <a:r>
              <a:rPr lang="es"/>
              <a:t>UNIDAD I . ¿Por qué la Biología es una ciencia y cuál es su objeto de estudio?</a:t>
            </a:r>
            <a:r>
              <a:rPr lang="es"/>
              <a:t> </a:t>
            </a:r>
            <a:endParaRPr/>
          </a:p>
          <a:p>
            <a:pPr indent="-317500" lvl="2" marL="1371600" rtl="0" algn="l">
              <a:spcBef>
                <a:spcPts val="0"/>
              </a:spcBef>
              <a:spcAft>
                <a:spcPts val="0"/>
              </a:spcAft>
              <a:buSzPts val="1400"/>
              <a:buAutoNum type="arabicPeriod"/>
            </a:pPr>
            <a:r>
              <a:rPr lang="es"/>
              <a:t>TEMA I. Panorama actual del estudio de la biología</a:t>
            </a:r>
            <a:endParaRPr/>
          </a:p>
          <a:p>
            <a:pPr indent="-317500" lvl="1" marL="914400" rtl="0" algn="l">
              <a:spcBef>
                <a:spcPts val="0"/>
              </a:spcBef>
              <a:spcAft>
                <a:spcPts val="0"/>
              </a:spcAft>
              <a:buSzPts val="1400"/>
              <a:buAutoNum type="romanLcPeriod"/>
            </a:pPr>
            <a:r>
              <a:rPr lang="es"/>
              <a:t>UNIDAD</a:t>
            </a:r>
            <a:endParaRPr/>
          </a:p>
          <a:p>
            <a:pPr indent="-317500" lvl="2" marL="1371600" rtl="0" algn="l">
              <a:spcBef>
                <a:spcPts val="0"/>
              </a:spcBef>
              <a:spcAft>
                <a:spcPts val="0"/>
              </a:spcAft>
              <a:buSzPts val="1400"/>
              <a:buAutoNum type="arabicPeriod"/>
            </a:pPr>
            <a:r>
              <a:rPr lang="es"/>
              <a:t>TEMA I. La dominación colonial en la Nueva España 1521-1800</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11.2 Fuentes de apoyo</a:t>
            </a:r>
            <a:endParaRPr/>
          </a:p>
          <a:p>
            <a:pPr indent="0" lvl="0" marL="0" rtl="0" algn="l">
              <a:spcBef>
                <a:spcPts val="0"/>
              </a:spcBef>
              <a:spcAft>
                <a:spcPts val="0"/>
              </a:spcAft>
              <a:buNone/>
            </a:pPr>
            <a:r>
              <a:t/>
            </a:r>
            <a:endParaRPr/>
          </a:p>
        </p:txBody>
      </p:sp>
      <p:sp>
        <p:nvSpPr>
          <p:cNvPr id="318" name="Google Shape;318;p46"/>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rgbClr val="222222"/>
                </a:solidFill>
                <a:highlight>
                  <a:srgbClr val="FFFFFF"/>
                </a:highlight>
                <a:latin typeface="Arial"/>
                <a:ea typeface="Arial"/>
                <a:cs typeface="Arial"/>
                <a:sym typeface="Arial"/>
              </a:rPr>
              <a:t>Pérez Abreu, M. R., Gómez Tejeda, J. J., &amp; Dieguez Guach, R. A. (2020). Características clínico-epidemiológicas de la COVID-19. </a:t>
            </a:r>
            <a:r>
              <a:rPr i="1" lang="es" sz="1000">
                <a:solidFill>
                  <a:srgbClr val="222222"/>
                </a:solidFill>
                <a:highlight>
                  <a:srgbClr val="FFFFFF"/>
                </a:highlight>
                <a:latin typeface="Arial"/>
                <a:ea typeface="Arial"/>
                <a:cs typeface="Arial"/>
                <a:sym typeface="Arial"/>
              </a:rPr>
              <a:t>Revista Habanera de Ciencias Médicas</a:t>
            </a:r>
            <a:r>
              <a:rPr lang="es" sz="1000">
                <a:solidFill>
                  <a:srgbClr val="222222"/>
                </a:solidFill>
                <a:highlight>
                  <a:srgbClr val="FFFFFF"/>
                </a:highlight>
                <a:latin typeface="Arial"/>
                <a:ea typeface="Arial"/>
                <a:cs typeface="Arial"/>
                <a:sym typeface="Arial"/>
              </a:rPr>
              <a:t>, </a:t>
            </a:r>
            <a:r>
              <a:rPr i="1" lang="es" sz="1000">
                <a:solidFill>
                  <a:srgbClr val="222222"/>
                </a:solidFill>
                <a:highlight>
                  <a:srgbClr val="FFFFFF"/>
                </a:highlight>
                <a:latin typeface="Arial"/>
                <a:ea typeface="Arial"/>
                <a:cs typeface="Arial"/>
                <a:sym typeface="Arial"/>
              </a:rPr>
              <a:t>19</a:t>
            </a:r>
            <a:r>
              <a:rPr lang="es" sz="1000">
                <a:solidFill>
                  <a:srgbClr val="222222"/>
                </a:solidFill>
                <a:highlight>
                  <a:srgbClr val="FFFFFF"/>
                </a:highlight>
                <a:latin typeface="Arial"/>
                <a:ea typeface="Arial"/>
                <a:cs typeface="Arial"/>
                <a:sym typeface="Arial"/>
              </a:rPr>
              <a:t>(2).</a:t>
            </a:r>
            <a:endParaRPr sz="1000">
              <a:solidFill>
                <a:srgbClr val="222222"/>
              </a:solidFill>
              <a:highlight>
                <a:srgbClr val="FFFFFF"/>
              </a:highlight>
              <a:latin typeface="Arial"/>
              <a:ea typeface="Arial"/>
              <a:cs typeface="Arial"/>
              <a:sym typeface="Arial"/>
            </a:endParaRPr>
          </a:p>
          <a:p>
            <a:pPr indent="0" lvl="0" marL="0" rtl="0" algn="l">
              <a:spcBef>
                <a:spcPts val="1600"/>
              </a:spcBef>
              <a:spcAft>
                <a:spcPts val="0"/>
              </a:spcAft>
              <a:buNone/>
            </a:pPr>
            <a:r>
              <a:rPr lang="es" sz="1000">
                <a:solidFill>
                  <a:srgbClr val="222222"/>
                </a:solidFill>
                <a:highlight>
                  <a:srgbClr val="FFFFFF"/>
                </a:highlight>
                <a:latin typeface="Arial"/>
                <a:ea typeface="Arial"/>
                <a:cs typeface="Arial"/>
                <a:sym typeface="Arial"/>
              </a:rPr>
              <a:t>Wölfel, R., Corman, V. M., Guggemos, W., Seilmaier, M., Zange, S., Müller, M. A., ... &amp; Hoelscher, M. (2020). Evaluación virológica de pacientes hospitalizados con COVID-2019. </a:t>
            </a:r>
            <a:r>
              <a:rPr i="1" lang="es" sz="1000">
                <a:solidFill>
                  <a:srgbClr val="222222"/>
                </a:solidFill>
                <a:highlight>
                  <a:srgbClr val="FFFFFF"/>
                </a:highlight>
                <a:latin typeface="Arial"/>
                <a:ea typeface="Arial"/>
                <a:cs typeface="Arial"/>
                <a:sym typeface="Arial"/>
              </a:rPr>
              <a:t>Naturaleza. Publicado en línea en abril</a:t>
            </a:r>
            <a:r>
              <a:rPr lang="es" sz="1000">
                <a:solidFill>
                  <a:srgbClr val="222222"/>
                </a:solidFill>
                <a:highlight>
                  <a:srgbClr val="FFFFFF"/>
                </a:highlight>
                <a:latin typeface="Arial"/>
                <a:ea typeface="Arial"/>
                <a:cs typeface="Arial"/>
                <a:sym typeface="Arial"/>
              </a:rPr>
              <a:t>, </a:t>
            </a:r>
            <a:r>
              <a:rPr i="1" lang="es" sz="1000">
                <a:solidFill>
                  <a:srgbClr val="222222"/>
                </a:solidFill>
                <a:highlight>
                  <a:srgbClr val="FFFFFF"/>
                </a:highlight>
                <a:latin typeface="Arial"/>
                <a:ea typeface="Arial"/>
                <a:cs typeface="Arial"/>
                <a:sym typeface="Arial"/>
              </a:rPr>
              <a:t>1</a:t>
            </a:r>
            <a:r>
              <a:rPr lang="es" sz="1000">
                <a:solidFill>
                  <a:srgbClr val="222222"/>
                </a:solidFill>
                <a:highlight>
                  <a:srgbClr val="FFFFFF"/>
                </a:highlight>
                <a:latin typeface="Arial"/>
                <a:ea typeface="Arial"/>
                <a:cs typeface="Arial"/>
                <a:sym typeface="Arial"/>
              </a:rPr>
              <a:t>.</a:t>
            </a:r>
            <a:endParaRPr sz="1000">
              <a:solidFill>
                <a:srgbClr val="222222"/>
              </a:solidFill>
              <a:highlight>
                <a:srgbClr val="FFFFFF"/>
              </a:highlight>
              <a:latin typeface="Arial"/>
              <a:ea typeface="Arial"/>
              <a:cs typeface="Arial"/>
              <a:sym typeface="Arial"/>
            </a:endParaRPr>
          </a:p>
          <a:p>
            <a:pPr indent="0" lvl="0" marL="0" rtl="0" algn="l">
              <a:spcBef>
                <a:spcPts val="1600"/>
              </a:spcBef>
              <a:spcAft>
                <a:spcPts val="0"/>
              </a:spcAft>
              <a:buNone/>
            </a:pPr>
            <a:r>
              <a:rPr lang="es" sz="1000">
                <a:solidFill>
                  <a:srgbClr val="222222"/>
                </a:solidFill>
                <a:highlight>
                  <a:srgbClr val="FFFFFF"/>
                </a:highlight>
                <a:latin typeface="Arial"/>
                <a:ea typeface="Arial"/>
                <a:cs typeface="Arial"/>
                <a:sym typeface="Arial"/>
              </a:rPr>
              <a:t>Padilla-Raygoza, N., Ruiz-Paloalto, M. L., Díaz-Guerrero, R., Olvera-Villanueva, G., Maldonado, A., &amp; del Pilar Raygoza-Mendoza, M. (2014). Correlación de mediciones de temperatura corporal con 3 termómetros: ótico, cutáneo y digital, en niños mexicanos. </a:t>
            </a:r>
            <a:r>
              <a:rPr i="1" lang="es" sz="1000">
                <a:solidFill>
                  <a:srgbClr val="222222"/>
                </a:solidFill>
                <a:highlight>
                  <a:srgbClr val="FFFFFF"/>
                </a:highlight>
                <a:latin typeface="Arial"/>
                <a:ea typeface="Arial"/>
                <a:cs typeface="Arial"/>
                <a:sym typeface="Arial"/>
              </a:rPr>
              <a:t>Enfermería Clínica</a:t>
            </a:r>
            <a:r>
              <a:rPr lang="es" sz="1000">
                <a:solidFill>
                  <a:srgbClr val="222222"/>
                </a:solidFill>
                <a:highlight>
                  <a:srgbClr val="FFFFFF"/>
                </a:highlight>
                <a:latin typeface="Arial"/>
                <a:ea typeface="Arial"/>
                <a:cs typeface="Arial"/>
                <a:sym typeface="Arial"/>
              </a:rPr>
              <a:t>, </a:t>
            </a:r>
            <a:r>
              <a:rPr i="1" lang="es" sz="1000">
                <a:solidFill>
                  <a:srgbClr val="222222"/>
                </a:solidFill>
                <a:highlight>
                  <a:srgbClr val="FFFFFF"/>
                </a:highlight>
                <a:latin typeface="Arial"/>
                <a:ea typeface="Arial"/>
                <a:cs typeface="Arial"/>
                <a:sym typeface="Arial"/>
              </a:rPr>
              <a:t>24</a:t>
            </a:r>
            <a:r>
              <a:rPr lang="es" sz="1000">
                <a:solidFill>
                  <a:srgbClr val="222222"/>
                </a:solidFill>
                <a:highlight>
                  <a:srgbClr val="FFFFFF"/>
                </a:highlight>
                <a:latin typeface="Arial"/>
                <a:ea typeface="Arial"/>
                <a:cs typeface="Arial"/>
                <a:sym typeface="Arial"/>
              </a:rPr>
              <a:t>(3), 175-182.</a:t>
            </a:r>
            <a:endParaRPr sz="1000">
              <a:solidFill>
                <a:srgbClr val="222222"/>
              </a:solidFill>
              <a:highlight>
                <a:srgbClr val="FFFFFF"/>
              </a:highlight>
              <a:latin typeface="Arial"/>
              <a:ea typeface="Arial"/>
              <a:cs typeface="Arial"/>
              <a:sym typeface="Arial"/>
            </a:endParaRPr>
          </a:p>
          <a:p>
            <a:pPr indent="0" lvl="0" marL="0" rtl="0" algn="l">
              <a:spcBef>
                <a:spcPts val="1600"/>
              </a:spcBef>
              <a:spcAft>
                <a:spcPts val="0"/>
              </a:spcAft>
              <a:buNone/>
            </a:pPr>
            <a:r>
              <a:rPr lang="es" sz="1000">
                <a:solidFill>
                  <a:srgbClr val="222222"/>
                </a:solidFill>
                <a:highlight>
                  <a:srgbClr val="FFFFFF"/>
                </a:highlight>
                <a:latin typeface="Arial"/>
                <a:ea typeface="Arial"/>
                <a:cs typeface="Arial"/>
                <a:sym typeface="Arial"/>
              </a:rPr>
              <a:t>Jiménez Álvarez de Cienfuegos, J. A. (2015). Termómetro/higrómetro con tubos NIXIE para el" Aula Abierta de Tecnología y Electrónica".</a:t>
            </a:r>
            <a:endParaRPr sz="1000">
              <a:solidFill>
                <a:srgbClr val="222222"/>
              </a:solidFill>
              <a:highlight>
                <a:srgbClr val="FFFFFF"/>
              </a:highlight>
              <a:latin typeface="Arial"/>
              <a:ea typeface="Arial"/>
              <a:cs typeface="Arial"/>
              <a:sym typeface="Arial"/>
            </a:endParaRPr>
          </a:p>
          <a:p>
            <a:pPr indent="0" lvl="0" marL="0" rtl="0" algn="l">
              <a:spcBef>
                <a:spcPts val="1600"/>
              </a:spcBef>
              <a:spcAft>
                <a:spcPts val="1600"/>
              </a:spcAft>
              <a:buNone/>
            </a:pPr>
            <a:r>
              <a:rPr lang="es" sz="1000">
                <a:solidFill>
                  <a:srgbClr val="222222"/>
                </a:solidFill>
                <a:highlight>
                  <a:srgbClr val="FFFFFF"/>
                </a:highlight>
                <a:latin typeface="Arial"/>
                <a:ea typeface="Arial"/>
                <a:cs typeface="Arial"/>
                <a:sym typeface="Arial"/>
              </a:rPr>
              <a:t>Gil, C. A. C. (2011). </a:t>
            </a:r>
            <a:r>
              <a:rPr i="1" lang="es" sz="1000">
                <a:solidFill>
                  <a:srgbClr val="222222"/>
                </a:solidFill>
                <a:highlight>
                  <a:srgbClr val="FFFFFF"/>
                </a:highlight>
                <a:latin typeface="Arial"/>
                <a:ea typeface="Arial"/>
                <a:cs typeface="Arial"/>
                <a:sym typeface="Arial"/>
              </a:rPr>
              <a:t>Medición de temperatura en base al análisis espectral de radiación electromagnética</a:t>
            </a:r>
            <a:r>
              <a:rPr lang="es" sz="1000">
                <a:solidFill>
                  <a:srgbClr val="222222"/>
                </a:solidFill>
                <a:highlight>
                  <a:srgbClr val="FFFFFF"/>
                </a:highlight>
                <a:latin typeface="Arial"/>
                <a:ea typeface="Arial"/>
                <a:cs typeface="Arial"/>
                <a:sym typeface="Arial"/>
              </a:rPr>
              <a:t> (Doctoral dissertation, Pontificia Universidad Católica de Chile).</a:t>
            </a:r>
            <a:endParaRPr sz="1000">
              <a:solidFill>
                <a:srgbClr val="222222"/>
              </a:solidFill>
              <a:highlight>
                <a:srgbClr val="FFFFFF"/>
              </a:highlight>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11.3 Justificación de la actividad</a:t>
            </a:r>
            <a:endParaRPr/>
          </a:p>
        </p:txBody>
      </p:sp>
      <p:sp>
        <p:nvSpPr>
          <p:cNvPr id="324" name="Google Shape;324;p47"/>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FÍSICA</a:t>
            </a:r>
            <a:endParaRPr/>
          </a:p>
          <a:p>
            <a:pPr indent="0" lvl="0" marL="0" rtl="0" algn="l">
              <a:spcBef>
                <a:spcPts val="1600"/>
              </a:spcBef>
              <a:spcAft>
                <a:spcPts val="0"/>
              </a:spcAft>
              <a:buNone/>
            </a:pPr>
            <a:r>
              <a:rPr lang="es"/>
              <a:t>La transferencia de los conceptos a un proyecto práctico relacionado con situaciones de la vida real aseguran que los estudiantes hagan propio el conocimiento.</a:t>
            </a:r>
            <a:endParaRPr/>
          </a:p>
          <a:p>
            <a:pPr indent="0" lvl="0" marL="0" rtl="0" algn="l">
              <a:spcBef>
                <a:spcPts val="1600"/>
              </a:spcBef>
              <a:spcAft>
                <a:spcPts val="16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11.4 Descripción de Apertura de la actividad</a:t>
            </a:r>
            <a:endParaRPr/>
          </a:p>
        </p:txBody>
      </p:sp>
      <p:sp>
        <p:nvSpPr>
          <p:cNvPr id="330" name="Google Shape;330;p48"/>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Primero se explica la actividad desde los diferentes ángulos de cada asignatura, a eso se debe que sea interdisciplinario, cada actividad desarrollada de manera independiente en cada materia lleva a un objetivo común.</a:t>
            </a:r>
            <a:endParaRPr/>
          </a:p>
          <a:p>
            <a:pPr indent="0" lvl="0" marL="0" rtl="0" algn="l">
              <a:spcBef>
                <a:spcPts val="1600"/>
              </a:spcBef>
              <a:spcAft>
                <a:spcPts val="0"/>
              </a:spcAft>
              <a:buNone/>
            </a:pPr>
            <a:r>
              <a:rPr lang="es"/>
              <a:t>HISTORIA. Los alumnos investigan y comparan las diferentes enfermedades y </a:t>
            </a:r>
            <a:r>
              <a:rPr lang="es"/>
              <a:t>epidemias</a:t>
            </a:r>
            <a:r>
              <a:rPr lang="es"/>
              <a:t> que  han afectado  México. Estudian los efectos sociales y las características de la enfermedad , así como el análisis de las estrategias para superar estas crisis de salud  en cada época histórica que estaremos investigando en el país.</a:t>
            </a:r>
            <a:endParaRPr/>
          </a:p>
          <a:p>
            <a:pPr indent="0" lvl="0" marL="0" rtl="0" algn="l">
              <a:spcBef>
                <a:spcPts val="1600"/>
              </a:spcBef>
              <a:spcAft>
                <a:spcPts val="16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3200"/>
              <a:t>Presentación del trabajo interdisciplinari</a:t>
            </a:r>
            <a:r>
              <a:rPr lang="es" sz="3100"/>
              <a:t>o</a:t>
            </a:r>
            <a:r>
              <a:rPr lang="es" sz="3400"/>
              <a:t> </a:t>
            </a:r>
            <a:endParaRPr sz="3600"/>
          </a:p>
        </p:txBody>
      </p:sp>
      <p:sp>
        <p:nvSpPr>
          <p:cNvPr id="336" name="Google Shape;336;p49"/>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7" name="Google Shape;337;p49"/>
          <p:cNvPicPr preferRelativeResize="0"/>
          <p:nvPr/>
        </p:nvPicPr>
        <p:blipFill>
          <a:blip r:embed="rId3">
            <a:alphaModFix/>
          </a:blip>
          <a:stretch>
            <a:fillRect/>
          </a:stretch>
        </p:blipFill>
        <p:spPr>
          <a:xfrm>
            <a:off x="449750" y="1149375"/>
            <a:ext cx="6389148" cy="35939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11.5 Descripción de Desarrollo de la actividad</a:t>
            </a:r>
            <a:endParaRPr/>
          </a:p>
        </p:txBody>
      </p:sp>
      <p:sp>
        <p:nvSpPr>
          <p:cNvPr id="343" name="Google Shape;343;p50"/>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BIOLOGÍA. Los alumnos se adentran en la etiología de una pandemia, buscan información relevante y confiable sobre los factores que provocan cada enfermedad y la manera cómo se trata cada una de ellas en distintas épocas.</a:t>
            </a:r>
            <a:endParaRPr/>
          </a:p>
          <a:p>
            <a:pPr indent="0" lvl="0" marL="0" rtl="0" algn="l">
              <a:spcBef>
                <a:spcPts val="1600"/>
              </a:spcBef>
              <a:spcAft>
                <a:spcPts val="0"/>
              </a:spcAft>
              <a:buNone/>
            </a:pPr>
            <a:r>
              <a:rPr lang="es"/>
              <a:t>Los alumnos indagan, investigan, comparten conocimientos y seleccionan la información más importante para poder llevar a cabo el desarrollo del proyecto. </a:t>
            </a:r>
            <a:endParaRPr/>
          </a:p>
          <a:p>
            <a:pPr indent="0" lvl="0" marL="0" rtl="0" algn="l">
              <a:spcBef>
                <a:spcPts val="1600"/>
              </a:spcBef>
              <a:spcAft>
                <a:spcPts val="0"/>
              </a:spcAft>
              <a:buNone/>
            </a:pPr>
            <a:r>
              <a:rPr lang="es"/>
              <a:t>Los alumnos elaboran infografías que presentarán a la comunidad Kipling, estas serán evaluadas por medio de una rúbrica.</a:t>
            </a:r>
            <a:endParaRPr/>
          </a:p>
          <a:p>
            <a:pPr indent="0" lvl="0" marL="0" rtl="0" algn="l">
              <a:spcBef>
                <a:spcPts val="160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11.6 Descripción del cierre de la actividad</a:t>
            </a:r>
            <a:endParaRPr/>
          </a:p>
        </p:txBody>
      </p:sp>
      <p:sp>
        <p:nvSpPr>
          <p:cNvPr id="349" name="Google Shape;349;p51"/>
          <p:cNvSpPr txBox="1"/>
          <p:nvPr>
            <p:ph idx="1" type="body"/>
          </p:nvPr>
        </p:nvSpPr>
        <p:spPr>
          <a:xfrm>
            <a:off x="311700" y="1078275"/>
            <a:ext cx="8520600" cy="349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FÍSICA .</a:t>
            </a:r>
            <a:endParaRPr/>
          </a:p>
          <a:p>
            <a:pPr indent="0" lvl="0" marL="0" rtl="0" algn="l">
              <a:spcBef>
                <a:spcPts val="1600"/>
              </a:spcBef>
              <a:spcAft>
                <a:spcPts val="0"/>
              </a:spcAft>
              <a:buNone/>
            </a:pPr>
            <a:r>
              <a:rPr lang="es"/>
              <a:t>Los alumnos realizan una investigación profunda para conocer cuáles son los principales síntomas de una pandemia y buscan información para la construcción de un prototipo de termómetro. Al final toda la investigación junto con conclusiones, discusión y reflexión se concentra en un informe final que se adjunta al prototipo.</a:t>
            </a:r>
            <a:endParaRPr/>
          </a:p>
          <a:p>
            <a:pPr indent="0" lvl="0" marL="0" rtl="0" algn="l">
              <a:spcBef>
                <a:spcPts val="1600"/>
              </a:spcBef>
              <a:spcAft>
                <a:spcPts val="0"/>
              </a:spcAft>
              <a:buNone/>
            </a:pPr>
            <a:r>
              <a:rPr lang="es"/>
              <a:t>EVIDENCIA DE CIERRE</a:t>
            </a:r>
            <a:endParaRPr/>
          </a:p>
          <a:p>
            <a:pPr indent="0" lvl="0" marL="0" rtl="0" algn="l">
              <a:spcBef>
                <a:spcPts val="1600"/>
              </a:spcBef>
              <a:spcAft>
                <a:spcPts val="1600"/>
              </a:spcAft>
              <a:buNone/>
            </a:pPr>
            <a:r>
              <a:rPr lang="es"/>
              <a:t>https://drive.google.com/file/d/1w0TAm6375OUTuq4GmfHOQKNGoCtobYez/view?usp=sharing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ph idx="1" type="body"/>
          </p:nvPr>
        </p:nvSpPr>
        <p:spPr>
          <a:xfrm>
            <a:off x="311700" y="324100"/>
            <a:ext cx="8520600" cy="4244700"/>
          </a:xfrm>
          <a:prstGeom prst="rect">
            <a:avLst/>
          </a:prstGeom>
          <a:ln cap="flat" cmpd="sng" w="952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1600"/>
              </a:spcBef>
              <a:spcAft>
                <a:spcPts val="0"/>
              </a:spcAft>
              <a:buNone/>
            </a:pPr>
            <a:r>
              <a:rPr lang="es" sz="1900">
                <a:latin typeface="Merriweather"/>
                <a:ea typeface="Merriweather"/>
                <a:cs typeface="Merriweather"/>
                <a:sym typeface="Merriweather"/>
              </a:rPr>
              <a:t>3.                                                </a:t>
            </a:r>
            <a:r>
              <a:rPr lang="es" sz="1900">
                <a:latin typeface="Merriweather"/>
                <a:ea typeface="Merriweather"/>
                <a:cs typeface="Merriweather"/>
                <a:sym typeface="Merriweather"/>
              </a:rPr>
              <a:t>CICLO      ESCOLAR:      </a:t>
            </a:r>
            <a:endParaRPr sz="1900">
              <a:latin typeface="Merriweather"/>
              <a:ea typeface="Merriweather"/>
              <a:cs typeface="Merriweather"/>
              <a:sym typeface="Merriweather"/>
            </a:endParaRPr>
          </a:p>
          <a:p>
            <a:pPr indent="0" lvl="0" marL="0" rtl="0" algn="l">
              <a:spcBef>
                <a:spcPts val="1600"/>
              </a:spcBef>
              <a:spcAft>
                <a:spcPts val="0"/>
              </a:spcAft>
              <a:buNone/>
            </a:pPr>
            <a:r>
              <a:rPr lang="es" sz="1900">
                <a:latin typeface="Merriweather"/>
                <a:ea typeface="Merriweather"/>
                <a:cs typeface="Merriweather"/>
                <a:sym typeface="Merriweather"/>
              </a:rPr>
              <a:t>  2020 - 2021                                              </a:t>
            </a:r>
            <a:endParaRPr sz="1900">
              <a:latin typeface="Merriweather"/>
              <a:ea typeface="Merriweather"/>
              <a:cs typeface="Merriweather"/>
              <a:sym typeface="Merriweather"/>
            </a:endParaRPr>
          </a:p>
          <a:p>
            <a:pPr indent="0" lvl="0" marL="0" rtl="0" algn="l">
              <a:spcBef>
                <a:spcPts val="1600"/>
              </a:spcBef>
              <a:spcAft>
                <a:spcPts val="0"/>
              </a:spcAft>
              <a:buNone/>
            </a:pPr>
            <a:r>
              <a:rPr lang="es" sz="1900">
                <a:latin typeface="Merriweather"/>
                <a:ea typeface="Merriweather"/>
                <a:cs typeface="Merriweather"/>
                <a:sym typeface="Merriweather"/>
              </a:rPr>
              <a:t>                                                                      Inicio              24 de Agosto                  </a:t>
            </a:r>
            <a:endParaRPr sz="1900">
              <a:latin typeface="Merriweather"/>
              <a:ea typeface="Merriweather"/>
              <a:cs typeface="Merriweather"/>
              <a:sym typeface="Merriweather"/>
            </a:endParaRPr>
          </a:p>
          <a:p>
            <a:pPr indent="0" lvl="0" marL="0" rtl="0" algn="l">
              <a:spcBef>
                <a:spcPts val="1600"/>
              </a:spcBef>
              <a:spcAft>
                <a:spcPts val="0"/>
              </a:spcAft>
              <a:buNone/>
            </a:pPr>
            <a:r>
              <a:rPr lang="es">
                <a:latin typeface="Merriweather"/>
                <a:ea typeface="Merriweather"/>
                <a:cs typeface="Merriweather"/>
                <a:sym typeface="Merriweather"/>
              </a:rPr>
              <a:t>                                                             Fin Actividad             30 de septiembre</a:t>
            </a:r>
            <a:r>
              <a:rPr lang="es">
                <a:latin typeface="Trebuchet MS"/>
                <a:ea typeface="Trebuchet MS"/>
                <a:cs typeface="Trebuchet MS"/>
                <a:sym typeface="Trebuchet MS"/>
              </a:rPr>
              <a:t>  </a:t>
            </a:r>
            <a:r>
              <a:rPr lang="es"/>
              <a:t>                                           </a:t>
            </a:r>
            <a:endParaRPr/>
          </a:p>
          <a:p>
            <a:pPr indent="0" lvl="0" marL="0" rtl="0" algn="l">
              <a:spcBef>
                <a:spcPts val="1600"/>
              </a:spcBef>
              <a:spcAft>
                <a:spcPts val="0"/>
              </a:spcAft>
              <a:buNone/>
            </a:pPr>
            <a:r>
              <a:rPr lang="es"/>
              <a:t>  </a:t>
            </a:r>
            <a:endParaRPr/>
          </a:p>
          <a:p>
            <a:pPr indent="0" lvl="0" marL="0" rtl="0" algn="l">
              <a:spcBef>
                <a:spcPts val="1600"/>
              </a:spcBef>
              <a:spcAft>
                <a:spcPts val="1600"/>
              </a:spcAft>
              <a:buNone/>
            </a:pPr>
            <a:r>
              <a:rPr lang="es"/>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300"/>
              <a:t>Actividad interdisciplinaria para dar inicio y detonar el proyecto </a:t>
            </a:r>
            <a:endParaRPr/>
          </a:p>
        </p:txBody>
      </p:sp>
      <p:sp>
        <p:nvSpPr>
          <p:cNvPr id="355" name="Google Shape;355;p52"/>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BIOLOGÍA I</a:t>
            </a:r>
            <a:endParaRPr/>
          </a:p>
          <a:p>
            <a:pPr indent="0" lvl="0" marL="0" rtl="0" algn="l">
              <a:spcBef>
                <a:spcPts val="1600"/>
              </a:spcBef>
              <a:spcAft>
                <a:spcPts val="1600"/>
              </a:spcAft>
              <a:buNone/>
            </a:pPr>
            <a:r>
              <a:rPr lang="es"/>
              <a:t>A través de la indagación, la formulación de preguntas, la investigación documental de las pandemias registradas desde el siglo XVI hasta nuestros días, los alumnos podrán identificar las causas, consecuencias, tratamiento y condiciones específicas en las que se presentaron dichas enfermedades, así como entender el contexto científico por el que se estaba atravesando en esos momentos y si éste fue punto clave para esclarecer el problema.</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300"/>
              <a:t>11.6 </a:t>
            </a:r>
            <a:r>
              <a:rPr lang="es" sz="2300"/>
              <a:t>Actividad interdisciplinaria para dar inicio y detonar el proyecto</a:t>
            </a:r>
            <a:endParaRPr sz="2300"/>
          </a:p>
        </p:txBody>
      </p:sp>
      <p:sp>
        <p:nvSpPr>
          <p:cNvPr id="361" name="Google Shape;361;p53"/>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a:t>
            </a:r>
            <a:r>
              <a:rPr lang="es" sz="2200"/>
              <a:t>istoria</a:t>
            </a:r>
            <a:endParaRPr sz="2200"/>
          </a:p>
          <a:p>
            <a:pPr indent="0" lvl="0" marL="0" rtl="0" algn="l">
              <a:spcBef>
                <a:spcPts val="1600"/>
              </a:spcBef>
              <a:spcAft>
                <a:spcPts val="1600"/>
              </a:spcAft>
              <a:buNone/>
            </a:pPr>
            <a:r>
              <a:rPr lang="es" sz="2200"/>
              <a:t> Se pretende que los alumnos realicen una investigación amplia desde la época colonial hasta nuestros días sobre las distintas enfermedades, pandemias y sus características que golpearon a la población, para comprender los efectos sociales de las </a:t>
            </a:r>
            <a:r>
              <a:rPr lang="es" sz="2200"/>
              <a:t>mismas</a:t>
            </a:r>
            <a:r>
              <a:rPr lang="es" sz="2200"/>
              <a:t>, las acciones de sanidad y sus repercusiones.</a:t>
            </a:r>
            <a:endParaRPr sz="22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000"/>
              <a:t>UNA ACTIVIDAD INTERDISCIPLINARIA PARA DAR INICIO </a:t>
            </a:r>
            <a:r>
              <a:rPr lang="es" sz="2000"/>
              <a:t>DETONADOR</a:t>
            </a:r>
            <a:r>
              <a:rPr lang="es" sz="2000"/>
              <a:t> AL PROYECTO</a:t>
            </a:r>
            <a:endParaRPr sz="2000"/>
          </a:p>
        </p:txBody>
      </p:sp>
      <p:sp>
        <p:nvSpPr>
          <p:cNvPr id="367" name="Google Shape;367;p5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a:t>
            </a:r>
            <a:r>
              <a:rPr lang="es"/>
              <a:t>resentación del proyecto a realizar por parte de los tres maestros en los dos grupos. Cotejo e intercambio de información investigada por parte de los alumnos. Los alumnos para explicar el proceso de investigación y resultados.</a:t>
            </a:r>
            <a:endParaRPr/>
          </a:p>
          <a:p>
            <a:pPr indent="0" lvl="0" marL="0" rtl="0" algn="l">
              <a:spcBef>
                <a:spcPts val="1600"/>
              </a:spcBef>
              <a:spcAft>
                <a:spcPts val="0"/>
              </a:spcAft>
              <a:buNone/>
            </a:pPr>
            <a:r>
              <a:rPr lang="es"/>
              <a:t>Título de la actividad: “¿Cómo las ciencias han enfrentado las pandemias desde el siglo XV hasta la actualidad?”</a:t>
            </a:r>
            <a:endParaRPr/>
          </a:p>
          <a:p>
            <a:pPr indent="0" lvl="0" marL="0" rtl="0" algn="l">
              <a:spcBef>
                <a:spcPts val="1600"/>
              </a:spcBef>
              <a:spcAft>
                <a:spcPts val="0"/>
              </a:spcAft>
              <a:buNone/>
            </a:pPr>
            <a:r>
              <a:rPr lang="es"/>
              <a:t>Grado: 3º semestre de Bachillerato.</a:t>
            </a:r>
            <a:endParaRPr/>
          </a:p>
          <a:p>
            <a:pPr indent="0" lvl="0" marL="0" rtl="0" algn="l">
              <a:spcBef>
                <a:spcPts val="1600"/>
              </a:spcBef>
              <a:spcAft>
                <a:spcPts val="160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000"/>
              <a:t>UNA ACTIVIDAD INTERDISCIPLINARIA PARA DAR INICIO DETONADOR AL PROYECTO</a:t>
            </a:r>
            <a:endParaRPr sz="2000"/>
          </a:p>
          <a:p>
            <a:pPr indent="0" lvl="0" marL="0" rtl="0" algn="l">
              <a:spcBef>
                <a:spcPts val="0"/>
              </a:spcBef>
              <a:spcAft>
                <a:spcPts val="0"/>
              </a:spcAft>
              <a:buNone/>
            </a:pPr>
            <a:r>
              <a:t/>
            </a:r>
            <a:endParaRPr/>
          </a:p>
        </p:txBody>
      </p:sp>
      <p:sp>
        <p:nvSpPr>
          <p:cNvPr id="373" name="Google Shape;373;p55"/>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Para el Proyecto se tuvo una plática con los  profesores de cada asignatura, donde cada uno de ellos, explica de manera detallada su participación, aunque la actividad detonadora es pandemias y enfermedades en México y el mundo.</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s"/>
              <a:t>De tal forma, en cada una de las materias se entrelaza la información que los alumnos investigan en equipos y al mismo tiempo utilizarán conceptos e investigación que se pueden aplicar a las distintas materias participantes.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Producto Final</a:t>
            </a:r>
            <a:endParaRPr/>
          </a:p>
        </p:txBody>
      </p:sp>
      <p:sp>
        <p:nvSpPr>
          <p:cNvPr id="379" name="Google Shape;379;p56"/>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300"/>
              <a:t>Historia</a:t>
            </a:r>
            <a:endParaRPr sz="2300"/>
          </a:p>
          <a:p>
            <a:pPr indent="0" lvl="0" marL="0" rtl="0" algn="l">
              <a:spcBef>
                <a:spcPts val="1600"/>
              </a:spcBef>
              <a:spcAft>
                <a:spcPts val="0"/>
              </a:spcAft>
              <a:buNone/>
            </a:pPr>
            <a:r>
              <a:rPr lang="es"/>
              <a:t>La elaboración de una infografía y  video con duración máxima de 5 minutos en la que los alumnos por equipos realizaron ´proyecto informativo sobre las enfermedades y pandemias que han afectado a México desde el virreinato hasta la actualidad.  Trabajo que presentaron en los grupos para su evaluación.</a:t>
            </a:r>
            <a:endParaRPr/>
          </a:p>
          <a:p>
            <a:pPr indent="0" lvl="0" marL="0" rtl="0" algn="l">
              <a:spcBef>
                <a:spcPts val="1600"/>
              </a:spcBef>
              <a:spcAft>
                <a:spcPts val="0"/>
              </a:spcAft>
              <a:buNone/>
            </a:pPr>
            <a:r>
              <a:rPr lang="es"/>
              <a:t>Trabajo a entregar el dia 8 de octubre</a:t>
            </a:r>
            <a:endParaRPr/>
          </a:p>
          <a:p>
            <a:pPr indent="0" lvl="0" marL="0" rtl="0" algn="l">
              <a:spcBef>
                <a:spcPts val="1600"/>
              </a:spcBef>
              <a:spcAft>
                <a:spcPts val="0"/>
              </a:spcAft>
              <a:buNone/>
            </a:pPr>
            <a:r>
              <a:rPr lang="es"/>
              <a:t>Presentación en cada uno de los grupos file:///C:/Users/Usuario/Downloads/Pandemias%20(2).pdf</a:t>
            </a:r>
            <a:endParaRPr/>
          </a:p>
          <a:p>
            <a:pPr indent="0" lvl="0" marL="0" rtl="0" algn="l">
              <a:spcBef>
                <a:spcPts val="1600"/>
              </a:spcBef>
              <a:spcAft>
                <a:spcPts val="160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Producto final de Historia</a:t>
            </a:r>
            <a:endParaRPr/>
          </a:p>
        </p:txBody>
      </p:sp>
      <p:sp>
        <p:nvSpPr>
          <p:cNvPr id="385" name="Google Shape;385;p57"/>
          <p:cNvSpPr txBox="1"/>
          <p:nvPr>
            <p:ph idx="1" type="body"/>
          </p:nvPr>
        </p:nvSpPr>
        <p:spPr>
          <a:xfrm>
            <a:off x="423700" y="1017800"/>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86" name="Google Shape;386;p57"/>
          <p:cNvPicPr preferRelativeResize="0"/>
          <p:nvPr/>
        </p:nvPicPr>
        <p:blipFill>
          <a:blip r:embed="rId3">
            <a:alphaModFix/>
          </a:blip>
          <a:stretch>
            <a:fillRect/>
          </a:stretch>
        </p:blipFill>
        <p:spPr>
          <a:xfrm>
            <a:off x="423700" y="1152175"/>
            <a:ext cx="7432377" cy="3834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Producto Final de Historia</a:t>
            </a:r>
            <a:endParaRPr/>
          </a:p>
        </p:txBody>
      </p:sp>
      <p:sp>
        <p:nvSpPr>
          <p:cNvPr id="392" name="Google Shape;392;p58"/>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93" name="Google Shape;393;p58"/>
          <p:cNvPicPr preferRelativeResize="0"/>
          <p:nvPr/>
        </p:nvPicPr>
        <p:blipFill>
          <a:blip r:embed="rId3">
            <a:alphaModFix/>
          </a:blip>
          <a:stretch>
            <a:fillRect/>
          </a:stretch>
        </p:blipFill>
        <p:spPr>
          <a:xfrm>
            <a:off x="487525" y="1229875"/>
            <a:ext cx="6298055" cy="35426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Producto Final de Historia</a:t>
            </a:r>
            <a:endParaRPr/>
          </a:p>
        </p:txBody>
      </p:sp>
      <p:sp>
        <p:nvSpPr>
          <p:cNvPr id="399" name="Google Shape;399;p59"/>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00" name="Google Shape;400;p59" title="Conexiones. Equipo 2. 3°A.mov">
            <a:hlinkClick r:id="rId3"/>
          </p:cNvPr>
          <p:cNvPicPr preferRelativeResize="0"/>
          <p:nvPr/>
        </p:nvPicPr>
        <p:blipFill>
          <a:blip r:embed="rId4">
            <a:alphaModFix/>
          </a:blip>
          <a:stretch>
            <a:fillRect/>
          </a:stretch>
        </p:blipFill>
        <p:spPr>
          <a:xfrm>
            <a:off x="2498500" y="1229874"/>
            <a:ext cx="3620500" cy="3620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Producto Final de Historia</a:t>
            </a:r>
            <a:endParaRPr/>
          </a:p>
        </p:txBody>
      </p:sp>
      <p:sp>
        <p:nvSpPr>
          <p:cNvPr id="406" name="Google Shape;406;p60"/>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07" name="Google Shape;407;p60"/>
          <p:cNvPicPr preferRelativeResize="0"/>
          <p:nvPr/>
        </p:nvPicPr>
        <p:blipFill>
          <a:blip r:embed="rId3">
            <a:alphaModFix/>
          </a:blip>
          <a:stretch>
            <a:fillRect/>
          </a:stretch>
        </p:blipFill>
        <p:spPr>
          <a:xfrm>
            <a:off x="118450" y="1453875"/>
            <a:ext cx="3974675" cy="2235749"/>
          </a:xfrm>
          <a:prstGeom prst="rect">
            <a:avLst/>
          </a:prstGeom>
          <a:noFill/>
          <a:ln>
            <a:noFill/>
          </a:ln>
        </p:spPr>
      </p:pic>
      <p:pic>
        <p:nvPicPr>
          <p:cNvPr id="408" name="Google Shape;408;p60"/>
          <p:cNvPicPr preferRelativeResize="0"/>
          <p:nvPr/>
        </p:nvPicPr>
        <p:blipFill>
          <a:blip r:embed="rId4">
            <a:alphaModFix/>
          </a:blip>
          <a:stretch>
            <a:fillRect/>
          </a:stretch>
        </p:blipFill>
        <p:spPr>
          <a:xfrm>
            <a:off x="4857625" y="1453875"/>
            <a:ext cx="3974675" cy="223575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Producto Final de Historia</a:t>
            </a:r>
            <a:endParaRPr/>
          </a:p>
        </p:txBody>
      </p:sp>
      <p:sp>
        <p:nvSpPr>
          <p:cNvPr id="414" name="Google Shape;414;p61"/>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15" name="Google Shape;415;p61"/>
          <p:cNvPicPr preferRelativeResize="0"/>
          <p:nvPr/>
        </p:nvPicPr>
        <p:blipFill>
          <a:blip r:embed="rId3">
            <a:alphaModFix/>
          </a:blip>
          <a:stretch>
            <a:fillRect/>
          </a:stretch>
        </p:blipFill>
        <p:spPr>
          <a:xfrm>
            <a:off x="904575" y="1116888"/>
            <a:ext cx="6337750" cy="35649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4.Justificación</a:t>
            </a:r>
            <a:endParaRPr/>
          </a:p>
        </p:txBody>
      </p:sp>
      <p:sp>
        <p:nvSpPr>
          <p:cNvPr id="110" name="Google Shape;110;p17"/>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360000" rtl="0" algn="just">
              <a:lnSpc>
                <a:spcPct val="100000"/>
              </a:lnSpc>
              <a:spcBef>
                <a:spcPts val="0"/>
              </a:spcBef>
              <a:spcAft>
                <a:spcPts val="0"/>
              </a:spcAft>
              <a:buNone/>
            </a:pPr>
            <a:r>
              <a:rPr lang="es"/>
              <a:t>El alumno analizará las causas y consecuencias de las pandemias y epidemias que desde tiempos del virreinato de la Nueva España hasta nuestros días, ha padecido México y el Mundo, así como conocer sus repercusiones, la forma en que fueron abordadas por las autoridades y por las ciencias y la relación con la situación actual.</a:t>
            </a:r>
            <a:endParaRPr/>
          </a:p>
          <a:p>
            <a:pPr indent="0" lvl="0" marL="360000" rtl="0" algn="just">
              <a:lnSpc>
                <a:spcPct val="100000"/>
              </a:lnSpc>
              <a:spcBef>
                <a:spcPts val="0"/>
              </a:spcBef>
              <a:spcAft>
                <a:spcPts val="0"/>
              </a:spcAft>
              <a:buNone/>
            </a:pPr>
            <a:r>
              <a:t/>
            </a:r>
            <a:endParaRPr/>
          </a:p>
          <a:p>
            <a:pPr indent="0" lvl="0" marL="360000" rtl="0" algn="just">
              <a:lnSpc>
                <a:spcPct val="100000"/>
              </a:lnSpc>
              <a:spcBef>
                <a:spcPts val="0"/>
              </a:spcBef>
              <a:spcAft>
                <a:spcPts val="0"/>
              </a:spcAft>
              <a:buNone/>
            </a:pPr>
            <a:r>
              <a:rPr lang="es"/>
              <a:t>Para lograr un trabajo interdisciplinario se analizará desde el aspecto de la Física, así como por Biología e Historia reforzando conceptos, aspectos de ciencia, acontecimientos sociales desde una perspectiva </a:t>
            </a:r>
            <a:r>
              <a:rPr lang="es"/>
              <a:t>ecléctica</a:t>
            </a:r>
            <a:r>
              <a:rPr lang="es"/>
              <a: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PRODUCTO FINAL BIOLOGÍA</a:t>
            </a:r>
            <a:endParaRPr/>
          </a:p>
        </p:txBody>
      </p:sp>
      <p:sp>
        <p:nvSpPr>
          <p:cNvPr id="421" name="Google Shape;421;p62"/>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Primeramente la elaboración de bocetos para la realización de infografías con las que los alumnos dieron a conocer las causas y consecuencias de la enfermedad, los síntomas y  los tratamientos otorgados en relación con el avance científico de la época.</a:t>
            </a:r>
            <a:endParaRPr/>
          </a:p>
          <a:p>
            <a:pPr indent="0" lvl="0" marL="0" rtl="0" algn="l">
              <a:spcBef>
                <a:spcPts val="1600"/>
              </a:spcBef>
              <a:spcAft>
                <a:spcPts val="1600"/>
              </a:spcAft>
              <a:buNone/>
            </a:pPr>
            <a:r>
              <a:rPr lang="es"/>
              <a:t>Las infografías fueron evaluadas utilizando una rúbrica y dadas a conocer a la comunidad Kipling.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63"/>
          <p:cNvPicPr preferRelativeResize="0"/>
          <p:nvPr/>
        </p:nvPicPr>
        <p:blipFill rotWithShape="1">
          <a:blip r:embed="rId3">
            <a:alphaModFix/>
          </a:blip>
          <a:srcRect b="12730" l="22854" r="24007" t="24773"/>
          <a:stretch/>
        </p:blipFill>
        <p:spPr>
          <a:xfrm>
            <a:off x="2362088" y="185150"/>
            <a:ext cx="4419826" cy="2922601"/>
          </a:xfrm>
          <a:prstGeom prst="rect">
            <a:avLst/>
          </a:prstGeom>
          <a:noFill/>
          <a:ln>
            <a:noFill/>
          </a:ln>
        </p:spPr>
      </p:pic>
      <p:pic>
        <p:nvPicPr>
          <p:cNvPr id="427" name="Google Shape;427;p63"/>
          <p:cNvPicPr preferRelativeResize="0"/>
          <p:nvPr/>
        </p:nvPicPr>
        <p:blipFill rotWithShape="1">
          <a:blip r:embed="rId4">
            <a:alphaModFix/>
          </a:blip>
          <a:srcRect b="42549" l="22422" r="23232" t="29831"/>
          <a:stretch/>
        </p:blipFill>
        <p:spPr>
          <a:xfrm>
            <a:off x="2362100" y="3185250"/>
            <a:ext cx="4553749" cy="13010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64"/>
          <p:cNvPicPr preferRelativeResize="0"/>
          <p:nvPr/>
        </p:nvPicPr>
        <p:blipFill rotWithShape="1">
          <a:blip r:embed="rId3">
            <a:alphaModFix/>
          </a:blip>
          <a:srcRect b="9398" l="38986" r="39123" t="21439"/>
          <a:stretch/>
        </p:blipFill>
        <p:spPr>
          <a:xfrm>
            <a:off x="941950" y="0"/>
            <a:ext cx="2895599" cy="5143500"/>
          </a:xfrm>
          <a:prstGeom prst="rect">
            <a:avLst/>
          </a:prstGeom>
          <a:noFill/>
          <a:ln>
            <a:noFill/>
          </a:ln>
        </p:spPr>
      </p:pic>
      <p:pic>
        <p:nvPicPr>
          <p:cNvPr id="433" name="Google Shape;433;p64"/>
          <p:cNvPicPr preferRelativeResize="0"/>
          <p:nvPr/>
        </p:nvPicPr>
        <p:blipFill rotWithShape="1">
          <a:blip r:embed="rId4">
            <a:alphaModFix/>
          </a:blip>
          <a:srcRect b="17208" l="39358" r="39190" t="51440"/>
          <a:stretch/>
        </p:blipFill>
        <p:spPr>
          <a:xfrm>
            <a:off x="5019575" y="1069575"/>
            <a:ext cx="3656225" cy="3004351"/>
          </a:xfrm>
          <a:prstGeom prst="rect">
            <a:avLst/>
          </a:prstGeom>
          <a:noFill/>
          <a:ln>
            <a:noFill/>
          </a:ln>
        </p:spPr>
      </p:pic>
      <p:sp>
        <p:nvSpPr>
          <p:cNvPr id="434" name="Google Shape;434;p64"/>
          <p:cNvSpPr txBox="1"/>
          <p:nvPr/>
        </p:nvSpPr>
        <p:spPr>
          <a:xfrm>
            <a:off x="6165938" y="371825"/>
            <a:ext cx="13635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latin typeface="Roboto"/>
                <a:ea typeface="Roboto"/>
                <a:cs typeface="Roboto"/>
                <a:sym typeface="Roboto"/>
              </a:rPr>
              <a:t>SIGLO XVI</a:t>
            </a:r>
            <a:endParaRPr b="1" sz="2200">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65"/>
          <p:cNvPicPr preferRelativeResize="0"/>
          <p:nvPr/>
        </p:nvPicPr>
        <p:blipFill rotWithShape="1">
          <a:blip r:embed="rId3">
            <a:alphaModFix/>
          </a:blip>
          <a:srcRect b="8984" l="26745" r="29186" t="21691"/>
          <a:stretch/>
        </p:blipFill>
        <p:spPr>
          <a:xfrm>
            <a:off x="297425" y="173525"/>
            <a:ext cx="4189676" cy="3705800"/>
          </a:xfrm>
          <a:prstGeom prst="rect">
            <a:avLst/>
          </a:prstGeom>
          <a:noFill/>
          <a:ln>
            <a:noFill/>
          </a:ln>
        </p:spPr>
      </p:pic>
      <p:pic>
        <p:nvPicPr>
          <p:cNvPr id="440" name="Google Shape;440;p65"/>
          <p:cNvPicPr preferRelativeResize="0"/>
          <p:nvPr/>
        </p:nvPicPr>
        <p:blipFill rotWithShape="1">
          <a:blip r:embed="rId4">
            <a:alphaModFix/>
          </a:blip>
          <a:srcRect b="17201" l="26696" r="29163" t="25115"/>
          <a:stretch/>
        </p:blipFill>
        <p:spPr>
          <a:xfrm>
            <a:off x="4572000" y="1632966"/>
            <a:ext cx="4305874" cy="3163509"/>
          </a:xfrm>
          <a:prstGeom prst="rect">
            <a:avLst/>
          </a:prstGeom>
          <a:noFill/>
          <a:ln>
            <a:noFill/>
          </a:ln>
        </p:spPr>
      </p:pic>
      <p:sp>
        <p:nvSpPr>
          <p:cNvPr id="441" name="Google Shape;441;p65"/>
          <p:cNvSpPr txBox="1"/>
          <p:nvPr/>
        </p:nvSpPr>
        <p:spPr>
          <a:xfrm>
            <a:off x="5987538" y="532950"/>
            <a:ext cx="1474800" cy="5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latin typeface="Roboto"/>
                <a:ea typeface="Roboto"/>
                <a:cs typeface="Roboto"/>
                <a:sym typeface="Roboto"/>
              </a:rPr>
              <a:t>SIGLO XVII</a:t>
            </a:r>
            <a:endParaRPr b="1" sz="2000">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66"/>
          <p:cNvPicPr preferRelativeResize="0"/>
          <p:nvPr/>
        </p:nvPicPr>
        <p:blipFill rotWithShape="1">
          <a:blip r:embed="rId3">
            <a:alphaModFix/>
          </a:blip>
          <a:srcRect b="7354" l="26598" r="29189" t="19902"/>
          <a:stretch/>
        </p:blipFill>
        <p:spPr>
          <a:xfrm>
            <a:off x="271300" y="210675"/>
            <a:ext cx="4916951" cy="4548601"/>
          </a:xfrm>
          <a:prstGeom prst="rect">
            <a:avLst/>
          </a:prstGeom>
          <a:noFill/>
          <a:ln>
            <a:noFill/>
          </a:ln>
        </p:spPr>
      </p:pic>
      <p:pic>
        <p:nvPicPr>
          <p:cNvPr id="447" name="Google Shape;447;p66"/>
          <p:cNvPicPr preferRelativeResize="0"/>
          <p:nvPr/>
        </p:nvPicPr>
        <p:blipFill rotWithShape="1">
          <a:blip r:embed="rId4">
            <a:alphaModFix/>
          </a:blip>
          <a:srcRect b="30138" l="25833" r="28676" t="30011"/>
          <a:stretch/>
        </p:blipFill>
        <p:spPr>
          <a:xfrm>
            <a:off x="5354200" y="1602874"/>
            <a:ext cx="3581874" cy="1764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67"/>
          <p:cNvPicPr preferRelativeResize="0"/>
          <p:nvPr/>
        </p:nvPicPr>
        <p:blipFill rotWithShape="1">
          <a:blip r:embed="rId3">
            <a:alphaModFix/>
          </a:blip>
          <a:srcRect b="11963" l="38550" r="38614" t="20673"/>
          <a:stretch/>
        </p:blipFill>
        <p:spPr>
          <a:xfrm>
            <a:off x="1524475" y="142925"/>
            <a:ext cx="2917899" cy="4839450"/>
          </a:xfrm>
          <a:prstGeom prst="rect">
            <a:avLst/>
          </a:prstGeom>
          <a:noFill/>
          <a:ln>
            <a:noFill/>
          </a:ln>
        </p:spPr>
      </p:pic>
      <p:pic>
        <p:nvPicPr>
          <p:cNvPr id="453" name="Google Shape;453;p67"/>
          <p:cNvPicPr preferRelativeResize="0"/>
          <p:nvPr/>
        </p:nvPicPr>
        <p:blipFill rotWithShape="1">
          <a:blip r:embed="rId4">
            <a:alphaModFix/>
          </a:blip>
          <a:srcRect b="20837" l="38948" r="38763" t="48145"/>
          <a:stretch/>
        </p:blipFill>
        <p:spPr>
          <a:xfrm>
            <a:off x="4904425" y="1174525"/>
            <a:ext cx="3473899" cy="2776251"/>
          </a:xfrm>
          <a:prstGeom prst="rect">
            <a:avLst/>
          </a:prstGeom>
          <a:noFill/>
          <a:ln>
            <a:noFill/>
          </a:ln>
        </p:spPr>
      </p:pic>
      <p:sp>
        <p:nvSpPr>
          <p:cNvPr id="454" name="Google Shape;454;p67"/>
          <p:cNvSpPr txBox="1"/>
          <p:nvPr/>
        </p:nvSpPr>
        <p:spPr>
          <a:xfrm>
            <a:off x="5924300" y="371825"/>
            <a:ext cx="1648500" cy="5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latin typeface="Roboto"/>
                <a:ea typeface="Roboto"/>
                <a:cs typeface="Roboto"/>
                <a:sym typeface="Roboto"/>
              </a:rPr>
              <a:t>SIGLO XVIII</a:t>
            </a:r>
            <a:endParaRPr b="1" sz="2000">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68"/>
          <p:cNvPicPr preferRelativeResize="0"/>
          <p:nvPr/>
        </p:nvPicPr>
        <p:blipFill rotWithShape="1">
          <a:blip r:embed="rId3">
            <a:alphaModFix/>
          </a:blip>
          <a:srcRect b="8115" l="28186" r="27888" t="21187"/>
          <a:stretch/>
        </p:blipFill>
        <p:spPr>
          <a:xfrm>
            <a:off x="1201075" y="1282763"/>
            <a:ext cx="3834925" cy="3470325"/>
          </a:xfrm>
          <a:prstGeom prst="rect">
            <a:avLst/>
          </a:prstGeom>
          <a:noFill/>
          <a:ln>
            <a:noFill/>
          </a:ln>
        </p:spPr>
      </p:pic>
      <p:pic>
        <p:nvPicPr>
          <p:cNvPr id="460" name="Google Shape;460;p68"/>
          <p:cNvPicPr preferRelativeResize="0"/>
          <p:nvPr/>
        </p:nvPicPr>
        <p:blipFill rotWithShape="1">
          <a:blip r:embed="rId4">
            <a:alphaModFix/>
          </a:blip>
          <a:srcRect b="10561" l="38774" r="39021" t="25699"/>
          <a:stretch/>
        </p:blipFill>
        <p:spPr>
          <a:xfrm>
            <a:off x="5340425" y="310400"/>
            <a:ext cx="2752849" cy="4442700"/>
          </a:xfrm>
          <a:prstGeom prst="rect">
            <a:avLst/>
          </a:prstGeom>
          <a:noFill/>
          <a:ln>
            <a:noFill/>
          </a:ln>
        </p:spPr>
      </p:pic>
      <p:sp>
        <p:nvSpPr>
          <p:cNvPr id="461" name="Google Shape;461;p68"/>
          <p:cNvSpPr txBox="1"/>
          <p:nvPr/>
        </p:nvSpPr>
        <p:spPr>
          <a:xfrm>
            <a:off x="2405888" y="557725"/>
            <a:ext cx="1425300" cy="4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latin typeface="Roboto"/>
                <a:ea typeface="Roboto"/>
                <a:cs typeface="Roboto"/>
                <a:sym typeface="Roboto"/>
              </a:rPr>
              <a:t>SIGLO XIX</a:t>
            </a:r>
            <a:endParaRPr b="1" sz="2000">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69"/>
          <p:cNvPicPr preferRelativeResize="0"/>
          <p:nvPr/>
        </p:nvPicPr>
        <p:blipFill rotWithShape="1">
          <a:blip r:embed="rId3">
            <a:alphaModFix/>
          </a:blip>
          <a:srcRect b="6585" l="26453" r="29190" t="20159"/>
          <a:stretch/>
        </p:blipFill>
        <p:spPr>
          <a:xfrm>
            <a:off x="545325" y="945049"/>
            <a:ext cx="3503674" cy="3253425"/>
          </a:xfrm>
          <a:prstGeom prst="rect">
            <a:avLst/>
          </a:prstGeom>
          <a:noFill/>
          <a:ln>
            <a:noFill/>
          </a:ln>
        </p:spPr>
      </p:pic>
      <p:pic>
        <p:nvPicPr>
          <p:cNvPr id="467" name="Google Shape;467;p69"/>
          <p:cNvPicPr preferRelativeResize="0"/>
          <p:nvPr/>
        </p:nvPicPr>
        <p:blipFill rotWithShape="1">
          <a:blip r:embed="rId4">
            <a:alphaModFix/>
          </a:blip>
          <a:srcRect b="20223" l="26767" r="29026" t="30049"/>
          <a:stretch/>
        </p:blipFill>
        <p:spPr>
          <a:xfrm>
            <a:off x="4387475" y="189075"/>
            <a:ext cx="3503674" cy="2215855"/>
          </a:xfrm>
          <a:prstGeom prst="rect">
            <a:avLst/>
          </a:prstGeom>
          <a:noFill/>
          <a:ln>
            <a:noFill/>
          </a:ln>
        </p:spPr>
      </p:pic>
      <p:pic>
        <p:nvPicPr>
          <p:cNvPr id="468" name="Google Shape;468;p69"/>
          <p:cNvPicPr preferRelativeResize="0"/>
          <p:nvPr/>
        </p:nvPicPr>
        <p:blipFill rotWithShape="1">
          <a:blip r:embed="rId5">
            <a:alphaModFix/>
          </a:blip>
          <a:srcRect b="8120" l="26349" r="29089" t="28684"/>
          <a:stretch/>
        </p:blipFill>
        <p:spPr>
          <a:xfrm>
            <a:off x="4583862" y="2404925"/>
            <a:ext cx="3110901" cy="2543501"/>
          </a:xfrm>
          <a:prstGeom prst="rect">
            <a:avLst/>
          </a:prstGeom>
          <a:noFill/>
          <a:ln>
            <a:noFill/>
          </a:ln>
        </p:spPr>
      </p:pic>
      <p:sp>
        <p:nvSpPr>
          <p:cNvPr id="469" name="Google Shape;469;p69"/>
          <p:cNvSpPr txBox="1"/>
          <p:nvPr/>
        </p:nvSpPr>
        <p:spPr>
          <a:xfrm>
            <a:off x="669275" y="189075"/>
            <a:ext cx="13509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latin typeface="Roboto"/>
                <a:ea typeface="Roboto"/>
                <a:cs typeface="Roboto"/>
                <a:sym typeface="Roboto"/>
              </a:rPr>
              <a:t>SIGLO XX</a:t>
            </a:r>
            <a:endParaRPr b="1" sz="2000">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70"/>
          <p:cNvPicPr preferRelativeResize="0"/>
          <p:nvPr/>
        </p:nvPicPr>
        <p:blipFill rotWithShape="1">
          <a:blip r:embed="rId3">
            <a:alphaModFix/>
          </a:blip>
          <a:srcRect b="16832" l="38983" r="38983" t="25024"/>
          <a:stretch/>
        </p:blipFill>
        <p:spPr>
          <a:xfrm>
            <a:off x="1053475" y="282363"/>
            <a:ext cx="3086101" cy="4578776"/>
          </a:xfrm>
          <a:prstGeom prst="rect">
            <a:avLst/>
          </a:prstGeom>
          <a:noFill/>
          <a:ln>
            <a:noFill/>
          </a:ln>
        </p:spPr>
      </p:pic>
      <p:pic>
        <p:nvPicPr>
          <p:cNvPr id="475" name="Google Shape;475;p70"/>
          <p:cNvPicPr preferRelativeResize="0"/>
          <p:nvPr/>
        </p:nvPicPr>
        <p:blipFill rotWithShape="1">
          <a:blip r:embed="rId4">
            <a:alphaModFix/>
          </a:blip>
          <a:srcRect b="19126" l="39150" r="38737" t="40884"/>
          <a:stretch/>
        </p:blipFill>
        <p:spPr>
          <a:xfrm>
            <a:off x="4437074" y="1259150"/>
            <a:ext cx="3569450" cy="3629451"/>
          </a:xfrm>
          <a:prstGeom prst="rect">
            <a:avLst/>
          </a:prstGeom>
          <a:noFill/>
          <a:ln>
            <a:noFill/>
          </a:ln>
        </p:spPr>
      </p:pic>
      <p:sp>
        <p:nvSpPr>
          <p:cNvPr id="476" name="Google Shape;476;p70"/>
          <p:cNvSpPr txBox="1"/>
          <p:nvPr/>
        </p:nvSpPr>
        <p:spPr>
          <a:xfrm>
            <a:off x="5515300" y="359425"/>
            <a:ext cx="14130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latin typeface="Roboto"/>
                <a:ea typeface="Roboto"/>
                <a:cs typeface="Roboto"/>
                <a:sym typeface="Roboto"/>
              </a:rPr>
              <a:t>SIGLO XXI</a:t>
            </a:r>
            <a:endParaRPr b="1" sz="2000">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1"/>
          <p:cNvSpPr txBox="1"/>
          <p:nvPr>
            <p:ph type="title"/>
          </p:nvPr>
        </p:nvSpPr>
        <p:spPr>
          <a:xfrm>
            <a:off x="311700" y="410000"/>
            <a:ext cx="8520600" cy="59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Conclusiones por parte de los alumnos:</a:t>
            </a:r>
            <a:endParaRPr/>
          </a:p>
        </p:txBody>
      </p:sp>
      <p:sp>
        <p:nvSpPr>
          <p:cNvPr id="482" name="Google Shape;482;p71"/>
          <p:cNvSpPr txBox="1"/>
          <p:nvPr>
            <p:ph idx="1" type="body"/>
          </p:nvPr>
        </p:nvSpPr>
        <p:spPr>
          <a:xfrm>
            <a:off x="311700" y="1140250"/>
            <a:ext cx="8520600" cy="367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En este proyecto pudimos comprobar que la hipótesis que nos planteamos fue acertada, debido a que las pandemias y epidemias se combaten de manera más eficiente si la solución de una vacuna es encontrada al poco lapso de tiempo que ocurre dicha enfermedad; ya que las vacunas ayudan a disminuir y prevenir la propagación de dicha bacteria o virus, de lo contrario los contagios serían más frecuentes y más graves debido a que no se está tomando ninguna medida médica.</a:t>
            </a:r>
            <a:endParaRPr/>
          </a:p>
          <a:p>
            <a:pPr indent="0" lvl="0" marL="0" rtl="0" algn="l">
              <a:spcBef>
                <a:spcPts val="1600"/>
              </a:spcBef>
              <a:spcAft>
                <a:spcPts val="1600"/>
              </a:spcAft>
              <a:buNone/>
            </a:pPr>
            <a:r>
              <a:rPr lang="es"/>
              <a:t>La investigación que realizamos nos sirvió bastante, ya que teníamos que estar bien informados acerca de la enfermedad de la cual íbamos a hablar.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5.Objetivo General</a:t>
            </a:r>
            <a:endParaRPr/>
          </a:p>
        </p:txBody>
      </p:sp>
      <p:sp>
        <p:nvSpPr>
          <p:cNvPr id="116" name="Google Shape;116;p18"/>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2500"/>
              <a:t>Que los alumnos analicen la ciclicidad de la Historia en eventos tan recientes como es una pandemia y la comparen con eventos sucedidos en años anteriores en México y el mundo. Y además consideren como la Tecnología está presente en estas situaciones y ayuda a la solución de los problemas derivados de dichas pandemias.</a:t>
            </a:r>
            <a:endParaRPr sz="2500"/>
          </a:p>
          <a:p>
            <a:pPr indent="0" lvl="0" marL="0" rtl="0" algn="l">
              <a:spcBef>
                <a:spcPts val="1600"/>
              </a:spcBef>
              <a:spcAft>
                <a:spcPts val="1600"/>
              </a:spcAft>
              <a:buNone/>
            </a:pPr>
            <a:r>
              <a:rPr lang="es"/>
              <a:t>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72"/>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Los puntos fuertes en la investigación fueron: aspectos históricos de la enfermedad, medidas de prevención, registros de muertes y personas enfermas y los síntomas; sin embargo, consideramos que pudimos haber profundizado </a:t>
            </a:r>
            <a:r>
              <a:rPr lang="es"/>
              <a:t>más</a:t>
            </a:r>
            <a:r>
              <a:rPr lang="es"/>
              <a:t> en buscar acerca de las principales fuentes de propagación del virus y de algunos artefactos médicos que ocupaban en esa época para disminuir la propagación de la enfermedad. En este proyecto nos pudimos informar más a fondo acerca de las distintas pandemias que hubieron a lo largo de los años y como es que cada una de estas fueron tratadas.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Conclusiones por parte de los profesores:</a:t>
            </a:r>
            <a:endParaRPr/>
          </a:p>
        </p:txBody>
      </p:sp>
      <p:sp>
        <p:nvSpPr>
          <p:cNvPr id="494" name="Google Shape;494;p73"/>
          <p:cNvSpPr txBox="1"/>
          <p:nvPr>
            <p:ph idx="1" type="body"/>
          </p:nvPr>
        </p:nvSpPr>
        <p:spPr>
          <a:xfrm>
            <a:off x="311700" y="1017800"/>
            <a:ext cx="8520600" cy="3591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Podemos mencionar, que a pesar de las circunstancias por las cuales estamos pasando en estos momentos y que el proyecto presentado se realizó al inicio del curso escolar en agosto, septiembre y octubre, los alumnos mostraron disposición para cooperar y que este proyecto pudiera llevarse a cabo, notamos a lo largo del proyecto que los alumnos fueron indagadores, buenos comunicadores, reflexivos, equilibrados, íntegros, notamos en ellos el trabajo </a:t>
            </a:r>
            <a:r>
              <a:rPr lang="es"/>
              <a:t>colaborativo al participar en la elaboración de los productos (infografías, videos, termómetros), pudieron identificar las características, síntomas, etc. de cada enfermedad y los logros que se obtuvieron en esos momentos, relacionando con lo que actualmente estamos viviendo, dieron a conocer a la comunidad Kipling la importancia </a:t>
            </a:r>
            <a:r>
              <a:rPr lang="es"/>
              <a:t> de los cuidados que debemos tener en situaciones similares.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6.Objetivos y </a:t>
            </a:r>
            <a:r>
              <a:rPr lang="es"/>
              <a:t>propósitos</a:t>
            </a:r>
            <a:r>
              <a:rPr lang="es"/>
              <a:t>  de las asignaturas</a:t>
            </a:r>
            <a:endParaRPr/>
          </a:p>
        </p:txBody>
      </p:sp>
      <p:sp>
        <p:nvSpPr>
          <p:cNvPr id="122" name="Google Shape;122;p19"/>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FÍSICA I</a:t>
            </a:r>
            <a:endParaRPr/>
          </a:p>
          <a:p>
            <a:pPr indent="0" lvl="0" marL="0" rtl="0" algn="just">
              <a:spcBef>
                <a:spcPts val="1600"/>
              </a:spcBef>
              <a:spcAft>
                <a:spcPts val="0"/>
              </a:spcAft>
              <a:buNone/>
            </a:pPr>
            <a:r>
              <a:rPr lang="es"/>
              <a:t>Que los alumnos aprendan de manera práctica la aplicación de los conceptos para el diagnóstico, prevención o detección de los síntomas de algunas enfermedades infecciosas creando un dispositivo que pueda medir la temperatura corporal.</a:t>
            </a:r>
            <a:endParaRPr/>
          </a:p>
          <a:p>
            <a:pPr indent="0" lvl="0" marL="0" rtl="0" algn="just">
              <a:spcBef>
                <a:spcPts val="1600"/>
              </a:spcBef>
              <a:spcAft>
                <a:spcPts val="1600"/>
              </a:spcAft>
              <a:buNone/>
            </a:pPr>
            <a:r>
              <a:t/>
            </a:r>
            <a:endParaRPr/>
          </a:p>
        </p:txBody>
      </p:sp>
      <p:pic>
        <p:nvPicPr>
          <p:cNvPr id="123" name="Google Shape;123;p19"/>
          <p:cNvPicPr preferRelativeResize="0"/>
          <p:nvPr/>
        </p:nvPicPr>
        <p:blipFill>
          <a:blip r:embed="rId3">
            <a:alphaModFix/>
          </a:blip>
          <a:stretch>
            <a:fillRect/>
          </a:stretch>
        </p:blipFill>
        <p:spPr>
          <a:xfrm>
            <a:off x="3685900" y="3040999"/>
            <a:ext cx="2114475" cy="1588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6.</a:t>
            </a:r>
            <a:r>
              <a:rPr lang="es"/>
              <a:t>Objetivos y propósitos  de las asignaturas</a:t>
            </a:r>
            <a:endParaRPr/>
          </a:p>
          <a:p>
            <a:pPr indent="0" lvl="0" marL="0" rtl="0" algn="l">
              <a:spcBef>
                <a:spcPts val="0"/>
              </a:spcBef>
              <a:spcAft>
                <a:spcPts val="0"/>
              </a:spcAft>
              <a:buNone/>
            </a:pPr>
            <a:r>
              <a:t/>
            </a:r>
            <a:endParaRPr/>
          </a:p>
        </p:txBody>
      </p:sp>
      <p:sp>
        <p:nvSpPr>
          <p:cNvPr id="129" name="Google Shape;129;p20"/>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a:t>BIOLOGÍA I</a:t>
            </a:r>
            <a:endParaRPr/>
          </a:p>
          <a:p>
            <a:pPr indent="0" lvl="0" marL="0" rtl="0" algn="just">
              <a:spcBef>
                <a:spcPts val="1600"/>
              </a:spcBef>
              <a:spcAft>
                <a:spcPts val="0"/>
              </a:spcAft>
              <a:buNone/>
            </a:pPr>
            <a:r>
              <a:rPr lang="es"/>
              <a:t>El alumno analiza la importancia de los cuidados que se deben tener  ante una pandemia producida por un virus o cualquier microorganismo. El alumno describe el ciclo de vida de los virus y microorganismos. El alumno menciona los síntomas que se presentan ante una enfermedad de esta naturaleza.   </a:t>
            </a:r>
            <a:endParaRPr/>
          </a:p>
          <a:p>
            <a:pPr indent="0" lvl="0" marL="0" rtl="0" algn="just">
              <a:spcBef>
                <a:spcPts val="1600"/>
              </a:spcBef>
              <a:spcAft>
                <a:spcPts val="0"/>
              </a:spcAft>
              <a:buNone/>
            </a:pPr>
            <a:r>
              <a:rPr lang="es"/>
              <a:t>Que los alumnos identifiquen las causas y consecuencias de ciertas enfermedades de alto riesgo consideradas como pandemias registradas desde el siglo XVI hasta la fecha y analicen dicha información relacionándola con lo que vivimos actualmente, dándola a conocer a la comunidad Kipling. </a:t>
            </a:r>
            <a:endParaRPr/>
          </a:p>
          <a:p>
            <a:pPr indent="0" lvl="0" marL="0" rtl="0" algn="l">
              <a:spcBef>
                <a:spcPts val="160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6.Objetivos y propósitos  de las asignaturas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5" name="Google Shape;135;p21"/>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Historia I</a:t>
            </a:r>
            <a:endParaRPr/>
          </a:p>
          <a:p>
            <a:pPr indent="0" lvl="0" marL="0" rtl="0" algn="l">
              <a:spcBef>
                <a:spcPts val="1600"/>
              </a:spcBef>
              <a:spcAft>
                <a:spcPts val="0"/>
              </a:spcAft>
              <a:buNone/>
            </a:pPr>
            <a:r>
              <a:rPr lang="es"/>
              <a:t>El alumno investiga, conoce y reflexiona sobre cómo en la Historia de México desde la época colonial en el siglo XIV ha sufrido distintas pandemias que marcaron a la sociedad.</a:t>
            </a:r>
            <a:endParaRPr/>
          </a:p>
          <a:p>
            <a:pPr indent="0" lvl="0" marL="0" rtl="0" algn="l">
              <a:spcBef>
                <a:spcPts val="1600"/>
              </a:spcBef>
              <a:spcAft>
                <a:spcPts val="0"/>
              </a:spcAft>
              <a:buNone/>
            </a:pPr>
            <a:r>
              <a:rPr lang="es"/>
              <a:t>Los alumnos en equipos indagan qué tipo de </a:t>
            </a:r>
            <a:r>
              <a:rPr lang="es"/>
              <a:t>epidemias</a:t>
            </a:r>
            <a:r>
              <a:rPr lang="es"/>
              <a:t> hubo en el país, </a:t>
            </a:r>
            <a:r>
              <a:rPr lang="es"/>
              <a:t>cuáles</a:t>
            </a:r>
            <a:r>
              <a:rPr lang="es"/>
              <a:t> eran sus características y los efectos de estas en la sociedad desde el siglo XIV hasta el XXI. </a:t>
            </a:r>
            <a:r>
              <a:rPr lang="es"/>
              <a:t>Con</a:t>
            </a:r>
            <a:r>
              <a:rPr lang="es"/>
              <a:t> el propósito de conocer causas y consecuencias para México.</a:t>
            </a:r>
            <a:endParaRPr/>
          </a:p>
          <a:p>
            <a:pPr indent="0" lvl="0" marL="0" rtl="0" algn="l">
              <a:spcBef>
                <a:spcPts val="1600"/>
              </a:spcBef>
              <a:spcAft>
                <a:spcPts val="0"/>
              </a:spcAft>
              <a:buNone/>
            </a:pPr>
            <a:r>
              <a:rPr lang="es"/>
              <a:t>Y así darlo a conocer a la comunidad Kipling.</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