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76" r:id="rId10"/>
    <p:sldId id="291" r:id="rId11"/>
    <p:sldId id="287" r:id="rId12"/>
    <p:sldId id="323" r:id="rId13"/>
    <p:sldId id="324" r:id="rId14"/>
    <p:sldId id="263" r:id="rId15"/>
    <p:sldId id="342" r:id="rId16"/>
    <p:sldId id="264" r:id="rId17"/>
    <p:sldId id="265" r:id="rId18"/>
    <p:sldId id="266" r:id="rId19"/>
    <p:sldId id="267" r:id="rId20"/>
    <p:sldId id="316" r:id="rId21"/>
    <p:sldId id="268" r:id="rId22"/>
    <p:sldId id="281" r:id="rId23"/>
    <p:sldId id="317" r:id="rId24"/>
    <p:sldId id="318" r:id="rId25"/>
    <p:sldId id="282" r:id="rId26"/>
    <p:sldId id="283" r:id="rId27"/>
    <p:sldId id="284" r:id="rId28"/>
    <p:sldId id="285" r:id="rId29"/>
    <p:sldId id="286" r:id="rId30"/>
    <p:sldId id="310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11" r:id="rId47"/>
    <p:sldId id="312" r:id="rId48"/>
    <p:sldId id="319" r:id="rId49"/>
    <p:sldId id="320" r:id="rId50"/>
    <p:sldId id="321" r:id="rId51"/>
    <p:sldId id="322" r:id="rId52"/>
    <p:sldId id="31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8" r:id="rId61"/>
    <p:sldId id="339" r:id="rId62"/>
    <p:sldId id="340" r:id="rId63"/>
    <p:sldId id="341" r:id="rId64"/>
    <p:sldId id="343" r:id="rId65"/>
    <p:sldId id="344" r:id="rId66"/>
    <p:sldId id="345" r:id="rId67"/>
    <p:sldId id="346" r:id="rId6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6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03B35-2C1E-41D3-8489-38CEB0164B00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67ED1-EB58-49D7-B8B1-977976582B4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60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7ED1-EB58-49D7-B8B1-977976582B4B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209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7ED1-EB58-49D7-B8B1-977976582B4B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300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7ED1-EB58-49D7-B8B1-977976582B4B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748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7ED1-EB58-49D7-B8B1-977976582B4B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4169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7ED1-EB58-49D7-B8B1-977976582B4B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85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238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86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904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5891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575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048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5411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8270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831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369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73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84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032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149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828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799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834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441504-514F-4BEA-9EF2-AFD719C568E4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F6674-278D-4563-B448-3E9B789265B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1781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59310" y="1789113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8000" b="1" i="1" u="sng" dirty="0"/>
              <a:t>COMO COMES</a:t>
            </a:r>
            <a:br>
              <a:rPr lang="es-MX" sz="8000" b="1" i="1" u="sng" dirty="0"/>
            </a:br>
            <a:r>
              <a:rPr lang="es-MX" sz="8000" b="1" i="1" u="sng" dirty="0"/>
              <a:t> TE VES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4500" y="4176713"/>
            <a:ext cx="9144000" cy="1655762"/>
          </a:xfrm>
        </p:spPr>
        <p:txBody>
          <a:bodyPr>
            <a:normAutofit fontScale="62500" lnSpcReduction="20000"/>
          </a:bodyPr>
          <a:lstStyle/>
          <a:p>
            <a:pPr algn="ctr"/>
            <a:endParaRPr lang="es-MX" sz="5400" b="1" dirty="0"/>
          </a:p>
          <a:p>
            <a:pPr algn="ctr"/>
            <a:r>
              <a:rPr lang="es-MX" sz="5400" b="1" dirty="0"/>
              <a:t>Equipo   8</a:t>
            </a:r>
          </a:p>
          <a:p>
            <a:pPr algn="ctr"/>
            <a:r>
              <a:rPr lang="es-MX" sz="5400" b="1" dirty="0"/>
              <a:t>QUINTO Y SEXTO GRADO</a:t>
            </a:r>
          </a:p>
        </p:txBody>
      </p:sp>
      <p:pic>
        <p:nvPicPr>
          <p:cNvPr id="4" name="Picture 5" descr="logo IP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0" y="496095"/>
            <a:ext cx="256788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93964C-DC8B-1E4C-AA23-8169AF4989F1}"/>
              </a:ext>
            </a:extLst>
          </p:cNvPr>
          <p:cNvSpPr txBox="1"/>
          <p:nvPr/>
        </p:nvSpPr>
        <p:spPr>
          <a:xfrm>
            <a:off x="8209722" y="5287617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US" dirty="0"/>
          </a:p>
          <a:p>
            <a:endParaRPr lang="es-US" dirty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158485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Dra.Bibiana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85568" y="2324559"/>
            <a:ext cx="5409283" cy="32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12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Miss:Tere</a:t>
            </a:r>
            <a:r>
              <a:rPr lang="es-MX" dirty="0"/>
              <a:t> 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2961814"/>
          </a:xfrm>
        </p:spPr>
      </p:pic>
    </p:spTree>
    <p:extLst>
      <p:ext uri="{BB962C8B-B14F-4D97-AF65-F5344CB8AC3E}">
        <p14:creationId xmlns:p14="http://schemas.microsoft.com/office/powerpoint/2010/main" val="241143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D7688-0F91-D648-A847-B859C09E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C828A89-315A-DF4B-BFA1-D174ECC09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6" y="1331119"/>
            <a:ext cx="8391524" cy="4195762"/>
          </a:xfrm>
        </p:spPr>
      </p:pic>
    </p:spTree>
    <p:extLst>
      <p:ext uri="{BB962C8B-B14F-4D97-AF65-F5344CB8AC3E}">
        <p14:creationId xmlns:p14="http://schemas.microsoft.com/office/powerpoint/2010/main" val="318077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F453D-E5BE-AC44-9CBC-175F2878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4B82D6E-AC5B-3842-840E-08191457E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6" y="892968"/>
            <a:ext cx="9605962" cy="4802981"/>
          </a:xfrm>
        </p:spPr>
      </p:pic>
    </p:spTree>
    <p:extLst>
      <p:ext uri="{BB962C8B-B14F-4D97-AF65-F5344CB8AC3E}">
        <p14:creationId xmlns:p14="http://schemas.microsoft.com/office/powerpoint/2010/main" val="4204902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83171" y="5847977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/>
              <a:t>Organizador grafico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7639EC-CB9C-2841-9155-A22D7A047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50" y="307628"/>
            <a:ext cx="8415998" cy="51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0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BCE25-8499-4172-A777-4D3AE70D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06" y="168652"/>
            <a:ext cx="9404723" cy="891987"/>
          </a:xfrm>
        </p:spPr>
        <p:txBody>
          <a:bodyPr/>
          <a:lstStyle/>
          <a:p>
            <a:r>
              <a:rPr lang="es-MX" dirty="0"/>
              <a:t>Producto 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A14640-CDFB-45F5-8C8D-1109C36E5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240" y="330977"/>
            <a:ext cx="8946541" cy="609599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Organizador Gráfico “Arte de formular preguntas esenciales”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DC0823B-5F6E-4E95-9BB2-3B31CF46ADF6}"/>
              </a:ext>
            </a:extLst>
          </p:cNvPr>
          <p:cNvSpPr txBox="1">
            <a:spLocks/>
          </p:cNvSpPr>
          <p:nvPr/>
        </p:nvSpPr>
        <p:spPr>
          <a:xfrm>
            <a:off x="1297647" y="2983006"/>
            <a:ext cx="9404723" cy="891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MX" sz="1600" dirty="0"/>
          </a:p>
        </p:txBody>
      </p:sp>
      <p:sp>
        <p:nvSpPr>
          <p:cNvPr id="5" name="Pergamino: horizontal 4">
            <a:extLst>
              <a:ext uri="{FF2B5EF4-FFF2-40B4-BE49-F238E27FC236}">
                <a16:creationId xmlns:a16="http://schemas.microsoft.com/office/drawing/2014/main" id="{5FB639F6-ACBC-4ABA-BAD5-49E7A266C335}"/>
              </a:ext>
            </a:extLst>
          </p:cNvPr>
          <p:cNvSpPr/>
          <p:nvPr/>
        </p:nvSpPr>
        <p:spPr>
          <a:xfrm>
            <a:off x="4581237" y="2623941"/>
            <a:ext cx="2050472" cy="1247249"/>
          </a:xfrm>
          <a:prstGeom prst="horizontalScroll">
            <a:avLst>
              <a:gd name="adj" fmla="val 114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038CA3-4FAB-4CB6-82CB-CF207B6D488B}"/>
              </a:ext>
            </a:extLst>
          </p:cNvPr>
          <p:cNvSpPr txBox="1"/>
          <p:nvPr/>
        </p:nvSpPr>
        <p:spPr>
          <a:xfrm>
            <a:off x="4876800" y="2979371"/>
            <a:ext cx="162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Preguntas</a:t>
            </a:r>
          </a:p>
          <a:p>
            <a:pPr algn="ctr"/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esenciales</a:t>
            </a:r>
          </a:p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2E5715-B7DE-4766-B836-46DFFC3EA2F5}"/>
              </a:ext>
            </a:extLst>
          </p:cNvPr>
          <p:cNvSpPr txBox="1"/>
          <p:nvPr/>
        </p:nvSpPr>
        <p:spPr>
          <a:xfrm>
            <a:off x="274735" y="4480694"/>
            <a:ext cx="2825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Llevan a la búsqueda de hechos y compresión particular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A483D3-8E7D-4D2A-A60B-7B6A45C9F9F7}"/>
              </a:ext>
            </a:extLst>
          </p:cNvPr>
          <p:cNvSpPr txBox="1"/>
          <p:nvPr/>
        </p:nvSpPr>
        <p:spPr>
          <a:xfrm>
            <a:off x="336338" y="1244129"/>
            <a:ext cx="307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Impulsan a pensar siendo propositivos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BF418FB-19A0-4E0C-9334-0AFC0BA4A3EA}"/>
              </a:ext>
            </a:extLst>
          </p:cNvPr>
          <p:cNvSpPr txBox="1"/>
          <p:nvPr/>
        </p:nvSpPr>
        <p:spPr>
          <a:xfrm>
            <a:off x="792117" y="5643860"/>
            <a:ext cx="552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basan en quehacer y como hacer lo que se hace, de una manera adecuada las preguntas analíticas y evaluativas para llegar a lo esencial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71BE23-EB24-4CC1-8FAE-EE07D3695DD1}"/>
              </a:ext>
            </a:extLst>
          </p:cNvPr>
          <p:cNvSpPr txBox="1"/>
          <p:nvPr/>
        </p:nvSpPr>
        <p:spPr>
          <a:xfrm>
            <a:off x="115050" y="2111664"/>
            <a:ext cx="307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Son la clave para un pensamiento productivo, un aprendizaje profundo y vivir con efectividad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7F357BD-F92D-41D3-A7A2-E671AB54612B}"/>
              </a:ext>
            </a:extLst>
          </p:cNvPr>
          <p:cNvSpPr txBox="1"/>
          <p:nvPr/>
        </p:nvSpPr>
        <p:spPr>
          <a:xfrm>
            <a:off x="274735" y="3594527"/>
            <a:ext cx="3072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Dan un campo intelectual mayor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81A1057-CFF2-4775-BE25-9E4A7D66BF5F}"/>
              </a:ext>
            </a:extLst>
          </p:cNvPr>
          <p:cNvCxnSpPr>
            <a:cxnSpLocks/>
          </p:cNvCxnSpPr>
          <p:nvPr/>
        </p:nvCxnSpPr>
        <p:spPr>
          <a:xfrm flipH="1">
            <a:off x="2961244" y="3871190"/>
            <a:ext cx="1619993" cy="1071169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A9E6E9C1-E829-4069-BBD3-304A2F88D14A}"/>
              </a:ext>
            </a:extLst>
          </p:cNvPr>
          <p:cNvCxnSpPr>
            <a:cxnSpLocks/>
          </p:cNvCxnSpPr>
          <p:nvPr/>
        </p:nvCxnSpPr>
        <p:spPr>
          <a:xfrm flipH="1" flipV="1">
            <a:off x="3099128" y="1677908"/>
            <a:ext cx="1472874" cy="1105057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F40475E5-3C14-4763-BA44-869A083FE5B3}"/>
              </a:ext>
            </a:extLst>
          </p:cNvPr>
          <p:cNvCxnSpPr>
            <a:cxnSpLocks/>
          </p:cNvCxnSpPr>
          <p:nvPr/>
        </p:nvCxnSpPr>
        <p:spPr>
          <a:xfrm flipH="1" flipV="1">
            <a:off x="3084217" y="2838272"/>
            <a:ext cx="1473929" cy="548766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E93A9486-F160-48AB-964A-3F0D170D2AFF}"/>
              </a:ext>
            </a:extLst>
          </p:cNvPr>
          <p:cNvCxnSpPr>
            <a:cxnSpLocks/>
          </p:cNvCxnSpPr>
          <p:nvPr/>
        </p:nvCxnSpPr>
        <p:spPr>
          <a:xfrm flipH="1">
            <a:off x="2555618" y="3546008"/>
            <a:ext cx="2002529" cy="371684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9C9A9BAF-A671-428D-89A1-48ADCBEF86E8}"/>
              </a:ext>
            </a:extLst>
          </p:cNvPr>
          <p:cNvCxnSpPr>
            <a:cxnSpLocks/>
          </p:cNvCxnSpPr>
          <p:nvPr/>
        </p:nvCxnSpPr>
        <p:spPr>
          <a:xfrm flipH="1">
            <a:off x="4304146" y="3729797"/>
            <a:ext cx="659627" cy="1882552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685B9DA-D6A1-4057-88D8-E6CC86E769BD}"/>
              </a:ext>
            </a:extLst>
          </p:cNvPr>
          <p:cNvSpPr txBox="1"/>
          <p:nvPr/>
        </p:nvSpPr>
        <p:spPr>
          <a:xfrm>
            <a:off x="5694218" y="296487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2321447-2DE0-4C06-8BA5-D63616C5D138}"/>
              </a:ext>
            </a:extLst>
          </p:cNvPr>
          <p:cNvSpPr txBox="1"/>
          <p:nvPr/>
        </p:nvSpPr>
        <p:spPr>
          <a:xfrm>
            <a:off x="2165588" y="1920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EE665ABB-8734-4419-BF54-B5293A90F505}"/>
              </a:ext>
            </a:extLst>
          </p:cNvPr>
          <p:cNvCxnSpPr>
            <a:cxnSpLocks/>
          </p:cNvCxnSpPr>
          <p:nvPr/>
        </p:nvCxnSpPr>
        <p:spPr>
          <a:xfrm>
            <a:off x="6631709" y="3200178"/>
            <a:ext cx="81741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C1A5BFA-C997-4DB8-95D7-C9E208E0F23C}"/>
              </a:ext>
            </a:extLst>
          </p:cNvPr>
          <p:cNvSpPr txBox="1"/>
          <p:nvPr/>
        </p:nvSpPr>
        <p:spPr>
          <a:xfrm>
            <a:off x="7070202" y="2877013"/>
            <a:ext cx="200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Preguntas </a:t>
            </a:r>
          </a:p>
          <a:p>
            <a:pPr algn="ctr"/>
            <a:r>
              <a:rPr lang="es-MX" dirty="0"/>
              <a:t>evaluativas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FBA0FD7-20C8-450C-8C2E-76966B3E720D}"/>
              </a:ext>
            </a:extLst>
          </p:cNvPr>
          <p:cNvSpPr txBox="1"/>
          <p:nvPr/>
        </p:nvSpPr>
        <p:spPr>
          <a:xfrm>
            <a:off x="8379826" y="2442550"/>
            <a:ext cx="2005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Ética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E63C79A-541C-40F4-AD15-C2528F0084A5}"/>
              </a:ext>
            </a:extLst>
          </p:cNvPr>
          <p:cNvSpPr txBox="1"/>
          <p:nvPr/>
        </p:nvSpPr>
        <p:spPr>
          <a:xfrm>
            <a:off x="8905723" y="2206783"/>
            <a:ext cx="2005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Cuestionar al escribir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1B2AE6A-D80B-4F7A-8F7E-28EBA516E31B}"/>
              </a:ext>
            </a:extLst>
          </p:cNvPr>
          <p:cNvSpPr txBox="1"/>
          <p:nvPr/>
        </p:nvSpPr>
        <p:spPr>
          <a:xfrm>
            <a:off x="8785011" y="2744241"/>
            <a:ext cx="2005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Cuestionar al leer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1B78588-A76A-4A2C-BE09-B5143C277849}"/>
              </a:ext>
            </a:extLst>
          </p:cNvPr>
          <p:cNvSpPr txBox="1"/>
          <p:nvPr/>
        </p:nvSpPr>
        <p:spPr>
          <a:xfrm>
            <a:off x="8986110" y="3084913"/>
            <a:ext cx="2005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Factores para evaluar el razonamiento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C9F287E-AA18-48A2-84A7-164A95BA7A3D}"/>
              </a:ext>
            </a:extLst>
          </p:cNvPr>
          <p:cNvSpPr txBox="1"/>
          <p:nvPr/>
        </p:nvSpPr>
        <p:spPr>
          <a:xfrm>
            <a:off x="9000561" y="3561458"/>
            <a:ext cx="2005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Pensamiento subjetivo y objetivo</a:t>
            </a:r>
          </a:p>
        </p:txBody>
      </p:sp>
      <p:sp>
        <p:nvSpPr>
          <p:cNvPr id="46" name="Abrir llave 45">
            <a:extLst>
              <a:ext uri="{FF2B5EF4-FFF2-40B4-BE49-F238E27FC236}">
                <a16:creationId xmlns:a16="http://schemas.microsoft.com/office/drawing/2014/main" id="{DB0AB9B0-2EA1-4E67-BB3E-BC8B3F544D37}"/>
              </a:ext>
            </a:extLst>
          </p:cNvPr>
          <p:cNvSpPr/>
          <p:nvPr/>
        </p:nvSpPr>
        <p:spPr>
          <a:xfrm>
            <a:off x="8793361" y="2150130"/>
            <a:ext cx="510936" cy="1959568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4EA0146-BA45-433A-87BE-25CAE11C2A8A}"/>
              </a:ext>
            </a:extLst>
          </p:cNvPr>
          <p:cNvSpPr txBox="1"/>
          <p:nvPr/>
        </p:nvSpPr>
        <p:spPr>
          <a:xfrm>
            <a:off x="6442931" y="4767505"/>
            <a:ext cx="2005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4 claves para tomar buenas decisiones </a:t>
            </a: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7C9B352B-15F4-408B-850A-C92433524B44}"/>
              </a:ext>
            </a:extLst>
          </p:cNvPr>
          <p:cNvCxnSpPr>
            <a:cxnSpLocks/>
          </p:cNvCxnSpPr>
          <p:nvPr/>
        </p:nvCxnSpPr>
        <p:spPr>
          <a:xfrm>
            <a:off x="5933124" y="3774153"/>
            <a:ext cx="1026522" cy="9998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6EC6CCD-6DC8-408A-B04B-4C941EEB4A6B}"/>
              </a:ext>
            </a:extLst>
          </p:cNvPr>
          <p:cNvSpPr txBox="1"/>
          <p:nvPr/>
        </p:nvSpPr>
        <p:spPr>
          <a:xfrm>
            <a:off x="8905723" y="4663186"/>
            <a:ext cx="2005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/>
              <a:t>1. Reconocer una decisión importante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1D3A7E30-3AF3-4A77-94E5-999A789C1918}"/>
              </a:ext>
            </a:extLst>
          </p:cNvPr>
          <p:cNvSpPr txBox="1"/>
          <p:nvPr/>
        </p:nvSpPr>
        <p:spPr>
          <a:xfrm>
            <a:off x="8905723" y="5052686"/>
            <a:ext cx="2005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/>
              <a:t>2. Identificar con precisión las alternativas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5DE0568-2789-4C9A-9B69-D3F13A949F9A}"/>
              </a:ext>
            </a:extLst>
          </p:cNvPr>
          <p:cNvSpPr txBox="1"/>
          <p:nvPr/>
        </p:nvSpPr>
        <p:spPr>
          <a:xfrm>
            <a:off x="8905723" y="5404024"/>
            <a:ext cx="2005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/>
              <a:t>3. Evaluar lógicamente las alternativas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59A0E8E-2925-4550-9D35-E8332A1B1C21}"/>
              </a:ext>
            </a:extLst>
          </p:cNvPr>
          <p:cNvSpPr txBox="1"/>
          <p:nvPr/>
        </p:nvSpPr>
        <p:spPr>
          <a:xfrm>
            <a:off x="8905723" y="5834911"/>
            <a:ext cx="2005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/>
              <a:t>4. Actuar sobre la mejor alternativa</a:t>
            </a:r>
          </a:p>
        </p:txBody>
      </p: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A7B86A7C-5CE2-4213-BF1A-D71340F12EA7}"/>
              </a:ext>
            </a:extLst>
          </p:cNvPr>
          <p:cNvCxnSpPr>
            <a:cxnSpLocks/>
          </p:cNvCxnSpPr>
          <p:nvPr/>
        </p:nvCxnSpPr>
        <p:spPr>
          <a:xfrm flipV="1">
            <a:off x="8344744" y="4997924"/>
            <a:ext cx="544323" cy="2879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E8C35AAE-91A0-4F10-8B54-56C48A9FF03E}"/>
              </a:ext>
            </a:extLst>
          </p:cNvPr>
          <p:cNvCxnSpPr>
            <a:cxnSpLocks/>
          </p:cNvCxnSpPr>
          <p:nvPr/>
        </p:nvCxnSpPr>
        <p:spPr>
          <a:xfrm>
            <a:off x="8347334" y="5323793"/>
            <a:ext cx="539145" cy="336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AE332AC1-E050-4DE5-93C9-58FB68A06ED6}"/>
              </a:ext>
            </a:extLst>
          </p:cNvPr>
          <p:cNvCxnSpPr>
            <a:cxnSpLocks/>
          </p:cNvCxnSpPr>
          <p:nvPr/>
        </p:nvCxnSpPr>
        <p:spPr>
          <a:xfrm>
            <a:off x="8334267" y="5357444"/>
            <a:ext cx="552212" cy="262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C62D056D-C499-4476-A91C-DA0E80B029BB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8337309" y="5404024"/>
            <a:ext cx="568414" cy="646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0DAE6C59-A004-46B1-97AA-8BD2F1DC7177}"/>
              </a:ext>
            </a:extLst>
          </p:cNvPr>
          <p:cNvSpPr txBox="1"/>
          <p:nvPr/>
        </p:nvSpPr>
        <p:spPr>
          <a:xfrm>
            <a:off x="5010668" y="1701914"/>
            <a:ext cx="3443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Formulas preguntas en las disciplinas académicas </a:t>
            </a:r>
          </a:p>
        </p:txBody>
      </p: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41CD9168-96B5-4310-BB2C-6792DBD49314}"/>
              </a:ext>
            </a:extLst>
          </p:cNvPr>
          <p:cNvCxnSpPr>
            <a:cxnSpLocks/>
          </p:cNvCxnSpPr>
          <p:nvPr/>
        </p:nvCxnSpPr>
        <p:spPr>
          <a:xfrm flipV="1">
            <a:off x="5965288" y="2330929"/>
            <a:ext cx="385866" cy="396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EEB4CEA6-80DD-41A0-A20E-7AC645C68A78}"/>
              </a:ext>
            </a:extLst>
          </p:cNvPr>
          <p:cNvSpPr txBox="1"/>
          <p:nvPr/>
        </p:nvSpPr>
        <p:spPr>
          <a:xfrm>
            <a:off x="3347636" y="989526"/>
            <a:ext cx="2005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Cuestionar el edo. de las disciplinas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DDA33234-71A9-42A9-8C30-351B77FCDF60}"/>
              </a:ext>
            </a:extLst>
          </p:cNvPr>
          <p:cNvSpPr txBox="1"/>
          <p:nvPr/>
        </p:nvSpPr>
        <p:spPr>
          <a:xfrm>
            <a:off x="5311600" y="951721"/>
            <a:ext cx="2217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Cuestionar la lógica fundamental de las materias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0036BD60-4337-4D68-A709-F019DDBABE41}"/>
              </a:ext>
            </a:extLst>
          </p:cNvPr>
          <p:cNvSpPr txBox="1"/>
          <p:nvPr/>
        </p:nvSpPr>
        <p:spPr>
          <a:xfrm>
            <a:off x="7265844" y="1122972"/>
            <a:ext cx="2217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Disciplinas</a:t>
            </a:r>
          </a:p>
        </p:txBody>
      </p:sp>
      <p:cxnSp>
        <p:nvCxnSpPr>
          <p:cNvPr id="76" name="Conector recto de flecha 75">
            <a:extLst>
              <a:ext uri="{FF2B5EF4-FFF2-40B4-BE49-F238E27FC236}">
                <a16:creationId xmlns:a16="http://schemas.microsoft.com/office/drawing/2014/main" id="{7D29A42C-621C-4E09-87D7-6754388E6CD4}"/>
              </a:ext>
            </a:extLst>
          </p:cNvPr>
          <p:cNvCxnSpPr>
            <a:cxnSpLocks/>
          </p:cNvCxnSpPr>
          <p:nvPr/>
        </p:nvCxnSpPr>
        <p:spPr>
          <a:xfrm flipH="1" flipV="1">
            <a:off x="4633959" y="1420413"/>
            <a:ext cx="1618921" cy="3419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Conector recto de flecha 77">
            <a:extLst>
              <a:ext uri="{FF2B5EF4-FFF2-40B4-BE49-F238E27FC236}">
                <a16:creationId xmlns:a16="http://schemas.microsoft.com/office/drawing/2014/main" id="{314DF585-B61F-4F36-9AC2-2F0B98196148}"/>
              </a:ext>
            </a:extLst>
          </p:cNvPr>
          <p:cNvCxnSpPr>
            <a:cxnSpLocks/>
          </p:cNvCxnSpPr>
          <p:nvPr/>
        </p:nvCxnSpPr>
        <p:spPr>
          <a:xfrm flipV="1">
            <a:off x="6295262" y="1368778"/>
            <a:ext cx="1" cy="3903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Conector recto de flecha 83">
            <a:extLst>
              <a:ext uri="{FF2B5EF4-FFF2-40B4-BE49-F238E27FC236}">
                <a16:creationId xmlns:a16="http://schemas.microsoft.com/office/drawing/2014/main" id="{474C88D2-4883-4B62-878D-ED1A3C5D2243}"/>
              </a:ext>
            </a:extLst>
          </p:cNvPr>
          <p:cNvCxnSpPr>
            <a:cxnSpLocks/>
          </p:cNvCxnSpPr>
          <p:nvPr/>
        </p:nvCxnSpPr>
        <p:spPr>
          <a:xfrm flipV="1">
            <a:off x="6314837" y="1385637"/>
            <a:ext cx="1861813" cy="3814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6" name="CuadroTexto 85">
            <a:extLst>
              <a:ext uri="{FF2B5EF4-FFF2-40B4-BE49-F238E27FC236}">
                <a16:creationId xmlns:a16="http://schemas.microsoft.com/office/drawing/2014/main" id="{A69A5BA1-1F32-4C5B-96F3-F6674F786B23}"/>
              </a:ext>
            </a:extLst>
          </p:cNvPr>
          <p:cNvSpPr txBox="1"/>
          <p:nvPr/>
        </p:nvSpPr>
        <p:spPr>
          <a:xfrm>
            <a:off x="8641844" y="907528"/>
            <a:ext cx="2217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Científicas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B0B53BC1-348E-4E84-A982-F86FAEF64036}"/>
              </a:ext>
            </a:extLst>
          </p:cNvPr>
          <p:cNvSpPr txBox="1"/>
          <p:nvPr/>
        </p:nvSpPr>
        <p:spPr>
          <a:xfrm>
            <a:off x="8600131" y="1167205"/>
            <a:ext cx="2217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Sociales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9256D35C-0AE8-4C8D-A641-C7290B13DC05}"/>
              </a:ext>
            </a:extLst>
          </p:cNvPr>
          <p:cNvSpPr txBox="1"/>
          <p:nvPr/>
        </p:nvSpPr>
        <p:spPr>
          <a:xfrm>
            <a:off x="8517220" y="1471345"/>
            <a:ext cx="22178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Artes</a:t>
            </a:r>
          </a:p>
        </p:txBody>
      </p:sp>
      <p:cxnSp>
        <p:nvCxnSpPr>
          <p:cNvPr id="89" name="Conector recto de flecha 88">
            <a:extLst>
              <a:ext uri="{FF2B5EF4-FFF2-40B4-BE49-F238E27FC236}">
                <a16:creationId xmlns:a16="http://schemas.microsoft.com/office/drawing/2014/main" id="{1192C171-CDFA-4321-8844-98DECBBE077B}"/>
              </a:ext>
            </a:extLst>
          </p:cNvPr>
          <p:cNvCxnSpPr>
            <a:cxnSpLocks/>
          </p:cNvCxnSpPr>
          <p:nvPr/>
        </p:nvCxnSpPr>
        <p:spPr>
          <a:xfrm flipV="1">
            <a:off x="8797217" y="1078739"/>
            <a:ext cx="585382" cy="1781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16BD65EC-6282-4426-9B99-F0DCB745AF13}"/>
              </a:ext>
            </a:extLst>
          </p:cNvPr>
          <p:cNvCxnSpPr>
            <a:cxnSpLocks/>
          </p:cNvCxnSpPr>
          <p:nvPr/>
        </p:nvCxnSpPr>
        <p:spPr>
          <a:xfrm flipV="1">
            <a:off x="8805347" y="1291593"/>
            <a:ext cx="560993" cy="64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Conector recto de flecha 92">
            <a:extLst>
              <a:ext uri="{FF2B5EF4-FFF2-40B4-BE49-F238E27FC236}">
                <a16:creationId xmlns:a16="http://schemas.microsoft.com/office/drawing/2014/main" id="{79D720BF-8231-4DB0-BE2B-B04CD1903A30}"/>
              </a:ext>
            </a:extLst>
          </p:cNvPr>
          <p:cNvCxnSpPr>
            <a:cxnSpLocks/>
          </p:cNvCxnSpPr>
          <p:nvPr/>
        </p:nvCxnSpPr>
        <p:spPr>
          <a:xfrm>
            <a:off x="8805347" y="1353525"/>
            <a:ext cx="560993" cy="1946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99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MX" sz="4400" b="1" dirty="0">
                <a:latin typeface="Arial" panose="020B0604020202020204" pitchFamily="34" charset="0"/>
              </a:rPr>
              <a:t>Formato siete.</a:t>
            </a:r>
            <a:br>
              <a:rPr lang="es-MX" altLang="es-MX" sz="4400" dirty="0">
                <a:latin typeface="Arial" panose="020B0604020202020204" pitchFamily="34" charset="0"/>
              </a:rPr>
            </a:br>
            <a:endParaRPr lang="es-MX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70798" y="1892489"/>
            <a:ext cx="11493572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" altLang="es-MX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_</a:t>
            </a:r>
            <a:r>
              <a:rPr kumimoji="0" lang="es-ES" altLang="es-MX" sz="2800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” Combatiendo asertivamente la violencia intrafamiliar”.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MX" altLang="es-MX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S" altLang="es-MX" sz="2800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2._” Comencemos a ser emprendedoras”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MX" altLang="es-MX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S" altLang="es-MX" sz="2800" b="1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3._” IDHILL…Ciudad Utópica hacia la Disto pía”</a:t>
            </a:r>
            <a:endParaRPr kumimoji="0" lang="es-MX" altLang="es-MX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38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I.	Contexto. Justifica las circunstancias o elementos de la realidad en la que se da el problema o propuesta.</a:t>
            </a:r>
            <a:b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     Introducción y/o justificación del proyecto. </a:t>
            </a:r>
            <a:b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384834"/>
              </p:ext>
            </p:extLst>
          </p:nvPr>
        </p:nvGraphicFramePr>
        <p:xfrm>
          <a:off x="1223962" y="2197290"/>
          <a:ext cx="9864748" cy="3147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64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7442">
                <a:tc>
                  <a:txBody>
                    <a:bodyPr/>
                    <a:lstStyle/>
                    <a:p>
                      <a:pPr marL="400050" lvl="0" indent="-400050">
                        <a:buFont typeface="+mj-lt"/>
                        <a:buAutoNum type="romanUcPeriod"/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instituto Progreso y Esperanza, se encuentra ubicado en la delegación de Iztapalapa</a:t>
                      </a:r>
                    </a:p>
                    <a:p>
                      <a:pPr marL="400050" lvl="0" indent="-400050">
                        <a:buFont typeface="+mj-lt"/>
                        <a:buAutoNum type="romanUcPeriod"/>
                      </a:pPr>
                      <a:endParaRPr lang="es-MX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población con la que se elaborara el proyecto es de nivel preparatoria con adolescentes de un rango de edad de 15 a 18 años.</a:t>
                      </a: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endParaRPr lang="es-MX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00050" indent="-400050">
                        <a:buFont typeface="+mj-lt"/>
                        <a:buAutoNum type="romanUcPeriod"/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Se emprenderán acciones para prevenir los diferentes trastornos alimenticios, los cuales son más frecuentes durante la etapa de la adolescencia. </a:t>
                      </a:r>
                      <a:endParaRPr lang="es-MX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00050" marR="114300" indent="-40005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s-MX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MX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Contexto. </a:t>
            </a:r>
            <a:r>
              <a:rPr kumimoji="0" lang="es-ES" altLang="es-MX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Justifica las circunstancias o elementos de la realidad en la que se da el problema o propuesta.</a:t>
            </a:r>
            <a:endParaRPr kumimoji="0" lang="es-MX" altLang="es-MX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100" b="1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    Introducción y/o justificación del proyecto. </a:t>
            </a:r>
            <a:endParaRPr kumimoji="0" lang="es-MX" altLang="es-MX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7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II. Intención. Sólo una de las propuestas da nombre al proyecto. </a:t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966955"/>
              </p:ext>
            </p:extLst>
          </p:nvPr>
        </p:nvGraphicFramePr>
        <p:xfrm>
          <a:off x="646111" y="1201002"/>
          <a:ext cx="10640587" cy="5859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3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9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1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Dar explicación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¿Por qué algo es cómo es?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Determinar las razones que generan el problema o la situación.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Resolver un problema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Explicar de manera detallada cómo se puede abordar y/o solucionar el problema.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Hacer más eficiente o mejorar algo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¿De qué manera se pueden optimizar los procesos para alcanzar el objetivo propuesto?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Inventar, innovar, diseñar o crear algo nuevo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¿Cómo podría ser diferente?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¿Qué nuevo producto o propuesta puedo hacer?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Los malos hábitos alimenticios derivados de los cambios Fisiológicos, Psicológicos y Sociales que se presentan en la etapa de la adolescencia.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Realizar un taller teórico/ práctico informativo, para prevenir  e identificar los factores que influyen en el desarrollo de los trastornos alimenticios 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Fomentar buenos hábitos alimenticios, desarrollar y fortalecer la autoestima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Realizar actividad de la psicología del deporte y su consecuencia en la autopercepción.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Redactar una bitácora de cómo ha ido cambiando su cuerpo después de tener conciencia de cómo se debe de comer correctamente.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Presentar de forma práctica el desarrollo de un deportista (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volleyball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)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03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1800" b="1" dirty="0">
                <a:latin typeface="Ariel"/>
              </a:rPr>
              <a:t>III. Objetivo general del proyecto. Toma en cuenta a todas las asignaturas  involucradas.</a:t>
            </a:r>
            <a:br>
              <a:rPr lang="es-MX" sz="1800" dirty="0">
                <a:latin typeface="Ariel"/>
              </a:rPr>
            </a:br>
            <a:endParaRPr lang="es-MX" sz="1800" dirty="0">
              <a:latin typeface="Ariel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73543"/>
              </p:ext>
            </p:extLst>
          </p:nvPr>
        </p:nvGraphicFramePr>
        <p:xfrm>
          <a:off x="661012" y="1610563"/>
          <a:ext cx="10734869" cy="3925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34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R="11430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INGLES: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Analizar el concepto de belleza al definir su auto concepto, realizando una descripción de sus características físicas, cognitivas, emocionales y actitudinales en Ingles e informar de algunas características de los trastornos alimenticios.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11430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11430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ORIENTACION EDUCATIVA: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8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 Informar sobre los factores que incluyen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R="11430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11430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PSICOLOGIA: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Conocer la importancia de la activación física en el autocuidado y la autopercepción.</a:t>
                      </a:r>
                    </a:p>
                    <a:p>
                      <a:pPr marR="11430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11430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EDUCACIION PARA LA SALUD: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 Conocer los lineamientos de una dieta saludable, con el objetivo de aplicarlos.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11430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66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0100" y="1295400"/>
            <a:ext cx="10820400" cy="4952999"/>
          </a:xfrm>
        </p:spPr>
        <p:txBody>
          <a:bodyPr>
            <a:normAutofit fontScale="92500" lnSpcReduction="20000"/>
          </a:bodyPr>
          <a:lstStyle/>
          <a:p>
            <a:endParaRPr lang="es-MX" sz="2400" dirty="0"/>
          </a:p>
          <a:p>
            <a:r>
              <a:rPr lang="es-MX" sz="2400" b="1" dirty="0"/>
              <a:t>García López Javier                 (gpo. 6020)          “ Psicología “</a:t>
            </a:r>
          </a:p>
          <a:p>
            <a:r>
              <a:rPr lang="es-MX" sz="2400" b="1" dirty="0"/>
              <a:t>García Villagómez Rocío        (gpo. 6040)  “Literatura Mexicana</a:t>
            </a:r>
          </a:p>
          <a:p>
            <a:pPr marL="0" indent="0">
              <a:buNone/>
            </a:pPr>
            <a:r>
              <a:rPr lang="es-MX" sz="2400" b="1" dirty="0"/>
              <a:t>											               Iberoamericana”</a:t>
            </a:r>
          </a:p>
          <a:p>
            <a:endParaRPr lang="es-MX" sz="2400" b="1" dirty="0"/>
          </a:p>
          <a:p>
            <a:r>
              <a:rPr lang="es-MX" sz="2400" b="1" dirty="0"/>
              <a:t>Leyva Miranda Jessica Dafne  (gpo. 5040)  “Orientación Educativa  V”</a:t>
            </a:r>
          </a:p>
          <a:p>
            <a:endParaRPr lang="es-MX" sz="2400" b="1" dirty="0"/>
          </a:p>
          <a:p>
            <a:r>
              <a:rPr lang="es-MX" sz="2400" b="1" dirty="0"/>
              <a:t>Miranda Figueroa Bibiana R.    (gpo. 5040)  “Educación Para La Salud”</a:t>
            </a:r>
          </a:p>
          <a:p>
            <a:r>
              <a:rPr lang="es-MX" sz="2400" b="1" dirty="0"/>
              <a:t>Morales Vallarta Octavio.        (gpo. 5040)  “Educación física”</a:t>
            </a:r>
          </a:p>
          <a:p>
            <a:endParaRPr lang="es-MX" sz="2400" b="1" dirty="0"/>
          </a:p>
          <a:p>
            <a:r>
              <a:rPr lang="es-MX" sz="2400" b="1" dirty="0"/>
              <a:t>Munguía Cruz  María Teresa     (gpo. 5030-5040)   “Inglés V”</a:t>
            </a:r>
          </a:p>
          <a:p>
            <a:r>
              <a:rPr lang="es-MX" sz="2400" b="1" dirty="0"/>
              <a:t>Romero Sánchez Everardo       (gpo. 6010-6020)  “inglés VI”</a:t>
            </a:r>
          </a:p>
          <a:p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572008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54EC6-5743-9A49-A00B-8C5AD752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E9D0C-DB10-2240-B396-1AAFE850F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114300">
              <a:lnSpc>
                <a:spcPct val="115000"/>
              </a:lnSpc>
              <a:spcBef>
                <a:spcPts val="370"/>
              </a:spcBef>
            </a:pPr>
            <a:r>
              <a:rPr lang="es-ES" b="1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INGLES: </a:t>
            </a:r>
            <a:r>
              <a:rPr lang="es-ES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Identificar los elementos de la autoestima y su impacto en el deporte.</a:t>
            </a:r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114300" indent="0">
              <a:lnSpc>
                <a:spcPct val="115000"/>
              </a:lnSpc>
              <a:spcBef>
                <a:spcPts val="370"/>
              </a:spcBef>
              <a:buNone/>
            </a:pPr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14300">
              <a:lnSpc>
                <a:spcPct val="115000"/>
              </a:lnSpc>
              <a:spcBef>
                <a:spcPts val="370"/>
              </a:spcBef>
            </a:pPr>
            <a:r>
              <a:rPr lang="es-ES" b="1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LITERATURA MEXICANA-IBEROAMERICANA: </a:t>
            </a:r>
            <a:r>
              <a:rPr lang="es-ES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Conocer a través de diferentes conceptos la idea de comer y cómo se refleja en la percepción del adolescente.</a:t>
            </a:r>
          </a:p>
          <a:p>
            <a:pPr marR="114300">
              <a:lnSpc>
                <a:spcPct val="115000"/>
              </a:lnSpc>
              <a:spcBef>
                <a:spcPts val="370"/>
              </a:spcBef>
            </a:pPr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14300">
              <a:lnSpc>
                <a:spcPct val="115000"/>
              </a:lnSpc>
              <a:spcBef>
                <a:spcPts val="370"/>
              </a:spcBef>
            </a:pPr>
            <a:r>
              <a:rPr lang="es-ES" b="1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EDUCACIÓN FÍSICA: </a:t>
            </a:r>
            <a:r>
              <a:rPr lang="es-ES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Conocer la alimentación como factor importante en el deporte y el alto rendimiento.</a:t>
            </a:r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114300" indent="0">
              <a:lnSpc>
                <a:spcPct val="115000"/>
              </a:lnSpc>
              <a:spcBef>
                <a:spcPts val="370"/>
              </a:spcBef>
              <a:buNone/>
            </a:pPr>
            <a:endParaRPr lang="es-MX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943891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268726"/>
            <a:ext cx="9404723" cy="1400530"/>
          </a:xfrm>
        </p:spPr>
        <p:txBody>
          <a:bodyPr/>
          <a:lstStyle/>
          <a:p>
            <a:pPr algn="ctr"/>
            <a:r>
              <a:rPr lang="es-ES" sz="1800" b="1" dirty="0">
                <a:latin typeface="Ariel"/>
              </a:rPr>
              <a:t>IV. Disciplinas involucradas en el  trabajo interdisciplinario.</a:t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942795"/>
              </p:ext>
            </p:extLst>
          </p:nvPr>
        </p:nvGraphicFramePr>
        <p:xfrm>
          <a:off x="533465" y="697791"/>
          <a:ext cx="10868994" cy="5585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1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560">
                  <a:extLst>
                    <a:ext uri="{9D8B030D-6E8A-4147-A177-3AD203B41FA5}">
                      <a16:colId xmlns:a16="http://schemas.microsoft.com/office/drawing/2014/main" val="4120113012"/>
                    </a:ext>
                  </a:extLst>
                </a:gridCol>
              </a:tblGrid>
              <a:tr h="661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Disciplinas: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Disciplina 1. 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INGLES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Disciplina 2. 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ORIENTACION EDUCATIVA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Disciplina 3.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100" b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PSICOLOGIA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Disciplina 4.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100" b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EDUCACION PARA LA SALUD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73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. Contenidos/Temas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    Involucrados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del programa, que se consideran.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1C4587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1.1Intercambiar información personal sobre terceras personas.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3.1 Describir cambios con respecto a características físicas y de comportamiento.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3.2 Comparar y contrastar características físicas de comportamiento.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1.- Variables que afectan la toma de decisiones.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2.- La importancia de la motivación y de la disposición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1.- Función de Nutrición, involucrando los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 diferentes sistemas que participan.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2.-Temas: La salud del adolescente.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Nutrición. Papel de los nutrimentos.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Importancia de la Dieta.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1.- Función de Nutrición, involucrando los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 diferentes sistemas que participan.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2.-Temas: La salud del adolescente.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Nutrición. Papel de los nutrimentos.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Importancia de la Dieta.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8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. Conceptos clave,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     Trascendentales.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Conceptos básicos que surgen  del proyecto,  permiten la comprensión del mismo y  pueden ser transferibles a otros ámbitos.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Se consideran parte de un  Glosario.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1C4587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Belleza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Estereotipo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Trastorno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Conducta alimentaria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Personalidad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Identidad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Autoestima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Motivación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Conocimiento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Adolescencia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Hábitos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Salud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       *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Conocimiento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Adolescencia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Hábitos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Salud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070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899488"/>
              </p:ext>
            </p:extLst>
          </p:nvPr>
        </p:nvGraphicFramePr>
        <p:xfrm>
          <a:off x="506776" y="462708"/>
          <a:ext cx="10829581" cy="5859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715">
                  <a:extLst>
                    <a:ext uri="{9D8B030D-6E8A-4147-A177-3AD203B41FA5}">
                      <a16:colId xmlns:a16="http://schemas.microsoft.com/office/drawing/2014/main" val="2621279831"/>
                    </a:ext>
                  </a:extLst>
                </a:gridCol>
                <a:gridCol w="1687295">
                  <a:extLst>
                    <a:ext uri="{9D8B030D-6E8A-4147-A177-3AD203B41FA5}">
                      <a16:colId xmlns:a16="http://schemas.microsoft.com/office/drawing/2014/main" val="3769624093"/>
                    </a:ext>
                  </a:extLst>
                </a:gridCol>
                <a:gridCol w="1773715">
                  <a:extLst>
                    <a:ext uri="{9D8B030D-6E8A-4147-A177-3AD203B41FA5}">
                      <a16:colId xmlns:a16="http://schemas.microsoft.com/office/drawing/2014/main" val="325214442"/>
                    </a:ext>
                  </a:extLst>
                </a:gridCol>
                <a:gridCol w="2673867">
                  <a:extLst>
                    <a:ext uri="{9D8B030D-6E8A-4147-A177-3AD203B41FA5}">
                      <a16:colId xmlns:a16="http://schemas.microsoft.com/office/drawing/2014/main" val="3260613120"/>
                    </a:ext>
                  </a:extLst>
                </a:gridCol>
                <a:gridCol w="3109989">
                  <a:extLst>
                    <a:ext uri="{9D8B030D-6E8A-4147-A177-3AD203B41FA5}">
                      <a16:colId xmlns:a16="http://schemas.microsoft.com/office/drawing/2014/main" val="103057396"/>
                    </a:ext>
                  </a:extLst>
                </a:gridCol>
              </a:tblGrid>
              <a:tr h="222645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 o propósitos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alcanzar.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Intercambiar información personal sobre terceras personas para definir lo que es belleza (ingles).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Comparar y contrastar características físicas para hablar de belleza (ingles).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Describir diagnóstico y pronóstico de los trastornos de la conducta alimenticia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Explicar los factores que influyen en los trastornos alimenticios.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Explicar la importancia de una dieta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Explicar la diferencia entre mala alimentación y mala nutrición.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Explicar cuáles son las enfermedades más comunes en la adolescencia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                          </a:t>
                      </a:r>
                      <a:r>
                        <a:rPr lang="es-E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Explicar la importancia de una dieta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Explicar la diferencia entre mala alimentación y mala nutrición.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Explicar cuáles son las enfermedades más comunes en la adolescencia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035405"/>
                  </a:ext>
                </a:extLst>
              </a:tr>
              <a:tr h="2226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Evaluación.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Productos /evidencias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de aprendizaje para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demostrar el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avance del  proceso  y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el logro del  objetivo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propuesto.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4675" algn="r"/>
                        </a:tabLs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	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 descriptivo de “Belleza” en ingles.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Investigación sobre los criterios para diagnosticar los trastornos alimenticios.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Experimentar la distorsión de la percepción corporal por medio de la ilusión óptica.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grupos de nutrimentos que constituyen una dieta saludable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Calcular el índice de masa corporal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Elaborar una dieta tomando en cuenta la edad, sexo, actividad física.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grupos de nutrimentos que constituyen una dieta saludable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Calcular el índice de masa corporal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Elaborar una dieta tomando en cuenta la edad, sexo, actividad física.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198357"/>
                  </a:ext>
                </a:extLst>
              </a:tr>
              <a:tr h="1406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Tipos y herramientas de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evaluación.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de cotejo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Referencias bibliográficas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didáctico (espejos)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s-E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grupos de nutrimentos que constituyen una dieta saludable</a:t>
                      </a:r>
                      <a:endParaRPr kumimoji="0" lang="es-MX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s-E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Calcular el índice de masa corporal</a:t>
                      </a:r>
                      <a:endParaRPr kumimoji="0" lang="es-MX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es-E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Elaborar una dieta tomando en cuenta la edad, sexo, actividad física.</a:t>
                      </a:r>
                      <a:endParaRPr kumimoji="0" lang="es-MX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grupos de nutrimentos que constituyen una dieta saludable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Calcular el índice de masa corporal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Elaborar una dieta tomando en cuenta la edad, sexo, actividad física.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891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045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8FFC7F7E-D53D-244C-A23E-1C529E883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432041"/>
              </p:ext>
            </p:extLst>
          </p:nvPr>
        </p:nvGraphicFramePr>
        <p:xfrm>
          <a:off x="533465" y="697791"/>
          <a:ext cx="10868994" cy="5526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1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560">
                  <a:extLst>
                    <a:ext uri="{9D8B030D-6E8A-4147-A177-3AD203B41FA5}">
                      <a16:colId xmlns:a16="http://schemas.microsoft.com/office/drawing/2014/main" val="4120113012"/>
                    </a:ext>
                  </a:extLst>
                </a:gridCol>
              </a:tblGrid>
              <a:tr h="661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Disciplinas: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Disciplina 5 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LITERTURA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Disciplina 6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EDUCACION FISICA</a:t>
                      </a: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73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. Contenidos/Temas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    Involucrados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del programa, que se consideran.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1C4587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De l unidad 1 comparar los alimentos prehispánicos que todavía hoy en día se consumen.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 la unidad 7 con el vanguardismo se ve como las distintas guerras se transforma la alimentación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1Analizar el concepto de alimentación, al definir su auto concepto realizando una descripción de sus características físicas, cognitivas, emocionales y actitud en el  deporte.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8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F497D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. Conceptos clave,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     Trascendentales.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Conceptos básicos que surgen  del proyecto,  permiten la comprensión del mismo y  pueden ser transferibles a otros ámbitos.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6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Se consideran parte de un  Glosario.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1C4587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Hacer una lista de los alimentos que consumimos y como se ha ido transformando con los cambios tanto sociales como culturales.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Como transformamos los alimentos y los incorporamos a nuestra vida.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 como se ponen alimentos de moda o hablan de niveles o clases sociales.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Alimentación y deporte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Características física, cognitivas, emocionales y actitud en el deporte.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8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C08B858-C9F5-2347-8C2D-A35DCCED1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392667"/>
              </p:ext>
            </p:extLst>
          </p:nvPr>
        </p:nvGraphicFramePr>
        <p:xfrm>
          <a:off x="506776" y="462708"/>
          <a:ext cx="10829581" cy="6263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715">
                  <a:extLst>
                    <a:ext uri="{9D8B030D-6E8A-4147-A177-3AD203B41FA5}">
                      <a16:colId xmlns:a16="http://schemas.microsoft.com/office/drawing/2014/main" val="2621279831"/>
                    </a:ext>
                  </a:extLst>
                </a:gridCol>
                <a:gridCol w="1687295">
                  <a:extLst>
                    <a:ext uri="{9D8B030D-6E8A-4147-A177-3AD203B41FA5}">
                      <a16:colId xmlns:a16="http://schemas.microsoft.com/office/drawing/2014/main" val="3769624093"/>
                    </a:ext>
                  </a:extLst>
                </a:gridCol>
                <a:gridCol w="1773715">
                  <a:extLst>
                    <a:ext uri="{9D8B030D-6E8A-4147-A177-3AD203B41FA5}">
                      <a16:colId xmlns:a16="http://schemas.microsoft.com/office/drawing/2014/main" val="325214442"/>
                    </a:ext>
                  </a:extLst>
                </a:gridCol>
                <a:gridCol w="2673867">
                  <a:extLst>
                    <a:ext uri="{9D8B030D-6E8A-4147-A177-3AD203B41FA5}">
                      <a16:colId xmlns:a16="http://schemas.microsoft.com/office/drawing/2014/main" val="3260613120"/>
                    </a:ext>
                  </a:extLst>
                </a:gridCol>
                <a:gridCol w="3109989">
                  <a:extLst>
                    <a:ext uri="{9D8B030D-6E8A-4147-A177-3AD203B41FA5}">
                      <a16:colId xmlns:a16="http://schemas.microsoft.com/office/drawing/2014/main" val="103057396"/>
                    </a:ext>
                  </a:extLst>
                </a:gridCol>
              </a:tblGrid>
              <a:tr h="222645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Objetivos o propósitos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alcanzar.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Listas de alimentos tanto nacionales como itnernacionales.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Hacer un ensayo de como se sienten los jóvenes con su cuerpo y como incororan sus alimentos.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Hacer su propia dieta y como toan sus alimentos</a:t>
                      </a: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Desarrollar una investigación que muestre los diferentes tipos de alimentación que existen para determinar como influyen en el concepto de deporte e investigar las diferents formas en que se puede ayudar en el deporte.</a:t>
                      </a: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MX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035405"/>
                  </a:ext>
                </a:extLst>
              </a:tr>
              <a:tr h="2226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Evaluación.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Productos /evidencias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de aprendizaje para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demostrar el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avance del  proceso  y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el logro del  objetivo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propuesto.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4675" algn="r"/>
                        </a:tabLs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	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Lista de alimentos . Redacción de como se ven y les gusta su cuerpo. Ensayo de como se proyectan ante la sociedad a través de la comida.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Como la comida se pone de moda entre los jóvenes</a:t>
                      </a: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Investigación, texto descriptivo de alimentación.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Encuesta para conocer el grado de conocimiento del tema dentro de la comunidad estudiantil</a:t>
                      </a: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198357"/>
                  </a:ext>
                </a:extLst>
              </a:tr>
              <a:tr h="1406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Tipos y herramientas de 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evaluación.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Procedimental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Carpeta de evidencias: ensayo, lista de alimentos, exposición, mesa de debate.</a:t>
                      </a: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Lista de coteje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Cuadro sinóptico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Exposición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Cuestionario y resultados de la encuesta, presentación de resultados.</a:t>
                      </a: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endParaRPr kumimoji="0" lang="es-MX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058" marR="51058" marT="51058" marB="5105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891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1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799476"/>
              </p:ext>
            </p:extLst>
          </p:nvPr>
        </p:nvGraphicFramePr>
        <p:xfrm>
          <a:off x="528810" y="872230"/>
          <a:ext cx="11259238" cy="5711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1732">
                  <a:extLst>
                    <a:ext uri="{9D8B030D-6E8A-4147-A177-3AD203B41FA5}">
                      <a16:colId xmlns:a16="http://schemas.microsoft.com/office/drawing/2014/main" val="487705178"/>
                    </a:ext>
                  </a:extLst>
                </a:gridCol>
                <a:gridCol w="1675123">
                  <a:extLst>
                    <a:ext uri="{9D8B030D-6E8A-4147-A177-3AD203B41FA5}">
                      <a16:colId xmlns:a16="http://schemas.microsoft.com/office/drawing/2014/main" val="3810808791"/>
                    </a:ext>
                  </a:extLst>
                </a:gridCol>
                <a:gridCol w="2230073">
                  <a:extLst>
                    <a:ext uri="{9D8B030D-6E8A-4147-A177-3AD203B41FA5}">
                      <a16:colId xmlns:a16="http://schemas.microsoft.com/office/drawing/2014/main" val="1057397353"/>
                    </a:ext>
                  </a:extLst>
                </a:gridCol>
                <a:gridCol w="2684196">
                  <a:extLst>
                    <a:ext uri="{9D8B030D-6E8A-4147-A177-3AD203B41FA5}">
                      <a16:colId xmlns:a16="http://schemas.microsoft.com/office/drawing/2014/main" val="2535608896"/>
                    </a:ext>
                  </a:extLst>
                </a:gridCol>
                <a:gridCol w="2378114">
                  <a:extLst>
                    <a:ext uri="{9D8B030D-6E8A-4147-A177-3AD203B41FA5}">
                      <a16:colId xmlns:a16="http://schemas.microsoft.com/office/drawing/2014/main" val="2104019005"/>
                    </a:ext>
                  </a:extLst>
                </a:gridCol>
              </a:tblGrid>
              <a:tr h="418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416" marR="48416" marT="48416" marB="4841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Disciplina 1.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INGLES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416" marR="48416" marT="48416" marB="4841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Disciplina 2.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ORIENTACION EDUCATIVA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416" marR="48416" marT="48416" marB="48416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Disciplina 3.                                       Disciplina 4.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PSICOLOGIA</a:t>
                      </a:r>
                      <a:r>
                        <a:rPr lang="es-ES" sz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E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DUCACION PARA LA SALUD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416" marR="48416" marT="48416" marB="48416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416" marR="48416" marT="48416" marB="48416"/>
                </a:tc>
                <a:extLst>
                  <a:ext uri="{0D108BD9-81ED-4DB2-BD59-A6C34878D82A}">
                    <a16:rowId xmlns:a16="http://schemas.microsoft.com/office/drawing/2014/main" val="15034731"/>
                  </a:ext>
                </a:extLst>
              </a:tr>
              <a:tr h="1410414">
                <a:tc>
                  <a:txBody>
                    <a:bodyPr/>
                    <a:lstStyle/>
                    <a:p>
                      <a:pPr marL="27559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Preguntar y cuestionar.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559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Preguntas para dirigir  la Investigación Interdisciplinaria.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416" marR="48416" marT="48416" marB="48416"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1.- ¿Que es belleza?( Ingles )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Basado en los estereotipos como defines belleza. (Ingles).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2.- ¿Qué es la distorsión de la percepción corporal.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3.- ¿Cómo se elabora el plato del buen comer?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4.- ¿Qué alimentación influye en un deportista de alto rendimiento?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416" marR="48416" marT="48416" marB="48416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169475"/>
                  </a:ext>
                </a:extLst>
              </a:tr>
              <a:tr h="1475913">
                <a:tc>
                  <a:txBody>
                    <a:bodyPr/>
                    <a:lstStyle/>
                    <a:p>
                      <a:pPr marL="27559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Despertar el interés (detonar).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051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Estrategias para involucrar a los estudiantes con la problemática planteada, en el salón de clase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559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559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416" marR="48416" marT="48416" marB="48416"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.- Después de ver una serie de imágenes que reflejan trastornos de la conducta alimentaria se describirá lo que la belleza es para las personas que sufren algún o de estos trastornos (ingles).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416" marR="48416" marT="48416" marB="48416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17070"/>
                  </a:ext>
                </a:extLst>
              </a:tr>
              <a:tr h="1736192">
                <a:tc>
                  <a:txBody>
                    <a:bodyPr/>
                    <a:lstStyle/>
                    <a:p>
                      <a:pPr marL="27559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Recopilar información a través de la investigación.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0510" indent="-175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Propuestas a investigar y sus fuentes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416" marR="48416" marT="48416" marB="4841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1.- Interpretar el concepto de belleza que tienen las personas que sufren de un trastorno de la conducta alimentaria (ingles)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416" marR="48416" marT="48416" marB="4841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2.- Definiciones, trastornos de la conducta alimentaria.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-  Auto concepto / Autoestima.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- Signos y Síntomas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416" marR="48416" marT="48416" marB="4841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             *</a:t>
                      </a:r>
                    </a:p>
                  </a:txBody>
                  <a:tcPr marL="48416" marR="48416" marT="48416" marB="48416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3.- Investigar la clasificación de los nutrimentos.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-De los tres grupos de alimentos, ¿Cuáles se utilizan en las actividades inmediatas y cuales se tiene como reservas?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-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416" marR="48416" marT="48416" marB="4841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24726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84439" y="310538"/>
            <a:ext cx="77095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V. Esquema del proceso de construcción del proyecto por disciplinas.</a:t>
            </a:r>
            <a:endParaRPr kumimoji="0" lang="es-MX" altLang="es-MX" sz="16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6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13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788939"/>
              </p:ext>
            </p:extLst>
          </p:nvPr>
        </p:nvGraphicFramePr>
        <p:xfrm>
          <a:off x="583894" y="341522"/>
          <a:ext cx="10994833" cy="6329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1521">
                  <a:extLst>
                    <a:ext uri="{9D8B030D-6E8A-4147-A177-3AD203B41FA5}">
                      <a16:colId xmlns:a16="http://schemas.microsoft.com/office/drawing/2014/main" val="300966270"/>
                    </a:ext>
                  </a:extLst>
                </a:gridCol>
                <a:gridCol w="2297942">
                  <a:extLst>
                    <a:ext uri="{9D8B030D-6E8A-4147-A177-3AD203B41FA5}">
                      <a16:colId xmlns:a16="http://schemas.microsoft.com/office/drawing/2014/main" val="978442821"/>
                    </a:ext>
                  </a:extLst>
                </a:gridCol>
                <a:gridCol w="2237785">
                  <a:extLst>
                    <a:ext uri="{9D8B030D-6E8A-4147-A177-3AD203B41FA5}">
                      <a16:colId xmlns:a16="http://schemas.microsoft.com/office/drawing/2014/main" val="892017775"/>
                    </a:ext>
                  </a:extLst>
                </a:gridCol>
                <a:gridCol w="2777585">
                  <a:extLst>
                    <a:ext uri="{9D8B030D-6E8A-4147-A177-3AD203B41FA5}">
                      <a16:colId xmlns:a16="http://schemas.microsoft.com/office/drawing/2014/main" val="272073938"/>
                    </a:ext>
                  </a:extLst>
                </a:gridCol>
              </a:tblGrid>
              <a:tr h="1709522">
                <a:tc>
                  <a:txBody>
                    <a:bodyPr/>
                    <a:lstStyle/>
                    <a:p>
                      <a:pPr marL="27559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Organizar la información.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559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Implica: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559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clasificación de datos obtenidos,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559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análisis de los datos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obtenidos,registro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información.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559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conclusiones por disciplina,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559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conclusiones conjuntas.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559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24" marR="37724" marT="37724" marB="37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Descripción de belleza (ingles)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Texto descriptivo (ingles)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Plantear lo que es belleza para una persona que padece  un trastorno de la conducta alimentaria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24" marR="37724" marT="37724" marB="37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Descripción de diferentes trastornos alimenticios.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Identificar signos y síntomas.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Mencionar el pronóstico y posibles tratamientos.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Explicar sobre la distorsión de la percepción corporal.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24" marR="37724" marT="37724" marB="37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Clasificación de los nutrimentos esenciales y no esenciales.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Analizar el plato del bien comer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saber obtener el índice de masa corporal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24" marR="37724" marT="37724" marB="37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161020"/>
                  </a:ext>
                </a:extLst>
              </a:tr>
              <a:tr h="1709522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 Llegar a conclusiones parciales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(por disciplina).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Preguntas útiles para el 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proyecto, de tal forma que lo 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aclaren, describan o descifren  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(para la  reflexión colaborativa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de los estudiantes).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¿Cómo se lograrán?                           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24" marR="37724" marT="37724" marB="37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-¿Cómo describes belleza?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-¿Cómo describe belleza una persona con trastornos de la conducta alimentaria?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Establece la diferencia entre las dos descripciones.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24" marR="37724" marT="37724" marB="37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-¿Analizar los factores que influyen en los trastornos de la conducta alimentaria?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Inducir a la concientización para generar cambios en la conducta alimentaria.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24" marR="37724" marT="37724" marB="37724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Cual es la importancia del funcionamiento de los diferentes grupos de nutrimentos.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Explicar la importancia de conocer nuestra dieta.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¿Que es una dieta y que beneficios aporta en la adolescencia?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24" marR="37724" marT="37724" marB="3772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238252"/>
                  </a:ext>
                </a:extLst>
              </a:tr>
              <a:tr h="1709522">
                <a:tc>
                  <a:txBody>
                    <a:bodyPr/>
                    <a:lstStyle/>
                    <a:p>
                      <a:pPr indent="-269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Conectar.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2698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¿De qué manera  las conclusiones de cada disciplina se vincularán, para dar respuesta a  la pregunta disparadora del proyecto? 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2698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¿Cuál será la   estrategia 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2698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actividad  que se utilizará para 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2698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lograr que haya conciencia de 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051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ello?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24" marR="37724" marT="37724" marB="37724"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Cada docente realizo esquemas y  organizadores, brindando asesorías para verificar la comprensión de cada tema y clasificar dudas e inquietudes.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trastornos de la conducta alimentaria cambian la percepción que se tiene de la belleza.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observaran las consecuencias psicológicas y funciones que los trastornos de la conducta alimentaria ocasionan.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24" marR="37724" marT="37724" marB="37724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327346"/>
                  </a:ext>
                </a:extLst>
              </a:tr>
              <a:tr h="1095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7. Evaluar la información generada.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¿Qué otras investigaciones o asignaturas se pueden  proponer para complementar el proyecto?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24" marR="37724" marT="37724" marB="37724"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Química, Biología, Estética, Educación física.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724" marR="37724" marT="37724" marB="37724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744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472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379644" y="618540"/>
            <a:ext cx="7216048" cy="38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600" b="1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VI. Tiempos que se dedicarán al proyecto cada semana</a:t>
            </a:r>
            <a:r>
              <a:rPr lang="es-ES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</a:t>
            </a:r>
            <a:r>
              <a:rPr lang="es-ES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endParaRPr lang="es-MX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90538"/>
              </p:ext>
            </p:extLst>
          </p:nvPr>
        </p:nvGraphicFramePr>
        <p:xfrm>
          <a:off x="1224598" y="1029422"/>
          <a:ext cx="9671084" cy="5119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1587">
                  <a:extLst>
                    <a:ext uri="{9D8B030D-6E8A-4147-A177-3AD203B41FA5}">
                      <a16:colId xmlns:a16="http://schemas.microsoft.com/office/drawing/2014/main" val="466533159"/>
                    </a:ext>
                  </a:extLst>
                </a:gridCol>
                <a:gridCol w="4919497">
                  <a:extLst>
                    <a:ext uri="{9D8B030D-6E8A-4147-A177-3AD203B41FA5}">
                      <a16:colId xmlns:a16="http://schemas.microsoft.com/office/drawing/2014/main" val="1769751927"/>
                    </a:ext>
                  </a:extLst>
                </a:gridCol>
              </a:tblGrid>
              <a:tr h="68825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¿Cuántas horas se trabajarán de manera  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disciplinaria ?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¿Cuántas horas se trabajarán de manera interdisciplinaria?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78457"/>
                  </a:ext>
                </a:extLst>
              </a:tr>
              <a:tr h="4165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tiene contemplado aplicar este proyecto durante el ciclo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Escolar 2019/2020. 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hora dentro de la clase para informar  que proyecto se presentara.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hora por semana para trabajar la investigación del proyecto, (por asignatura). ( 1 mes).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 2 horas se llevara la discusión abierta por parte de las tres asignaturas dejando establecidos todos los puntos a trabaja, se establecerá ¿Dónde se presentara? y ¿A quién¿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¿Cuándo¿  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el proyecto entra dentro del programa de trabajo. 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tiempo total de proyecto, será de un bimestre.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Dedicándole tiempo completo  de sus horas de clase, por separado, aplicando la investigación correspondiente a su asignatura apegada a su programa de trabajo.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Dependiendo del tema  a tocar.   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351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212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12694" y="557477"/>
            <a:ext cx="6202496" cy="38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VII. Presentación del proyecto (producto).</a:t>
            </a:r>
            <a:endParaRPr lang="es-MX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48007"/>
              </p:ext>
            </p:extLst>
          </p:nvPr>
        </p:nvGraphicFramePr>
        <p:xfrm>
          <a:off x="1110343" y="1039205"/>
          <a:ext cx="10035421" cy="4649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5421">
                  <a:extLst>
                    <a:ext uri="{9D8B030D-6E8A-4147-A177-3AD203B41FA5}">
                      <a16:colId xmlns:a16="http://schemas.microsoft.com/office/drawing/2014/main" val="3716895464"/>
                    </a:ext>
                  </a:extLst>
                </a:gridCol>
              </a:tblGrid>
              <a:tr h="10732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¿Qué se presentará?   2. ¿Cuándo?   3. ¿Cómo?  4. ¿Dónde?   4. ¿Con qué?</a:t>
                      </a:r>
                      <a:endParaRPr lang="es-MX" sz="140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¿A quién, por qué y para qué?  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013651"/>
                  </a:ext>
                </a:extLst>
              </a:tr>
              <a:tr h="3575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taller teórico práctico.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Durante la semana cultural.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utilizaran  casos clínicos  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realiza dentro de las instalaciones del Instituto Progreso y Esperanza.  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actividades y ejercicios que concienticen sobre el tema.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los alumnos de preparatoria y secundaria.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Porque es una problemática actual  a la que se enfrentan los adolecentes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prevenir   y concientizar sobre los trastornos alimenticios.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372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90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788001"/>
              </p:ext>
            </p:extLst>
          </p:nvPr>
        </p:nvGraphicFramePr>
        <p:xfrm>
          <a:off x="1224598" y="1983036"/>
          <a:ext cx="8704580" cy="3851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72522018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17709740"/>
                    </a:ext>
                  </a:extLst>
                </a:gridCol>
                <a:gridCol w="3218180">
                  <a:extLst>
                    <a:ext uri="{9D8B030D-6E8A-4147-A177-3AD203B41FA5}">
                      <a16:colId xmlns:a16="http://schemas.microsoft.com/office/drawing/2014/main" val="1802735167"/>
                    </a:ext>
                  </a:extLst>
                </a:gridCol>
              </a:tblGrid>
              <a:tr h="73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¿Qué aspectos se evaluarán?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¿Cuáles son los criterios que se utilizarán para evaluar cada aspecto?</a:t>
                      </a:r>
                      <a:endParaRPr lang="es-MX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Herramientas e instrumentos de evaluación que se utilizarán.</a:t>
                      </a:r>
                      <a:endParaRPr lang="es-MX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808021"/>
                  </a:ext>
                </a:extLst>
              </a:tr>
              <a:tr h="2672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evaluara conforme a su programa, la existencia de elementos concretos de cada asignatura.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 fidedigna.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 clara.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del material  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Rubrica por asignaturas.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Rubricas diseñadas para evaluar.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Formatos de actividades interdisciplinarias.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00983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561293" y="1141370"/>
            <a:ext cx="403119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VIII. Evaluación del Proyecto</a:t>
            </a:r>
            <a:endParaRPr lang="es-MX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4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7405" y="1657351"/>
            <a:ext cx="8825658" cy="819149"/>
          </a:xfrm>
        </p:spPr>
        <p:txBody>
          <a:bodyPr/>
          <a:lstStyle/>
          <a:p>
            <a:pPr algn="ctr"/>
            <a:r>
              <a:rPr lang="es-MX" sz="4000" b="1" dirty="0"/>
              <a:t>Ciclo escolar     2018  /  2019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7405" y="3729630"/>
            <a:ext cx="8825658" cy="689970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Inicio y termino  Agosto 2018   /    Mayo 2019</a:t>
            </a:r>
          </a:p>
        </p:txBody>
      </p:sp>
    </p:spTree>
    <p:extLst>
      <p:ext uri="{BB962C8B-B14F-4D97-AF65-F5344CB8AC3E}">
        <p14:creationId xmlns:p14="http://schemas.microsoft.com/office/powerpoint/2010/main" val="2899953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413196"/>
          </a:xfrm>
        </p:spPr>
        <p:txBody>
          <a:bodyPr/>
          <a:lstStyle/>
          <a:p>
            <a:pPr algn="ctr"/>
            <a:br>
              <a:rPr lang="es-MX" b="1" u="sng" dirty="0">
                <a:solidFill>
                  <a:schemeClr val="tx1"/>
                </a:solidFill>
              </a:rPr>
            </a:br>
            <a:br>
              <a:rPr lang="es-MX" b="1" u="sng" dirty="0">
                <a:solidFill>
                  <a:schemeClr val="tx1"/>
                </a:solidFill>
              </a:rPr>
            </a:br>
            <a:br>
              <a:rPr lang="es-MX" b="1" u="sng" dirty="0">
                <a:solidFill>
                  <a:schemeClr val="tx1"/>
                </a:solidFill>
              </a:rPr>
            </a:br>
            <a:r>
              <a:rPr lang="es-MX" sz="6000" b="1" u="sng" dirty="0">
                <a:solidFill>
                  <a:schemeClr val="tx1"/>
                </a:solidFill>
              </a:rPr>
              <a:t>SESION POR SESION</a:t>
            </a:r>
          </a:p>
        </p:txBody>
      </p:sp>
    </p:spTree>
    <p:extLst>
      <p:ext uri="{BB962C8B-B14F-4D97-AF65-F5344CB8AC3E}">
        <p14:creationId xmlns:p14="http://schemas.microsoft.com/office/powerpoint/2010/main" val="4165532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21176" y="718771"/>
            <a:ext cx="984907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4300">
              <a:lnSpc>
                <a:spcPct val="115000"/>
              </a:lnSpc>
              <a:spcBef>
                <a:spcPts val="370"/>
              </a:spcBef>
              <a:spcAft>
                <a:spcPts val="0"/>
              </a:spcAft>
            </a:pPr>
            <a:r>
              <a:rPr lang="es-ES" b="1" dirty="0">
                <a:solidFill>
                  <a:srgbClr val="1F497D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695475"/>
              </p:ext>
            </p:extLst>
          </p:nvPr>
        </p:nvGraphicFramePr>
        <p:xfrm>
          <a:off x="767442" y="865415"/>
          <a:ext cx="10368642" cy="54374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42052">
                  <a:extLst>
                    <a:ext uri="{9D8B030D-6E8A-4147-A177-3AD203B41FA5}">
                      <a16:colId xmlns:a16="http://schemas.microsoft.com/office/drawing/2014/main" val="3465707244"/>
                    </a:ext>
                  </a:extLst>
                </a:gridCol>
                <a:gridCol w="5226590">
                  <a:extLst>
                    <a:ext uri="{9D8B030D-6E8A-4147-A177-3AD203B41FA5}">
                      <a16:colId xmlns:a16="http://schemas.microsoft.com/office/drawing/2014/main" val="2725504897"/>
                    </a:ext>
                  </a:extLst>
                </a:gridCol>
              </a:tblGrid>
              <a:tr h="959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ASIGNATURA(S): 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Orientación Educativa V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MAESTRO RESPONSABLE(S): 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Jessica Dafne Leyva Miranda</a:t>
                      </a:r>
                      <a:endParaRPr lang="es-MX" sz="1200" dirty="0"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669913"/>
                  </a:ext>
                </a:extLst>
              </a:tr>
              <a:tr h="9595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NOMBRE DEL PROYECTO: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 Como comes … te ves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945365"/>
                  </a:ext>
                </a:extLst>
              </a:tr>
              <a:tr h="9595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OBJETIVO GENERAL: </a:t>
                      </a:r>
                      <a:r>
                        <a:rPr lang="es-MX" sz="1200" dirty="0">
                          <a:effectLst/>
                          <a:latin typeface="Ariel"/>
                        </a:rPr>
                        <a:t>Informar sobre los factores que influyen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los diferentes trastornos alimenticios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02527"/>
                  </a:ext>
                </a:extLst>
              </a:tr>
              <a:tr h="127939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CONTEXTO: La población con la que se elaborará el proyecto es de nivel preparatoria son adolescentes de un rango de edad de 15 a 18 años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953585"/>
                  </a:ext>
                </a:extLst>
              </a:tr>
              <a:tr h="639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FECHA: CICLO ESCOLAR: 2019-2020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912583"/>
                  </a:ext>
                </a:extLst>
              </a:tr>
              <a:tr h="639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GRUPOS Y     No. De ALUMNOS         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    5040                     17 alumno</a:t>
                      </a:r>
                      <a:endParaRPr lang="es-MX" sz="1200" dirty="0"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333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02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4114"/>
              </p:ext>
            </p:extLst>
          </p:nvPr>
        </p:nvGraphicFramePr>
        <p:xfrm>
          <a:off x="653143" y="636812"/>
          <a:ext cx="10809516" cy="5698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4043">
                  <a:extLst>
                    <a:ext uri="{9D8B030D-6E8A-4147-A177-3AD203B41FA5}">
                      <a16:colId xmlns:a16="http://schemas.microsoft.com/office/drawing/2014/main" val="1035114583"/>
                    </a:ext>
                  </a:extLst>
                </a:gridCol>
                <a:gridCol w="6625473">
                  <a:extLst>
                    <a:ext uri="{9D8B030D-6E8A-4147-A177-3AD203B41FA5}">
                      <a16:colId xmlns:a16="http://schemas.microsoft.com/office/drawing/2014/main" val="3348219567"/>
                    </a:ext>
                  </a:extLst>
                </a:gridCol>
              </a:tblGrid>
              <a:tr h="526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DISCIPLINA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OBJETIVO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160216"/>
                  </a:ext>
                </a:extLst>
              </a:tr>
              <a:tr h="1580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Orientación Educativa V</a:t>
                      </a:r>
                      <a:endParaRPr lang="es-MX" sz="1200" dirty="0"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Describir diagnóstico y pronóstico de los trastornos de la conducta alimenticia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Explicar los factores que influyen en los trastornos alimenticios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098512"/>
                  </a:ext>
                </a:extLst>
              </a:tr>
              <a:tr h="52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20918"/>
                  </a:ext>
                </a:extLst>
              </a:tr>
              <a:tr h="138875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NUCLEO DE CONOCIMIENTOS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(COMPETENCIAS ESPECIFICAS)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252276"/>
                  </a:ext>
                </a:extLst>
              </a:tr>
              <a:tr h="167608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Realizar una investigación sobre los factores que influye en el desarrollo de los  trastornos de la alimentación.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469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747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01115"/>
              </p:ext>
            </p:extLst>
          </p:nvPr>
        </p:nvGraphicFramePr>
        <p:xfrm>
          <a:off x="342902" y="457201"/>
          <a:ext cx="11250384" cy="6062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5371">
                  <a:extLst>
                    <a:ext uri="{9D8B030D-6E8A-4147-A177-3AD203B41FA5}">
                      <a16:colId xmlns:a16="http://schemas.microsoft.com/office/drawing/2014/main" val="3495082463"/>
                    </a:ext>
                  </a:extLst>
                </a:gridCol>
                <a:gridCol w="2936253">
                  <a:extLst>
                    <a:ext uri="{9D8B030D-6E8A-4147-A177-3AD203B41FA5}">
                      <a16:colId xmlns:a16="http://schemas.microsoft.com/office/drawing/2014/main" val="1916071667"/>
                    </a:ext>
                  </a:extLst>
                </a:gridCol>
                <a:gridCol w="2252469">
                  <a:extLst>
                    <a:ext uri="{9D8B030D-6E8A-4147-A177-3AD203B41FA5}">
                      <a16:colId xmlns:a16="http://schemas.microsoft.com/office/drawing/2014/main" val="2725219999"/>
                    </a:ext>
                  </a:extLst>
                </a:gridCol>
                <a:gridCol w="1695873">
                  <a:extLst>
                    <a:ext uri="{9D8B030D-6E8A-4147-A177-3AD203B41FA5}">
                      <a16:colId xmlns:a16="http://schemas.microsoft.com/office/drawing/2014/main" val="1282929098"/>
                    </a:ext>
                  </a:extLst>
                </a:gridCol>
                <a:gridCol w="1540418">
                  <a:extLst>
                    <a:ext uri="{9D8B030D-6E8A-4147-A177-3AD203B41FA5}">
                      <a16:colId xmlns:a16="http://schemas.microsoft.com/office/drawing/2014/main" val="1731680191"/>
                    </a:ext>
                  </a:extLst>
                </a:gridCol>
              </a:tblGrid>
              <a:tr h="281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DOCENTES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503958"/>
                  </a:ext>
                </a:extLst>
              </a:tr>
              <a:tr h="168616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Explicar sobre el origen de los trastornos alimenticios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Investigar el concepto de autoestima y auto concepto y la relación que tienen estos factores en el desarrollo de los trastornos alimenticios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Trabajo de investigación y test de auto estima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Lista de cotejo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 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 10%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131874"/>
                  </a:ext>
                </a:extLst>
              </a:tr>
              <a:tr h="14051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DE DESARROLLO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566286"/>
                  </a:ext>
                </a:extLst>
              </a:tr>
              <a:tr h="281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DOCENTES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982943"/>
                  </a:ext>
                </a:extLst>
              </a:tr>
              <a:tr h="1766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Introducción del tema de Auto estima y Auto concepto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Investigar  de que, manera influye el autoestima en los trastornos alimenticios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Cuestionario 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Lista de cotejo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  10%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807528"/>
                  </a:ext>
                </a:extLst>
              </a:tr>
              <a:tr h="14051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DE CIERRE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95534"/>
                  </a:ext>
                </a:extLst>
              </a:tr>
              <a:tr h="281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DOCENTES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151880"/>
                  </a:ext>
                </a:extLst>
              </a:tr>
              <a:tr h="1401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Asesoría en qué manera se puede desarrollar y fortalecer el auto estima ,lo cual ayuda a prevenir los trastornos alimenticios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Realizaran dinámica para desarrollar una buena autoestima.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Presentación y material utilizado para la semana cultural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Rubrica de exposición 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20%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57295" marR="5729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630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440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312954"/>
              </p:ext>
            </p:extLst>
          </p:nvPr>
        </p:nvGraphicFramePr>
        <p:xfrm>
          <a:off x="767446" y="384300"/>
          <a:ext cx="11021781" cy="27103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41864">
                  <a:extLst>
                    <a:ext uri="{9D8B030D-6E8A-4147-A177-3AD203B41FA5}">
                      <a16:colId xmlns:a16="http://schemas.microsoft.com/office/drawing/2014/main" val="602413342"/>
                    </a:ext>
                  </a:extLst>
                </a:gridCol>
                <a:gridCol w="591832">
                  <a:extLst>
                    <a:ext uri="{9D8B030D-6E8A-4147-A177-3AD203B41FA5}">
                      <a16:colId xmlns:a16="http://schemas.microsoft.com/office/drawing/2014/main" val="758758484"/>
                    </a:ext>
                  </a:extLst>
                </a:gridCol>
                <a:gridCol w="536347">
                  <a:extLst>
                    <a:ext uri="{9D8B030D-6E8A-4147-A177-3AD203B41FA5}">
                      <a16:colId xmlns:a16="http://schemas.microsoft.com/office/drawing/2014/main" val="3116382244"/>
                    </a:ext>
                  </a:extLst>
                </a:gridCol>
                <a:gridCol w="443873">
                  <a:extLst>
                    <a:ext uri="{9D8B030D-6E8A-4147-A177-3AD203B41FA5}">
                      <a16:colId xmlns:a16="http://schemas.microsoft.com/office/drawing/2014/main" val="3140534616"/>
                    </a:ext>
                  </a:extLst>
                </a:gridCol>
                <a:gridCol w="517852">
                  <a:extLst>
                    <a:ext uri="{9D8B030D-6E8A-4147-A177-3AD203B41FA5}">
                      <a16:colId xmlns:a16="http://schemas.microsoft.com/office/drawing/2014/main" val="718718617"/>
                    </a:ext>
                  </a:extLst>
                </a:gridCol>
                <a:gridCol w="452395">
                  <a:extLst>
                    <a:ext uri="{9D8B030D-6E8A-4147-A177-3AD203B41FA5}">
                      <a16:colId xmlns:a16="http://schemas.microsoft.com/office/drawing/2014/main" val="2806735378"/>
                    </a:ext>
                  </a:extLst>
                </a:gridCol>
                <a:gridCol w="134676">
                  <a:extLst>
                    <a:ext uri="{9D8B030D-6E8A-4147-A177-3AD203B41FA5}">
                      <a16:colId xmlns:a16="http://schemas.microsoft.com/office/drawing/2014/main" val="4128026194"/>
                    </a:ext>
                  </a:extLst>
                </a:gridCol>
                <a:gridCol w="154096">
                  <a:extLst>
                    <a:ext uri="{9D8B030D-6E8A-4147-A177-3AD203B41FA5}">
                      <a16:colId xmlns:a16="http://schemas.microsoft.com/office/drawing/2014/main" val="1544658262"/>
                    </a:ext>
                  </a:extLst>
                </a:gridCol>
                <a:gridCol w="284053">
                  <a:extLst>
                    <a:ext uri="{9D8B030D-6E8A-4147-A177-3AD203B41FA5}">
                      <a16:colId xmlns:a16="http://schemas.microsoft.com/office/drawing/2014/main" val="4245161452"/>
                    </a:ext>
                  </a:extLst>
                </a:gridCol>
                <a:gridCol w="275037">
                  <a:extLst>
                    <a:ext uri="{9D8B030D-6E8A-4147-A177-3AD203B41FA5}">
                      <a16:colId xmlns:a16="http://schemas.microsoft.com/office/drawing/2014/main" val="1778481941"/>
                    </a:ext>
                  </a:extLst>
                </a:gridCol>
                <a:gridCol w="275037">
                  <a:extLst>
                    <a:ext uri="{9D8B030D-6E8A-4147-A177-3AD203B41FA5}">
                      <a16:colId xmlns:a16="http://schemas.microsoft.com/office/drawing/2014/main" val="3794766450"/>
                    </a:ext>
                  </a:extLst>
                </a:gridCol>
                <a:gridCol w="290791">
                  <a:extLst>
                    <a:ext uri="{9D8B030D-6E8A-4147-A177-3AD203B41FA5}">
                      <a16:colId xmlns:a16="http://schemas.microsoft.com/office/drawing/2014/main" val="3602718087"/>
                    </a:ext>
                  </a:extLst>
                </a:gridCol>
                <a:gridCol w="355879">
                  <a:extLst>
                    <a:ext uri="{9D8B030D-6E8A-4147-A177-3AD203B41FA5}">
                      <a16:colId xmlns:a16="http://schemas.microsoft.com/office/drawing/2014/main" val="4063524632"/>
                    </a:ext>
                  </a:extLst>
                </a:gridCol>
                <a:gridCol w="278997">
                  <a:extLst>
                    <a:ext uri="{9D8B030D-6E8A-4147-A177-3AD203B41FA5}">
                      <a16:colId xmlns:a16="http://schemas.microsoft.com/office/drawing/2014/main" val="2867646786"/>
                    </a:ext>
                  </a:extLst>
                </a:gridCol>
                <a:gridCol w="240075">
                  <a:extLst>
                    <a:ext uri="{9D8B030D-6E8A-4147-A177-3AD203B41FA5}">
                      <a16:colId xmlns:a16="http://schemas.microsoft.com/office/drawing/2014/main" val="2132419711"/>
                    </a:ext>
                  </a:extLst>
                </a:gridCol>
                <a:gridCol w="400473">
                  <a:extLst>
                    <a:ext uri="{9D8B030D-6E8A-4147-A177-3AD203B41FA5}">
                      <a16:colId xmlns:a16="http://schemas.microsoft.com/office/drawing/2014/main" val="1354849209"/>
                    </a:ext>
                  </a:extLst>
                </a:gridCol>
                <a:gridCol w="134676">
                  <a:extLst>
                    <a:ext uri="{9D8B030D-6E8A-4147-A177-3AD203B41FA5}">
                      <a16:colId xmlns:a16="http://schemas.microsoft.com/office/drawing/2014/main" val="3453839259"/>
                    </a:ext>
                  </a:extLst>
                </a:gridCol>
                <a:gridCol w="179654">
                  <a:extLst>
                    <a:ext uri="{9D8B030D-6E8A-4147-A177-3AD203B41FA5}">
                      <a16:colId xmlns:a16="http://schemas.microsoft.com/office/drawing/2014/main" val="2606845885"/>
                    </a:ext>
                  </a:extLst>
                </a:gridCol>
                <a:gridCol w="238680">
                  <a:extLst>
                    <a:ext uri="{9D8B030D-6E8A-4147-A177-3AD203B41FA5}">
                      <a16:colId xmlns:a16="http://schemas.microsoft.com/office/drawing/2014/main" val="2879172382"/>
                    </a:ext>
                  </a:extLst>
                </a:gridCol>
                <a:gridCol w="134676">
                  <a:extLst>
                    <a:ext uri="{9D8B030D-6E8A-4147-A177-3AD203B41FA5}">
                      <a16:colId xmlns:a16="http://schemas.microsoft.com/office/drawing/2014/main" val="331412470"/>
                    </a:ext>
                  </a:extLst>
                </a:gridCol>
                <a:gridCol w="275037">
                  <a:extLst>
                    <a:ext uri="{9D8B030D-6E8A-4147-A177-3AD203B41FA5}">
                      <a16:colId xmlns:a16="http://schemas.microsoft.com/office/drawing/2014/main" val="2944159550"/>
                    </a:ext>
                  </a:extLst>
                </a:gridCol>
                <a:gridCol w="275037">
                  <a:extLst>
                    <a:ext uri="{9D8B030D-6E8A-4147-A177-3AD203B41FA5}">
                      <a16:colId xmlns:a16="http://schemas.microsoft.com/office/drawing/2014/main" val="414249651"/>
                    </a:ext>
                  </a:extLst>
                </a:gridCol>
                <a:gridCol w="205333">
                  <a:extLst>
                    <a:ext uri="{9D8B030D-6E8A-4147-A177-3AD203B41FA5}">
                      <a16:colId xmlns:a16="http://schemas.microsoft.com/office/drawing/2014/main" val="3709217846"/>
                    </a:ext>
                  </a:extLst>
                </a:gridCol>
                <a:gridCol w="134676">
                  <a:extLst>
                    <a:ext uri="{9D8B030D-6E8A-4147-A177-3AD203B41FA5}">
                      <a16:colId xmlns:a16="http://schemas.microsoft.com/office/drawing/2014/main" val="2021320392"/>
                    </a:ext>
                  </a:extLst>
                </a:gridCol>
                <a:gridCol w="275037">
                  <a:extLst>
                    <a:ext uri="{9D8B030D-6E8A-4147-A177-3AD203B41FA5}">
                      <a16:colId xmlns:a16="http://schemas.microsoft.com/office/drawing/2014/main" val="3638632478"/>
                    </a:ext>
                  </a:extLst>
                </a:gridCol>
                <a:gridCol w="235911">
                  <a:extLst>
                    <a:ext uri="{9D8B030D-6E8A-4147-A177-3AD203B41FA5}">
                      <a16:colId xmlns:a16="http://schemas.microsoft.com/office/drawing/2014/main" val="253337232"/>
                    </a:ext>
                  </a:extLst>
                </a:gridCol>
                <a:gridCol w="134676">
                  <a:extLst>
                    <a:ext uri="{9D8B030D-6E8A-4147-A177-3AD203B41FA5}">
                      <a16:colId xmlns:a16="http://schemas.microsoft.com/office/drawing/2014/main" val="2172317353"/>
                    </a:ext>
                  </a:extLst>
                </a:gridCol>
                <a:gridCol w="275037">
                  <a:extLst>
                    <a:ext uri="{9D8B030D-6E8A-4147-A177-3AD203B41FA5}">
                      <a16:colId xmlns:a16="http://schemas.microsoft.com/office/drawing/2014/main" val="3456681942"/>
                    </a:ext>
                  </a:extLst>
                </a:gridCol>
                <a:gridCol w="275037">
                  <a:extLst>
                    <a:ext uri="{9D8B030D-6E8A-4147-A177-3AD203B41FA5}">
                      <a16:colId xmlns:a16="http://schemas.microsoft.com/office/drawing/2014/main" val="1741755256"/>
                    </a:ext>
                  </a:extLst>
                </a:gridCol>
                <a:gridCol w="275037">
                  <a:extLst>
                    <a:ext uri="{9D8B030D-6E8A-4147-A177-3AD203B41FA5}">
                      <a16:colId xmlns:a16="http://schemas.microsoft.com/office/drawing/2014/main" val="38767922"/>
                    </a:ext>
                  </a:extLst>
                </a:gridCol>
              </a:tblGrid>
              <a:tr h="252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CRONOGRAMA DE ACTIVIDADES: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es-MX" sz="120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940421"/>
                  </a:ext>
                </a:extLst>
              </a:tr>
              <a:tr h="332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Primer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Segundo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194553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AGT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SEP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OCT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NOV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DIC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555341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¿Información del proyecto?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31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383925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761841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Auto estima y auto concepto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19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816773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783858"/>
                  </a:ext>
                </a:extLst>
              </a:tr>
              <a:tr h="332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Tipos de trastornos alimenticios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30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825866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182770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930926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518570"/>
                  </a:ext>
                </a:extLst>
              </a:tr>
              <a:tr h="166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39346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253523"/>
              </p:ext>
            </p:extLst>
          </p:nvPr>
        </p:nvGraphicFramePr>
        <p:xfrm>
          <a:off x="767441" y="3353889"/>
          <a:ext cx="11021786" cy="30650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69772">
                  <a:extLst>
                    <a:ext uri="{9D8B030D-6E8A-4147-A177-3AD203B41FA5}">
                      <a16:colId xmlns:a16="http://schemas.microsoft.com/office/drawing/2014/main" val="3183483440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373073514"/>
                    </a:ext>
                  </a:extLst>
                </a:gridCol>
                <a:gridCol w="420461">
                  <a:extLst>
                    <a:ext uri="{9D8B030D-6E8A-4147-A177-3AD203B41FA5}">
                      <a16:colId xmlns:a16="http://schemas.microsoft.com/office/drawing/2014/main" val="1254740667"/>
                    </a:ext>
                  </a:extLst>
                </a:gridCol>
                <a:gridCol w="414413">
                  <a:extLst>
                    <a:ext uri="{9D8B030D-6E8A-4147-A177-3AD203B41FA5}">
                      <a16:colId xmlns:a16="http://schemas.microsoft.com/office/drawing/2014/main" val="1100093524"/>
                    </a:ext>
                  </a:extLst>
                </a:gridCol>
                <a:gridCol w="414413">
                  <a:extLst>
                    <a:ext uri="{9D8B030D-6E8A-4147-A177-3AD203B41FA5}">
                      <a16:colId xmlns:a16="http://schemas.microsoft.com/office/drawing/2014/main" val="443296947"/>
                    </a:ext>
                  </a:extLst>
                </a:gridCol>
                <a:gridCol w="414413">
                  <a:extLst>
                    <a:ext uri="{9D8B030D-6E8A-4147-A177-3AD203B41FA5}">
                      <a16:colId xmlns:a16="http://schemas.microsoft.com/office/drawing/2014/main" val="2460337340"/>
                    </a:ext>
                  </a:extLst>
                </a:gridCol>
                <a:gridCol w="239582">
                  <a:extLst>
                    <a:ext uri="{9D8B030D-6E8A-4147-A177-3AD203B41FA5}">
                      <a16:colId xmlns:a16="http://schemas.microsoft.com/office/drawing/2014/main" val="2215391770"/>
                    </a:ext>
                  </a:extLst>
                </a:gridCol>
                <a:gridCol w="239582">
                  <a:extLst>
                    <a:ext uri="{9D8B030D-6E8A-4147-A177-3AD203B41FA5}">
                      <a16:colId xmlns:a16="http://schemas.microsoft.com/office/drawing/2014/main" val="3514602234"/>
                    </a:ext>
                  </a:extLst>
                </a:gridCol>
                <a:gridCol w="532888">
                  <a:extLst>
                    <a:ext uri="{9D8B030D-6E8A-4147-A177-3AD203B41FA5}">
                      <a16:colId xmlns:a16="http://schemas.microsoft.com/office/drawing/2014/main" val="2772531067"/>
                    </a:ext>
                  </a:extLst>
                </a:gridCol>
                <a:gridCol w="239582">
                  <a:extLst>
                    <a:ext uri="{9D8B030D-6E8A-4147-A177-3AD203B41FA5}">
                      <a16:colId xmlns:a16="http://schemas.microsoft.com/office/drawing/2014/main" val="826964167"/>
                    </a:ext>
                  </a:extLst>
                </a:gridCol>
                <a:gridCol w="239582">
                  <a:extLst>
                    <a:ext uri="{9D8B030D-6E8A-4147-A177-3AD203B41FA5}">
                      <a16:colId xmlns:a16="http://schemas.microsoft.com/office/drawing/2014/main" val="1716130929"/>
                    </a:ext>
                  </a:extLst>
                </a:gridCol>
                <a:gridCol w="676860">
                  <a:extLst>
                    <a:ext uri="{9D8B030D-6E8A-4147-A177-3AD203B41FA5}">
                      <a16:colId xmlns:a16="http://schemas.microsoft.com/office/drawing/2014/main" val="2122968450"/>
                    </a:ext>
                  </a:extLst>
                </a:gridCol>
                <a:gridCol w="535888">
                  <a:extLst>
                    <a:ext uri="{9D8B030D-6E8A-4147-A177-3AD203B41FA5}">
                      <a16:colId xmlns:a16="http://schemas.microsoft.com/office/drawing/2014/main" val="2995032173"/>
                    </a:ext>
                  </a:extLst>
                </a:gridCol>
                <a:gridCol w="439907">
                  <a:extLst>
                    <a:ext uri="{9D8B030D-6E8A-4147-A177-3AD203B41FA5}">
                      <a16:colId xmlns:a16="http://schemas.microsoft.com/office/drawing/2014/main" val="2840057392"/>
                    </a:ext>
                  </a:extLst>
                </a:gridCol>
                <a:gridCol w="444907">
                  <a:extLst>
                    <a:ext uri="{9D8B030D-6E8A-4147-A177-3AD203B41FA5}">
                      <a16:colId xmlns:a16="http://schemas.microsoft.com/office/drawing/2014/main" val="3108024163"/>
                    </a:ext>
                  </a:extLst>
                </a:gridCol>
                <a:gridCol w="695858">
                  <a:extLst>
                    <a:ext uri="{9D8B030D-6E8A-4147-A177-3AD203B41FA5}">
                      <a16:colId xmlns:a16="http://schemas.microsoft.com/office/drawing/2014/main" val="1017183323"/>
                    </a:ext>
                  </a:extLst>
                </a:gridCol>
                <a:gridCol w="500895">
                  <a:extLst>
                    <a:ext uri="{9D8B030D-6E8A-4147-A177-3AD203B41FA5}">
                      <a16:colId xmlns:a16="http://schemas.microsoft.com/office/drawing/2014/main" val="3533960456"/>
                    </a:ext>
                  </a:extLst>
                </a:gridCol>
                <a:gridCol w="414413">
                  <a:extLst>
                    <a:ext uri="{9D8B030D-6E8A-4147-A177-3AD203B41FA5}">
                      <a16:colId xmlns:a16="http://schemas.microsoft.com/office/drawing/2014/main" val="2373621752"/>
                    </a:ext>
                  </a:extLst>
                </a:gridCol>
                <a:gridCol w="456902">
                  <a:extLst>
                    <a:ext uri="{9D8B030D-6E8A-4147-A177-3AD203B41FA5}">
                      <a16:colId xmlns:a16="http://schemas.microsoft.com/office/drawing/2014/main" val="2362355464"/>
                    </a:ext>
                  </a:extLst>
                </a:gridCol>
                <a:gridCol w="239582">
                  <a:extLst>
                    <a:ext uri="{9D8B030D-6E8A-4147-A177-3AD203B41FA5}">
                      <a16:colId xmlns:a16="http://schemas.microsoft.com/office/drawing/2014/main" val="4025243443"/>
                    </a:ext>
                  </a:extLst>
                </a:gridCol>
              </a:tblGrid>
              <a:tr h="320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ACTIVIDADES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Tercer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Bimestre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Cuarto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Bimestre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315310"/>
                  </a:ext>
                </a:extLst>
              </a:tr>
              <a:tr h="160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ENE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FEB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MZ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ABL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MAYO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212866"/>
                  </a:ext>
                </a:extLst>
              </a:tr>
              <a:tr h="320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Signos y síntomas de trastornos alimenticios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13420"/>
                  </a:ext>
                </a:extLst>
              </a:tr>
              <a:tr h="160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676117"/>
                  </a:ext>
                </a:extLst>
              </a:tr>
              <a:tr h="480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El autoestima y auto concepto como origen de los trastornos alimenticios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672913"/>
                  </a:ext>
                </a:extLst>
              </a:tr>
              <a:tr h="160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539913"/>
                  </a:ext>
                </a:extLst>
              </a:tr>
              <a:tr h="480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Técnicas de autoestima para prevenir los trastornos en la adolescencia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390923"/>
                  </a:ext>
                </a:extLst>
              </a:tr>
              <a:tr h="160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564393"/>
                  </a:ext>
                </a:extLst>
              </a:tr>
              <a:tr h="320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Presentación del diseño del proyecto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388621"/>
                  </a:ext>
                </a:extLst>
              </a:tr>
              <a:tr h="160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41556"/>
                  </a:ext>
                </a:extLst>
              </a:tr>
              <a:tr h="160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82663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93925" y="2733675"/>
            <a:ext cx="73737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0815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222939"/>
              </p:ext>
            </p:extLst>
          </p:nvPr>
        </p:nvGraphicFramePr>
        <p:xfrm>
          <a:off x="408214" y="506186"/>
          <a:ext cx="11511643" cy="58946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24701">
                  <a:extLst>
                    <a:ext uri="{9D8B030D-6E8A-4147-A177-3AD203B41FA5}">
                      <a16:colId xmlns:a16="http://schemas.microsoft.com/office/drawing/2014/main" val="1133235751"/>
                    </a:ext>
                  </a:extLst>
                </a:gridCol>
                <a:gridCol w="3902728">
                  <a:extLst>
                    <a:ext uri="{9D8B030D-6E8A-4147-A177-3AD203B41FA5}">
                      <a16:colId xmlns:a16="http://schemas.microsoft.com/office/drawing/2014/main" val="446317039"/>
                    </a:ext>
                  </a:extLst>
                </a:gridCol>
                <a:gridCol w="3684214">
                  <a:extLst>
                    <a:ext uri="{9D8B030D-6E8A-4147-A177-3AD203B41FA5}">
                      <a16:colId xmlns:a16="http://schemas.microsoft.com/office/drawing/2014/main" val="1816268707"/>
                    </a:ext>
                  </a:extLst>
                </a:gridCol>
              </a:tblGrid>
              <a:tr h="38555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Lista de Recursos: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107800"/>
                  </a:ext>
                </a:extLst>
              </a:tr>
              <a:tr h="369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HUMANOS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MATERIALES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TÉCNICOS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118226"/>
                  </a:ext>
                </a:extLst>
              </a:tr>
              <a:tr h="5139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Alumnos divididos en equipos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Alumnos del instituto para realizar la presentación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Maestra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Computadora, papel, lápices y plumones, proyector, celular para grabar entrevistas o cámara de video. Pizarrón.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cuestionarios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Conocimientos de computación, manejo de estadísticas, conocimientos necesarios del idioma inglés.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163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826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750785"/>
              </p:ext>
            </p:extLst>
          </p:nvPr>
        </p:nvGraphicFramePr>
        <p:xfrm>
          <a:off x="890505" y="767443"/>
          <a:ext cx="10536688" cy="54423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68344">
                  <a:extLst>
                    <a:ext uri="{9D8B030D-6E8A-4147-A177-3AD203B41FA5}">
                      <a16:colId xmlns:a16="http://schemas.microsoft.com/office/drawing/2014/main" val="875659902"/>
                    </a:ext>
                  </a:extLst>
                </a:gridCol>
                <a:gridCol w="5268344">
                  <a:extLst>
                    <a:ext uri="{9D8B030D-6E8A-4147-A177-3AD203B41FA5}">
                      <a16:colId xmlns:a16="http://schemas.microsoft.com/office/drawing/2014/main" val="3752476947"/>
                    </a:ext>
                  </a:extLst>
                </a:gridCol>
              </a:tblGrid>
              <a:tr h="815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ASIGNATURA(S): Psicología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MAESTRO RESPONSABLE(S): 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García López Javier Abraham</a:t>
                      </a:r>
                      <a:endParaRPr lang="es-MX" sz="1200" dirty="0"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624940"/>
                  </a:ext>
                </a:extLst>
              </a:tr>
              <a:tr h="81561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NOMBRE DEL PROYECTO: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 Como comes … te ves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547721"/>
                  </a:ext>
                </a:extLst>
              </a:tr>
              <a:tr h="135935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OBJETIVO GENERAL: Emprender acciones para prevenir los diferentes trastornos alimenticios, los cuales son más frecuentes durante la etapa de la adolescencia.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733584"/>
                  </a:ext>
                </a:extLst>
              </a:tr>
              <a:tr h="108748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CONTEXTO: La población con la que se elaborará el proyecto es de nivel preparatoria son adolescentes de un rango de edad de 15 a 18 años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146695"/>
                  </a:ext>
                </a:extLst>
              </a:tr>
              <a:tr h="543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FECHA:  CICLO ESCOLAR: 2019-2020</a:t>
                      </a:r>
                      <a:endParaRPr lang="es-MX" sz="1200" dirty="0"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51949"/>
                  </a:ext>
                </a:extLst>
              </a:tr>
              <a:tr h="815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GRUPOS Y No. De ALUMNOS: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25 alumnos. De los terceros</a:t>
                      </a:r>
                      <a:endParaRPr lang="es-MX" sz="1200" dirty="0"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 </a:t>
                      </a:r>
                      <a:endParaRPr lang="es-MX" sz="1200" dirty="0"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57172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 rot="2848992">
            <a:off x="1885179" y="2174404"/>
            <a:ext cx="1685307" cy="47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209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864586"/>
              </p:ext>
            </p:extLst>
          </p:nvPr>
        </p:nvGraphicFramePr>
        <p:xfrm>
          <a:off x="999068" y="474134"/>
          <a:ext cx="10718800" cy="574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8717">
                  <a:extLst>
                    <a:ext uri="{9D8B030D-6E8A-4147-A177-3AD203B41FA5}">
                      <a16:colId xmlns:a16="http://schemas.microsoft.com/office/drawing/2014/main" val="3044208114"/>
                    </a:ext>
                  </a:extLst>
                </a:gridCol>
                <a:gridCol w="6640083">
                  <a:extLst>
                    <a:ext uri="{9D8B030D-6E8A-4147-A177-3AD203B41FA5}">
                      <a16:colId xmlns:a16="http://schemas.microsoft.com/office/drawing/2014/main" val="2825416420"/>
                    </a:ext>
                  </a:extLst>
                </a:gridCol>
              </a:tblGrid>
              <a:tr h="517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DISCIPLINA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OBJETIVO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089825"/>
                  </a:ext>
                </a:extLst>
              </a:tr>
              <a:tr h="1552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Psicología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Conocer el origen del trastorno alimenticio, así como sus principales características, el impacto social como constructo en la autopercepción.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284370"/>
                  </a:ext>
                </a:extLst>
              </a:tr>
              <a:tr h="517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601799"/>
                  </a:ext>
                </a:extLst>
              </a:tr>
              <a:tr h="136452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NUCLEO DE CONOCIMIENTOS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(COMPETENCIAS ESPECIFICAS)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8972"/>
                  </a:ext>
                </a:extLst>
              </a:tr>
              <a:tr h="17879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Realizar una investigación sobre el origen de los trastornos de la alimentación, así como su desarrollo a través del crecimiento y maduración humana, también mostrar la importancia de la asesoría psicológica y sus principales tratamientos.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98960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90763" y="3180334"/>
            <a:ext cx="758137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PROTOCOLO</a:t>
            </a:r>
            <a:endParaRPr kumimoji="0" lang="es-MX" altLang="es-MX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35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045067"/>
              </p:ext>
            </p:extLst>
          </p:nvPr>
        </p:nvGraphicFramePr>
        <p:xfrm>
          <a:off x="669472" y="326572"/>
          <a:ext cx="11283041" cy="5954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2654">
                  <a:extLst>
                    <a:ext uri="{9D8B030D-6E8A-4147-A177-3AD203B41FA5}">
                      <a16:colId xmlns:a16="http://schemas.microsoft.com/office/drawing/2014/main" val="64935901"/>
                    </a:ext>
                  </a:extLst>
                </a:gridCol>
                <a:gridCol w="2894091">
                  <a:extLst>
                    <a:ext uri="{9D8B030D-6E8A-4147-A177-3AD203B41FA5}">
                      <a16:colId xmlns:a16="http://schemas.microsoft.com/office/drawing/2014/main" val="1629203730"/>
                    </a:ext>
                  </a:extLst>
                </a:gridCol>
                <a:gridCol w="2178947">
                  <a:extLst>
                    <a:ext uri="{9D8B030D-6E8A-4147-A177-3AD203B41FA5}">
                      <a16:colId xmlns:a16="http://schemas.microsoft.com/office/drawing/2014/main" val="2753849339"/>
                    </a:ext>
                  </a:extLst>
                </a:gridCol>
                <a:gridCol w="1979211">
                  <a:extLst>
                    <a:ext uri="{9D8B030D-6E8A-4147-A177-3AD203B41FA5}">
                      <a16:colId xmlns:a16="http://schemas.microsoft.com/office/drawing/2014/main" val="2281114286"/>
                    </a:ext>
                  </a:extLst>
                </a:gridCol>
                <a:gridCol w="458138">
                  <a:extLst>
                    <a:ext uri="{9D8B030D-6E8A-4147-A177-3AD203B41FA5}">
                      <a16:colId xmlns:a16="http://schemas.microsoft.com/office/drawing/2014/main" val="391671550"/>
                    </a:ext>
                  </a:extLst>
                </a:gridCol>
              </a:tblGrid>
              <a:tr h="17203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DE APERTURA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937327"/>
                  </a:ext>
                </a:extLst>
              </a:tr>
              <a:tr h="515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marL="91364" marR="91364" marT="45682" marB="456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061217"/>
                  </a:ext>
                </a:extLst>
              </a:tr>
              <a:tr h="515984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Investigar sobre el origen personal y social de la autopercepción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Trabajo de investigación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Lista de cotejo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10%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marL="91364" marR="91364" marT="45682" marB="456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120577"/>
                  </a:ext>
                </a:extLst>
              </a:tr>
              <a:tr h="17203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DE DESARROLLO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729479"/>
                  </a:ext>
                </a:extLst>
              </a:tr>
              <a:tr h="515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marL="91364" marR="91364" marT="45682" marB="456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76007"/>
                  </a:ext>
                </a:extLst>
              </a:tr>
              <a:tr h="15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Investigar los diferentes tipos de trastornos alimenticios. Interpretar el concepto de belleza que tienen las personas que sufren de un trastorno de la conducta alimentaria en inglés.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Cuadro sinóptico, exposición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Lista de cotejo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10%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marL="91364" marR="91364" marT="45682" marB="456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69470"/>
                  </a:ext>
                </a:extLst>
              </a:tr>
              <a:tr h="17203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DE CIERRE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940241"/>
                  </a:ext>
                </a:extLst>
              </a:tr>
              <a:tr h="515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marL="91364" marR="91364" marT="45682" marB="456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491211"/>
                  </a:ext>
                </a:extLst>
              </a:tr>
              <a:tr h="1794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Presentación de los trabajos en la semana cultural a manera de exposición y presentación.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Presentación y material utilizado para la semana cultural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Rubrica de exposición 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20%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23" marR="685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 marL="91364" marR="91364" marT="45682" marB="456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409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859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874684"/>
              </p:ext>
            </p:extLst>
          </p:nvPr>
        </p:nvGraphicFramePr>
        <p:xfrm>
          <a:off x="555140" y="450691"/>
          <a:ext cx="10809530" cy="31557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37330">
                  <a:extLst>
                    <a:ext uri="{9D8B030D-6E8A-4147-A177-3AD203B41FA5}">
                      <a16:colId xmlns:a16="http://schemas.microsoft.com/office/drawing/2014/main" val="4028824536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1958241771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1682295365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3850552642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3704856016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3644918382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4114945049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561122630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9981960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1177245751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2887394985"/>
                    </a:ext>
                  </a:extLst>
                </a:gridCol>
                <a:gridCol w="312756">
                  <a:extLst>
                    <a:ext uri="{9D8B030D-6E8A-4147-A177-3AD203B41FA5}">
                      <a16:colId xmlns:a16="http://schemas.microsoft.com/office/drawing/2014/main" val="263681140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4034490627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1960731157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3280788304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1079795401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3468035790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3780616229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1712188212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2399678569"/>
                    </a:ext>
                  </a:extLst>
                </a:gridCol>
                <a:gridCol w="282076">
                  <a:extLst>
                    <a:ext uri="{9D8B030D-6E8A-4147-A177-3AD203B41FA5}">
                      <a16:colId xmlns:a16="http://schemas.microsoft.com/office/drawing/2014/main" val="380760931"/>
                    </a:ext>
                  </a:extLst>
                </a:gridCol>
              </a:tblGrid>
              <a:tr h="412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CRONOGRAMA DE ACTIVIDADES: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218509"/>
                  </a:ext>
                </a:extLst>
              </a:tr>
              <a:tr h="27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Primer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Segundo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3728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AGT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SEP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OCT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NOV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DIC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957746"/>
                  </a:ext>
                </a:extLst>
              </a:tr>
              <a:tr h="275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¿Qué es belleza?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27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328396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62259"/>
                  </a:ext>
                </a:extLst>
              </a:tr>
              <a:tr h="412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Discutir sobre el origen del problema, así como las principales características que como origen social se desarrolla en la autopercepción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10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852252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013147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314243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403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955507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414433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043512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20642"/>
              </p:ext>
            </p:extLst>
          </p:nvPr>
        </p:nvGraphicFramePr>
        <p:xfrm>
          <a:off x="489828" y="3883023"/>
          <a:ext cx="10940154" cy="24131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66815">
                  <a:extLst>
                    <a:ext uri="{9D8B030D-6E8A-4147-A177-3AD203B41FA5}">
                      <a16:colId xmlns:a16="http://schemas.microsoft.com/office/drawing/2014/main" val="773514286"/>
                    </a:ext>
                  </a:extLst>
                </a:gridCol>
                <a:gridCol w="554998">
                  <a:extLst>
                    <a:ext uri="{9D8B030D-6E8A-4147-A177-3AD203B41FA5}">
                      <a16:colId xmlns:a16="http://schemas.microsoft.com/office/drawing/2014/main" val="559334085"/>
                    </a:ext>
                  </a:extLst>
                </a:gridCol>
                <a:gridCol w="556008">
                  <a:extLst>
                    <a:ext uri="{9D8B030D-6E8A-4147-A177-3AD203B41FA5}">
                      <a16:colId xmlns:a16="http://schemas.microsoft.com/office/drawing/2014/main" val="163885580"/>
                    </a:ext>
                  </a:extLst>
                </a:gridCol>
                <a:gridCol w="382288">
                  <a:extLst>
                    <a:ext uri="{9D8B030D-6E8A-4147-A177-3AD203B41FA5}">
                      <a16:colId xmlns:a16="http://schemas.microsoft.com/office/drawing/2014/main" val="3777634949"/>
                    </a:ext>
                  </a:extLst>
                </a:gridCol>
                <a:gridCol w="382288">
                  <a:extLst>
                    <a:ext uri="{9D8B030D-6E8A-4147-A177-3AD203B41FA5}">
                      <a16:colId xmlns:a16="http://schemas.microsoft.com/office/drawing/2014/main" val="1679035474"/>
                    </a:ext>
                  </a:extLst>
                </a:gridCol>
                <a:gridCol w="386480">
                  <a:extLst>
                    <a:ext uri="{9D8B030D-6E8A-4147-A177-3AD203B41FA5}">
                      <a16:colId xmlns:a16="http://schemas.microsoft.com/office/drawing/2014/main" val="3288225087"/>
                    </a:ext>
                  </a:extLst>
                </a:gridCol>
                <a:gridCol w="221011">
                  <a:extLst>
                    <a:ext uri="{9D8B030D-6E8A-4147-A177-3AD203B41FA5}">
                      <a16:colId xmlns:a16="http://schemas.microsoft.com/office/drawing/2014/main" val="2002388686"/>
                    </a:ext>
                  </a:extLst>
                </a:gridCol>
                <a:gridCol w="221011">
                  <a:extLst>
                    <a:ext uri="{9D8B030D-6E8A-4147-A177-3AD203B41FA5}">
                      <a16:colId xmlns:a16="http://schemas.microsoft.com/office/drawing/2014/main" val="428375175"/>
                    </a:ext>
                  </a:extLst>
                </a:gridCol>
                <a:gridCol w="537843">
                  <a:extLst>
                    <a:ext uri="{9D8B030D-6E8A-4147-A177-3AD203B41FA5}">
                      <a16:colId xmlns:a16="http://schemas.microsoft.com/office/drawing/2014/main" val="1663589167"/>
                    </a:ext>
                  </a:extLst>
                </a:gridCol>
                <a:gridCol w="221011">
                  <a:extLst>
                    <a:ext uri="{9D8B030D-6E8A-4147-A177-3AD203B41FA5}">
                      <a16:colId xmlns:a16="http://schemas.microsoft.com/office/drawing/2014/main" val="2688890909"/>
                    </a:ext>
                  </a:extLst>
                </a:gridCol>
                <a:gridCol w="221011">
                  <a:extLst>
                    <a:ext uri="{9D8B030D-6E8A-4147-A177-3AD203B41FA5}">
                      <a16:colId xmlns:a16="http://schemas.microsoft.com/office/drawing/2014/main" val="1460249402"/>
                    </a:ext>
                  </a:extLst>
                </a:gridCol>
                <a:gridCol w="683150">
                  <a:extLst>
                    <a:ext uri="{9D8B030D-6E8A-4147-A177-3AD203B41FA5}">
                      <a16:colId xmlns:a16="http://schemas.microsoft.com/office/drawing/2014/main" val="2091541601"/>
                    </a:ext>
                  </a:extLst>
                </a:gridCol>
                <a:gridCol w="540872">
                  <a:extLst>
                    <a:ext uri="{9D8B030D-6E8A-4147-A177-3AD203B41FA5}">
                      <a16:colId xmlns:a16="http://schemas.microsoft.com/office/drawing/2014/main" val="663578243"/>
                    </a:ext>
                  </a:extLst>
                </a:gridCol>
                <a:gridCol w="443997">
                  <a:extLst>
                    <a:ext uri="{9D8B030D-6E8A-4147-A177-3AD203B41FA5}">
                      <a16:colId xmlns:a16="http://schemas.microsoft.com/office/drawing/2014/main" val="1919127871"/>
                    </a:ext>
                  </a:extLst>
                </a:gridCol>
                <a:gridCol w="449044">
                  <a:extLst>
                    <a:ext uri="{9D8B030D-6E8A-4147-A177-3AD203B41FA5}">
                      <a16:colId xmlns:a16="http://schemas.microsoft.com/office/drawing/2014/main" val="3875594728"/>
                    </a:ext>
                  </a:extLst>
                </a:gridCol>
                <a:gridCol w="702324">
                  <a:extLst>
                    <a:ext uri="{9D8B030D-6E8A-4147-A177-3AD203B41FA5}">
                      <a16:colId xmlns:a16="http://schemas.microsoft.com/office/drawing/2014/main" val="2630691001"/>
                    </a:ext>
                  </a:extLst>
                </a:gridCol>
                <a:gridCol w="505551">
                  <a:extLst>
                    <a:ext uri="{9D8B030D-6E8A-4147-A177-3AD203B41FA5}">
                      <a16:colId xmlns:a16="http://schemas.microsoft.com/office/drawing/2014/main" val="2833300691"/>
                    </a:ext>
                  </a:extLst>
                </a:gridCol>
                <a:gridCol w="382288">
                  <a:extLst>
                    <a:ext uri="{9D8B030D-6E8A-4147-A177-3AD203B41FA5}">
                      <a16:colId xmlns:a16="http://schemas.microsoft.com/office/drawing/2014/main" val="227591073"/>
                    </a:ext>
                  </a:extLst>
                </a:gridCol>
                <a:gridCol w="461153">
                  <a:extLst>
                    <a:ext uri="{9D8B030D-6E8A-4147-A177-3AD203B41FA5}">
                      <a16:colId xmlns:a16="http://schemas.microsoft.com/office/drawing/2014/main" val="253836143"/>
                    </a:ext>
                  </a:extLst>
                </a:gridCol>
                <a:gridCol w="221011">
                  <a:extLst>
                    <a:ext uri="{9D8B030D-6E8A-4147-A177-3AD203B41FA5}">
                      <a16:colId xmlns:a16="http://schemas.microsoft.com/office/drawing/2014/main" val="4206921449"/>
                    </a:ext>
                  </a:extLst>
                </a:gridCol>
              </a:tblGrid>
              <a:tr h="519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Tercer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Cuarto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558219"/>
                  </a:ext>
                </a:extLst>
              </a:tr>
              <a:tr h="259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ENE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FEB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MZ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ABL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MAYO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710764"/>
                  </a:ext>
                </a:extLst>
              </a:tr>
              <a:tr h="593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err="1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Transtornos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alimenticios, percepción de belleza para quien padece de algún </a:t>
                      </a:r>
                      <a:r>
                        <a:rPr lang="es-MX" sz="1200" dirty="0" err="1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transtorno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alimenticio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7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547659"/>
                  </a:ext>
                </a:extLst>
              </a:tr>
              <a:tr h="259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643652"/>
                  </a:ext>
                </a:extLst>
              </a:tr>
              <a:tr h="259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Cuestionario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18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748840"/>
                  </a:ext>
                </a:extLst>
              </a:tr>
              <a:tr h="259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Encuesta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25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725210"/>
                  </a:ext>
                </a:extLst>
              </a:tr>
              <a:tr h="259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Ayuda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8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43356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93925" y="3144838"/>
            <a:ext cx="806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166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1361" y="1538568"/>
            <a:ext cx="9404723" cy="3643032"/>
          </a:xfrm>
        </p:spPr>
        <p:txBody>
          <a:bodyPr/>
          <a:lstStyle/>
          <a:p>
            <a:pPr algn="ctr"/>
            <a:r>
              <a:rPr lang="es-MX" dirty="0"/>
              <a:t>PROYECTO</a:t>
            </a:r>
            <a:br>
              <a:rPr lang="es-MX" dirty="0"/>
            </a:br>
            <a:br>
              <a:rPr lang="es-MX" dirty="0"/>
            </a:br>
            <a:r>
              <a:rPr lang="es-MX" b="1" dirty="0"/>
              <a:t> </a:t>
            </a:r>
            <a:r>
              <a:rPr lang="es-MX" b="1" i="1" dirty="0"/>
              <a:t>“Como comes te ves”</a:t>
            </a:r>
          </a:p>
        </p:txBody>
      </p:sp>
    </p:spTree>
    <p:extLst>
      <p:ext uri="{BB962C8B-B14F-4D97-AF65-F5344CB8AC3E}">
        <p14:creationId xmlns:p14="http://schemas.microsoft.com/office/powerpoint/2010/main" val="2422817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7246"/>
              </p:ext>
            </p:extLst>
          </p:nvPr>
        </p:nvGraphicFramePr>
        <p:xfrm>
          <a:off x="653143" y="751114"/>
          <a:ext cx="10793186" cy="50826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79756">
                  <a:extLst>
                    <a:ext uri="{9D8B030D-6E8A-4147-A177-3AD203B41FA5}">
                      <a16:colId xmlns:a16="http://schemas.microsoft.com/office/drawing/2014/main" val="1964685296"/>
                    </a:ext>
                  </a:extLst>
                </a:gridCol>
                <a:gridCol w="3659153">
                  <a:extLst>
                    <a:ext uri="{9D8B030D-6E8A-4147-A177-3AD203B41FA5}">
                      <a16:colId xmlns:a16="http://schemas.microsoft.com/office/drawing/2014/main" val="1420626744"/>
                    </a:ext>
                  </a:extLst>
                </a:gridCol>
                <a:gridCol w="3454277">
                  <a:extLst>
                    <a:ext uri="{9D8B030D-6E8A-4147-A177-3AD203B41FA5}">
                      <a16:colId xmlns:a16="http://schemas.microsoft.com/office/drawing/2014/main" val="1135975784"/>
                    </a:ext>
                  </a:extLst>
                </a:gridCol>
              </a:tblGrid>
              <a:tr h="5412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Lista de Recursos: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583181"/>
                  </a:ext>
                </a:extLst>
              </a:tr>
              <a:tr h="469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HUMANOS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MATERIALES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TÉCNICOS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012368"/>
                  </a:ext>
                </a:extLst>
              </a:tr>
              <a:tr h="3985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Alumnos divididos en equipos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Alumnos del instituto para realizar la encuesta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Maestra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Computadora, papel, lápices y plumones, proyector, celular para grabar entrevistas o cámara de video. Pizarrón.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Conocimientos de computación, manejo de estadísticas, conocimientos necesarios del idioma inglés.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047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383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02164"/>
              </p:ext>
            </p:extLst>
          </p:nvPr>
        </p:nvGraphicFramePr>
        <p:xfrm>
          <a:off x="604156" y="914400"/>
          <a:ext cx="11005458" cy="54864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02729">
                  <a:extLst>
                    <a:ext uri="{9D8B030D-6E8A-4147-A177-3AD203B41FA5}">
                      <a16:colId xmlns:a16="http://schemas.microsoft.com/office/drawing/2014/main" val="3638983319"/>
                    </a:ext>
                  </a:extLst>
                </a:gridCol>
                <a:gridCol w="5502729">
                  <a:extLst>
                    <a:ext uri="{9D8B030D-6E8A-4147-A177-3AD203B41FA5}">
                      <a16:colId xmlns:a16="http://schemas.microsoft.com/office/drawing/2014/main" val="35894861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ASIGNATURA(S):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Educación Para La Salud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MAESTRO RESPONSABLE(S):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Bibiana Rebeca Miranda Figueroa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18356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NOMBRE DEL PROYECTO: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Como comes … te ves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611813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OBJETIVO GENERAL: Conocer los lineamientos de una dieta saludable, con el objetivo de aplicarlos.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92168"/>
                  </a:ext>
                </a:extLst>
              </a:tr>
              <a:tr h="12192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CONTEXTO: La población con la que se elaborará el proyecto es de nivel preparatoria son adolescentes de un rango de edad de 15 a 18 años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31831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FECHA: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Ciclo escolar: 2019-2020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8411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GRUPOS Y No. De ALUMNOS: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     5040              17 alumnos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561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862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64117"/>
              </p:ext>
            </p:extLst>
          </p:nvPr>
        </p:nvGraphicFramePr>
        <p:xfrm>
          <a:off x="636814" y="849087"/>
          <a:ext cx="10548257" cy="5339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3822">
                  <a:extLst>
                    <a:ext uri="{9D8B030D-6E8A-4147-A177-3AD203B41FA5}">
                      <a16:colId xmlns:a16="http://schemas.microsoft.com/office/drawing/2014/main" val="1881399382"/>
                    </a:ext>
                  </a:extLst>
                </a:gridCol>
                <a:gridCol w="6534435">
                  <a:extLst>
                    <a:ext uri="{9D8B030D-6E8A-4147-A177-3AD203B41FA5}">
                      <a16:colId xmlns:a16="http://schemas.microsoft.com/office/drawing/2014/main" val="4286442216"/>
                    </a:ext>
                  </a:extLst>
                </a:gridCol>
              </a:tblGrid>
              <a:tr h="287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DISCIPLINA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OBJETIVO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42681"/>
                  </a:ext>
                </a:extLst>
              </a:tr>
              <a:tr h="1993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Educación Para La Salud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Explicar la diferencia entre mala alimentación y mala nutrición.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Explicar cuáles son las enfermedades más comunes en la adolescencia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078783"/>
                  </a:ext>
                </a:extLst>
              </a:tr>
              <a:tr h="287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746319"/>
                  </a:ext>
                </a:extLst>
              </a:tr>
              <a:tr h="7580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NUCLEO DE CONOCIMIENTOS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(COMPETENCIAS ESPECIFICAS)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902778"/>
                  </a:ext>
                </a:extLst>
              </a:tr>
              <a:tr h="201270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Realizar una investigación sobre los nutrimentos orgánicos e inorgánicos, esenciales y no esenciales que necesita el organismo para desarrollar sus funciones y evitar trastornos de la alimentación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Además investigar las enfermedades más comunes en la adolescencia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32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761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408082"/>
              </p:ext>
            </p:extLst>
          </p:nvPr>
        </p:nvGraphicFramePr>
        <p:xfrm>
          <a:off x="1012372" y="751112"/>
          <a:ext cx="10417628" cy="5559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234">
                  <a:extLst>
                    <a:ext uri="{9D8B030D-6E8A-4147-A177-3AD203B41FA5}">
                      <a16:colId xmlns:a16="http://schemas.microsoft.com/office/drawing/2014/main" val="333449602"/>
                    </a:ext>
                  </a:extLst>
                </a:gridCol>
                <a:gridCol w="2718912">
                  <a:extLst>
                    <a:ext uri="{9D8B030D-6E8A-4147-A177-3AD203B41FA5}">
                      <a16:colId xmlns:a16="http://schemas.microsoft.com/office/drawing/2014/main" val="1170882340"/>
                    </a:ext>
                  </a:extLst>
                </a:gridCol>
                <a:gridCol w="2085741">
                  <a:extLst>
                    <a:ext uri="{9D8B030D-6E8A-4147-A177-3AD203B41FA5}">
                      <a16:colId xmlns:a16="http://schemas.microsoft.com/office/drawing/2014/main" val="151633084"/>
                    </a:ext>
                  </a:extLst>
                </a:gridCol>
                <a:gridCol w="1570344">
                  <a:extLst>
                    <a:ext uri="{9D8B030D-6E8A-4147-A177-3AD203B41FA5}">
                      <a16:colId xmlns:a16="http://schemas.microsoft.com/office/drawing/2014/main" val="1762352671"/>
                    </a:ext>
                  </a:extLst>
                </a:gridCol>
                <a:gridCol w="1426397">
                  <a:extLst>
                    <a:ext uri="{9D8B030D-6E8A-4147-A177-3AD203B41FA5}">
                      <a16:colId xmlns:a16="http://schemas.microsoft.com/office/drawing/2014/main" val="2388103057"/>
                    </a:ext>
                  </a:extLst>
                </a:gridCol>
              </a:tblGrid>
              <a:tr h="15867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DE APERTURA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94703"/>
                  </a:ext>
                </a:extLst>
              </a:tr>
              <a:tr h="29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DOCENTES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803450"/>
                  </a:ext>
                </a:extLst>
              </a:tr>
              <a:tr h="86158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Explicar la función de nutrición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Investigar que entienden por nutrición, alimentación, alimentos, nutrimentos  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        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Trabajo de investigación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Lista de cotejo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0 a 10%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35656"/>
                  </a:ext>
                </a:extLst>
              </a:tr>
              <a:tr h="15867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DE DESARROLLO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93471"/>
                  </a:ext>
                </a:extLst>
              </a:tr>
              <a:tr h="29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DOCENTES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924735"/>
                  </a:ext>
                </a:extLst>
              </a:tr>
              <a:tr h="1685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Introducción del tema de nutrición, explicando la participación de los diferentes sistemas que intervienen y su relación entre ellos, así como sus alteraciones por una mala nutrición.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Investigar cómo afectan  los diferentes hábitos de alimentación. 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Investigación participación y  exposición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Lista de cotejo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10  a 15%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169199"/>
                  </a:ext>
                </a:extLst>
              </a:tr>
              <a:tr h="15867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DE CIERRE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928049"/>
                  </a:ext>
                </a:extLst>
              </a:tr>
              <a:tr h="29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DOCENTES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43027"/>
                  </a:ext>
                </a:extLst>
              </a:tr>
              <a:tr h="1564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Asesoría en la  presentación de los trabajos en la semana cultural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Presentación de los trabajos en la semana cultural a manera de exposición y presentación.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Presentación y material utilizado para la semana cultural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Rubrica de exposición 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0 a 20%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780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794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16156"/>
              </p:ext>
            </p:extLst>
          </p:nvPr>
        </p:nvGraphicFramePr>
        <p:xfrm>
          <a:off x="491067" y="440267"/>
          <a:ext cx="11226793" cy="29687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99471">
                  <a:extLst>
                    <a:ext uri="{9D8B030D-6E8A-4147-A177-3AD203B41FA5}">
                      <a16:colId xmlns:a16="http://schemas.microsoft.com/office/drawing/2014/main" val="3771114608"/>
                    </a:ext>
                  </a:extLst>
                </a:gridCol>
                <a:gridCol w="694262">
                  <a:extLst>
                    <a:ext uri="{9D8B030D-6E8A-4147-A177-3AD203B41FA5}">
                      <a16:colId xmlns:a16="http://schemas.microsoft.com/office/drawing/2014/main" val="173222162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929823493"/>
                    </a:ext>
                  </a:extLst>
                </a:gridCol>
                <a:gridCol w="235182">
                  <a:extLst>
                    <a:ext uri="{9D8B030D-6E8A-4147-A177-3AD203B41FA5}">
                      <a16:colId xmlns:a16="http://schemas.microsoft.com/office/drawing/2014/main" val="3289985224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1530468194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2226590979"/>
                    </a:ext>
                  </a:extLst>
                </a:gridCol>
                <a:gridCol w="133343">
                  <a:extLst>
                    <a:ext uri="{9D8B030D-6E8A-4147-A177-3AD203B41FA5}">
                      <a16:colId xmlns:a16="http://schemas.microsoft.com/office/drawing/2014/main" val="2493634855"/>
                    </a:ext>
                  </a:extLst>
                </a:gridCol>
                <a:gridCol w="156528">
                  <a:extLst>
                    <a:ext uri="{9D8B030D-6E8A-4147-A177-3AD203B41FA5}">
                      <a16:colId xmlns:a16="http://schemas.microsoft.com/office/drawing/2014/main" val="2920493555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1037036807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130874691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2825407702"/>
                    </a:ext>
                  </a:extLst>
                </a:gridCol>
                <a:gridCol w="142259">
                  <a:extLst>
                    <a:ext uri="{9D8B030D-6E8A-4147-A177-3AD203B41FA5}">
                      <a16:colId xmlns:a16="http://schemas.microsoft.com/office/drawing/2014/main" val="80211191"/>
                    </a:ext>
                  </a:extLst>
                </a:gridCol>
                <a:gridCol w="147612">
                  <a:extLst>
                    <a:ext uri="{9D8B030D-6E8A-4147-A177-3AD203B41FA5}">
                      <a16:colId xmlns:a16="http://schemas.microsoft.com/office/drawing/2014/main" val="3224116193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560331916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1215880009"/>
                    </a:ext>
                  </a:extLst>
                </a:gridCol>
                <a:gridCol w="136246">
                  <a:extLst>
                    <a:ext uri="{9D8B030D-6E8A-4147-A177-3AD203B41FA5}">
                      <a16:colId xmlns:a16="http://schemas.microsoft.com/office/drawing/2014/main" val="2389819440"/>
                    </a:ext>
                  </a:extLst>
                </a:gridCol>
                <a:gridCol w="185154">
                  <a:extLst>
                    <a:ext uri="{9D8B030D-6E8A-4147-A177-3AD203B41FA5}">
                      <a16:colId xmlns:a16="http://schemas.microsoft.com/office/drawing/2014/main" val="1155367801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30266382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534500287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2646389069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509374577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244007088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2508718290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535638269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444533437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604126954"/>
                    </a:ext>
                  </a:extLst>
                </a:gridCol>
              </a:tblGrid>
              <a:tr h="361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CRONOGRAMA DE ACTIVIDADES: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971004"/>
                  </a:ext>
                </a:extLst>
              </a:tr>
              <a:tr h="255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Primer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Segundo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577806"/>
                  </a:ext>
                </a:extLst>
              </a:tr>
              <a:tr h="127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AGT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SEP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OCT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NOV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DIC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37352"/>
                  </a:ext>
                </a:extLst>
              </a:tr>
              <a:tr h="19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¿Qué es nutrición?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568793"/>
                  </a:ext>
                </a:extLst>
              </a:tr>
              <a:tr h="19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¿Qué sistemas interviene en la función de nutrición?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5671"/>
                  </a:ext>
                </a:extLst>
              </a:tr>
              <a:tr h="382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Explicar  cómo intervienen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en esta función los diferentes sistemas,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911435"/>
                  </a:ext>
                </a:extLst>
              </a:tr>
              <a:tr h="19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Lineamientos de una dieta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902612"/>
                  </a:ext>
                </a:extLst>
              </a:tr>
              <a:tr h="382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Demostrar cómo  llega AFECTAR una mala alimentación   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331878"/>
                  </a:ext>
                </a:extLst>
              </a:tr>
              <a:tr h="127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5048"/>
                  </a:ext>
                </a:extLst>
              </a:tr>
              <a:tr h="19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Diferentes enfermedades y alteraciones  por una mala nutrición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614290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112381"/>
              </p:ext>
            </p:extLst>
          </p:nvPr>
        </p:nvGraphicFramePr>
        <p:xfrm>
          <a:off x="491061" y="3831319"/>
          <a:ext cx="11226799" cy="28128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57157">
                  <a:extLst>
                    <a:ext uri="{9D8B030D-6E8A-4147-A177-3AD203B41FA5}">
                      <a16:colId xmlns:a16="http://schemas.microsoft.com/office/drawing/2014/main" val="1885085923"/>
                    </a:ext>
                  </a:extLst>
                </a:gridCol>
                <a:gridCol w="591847">
                  <a:extLst>
                    <a:ext uri="{9D8B030D-6E8A-4147-A177-3AD203B41FA5}">
                      <a16:colId xmlns:a16="http://schemas.microsoft.com/office/drawing/2014/main" val="2292297561"/>
                    </a:ext>
                  </a:extLst>
                </a:gridCol>
                <a:gridCol w="592924">
                  <a:extLst>
                    <a:ext uri="{9D8B030D-6E8A-4147-A177-3AD203B41FA5}">
                      <a16:colId xmlns:a16="http://schemas.microsoft.com/office/drawing/2014/main" val="178263412"/>
                    </a:ext>
                  </a:extLst>
                </a:gridCol>
                <a:gridCol w="389542">
                  <a:extLst>
                    <a:ext uri="{9D8B030D-6E8A-4147-A177-3AD203B41FA5}">
                      <a16:colId xmlns:a16="http://schemas.microsoft.com/office/drawing/2014/main" val="1063021831"/>
                    </a:ext>
                  </a:extLst>
                </a:gridCol>
                <a:gridCol w="389542">
                  <a:extLst>
                    <a:ext uri="{9D8B030D-6E8A-4147-A177-3AD203B41FA5}">
                      <a16:colId xmlns:a16="http://schemas.microsoft.com/office/drawing/2014/main" val="1114583571"/>
                    </a:ext>
                  </a:extLst>
                </a:gridCol>
                <a:gridCol w="412141">
                  <a:extLst>
                    <a:ext uri="{9D8B030D-6E8A-4147-A177-3AD203B41FA5}">
                      <a16:colId xmlns:a16="http://schemas.microsoft.com/office/drawing/2014/main" val="2071128294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3001082673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997362012"/>
                    </a:ext>
                  </a:extLst>
                </a:gridCol>
                <a:gridCol w="573552">
                  <a:extLst>
                    <a:ext uri="{9D8B030D-6E8A-4147-A177-3AD203B41FA5}">
                      <a16:colId xmlns:a16="http://schemas.microsoft.com/office/drawing/2014/main" val="1337516890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3343214131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262530842"/>
                    </a:ext>
                  </a:extLst>
                </a:gridCol>
                <a:gridCol w="728508">
                  <a:extLst>
                    <a:ext uri="{9D8B030D-6E8A-4147-A177-3AD203B41FA5}">
                      <a16:colId xmlns:a16="http://schemas.microsoft.com/office/drawing/2014/main" val="1455743086"/>
                    </a:ext>
                  </a:extLst>
                </a:gridCol>
                <a:gridCol w="576782">
                  <a:extLst>
                    <a:ext uri="{9D8B030D-6E8A-4147-A177-3AD203B41FA5}">
                      <a16:colId xmlns:a16="http://schemas.microsoft.com/office/drawing/2014/main" val="875059984"/>
                    </a:ext>
                  </a:extLst>
                </a:gridCol>
                <a:gridCol w="473476">
                  <a:extLst>
                    <a:ext uri="{9D8B030D-6E8A-4147-A177-3AD203B41FA5}">
                      <a16:colId xmlns:a16="http://schemas.microsoft.com/office/drawing/2014/main" val="4161766215"/>
                    </a:ext>
                  </a:extLst>
                </a:gridCol>
                <a:gridCol w="478859">
                  <a:extLst>
                    <a:ext uri="{9D8B030D-6E8A-4147-A177-3AD203B41FA5}">
                      <a16:colId xmlns:a16="http://schemas.microsoft.com/office/drawing/2014/main" val="3049410040"/>
                    </a:ext>
                  </a:extLst>
                </a:gridCol>
                <a:gridCol w="748956">
                  <a:extLst>
                    <a:ext uri="{9D8B030D-6E8A-4147-A177-3AD203B41FA5}">
                      <a16:colId xmlns:a16="http://schemas.microsoft.com/office/drawing/2014/main" val="1133403005"/>
                    </a:ext>
                  </a:extLst>
                </a:gridCol>
                <a:gridCol w="539118">
                  <a:extLst>
                    <a:ext uri="{9D8B030D-6E8A-4147-A177-3AD203B41FA5}">
                      <a16:colId xmlns:a16="http://schemas.microsoft.com/office/drawing/2014/main" val="2832610047"/>
                    </a:ext>
                  </a:extLst>
                </a:gridCol>
                <a:gridCol w="386314">
                  <a:extLst>
                    <a:ext uri="{9D8B030D-6E8A-4147-A177-3AD203B41FA5}">
                      <a16:colId xmlns:a16="http://schemas.microsoft.com/office/drawing/2014/main" val="251397718"/>
                    </a:ext>
                  </a:extLst>
                </a:gridCol>
                <a:gridCol w="491771">
                  <a:extLst>
                    <a:ext uri="{9D8B030D-6E8A-4147-A177-3AD203B41FA5}">
                      <a16:colId xmlns:a16="http://schemas.microsoft.com/office/drawing/2014/main" val="2640095152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2876528867"/>
                    </a:ext>
                  </a:extLst>
                </a:gridCol>
              </a:tblGrid>
              <a:tr h="418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Tercer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Cuarto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222275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ENE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FEB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MZ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ABL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MAYO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89243"/>
                  </a:ext>
                </a:extLst>
              </a:tr>
              <a:tr h="471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Trastornos alimenticios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Que se deben atender en conjunto con otras especialidades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061763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Ensayo de todo lo que se ha recopilado del proyecto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509326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Entrega de tríptico (nutrición)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803667"/>
                  </a:ext>
                </a:extLst>
              </a:tr>
              <a:tr h="251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Ensayo con los alumnos 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765917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Entrega de proyecto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123372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Presentación del proyecto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409430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704146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93925" y="2733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919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388794"/>
              </p:ext>
            </p:extLst>
          </p:nvPr>
        </p:nvGraphicFramePr>
        <p:xfrm>
          <a:off x="440870" y="1175657"/>
          <a:ext cx="11201401" cy="45493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88230">
                  <a:extLst>
                    <a:ext uri="{9D8B030D-6E8A-4147-A177-3AD203B41FA5}">
                      <a16:colId xmlns:a16="http://schemas.microsoft.com/office/drawing/2014/main" val="1639532033"/>
                    </a:ext>
                  </a:extLst>
                </a:gridCol>
                <a:gridCol w="3828248">
                  <a:extLst>
                    <a:ext uri="{9D8B030D-6E8A-4147-A177-3AD203B41FA5}">
                      <a16:colId xmlns:a16="http://schemas.microsoft.com/office/drawing/2014/main" val="1138931872"/>
                    </a:ext>
                  </a:extLst>
                </a:gridCol>
                <a:gridCol w="3584923">
                  <a:extLst>
                    <a:ext uri="{9D8B030D-6E8A-4147-A177-3AD203B41FA5}">
                      <a16:colId xmlns:a16="http://schemas.microsoft.com/office/drawing/2014/main" val="1072040673"/>
                    </a:ext>
                  </a:extLst>
                </a:gridCol>
              </a:tblGrid>
              <a:tr h="339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HUMANOS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MATERIALES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TÉCNICOS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900800"/>
                  </a:ext>
                </a:extLst>
              </a:tr>
              <a:tr h="4183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Profesores participantes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Alumnos participantes divididos en equipos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Alumnos del instituto que recibirán la explicación 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Computadora, papel, lápices y plumones, proyector, celular para grabar entrevistas o cámara de video. Pizarrón.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Conocimientos de computación, manejo de estadísticas, conocimientos necesarios de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Las diferentes asignaturas participantes.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83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403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914518" cy="5735811"/>
          </a:xfrm>
        </p:spPr>
        <p:txBody>
          <a:bodyPr/>
          <a:lstStyle/>
          <a:p>
            <a:pPr algn="ctr"/>
            <a:br>
              <a:rPr lang="es-MX" sz="7200" b="1" dirty="0"/>
            </a:br>
            <a:endParaRPr lang="es-MX" sz="7200" b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901938A-9215-9047-A272-D080A477A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7311"/>
              </p:ext>
            </p:extLst>
          </p:nvPr>
        </p:nvGraphicFramePr>
        <p:xfrm>
          <a:off x="604156" y="914400"/>
          <a:ext cx="11005458" cy="54864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02729">
                  <a:extLst>
                    <a:ext uri="{9D8B030D-6E8A-4147-A177-3AD203B41FA5}">
                      <a16:colId xmlns:a16="http://schemas.microsoft.com/office/drawing/2014/main" val="3638983319"/>
                    </a:ext>
                  </a:extLst>
                </a:gridCol>
                <a:gridCol w="5502729">
                  <a:extLst>
                    <a:ext uri="{9D8B030D-6E8A-4147-A177-3AD203B41FA5}">
                      <a16:colId xmlns:a16="http://schemas.microsoft.com/office/drawing/2014/main" val="35894861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ASIGNATURA(S):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Educación Para La Salud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MAESTRO RESPONSABLE(S):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Octavio Morales Vallarta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18356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NOMBRE DEL PROYECTO: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Como comes … te ves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611813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OBJETIVO GENERAL: Identificar la alimentación como factor importante en el deporte y en el alto rendimiento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92168"/>
                  </a:ext>
                </a:extLst>
              </a:tr>
              <a:tr h="12192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CONTEXTO: La población con la que se elaborará el proyecto es de nivel preparatoria son adolescentes de un rango de edad de 15 a 18 años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31831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FECHA: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Ciclo escolar: 2019-2020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8411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GRUPOS Y No. De ALUMNOS: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     </a:t>
                      </a: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5040              28 </a:t>
                      </a: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alumnos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561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752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B714DB2-60D5-FB47-BE14-03B31432C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666964"/>
              </p:ext>
            </p:extLst>
          </p:nvPr>
        </p:nvGraphicFramePr>
        <p:xfrm>
          <a:off x="636814" y="849087"/>
          <a:ext cx="10548257" cy="5339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3822">
                  <a:extLst>
                    <a:ext uri="{9D8B030D-6E8A-4147-A177-3AD203B41FA5}">
                      <a16:colId xmlns:a16="http://schemas.microsoft.com/office/drawing/2014/main" val="1881399382"/>
                    </a:ext>
                  </a:extLst>
                </a:gridCol>
                <a:gridCol w="6534435">
                  <a:extLst>
                    <a:ext uri="{9D8B030D-6E8A-4147-A177-3AD203B41FA5}">
                      <a16:colId xmlns:a16="http://schemas.microsoft.com/office/drawing/2014/main" val="4286442216"/>
                    </a:ext>
                  </a:extLst>
                </a:gridCol>
              </a:tblGrid>
              <a:tr h="287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DISCIPLINA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OBJETIVO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42681"/>
                  </a:ext>
                </a:extLst>
              </a:tr>
              <a:tr h="1993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Educación física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Analizar el concepto de alimentación, al definir su auto concepto, realizando una descripción de sus características físicas, cognitivas, emocionales y actitud en el deporte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078783"/>
                  </a:ext>
                </a:extLst>
              </a:tr>
              <a:tr h="287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746319"/>
                  </a:ext>
                </a:extLst>
              </a:tr>
              <a:tr h="7580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NUCLEO DE CONOCIMIENTOS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(COMPETENCIAS ESPECIFICAS)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902778"/>
                  </a:ext>
                </a:extLst>
              </a:tr>
              <a:tr h="201270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Desarrollar una investigación que muestre los diferentes tipos de alimentación que existen para determinar cómo influyen en el concepto de deporte e investigar las diferentes formas en que se puede ayudar en el deporte.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32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89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7EFB704-BA27-0C49-98FF-5AC66E3C0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281350"/>
              </p:ext>
            </p:extLst>
          </p:nvPr>
        </p:nvGraphicFramePr>
        <p:xfrm>
          <a:off x="1012372" y="751112"/>
          <a:ext cx="10417628" cy="5559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234">
                  <a:extLst>
                    <a:ext uri="{9D8B030D-6E8A-4147-A177-3AD203B41FA5}">
                      <a16:colId xmlns:a16="http://schemas.microsoft.com/office/drawing/2014/main" val="333449602"/>
                    </a:ext>
                  </a:extLst>
                </a:gridCol>
                <a:gridCol w="2718912">
                  <a:extLst>
                    <a:ext uri="{9D8B030D-6E8A-4147-A177-3AD203B41FA5}">
                      <a16:colId xmlns:a16="http://schemas.microsoft.com/office/drawing/2014/main" val="1170882340"/>
                    </a:ext>
                  </a:extLst>
                </a:gridCol>
                <a:gridCol w="2085741">
                  <a:extLst>
                    <a:ext uri="{9D8B030D-6E8A-4147-A177-3AD203B41FA5}">
                      <a16:colId xmlns:a16="http://schemas.microsoft.com/office/drawing/2014/main" val="151633084"/>
                    </a:ext>
                  </a:extLst>
                </a:gridCol>
                <a:gridCol w="1570344">
                  <a:extLst>
                    <a:ext uri="{9D8B030D-6E8A-4147-A177-3AD203B41FA5}">
                      <a16:colId xmlns:a16="http://schemas.microsoft.com/office/drawing/2014/main" val="1762352671"/>
                    </a:ext>
                  </a:extLst>
                </a:gridCol>
                <a:gridCol w="1426397">
                  <a:extLst>
                    <a:ext uri="{9D8B030D-6E8A-4147-A177-3AD203B41FA5}">
                      <a16:colId xmlns:a16="http://schemas.microsoft.com/office/drawing/2014/main" val="2388103057"/>
                    </a:ext>
                  </a:extLst>
                </a:gridCol>
              </a:tblGrid>
              <a:tr h="15867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DE APERTURA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94703"/>
                  </a:ext>
                </a:extLst>
              </a:tr>
              <a:tr h="29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DOCENTES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803450"/>
                  </a:ext>
                </a:extLst>
              </a:tr>
              <a:tr h="86158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Mostrar imágenes e adolescentes, dirigir la escritura de un texto descriptivo de alimentación y desarrollo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Desarrollo del concepto de alimentación de acuerdo a su percepción en el deporte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        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Texto descriptivo de alimentación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Lista de cotejo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0 a 10%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35656"/>
                  </a:ext>
                </a:extLst>
              </a:tr>
              <a:tr h="15867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DE DESARROLLO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93471"/>
                  </a:ext>
                </a:extLst>
              </a:tr>
              <a:tr h="29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DOCENTES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924735"/>
                  </a:ext>
                </a:extLst>
              </a:tr>
              <a:tr h="1685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Introducción del tema de los diferentes tipos de alimentación de grupo y riesgos de su consumo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Investigar los diferentes tipos de alimentación e interpretar el concepto de alimentación que tienen otras personas.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Cuadro sinóptico, exposición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Lista de cotejo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10%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169199"/>
                  </a:ext>
                </a:extLst>
              </a:tr>
              <a:tr h="15867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DE CIERRE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928049"/>
                  </a:ext>
                </a:extLst>
              </a:tr>
              <a:tr h="29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DOCENTES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43027"/>
                  </a:ext>
                </a:extLst>
              </a:tr>
              <a:tr h="1564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Dirección y revisión de los trabajos a realizar por parte de los alumnos, ayuda con la metodología y presentación de resultados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Elaborar un cuestionario para saber el grado de conocimiento del tema dentro e la comunidad estudiantil.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Cuestionario y resultados de la encuesta, presentación de resultados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Lista de cotejo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20%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780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788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88A098F-2BE4-8246-A1BC-39293616A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767087"/>
              </p:ext>
            </p:extLst>
          </p:nvPr>
        </p:nvGraphicFramePr>
        <p:xfrm>
          <a:off x="491067" y="440267"/>
          <a:ext cx="11226793" cy="29687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99471">
                  <a:extLst>
                    <a:ext uri="{9D8B030D-6E8A-4147-A177-3AD203B41FA5}">
                      <a16:colId xmlns:a16="http://schemas.microsoft.com/office/drawing/2014/main" val="3771114608"/>
                    </a:ext>
                  </a:extLst>
                </a:gridCol>
                <a:gridCol w="694262">
                  <a:extLst>
                    <a:ext uri="{9D8B030D-6E8A-4147-A177-3AD203B41FA5}">
                      <a16:colId xmlns:a16="http://schemas.microsoft.com/office/drawing/2014/main" val="173222162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929823493"/>
                    </a:ext>
                  </a:extLst>
                </a:gridCol>
                <a:gridCol w="235182">
                  <a:extLst>
                    <a:ext uri="{9D8B030D-6E8A-4147-A177-3AD203B41FA5}">
                      <a16:colId xmlns:a16="http://schemas.microsoft.com/office/drawing/2014/main" val="3289985224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1530468194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2226590979"/>
                    </a:ext>
                  </a:extLst>
                </a:gridCol>
                <a:gridCol w="133343">
                  <a:extLst>
                    <a:ext uri="{9D8B030D-6E8A-4147-A177-3AD203B41FA5}">
                      <a16:colId xmlns:a16="http://schemas.microsoft.com/office/drawing/2014/main" val="2493634855"/>
                    </a:ext>
                  </a:extLst>
                </a:gridCol>
                <a:gridCol w="156528">
                  <a:extLst>
                    <a:ext uri="{9D8B030D-6E8A-4147-A177-3AD203B41FA5}">
                      <a16:colId xmlns:a16="http://schemas.microsoft.com/office/drawing/2014/main" val="2920493555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1037036807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130874691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2825407702"/>
                    </a:ext>
                  </a:extLst>
                </a:gridCol>
                <a:gridCol w="142259">
                  <a:extLst>
                    <a:ext uri="{9D8B030D-6E8A-4147-A177-3AD203B41FA5}">
                      <a16:colId xmlns:a16="http://schemas.microsoft.com/office/drawing/2014/main" val="80211191"/>
                    </a:ext>
                  </a:extLst>
                </a:gridCol>
                <a:gridCol w="147612">
                  <a:extLst>
                    <a:ext uri="{9D8B030D-6E8A-4147-A177-3AD203B41FA5}">
                      <a16:colId xmlns:a16="http://schemas.microsoft.com/office/drawing/2014/main" val="3224116193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560331916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1215880009"/>
                    </a:ext>
                  </a:extLst>
                </a:gridCol>
                <a:gridCol w="136246">
                  <a:extLst>
                    <a:ext uri="{9D8B030D-6E8A-4147-A177-3AD203B41FA5}">
                      <a16:colId xmlns:a16="http://schemas.microsoft.com/office/drawing/2014/main" val="2389819440"/>
                    </a:ext>
                  </a:extLst>
                </a:gridCol>
                <a:gridCol w="185154">
                  <a:extLst>
                    <a:ext uri="{9D8B030D-6E8A-4147-A177-3AD203B41FA5}">
                      <a16:colId xmlns:a16="http://schemas.microsoft.com/office/drawing/2014/main" val="1155367801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30266382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534500287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2646389069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509374577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244007088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2508718290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535638269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444533437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604126954"/>
                    </a:ext>
                  </a:extLst>
                </a:gridCol>
              </a:tblGrid>
              <a:tr h="361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CRONOGRAMA DE ACTIVIDADES: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971004"/>
                  </a:ext>
                </a:extLst>
              </a:tr>
              <a:tr h="255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Primer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Segundo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577806"/>
                  </a:ext>
                </a:extLst>
              </a:tr>
              <a:tr h="127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AGT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SEP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OCT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NOV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DIC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37352"/>
                  </a:ext>
                </a:extLst>
              </a:tr>
              <a:tr h="19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¿Alimentación y deporte?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568793"/>
                  </a:ext>
                </a:extLst>
              </a:tr>
              <a:tr h="19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5671"/>
                  </a:ext>
                </a:extLst>
              </a:tr>
              <a:tr h="382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La alimentación como factor importente en el deporte y el alto rendimiento.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*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911435"/>
                  </a:ext>
                </a:extLst>
              </a:tr>
              <a:tr h="19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902612"/>
                  </a:ext>
                </a:extLst>
              </a:tr>
              <a:tr h="382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331878"/>
                  </a:ext>
                </a:extLst>
              </a:tr>
              <a:tr h="127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5048"/>
                  </a:ext>
                </a:extLst>
              </a:tr>
              <a:tr h="19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614290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99D05B-E399-594D-B7CF-2366DA0B6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647982"/>
              </p:ext>
            </p:extLst>
          </p:nvPr>
        </p:nvGraphicFramePr>
        <p:xfrm>
          <a:off x="491061" y="3831319"/>
          <a:ext cx="11226799" cy="26839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57157">
                  <a:extLst>
                    <a:ext uri="{9D8B030D-6E8A-4147-A177-3AD203B41FA5}">
                      <a16:colId xmlns:a16="http://schemas.microsoft.com/office/drawing/2014/main" val="1885085923"/>
                    </a:ext>
                  </a:extLst>
                </a:gridCol>
                <a:gridCol w="591847">
                  <a:extLst>
                    <a:ext uri="{9D8B030D-6E8A-4147-A177-3AD203B41FA5}">
                      <a16:colId xmlns:a16="http://schemas.microsoft.com/office/drawing/2014/main" val="2292297561"/>
                    </a:ext>
                  </a:extLst>
                </a:gridCol>
                <a:gridCol w="592924">
                  <a:extLst>
                    <a:ext uri="{9D8B030D-6E8A-4147-A177-3AD203B41FA5}">
                      <a16:colId xmlns:a16="http://schemas.microsoft.com/office/drawing/2014/main" val="178263412"/>
                    </a:ext>
                  </a:extLst>
                </a:gridCol>
                <a:gridCol w="389542">
                  <a:extLst>
                    <a:ext uri="{9D8B030D-6E8A-4147-A177-3AD203B41FA5}">
                      <a16:colId xmlns:a16="http://schemas.microsoft.com/office/drawing/2014/main" val="1063021831"/>
                    </a:ext>
                  </a:extLst>
                </a:gridCol>
                <a:gridCol w="389542">
                  <a:extLst>
                    <a:ext uri="{9D8B030D-6E8A-4147-A177-3AD203B41FA5}">
                      <a16:colId xmlns:a16="http://schemas.microsoft.com/office/drawing/2014/main" val="1114583571"/>
                    </a:ext>
                  </a:extLst>
                </a:gridCol>
                <a:gridCol w="412141">
                  <a:extLst>
                    <a:ext uri="{9D8B030D-6E8A-4147-A177-3AD203B41FA5}">
                      <a16:colId xmlns:a16="http://schemas.microsoft.com/office/drawing/2014/main" val="2071128294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3001082673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997362012"/>
                    </a:ext>
                  </a:extLst>
                </a:gridCol>
                <a:gridCol w="573552">
                  <a:extLst>
                    <a:ext uri="{9D8B030D-6E8A-4147-A177-3AD203B41FA5}">
                      <a16:colId xmlns:a16="http://schemas.microsoft.com/office/drawing/2014/main" val="1337516890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3343214131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262530842"/>
                    </a:ext>
                  </a:extLst>
                </a:gridCol>
                <a:gridCol w="728508">
                  <a:extLst>
                    <a:ext uri="{9D8B030D-6E8A-4147-A177-3AD203B41FA5}">
                      <a16:colId xmlns:a16="http://schemas.microsoft.com/office/drawing/2014/main" val="1455743086"/>
                    </a:ext>
                  </a:extLst>
                </a:gridCol>
                <a:gridCol w="576782">
                  <a:extLst>
                    <a:ext uri="{9D8B030D-6E8A-4147-A177-3AD203B41FA5}">
                      <a16:colId xmlns:a16="http://schemas.microsoft.com/office/drawing/2014/main" val="875059984"/>
                    </a:ext>
                  </a:extLst>
                </a:gridCol>
                <a:gridCol w="473476">
                  <a:extLst>
                    <a:ext uri="{9D8B030D-6E8A-4147-A177-3AD203B41FA5}">
                      <a16:colId xmlns:a16="http://schemas.microsoft.com/office/drawing/2014/main" val="4161766215"/>
                    </a:ext>
                  </a:extLst>
                </a:gridCol>
                <a:gridCol w="478859">
                  <a:extLst>
                    <a:ext uri="{9D8B030D-6E8A-4147-A177-3AD203B41FA5}">
                      <a16:colId xmlns:a16="http://schemas.microsoft.com/office/drawing/2014/main" val="3049410040"/>
                    </a:ext>
                  </a:extLst>
                </a:gridCol>
                <a:gridCol w="748956">
                  <a:extLst>
                    <a:ext uri="{9D8B030D-6E8A-4147-A177-3AD203B41FA5}">
                      <a16:colId xmlns:a16="http://schemas.microsoft.com/office/drawing/2014/main" val="1133403005"/>
                    </a:ext>
                  </a:extLst>
                </a:gridCol>
                <a:gridCol w="539118">
                  <a:extLst>
                    <a:ext uri="{9D8B030D-6E8A-4147-A177-3AD203B41FA5}">
                      <a16:colId xmlns:a16="http://schemas.microsoft.com/office/drawing/2014/main" val="2832610047"/>
                    </a:ext>
                  </a:extLst>
                </a:gridCol>
                <a:gridCol w="386314">
                  <a:extLst>
                    <a:ext uri="{9D8B030D-6E8A-4147-A177-3AD203B41FA5}">
                      <a16:colId xmlns:a16="http://schemas.microsoft.com/office/drawing/2014/main" val="251397718"/>
                    </a:ext>
                  </a:extLst>
                </a:gridCol>
                <a:gridCol w="491771">
                  <a:extLst>
                    <a:ext uri="{9D8B030D-6E8A-4147-A177-3AD203B41FA5}">
                      <a16:colId xmlns:a16="http://schemas.microsoft.com/office/drawing/2014/main" val="2640095152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2876528867"/>
                    </a:ext>
                  </a:extLst>
                </a:gridCol>
              </a:tblGrid>
              <a:tr h="418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Tercer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Cuarto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222275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ENE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FEB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MZ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ABL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MAYO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89243"/>
                  </a:ext>
                </a:extLst>
              </a:tr>
              <a:tr h="471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La alimentación como factor importente en el deporte y el alto rendimiento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061763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509326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  <a:ea typeface="Times New Roman" panose="02020603050405020304" pitchFamily="18" charset="0"/>
                        </a:rPr>
                        <a:t>Cuestionario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*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803667"/>
                  </a:ext>
                </a:extLst>
              </a:tr>
              <a:tr h="251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Encuesta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765917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  <a:ea typeface="Times New Roman" panose="02020603050405020304" pitchFamily="18" charset="0"/>
                        </a:rPr>
                        <a:t>Retroalimentación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*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123372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409430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70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12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4132"/>
          </a:xfrm>
        </p:spPr>
        <p:txBody>
          <a:bodyPr/>
          <a:lstStyle/>
          <a:p>
            <a:pPr algn="ctr"/>
            <a:r>
              <a:rPr lang="es-MX" sz="4400" dirty="0"/>
              <a:t>INDICE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201" y="2071968"/>
            <a:ext cx="9175633" cy="4195481"/>
          </a:xfrm>
        </p:spPr>
        <p:txBody>
          <a:bodyPr>
            <a:normAutofit fontScale="85000" lnSpcReduction="20000"/>
          </a:bodyPr>
          <a:lstStyle/>
          <a:p>
            <a:r>
              <a:rPr lang="es-MX" sz="1400" dirty="0"/>
              <a:t>Adquisición de medidas de prevención de la conducta alimenticia.</a:t>
            </a:r>
          </a:p>
          <a:p>
            <a:r>
              <a:rPr lang="es-MX" sz="1400" dirty="0"/>
              <a:t>Descripción personal.</a:t>
            </a:r>
          </a:p>
          <a:p>
            <a:r>
              <a:rPr lang="es-MX" sz="1400" dirty="0"/>
              <a:t>Deconstrucción de identidad profesional.</a:t>
            </a:r>
          </a:p>
          <a:p>
            <a:r>
              <a:rPr lang="es-MX" sz="1400" dirty="0"/>
              <a:t>Organizador gráfico</a:t>
            </a:r>
          </a:p>
          <a:p>
            <a:r>
              <a:rPr lang="es-MX" sz="1400" dirty="0"/>
              <a:t>Formato 7</a:t>
            </a:r>
          </a:p>
          <a:p>
            <a:r>
              <a:rPr lang="es-MX" sz="1400" dirty="0"/>
              <a:t>Contexto y justificación</a:t>
            </a:r>
          </a:p>
          <a:p>
            <a:r>
              <a:rPr lang="es-MX" sz="1400" dirty="0"/>
              <a:t>Intención</a:t>
            </a:r>
          </a:p>
          <a:p>
            <a:r>
              <a:rPr lang="es-MX" sz="1400" dirty="0"/>
              <a:t>Obajetivo general dl proyecto</a:t>
            </a:r>
          </a:p>
          <a:p>
            <a:r>
              <a:rPr lang="es-MX" sz="1400" dirty="0"/>
              <a:t>Disciplinas involucradas en el trabajo iinterdisciplinario</a:t>
            </a:r>
          </a:p>
          <a:p>
            <a:r>
              <a:rPr lang="es-MX" sz="1400" dirty="0"/>
              <a:t>Esquema de proceso de construcción del proyecto por disciplina</a:t>
            </a:r>
          </a:p>
          <a:p>
            <a:r>
              <a:rPr lang="es-MX" sz="1400" dirty="0"/>
              <a:t>Tiempos que se dedicará al proyecto cada semana</a:t>
            </a:r>
          </a:p>
          <a:p>
            <a:r>
              <a:rPr lang="es-MX" sz="1400" dirty="0"/>
              <a:t>Presentación el proyecto, (producto)</a:t>
            </a:r>
          </a:p>
          <a:p>
            <a:r>
              <a:rPr lang="es-MX" sz="1400" dirty="0"/>
              <a:t>Evaluación del proyecto</a:t>
            </a:r>
          </a:p>
          <a:p>
            <a:r>
              <a:rPr lang="es-MX" sz="1400" dirty="0"/>
              <a:t>Sesión por sesión por disciplina que participa</a:t>
            </a:r>
          </a:p>
          <a:p>
            <a:r>
              <a:rPr lang="es-MX" sz="1400" dirty="0"/>
              <a:t>Evidencias</a:t>
            </a:r>
          </a:p>
        </p:txBody>
      </p:sp>
    </p:spTree>
    <p:extLst>
      <p:ext uri="{BB962C8B-B14F-4D97-AF65-F5344CB8AC3E}">
        <p14:creationId xmlns:p14="http://schemas.microsoft.com/office/powerpoint/2010/main" val="28975736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BE820FA-AD38-0F46-B60C-477176B86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394712"/>
              </p:ext>
            </p:extLst>
          </p:nvPr>
        </p:nvGraphicFramePr>
        <p:xfrm>
          <a:off x="440870" y="1175657"/>
          <a:ext cx="11201401" cy="45493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88230">
                  <a:extLst>
                    <a:ext uri="{9D8B030D-6E8A-4147-A177-3AD203B41FA5}">
                      <a16:colId xmlns:a16="http://schemas.microsoft.com/office/drawing/2014/main" val="1639532033"/>
                    </a:ext>
                  </a:extLst>
                </a:gridCol>
                <a:gridCol w="3828248">
                  <a:extLst>
                    <a:ext uri="{9D8B030D-6E8A-4147-A177-3AD203B41FA5}">
                      <a16:colId xmlns:a16="http://schemas.microsoft.com/office/drawing/2014/main" val="1138931872"/>
                    </a:ext>
                  </a:extLst>
                </a:gridCol>
                <a:gridCol w="3584923">
                  <a:extLst>
                    <a:ext uri="{9D8B030D-6E8A-4147-A177-3AD203B41FA5}">
                      <a16:colId xmlns:a16="http://schemas.microsoft.com/office/drawing/2014/main" val="1072040673"/>
                    </a:ext>
                  </a:extLst>
                </a:gridCol>
              </a:tblGrid>
              <a:tr h="339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HUMANOS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MATERIALES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TÉCNICOS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900800"/>
                  </a:ext>
                </a:extLst>
              </a:tr>
              <a:tr h="4183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Alumnos divididos en equipos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Alumnos del Instituto para realizar la encuesta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Proyector, computadora, papel, cámara de video, pizarrón, lápices, plumones, celular.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Conocimientos de computación, manejo de estadísticas.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83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3247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FB87535-0B28-824E-A7CC-FC1010103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915570"/>
              </p:ext>
            </p:extLst>
          </p:nvPr>
        </p:nvGraphicFramePr>
        <p:xfrm>
          <a:off x="604156" y="914400"/>
          <a:ext cx="11005458" cy="54864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02729">
                  <a:extLst>
                    <a:ext uri="{9D8B030D-6E8A-4147-A177-3AD203B41FA5}">
                      <a16:colId xmlns:a16="http://schemas.microsoft.com/office/drawing/2014/main" val="3638983319"/>
                    </a:ext>
                  </a:extLst>
                </a:gridCol>
                <a:gridCol w="5502729">
                  <a:extLst>
                    <a:ext uri="{9D8B030D-6E8A-4147-A177-3AD203B41FA5}">
                      <a16:colId xmlns:a16="http://schemas.microsoft.com/office/drawing/2014/main" val="35894861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ASIGNATURA(S):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  <a:ea typeface="Times New Roman" panose="02020603050405020304" pitchFamily="18" charset="0"/>
                        </a:rPr>
                        <a:t>Inglés V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MAESTRO RESPONSABLE(S):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María Teresa Munguía Cruz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18356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NOMBRE DEL PROYECTO: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Como comes … te ves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611813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OBJETIVO GENERAL: </a:t>
                      </a:r>
                      <a:r>
                        <a:rPr lang="es-ES_tradnl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Analizar el concepto de belleza al definir su auto concepto, realizando una descripción de sus características físicas, cognitivas, emocionales y actitudinales en Inglés.</a:t>
                      </a:r>
                      <a:r>
                        <a:rPr lang="es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92168"/>
                  </a:ext>
                </a:extLst>
              </a:tr>
              <a:tr h="12192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CONTEXTO: La población con la que se elaborará el proyecto es de nivel preparatoria son adolescentes de un rango de edad de 15 a 18 años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31831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FECHA: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Ciclo escolar: 2019-2020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8411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GRUPOS Y No. De ALUMNOS: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     5030- 5040             16 alumnos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561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44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A238564-2FFB-914A-8E00-2BB3A277C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192152"/>
              </p:ext>
            </p:extLst>
          </p:nvPr>
        </p:nvGraphicFramePr>
        <p:xfrm>
          <a:off x="636814" y="849087"/>
          <a:ext cx="10548257" cy="5339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3822">
                  <a:extLst>
                    <a:ext uri="{9D8B030D-6E8A-4147-A177-3AD203B41FA5}">
                      <a16:colId xmlns:a16="http://schemas.microsoft.com/office/drawing/2014/main" val="1881399382"/>
                    </a:ext>
                  </a:extLst>
                </a:gridCol>
                <a:gridCol w="6534435">
                  <a:extLst>
                    <a:ext uri="{9D8B030D-6E8A-4147-A177-3AD203B41FA5}">
                      <a16:colId xmlns:a16="http://schemas.microsoft.com/office/drawing/2014/main" val="4286442216"/>
                    </a:ext>
                  </a:extLst>
                </a:gridCol>
              </a:tblGrid>
              <a:tr h="287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DISCIPLINA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OBJETIVO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42681"/>
                  </a:ext>
                </a:extLst>
              </a:tr>
              <a:tr h="1993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Inglés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Analizar el concepto de belleza al definir su auto concepto, realizando una descripción de sus características físicas, cognitivas, emocionales y actitudinales en Inglés.</a:t>
                      </a:r>
                      <a:r>
                        <a:rPr lang="es-US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078783"/>
                  </a:ext>
                </a:extLst>
              </a:tr>
              <a:tr h="287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746319"/>
                  </a:ext>
                </a:extLst>
              </a:tr>
              <a:tr h="7580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NUCLEO DE CONOCIMIENTOS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(COMPETENCIAS ESPECIFICAS)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902778"/>
                  </a:ext>
                </a:extLst>
              </a:tr>
              <a:tr h="201270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una investigación que muestre los diferentes trastornos alimenticios que existen para determinar cómo influyen en el concepto de belleza de quien los padece e investigar las diferentes formas en que se puede ayudar a alguien que los padece.</a:t>
                      </a:r>
                      <a:endParaRPr lang="es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32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5575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CD19803-905D-994D-81A9-A044FFE08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248272"/>
              </p:ext>
            </p:extLst>
          </p:nvPr>
        </p:nvGraphicFramePr>
        <p:xfrm>
          <a:off x="1012372" y="751112"/>
          <a:ext cx="10417628" cy="5559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234">
                  <a:extLst>
                    <a:ext uri="{9D8B030D-6E8A-4147-A177-3AD203B41FA5}">
                      <a16:colId xmlns:a16="http://schemas.microsoft.com/office/drawing/2014/main" val="333449602"/>
                    </a:ext>
                  </a:extLst>
                </a:gridCol>
                <a:gridCol w="2718912">
                  <a:extLst>
                    <a:ext uri="{9D8B030D-6E8A-4147-A177-3AD203B41FA5}">
                      <a16:colId xmlns:a16="http://schemas.microsoft.com/office/drawing/2014/main" val="1170882340"/>
                    </a:ext>
                  </a:extLst>
                </a:gridCol>
                <a:gridCol w="2085741">
                  <a:extLst>
                    <a:ext uri="{9D8B030D-6E8A-4147-A177-3AD203B41FA5}">
                      <a16:colId xmlns:a16="http://schemas.microsoft.com/office/drawing/2014/main" val="151633084"/>
                    </a:ext>
                  </a:extLst>
                </a:gridCol>
                <a:gridCol w="1570344">
                  <a:extLst>
                    <a:ext uri="{9D8B030D-6E8A-4147-A177-3AD203B41FA5}">
                      <a16:colId xmlns:a16="http://schemas.microsoft.com/office/drawing/2014/main" val="1762352671"/>
                    </a:ext>
                  </a:extLst>
                </a:gridCol>
                <a:gridCol w="1426397">
                  <a:extLst>
                    <a:ext uri="{9D8B030D-6E8A-4147-A177-3AD203B41FA5}">
                      <a16:colId xmlns:a16="http://schemas.microsoft.com/office/drawing/2014/main" val="2388103057"/>
                    </a:ext>
                  </a:extLst>
                </a:gridCol>
              </a:tblGrid>
              <a:tr h="15867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DE APERTURA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94703"/>
                  </a:ext>
                </a:extLst>
              </a:tr>
              <a:tr h="29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DOCENTES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803450"/>
                  </a:ext>
                </a:extLst>
              </a:tr>
              <a:tr h="861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Mostrar imágenes de adolescentes, dirigir la escritura de un texto descriptivo de “belleza desarrollado por los alumnos.</a:t>
                      </a:r>
                      <a:endParaRPr lang="es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Desarrollo del concepto de “belleza” en inglés de acuerdo a su percepción.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Texto descriptivo de “belleza”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Lista de cotejo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35656"/>
                  </a:ext>
                </a:extLst>
              </a:tr>
              <a:tr h="15867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DE DESARROLLO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93471"/>
                  </a:ext>
                </a:extLst>
              </a:tr>
              <a:tr h="29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DOCENTES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924735"/>
                  </a:ext>
                </a:extLst>
              </a:tr>
              <a:tr h="16857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Introducción del tema de trastornos alimenticios al grupo y riesgos de padecerlos. Dirección de la actividad por parte de los alumnos en este tema.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Investigar los diferentes tipos de trastornos alimenticios. Interpretar el concepto de belleza que tienen las personas que sufren de un trastorno de la conducta alimentaria en inglés.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Cuadro sinóptico, exposición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Lista de cotejo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169199"/>
                  </a:ext>
                </a:extLst>
              </a:tr>
              <a:tr h="15867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DE CIERRE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928049"/>
                  </a:ext>
                </a:extLst>
              </a:tr>
              <a:tr h="29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DOCENTES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43027"/>
                  </a:ext>
                </a:extLst>
              </a:tr>
              <a:tr h="15647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Dirección y revisión de los trabajos a realizar por parte de los alumnos, ayuda con la metodología y presentación de resultados.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Elaborar un cuestionario para saber el grado de conocimiento del tema dentro de la comunidad estudiantil y posteriormente mostrar los resultados en gráficas que se mostrarán a la comunidad</a:t>
                      </a:r>
                      <a:endParaRPr lang="es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Investigar sobre posibles maneras de ayudar a las personas que padecen de algún trastorno alimenticio.</a:t>
                      </a:r>
                      <a:endParaRPr lang="es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Cuestionario de la encuesta, resultados de la encuesta, presentación de resultados y presentación de las maneras de ayudar a las personas que padecen de algún trastorno alimenticio.</a:t>
                      </a:r>
                      <a:endParaRPr lang="es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Lista de cotejo</a:t>
                      </a:r>
                      <a:endParaRPr lang="es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780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466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0089F21-B2FD-E449-A439-E5A7CBFC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019795"/>
              </p:ext>
            </p:extLst>
          </p:nvPr>
        </p:nvGraphicFramePr>
        <p:xfrm>
          <a:off x="491067" y="440267"/>
          <a:ext cx="11226793" cy="28773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99471">
                  <a:extLst>
                    <a:ext uri="{9D8B030D-6E8A-4147-A177-3AD203B41FA5}">
                      <a16:colId xmlns:a16="http://schemas.microsoft.com/office/drawing/2014/main" val="3771114608"/>
                    </a:ext>
                  </a:extLst>
                </a:gridCol>
                <a:gridCol w="694262">
                  <a:extLst>
                    <a:ext uri="{9D8B030D-6E8A-4147-A177-3AD203B41FA5}">
                      <a16:colId xmlns:a16="http://schemas.microsoft.com/office/drawing/2014/main" val="173222162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929823493"/>
                    </a:ext>
                  </a:extLst>
                </a:gridCol>
                <a:gridCol w="235182">
                  <a:extLst>
                    <a:ext uri="{9D8B030D-6E8A-4147-A177-3AD203B41FA5}">
                      <a16:colId xmlns:a16="http://schemas.microsoft.com/office/drawing/2014/main" val="3289985224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1530468194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2226590979"/>
                    </a:ext>
                  </a:extLst>
                </a:gridCol>
                <a:gridCol w="133343">
                  <a:extLst>
                    <a:ext uri="{9D8B030D-6E8A-4147-A177-3AD203B41FA5}">
                      <a16:colId xmlns:a16="http://schemas.microsoft.com/office/drawing/2014/main" val="2493634855"/>
                    </a:ext>
                  </a:extLst>
                </a:gridCol>
                <a:gridCol w="156528">
                  <a:extLst>
                    <a:ext uri="{9D8B030D-6E8A-4147-A177-3AD203B41FA5}">
                      <a16:colId xmlns:a16="http://schemas.microsoft.com/office/drawing/2014/main" val="2920493555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1037036807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130874691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2825407702"/>
                    </a:ext>
                  </a:extLst>
                </a:gridCol>
                <a:gridCol w="142259">
                  <a:extLst>
                    <a:ext uri="{9D8B030D-6E8A-4147-A177-3AD203B41FA5}">
                      <a16:colId xmlns:a16="http://schemas.microsoft.com/office/drawing/2014/main" val="80211191"/>
                    </a:ext>
                  </a:extLst>
                </a:gridCol>
                <a:gridCol w="147612">
                  <a:extLst>
                    <a:ext uri="{9D8B030D-6E8A-4147-A177-3AD203B41FA5}">
                      <a16:colId xmlns:a16="http://schemas.microsoft.com/office/drawing/2014/main" val="3224116193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560331916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1215880009"/>
                    </a:ext>
                  </a:extLst>
                </a:gridCol>
                <a:gridCol w="136246">
                  <a:extLst>
                    <a:ext uri="{9D8B030D-6E8A-4147-A177-3AD203B41FA5}">
                      <a16:colId xmlns:a16="http://schemas.microsoft.com/office/drawing/2014/main" val="2389819440"/>
                    </a:ext>
                  </a:extLst>
                </a:gridCol>
                <a:gridCol w="185154">
                  <a:extLst>
                    <a:ext uri="{9D8B030D-6E8A-4147-A177-3AD203B41FA5}">
                      <a16:colId xmlns:a16="http://schemas.microsoft.com/office/drawing/2014/main" val="1155367801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30266382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534500287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2646389069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509374577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244007088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2508718290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535638269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444533437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604126954"/>
                    </a:ext>
                  </a:extLst>
                </a:gridCol>
              </a:tblGrid>
              <a:tr h="361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CRONOGRAMA DE ACTIVIDADES: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971004"/>
                  </a:ext>
                </a:extLst>
              </a:tr>
              <a:tr h="255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Primer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Segundo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577806"/>
                  </a:ext>
                </a:extLst>
              </a:tr>
              <a:tr h="127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AGT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SEP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OCT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NOV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DIC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37352"/>
                  </a:ext>
                </a:extLst>
              </a:tr>
              <a:tr h="19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¿Qué es belleza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568793"/>
                  </a:ext>
                </a:extLst>
              </a:tr>
              <a:tr h="19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5671"/>
                  </a:ext>
                </a:extLst>
              </a:tr>
              <a:tr h="382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Transtornos alimenticios, percepción de belleza para quien padece de algún transtorno alimenticio</a:t>
                      </a:r>
                      <a:r>
                        <a:rPr lang="es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*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911435"/>
                  </a:ext>
                </a:extLst>
              </a:tr>
              <a:tr h="19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902612"/>
                  </a:ext>
                </a:extLst>
              </a:tr>
              <a:tr h="382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331878"/>
                  </a:ext>
                </a:extLst>
              </a:tr>
              <a:tr h="127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5048"/>
                  </a:ext>
                </a:extLst>
              </a:tr>
              <a:tr h="19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614290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CB395BF-D737-5442-B411-F80D375F9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72041"/>
              </p:ext>
            </p:extLst>
          </p:nvPr>
        </p:nvGraphicFramePr>
        <p:xfrm>
          <a:off x="491061" y="3831319"/>
          <a:ext cx="11226799" cy="26839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57157">
                  <a:extLst>
                    <a:ext uri="{9D8B030D-6E8A-4147-A177-3AD203B41FA5}">
                      <a16:colId xmlns:a16="http://schemas.microsoft.com/office/drawing/2014/main" val="1885085923"/>
                    </a:ext>
                  </a:extLst>
                </a:gridCol>
                <a:gridCol w="591847">
                  <a:extLst>
                    <a:ext uri="{9D8B030D-6E8A-4147-A177-3AD203B41FA5}">
                      <a16:colId xmlns:a16="http://schemas.microsoft.com/office/drawing/2014/main" val="2292297561"/>
                    </a:ext>
                  </a:extLst>
                </a:gridCol>
                <a:gridCol w="592924">
                  <a:extLst>
                    <a:ext uri="{9D8B030D-6E8A-4147-A177-3AD203B41FA5}">
                      <a16:colId xmlns:a16="http://schemas.microsoft.com/office/drawing/2014/main" val="178263412"/>
                    </a:ext>
                  </a:extLst>
                </a:gridCol>
                <a:gridCol w="389542">
                  <a:extLst>
                    <a:ext uri="{9D8B030D-6E8A-4147-A177-3AD203B41FA5}">
                      <a16:colId xmlns:a16="http://schemas.microsoft.com/office/drawing/2014/main" val="1063021831"/>
                    </a:ext>
                  </a:extLst>
                </a:gridCol>
                <a:gridCol w="389542">
                  <a:extLst>
                    <a:ext uri="{9D8B030D-6E8A-4147-A177-3AD203B41FA5}">
                      <a16:colId xmlns:a16="http://schemas.microsoft.com/office/drawing/2014/main" val="1114583571"/>
                    </a:ext>
                  </a:extLst>
                </a:gridCol>
                <a:gridCol w="412141">
                  <a:extLst>
                    <a:ext uri="{9D8B030D-6E8A-4147-A177-3AD203B41FA5}">
                      <a16:colId xmlns:a16="http://schemas.microsoft.com/office/drawing/2014/main" val="2071128294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3001082673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997362012"/>
                    </a:ext>
                  </a:extLst>
                </a:gridCol>
                <a:gridCol w="573552">
                  <a:extLst>
                    <a:ext uri="{9D8B030D-6E8A-4147-A177-3AD203B41FA5}">
                      <a16:colId xmlns:a16="http://schemas.microsoft.com/office/drawing/2014/main" val="1337516890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3343214131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262530842"/>
                    </a:ext>
                  </a:extLst>
                </a:gridCol>
                <a:gridCol w="728508">
                  <a:extLst>
                    <a:ext uri="{9D8B030D-6E8A-4147-A177-3AD203B41FA5}">
                      <a16:colId xmlns:a16="http://schemas.microsoft.com/office/drawing/2014/main" val="1455743086"/>
                    </a:ext>
                  </a:extLst>
                </a:gridCol>
                <a:gridCol w="576782">
                  <a:extLst>
                    <a:ext uri="{9D8B030D-6E8A-4147-A177-3AD203B41FA5}">
                      <a16:colId xmlns:a16="http://schemas.microsoft.com/office/drawing/2014/main" val="875059984"/>
                    </a:ext>
                  </a:extLst>
                </a:gridCol>
                <a:gridCol w="473476">
                  <a:extLst>
                    <a:ext uri="{9D8B030D-6E8A-4147-A177-3AD203B41FA5}">
                      <a16:colId xmlns:a16="http://schemas.microsoft.com/office/drawing/2014/main" val="4161766215"/>
                    </a:ext>
                  </a:extLst>
                </a:gridCol>
                <a:gridCol w="478859">
                  <a:extLst>
                    <a:ext uri="{9D8B030D-6E8A-4147-A177-3AD203B41FA5}">
                      <a16:colId xmlns:a16="http://schemas.microsoft.com/office/drawing/2014/main" val="3049410040"/>
                    </a:ext>
                  </a:extLst>
                </a:gridCol>
                <a:gridCol w="748956">
                  <a:extLst>
                    <a:ext uri="{9D8B030D-6E8A-4147-A177-3AD203B41FA5}">
                      <a16:colId xmlns:a16="http://schemas.microsoft.com/office/drawing/2014/main" val="1133403005"/>
                    </a:ext>
                  </a:extLst>
                </a:gridCol>
                <a:gridCol w="539118">
                  <a:extLst>
                    <a:ext uri="{9D8B030D-6E8A-4147-A177-3AD203B41FA5}">
                      <a16:colId xmlns:a16="http://schemas.microsoft.com/office/drawing/2014/main" val="2832610047"/>
                    </a:ext>
                  </a:extLst>
                </a:gridCol>
                <a:gridCol w="386314">
                  <a:extLst>
                    <a:ext uri="{9D8B030D-6E8A-4147-A177-3AD203B41FA5}">
                      <a16:colId xmlns:a16="http://schemas.microsoft.com/office/drawing/2014/main" val="251397718"/>
                    </a:ext>
                  </a:extLst>
                </a:gridCol>
                <a:gridCol w="491771">
                  <a:extLst>
                    <a:ext uri="{9D8B030D-6E8A-4147-A177-3AD203B41FA5}">
                      <a16:colId xmlns:a16="http://schemas.microsoft.com/office/drawing/2014/main" val="2640095152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2876528867"/>
                    </a:ext>
                  </a:extLst>
                </a:gridCol>
              </a:tblGrid>
              <a:tr h="418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Tercer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Cuarto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222275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ENE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FEB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MZ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ABL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MAYO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89243"/>
                  </a:ext>
                </a:extLst>
              </a:tr>
              <a:tr h="4713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Transtornos alimenticios, percepción de belleza para quien padece de algún transtorno alimenticio</a:t>
                      </a:r>
                      <a:endParaRPr lang="es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061763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509326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  <a:ea typeface="Times New Roman" panose="02020603050405020304" pitchFamily="18" charset="0"/>
                        </a:rPr>
                        <a:t>Cuestionario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*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803667"/>
                  </a:ext>
                </a:extLst>
              </a:tr>
              <a:tr h="251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Encuesta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765917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  <a:ea typeface="Times New Roman" panose="02020603050405020304" pitchFamily="18" charset="0"/>
                        </a:rPr>
                        <a:t>Retroalimentación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*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123372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409430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70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9031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658D18-B3E6-2949-A37E-9807EB85A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463712"/>
              </p:ext>
            </p:extLst>
          </p:nvPr>
        </p:nvGraphicFramePr>
        <p:xfrm>
          <a:off x="440870" y="1175657"/>
          <a:ext cx="11201401" cy="45493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88230">
                  <a:extLst>
                    <a:ext uri="{9D8B030D-6E8A-4147-A177-3AD203B41FA5}">
                      <a16:colId xmlns:a16="http://schemas.microsoft.com/office/drawing/2014/main" val="1639532033"/>
                    </a:ext>
                  </a:extLst>
                </a:gridCol>
                <a:gridCol w="3828248">
                  <a:extLst>
                    <a:ext uri="{9D8B030D-6E8A-4147-A177-3AD203B41FA5}">
                      <a16:colId xmlns:a16="http://schemas.microsoft.com/office/drawing/2014/main" val="1138931872"/>
                    </a:ext>
                  </a:extLst>
                </a:gridCol>
                <a:gridCol w="3584923">
                  <a:extLst>
                    <a:ext uri="{9D8B030D-6E8A-4147-A177-3AD203B41FA5}">
                      <a16:colId xmlns:a16="http://schemas.microsoft.com/office/drawing/2014/main" val="1072040673"/>
                    </a:ext>
                  </a:extLst>
                </a:gridCol>
              </a:tblGrid>
              <a:tr h="339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HUMANOS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MATERIALES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TÉCNICOS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900800"/>
                  </a:ext>
                </a:extLst>
              </a:tr>
              <a:tr h="4183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Alumnos divididos en equipos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Alumnos del Instituto para realizar la encuesta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Profesor.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Proyector, computadora, papel, cámara de video, pizarrón, lápices, plumones, celular,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tablet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Conocimientos de computación, manejo de estadísticas.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  <a:ea typeface="Times New Roman" panose="02020603050405020304" pitchFamily="18" charset="0"/>
                        </a:rPr>
                        <a:t>Conocimientos necesarios del idioma inglés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83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3408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6106329-FA59-3A4B-97EA-A96FA80D2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924463"/>
              </p:ext>
            </p:extLst>
          </p:nvPr>
        </p:nvGraphicFramePr>
        <p:xfrm>
          <a:off x="604156" y="914400"/>
          <a:ext cx="11005458" cy="54864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02729">
                  <a:extLst>
                    <a:ext uri="{9D8B030D-6E8A-4147-A177-3AD203B41FA5}">
                      <a16:colId xmlns:a16="http://schemas.microsoft.com/office/drawing/2014/main" val="3638983319"/>
                    </a:ext>
                  </a:extLst>
                </a:gridCol>
                <a:gridCol w="5502729">
                  <a:extLst>
                    <a:ext uri="{9D8B030D-6E8A-4147-A177-3AD203B41FA5}">
                      <a16:colId xmlns:a16="http://schemas.microsoft.com/office/drawing/2014/main" val="35894861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ASIGNATURA(S):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  <a:ea typeface="Times New Roman" panose="02020603050405020304" pitchFamily="18" charset="0"/>
                        </a:rPr>
                        <a:t>Literatura  Mexicana e Iberoamericana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MAESTRO RESPONSABLE(S):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Rocío García Villagómez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18356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NOMBRE DEL PROYECTO: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Como comes … te ves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611813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OBJETIVO GENERAL: </a:t>
                      </a:r>
                      <a:r>
                        <a:rPr lang="es-ES_tradnl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Analizar el concepto de belleza al definir su auto concepto, realizando una descripción de sus características físicas, cognitivas, emocionales y actitudinales en Inglés.</a:t>
                      </a:r>
                      <a:r>
                        <a:rPr lang="es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92168"/>
                  </a:ext>
                </a:extLst>
              </a:tr>
              <a:tr h="12192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CONTEXTO: La población con la que se elaborará el proyecto es de nivel preparatoria son adolescentes de un rango de edad de 15 a 18 años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31831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FECHA: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Ciclo escolar: 2019-2020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8411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GRUPOS Y No. De ALUMNOS: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     6040             12 alumnos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561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912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67E79B4-CFC5-2749-A200-4A4BCC1C8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64273"/>
              </p:ext>
            </p:extLst>
          </p:nvPr>
        </p:nvGraphicFramePr>
        <p:xfrm>
          <a:off x="636814" y="849087"/>
          <a:ext cx="10548257" cy="5339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3822">
                  <a:extLst>
                    <a:ext uri="{9D8B030D-6E8A-4147-A177-3AD203B41FA5}">
                      <a16:colId xmlns:a16="http://schemas.microsoft.com/office/drawing/2014/main" val="1881399382"/>
                    </a:ext>
                  </a:extLst>
                </a:gridCol>
                <a:gridCol w="6534435">
                  <a:extLst>
                    <a:ext uri="{9D8B030D-6E8A-4147-A177-3AD203B41FA5}">
                      <a16:colId xmlns:a16="http://schemas.microsoft.com/office/drawing/2014/main" val="4286442216"/>
                    </a:ext>
                  </a:extLst>
                </a:gridCol>
              </a:tblGrid>
              <a:tr h="287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DISCIPLINA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OBJETIVO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42681"/>
                  </a:ext>
                </a:extLst>
              </a:tr>
              <a:tr h="1993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el"/>
                          <a:ea typeface="Times New Roman" panose="02020603050405020304" pitchFamily="18" charset="0"/>
                        </a:rPr>
                        <a:t>Literatura Mexicana - Iberoamericana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entury Gothic" panose="020B0502020202020204" pitchFamily="34" charset="0"/>
                          <a:cs typeface="Arial" panose="020B0604020202020204" pitchFamily="34" charset="0"/>
                        </a:rPr>
                        <a:t>Identificar los alimentos prehispánicos que existen en nuestra alimentación y ver cómo los incorporan en su dieta diaria con las repercusiones que conllevan y ver que tan cómodos se sienten con sus cuerpos.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078783"/>
                  </a:ext>
                </a:extLst>
              </a:tr>
              <a:tr h="287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746319"/>
                  </a:ext>
                </a:extLst>
              </a:tr>
              <a:tr h="7580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NUCLEO DE CONOCIMIENTOS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(COMPETENCIAS ESPECIFICAS)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902778"/>
                  </a:ext>
                </a:extLst>
              </a:tr>
              <a:tr h="201270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Listas de alimentos tanto nacionales como internacionales.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Hacer un ensayo de como se sienten los jóvenes con su cuerpo y como incororan sus alimentos.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Hacer su propia dieta y como toman sus alimentos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32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0793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1B0FE9D-1E83-D940-9D51-F7F09B373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678158"/>
              </p:ext>
            </p:extLst>
          </p:nvPr>
        </p:nvGraphicFramePr>
        <p:xfrm>
          <a:off x="1012372" y="751112"/>
          <a:ext cx="10417628" cy="5559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234">
                  <a:extLst>
                    <a:ext uri="{9D8B030D-6E8A-4147-A177-3AD203B41FA5}">
                      <a16:colId xmlns:a16="http://schemas.microsoft.com/office/drawing/2014/main" val="333449602"/>
                    </a:ext>
                  </a:extLst>
                </a:gridCol>
                <a:gridCol w="2718912">
                  <a:extLst>
                    <a:ext uri="{9D8B030D-6E8A-4147-A177-3AD203B41FA5}">
                      <a16:colId xmlns:a16="http://schemas.microsoft.com/office/drawing/2014/main" val="1170882340"/>
                    </a:ext>
                  </a:extLst>
                </a:gridCol>
                <a:gridCol w="2085741">
                  <a:extLst>
                    <a:ext uri="{9D8B030D-6E8A-4147-A177-3AD203B41FA5}">
                      <a16:colId xmlns:a16="http://schemas.microsoft.com/office/drawing/2014/main" val="151633084"/>
                    </a:ext>
                  </a:extLst>
                </a:gridCol>
                <a:gridCol w="1570344">
                  <a:extLst>
                    <a:ext uri="{9D8B030D-6E8A-4147-A177-3AD203B41FA5}">
                      <a16:colId xmlns:a16="http://schemas.microsoft.com/office/drawing/2014/main" val="1762352671"/>
                    </a:ext>
                  </a:extLst>
                </a:gridCol>
                <a:gridCol w="1426397">
                  <a:extLst>
                    <a:ext uri="{9D8B030D-6E8A-4147-A177-3AD203B41FA5}">
                      <a16:colId xmlns:a16="http://schemas.microsoft.com/office/drawing/2014/main" val="2388103057"/>
                    </a:ext>
                  </a:extLst>
                </a:gridCol>
              </a:tblGrid>
              <a:tr h="15867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DE APERTURA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94703"/>
                  </a:ext>
                </a:extLst>
              </a:tr>
              <a:tr h="29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DOCENTES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803450"/>
                  </a:ext>
                </a:extLst>
              </a:tr>
              <a:tr h="861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Introducir al tema de cómo ha cambiado la alimentación en los mexicanos al paso del tiempo y ver las dietas que se han puesto de moda</a:t>
                      </a:r>
                      <a:endParaRPr lang="es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Desarrollar una lista de los alimentos que consumimos y cómo se ha ido transformado con los cambios tanto sociales como culturales en nuestra vida. Y una lista de los alimentos que se ponen de moda.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Listado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Lista de cotejo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10%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35656"/>
                  </a:ext>
                </a:extLst>
              </a:tr>
              <a:tr h="15867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DE DESARROLLO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93471"/>
                  </a:ext>
                </a:extLst>
              </a:tr>
              <a:tr h="29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DOCENTES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924735"/>
                  </a:ext>
                </a:extLst>
              </a:tr>
              <a:tr h="16857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Dirección del ensayo a desarrollar por los alumnos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Redactora un ensayo de como se sienten con su cuerpo y como incorporan sus alimentos.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Desarrollo de una dieta y cómo deben tomar sus alimentos.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Ensayo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Lista de cotejo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169199"/>
                  </a:ext>
                </a:extLst>
              </a:tr>
              <a:tr h="15867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DE CIERRE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928049"/>
                  </a:ext>
                </a:extLst>
              </a:tr>
              <a:tr h="29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DOCENTES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 ALUMNO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EVIDENCIA DE EVALUACIÓN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HERRAMIENTA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PONDERACION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4762" marR="6476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343027"/>
                  </a:ext>
                </a:extLst>
              </a:tr>
              <a:tr h="15647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Dirección y regulación de un debate estableciendo las reglas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Mesa de debate exponiendo y apoyando su punto de vista en el tema de alimentación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Conclusiones por escrito de lo debatido en clase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Lista de cotejo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20%</a:t>
                      </a:r>
                      <a:endParaRPr lang="es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780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6310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2056CFE-D8C8-5243-80BB-DDC49E604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689313"/>
              </p:ext>
            </p:extLst>
          </p:nvPr>
        </p:nvGraphicFramePr>
        <p:xfrm>
          <a:off x="491067" y="440267"/>
          <a:ext cx="11226793" cy="28029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99471">
                  <a:extLst>
                    <a:ext uri="{9D8B030D-6E8A-4147-A177-3AD203B41FA5}">
                      <a16:colId xmlns:a16="http://schemas.microsoft.com/office/drawing/2014/main" val="3771114608"/>
                    </a:ext>
                  </a:extLst>
                </a:gridCol>
                <a:gridCol w="694262">
                  <a:extLst>
                    <a:ext uri="{9D8B030D-6E8A-4147-A177-3AD203B41FA5}">
                      <a16:colId xmlns:a16="http://schemas.microsoft.com/office/drawing/2014/main" val="173222162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929823493"/>
                    </a:ext>
                  </a:extLst>
                </a:gridCol>
                <a:gridCol w="235182">
                  <a:extLst>
                    <a:ext uri="{9D8B030D-6E8A-4147-A177-3AD203B41FA5}">
                      <a16:colId xmlns:a16="http://schemas.microsoft.com/office/drawing/2014/main" val="3289985224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1530468194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2226590979"/>
                    </a:ext>
                  </a:extLst>
                </a:gridCol>
                <a:gridCol w="133343">
                  <a:extLst>
                    <a:ext uri="{9D8B030D-6E8A-4147-A177-3AD203B41FA5}">
                      <a16:colId xmlns:a16="http://schemas.microsoft.com/office/drawing/2014/main" val="2493634855"/>
                    </a:ext>
                  </a:extLst>
                </a:gridCol>
                <a:gridCol w="156528">
                  <a:extLst>
                    <a:ext uri="{9D8B030D-6E8A-4147-A177-3AD203B41FA5}">
                      <a16:colId xmlns:a16="http://schemas.microsoft.com/office/drawing/2014/main" val="2920493555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1037036807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130874691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2825407702"/>
                    </a:ext>
                  </a:extLst>
                </a:gridCol>
                <a:gridCol w="142259">
                  <a:extLst>
                    <a:ext uri="{9D8B030D-6E8A-4147-A177-3AD203B41FA5}">
                      <a16:colId xmlns:a16="http://schemas.microsoft.com/office/drawing/2014/main" val="80211191"/>
                    </a:ext>
                  </a:extLst>
                </a:gridCol>
                <a:gridCol w="147612">
                  <a:extLst>
                    <a:ext uri="{9D8B030D-6E8A-4147-A177-3AD203B41FA5}">
                      <a16:colId xmlns:a16="http://schemas.microsoft.com/office/drawing/2014/main" val="3224116193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560331916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1215880009"/>
                    </a:ext>
                  </a:extLst>
                </a:gridCol>
                <a:gridCol w="136246">
                  <a:extLst>
                    <a:ext uri="{9D8B030D-6E8A-4147-A177-3AD203B41FA5}">
                      <a16:colId xmlns:a16="http://schemas.microsoft.com/office/drawing/2014/main" val="2389819440"/>
                    </a:ext>
                  </a:extLst>
                </a:gridCol>
                <a:gridCol w="185154">
                  <a:extLst>
                    <a:ext uri="{9D8B030D-6E8A-4147-A177-3AD203B41FA5}">
                      <a16:colId xmlns:a16="http://schemas.microsoft.com/office/drawing/2014/main" val="1155367801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30266382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534500287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2646389069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509374577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244007088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2508718290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535638269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444533437"/>
                    </a:ext>
                  </a:extLst>
                </a:gridCol>
                <a:gridCol w="289871">
                  <a:extLst>
                    <a:ext uri="{9D8B030D-6E8A-4147-A177-3AD203B41FA5}">
                      <a16:colId xmlns:a16="http://schemas.microsoft.com/office/drawing/2014/main" val="3604126954"/>
                    </a:ext>
                  </a:extLst>
                </a:gridCol>
              </a:tblGrid>
              <a:tr h="361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CRONOGRAMA DE ACTIVIDADES: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tx1"/>
                        </a:solidFill>
                        <a:latin typeface="Arie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971004"/>
                  </a:ext>
                </a:extLst>
              </a:tr>
              <a:tr h="255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Primer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Segundo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577806"/>
                  </a:ext>
                </a:extLst>
              </a:tr>
              <a:tr h="127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AGT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SEP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OCT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NOV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DIC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37352"/>
                  </a:ext>
                </a:extLst>
              </a:tr>
              <a:tr h="19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Listado de alimentos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*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568793"/>
                  </a:ext>
                </a:extLst>
              </a:tr>
              <a:tr h="19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5671"/>
                  </a:ext>
                </a:extLst>
              </a:tr>
              <a:tr h="382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Redacción de temas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*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911435"/>
                  </a:ext>
                </a:extLst>
              </a:tr>
              <a:tr h="19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902612"/>
                  </a:ext>
                </a:extLst>
              </a:tr>
              <a:tr h="382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331878"/>
                  </a:ext>
                </a:extLst>
              </a:tr>
              <a:tr h="127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35048"/>
                  </a:ext>
                </a:extLst>
              </a:tr>
              <a:tr h="191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61429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3CD8E3A-0159-EB48-B8B4-BF40FFF9E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093923"/>
              </p:ext>
            </p:extLst>
          </p:nvPr>
        </p:nvGraphicFramePr>
        <p:xfrm>
          <a:off x="491061" y="3831319"/>
          <a:ext cx="11226799" cy="26839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57157">
                  <a:extLst>
                    <a:ext uri="{9D8B030D-6E8A-4147-A177-3AD203B41FA5}">
                      <a16:colId xmlns:a16="http://schemas.microsoft.com/office/drawing/2014/main" val="1885085923"/>
                    </a:ext>
                  </a:extLst>
                </a:gridCol>
                <a:gridCol w="591847">
                  <a:extLst>
                    <a:ext uri="{9D8B030D-6E8A-4147-A177-3AD203B41FA5}">
                      <a16:colId xmlns:a16="http://schemas.microsoft.com/office/drawing/2014/main" val="2292297561"/>
                    </a:ext>
                  </a:extLst>
                </a:gridCol>
                <a:gridCol w="592924">
                  <a:extLst>
                    <a:ext uri="{9D8B030D-6E8A-4147-A177-3AD203B41FA5}">
                      <a16:colId xmlns:a16="http://schemas.microsoft.com/office/drawing/2014/main" val="178263412"/>
                    </a:ext>
                  </a:extLst>
                </a:gridCol>
                <a:gridCol w="389542">
                  <a:extLst>
                    <a:ext uri="{9D8B030D-6E8A-4147-A177-3AD203B41FA5}">
                      <a16:colId xmlns:a16="http://schemas.microsoft.com/office/drawing/2014/main" val="1063021831"/>
                    </a:ext>
                  </a:extLst>
                </a:gridCol>
                <a:gridCol w="389542">
                  <a:extLst>
                    <a:ext uri="{9D8B030D-6E8A-4147-A177-3AD203B41FA5}">
                      <a16:colId xmlns:a16="http://schemas.microsoft.com/office/drawing/2014/main" val="1114583571"/>
                    </a:ext>
                  </a:extLst>
                </a:gridCol>
                <a:gridCol w="412141">
                  <a:extLst>
                    <a:ext uri="{9D8B030D-6E8A-4147-A177-3AD203B41FA5}">
                      <a16:colId xmlns:a16="http://schemas.microsoft.com/office/drawing/2014/main" val="2071128294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3001082673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997362012"/>
                    </a:ext>
                  </a:extLst>
                </a:gridCol>
                <a:gridCol w="573552">
                  <a:extLst>
                    <a:ext uri="{9D8B030D-6E8A-4147-A177-3AD203B41FA5}">
                      <a16:colId xmlns:a16="http://schemas.microsoft.com/office/drawing/2014/main" val="1337516890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3343214131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262530842"/>
                    </a:ext>
                  </a:extLst>
                </a:gridCol>
                <a:gridCol w="728508">
                  <a:extLst>
                    <a:ext uri="{9D8B030D-6E8A-4147-A177-3AD203B41FA5}">
                      <a16:colId xmlns:a16="http://schemas.microsoft.com/office/drawing/2014/main" val="1455743086"/>
                    </a:ext>
                  </a:extLst>
                </a:gridCol>
                <a:gridCol w="576782">
                  <a:extLst>
                    <a:ext uri="{9D8B030D-6E8A-4147-A177-3AD203B41FA5}">
                      <a16:colId xmlns:a16="http://schemas.microsoft.com/office/drawing/2014/main" val="875059984"/>
                    </a:ext>
                  </a:extLst>
                </a:gridCol>
                <a:gridCol w="473476">
                  <a:extLst>
                    <a:ext uri="{9D8B030D-6E8A-4147-A177-3AD203B41FA5}">
                      <a16:colId xmlns:a16="http://schemas.microsoft.com/office/drawing/2014/main" val="4161766215"/>
                    </a:ext>
                  </a:extLst>
                </a:gridCol>
                <a:gridCol w="478859">
                  <a:extLst>
                    <a:ext uri="{9D8B030D-6E8A-4147-A177-3AD203B41FA5}">
                      <a16:colId xmlns:a16="http://schemas.microsoft.com/office/drawing/2014/main" val="3049410040"/>
                    </a:ext>
                  </a:extLst>
                </a:gridCol>
                <a:gridCol w="748956">
                  <a:extLst>
                    <a:ext uri="{9D8B030D-6E8A-4147-A177-3AD203B41FA5}">
                      <a16:colId xmlns:a16="http://schemas.microsoft.com/office/drawing/2014/main" val="1133403005"/>
                    </a:ext>
                  </a:extLst>
                </a:gridCol>
                <a:gridCol w="539118">
                  <a:extLst>
                    <a:ext uri="{9D8B030D-6E8A-4147-A177-3AD203B41FA5}">
                      <a16:colId xmlns:a16="http://schemas.microsoft.com/office/drawing/2014/main" val="2832610047"/>
                    </a:ext>
                  </a:extLst>
                </a:gridCol>
                <a:gridCol w="386314">
                  <a:extLst>
                    <a:ext uri="{9D8B030D-6E8A-4147-A177-3AD203B41FA5}">
                      <a16:colId xmlns:a16="http://schemas.microsoft.com/office/drawing/2014/main" val="251397718"/>
                    </a:ext>
                  </a:extLst>
                </a:gridCol>
                <a:gridCol w="491771">
                  <a:extLst>
                    <a:ext uri="{9D8B030D-6E8A-4147-A177-3AD203B41FA5}">
                      <a16:colId xmlns:a16="http://schemas.microsoft.com/office/drawing/2014/main" val="2640095152"/>
                    </a:ext>
                  </a:extLst>
                </a:gridCol>
                <a:gridCol w="159262">
                  <a:extLst>
                    <a:ext uri="{9D8B030D-6E8A-4147-A177-3AD203B41FA5}">
                      <a16:colId xmlns:a16="http://schemas.microsoft.com/office/drawing/2014/main" val="2876528867"/>
                    </a:ext>
                  </a:extLst>
                </a:gridCol>
              </a:tblGrid>
              <a:tr h="418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ACTIVIDADES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Tercer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Cuarto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Bimestre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222275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ENE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FEB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MZ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ABL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MAYO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89243"/>
                  </a:ext>
                </a:extLst>
              </a:tr>
              <a:tr h="4713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Mesa de debate</a:t>
                      </a:r>
                      <a:endParaRPr lang="es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061763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509326"/>
                  </a:ext>
                </a:extLst>
              </a:tr>
              <a:tr h="314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803667"/>
                  </a:ext>
                </a:extLst>
              </a:tr>
              <a:tr h="251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Ensayo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*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765917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123372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el"/>
                        </a:rPr>
                        <a:t>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el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409430"/>
                  </a:ext>
                </a:extLst>
              </a:tr>
              <a:tr h="209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70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64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1088" y="5426309"/>
            <a:ext cx="8825658" cy="861420"/>
          </a:xfrm>
        </p:spPr>
        <p:txBody>
          <a:bodyPr/>
          <a:lstStyle/>
          <a:p>
            <a:pPr algn="ctr"/>
            <a:r>
              <a:rPr lang="es-MX" b="1" dirty="0"/>
              <a:t> </a:t>
            </a:r>
            <a:r>
              <a:rPr lang="es-MX" sz="2800" b="1" dirty="0"/>
              <a:t>Conclusiones</a:t>
            </a:r>
            <a:r>
              <a:rPr lang="es-MX" b="1" dirty="0"/>
              <a:t> </a:t>
            </a:r>
            <a:r>
              <a:rPr lang="es-MX" sz="3200" b="1" dirty="0"/>
              <a:t>generales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03" y="973394"/>
            <a:ext cx="10028903" cy="445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258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3358" y="185293"/>
            <a:ext cx="9404723" cy="945776"/>
          </a:xfrm>
        </p:spPr>
        <p:txBody>
          <a:bodyPr/>
          <a:lstStyle/>
          <a:p>
            <a:r>
              <a:rPr lang="es-MX" dirty="0"/>
              <a:t>Producto 6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7" y="926667"/>
            <a:ext cx="9206753" cy="574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61669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" b="19484"/>
          <a:stretch/>
        </p:blipFill>
        <p:spPr>
          <a:xfrm>
            <a:off x="928569" y="924881"/>
            <a:ext cx="9685641" cy="5678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id="{92C22D0A-9DF4-484D-80F9-283A80661F98}"/>
              </a:ext>
            </a:extLst>
          </p:cNvPr>
          <p:cNvSpPr txBox="1">
            <a:spLocks/>
          </p:cNvSpPr>
          <p:nvPr/>
        </p:nvSpPr>
        <p:spPr>
          <a:xfrm>
            <a:off x="583358" y="185293"/>
            <a:ext cx="9404723" cy="9457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/>
              <a:t>Producto 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66753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169" y="174812"/>
            <a:ext cx="9404723" cy="1400530"/>
          </a:xfrm>
        </p:spPr>
        <p:txBody>
          <a:bodyPr/>
          <a:lstStyle/>
          <a:p>
            <a:r>
              <a:rPr lang="en-US" dirty="0" err="1"/>
              <a:t>Producto</a:t>
            </a:r>
            <a:r>
              <a:rPr lang="en-US" dirty="0"/>
              <a:t>: 6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1"/>
          <a:stretch/>
        </p:blipFill>
        <p:spPr>
          <a:xfrm>
            <a:off x="882534" y="950258"/>
            <a:ext cx="9668924" cy="5586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96372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559" y="129989"/>
            <a:ext cx="9404723" cy="1400530"/>
          </a:xfrm>
        </p:spPr>
        <p:txBody>
          <a:bodyPr/>
          <a:lstStyle/>
          <a:p>
            <a:r>
              <a:rPr lang="en-US" dirty="0" err="1"/>
              <a:t>Producto</a:t>
            </a:r>
            <a:r>
              <a:rPr lang="en-US" dirty="0"/>
              <a:t>: 6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6" y="830254"/>
            <a:ext cx="9816353" cy="5643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1628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023673A-0AAA-4E04-A2CE-0C2D416F0848}"/>
              </a:ext>
            </a:extLst>
          </p:cNvPr>
          <p:cNvSpPr txBox="1">
            <a:spLocks/>
          </p:cNvSpPr>
          <p:nvPr/>
        </p:nvSpPr>
        <p:spPr>
          <a:xfrm>
            <a:off x="278559" y="129989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/>
              <a:t>Producto</a:t>
            </a:r>
            <a:r>
              <a:rPr lang="en-US" dirty="0"/>
              <a:t>: 6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58056D2-8C4B-4829-AF84-17D8A55649D6}"/>
              </a:ext>
            </a:extLst>
          </p:cNvPr>
          <p:cNvSpPr txBox="1">
            <a:spLocks/>
          </p:cNvSpPr>
          <p:nvPr/>
        </p:nvSpPr>
        <p:spPr>
          <a:xfrm>
            <a:off x="3992120" y="231589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err="1"/>
              <a:t>Porcentaje</a:t>
            </a:r>
            <a:r>
              <a:rPr lang="en-US" sz="3200" dirty="0"/>
              <a:t> de </a:t>
            </a:r>
            <a:r>
              <a:rPr lang="en-US" sz="3200" dirty="0" err="1"/>
              <a:t>evaluación</a:t>
            </a:r>
            <a:endParaRPr lang="en-US" sz="32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274EB04-433F-4474-BEB1-28B663F12D40}"/>
              </a:ext>
            </a:extLst>
          </p:cNvPr>
          <p:cNvSpPr txBox="1">
            <a:spLocks/>
          </p:cNvSpPr>
          <p:nvPr/>
        </p:nvSpPr>
        <p:spPr>
          <a:xfrm>
            <a:off x="145174" y="881054"/>
            <a:ext cx="11768267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1400" dirty="0"/>
              <a:t>*Los </a:t>
            </a:r>
            <a:r>
              <a:rPr lang="en-US" sz="1400" dirty="0" err="1"/>
              <a:t>procentajes</a:t>
            </a:r>
            <a:r>
              <a:rPr lang="en-US" sz="1400" dirty="0"/>
              <a:t> de </a:t>
            </a:r>
            <a:r>
              <a:rPr lang="en-US" sz="1400" dirty="0" err="1"/>
              <a:t>evaluación</a:t>
            </a:r>
            <a:r>
              <a:rPr lang="en-US" sz="1400" dirty="0"/>
              <a:t> para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actividad</a:t>
            </a:r>
            <a:r>
              <a:rPr lang="en-US" sz="1400" dirty="0"/>
              <a:t> no son </a:t>
            </a:r>
            <a:r>
              <a:rPr lang="en-US" sz="1400" dirty="0" err="1"/>
              <a:t>absoluta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cada</a:t>
            </a:r>
            <a:r>
              <a:rPr lang="en-US" sz="1400" dirty="0"/>
              <a:t> </a:t>
            </a:r>
            <a:r>
              <a:rPr lang="en-US" sz="1400" dirty="0" err="1"/>
              <a:t>materia</a:t>
            </a:r>
            <a:r>
              <a:rPr lang="en-US" sz="1400" dirty="0"/>
              <a:t> para el bimester </a:t>
            </a:r>
            <a:r>
              <a:rPr lang="en-US" sz="1400" dirty="0" err="1"/>
              <a:t>correspondiente</a:t>
            </a:r>
            <a:r>
              <a:rPr lang="en-US" sz="1400" dirty="0"/>
              <a:t>, </a:t>
            </a:r>
            <a:r>
              <a:rPr lang="en-US" sz="1400" dirty="0" err="1"/>
              <a:t>ya</a:t>
            </a:r>
            <a:r>
              <a:rPr lang="en-US" sz="1400" dirty="0"/>
              <a:t> que las </a:t>
            </a:r>
            <a:r>
              <a:rPr lang="en-US" sz="1400" dirty="0" err="1"/>
              <a:t>actividades</a:t>
            </a:r>
            <a:r>
              <a:rPr lang="en-US" sz="1400" dirty="0"/>
              <a:t> y </a:t>
            </a:r>
            <a:r>
              <a:rPr lang="en-US" sz="1400" dirty="0" err="1"/>
              <a:t>trabajos</a:t>
            </a:r>
            <a:r>
              <a:rPr lang="en-US" sz="1400" dirty="0"/>
              <a:t> que </a:t>
            </a:r>
            <a:r>
              <a:rPr lang="en-US" sz="1400" dirty="0" err="1"/>
              <a:t>cada</a:t>
            </a:r>
            <a:r>
              <a:rPr lang="en-US" sz="1400" dirty="0"/>
              <a:t> </a:t>
            </a:r>
            <a:r>
              <a:rPr lang="en-US" sz="1400" dirty="0" err="1"/>
              <a:t>quien</a:t>
            </a:r>
            <a:r>
              <a:rPr lang="en-US" sz="1400" dirty="0"/>
              <a:t> </a:t>
            </a:r>
            <a:r>
              <a:rPr lang="en-US" sz="1400" dirty="0" err="1"/>
              <a:t>lleva</a:t>
            </a:r>
            <a:r>
              <a:rPr lang="en-US" sz="1400" dirty="0"/>
              <a:t> dentro de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asignatura</a:t>
            </a:r>
            <a:r>
              <a:rPr lang="en-US" sz="1400" dirty="0"/>
              <a:t> son </a:t>
            </a:r>
            <a:r>
              <a:rPr lang="en-US" sz="1400" dirty="0" err="1"/>
              <a:t>diversos</a:t>
            </a:r>
            <a:r>
              <a:rPr lang="en-US" sz="1400" dirty="0"/>
              <a:t> y la </a:t>
            </a:r>
            <a:r>
              <a:rPr lang="en-US" sz="1400" dirty="0" err="1"/>
              <a:t>evaluación</a:t>
            </a:r>
            <a:r>
              <a:rPr lang="en-US" sz="1400" dirty="0"/>
              <a:t> de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trabajo</a:t>
            </a:r>
            <a:r>
              <a:rPr lang="en-US" sz="1400" dirty="0"/>
              <a:t> solo integra un </a:t>
            </a:r>
            <a:r>
              <a:rPr lang="en-US" sz="1400" dirty="0" err="1"/>
              <a:t>procentaje</a:t>
            </a:r>
            <a:r>
              <a:rPr lang="en-US" sz="1400" dirty="0"/>
              <a:t> mas, sin embargo la </a:t>
            </a:r>
            <a:r>
              <a:rPr lang="en-US" sz="1400" dirty="0" err="1"/>
              <a:t>escala</a:t>
            </a:r>
            <a:r>
              <a:rPr lang="en-US" sz="1400" dirty="0"/>
              <a:t> </a:t>
            </a:r>
            <a:r>
              <a:rPr lang="en-US" sz="1400" dirty="0" err="1"/>
              <a:t>evaluativa</a:t>
            </a:r>
            <a:r>
              <a:rPr lang="en-US" sz="1400" dirty="0"/>
              <a:t> para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situación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todas</a:t>
            </a:r>
            <a:r>
              <a:rPr lang="en-US" sz="1400" dirty="0"/>
              <a:t> las </a:t>
            </a:r>
            <a:r>
              <a:rPr lang="en-US" sz="1400" dirty="0" err="1"/>
              <a:t>materias</a:t>
            </a:r>
            <a:r>
              <a:rPr lang="en-US" sz="1400" dirty="0"/>
              <a:t> </a:t>
            </a:r>
            <a:r>
              <a:rPr lang="en-US" sz="1400" dirty="0" err="1"/>
              <a:t>involucradas</a:t>
            </a:r>
            <a:r>
              <a:rPr lang="en-US" sz="1400" dirty="0"/>
              <a:t> </a:t>
            </a:r>
            <a:r>
              <a:rPr lang="en-US" sz="1400" dirty="0" err="1"/>
              <a:t>será</a:t>
            </a:r>
            <a:r>
              <a:rPr lang="en-US" sz="1400" dirty="0"/>
              <a:t> de la sig. forma: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A38763A-6F9E-4B0E-8E14-68C2E5F10D58}"/>
              </a:ext>
            </a:extLst>
          </p:cNvPr>
          <p:cNvSpPr txBox="1">
            <a:spLocks/>
          </p:cNvSpPr>
          <p:nvPr/>
        </p:nvSpPr>
        <p:spPr>
          <a:xfrm>
            <a:off x="634218" y="2028470"/>
            <a:ext cx="1021850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Trabajo</a:t>
            </a:r>
            <a:r>
              <a:rPr lang="en-US" sz="2800" dirty="0"/>
              <a:t> </a:t>
            </a:r>
            <a:r>
              <a:rPr lang="en-US" sz="2800" dirty="0" err="1"/>
              <a:t>diario</a:t>
            </a:r>
            <a:r>
              <a:rPr lang="en-US" sz="2800" dirty="0"/>
              <a:t>: 20%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Borradores</a:t>
            </a:r>
            <a:r>
              <a:rPr lang="en-US" sz="2800" dirty="0"/>
              <a:t> de </a:t>
            </a:r>
            <a:r>
              <a:rPr lang="en-US" sz="2800" dirty="0" err="1"/>
              <a:t>trabajo</a:t>
            </a:r>
            <a:r>
              <a:rPr lang="en-US" sz="2800" dirty="0"/>
              <a:t> final: 15%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Trabajo</a:t>
            </a:r>
            <a:r>
              <a:rPr lang="en-US" sz="2800" dirty="0"/>
              <a:t> final (bases </a:t>
            </a:r>
            <a:r>
              <a:rPr lang="en-US" sz="2800" dirty="0" err="1"/>
              <a:t>teóricas</a:t>
            </a:r>
            <a:r>
              <a:rPr lang="en-US" sz="2800" dirty="0"/>
              <a:t>): 20%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Presentación</a:t>
            </a:r>
            <a:r>
              <a:rPr lang="en-US" sz="2800" dirty="0"/>
              <a:t> final: 35%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Actitud</a:t>
            </a:r>
            <a:r>
              <a:rPr lang="en-US" sz="2800" dirty="0"/>
              <a:t> y disciplina:10 %</a:t>
            </a:r>
          </a:p>
        </p:txBody>
      </p:sp>
      <p:pic>
        <p:nvPicPr>
          <p:cNvPr id="9" name="Imagen 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143917A3-814B-48CF-84E3-904890E6E7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66" y="2028470"/>
            <a:ext cx="3740661" cy="39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057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6580" y="363071"/>
            <a:ext cx="7190329" cy="1400530"/>
          </a:xfrm>
        </p:spPr>
        <p:txBody>
          <a:bodyPr>
            <a:normAutofit/>
          </a:bodyPr>
          <a:lstStyle/>
          <a:p>
            <a:r>
              <a:rPr lang="es-MX" sz="3200" dirty="0"/>
              <a:t>Lista de pasos para la Infografía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73006" y="1331259"/>
            <a:ext cx="10810782" cy="4944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419" dirty="0"/>
              <a:t>Una infografía son g</a:t>
            </a:r>
            <a:r>
              <a:rPr lang="es-MX" dirty="0" err="1"/>
              <a:t>ráﬁcos</a:t>
            </a:r>
            <a:r>
              <a:rPr lang="es-MX" dirty="0"/>
              <a:t> </a:t>
            </a:r>
            <a:r>
              <a:rPr lang="es-MX" dirty="0" err="1"/>
              <a:t>ﬁjos</a:t>
            </a:r>
            <a:r>
              <a:rPr lang="es-MX" dirty="0"/>
              <a:t> o animados que combinan textos y elementos visuales con el </a:t>
            </a:r>
            <a:r>
              <a:rPr lang="es-MX" dirty="0" err="1"/>
              <a:t>ﬁn</a:t>
            </a:r>
            <a:r>
              <a:rPr lang="es-MX" dirty="0"/>
              <a:t> de comunicar información precisa sobre variadas temáticas. 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419" dirty="0"/>
              <a:t>Pasos:</a:t>
            </a:r>
          </a:p>
          <a:p>
            <a:pPr marL="0" indent="0" algn="just">
              <a:buNone/>
            </a:pPr>
            <a:r>
              <a:rPr lang="es-MX" dirty="0"/>
              <a:t>• ¿Cuál es nuestro objetivo de comunicación?</a:t>
            </a:r>
          </a:p>
          <a:p>
            <a:pPr marL="0" indent="0" algn="just">
              <a:buNone/>
            </a:pPr>
            <a:r>
              <a:rPr lang="es-MX" dirty="0"/>
              <a:t>• ¿A quién nos vamos a dirigir ?</a:t>
            </a:r>
          </a:p>
          <a:p>
            <a:pPr marL="0" indent="0" algn="just">
              <a:buNone/>
            </a:pPr>
            <a:r>
              <a:rPr lang="es-MX" dirty="0"/>
              <a:t>• ¿Cómo lo haremos?</a:t>
            </a:r>
          </a:p>
          <a:p>
            <a:pPr marL="0" indent="0" algn="just">
              <a:buNone/>
            </a:pPr>
            <a:r>
              <a:rPr lang="es-MX" dirty="0"/>
              <a:t>•¿En qué medios?</a:t>
            </a:r>
          </a:p>
          <a:p>
            <a:pPr marL="0" indent="0" algn="just">
              <a:buNone/>
            </a:pPr>
            <a:r>
              <a:rPr lang="es-MX" dirty="0"/>
              <a:t>•¿Qué tipo de gráficos?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A9979DA-80FF-4FDB-9A4A-FF47531B5900}"/>
              </a:ext>
            </a:extLst>
          </p:cNvPr>
          <p:cNvSpPr/>
          <p:nvPr/>
        </p:nvSpPr>
        <p:spPr>
          <a:xfrm>
            <a:off x="569428" y="150287"/>
            <a:ext cx="36471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dirty="0"/>
              <a:t>Producto: 13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37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6" name="Picture 39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7" name="Oval 41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8" name="Picture 43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9" name="Picture 45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0" name="Rectangle 47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ectangle 49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A05DDD-D5FD-454C-B484-FCB8A4D7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417" y="408254"/>
            <a:ext cx="6024818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Producto</a:t>
            </a:r>
            <a:r>
              <a:rPr lang="en-US" sz="5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: 14</a:t>
            </a:r>
            <a:br>
              <a:rPr lang="en-US" sz="5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53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Rectangle 55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Marcador de contenido 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6440EDD-79E9-448E-971F-EEA371BE7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0" y="-881054"/>
            <a:ext cx="6646517" cy="7546802"/>
          </a:xfrm>
          <a:prstGeom prst="roundRect">
            <a:avLst>
              <a:gd name="adj" fmla="val 339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A8BE8C3-6561-4A55-97A9-8C0284C684B0}"/>
              </a:ext>
            </a:extLst>
          </p:cNvPr>
          <p:cNvSpPr txBox="1"/>
          <p:nvPr/>
        </p:nvSpPr>
        <p:spPr>
          <a:xfrm>
            <a:off x="8414657" y="279762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INFOGRAFÍA</a:t>
            </a:r>
          </a:p>
        </p:txBody>
      </p:sp>
    </p:spTree>
    <p:extLst>
      <p:ext uri="{BB962C8B-B14F-4D97-AF65-F5344CB8AC3E}">
        <p14:creationId xmlns:p14="http://schemas.microsoft.com/office/powerpoint/2010/main" val="807206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FDF38-4336-4C3F-B7FC-3EA82A3A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11306"/>
            <a:ext cx="9404723" cy="1400530"/>
          </a:xfrm>
        </p:spPr>
        <p:txBody>
          <a:bodyPr/>
          <a:lstStyle/>
          <a:p>
            <a:r>
              <a:rPr lang="es-MX" sz="3200" dirty="0"/>
              <a:t>RESULTADOS Y 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620AC8-FDF2-40AE-94B0-C5F8DA397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61883"/>
            <a:ext cx="9735017" cy="419548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dirty="0"/>
              <a:t>En la exposición final se obtuvieron resultados favorables, ya que los alumnos se mostraron proactivos ante la dinámica y actividades dl trabajo, en cada una de las materias se les pidió actividades a realizar diferentes que permitieron integrar su aprendizaje dentro de los programas operativos correspondientes, es importante mencionar que en todo momento los alumnos involucrados llevaron las actividades de forma responsable y dinámica, permitiendo con ello observar el nivel de responsabilidad en su desempeño y trabajo.</a:t>
            </a:r>
          </a:p>
        </p:txBody>
      </p:sp>
    </p:spTree>
    <p:extLst>
      <p:ext uri="{BB962C8B-B14F-4D97-AF65-F5344CB8AC3E}">
        <p14:creationId xmlns:p14="http://schemas.microsoft.com/office/powerpoint/2010/main" val="145025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48722" y="5343895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/>
              <a:t>Fotografías de participantes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6602">
            <a:off x="646038" y="2534579"/>
            <a:ext cx="3001987" cy="24357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6748">
            <a:off x="7413537" y="2412079"/>
            <a:ext cx="3147074" cy="209625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45" y="277576"/>
            <a:ext cx="2621622" cy="44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8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5239"/>
          </a:xfrm>
        </p:spPr>
        <p:txBody>
          <a:bodyPr/>
          <a:lstStyle/>
          <a:p>
            <a:r>
              <a:rPr lang="es-MX" dirty="0"/>
              <a:t>Profe: Javier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50" y="2467778"/>
            <a:ext cx="5442333" cy="28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51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95758"/>
            <a:ext cx="9357205" cy="1357489"/>
          </a:xfrm>
        </p:spPr>
        <p:txBody>
          <a:bodyPr/>
          <a:lstStyle/>
          <a:p>
            <a:r>
              <a:rPr lang="es-MX" dirty="0"/>
              <a:t>Miss </a:t>
            </a:r>
            <a:r>
              <a:rPr lang="es-MX" dirty="0" err="1"/>
              <a:t>Jessy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80" y="1983037"/>
            <a:ext cx="7249098" cy="370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33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4628</Words>
  <Application>Microsoft Office PowerPoint</Application>
  <PresentationFormat>Panorámica</PresentationFormat>
  <Paragraphs>2868</Paragraphs>
  <Slides>67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75" baseType="lpstr">
      <vt:lpstr>Arial</vt:lpstr>
      <vt:lpstr>Ariel</vt:lpstr>
      <vt:lpstr>Calibri</vt:lpstr>
      <vt:lpstr>Century Gothic</vt:lpstr>
      <vt:lpstr>Symbol</vt:lpstr>
      <vt:lpstr>Times New Roman</vt:lpstr>
      <vt:lpstr>Wingdings 3</vt:lpstr>
      <vt:lpstr>Ion</vt:lpstr>
      <vt:lpstr>COMO COMES  TE VES</vt:lpstr>
      <vt:lpstr>Presentación de PowerPoint</vt:lpstr>
      <vt:lpstr>Ciclo escolar     2018  /  2019</vt:lpstr>
      <vt:lpstr>PROYECTO   “Como comes te ves”</vt:lpstr>
      <vt:lpstr>INDICE</vt:lpstr>
      <vt:lpstr>Presentación de PowerPoint</vt:lpstr>
      <vt:lpstr>Presentación de PowerPoint</vt:lpstr>
      <vt:lpstr>Profe: Javier </vt:lpstr>
      <vt:lpstr>Miss Jessy</vt:lpstr>
      <vt:lpstr>Dra.Bibiana</vt:lpstr>
      <vt:lpstr>Miss:Tere  </vt:lpstr>
      <vt:lpstr>Presentación de PowerPoint</vt:lpstr>
      <vt:lpstr>Presentación de PowerPoint</vt:lpstr>
      <vt:lpstr>Presentación de PowerPoint</vt:lpstr>
      <vt:lpstr>Producto 4</vt:lpstr>
      <vt:lpstr>Formato siete. </vt:lpstr>
      <vt:lpstr>I. Contexto. Justifica las circunstancias o elementos de la realidad en la que se da el problema o propuesta.      Introducción y/o justificación del proyecto.  </vt:lpstr>
      <vt:lpstr>II. Intención. Sólo una de las propuestas da nombre al proyecto.  </vt:lpstr>
      <vt:lpstr>III. Objetivo general del proyecto. Toma en cuenta a todas las asignaturas  involucradas. </vt:lpstr>
      <vt:lpstr>Presentación de PowerPoint</vt:lpstr>
      <vt:lpstr>IV. Disciplinas involucradas en el  trabajo interdisciplinario.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SESION POR SESION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Producto 6</vt:lpstr>
      <vt:lpstr>Presentación de PowerPoint</vt:lpstr>
      <vt:lpstr>Producto: 6</vt:lpstr>
      <vt:lpstr>Producto: 6</vt:lpstr>
      <vt:lpstr>Presentación de PowerPoint</vt:lpstr>
      <vt:lpstr>Lista de pasos para la Infografía</vt:lpstr>
      <vt:lpstr>Producto: 14 </vt:lpstr>
      <vt:lpstr>RESULTADOS Y 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COMES  TE VES</dc:title>
  <dc:creator>Javier Ψ García</dc:creator>
  <cp:lastModifiedBy>Javier Ψ García</cp:lastModifiedBy>
  <cp:revision>3</cp:revision>
  <dcterms:created xsi:type="dcterms:W3CDTF">2019-10-14T16:56:46Z</dcterms:created>
  <dcterms:modified xsi:type="dcterms:W3CDTF">2019-10-14T22:27:06Z</dcterms:modified>
</cp:coreProperties>
</file>