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1"/>
  </p:notesMasterIdLst>
  <p:handoutMasterIdLst>
    <p:handoutMasterId r:id="rId42"/>
  </p:handoutMasterIdLst>
  <p:sldIdLst>
    <p:sldId id="333" r:id="rId2"/>
    <p:sldId id="338" r:id="rId3"/>
    <p:sldId id="340" r:id="rId4"/>
    <p:sldId id="347" r:id="rId5"/>
    <p:sldId id="358" r:id="rId6"/>
    <p:sldId id="360" r:id="rId7"/>
    <p:sldId id="349" r:id="rId8"/>
    <p:sldId id="350" r:id="rId9"/>
    <p:sldId id="352" r:id="rId10"/>
    <p:sldId id="351" r:id="rId11"/>
    <p:sldId id="356" r:id="rId12"/>
    <p:sldId id="357" r:id="rId13"/>
    <p:sldId id="355" r:id="rId14"/>
    <p:sldId id="365" r:id="rId15"/>
    <p:sldId id="371" r:id="rId16"/>
    <p:sldId id="372" r:id="rId17"/>
    <p:sldId id="373" r:id="rId18"/>
    <p:sldId id="374" r:id="rId19"/>
    <p:sldId id="37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63" r:id="rId33"/>
    <p:sldId id="364" r:id="rId34"/>
    <p:sldId id="256" r:id="rId35"/>
    <p:sldId id="367" r:id="rId36"/>
    <p:sldId id="368" r:id="rId37"/>
    <p:sldId id="369" r:id="rId38"/>
    <p:sldId id="370" r:id="rId39"/>
    <p:sldId id="388" r:id="rId40"/>
  </p:sldIdLst>
  <p:sldSz cx="9144000" cy="6858000" type="screen4x3"/>
  <p:notesSz cx="7010400" cy="9296400"/>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00099"/>
    <a:srgbClr val="FF0000"/>
    <a:srgbClr val="FFFF00"/>
    <a:srgbClr val="CCCC00"/>
    <a:srgbClr val="0A9B03"/>
    <a:srgbClr val="3333CC"/>
    <a:srgbClr val="9900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8020AF-5D92-49FA-91CB-9E1F8ED61688}" v="372" dt="2018-06-24T18:26:06.77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0" autoAdjust="0"/>
    <p:restoredTop sz="95707" autoAdjust="0"/>
  </p:normalViewPr>
  <p:slideViewPr>
    <p:cSldViewPr snapToObjects="1">
      <p:cViewPr>
        <p:scale>
          <a:sx n="110" d="100"/>
          <a:sy n="110" d="100"/>
        </p:scale>
        <p:origin x="228" y="-11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EE443CA-0B05-A748-9B83-66897496CECF}" type="datetimeFigureOut">
              <a:rPr lang="es-ES_tradnl" smtClean="0"/>
              <a:t>14/10/2019</a:t>
            </a:fld>
            <a:endParaRPr lang="es-ES_tradnl"/>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EFDF10E-7A85-5D49-BC38-4163EE4C5A21}" type="slidenum">
              <a:rPr lang="es-ES_tradnl" smtClean="0"/>
              <a:t>‹Nº›</a:t>
            </a:fld>
            <a:endParaRPr lang="es-ES_tradnl"/>
          </a:p>
        </p:txBody>
      </p:sp>
    </p:spTree>
    <p:extLst>
      <p:ext uri="{BB962C8B-B14F-4D97-AF65-F5344CB8AC3E}">
        <p14:creationId xmlns:p14="http://schemas.microsoft.com/office/powerpoint/2010/main" val="940030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s-ES"/>
          </a:p>
        </p:txBody>
      </p:sp>
      <p:sp>
        <p:nvSpPr>
          <p:cNvPr id="15363"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s-E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1536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s-ES"/>
          </a:p>
        </p:txBody>
      </p:sp>
      <p:sp>
        <p:nvSpPr>
          <p:cNvPr id="1536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fld id="{C1CE63D0-0C25-184E-A178-4114ED75F3DA}" type="slidenum">
              <a:rPr lang="es-ES" altLang="es-MX"/>
              <a:pPr/>
              <a:t>‹Nº›</a:t>
            </a:fld>
            <a:endParaRPr lang="es-ES" altLang="es-MX"/>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imagen de diapositiva 1"/>
          <p:cNvSpPr>
            <a:spLocks noGrp="1" noRot="1" noChangeAspect="1" noTextEdit="1"/>
          </p:cNvSpPr>
          <p:nvPr>
            <p:ph type="sldImg"/>
          </p:nvPr>
        </p:nvSpPr>
        <p:spPr>
          <a:ln/>
        </p:spPr>
      </p:sp>
      <p:sp>
        <p:nvSpPr>
          <p:cNvPr id="18435"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MX" altLang="es-MX"/>
          </a:p>
        </p:txBody>
      </p:sp>
      <p:sp>
        <p:nvSpPr>
          <p:cNvPr id="1843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4C4D823-F986-3E46-8CBF-99692DB3567E}" type="slidenum">
              <a:rPr lang="es-ES" altLang="es-MX"/>
              <a:pPr/>
              <a:t>13</a:t>
            </a:fld>
            <a:endParaRPr lang="es-ES" altLang="es-MX"/>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s-ES_tradnl"/>
              <a:t>Haga clic para modificar el estilo de título del patrón</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pPr>
              <a:defRPr/>
            </a:pPr>
            <a:endParaRPr lang="es-ES"/>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pPr>
              <a:defRPr/>
            </a:pPr>
            <a:endParaRPr lang="es-ES"/>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F06375FB-D1E3-A047-8DB2-23992B009DFC}" type="slidenum">
              <a:rPr lang="es-ES" altLang="es-MX" smtClean="0"/>
              <a:pPr/>
              <a:t>‹Nº›</a:t>
            </a:fld>
            <a:endParaRPr lang="es-ES" altLang="es-MX"/>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s-ES_tradnl"/>
              <a:t>Haga clic para modificar el estilo de título del patrón</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fld id="{707A27EE-19C1-AE4B-A6BC-CF559DD6CBC7}" type="slidenum">
              <a:rPr lang="es-ES" altLang="es-MX" smtClean="0"/>
              <a:pPr/>
              <a:t>‹Nº›</a:t>
            </a:fld>
            <a:endParaRPr lang="es-ES" altLang="es-MX"/>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s-ES_tradnl"/>
              <a:t>Haga clic para modificar el estilo de título del patrón</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fld id="{707A27EE-19C1-AE4B-A6BC-CF559DD6CBC7}" type="slidenum">
              <a:rPr lang="es-ES" altLang="es-MX" smtClean="0"/>
              <a:pPr/>
              <a:t>‹Nº›</a:t>
            </a:fld>
            <a:endParaRPr lang="es-ES" altLang="es-MX"/>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s-ES_tradnl"/>
              <a:t>Haga clic para modificar el estilo de título del patrón</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fld id="{707A27EE-19C1-AE4B-A6BC-CF559DD6CBC7}" type="slidenum">
              <a:rPr lang="es-ES" altLang="es-MX" smtClean="0"/>
              <a:pPr/>
              <a:t>‹Nº›</a:t>
            </a:fld>
            <a:endParaRPr lang="es-ES" altLang="es-MX"/>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s-ES_tradnl"/>
              <a:t>Haga clic para modificar el estilo de título del patrón</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fld id="{707A27EE-19C1-AE4B-A6BC-CF559DD6CBC7}" type="slidenum">
              <a:rPr lang="es-ES" altLang="es-MX" smtClean="0"/>
              <a:pPr/>
              <a:t>‹Nº›</a:t>
            </a:fld>
            <a:endParaRPr lang="es-ES" altLang="es-MX"/>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s-ES_tradnl"/>
              <a:t>Haga clic para modificar el estilo de título del patrón</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los estilos de texto del patrón</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los estilos de texto del patrón</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los estilos de texto del patrón</a:t>
            </a:r>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fld id="{707A27EE-19C1-AE4B-A6BC-CF559DD6CBC7}" type="slidenum">
              <a:rPr lang="es-ES" altLang="es-MX" smtClean="0"/>
              <a:pPr/>
              <a:t>‹Nº›</a:t>
            </a:fld>
            <a:endParaRPr lang="es-ES" altLang="es-MX"/>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s-ES_tradnl"/>
              <a:t>Haga clic para modificar el estilo de título del patrón</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a:t>Arrastre la imagen al marcador de posición o haga clic en el icono para agregarla</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los estilos de texto del patrón</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a:t>Arrastre la imagen al marcador de posición o haga clic en el icono para agregarla</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los estilos de texto del patrón</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a:t>Arrastre la imagen al marcador de posición o haga clic en el icono para agregarla</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los estilos de texto del patrón</a:t>
            </a:r>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fld id="{707A27EE-19C1-AE4B-A6BC-CF559DD6CBC7}" type="slidenum">
              <a:rPr lang="es-ES" altLang="es-MX" smtClean="0"/>
              <a:pPr/>
              <a:t>‹Nº›</a:t>
            </a:fld>
            <a:endParaRPr lang="es-ES" altLang="es-MX"/>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_tradnl"/>
              <a:t>Haga clic para modificar el estilo de título del patrón</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fld id="{2FB7772A-C07A-6C41-9ADE-E03C6F78B349}" type="slidenum">
              <a:rPr lang="es-ES" altLang="es-MX" smtClean="0"/>
              <a:pPr/>
              <a:t>‹Nº›</a:t>
            </a:fld>
            <a:endParaRPr lang="es-ES" altLang="es-MX"/>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s-ES_tradnl"/>
              <a:t>Haga clic para modificar el estilo de título del patrón</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fld id="{C0A8465D-E165-6841-B118-1F4CED3321D7}" type="slidenum">
              <a:rPr lang="es-ES" altLang="es-MX" smtClean="0"/>
              <a:pPr/>
              <a:t>‹Nº›</a:t>
            </a:fld>
            <a:endParaRPr lang="es-ES" alt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fld id="{0ABE9A01-5BDB-8E43-923C-7017C301967A}" type="slidenum">
              <a:rPr lang="es-ES" altLang="es-MX" smtClean="0"/>
              <a:pPr/>
              <a:t>‹Nº›</a:t>
            </a:fld>
            <a:endParaRPr lang="es-ES" alt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fld id="{D216D9FB-DB61-6245-9109-D3CC66F35820}" type="slidenum">
              <a:rPr lang="es-ES" altLang="es-MX" smtClean="0"/>
              <a:pPr/>
              <a:t>‹Nº›</a:t>
            </a:fld>
            <a:endParaRPr lang="es-ES" altLang="es-MX"/>
          </a:p>
        </p:txBody>
      </p:sp>
      <p:pic>
        <p:nvPicPr>
          <p:cNvPr id="7" name="Imagen 6"/>
          <p:cNvPicPr>
            <a:picLocks noChangeAspect="1"/>
          </p:cNvPicPr>
          <p:nvPr userDrawn="1"/>
        </p:nvPicPr>
        <p:blipFill>
          <a:blip r:embed="rId2"/>
          <a:stretch>
            <a:fillRect/>
          </a:stretch>
        </p:blipFill>
        <p:spPr>
          <a:xfrm>
            <a:off x="7362372" y="149732"/>
            <a:ext cx="1329690" cy="13296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s-ES_tradnl"/>
              <a:t>Haga clic para modificar el estilo de título del patrón</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fld id="{B39CF992-0888-7D4C-BD8A-8950AC2040D6}" type="slidenum">
              <a:rPr lang="es-ES" altLang="es-MX" smtClean="0"/>
              <a:pPr/>
              <a:t>‹Nº›</a:t>
            </a:fld>
            <a:endParaRPr lang="es-ES" alt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12" name="Content Placeholder 3"/>
          <p:cNvSpPr>
            <a:spLocks noGrp="1"/>
          </p:cNvSpPr>
          <p:nvPr>
            <p:ph sz="quarter" idx="13"/>
          </p:nvPr>
        </p:nvSpPr>
        <p:spPr>
          <a:xfrm>
            <a:off x="514352" y="2861733"/>
            <a:ext cx="3816534" cy="2512852"/>
          </a:xfrm>
        </p:spPr>
        <p:txBody>
          <a:bodyPr ancho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13" name="Content Placeholder 5"/>
          <p:cNvSpPr>
            <a:spLocks noGrp="1"/>
          </p:cNvSpPr>
          <p:nvPr>
            <p:ph sz="quarter" idx="14"/>
          </p:nvPr>
        </p:nvSpPr>
        <p:spPr>
          <a:xfrm>
            <a:off x="4495477" y="2861733"/>
            <a:ext cx="3816535" cy="2512852"/>
          </a:xfrm>
        </p:spPr>
        <p:txBody>
          <a:bodyPr ancho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p>
            <a:pPr>
              <a:defRPr/>
            </a:pPr>
            <a:endParaRPr lang="es-ES"/>
          </a:p>
        </p:txBody>
      </p:sp>
      <p:sp>
        <p:nvSpPr>
          <p:cNvPr id="9" name="Slide Number Placeholder 8"/>
          <p:cNvSpPr>
            <a:spLocks noGrp="1"/>
          </p:cNvSpPr>
          <p:nvPr>
            <p:ph type="sldNum" sz="quarter" idx="12"/>
          </p:nvPr>
        </p:nvSpPr>
        <p:spPr/>
        <p:txBody>
          <a:bodyPr/>
          <a:lstStyle/>
          <a:p>
            <a:fld id="{E558B7C8-B563-BE4C-B0D2-56D7421D8634}" type="slidenum">
              <a:rPr lang="es-ES" altLang="es-MX" smtClean="0"/>
              <a:pPr/>
              <a:t>‹Nº›</a:t>
            </a:fld>
            <a:endParaRPr lang="es-ES" alt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fld id="{707A27EE-19C1-AE4B-A6BC-CF559DD6CBC7}" type="slidenum">
              <a:rPr lang="es-ES" altLang="es-MX" smtClean="0"/>
              <a:pPr/>
              <a:t>‹Nº›</a:t>
            </a:fld>
            <a:endParaRPr lang="es-ES" altLang="es-MX"/>
          </a:p>
        </p:txBody>
      </p:sp>
      <p:pic>
        <p:nvPicPr>
          <p:cNvPr id="6" name="Imagen 5"/>
          <p:cNvPicPr>
            <a:picLocks noChangeAspect="1"/>
          </p:cNvPicPr>
          <p:nvPr userDrawn="1"/>
        </p:nvPicPr>
        <p:blipFill>
          <a:blip r:embed="rId2"/>
          <a:stretch>
            <a:fillRect/>
          </a:stretch>
        </p:blipFill>
        <p:spPr>
          <a:xfrm>
            <a:off x="7272360" y="0"/>
            <a:ext cx="1329690" cy="1329690"/>
          </a:xfrm>
          <a:prstGeom prst="rect">
            <a:avLst/>
          </a:prstGeom>
        </p:spPr>
      </p:pic>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s-ES"/>
          </a:p>
        </p:txBody>
      </p:sp>
      <p:sp>
        <p:nvSpPr>
          <p:cNvPr id="3" name="Footer Placeholder 2"/>
          <p:cNvSpPr>
            <a:spLocks noGrp="1"/>
          </p:cNvSpPr>
          <p:nvPr>
            <p:ph type="ftr" sz="quarter" idx="11"/>
          </p:nvPr>
        </p:nvSpPr>
        <p:spPr/>
        <p:txBody>
          <a:bodyPr/>
          <a:lstStyle/>
          <a:p>
            <a:pPr>
              <a:defRPr/>
            </a:pPr>
            <a:endParaRPr lang="es-ES"/>
          </a:p>
        </p:txBody>
      </p:sp>
      <p:sp>
        <p:nvSpPr>
          <p:cNvPr id="4" name="Slide Number Placeholder 3"/>
          <p:cNvSpPr>
            <a:spLocks noGrp="1"/>
          </p:cNvSpPr>
          <p:nvPr>
            <p:ph type="sldNum" sz="quarter" idx="12"/>
          </p:nvPr>
        </p:nvSpPr>
        <p:spPr/>
        <p:txBody>
          <a:bodyPr/>
          <a:lstStyle/>
          <a:p>
            <a:fld id="{1BCE95A2-8EEE-8D40-81ED-F2111BF6B159}" type="slidenum">
              <a:rPr lang="es-ES" altLang="es-MX" smtClean="0"/>
              <a:pPr/>
              <a:t>‹Nº›</a:t>
            </a:fld>
            <a:endParaRPr lang="es-ES" altLang="es-MX"/>
          </a:p>
        </p:txBody>
      </p:sp>
      <p:pic>
        <p:nvPicPr>
          <p:cNvPr id="5" name="Imagen 4"/>
          <p:cNvPicPr>
            <a:picLocks noChangeAspect="1"/>
          </p:cNvPicPr>
          <p:nvPr userDrawn="1"/>
        </p:nvPicPr>
        <p:blipFill>
          <a:blip r:embed="rId2"/>
          <a:stretch>
            <a:fillRect/>
          </a:stretch>
        </p:blipFill>
        <p:spPr>
          <a:xfrm>
            <a:off x="7092336" y="163712"/>
            <a:ext cx="1329690" cy="13296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s-ES_tradnl"/>
              <a:t>Haga clic para modificar el estilo de título del patrón</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fld id="{72C9C714-7302-8948-AA8C-426BCD3D65CC}" type="slidenum">
              <a:rPr lang="es-ES" altLang="es-MX" smtClean="0"/>
              <a:pPr/>
              <a:t>‹Nº›</a:t>
            </a:fld>
            <a:endParaRPr lang="es-ES" alt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s-ES_tradnl"/>
              <a:t>Haga clic para modificar el estilo de título del patrón</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fld id="{65FD7CFE-DF92-9B44-87CE-7800A69839C5}" type="slidenum">
              <a:rPr lang="es-ES" altLang="es-MX" smtClean="0"/>
              <a:pPr/>
              <a:t>‹Nº›</a:t>
            </a:fld>
            <a:endParaRPr lang="es-ES" alt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pPr>
              <a:defRPr/>
            </a:pPr>
            <a:endParaRPr lang="es-ES"/>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pPr>
              <a:defRPr/>
            </a:pPr>
            <a:endParaRPr lang="es-ES"/>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707A27EE-19C1-AE4B-A6BC-CF559DD6CBC7}" type="slidenum">
              <a:rPr lang="es-ES" altLang="es-MX" smtClean="0"/>
              <a:pPr/>
              <a:t>‹Nº›</a:t>
            </a:fld>
            <a:endParaRPr lang="es-ES" altLang="es-MX"/>
          </a:p>
        </p:txBody>
      </p:sp>
    </p:spTree>
    <p:extLst>
      <p:ext uri="{BB962C8B-B14F-4D97-AF65-F5344CB8AC3E}">
        <p14:creationId xmlns:p14="http://schemas.microsoft.com/office/powerpoint/2010/main" val="640569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tiff"/><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0" y="183356"/>
            <a:ext cx="9072563" cy="11906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defRPr/>
            </a:pPr>
            <a:r>
              <a:rPr lang="es-MX" sz="3200" b="1" dirty="0">
                <a:solidFill>
                  <a:srgbClr val="000066"/>
                </a:solidFill>
                <a:effectLst>
                  <a:outerShdw blurRad="38100" dist="38100" dir="2700000" algn="tl">
                    <a:srgbClr val="C0C0C0"/>
                  </a:outerShdw>
                </a:effectLst>
                <a:latin typeface="Comic Sans MS" panose="030F0702030302020204" pitchFamily="66" charset="0"/>
              </a:rPr>
              <a:t>Instituto Progreso y Esperanza A.C.</a:t>
            </a:r>
          </a:p>
          <a:p>
            <a:pPr marL="342900" indent="-342900" algn="ctr">
              <a:lnSpc>
                <a:spcPct val="90000"/>
              </a:lnSpc>
              <a:defRPr/>
            </a:pPr>
            <a:r>
              <a:rPr lang="es-MX" sz="1600" b="1" dirty="0">
                <a:solidFill>
                  <a:srgbClr val="000066"/>
                </a:solidFill>
                <a:effectLst>
                  <a:outerShdw blurRad="38100" dist="38100" dir="2700000" algn="tl">
                    <a:srgbClr val="C0C0C0"/>
                  </a:outerShdw>
                </a:effectLst>
                <a:latin typeface="Comic Sans MS" panose="030F0702030302020204" pitchFamily="66" charset="0"/>
              </a:rPr>
              <a:t>“Educar para la verdad, el progreso y la esperanza”.</a:t>
            </a:r>
          </a:p>
          <a:p>
            <a:pPr marL="342900" indent="-342900" algn="ctr">
              <a:lnSpc>
                <a:spcPct val="90000"/>
              </a:lnSpc>
              <a:defRPr/>
            </a:pPr>
            <a:r>
              <a:rPr lang="es-MX" sz="1600" b="1" dirty="0">
                <a:solidFill>
                  <a:srgbClr val="000066"/>
                </a:solidFill>
                <a:effectLst>
                  <a:outerShdw blurRad="38100" dist="38100" dir="2700000" algn="tl">
                    <a:srgbClr val="C0C0C0"/>
                  </a:outerShdw>
                </a:effectLst>
                <a:latin typeface="Comic Sans MS" panose="030F0702030302020204" pitchFamily="66" charset="0"/>
              </a:rPr>
              <a:t>Preparatoria incorporada a la UNAM</a:t>
            </a:r>
          </a:p>
          <a:p>
            <a:pPr marL="342900" indent="-342900" algn="ctr">
              <a:lnSpc>
                <a:spcPct val="90000"/>
              </a:lnSpc>
              <a:defRPr/>
            </a:pPr>
            <a:r>
              <a:rPr lang="es-MX" sz="1600" b="1" dirty="0">
                <a:solidFill>
                  <a:srgbClr val="000066"/>
                </a:solidFill>
                <a:effectLst>
                  <a:outerShdw blurRad="38100" dist="38100" dir="2700000" algn="tl">
                    <a:srgbClr val="C0C0C0"/>
                  </a:outerShdw>
                </a:effectLst>
                <a:latin typeface="Comic Sans MS" panose="030F0702030302020204" pitchFamily="66" charset="0"/>
              </a:rPr>
              <a:t>Clave 1374</a:t>
            </a:r>
            <a:endParaRPr lang="es-MX" b="1" dirty="0">
              <a:solidFill>
                <a:srgbClr val="000066"/>
              </a:solidFill>
              <a:effectLst>
                <a:outerShdw blurRad="38100" dist="38100" dir="2700000" algn="tl">
                  <a:srgbClr val="C0C0C0"/>
                </a:outerShdw>
              </a:effectLst>
              <a:latin typeface="Comic Sans MS" panose="030F0702030302020204" pitchFamily="66" charset="0"/>
            </a:endParaRPr>
          </a:p>
        </p:txBody>
      </p:sp>
      <p:sp>
        <p:nvSpPr>
          <p:cNvPr id="2052" name="Rectangle 4"/>
          <p:cNvSpPr>
            <a:spLocks noChangeArrowheads="1"/>
          </p:cNvSpPr>
          <p:nvPr/>
        </p:nvSpPr>
        <p:spPr bwMode="auto">
          <a:xfrm>
            <a:off x="1962150" y="1128713"/>
            <a:ext cx="446563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s-MX" altLang="es-MX" sz="1400" b="1">
              <a:solidFill>
                <a:srgbClr val="000066"/>
              </a:solidFill>
              <a:latin typeface="Malgun Gothic" charset="-127"/>
            </a:endParaRPr>
          </a:p>
        </p:txBody>
      </p:sp>
      <p:sp>
        <p:nvSpPr>
          <p:cNvPr id="3" name="CuadroTexto 2"/>
          <p:cNvSpPr txBox="1"/>
          <p:nvPr/>
        </p:nvSpPr>
        <p:spPr>
          <a:xfrm>
            <a:off x="2127250" y="4868863"/>
            <a:ext cx="4319588" cy="769937"/>
          </a:xfrm>
          <a:prstGeom prst="rect">
            <a:avLst/>
          </a:prstGeom>
          <a:noFill/>
        </p:spPr>
        <p:txBody>
          <a:bodyPr>
            <a:spAutoFit/>
          </a:bodyPr>
          <a:lstStyle/>
          <a:p>
            <a:pPr algn="ctr">
              <a:defRPr/>
            </a:pPr>
            <a:r>
              <a:rPr lang="es-MX" sz="4400" b="1" dirty="0">
                <a:solidFill>
                  <a:srgbClr val="000066"/>
                </a:solidFill>
                <a:effectLst>
                  <a:outerShdw blurRad="38100" dist="38100" dir="2700000" algn="tl">
                    <a:srgbClr val="000000">
                      <a:alpha val="43137"/>
                    </a:srgbClr>
                  </a:outerShdw>
                </a:effectLst>
                <a:latin typeface="Comic Sans MS" panose="030F0702030302020204" pitchFamily="66" charset="0"/>
              </a:rPr>
              <a:t>Equipo 7</a:t>
            </a:r>
            <a:endParaRPr lang="es-MX" sz="4400" dirty="0">
              <a:effectLst>
                <a:outerShdw blurRad="38100" dist="38100" dir="2700000" algn="tl">
                  <a:srgbClr val="000000">
                    <a:alpha val="43137"/>
                  </a:srgbClr>
                </a:outerShdw>
              </a:effectLst>
              <a:latin typeface="Comic Sans MS" panose="030F0702030302020204" pitchFamily="66" charset="0"/>
            </a:endParaRPr>
          </a:p>
        </p:txBody>
      </p:sp>
      <p:pic>
        <p:nvPicPr>
          <p:cNvPr id="2" name="Imagen 1"/>
          <p:cNvPicPr>
            <a:picLocks noChangeAspect="1"/>
          </p:cNvPicPr>
          <p:nvPr/>
        </p:nvPicPr>
        <p:blipFill>
          <a:blip r:embed="rId2"/>
          <a:stretch>
            <a:fillRect/>
          </a:stretch>
        </p:blipFill>
        <p:spPr>
          <a:xfrm>
            <a:off x="2702238" y="1724025"/>
            <a:ext cx="3169612" cy="3169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250825" y="458788"/>
            <a:ext cx="7200900" cy="116998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defRPr/>
            </a:pPr>
            <a:r>
              <a:rPr lang="es-MX" sz="3600" b="1" dirty="0">
                <a:solidFill>
                  <a:srgbClr val="000066"/>
                </a:solidFill>
                <a:effectLst>
                  <a:outerShdw blurRad="38100" dist="38100" dir="2700000" algn="tl">
                    <a:srgbClr val="C0C0C0"/>
                  </a:outerShdw>
                </a:effectLst>
                <a:latin typeface="Comic Sans MS" panose="030F0702030302020204" pitchFamily="66" charset="0"/>
              </a:rPr>
              <a:t>CONCLUSIONES GENERALES</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b="27451"/>
          <a:stretch/>
        </p:blipFill>
        <p:spPr>
          <a:xfrm>
            <a:off x="521460" y="1178700"/>
            <a:ext cx="6120816" cy="42305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250825" y="300038"/>
            <a:ext cx="7200900" cy="116998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defRPr/>
            </a:pPr>
            <a:r>
              <a:rPr lang="es-MX" sz="3600" b="1" dirty="0">
                <a:solidFill>
                  <a:srgbClr val="000066"/>
                </a:solidFill>
                <a:effectLst>
                  <a:outerShdw blurRad="38100" dist="38100" dir="2700000" algn="tl">
                    <a:srgbClr val="C0C0C0"/>
                  </a:outerShdw>
                </a:effectLst>
                <a:latin typeface="Comic Sans MS" panose="030F0702030302020204" pitchFamily="66" charset="0"/>
              </a:rPr>
              <a:t>SESIÓN DE FOTOS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5" y="1088688"/>
            <a:ext cx="5491331" cy="41184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250825" y="300038"/>
            <a:ext cx="7200900" cy="116998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defRPr/>
            </a:pPr>
            <a:r>
              <a:rPr lang="es-MX" sz="3600" b="1" dirty="0">
                <a:solidFill>
                  <a:srgbClr val="000066"/>
                </a:solidFill>
                <a:effectLst>
                  <a:outerShdw blurRad="38100" dist="38100" dir="2700000" algn="tl">
                    <a:srgbClr val="C0C0C0"/>
                  </a:outerShdw>
                </a:effectLst>
                <a:latin typeface="Comic Sans MS" panose="030F0702030302020204" pitchFamily="66" charset="0"/>
              </a:rPr>
              <a:t>SESIÓN DE FOTOS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72" y="1272743"/>
            <a:ext cx="2848136" cy="379751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767" y="1228908"/>
            <a:ext cx="2823585" cy="38413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2051664" y="458604"/>
            <a:ext cx="5051425" cy="7889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defRPr/>
            </a:pPr>
            <a:r>
              <a:rPr lang="es-MX" sz="3600" b="1" dirty="0">
                <a:solidFill>
                  <a:srgbClr val="000066"/>
                </a:solidFill>
                <a:effectLst>
                  <a:outerShdw blurRad="38100" dist="38100" dir="2700000" algn="tl">
                    <a:srgbClr val="C0C0C0"/>
                  </a:outerShdw>
                </a:effectLst>
                <a:latin typeface="Comic Sans MS" panose="030F0702030302020204" pitchFamily="66" charset="0"/>
              </a:rPr>
              <a:t>Organizador gráfico</a:t>
            </a: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2748" t="2842" r="4501"/>
          <a:stretch/>
        </p:blipFill>
        <p:spPr>
          <a:xfrm rot="16200000">
            <a:off x="2063950" y="91646"/>
            <a:ext cx="5026852" cy="7020936"/>
          </a:xfrm>
          <a:prstGeom prst="rect">
            <a:avLst/>
          </a:prstGeom>
        </p:spPr>
      </p:pic>
      <p:pic>
        <p:nvPicPr>
          <p:cNvPr id="1028" name="Picture 4" descr="Resultado de imagen para mapa de cdmx gif">
            <a:extLst>
              <a:ext uri="{FF2B5EF4-FFF2-40B4-BE49-F238E27FC236}">
                <a16:creationId xmlns:a16="http://schemas.microsoft.com/office/drawing/2014/main" id="{28D3A78C-8402-4C45-8730-3AA980B69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880" y="2168832"/>
            <a:ext cx="2160288" cy="2864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097" t="23107" r="20458" b="13636"/>
          <a:stretch/>
        </p:blipFill>
        <p:spPr bwMode="auto">
          <a:xfrm>
            <a:off x="2321700" y="193518"/>
            <a:ext cx="6151420" cy="503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Pentágono"/>
          <p:cNvSpPr/>
          <p:nvPr/>
        </p:nvSpPr>
        <p:spPr>
          <a:xfrm>
            <a:off x="161412" y="1904253"/>
            <a:ext cx="2597726" cy="1526680"/>
          </a:xfrm>
          <a:prstGeom prst="homePlate">
            <a:avLst/>
          </a:prstGeom>
          <a:solidFill>
            <a:srgbClr val="92D050"/>
          </a:solidFill>
          <a:effectLst>
            <a:innerShdw blurRad="63500" dist="50800" dir="5400000">
              <a:prstClr val="black">
                <a:alpha val="50000"/>
              </a:prstClr>
            </a:innerShdw>
            <a:softEdge rad="317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panose="020B0604020202020204" pitchFamily="34" charset="0"/>
                <a:cs typeface="Arial" panose="020B0604020202020204" pitchFamily="34" charset="0"/>
              </a:rPr>
              <a:t>CORRUPCIÓN COMO FACTOR  DE LA DESIGUALDAD SOCIAL </a:t>
            </a:r>
          </a:p>
        </p:txBody>
      </p:sp>
      <p:pic>
        <p:nvPicPr>
          <p:cNvPr id="4" name="Imagen 3"/>
          <p:cNvPicPr>
            <a:picLocks noChangeAspect="1"/>
          </p:cNvPicPr>
          <p:nvPr/>
        </p:nvPicPr>
        <p:blipFill>
          <a:blip r:embed="rId3"/>
          <a:stretch>
            <a:fillRect/>
          </a:stretch>
        </p:blipFill>
        <p:spPr>
          <a:xfrm>
            <a:off x="112102" y="149732"/>
            <a:ext cx="1329690" cy="1329690"/>
          </a:xfrm>
          <a:prstGeom prst="rect">
            <a:avLst/>
          </a:prstGeom>
        </p:spPr>
      </p:pic>
    </p:spTree>
    <p:extLst>
      <p:ext uri="{BB962C8B-B14F-4D97-AF65-F5344CB8AC3E}">
        <p14:creationId xmlns:p14="http://schemas.microsoft.com/office/powerpoint/2010/main" val="318851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 name="Imagen 5" descr="Imagen que contiene captura de pantalla&#10;&#10;Descripción generada con confianza muy alta">
            <a:extLst>
              <a:ext uri="{FF2B5EF4-FFF2-40B4-BE49-F238E27FC236}">
                <a16:creationId xmlns:a16="http://schemas.microsoft.com/office/drawing/2014/main" id="{6A23D714-8B97-41F8-B41F-43A93A54CA69}"/>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10609" r="-2" b="6001"/>
          <a:stretch/>
        </p:blipFill>
        <p:spPr>
          <a:xfrm>
            <a:off x="20" y="188568"/>
            <a:ext cx="8776587" cy="5428460"/>
          </a:xfrm>
          <a:prstGeom prst="rect">
            <a:avLst/>
          </a:prstGeom>
          <a:ln w="57150" cmpd="thinThick">
            <a:noFill/>
            <a:miter lim="800000"/>
          </a:ln>
        </p:spPr>
      </p:pic>
      <p:sp>
        <p:nvSpPr>
          <p:cNvPr id="4" name="Marcador de número de diapositiva 3">
            <a:extLst>
              <a:ext uri="{FF2B5EF4-FFF2-40B4-BE49-F238E27FC236}">
                <a16:creationId xmlns:a16="http://schemas.microsoft.com/office/drawing/2014/main" id="{3471BD58-61EC-4054-BFB9-A0C15017E1B9}"/>
              </a:ext>
            </a:extLst>
          </p:cNvPr>
          <p:cNvSpPr>
            <a:spLocks noGrp="1"/>
          </p:cNvSpPr>
          <p:nvPr>
            <p:ph type="sldNum" sz="quarter" idx="12"/>
          </p:nvPr>
        </p:nvSpPr>
        <p:spPr>
          <a:xfrm>
            <a:off x="4715340" y="5757334"/>
            <a:ext cx="680390" cy="498470"/>
          </a:xfrm>
        </p:spPr>
        <p:txBody>
          <a:bodyPr>
            <a:normAutofit/>
          </a:bodyPr>
          <a:lstStyle/>
          <a:p>
            <a:pPr>
              <a:lnSpc>
                <a:spcPct val="90000"/>
              </a:lnSpc>
              <a:spcAft>
                <a:spcPts val="600"/>
              </a:spcAft>
            </a:pPr>
            <a:fld id="{0ABE9A01-5BDB-8E43-923C-7017C301967A}" type="slidenum">
              <a:rPr lang="es-ES" altLang="es-MX" smtClean="0"/>
              <a:pPr>
                <a:lnSpc>
                  <a:spcPct val="90000"/>
                </a:lnSpc>
                <a:spcAft>
                  <a:spcPts val="600"/>
                </a:spcAft>
              </a:pPr>
              <a:t>15</a:t>
            </a:fld>
            <a:endParaRPr lang="es-ES" altLang="es-MX"/>
          </a:p>
        </p:txBody>
      </p:sp>
    </p:spTree>
    <p:extLst>
      <p:ext uri="{BB962C8B-B14F-4D97-AF65-F5344CB8AC3E}">
        <p14:creationId xmlns:p14="http://schemas.microsoft.com/office/powerpoint/2010/main" val="3331160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7274F76-4DDD-411B-8C35-54A2B564822D}"/>
              </a:ext>
            </a:extLst>
          </p:cNvPr>
          <p:cNvSpPr>
            <a:spLocks noGrp="1"/>
          </p:cNvSpPr>
          <p:nvPr>
            <p:ph type="sldNum" sz="quarter" idx="12"/>
          </p:nvPr>
        </p:nvSpPr>
        <p:spPr>
          <a:xfrm>
            <a:off x="4715341" y="5757334"/>
            <a:ext cx="680390" cy="498470"/>
          </a:xfrm>
        </p:spPr>
        <p:txBody>
          <a:bodyPr/>
          <a:lstStyle/>
          <a:p>
            <a:fld id="{1BCE95A2-8EEE-8D40-81ED-F2111BF6B159}" type="slidenum">
              <a:rPr lang="es-ES" altLang="es-MX" smtClean="0"/>
              <a:pPr/>
              <a:t>16</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26E7C07C-0587-43F4-85F3-9BF81A3AD488}"/>
              </a:ext>
            </a:extLst>
          </p:cNvPr>
          <p:cNvPicPr>
            <a:picLocks noChangeAspect="1"/>
          </p:cNvPicPr>
          <p:nvPr/>
        </p:nvPicPr>
        <p:blipFill rotWithShape="1">
          <a:blip r:embed="rId2">
            <a:extLst>
              <a:ext uri="{28A0092B-C50C-407E-A947-70E740481C1C}">
                <a14:useLocalDpi xmlns:a14="http://schemas.microsoft.com/office/drawing/2010/main" val="0"/>
              </a:ext>
            </a:extLst>
          </a:blip>
          <a:srcRect b="11401"/>
          <a:stretch/>
        </p:blipFill>
        <p:spPr>
          <a:xfrm>
            <a:off x="521460" y="458604"/>
            <a:ext cx="7732898" cy="4869192"/>
          </a:xfrm>
          <a:prstGeom prst="rect">
            <a:avLst/>
          </a:prstGeom>
        </p:spPr>
      </p:pic>
    </p:spTree>
    <p:extLst>
      <p:ext uri="{BB962C8B-B14F-4D97-AF65-F5344CB8AC3E}">
        <p14:creationId xmlns:p14="http://schemas.microsoft.com/office/powerpoint/2010/main" val="3900689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426EB8A-A4EA-4754-B0C9-3530637CBDF4}"/>
              </a:ext>
            </a:extLst>
          </p:cNvPr>
          <p:cNvSpPr>
            <a:spLocks noGrp="1"/>
          </p:cNvSpPr>
          <p:nvPr>
            <p:ph type="sldNum" sz="quarter" idx="12"/>
          </p:nvPr>
        </p:nvSpPr>
        <p:spPr/>
        <p:txBody>
          <a:bodyPr/>
          <a:lstStyle/>
          <a:p>
            <a:fld id="{1BCE95A2-8EEE-8D40-81ED-F2111BF6B159}" type="slidenum">
              <a:rPr lang="es-ES" altLang="es-MX" smtClean="0"/>
              <a:pPr/>
              <a:t>17</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20953C3C-A1B4-4006-B596-F2D0DCA0D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84" y="1088688"/>
            <a:ext cx="7233705" cy="5310708"/>
          </a:xfrm>
          <a:prstGeom prst="rect">
            <a:avLst/>
          </a:prstGeom>
        </p:spPr>
      </p:pic>
    </p:spTree>
    <p:extLst>
      <p:ext uri="{BB962C8B-B14F-4D97-AF65-F5344CB8AC3E}">
        <p14:creationId xmlns:p14="http://schemas.microsoft.com/office/powerpoint/2010/main" val="3256513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E56C68E-0EBA-4F0B-9C73-1018A9D3EC53}"/>
              </a:ext>
            </a:extLst>
          </p:cNvPr>
          <p:cNvSpPr>
            <a:spLocks noGrp="1"/>
          </p:cNvSpPr>
          <p:nvPr>
            <p:ph type="sldNum" sz="quarter" idx="12"/>
          </p:nvPr>
        </p:nvSpPr>
        <p:spPr/>
        <p:txBody>
          <a:bodyPr/>
          <a:lstStyle/>
          <a:p>
            <a:fld id="{1BCE95A2-8EEE-8D40-81ED-F2111BF6B159}" type="slidenum">
              <a:rPr lang="es-ES" altLang="es-MX" smtClean="0"/>
              <a:pPr/>
              <a:t>18</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51A33606-B53B-4252-B1F8-67B444439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36" y="0"/>
            <a:ext cx="7745017" cy="5589288"/>
          </a:xfrm>
          <a:prstGeom prst="rect">
            <a:avLst/>
          </a:prstGeom>
        </p:spPr>
      </p:pic>
    </p:spTree>
    <p:extLst>
      <p:ext uri="{BB962C8B-B14F-4D97-AF65-F5344CB8AC3E}">
        <p14:creationId xmlns:p14="http://schemas.microsoft.com/office/powerpoint/2010/main" val="563082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BC2A5B6-BFF6-4B0D-AD02-529641D975CA}"/>
              </a:ext>
            </a:extLst>
          </p:cNvPr>
          <p:cNvSpPr>
            <a:spLocks noGrp="1"/>
          </p:cNvSpPr>
          <p:nvPr>
            <p:ph type="sldNum" sz="quarter" idx="12"/>
          </p:nvPr>
        </p:nvSpPr>
        <p:spPr/>
        <p:txBody>
          <a:bodyPr/>
          <a:lstStyle/>
          <a:p>
            <a:fld id="{1BCE95A2-8EEE-8D40-81ED-F2111BF6B159}" type="slidenum">
              <a:rPr lang="es-ES" altLang="es-MX" smtClean="0"/>
              <a:pPr/>
              <a:t>19</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B6F8D949-5A53-46DD-AE01-5D3946902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021" y="0"/>
            <a:ext cx="7401958" cy="5544324"/>
          </a:xfrm>
          <a:prstGeom prst="rect">
            <a:avLst/>
          </a:prstGeom>
        </p:spPr>
      </p:pic>
    </p:spTree>
    <p:extLst>
      <p:ext uri="{BB962C8B-B14F-4D97-AF65-F5344CB8AC3E}">
        <p14:creationId xmlns:p14="http://schemas.microsoft.com/office/powerpoint/2010/main" val="176626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64" name="Rectangle 40"/>
          <p:cNvSpPr>
            <a:spLocks noGrp="1" noChangeArrowheads="1"/>
          </p:cNvSpPr>
          <p:nvPr>
            <p:ph type="title"/>
          </p:nvPr>
        </p:nvSpPr>
        <p:spPr>
          <a:xfrm>
            <a:off x="395288" y="458788"/>
            <a:ext cx="8229600" cy="490537"/>
          </a:xfrm>
          <a:effectLst>
            <a:outerShdw blurRad="63500" dist="35921" dir="2700000" algn="ctr" rotWithShape="0">
              <a:schemeClr val="bg2"/>
            </a:outerShdw>
          </a:effectLst>
        </p:spPr>
        <p:txBody>
          <a:bodyPr/>
          <a:lstStyle/>
          <a:p>
            <a:pPr marL="342900" indent="-342900" algn="ctr">
              <a:lnSpc>
                <a:spcPct val="90000"/>
              </a:lnSpc>
              <a:defRPr/>
            </a:pPr>
            <a:r>
              <a:rPr lang="es-MX" sz="3600" b="1" dirty="0">
                <a:solidFill>
                  <a:srgbClr val="000066"/>
                </a:solidFill>
                <a:effectLst>
                  <a:outerShdw blurRad="38100" dist="38100" dir="2700000" algn="tl">
                    <a:srgbClr val="C0C0C0"/>
                  </a:outerShdw>
                </a:effectLst>
                <a:latin typeface="Comic Sans MS" panose="030F0702030302020204" pitchFamily="66" charset="0"/>
              </a:rPr>
              <a:t>INTEGRANTES</a:t>
            </a:r>
          </a:p>
        </p:txBody>
      </p:sp>
      <p:graphicFrame>
        <p:nvGraphicFramePr>
          <p:cNvPr id="2" name="Tabla 1"/>
          <p:cNvGraphicFramePr>
            <a:graphicFrameLocks noGrp="1"/>
          </p:cNvGraphicFramePr>
          <p:nvPr>
            <p:extLst>
              <p:ext uri="{D42A27DB-BD31-4B8C-83A1-F6EECF244321}">
                <p14:modId xmlns:p14="http://schemas.microsoft.com/office/powerpoint/2010/main" val="580281479"/>
              </p:ext>
            </p:extLst>
          </p:nvPr>
        </p:nvGraphicFramePr>
        <p:xfrm>
          <a:off x="252413" y="949325"/>
          <a:ext cx="8372475" cy="4989942"/>
        </p:xfrm>
        <a:graphic>
          <a:graphicData uri="http://schemas.openxmlformats.org/drawingml/2006/table">
            <a:tbl>
              <a:tblPr>
                <a:tableStyleId>{2D5ABB26-0587-4C30-8999-92F81FD0307C}</a:tableStyleId>
              </a:tblPr>
              <a:tblGrid>
                <a:gridCol w="4699000">
                  <a:extLst>
                    <a:ext uri="{9D8B030D-6E8A-4147-A177-3AD203B41FA5}">
                      <a16:colId xmlns:a16="http://schemas.microsoft.com/office/drawing/2014/main" val="20000"/>
                    </a:ext>
                  </a:extLst>
                </a:gridCol>
                <a:gridCol w="3673475">
                  <a:extLst>
                    <a:ext uri="{9D8B030D-6E8A-4147-A177-3AD203B41FA5}">
                      <a16:colId xmlns:a16="http://schemas.microsoft.com/office/drawing/2014/main" val="20001"/>
                    </a:ext>
                  </a:extLst>
                </a:gridCol>
              </a:tblGrid>
              <a:tr h="883775">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ES_tradnl" sz="2800" u="none" strike="noStrike" cap="none" normalizeH="0" baseline="0" dirty="0">
                          <a:ln>
                            <a:noFill/>
                          </a:ln>
                          <a:effectLst/>
                        </a:rPr>
                        <a:t>DOCENTE</a:t>
                      </a:r>
                      <a:endParaRPr kumimoji="0" lang="es-MX" altLang="es-ES_tradnl" sz="2800" b="1" i="0" u="none" strike="noStrike" cap="none" normalizeH="0" baseline="0" dirty="0">
                        <a:ln>
                          <a:noFill/>
                        </a:ln>
                        <a:solidFill>
                          <a:srgbClr val="000099"/>
                        </a:solidFill>
                        <a:effectLst/>
                        <a:latin typeface="Comic Sans MS" charset="0"/>
                      </a:endParaRPr>
                    </a:p>
                  </a:txBody>
                  <a:tcPr marL="91455" marR="91455" marT="45712" marB="45712" anchor="ctr" horzOverflow="overflow"/>
                </a:tc>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ES_tradnl" sz="2800" u="none" strike="noStrike" cap="none" normalizeH="0" baseline="0" dirty="0">
                          <a:ln>
                            <a:noFill/>
                          </a:ln>
                          <a:effectLst/>
                        </a:rPr>
                        <a:t>MATERIA</a:t>
                      </a:r>
                    </a:p>
                  </a:txBody>
                  <a:tcPr marL="91455" marR="91455" marT="45712" marB="45712" anchor="ctr" horzOverflow="overflow"/>
                </a:tc>
                <a:extLst>
                  <a:ext uri="{0D108BD9-81ED-4DB2-BD59-A6C34878D82A}">
                    <a16:rowId xmlns:a16="http://schemas.microsoft.com/office/drawing/2014/main" val="10000"/>
                  </a:ext>
                </a:extLst>
              </a:tr>
              <a:tr h="1115057">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ES_tradnl" sz="2400" u="none" strike="noStrike" cap="none" normalizeH="0" baseline="0" dirty="0">
                          <a:ln>
                            <a:noFill/>
                          </a:ln>
                          <a:effectLst/>
                        </a:rPr>
                        <a:t>Jesús Alejandro Mendoza Camacho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ES_tradnl" sz="2400" b="1" i="0" u="none" strike="noStrike" cap="none" normalizeH="0" baseline="0" dirty="0">
                        <a:ln>
                          <a:noFill/>
                        </a:ln>
                        <a:solidFill>
                          <a:srgbClr val="000000"/>
                        </a:solidFill>
                        <a:effectLst/>
                        <a:latin typeface="Comic Sans MS" charset="0"/>
                      </a:endParaRPr>
                    </a:p>
                  </a:txBody>
                  <a:tcPr marL="91455" marR="91455" marT="45712" marB="45712" horzOverflow="overflow"/>
                </a:tc>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ES_tradnl" sz="2400" u="none" strike="noStrike" cap="none" normalizeH="0" baseline="0" dirty="0">
                          <a:ln>
                            <a:noFill/>
                          </a:ln>
                          <a:effectLst/>
                        </a:rPr>
                        <a:t>Geografía</a:t>
                      </a:r>
                      <a:endParaRPr kumimoji="0" lang="es-MX" altLang="es-ES_tradnl" sz="2400" b="1" i="0" u="none" strike="noStrike" cap="none" normalizeH="0" baseline="0" dirty="0">
                        <a:ln>
                          <a:noFill/>
                        </a:ln>
                        <a:solidFill>
                          <a:srgbClr val="000000"/>
                        </a:solidFill>
                        <a:effectLst/>
                        <a:latin typeface="Comic Sans MS" charset="0"/>
                      </a:endParaRPr>
                    </a:p>
                  </a:txBody>
                  <a:tcPr marL="91455" marR="91455" marT="45712" marB="45712" horzOverflow="overflow"/>
                </a:tc>
                <a:extLst>
                  <a:ext uri="{0D108BD9-81ED-4DB2-BD59-A6C34878D82A}">
                    <a16:rowId xmlns:a16="http://schemas.microsoft.com/office/drawing/2014/main" val="10001"/>
                  </a:ext>
                </a:extLst>
              </a:tr>
              <a:tr h="681756">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ES_tradnl" sz="2400" u="none" strike="noStrike" cap="none" normalizeH="0" baseline="0" dirty="0">
                          <a:ln>
                            <a:noFill/>
                          </a:ln>
                          <a:effectLst/>
                        </a:rPr>
                        <a:t>Humberto Espina Miranda</a:t>
                      </a:r>
                      <a:endParaRPr kumimoji="0" lang="es-MX" altLang="es-ES_tradnl" sz="2400" b="1" i="0" u="none" strike="noStrike" cap="none" normalizeH="0" baseline="0" dirty="0">
                        <a:ln>
                          <a:noFill/>
                        </a:ln>
                        <a:solidFill>
                          <a:srgbClr val="000000"/>
                        </a:solidFill>
                        <a:effectLst/>
                        <a:latin typeface="Comic Sans MS" charset="0"/>
                      </a:endParaRPr>
                    </a:p>
                  </a:txBody>
                  <a:tcPr marL="91455" marR="91455" marT="45712" marB="45712" horzOverflow="overflow"/>
                </a:tc>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ES_tradnl" sz="2400" u="none" strike="noStrike" cap="none" normalizeH="0" baseline="0" dirty="0">
                          <a:ln>
                            <a:noFill/>
                          </a:ln>
                          <a:effectLst/>
                        </a:rPr>
                        <a:t>Historia Universal</a:t>
                      </a:r>
                    </a:p>
                  </a:txBody>
                  <a:tcPr marL="91455" marR="91455" marT="45712" marB="45712" horzOverflow="overflow"/>
                </a:tc>
                <a:extLst>
                  <a:ext uri="{0D108BD9-81ED-4DB2-BD59-A6C34878D82A}">
                    <a16:rowId xmlns:a16="http://schemas.microsoft.com/office/drawing/2014/main" val="10002"/>
                  </a:ext>
                </a:extLst>
              </a:tr>
              <a:tr h="681243">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ES_tradnl" sz="2400" u="none" strike="noStrike" cap="none" normalizeH="0" baseline="0" dirty="0">
                          <a:ln>
                            <a:noFill/>
                          </a:ln>
                          <a:effectLst/>
                        </a:rPr>
                        <a:t>Yadira Zamudio Aguilar</a:t>
                      </a:r>
                      <a:endParaRPr kumimoji="0" lang="es-MX" altLang="es-ES_tradnl" sz="2400" b="1" i="0" u="none" strike="noStrike" cap="none" normalizeH="0" baseline="0" dirty="0">
                        <a:ln>
                          <a:noFill/>
                        </a:ln>
                        <a:solidFill>
                          <a:srgbClr val="000000"/>
                        </a:solidFill>
                        <a:effectLst/>
                        <a:latin typeface="Comic Sans MS" charset="0"/>
                      </a:endParaRPr>
                    </a:p>
                  </a:txBody>
                  <a:tcPr marL="91455" marR="91455" marT="45712" marB="45712" horzOverflow="overflow"/>
                </a:tc>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ES_tradnl" sz="2400" u="none" strike="noStrike" cap="none" normalizeH="0" baseline="0" dirty="0">
                          <a:ln>
                            <a:noFill/>
                          </a:ln>
                          <a:effectLst/>
                        </a:rPr>
                        <a:t>Lógica</a:t>
                      </a:r>
                    </a:p>
                  </a:txBody>
                  <a:tcPr marL="91455" marR="91455" marT="45712" marB="45712" horzOverflow="overflow"/>
                </a:tc>
                <a:extLst>
                  <a:ext uri="{0D108BD9-81ED-4DB2-BD59-A6C34878D82A}">
                    <a16:rowId xmlns:a16="http://schemas.microsoft.com/office/drawing/2014/main" val="10003"/>
                  </a:ext>
                </a:extLst>
              </a:tr>
              <a:tr h="1458156">
                <a:tc>
                  <a:txBody>
                    <a:bodyPr/>
                    <a:lstStyle/>
                    <a:p>
                      <a:r>
                        <a:rPr kumimoji="0" lang="es-MX" sz="2400" u="none" strike="noStrike" kern="1200" cap="none" normalizeH="0" baseline="0" dirty="0">
                          <a:ln>
                            <a:noFill/>
                          </a:ln>
                          <a:solidFill>
                            <a:srgbClr val="000000"/>
                          </a:solidFill>
                          <a:effectLst/>
                          <a:latin typeface="Arial" charset="0"/>
                          <a:ea typeface="+mn-ea"/>
                          <a:cs typeface="+mn-cs"/>
                        </a:rPr>
                        <a:t>Adriana Callejo </a:t>
                      </a:r>
                      <a:r>
                        <a:rPr kumimoji="0" lang="es-MX" sz="2400" u="none" strike="noStrike" kern="1200" cap="none" normalizeH="0" baseline="0" dirty="0" err="1">
                          <a:ln>
                            <a:noFill/>
                          </a:ln>
                          <a:solidFill>
                            <a:srgbClr val="000000"/>
                          </a:solidFill>
                          <a:effectLst/>
                          <a:latin typeface="Arial" charset="0"/>
                          <a:ea typeface="+mn-ea"/>
                          <a:cs typeface="+mn-cs"/>
                        </a:rPr>
                        <a:t>Askar</a:t>
                      </a:r>
                      <a:endParaRPr kumimoji="0" lang="es-MX" sz="2400" u="none" strike="noStrike" kern="1200" cap="none" normalizeH="0" baseline="0" dirty="0">
                        <a:ln>
                          <a:noFill/>
                        </a:ln>
                        <a:solidFill>
                          <a:srgbClr val="000000"/>
                        </a:solidFill>
                        <a:effectLst/>
                        <a:latin typeface="Arial" charset="0"/>
                        <a:ea typeface="+mn-ea"/>
                        <a:cs typeface="+mn-cs"/>
                      </a:endParaRPr>
                    </a:p>
                    <a:p>
                      <a:r>
                        <a:rPr kumimoji="0" lang="es-MX" sz="2400" u="none" strike="noStrike" kern="1200" cap="none" normalizeH="0" baseline="0" dirty="0">
                          <a:ln>
                            <a:noFill/>
                          </a:ln>
                          <a:solidFill>
                            <a:srgbClr val="000000"/>
                          </a:solidFill>
                          <a:effectLst/>
                          <a:latin typeface="Arial" charset="0"/>
                          <a:ea typeface="+mn-ea"/>
                          <a:cs typeface="+mn-cs"/>
                        </a:rPr>
                        <a:t>Martha Olga Albarrán Montero </a:t>
                      </a:r>
                    </a:p>
                    <a:p>
                      <a:endParaRPr kumimoji="0" lang="es-MX" sz="2400" u="none" strike="noStrike" kern="1200" cap="none" normalizeH="0" baseline="0" dirty="0">
                        <a:ln>
                          <a:noFill/>
                        </a:ln>
                        <a:solidFill>
                          <a:srgbClr val="000000"/>
                        </a:solidFill>
                        <a:effectLst/>
                        <a:latin typeface="Arial" charset="0"/>
                        <a:ea typeface="+mn-ea"/>
                        <a:cs typeface="+mn-cs"/>
                      </a:endParaRPr>
                    </a:p>
                    <a:p>
                      <a:endParaRPr kumimoji="0" lang="es-MX" sz="2400" u="none" strike="noStrike" kern="1200" cap="none" normalizeH="0" baseline="0" dirty="0">
                        <a:ln>
                          <a:noFill/>
                        </a:ln>
                        <a:solidFill>
                          <a:srgbClr val="000000"/>
                        </a:solidFill>
                        <a:effectLst/>
                        <a:latin typeface="Arial" charset="0"/>
                        <a:ea typeface="+mn-ea"/>
                        <a:cs typeface="+mn-cs"/>
                      </a:endParaRPr>
                    </a:p>
                  </a:txBody>
                  <a:tcPr marL="91455" marR="91455" marT="45712" marB="45712" horzOverflow="overflow"/>
                </a:tc>
                <a:tc>
                  <a:txBody>
                    <a:bodyPr/>
                    <a:lstStyle/>
                    <a:p>
                      <a:r>
                        <a:rPr kumimoji="0" lang="es-MX" sz="2400" u="none" strike="noStrike" kern="1200" cap="none" normalizeH="0" baseline="0" dirty="0">
                          <a:ln>
                            <a:noFill/>
                          </a:ln>
                          <a:solidFill>
                            <a:srgbClr val="000000"/>
                          </a:solidFill>
                          <a:effectLst/>
                          <a:latin typeface="Arial" charset="0"/>
                          <a:ea typeface="+mn-ea"/>
                          <a:cs typeface="+mn-cs"/>
                        </a:rPr>
                        <a:t>Informática</a:t>
                      </a:r>
                    </a:p>
                    <a:p>
                      <a:r>
                        <a:rPr kumimoji="0" lang="es-MX" sz="2400" u="none" strike="noStrike" kern="1200" cap="none" normalizeH="0" baseline="0" dirty="0">
                          <a:ln>
                            <a:noFill/>
                          </a:ln>
                          <a:solidFill>
                            <a:srgbClr val="000000"/>
                          </a:solidFill>
                          <a:effectLst/>
                          <a:latin typeface="Arial" charset="0"/>
                          <a:ea typeface="+mn-ea"/>
                          <a:cs typeface="+mn-cs"/>
                        </a:rPr>
                        <a:t>Historia del Arte y de la Cultura</a:t>
                      </a:r>
                    </a:p>
                    <a:p>
                      <a:endParaRPr kumimoji="0" lang="es-MX" sz="2400" u="none" strike="noStrike" kern="1200" cap="none" normalizeH="0" baseline="0" dirty="0">
                        <a:ln>
                          <a:noFill/>
                        </a:ln>
                        <a:solidFill>
                          <a:srgbClr val="000000"/>
                        </a:solidFill>
                        <a:effectLst/>
                        <a:latin typeface="Arial" charset="0"/>
                        <a:ea typeface="+mn-ea"/>
                        <a:cs typeface="+mn-cs"/>
                      </a:endParaRPr>
                    </a:p>
                  </a:txBody>
                  <a:tcPr marL="91455" marR="91455" marT="45712" marB="45712" horzOverflow="overflow"/>
                </a:tc>
                <a:extLst>
                  <a:ext uri="{0D108BD9-81ED-4DB2-BD59-A6C34878D82A}">
                    <a16:rowId xmlns:a16="http://schemas.microsoft.com/office/drawing/2014/main" val="10004"/>
                  </a:ext>
                </a:extLst>
              </a:tr>
            </a:tbl>
          </a:graphicData>
        </a:graphic>
      </p:graphicFrame>
      <p:pic>
        <p:nvPicPr>
          <p:cNvPr id="6" name="Imagen 5"/>
          <p:cNvPicPr>
            <a:picLocks noChangeAspect="1"/>
          </p:cNvPicPr>
          <p:nvPr/>
        </p:nvPicPr>
        <p:blipFill>
          <a:blip r:embed="rId2"/>
          <a:stretch>
            <a:fillRect/>
          </a:stretch>
        </p:blipFill>
        <p:spPr>
          <a:xfrm>
            <a:off x="7434107" y="80807"/>
            <a:ext cx="1329690" cy="13296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AFED677-FCFA-4484-8EFD-50F0EC8BCD0A}"/>
              </a:ext>
            </a:extLst>
          </p:cNvPr>
          <p:cNvSpPr>
            <a:spLocks noGrp="1"/>
          </p:cNvSpPr>
          <p:nvPr>
            <p:ph type="sldNum" sz="quarter" idx="12"/>
          </p:nvPr>
        </p:nvSpPr>
        <p:spPr/>
        <p:txBody>
          <a:bodyPr/>
          <a:lstStyle/>
          <a:p>
            <a:fld id="{1BCE95A2-8EEE-8D40-81ED-F2111BF6B159}" type="slidenum">
              <a:rPr lang="es-ES" altLang="es-MX" smtClean="0"/>
              <a:pPr/>
              <a:t>20</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1234EE57-C5F8-43A3-B916-A7FB262E0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02" y="8544"/>
            <a:ext cx="7596478" cy="5582108"/>
          </a:xfrm>
          <a:prstGeom prst="rect">
            <a:avLst/>
          </a:prstGeom>
        </p:spPr>
      </p:pic>
    </p:spTree>
    <p:extLst>
      <p:ext uri="{BB962C8B-B14F-4D97-AF65-F5344CB8AC3E}">
        <p14:creationId xmlns:p14="http://schemas.microsoft.com/office/powerpoint/2010/main" val="444544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B5C3E77-CB4A-49CC-B3F9-F7ED8D6B21E4}"/>
              </a:ext>
            </a:extLst>
          </p:cNvPr>
          <p:cNvSpPr>
            <a:spLocks noGrp="1"/>
          </p:cNvSpPr>
          <p:nvPr>
            <p:ph type="sldNum" sz="quarter" idx="12"/>
          </p:nvPr>
        </p:nvSpPr>
        <p:spPr/>
        <p:txBody>
          <a:bodyPr/>
          <a:lstStyle/>
          <a:p>
            <a:fld id="{1BCE95A2-8EEE-8D40-81ED-F2111BF6B159}" type="slidenum">
              <a:rPr lang="es-ES" altLang="es-MX" smtClean="0"/>
              <a:pPr/>
              <a:t>21</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F946BEE1-ABF2-4639-BD84-8772D2E79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416" y="908664"/>
            <a:ext cx="7297168" cy="3067478"/>
          </a:xfrm>
          <a:prstGeom prst="rect">
            <a:avLst/>
          </a:prstGeom>
        </p:spPr>
      </p:pic>
    </p:spTree>
    <p:extLst>
      <p:ext uri="{BB962C8B-B14F-4D97-AF65-F5344CB8AC3E}">
        <p14:creationId xmlns:p14="http://schemas.microsoft.com/office/powerpoint/2010/main" val="3670428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F3ED05E-4C5B-42BC-A6EC-FD784EED07CC}"/>
              </a:ext>
            </a:extLst>
          </p:cNvPr>
          <p:cNvSpPr>
            <a:spLocks noGrp="1"/>
          </p:cNvSpPr>
          <p:nvPr>
            <p:ph type="sldNum" sz="quarter" idx="12"/>
          </p:nvPr>
        </p:nvSpPr>
        <p:spPr/>
        <p:txBody>
          <a:bodyPr/>
          <a:lstStyle/>
          <a:p>
            <a:fld id="{1BCE95A2-8EEE-8D40-81ED-F2111BF6B159}" type="slidenum">
              <a:rPr lang="es-ES" altLang="es-MX" smtClean="0"/>
              <a:pPr/>
              <a:t>22</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74BF7C15-2E9C-452B-8A49-DFA4C3596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94" y="1178700"/>
            <a:ext cx="7421011" cy="3019846"/>
          </a:xfrm>
          <a:prstGeom prst="rect">
            <a:avLst/>
          </a:prstGeom>
        </p:spPr>
      </p:pic>
    </p:spTree>
    <p:extLst>
      <p:ext uri="{BB962C8B-B14F-4D97-AF65-F5344CB8AC3E}">
        <p14:creationId xmlns:p14="http://schemas.microsoft.com/office/powerpoint/2010/main" val="2358372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0439907-5583-4372-8895-34E40132089F}"/>
              </a:ext>
            </a:extLst>
          </p:cNvPr>
          <p:cNvSpPr>
            <a:spLocks noGrp="1"/>
          </p:cNvSpPr>
          <p:nvPr>
            <p:ph type="sldNum" sz="quarter" idx="12"/>
          </p:nvPr>
        </p:nvSpPr>
        <p:spPr/>
        <p:txBody>
          <a:bodyPr/>
          <a:lstStyle/>
          <a:p>
            <a:fld id="{1BCE95A2-8EEE-8D40-81ED-F2111BF6B159}" type="slidenum">
              <a:rPr lang="es-ES" altLang="es-MX" smtClean="0"/>
              <a:pPr/>
              <a:t>23</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AA4F6540-E0D4-4A56-AC8E-AE261BB3B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14" y="8544"/>
            <a:ext cx="7401958" cy="5591955"/>
          </a:xfrm>
          <a:prstGeom prst="rect">
            <a:avLst/>
          </a:prstGeom>
        </p:spPr>
      </p:pic>
    </p:spTree>
    <p:extLst>
      <p:ext uri="{BB962C8B-B14F-4D97-AF65-F5344CB8AC3E}">
        <p14:creationId xmlns:p14="http://schemas.microsoft.com/office/powerpoint/2010/main" val="1584405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ED5064-2273-41C3-A46A-AE97358FB086}"/>
              </a:ext>
            </a:extLst>
          </p:cNvPr>
          <p:cNvSpPr>
            <a:spLocks noGrp="1"/>
          </p:cNvSpPr>
          <p:nvPr>
            <p:ph type="sldNum" sz="quarter" idx="12"/>
          </p:nvPr>
        </p:nvSpPr>
        <p:spPr/>
        <p:txBody>
          <a:bodyPr/>
          <a:lstStyle/>
          <a:p>
            <a:fld id="{1BCE95A2-8EEE-8D40-81ED-F2111BF6B159}" type="slidenum">
              <a:rPr lang="es-ES" altLang="es-MX" smtClean="0"/>
              <a:pPr/>
              <a:t>24</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9D12E6BD-33AB-4B1B-8842-AA9596414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942" y="528930"/>
            <a:ext cx="7278116" cy="5477639"/>
          </a:xfrm>
          <a:prstGeom prst="rect">
            <a:avLst/>
          </a:prstGeom>
        </p:spPr>
      </p:pic>
    </p:spTree>
    <p:extLst>
      <p:ext uri="{BB962C8B-B14F-4D97-AF65-F5344CB8AC3E}">
        <p14:creationId xmlns:p14="http://schemas.microsoft.com/office/powerpoint/2010/main" val="2634532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8BD8F1D-5D4F-40DD-B300-9BE8AF909D2F}"/>
              </a:ext>
            </a:extLst>
          </p:cNvPr>
          <p:cNvSpPr>
            <a:spLocks noGrp="1"/>
          </p:cNvSpPr>
          <p:nvPr>
            <p:ph type="sldNum" sz="quarter" idx="12"/>
          </p:nvPr>
        </p:nvSpPr>
        <p:spPr/>
        <p:txBody>
          <a:bodyPr/>
          <a:lstStyle/>
          <a:p>
            <a:fld id="{1BCE95A2-8EEE-8D40-81ED-F2111BF6B159}" type="slidenum">
              <a:rPr lang="es-ES" altLang="es-MX" smtClean="0"/>
              <a:pPr/>
              <a:t>25</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14D998C6-2B10-41B1-9165-C8F3ABA91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89" y="98556"/>
            <a:ext cx="7720822" cy="5503247"/>
          </a:xfrm>
          <a:prstGeom prst="rect">
            <a:avLst/>
          </a:prstGeom>
        </p:spPr>
      </p:pic>
    </p:spTree>
    <p:extLst>
      <p:ext uri="{BB962C8B-B14F-4D97-AF65-F5344CB8AC3E}">
        <p14:creationId xmlns:p14="http://schemas.microsoft.com/office/powerpoint/2010/main" val="3635082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754AB0A-BF9C-4481-BD4C-59366471A0D3}"/>
              </a:ext>
            </a:extLst>
          </p:cNvPr>
          <p:cNvSpPr>
            <a:spLocks noGrp="1"/>
          </p:cNvSpPr>
          <p:nvPr>
            <p:ph type="sldNum" sz="quarter" idx="12"/>
          </p:nvPr>
        </p:nvSpPr>
        <p:spPr/>
        <p:txBody>
          <a:bodyPr/>
          <a:lstStyle/>
          <a:p>
            <a:fld id="{1BCE95A2-8EEE-8D40-81ED-F2111BF6B159}" type="slidenum">
              <a:rPr lang="es-ES" altLang="es-MX" smtClean="0"/>
              <a:pPr/>
              <a:t>26</a:t>
            </a:fld>
            <a:endParaRPr lang="es-ES" altLang="es-MX"/>
          </a:p>
        </p:txBody>
      </p:sp>
      <p:pic>
        <p:nvPicPr>
          <p:cNvPr id="6" name="Imagen 5" descr="Imagen que contiene captura de pantalla&#10;&#10;Descripción generada con confianza muy alta">
            <a:extLst>
              <a:ext uri="{FF2B5EF4-FFF2-40B4-BE49-F238E27FC236}">
                <a16:creationId xmlns:a16="http://schemas.microsoft.com/office/drawing/2014/main" id="{0925395A-0544-458A-89A9-60E48F560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775" y="278580"/>
            <a:ext cx="7244449" cy="5220696"/>
          </a:xfrm>
          <a:prstGeom prst="rect">
            <a:avLst/>
          </a:prstGeom>
        </p:spPr>
      </p:pic>
    </p:spTree>
    <p:extLst>
      <p:ext uri="{BB962C8B-B14F-4D97-AF65-F5344CB8AC3E}">
        <p14:creationId xmlns:p14="http://schemas.microsoft.com/office/powerpoint/2010/main" val="1723288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A0ABA45-C5DF-48A1-B307-EFEBAF0C6A56}"/>
              </a:ext>
            </a:extLst>
          </p:cNvPr>
          <p:cNvSpPr>
            <a:spLocks noGrp="1"/>
          </p:cNvSpPr>
          <p:nvPr>
            <p:ph type="sldNum" sz="quarter" idx="12"/>
          </p:nvPr>
        </p:nvSpPr>
        <p:spPr/>
        <p:txBody>
          <a:bodyPr/>
          <a:lstStyle/>
          <a:p>
            <a:fld id="{1BCE95A2-8EEE-8D40-81ED-F2111BF6B159}" type="slidenum">
              <a:rPr lang="es-ES" altLang="es-MX" smtClean="0"/>
              <a:pPr/>
              <a:t>27</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D25D2C71-B3D6-485D-BAA1-78CDA1699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021" y="55467"/>
            <a:ext cx="7039957" cy="5353797"/>
          </a:xfrm>
          <a:prstGeom prst="rect">
            <a:avLst/>
          </a:prstGeom>
        </p:spPr>
      </p:pic>
    </p:spTree>
    <p:extLst>
      <p:ext uri="{BB962C8B-B14F-4D97-AF65-F5344CB8AC3E}">
        <p14:creationId xmlns:p14="http://schemas.microsoft.com/office/powerpoint/2010/main" val="427655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224E241-EACE-412F-A2F1-AA124BAB40DC}"/>
              </a:ext>
            </a:extLst>
          </p:cNvPr>
          <p:cNvSpPr>
            <a:spLocks noGrp="1"/>
          </p:cNvSpPr>
          <p:nvPr>
            <p:ph type="sldNum" sz="quarter" idx="12"/>
          </p:nvPr>
        </p:nvSpPr>
        <p:spPr/>
        <p:txBody>
          <a:bodyPr/>
          <a:lstStyle/>
          <a:p>
            <a:fld id="{1BCE95A2-8EEE-8D40-81ED-F2111BF6B159}" type="slidenum">
              <a:rPr lang="es-ES" altLang="es-MX" smtClean="0"/>
              <a:pPr/>
              <a:t>28</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C953D3D0-E2B5-44CA-AF4A-726A95F74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784" y="0"/>
            <a:ext cx="7030431" cy="5353797"/>
          </a:xfrm>
          <a:prstGeom prst="rect">
            <a:avLst/>
          </a:prstGeom>
        </p:spPr>
      </p:pic>
    </p:spTree>
    <p:extLst>
      <p:ext uri="{BB962C8B-B14F-4D97-AF65-F5344CB8AC3E}">
        <p14:creationId xmlns:p14="http://schemas.microsoft.com/office/powerpoint/2010/main" val="1431611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E1384B6-FEF1-478B-B02A-1AD2BC5A2B86}"/>
              </a:ext>
            </a:extLst>
          </p:cNvPr>
          <p:cNvSpPr>
            <a:spLocks noGrp="1"/>
          </p:cNvSpPr>
          <p:nvPr>
            <p:ph type="sldNum" sz="quarter" idx="12"/>
          </p:nvPr>
        </p:nvSpPr>
        <p:spPr/>
        <p:txBody>
          <a:bodyPr/>
          <a:lstStyle/>
          <a:p>
            <a:fld id="{1BCE95A2-8EEE-8D40-81ED-F2111BF6B159}" type="slidenum">
              <a:rPr lang="es-ES" altLang="es-MX" smtClean="0"/>
              <a:pPr/>
              <a:t>29</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A2407ECF-9331-477C-8828-559E17733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95" y="1178700"/>
            <a:ext cx="7059010" cy="3096057"/>
          </a:xfrm>
          <a:prstGeom prst="rect">
            <a:avLst/>
          </a:prstGeom>
        </p:spPr>
      </p:pic>
    </p:spTree>
    <p:extLst>
      <p:ext uri="{BB962C8B-B14F-4D97-AF65-F5344CB8AC3E}">
        <p14:creationId xmlns:p14="http://schemas.microsoft.com/office/powerpoint/2010/main" val="2846447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250825" y="458788"/>
            <a:ext cx="7200900" cy="116998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defRPr/>
            </a:pPr>
            <a:r>
              <a:rPr lang="es-MX" sz="3600" b="1" dirty="0">
                <a:solidFill>
                  <a:srgbClr val="000066"/>
                </a:solidFill>
                <a:effectLst>
                  <a:outerShdw blurRad="38100" dist="38100" dir="2700000" algn="tl">
                    <a:srgbClr val="C0C0C0"/>
                  </a:outerShdw>
                </a:effectLst>
                <a:latin typeface="Comic Sans MS" panose="030F0702030302020204" pitchFamily="66" charset="0"/>
              </a:rPr>
              <a:t>Ciclo escolar en que se planea llevar a cabo el proyecto</a:t>
            </a:r>
          </a:p>
        </p:txBody>
      </p:sp>
      <p:sp>
        <p:nvSpPr>
          <p:cNvPr id="32772" name="Rectangle 4"/>
          <p:cNvSpPr>
            <a:spLocks noChangeArrowheads="1"/>
          </p:cNvSpPr>
          <p:nvPr/>
        </p:nvSpPr>
        <p:spPr bwMode="auto">
          <a:xfrm>
            <a:off x="3063875" y="2432050"/>
            <a:ext cx="3217863" cy="646113"/>
          </a:xfrm>
          <a:prstGeom prst="rect">
            <a:avLst/>
          </a:prstGeom>
          <a:noFill/>
          <a:ln>
            <a:noFill/>
          </a:ln>
          <a:effectLst/>
        </p:spPr>
        <p:txBody>
          <a:bodyPr anchor="ctr">
            <a:spAutoFit/>
          </a:bodyPr>
          <a:lstStyle/>
          <a:p>
            <a:pPr eaLnBrk="1" hangingPunct="1">
              <a:defRPr/>
            </a:pPr>
            <a:r>
              <a:rPr lang="es-MX" sz="3600" b="1" dirty="0">
                <a:solidFill>
                  <a:srgbClr val="000066"/>
                </a:solidFill>
                <a:effectLst>
                  <a:outerShdw blurRad="38100" dist="38100" dir="2700000" algn="tl">
                    <a:srgbClr val="C0C0C0"/>
                  </a:outerShdw>
                </a:effectLst>
                <a:latin typeface="Comic Sans MS" panose="030F0702030302020204" pitchFamily="66" charset="0"/>
              </a:rPr>
              <a:t>2018 - 2019</a:t>
            </a:r>
          </a:p>
        </p:txBody>
      </p:sp>
      <p:graphicFrame>
        <p:nvGraphicFramePr>
          <p:cNvPr id="2" name="Tabla 1"/>
          <p:cNvGraphicFramePr>
            <a:graphicFrameLocks noGrp="1"/>
          </p:cNvGraphicFramePr>
          <p:nvPr>
            <p:extLst>
              <p:ext uri="{D42A27DB-BD31-4B8C-83A1-F6EECF244321}">
                <p14:modId xmlns:p14="http://schemas.microsoft.com/office/powerpoint/2010/main" val="82431597"/>
              </p:ext>
            </p:extLst>
          </p:nvPr>
        </p:nvGraphicFramePr>
        <p:xfrm>
          <a:off x="1150938" y="3789363"/>
          <a:ext cx="6559550" cy="1647826"/>
        </p:xfrm>
        <a:graphic>
          <a:graphicData uri="http://schemas.openxmlformats.org/drawingml/2006/table">
            <a:tbl>
              <a:tblPr/>
              <a:tblGrid>
                <a:gridCol w="3279775">
                  <a:extLst>
                    <a:ext uri="{9D8B030D-6E8A-4147-A177-3AD203B41FA5}">
                      <a16:colId xmlns:a16="http://schemas.microsoft.com/office/drawing/2014/main" val="20000"/>
                    </a:ext>
                  </a:extLst>
                </a:gridCol>
                <a:gridCol w="3279775">
                  <a:extLst>
                    <a:ext uri="{9D8B030D-6E8A-4147-A177-3AD203B41FA5}">
                      <a16:colId xmlns:a16="http://schemas.microsoft.com/office/drawing/2014/main" val="20001"/>
                    </a:ext>
                  </a:extLst>
                </a:gridCol>
              </a:tblGrid>
              <a:tr h="823913">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ES_tradnl" sz="2400" b="1" i="0" u="none" strike="noStrike" cap="none" normalizeH="0" baseline="0" dirty="0">
                          <a:ln>
                            <a:noFill/>
                          </a:ln>
                          <a:solidFill>
                            <a:schemeClr val="tx1"/>
                          </a:solidFill>
                          <a:effectLst>
                            <a:outerShdw blurRad="38100" dist="38100" dir="2700000" algn="tl">
                              <a:srgbClr val="FFFFFF"/>
                            </a:outerShdw>
                          </a:effectLst>
                          <a:latin typeface="Comic Sans MS" charset="0"/>
                        </a:rPr>
                        <a:t>FECHA DE INICIO</a:t>
                      </a:r>
                    </a:p>
                  </a:txBody>
                  <a:tcPr marL="91455" marR="91455"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ES_tradnl" sz="2400" b="1" i="0" u="none" strike="noStrike" cap="none" normalizeH="0" baseline="0" dirty="0">
                          <a:ln>
                            <a:noFill/>
                          </a:ln>
                          <a:solidFill>
                            <a:schemeClr val="tx1"/>
                          </a:solidFill>
                          <a:effectLst>
                            <a:outerShdw blurRad="38100" dist="38100" dir="2700000" algn="tl">
                              <a:srgbClr val="FFFFFF"/>
                            </a:outerShdw>
                          </a:effectLst>
                          <a:latin typeface="Comic Sans MS" charset="0"/>
                        </a:rPr>
                        <a:t>FECHA DE TÉRMINO</a:t>
                      </a:r>
                    </a:p>
                  </a:txBody>
                  <a:tcPr marL="91455" marR="91455"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0"/>
                  </a:ext>
                </a:extLst>
              </a:tr>
              <a:tr h="823913">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ES_tradnl" sz="2400" b="1" i="0" u="none" strike="noStrike" cap="none" normalizeH="0" baseline="0" dirty="0">
                          <a:ln>
                            <a:noFill/>
                          </a:ln>
                          <a:solidFill>
                            <a:srgbClr val="000000"/>
                          </a:solidFill>
                          <a:effectLst/>
                          <a:latin typeface="Comic Sans MS" charset="0"/>
                        </a:rPr>
                        <a:t>Agosto 2018</a:t>
                      </a:r>
                    </a:p>
                  </a:txBody>
                  <a:tcPr marL="91455" marR="91455"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defRPr>
                          <a:solidFill>
                            <a:srgbClr val="000000"/>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1400">
                          <a:solidFill>
                            <a:schemeClr val="tx1"/>
                          </a:solidFill>
                          <a:latin typeface="Arial" charset="0"/>
                        </a:defRPr>
                      </a:lvl3pPr>
                      <a:lvl4pPr marL="1600200" indent="-228600">
                        <a:spcBef>
                          <a:spcPct val="20000"/>
                        </a:spcBef>
                        <a:defRPr sz="1200">
                          <a:solidFill>
                            <a:schemeClr val="tx1"/>
                          </a:solidFill>
                          <a:latin typeface="Arial" charset="0"/>
                        </a:defRPr>
                      </a:lvl4pPr>
                      <a:lvl5pPr marL="2057400" indent="-228600">
                        <a:spcBef>
                          <a:spcPct val="20000"/>
                        </a:spcBef>
                        <a:defRPr sz="1200">
                          <a:solidFill>
                            <a:schemeClr val="tx1"/>
                          </a:solidFill>
                          <a:latin typeface="Arial" charset="0"/>
                        </a:defRPr>
                      </a:lvl5pPr>
                      <a:lvl6pPr marL="2514600" indent="-228600" eaLnBrk="0" fontAlgn="base" hangingPunct="0">
                        <a:spcBef>
                          <a:spcPct val="20000"/>
                        </a:spcBef>
                        <a:spcAft>
                          <a:spcPct val="0"/>
                        </a:spcAft>
                        <a:defRPr sz="1200">
                          <a:solidFill>
                            <a:schemeClr val="tx1"/>
                          </a:solidFill>
                          <a:latin typeface="Arial" charset="0"/>
                        </a:defRPr>
                      </a:lvl6pPr>
                      <a:lvl7pPr marL="2971800" indent="-228600" eaLnBrk="0" fontAlgn="base" hangingPunct="0">
                        <a:spcBef>
                          <a:spcPct val="20000"/>
                        </a:spcBef>
                        <a:spcAft>
                          <a:spcPct val="0"/>
                        </a:spcAft>
                        <a:defRPr sz="1200">
                          <a:solidFill>
                            <a:schemeClr val="tx1"/>
                          </a:solidFill>
                          <a:latin typeface="Arial" charset="0"/>
                        </a:defRPr>
                      </a:lvl7pPr>
                      <a:lvl8pPr marL="3429000" indent="-228600" eaLnBrk="0" fontAlgn="base" hangingPunct="0">
                        <a:spcBef>
                          <a:spcPct val="20000"/>
                        </a:spcBef>
                        <a:spcAft>
                          <a:spcPct val="0"/>
                        </a:spcAft>
                        <a:defRPr sz="1200">
                          <a:solidFill>
                            <a:schemeClr val="tx1"/>
                          </a:solidFill>
                          <a:latin typeface="Arial" charset="0"/>
                        </a:defRPr>
                      </a:lvl8pPr>
                      <a:lvl9pPr marL="3886200" indent="-228600" eaLnBrk="0" fontAlgn="base" hangingPunct="0">
                        <a:spcBef>
                          <a:spcPct val="20000"/>
                        </a:spcBef>
                        <a:spcAft>
                          <a:spcPct val="0"/>
                        </a:spcAft>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ES_tradnl" sz="2400" b="1" i="0" u="none" strike="noStrike" cap="none" normalizeH="0" baseline="0" dirty="0">
                          <a:ln>
                            <a:noFill/>
                          </a:ln>
                          <a:solidFill>
                            <a:srgbClr val="000000"/>
                          </a:solidFill>
                          <a:effectLst/>
                          <a:latin typeface="Comic Sans MS" charset="0"/>
                        </a:rPr>
                        <a:t>Mayo 2019</a:t>
                      </a:r>
                    </a:p>
                  </a:txBody>
                  <a:tcPr marL="91455" marR="91455"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pic>
        <p:nvPicPr>
          <p:cNvPr id="7" name="Imagen 6"/>
          <p:cNvPicPr>
            <a:picLocks noChangeAspect="1"/>
          </p:cNvPicPr>
          <p:nvPr/>
        </p:nvPicPr>
        <p:blipFill>
          <a:blip r:embed="rId2"/>
          <a:stretch>
            <a:fillRect/>
          </a:stretch>
        </p:blipFill>
        <p:spPr>
          <a:xfrm>
            <a:off x="7434107" y="80807"/>
            <a:ext cx="1329690" cy="132969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80148C7-BC5A-465C-B8D7-FE7D02A9AB79}"/>
              </a:ext>
            </a:extLst>
          </p:cNvPr>
          <p:cNvSpPr>
            <a:spLocks noGrp="1"/>
          </p:cNvSpPr>
          <p:nvPr>
            <p:ph type="sldNum" sz="quarter" idx="12"/>
          </p:nvPr>
        </p:nvSpPr>
        <p:spPr/>
        <p:txBody>
          <a:bodyPr/>
          <a:lstStyle/>
          <a:p>
            <a:fld id="{1BCE95A2-8EEE-8D40-81ED-F2111BF6B159}" type="slidenum">
              <a:rPr lang="es-ES" altLang="es-MX" smtClean="0"/>
              <a:pPr/>
              <a:t>30</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D73C97A7-5CCF-4B73-9170-B214A8221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53" y="818652"/>
            <a:ext cx="7125694" cy="3353268"/>
          </a:xfrm>
          <a:prstGeom prst="rect">
            <a:avLst/>
          </a:prstGeom>
        </p:spPr>
      </p:pic>
    </p:spTree>
    <p:extLst>
      <p:ext uri="{BB962C8B-B14F-4D97-AF65-F5344CB8AC3E}">
        <p14:creationId xmlns:p14="http://schemas.microsoft.com/office/powerpoint/2010/main" val="2992476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1AB2C17-A2C0-47A0-A33A-09688C71AA73}"/>
              </a:ext>
            </a:extLst>
          </p:cNvPr>
          <p:cNvSpPr>
            <a:spLocks noGrp="1"/>
          </p:cNvSpPr>
          <p:nvPr>
            <p:ph type="sldNum" sz="quarter" idx="12"/>
          </p:nvPr>
        </p:nvSpPr>
        <p:spPr/>
        <p:txBody>
          <a:bodyPr/>
          <a:lstStyle/>
          <a:p>
            <a:fld id="{1BCE95A2-8EEE-8D40-81ED-F2111BF6B159}" type="slidenum">
              <a:rPr lang="es-ES" altLang="es-MX" smtClean="0"/>
              <a:pPr/>
              <a:t>31</a:t>
            </a:fld>
            <a:endParaRPr lang="es-ES" altLang="es-MX"/>
          </a:p>
        </p:txBody>
      </p:sp>
      <p:pic>
        <p:nvPicPr>
          <p:cNvPr id="4" name="Imagen 3" descr="Imagen que contiene captura de pantalla&#10;&#10;Descripción generada con confianza muy alta">
            <a:extLst>
              <a:ext uri="{FF2B5EF4-FFF2-40B4-BE49-F238E27FC236}">
                <a16:creationId xmlns:a16="http://schemas.microsoft.com/office/drawing/2014/main" id="{294EB783-FEC6-4DFB-98F2-F68984748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74" y="1088688"/>
            <a:ext cx="7001852" cy="3172268"/>
          </a:xfrm>
          <a:prstGeom prst="rect">
            <a:avLst/>
          </a:prstGeom>
        </p:spPr>
      </p:pic>
    </p:spTree>
    <p:extLst>
      <p:ext uri="{BB962C8B-B14F-4D97-AF65-F5344CB8AC3E}">
        <p14:creationId xmlns:p14="http://schemas.microsoft.com/office/powerpoint/2010/main" val="1089971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7551D22-CB35-DD4E-B043-179DBC6111C9}"/>
              </a:ext>
            </a:extLst>
          </p:cNvPr>
          <p:cNvPicPr>
            <a:picLocks noChangeAspect="1"/>
          </p:cNvPicPr>
          <p:nvPr/>
        </p:nvPicPr>
        <p:blipFill>
          <a:blip r:embed="rId2"/>
          <a:stretch>
            <a:fillRect/>
          </a:stretch>
        </p:blipFill>
        <p:spPr>
          <a:xfrm>
            <a:off x="66675" y="904875"/>
            <a:ext cx="9010650" cy="5048250"/>
          </a:xfrm>
          <a:prstGeom prst="rect">
            <a:avLst/>
          </a:prstGeom>
        </p:spPr>
      </p:pic>
    </p:spTree>
    <p:extLst>
      <p:ext uri="{BB962C8B-B14F-4D97-AF65-F5344CB8AC3E}">
        <p14:creationId xmlns:p14="http://schemas.microsoft.com/office/powerpoint/2010/main" val="224904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53000" r="-53000"/>
          </a:stretch>
        </a:blipFill>
        <a:effectLst/>
      </p:bgPr>
    </p:bg>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1BAA40C1-B08F-9247-8DE9-F8948C904CA6}"/>
              </a:ext>
            </a:extLst>
          </p:cNvPr>
          <p:cNvPicPr>
            <a:picLocks noChangeAspect="1"/>
          </p:cNvPicPr>
          <p:nvPr/>
        </p:nvPicPr>
        <p:blipFill>
          <a:blip r:embed="rId3"/>
          <a:stretch>
            <a:fillRect/>
          </a:stretch>
        </p:blipFill>
        <p:spPr>
          <a:xfrm>
            <a:off x="0" y="857250"/>
            <a:ext cx="9144000" cy="5143501"/>
          </a:xfrm>
          <a:prstGeom prst="rect">
            <a:avLst/>
          </a:prstGeom>
        </p:spPr>
      </p:pic>
      <p:pic>
        <p:nvPicPr>
          <p:cNvPr id="3" name="Imagen 2"/>
          <p:cNvPicPr>
            <a:picLocks noChangeAspect="1"/>
          </p:cNvPicPr>
          <p:nvPr/>
        </p:nvPicPr>
        <p:blipFill>
          <a:blip r:embed="rId4"/>
          <a:stretch>
            <a:fillRect/>
          </a:stretch>
        </p:blipFill>
        <p:spPr>
          <a:xfrm>
            <a:off x="3761892" y="88650"/>
            <a:ext cx="1329690" cy="1329690"/>
          </a:xfrm>
          <a:prstGeom prst="rect">
            <a:avLst/>
          </a:prstGeom>
        </p:spPr>
      </p:pic>
    </p:spTree>
    <p:extLst>
      <p:ext uri="{BB962C8B-B14F-4D97-AF65-F5344CB8AC3E}">
        <p14:creationId xmlns:p14="http://schemas.microsoft.com/office/powerpoint/2010/main" val="3298772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4DB6167-214F-C144-B43B-9DE412984D5B}"/>
              </a:ext>
            </a:extLst>
          </p:cNvPr>
          <p:cNvPicPr>
            <a:picLocks noChangeAspect="1"/>
          </p:cNvPicPr>
          <p:nvPr/>
        </p:nvPicPr>
        <p:blipFill rotWithShape="1">
          <a:blip r:embed="rId2"/>
          <a:srcRect t="17266" b="6565"/>
          <a:stretch/>
        </p:blipFill>
        <p:spPr>
          <a:xfrm>
            <a:off x="1186811" y="143871"/>
            <a:ext cx="7525741" cy="5392405"/>
          </a:xfrm>
          <a:prstGeom prst="triangle">
            <a:avLst>
              <a:gd name="adj" fmla="val 49431"/>
            </a:avLst>
          </a:prstGeom>
        </p:spPr>
      </p:pic>
      <p:sp>
        <p:nvSpPr>
          <p:cNvPr id="5" name="CuadroTexto 4">
            <a:extLst>
              <a:ext uri="{FF2B5EF4-FFF2-40B4-BE49-F238E27FC236}">
                <a16:creationId xmlns:a16="http://schemas.microsoft.com/office/drawing/2014/main" id="{78528A34-FA96-3B42-AE7A-937E247AF2EB}"/>
              </a:ext>
            </a:extLst>
          </p:cNvPr>
          <p:cNvSpPr txBox="1"/>
          <p:nvPr/>
        </p:nvSpPr>
        <p:spPr>
          <a:xfrm>
            <a:off x="5658441" y="976616"/>
            <a:ext cx="1210588" cy="369332"/>
          </a:xfrm>
          <a:prstGeom prst="rect">
            <a:avLst/>
          </a:prstGeom>
          <a:noFill/>
        </p:spPr>
        <p:txBody>
          <a:bodyPr wrap="none" rtlCol="0">
            <a:spAutoFit/>
          </a:bodyPr>
          <a:lstStyle/>
          <a:p>
            <a:r>
              <a:rPr lang="es-MX" dirty="0"/>
              <a:t>Prognosis</a:t>
            </a:r>
          </a:p>
        </p:txBody>
      </p:sp>
      <p:sp>
        <p:nvSpPr>
          <p:cNvPr id="6" name="CuadroTexto 5">
            <a:extLst>
              <a:ext uri="{FF2B5EF4-FFF2-40B4-BE49-F238E27FC236}">
                <a16:creationId xmlns:a16="http://schemas.microsoft.com/office/drawing/2014/main" id="{7D459682-88A0-F745-BE7B-5E277D2EDA18}"/>
              </a:ext>
            </a:extLst>
          </p:cNvPr>
          <p:cNvSpPr txBox="1"/>
          <p:nvPr/>
        </p:nvSpPr>
        <p:spPr>
          <a:xfrm>
            <a:off x="6190639" y="1651147"/>
            <a:ext cx="1197764" cy="369332"/>
          </a:xfrm>
          <a:prstGeom prst="rect">
            <a:avLst/>
          </a:prstGeom>
          <a:noFill/>
        </p:spPr>
        <p:txBody>
          <a:bodyPr wrap="none" rtlCol="0">
            <a:spAutoFit/>
          </a:bodyPr>
          <a:lstStyle/>
          <a:p>
            <a:r>
              <a:rPr lang="es-MX" dirty="0"/>
              <a:t>Diagnosis</a:t>
            </a:r>
          </a:p>
        </p:txBody>
      </p:sp>
      <p:sp>
        <p:nvSpPr>
          <p:cNvPr id="7" name="CuadroTexto 6">
            <a:extLst>
              <a:ext uri="{FF2B5EF4-FFF2-40B4-BE49-F238E27FC236}">
                <a16:creationId xmlns:a16="http://schemas.microsoft.com/office/drawing/2014/main" id="{7F3EEE5A-0753-E140-8CF3-F811912EBA63}"/>
              </a:ext>
            </a:extLst>
          </p:cNvPr>
          <p:cNvSpPr txBox="1"/>
          <p:nvPr/>
        </p:nvSpPr>
        <p:spPr>
          <a:xfrm>
            <a:off x="5870791" y="1270340"/>
            <a:ext cx="1133644" cy="369332"/>
          </a:xfrm>
          <a:prstGeom prst="rect">
            <a:avLst/>
          </a:prstGeom>
          <a:noFill/>
        </p:spPr>
        <p:txBody>
          <a:bodyPr wrap="none" rtlCol="0">
            <a:spAutoFit/>
          </a:bodyPr>
          <a:lstStyle/>
          <a:p>
            <a:r>
              <a:rPr lang="es-MX" dirty="0"/>
              <a:t>Colectivo</a:t>
            </a:r>
          </a:p>
        </p:txBody>
      </p:sp>
      <p:sp>
        <p:nvSpPr>
          <p:cNvPr id="8" name="CuadroTexto 7">
            <a:extLst>
              <a:ext uri="{FF2B5EF4-FFF2-40B4-BE49-F238E27FC236}">
                <a16:creationId xmlns:a16="http://schemas.microsoft.com/office/drawing/2014/main" id="{AEC0FD16-179E-DB4B-9928-A67E97CF6D67}"/>
              </a:ext>
            </a:extLst>
          </p:cNvPr>
          <p:cNvSpPr txBox="1"/>
          <p:nvPr/>
        </p:nvSpPr>
        <p:spPr>
          <a:xfrm>
            <a:off x="6451700" y="1991664"/>
            <a:ext cx="1159292" cy="369332"/>
          </a:xfrm>
          <a:prstGeom prst="rect">
            <a:avLst/>
          </a:prstGeom>
          <a:noFill/>
        </p:spPr>
        <p:txBody>
          <a:bodyPr wrap="none" rtlCol="0">
            <a:spAutoFit/>
          </a:bodyPr>
          <a:lstStyle/>
          <a:p>
            <a:r>
              <a:rPr lang="es-MX" dirty="0"/>
              <a:t>Individual</a:t>
            </a:r>
          </a:p>
        </p:txBody>
      </p:sp>
      <p:sp>
        <p:nvSpPr>
          <p:cNvPr id="9" name="CuadroTexto 8">
            <a:extLst>
              <a:ext uri="{FF2B5EF4-FFF2-40B4-BE49-F238E27FC236}">
                <a16:creationId xmlns:a16="http://schemas.microsoft.com/office/drawing/2014/main" id="{CDCF0678-1150-0F4C-8656-3CC81822B4D5}"/>
              </a:ext>
            </a:extLst>
          </p:cNvPr>
          <p:cNvSpPr txBox="1"/>
          <p:nvPr/>
        </p:nvSpPr>
        <p:spPr>
          <a:xfrm>
            <a:off x="3639741" y="278698"/>
            <a:ext cx="774571" cy="369332"/>
          </a:xfrm>
          <a:prstGeom prst="rect">
            <a:avLst/>
          </a:prstGeom>
          <a:noFill/>
        </p:spPr>
        <p:txBody>
          <a:bodyPr wrap="none" rtlCol="0">
            <a:spAutoFit/>
          </a:bodyPr>
          <a:lstStyle/>
          <a:p>
            <a:r>
              <a:rPr lang="es-MX" dirty="0"/>
              <a:t>Inicial</a:t>
            </a:r>
          </a:p>
        </p:txBody>
      </p:sp>
      <p:cxnSp>
        <p:nvCxnSpPr>
          <p:cNvPr id="10" name="Conector angular 9">
            <a:extLst>
              <a:ext uri="{FF2B5EF4-FFF2-40B4-BE49-F238E27FC236}">
                <a16:creationId xmlns:a16="http://schemas.microsoft.com/office/drawing/2014/main" id="{30E91E57-F498-FD4A-915E-C98EC244321A}"/>
              </a:ext>
            </a:extLst>
          </p:cNvPr>
          <p:cNvCxnSpPr>
            <a:stCxn id="6" idx="3"/>
            <a:endCxn id="8" idx="3"/>
          </p:cNvCxnSpPr>
          <p:nvPr/>
        </p:nvCxnSpPr>
        <p:spPr>
          <a:xfrm>
            <a:off x="7388403" y="1835813"/>
            <a:ext cx="222589" cy="340517"/>
          </a:xfrm>
          <a:prstGeom prst="bentConnector3">
            <a:avLst>
              <a:gd name="adj1" fmla="val 202700"/>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014F4990-93F8-4C40-AC84-0D710359B4A3}"/>
              </a:ext>
            </a:extLst>
          </p:cNvPr>
          <p:cNvSpPr txBox="1"/>
          <p:nvPr/>
        </p:nvSpPr>
        <p:spPr>
          <a:xfrm>
            <a:off x="5220152" y="274136"/>
            <a:ext cx="966931" cy="369332"/>
          </a:xfrm>
          <a:prstGeom prst="rect">
            <a:avLst/>
          </a:prstGeom>
          <a:noFill/>
        </p:spPr>
        <p:txBody>
          <a:bodyPr wrap="none" rtlCol="0">
            <a:spAutoFit/>
          </a:bodyPr>
          <a:lstStyle/>
          <a:p>
            <a:r>
              <a:rPr lang="es-MX" dirty="0"/>
              <a:t>Puntual</a:t>
            </a:r>
          </a:p>
        </p:txBody>
      </p:sp>
      <p:cxnSp>
        <p:nvCxnSpPr>
          <p:cNvPr id="12" name="Conector recto 11">
            <a:extLst>
              <a:ext uri="{FF2B5EF4-FFF2-40B4-BE49-F238E27FC236}">
                <a16:creationId xmlns:a16="http://schemas.microsoft.com/office/drawing/2014/main" id="{2B68F02F-3665-8340-A1B4-ECE7EF8CBF7A}"/>
              </a:ext>
            </a:extLst>
          </p:cNvPr>
          <p:cNvCxnSpPr>
            <a:stCxn id="9" idx="3"/>
            <a:endCxn id="11" idx="1"/>
          </p:cNvCxnSpPr>
          <p:nvPr/>
        </p:nvCxnSpPr>
        <p:spPr>
          <a:xfrm flipV="1">
            <a:off x="4414312" y="458802"/>
            <a:ext cx="805840" cy="4562"/>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A94787A7-86ED-F14E-8782-BD3A8DE8D28B}"/>
              </a:ext>
            </a:extLst>
          </p:cNvPr>
          <p:cNvPicPr>
            <a:picLocks noChangeAspect="1"/>
          </p:cNvPicPr>
          <p:nvPr/>
        </p:nvPicPr>
        <p:blipFill>
          <a:blip r:embed="rId3"/>
          <a:stretch>
            <a:fillRect/>
          </a:stretch>
        </p:blipFill>
        <p:spPr>
          <a:xfrm>
            <a:off x="741262" y="3137307"/>
            <a:ext cx="2430219" cy="816713"/>
          </a:xfrm>
          <a:prstGeom prst="rect">
            <a:avLst/>
          </a:prstGeom>
        </p:spPr>
      </p:pic>
      <p:pic>
        <p:nvPicPr>
          <p:cNvPr id="14" name="Imagen 13">
            <a:extLst>
              <a:ext uri="{FF2B5EF4-FFF2-40B4-BE49-F238E27FC236}">
                <a16:creationId xmlns:a16="http://schemas.microsoft.com/office/drawing/2014/main" id="{A9893C31-FC14-3943-B2D9-722BC800B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153" y="2145209"/>
            <a:ext cx="1276350" cy="1695450"/>
          </a:xfrm>
          <a:prstGeom prst="rect">
            <a:avLst/>
          </a:prstGeom>
        </p:spPr>
      </p:pic>
      <p:sp>
        <p:nvSpPr>
          <p:cNvPr id="15" name="CuadroTexto 14">
            <a:extLst>
              <a:ext uri="{FF2B5EF4-FFF2-40B4-BE49-F238E27FC236}">
                <a16:creationId xmlns:a16="http://schemas.microsoft.com/office/drawing/2014/main" id="{FBC50819-B135-724B-B4B1-54495B8407D5}"/>
              </a:ext>
            </a:extLst>
          </p:cNvPr>
          <p:cNvSpPr txBox="1"/>
          <p:nvPr/>
        </p:nvSpPr>
        <p:spPr>
          <a:xfrm>
            <a:off x="6840167" y="8544"/>
            <a:ext cx="1962397" cy="461665"/>
          </a:xfrm>
          <a:prstGeom prst="rect">
            <a:avLst/>
          </a:prstGeom>
          <a:noFill/>
        </p:spPr>
        <p:txBody>
          <a:bodyPr wrap="none" rtlCol="0">
            <a:spAutoFit/>
          </a:bodyPr>
          <a:lstStyle/>
          <a:p>
            <a:r>
              <a:rPr lang="es-MX" sz="2400" b="1" dirty="0"/>
              <a:t>Producto 10</a:t>
            </a:r>
          </a:p>
        </p:txBody>
      </p:sp>
      <p:sp>
        <p:nvSpPr>
          <p:cNvPr id="16" name="CuadroTexto 15">
            <a:extLst>
              <a:ext uri="{FF2B5EF4-FFF2-40B4-BE49-F238E27FC236}">
                <a16:creationId xmlns:a16="http://schemas.microsoft.com/office/drawing/2014/main" id="{E8DCF2AD-DAB5-D649-8E79-976FC755F8FF}"/>
              </a:ext>
            </a:extLst>
          </p:cNvPr>
          <p:cNvSpPr txBox="1"/>
          <p:nvPr/>
        </p:nvSpPr>
        <p:spPr>
          <a:xfrm>
            <a:off x="28671" y="5499276"/>
            <a:ext cx="8683881" cy="954107"/>
          </a:xfrm>
          <a:prstGeom prst="rect">
            <a:avLst/>
          </a:prstGeom>
          <a:noFill/>
        </p:spPr>
        <p:txBody>
          <a:bodyPr wrap="square" rtlCol="0">
            <a:spAutoFit/>
          </a:bodyPr>
          <a:lstStyle/>
          <a:p>
            <a:pPr marL="128588" indent="-128588">
              <a:buFont typeface="Arial" panose="020B0604020202020204" pitchFamily="34" charset="0"/>
              <a:buChar char="•"/>
            </a:pPr>
            <a:r>
              <a:rPr lang="es-MX" sz="1400" dirty="0">
                <a:solidFill>
                  <a:schemeClr val="bg1"/>
                </a:solidFill>
              </a:rPr>
              <a:t>De la Fuente, J. y Justicia, F. (2001). </a:t>
            </a:r>
            <a:r>
              <a:rPr lang="es-MX" sz="1400" i="1" dirty="0">
                <a:solidFill>
                  <a:schemeClr val="bg1"/>
                </a:solidFill>
              </a:rPr>
              <a:t>Escala para la Evaluación del Proceso de Enseñanza- Aprendizaje, EEPEA. </a:t>
            </a:r>
            <a:r>
              <a:rPr lang="es-MX" sz="1400" dirty="0">
                <a:solidFill>
                  <a:schemeClr val="bg1"/>
                </a:solidFill>
              </a:rPr>
              <a:t>Almería: Servicio de Publicaciones de la UAL.</a:t>
            </a:r>
          </a:p>
          <a:p>
            <a:pPr marL="128588" indent="-128588">
              <a:buFont typeface="Arial" panose="020B0604020202020204" pitchFamily="34" charset="0"/>
              <a:buChar char="•"/>
            </a:pPr>
            <a:r>
              <a:rPr lang="es-MX" sz="1400" dirty="0">
                <a:solidFill>
                  <a:schemeClr val="bg1"/>
                </a:solidFill>
              </a:rPr>
              <a:t>Jaume Jorba, Neus Sanmartí, La función pedagógica de la evaluación, Universidad Autónoma de Barcelona, Aula de Innovación Educativa, 1993.</a:t>
            </a:r>
          </a:p>
        </p:txBody>
      </p:sp>
      <p:cxnSp>
        <p:nvCxnSpPr>
          <p:cNvPr id="17" name="Conector angular 16">
            <a:extLst>
              <a:ext uri="{FF2B5EF4-FFF2-40B4-BE49-F238E27FC236}">
                <a16:creationId xmlns:a16="http://schemas.microsoft.com/office/drawing/2014/main" id="{A9F3715C-2EB4-D64F-9A68-E1D2CB58467A}"/>
              </a:ext>
            </a:extLst>
          </p:cNvPr>
          <p:cNvCxnSpPr>
            <a:stCxn id="5" idx="3"/>
            <a:endCxn id="7" idx="3"/>
          </p:cNvCxnSpPr>
          <p:nvPr/>
        </p:nvCxnSpPr>
        <p:spPr>
          <a:xfrm>
            <a:off x="6869029" y="1161282"/>
            <a:ext cx="135406" cy="293724"/>
          </a:xfrm>
          <a:prstGeom prst="bentConnector3">
            <a:avLst>
              <a:gd name="adj1" fmla="val 268826"/>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9" name="Flecha derecha 18">
            <a:extLst>
              <a:ext uri="{FF2B5EF4-FFF2-40B4-BE49-F238E27FC236}">
                <a16:creationId xmlns:a16="http://schemas.microsoft.com/office/drawing/2014/main" id="{CA2B1503-0715-B044-904F-ECE2363B2162}"/>
              </a:ext>
            </a:extLst>
          </p:cNvPr>
          <p:cNvSpPr/>
          <p:nvPr/>
        </p:nvSpPr>
        <p:spPr>
          <a:xfrm>
            <a:off x="3286911" y="1279714"/>
            <a:ext cx="1127401" cy="52907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MX"/>
          </a:p>
        </p:txBody>
      </p:sp>
      <p:pic>
        <p:nvPicPr>
          <p:cNvPr id="18" name="Imagen 17">
            <a:extLst>
              <a:ext uri="{FF2B5EF4-FFF2-40B4-BE49-F238E27FC236}">
                <a16:creationId xmlns:a16="http://schemas.microsoft.com/office/drawing/2014/main" id="{D4023B1E-FD0F-C148-AC0D-648C4F82E6E0}"/>
              </a:ext>
            </a:extLst>
          </p:cNvPr>
          <p:cNvPicPr>
            <a:picLocks noChangeAspect="1"/>
          </p:cNvPicPr>
          <p:nvPr/>
        </p:nvPicPr>
        <p:blipFill>
          <a:blip r:embed="rId5"/>
          <a:stretch>
            <a:fillRect/>
          </a:stretch>
        </p:blipFill>
        <p:spPr>
          <a:xfrm>
            <a:off x="-9272" y="0"/>
            <a:ext cx="3612155" cy="3137307"/>
          </a:xfrm>
          <a:prstGeom prst="rect">
            <a:avLst/>
          </a:prstGeom>
        </p:spPr>
      </p:pic>
      <p:pic>
        <p:nvPicPr>
          <p:cNvPr id="20" name="Imagen 19">
            <a:extLst>
              <a:ext uri="{FF2B5EF4-FFF2-40B4-BE49-F238E27FC236}">
                <a16:creationId xmlns:a16="http://schemas.microsoft.com/office/drawing/2014/main" id="{E532A35C-001D-6148-98A7-2B6CD8CCF861}"/>
              </a:ext>
            </a:extLst>
          </p:cNvPr>
          <p:cNvPicPr>
            <a:picLocks noChangeAspect="1"/>
          </p:cNvPicPr>
          <p:nvPr/>
        </p:nvPicPr>
        <p:blipFill rotWithShape="1">
          <a:blip r:embed="rId6">
            <a:extLst>
              <a:ext uri="{BEBA8EAE-BF5A-486C-A8C5-ECC9F3942E4B}">
                <a14:imgProps xmlns:a14="http://schemas.microsoft.com/office/drawing/2010/main">
                  <a14:imgLayer>
                    <a14:imgEffect>
                      <a14:backgroundRemoval t="10000" b="90000" l="10000" r="90000"/>
                    </a14:imgEffect>
                  </a14:imgLayer>
                </a14:imgProps>
              </a:ext>
            </a:extLst>
          </a:blip>
          <a:srcRect l="15349" t="12199" r="15350" b="9049"/>
          <a:stretch/>
        </p:blipFill>
        <p:spPr>
          <a:xfrm>
            <a:off x="8056541" y="1527576"/>
            <a:ext cx="572345" cy="650392"/>
          </a:xfrm>
          <a:prstGeom prst="rect">
            <a:avLst/>
          </a:prstGeom>
        </p:spPr>
      </p:pic>
      <p:pic>
        <p:nvPicPr>
          <p:cNvPr id="21" name="Imagen 20">
            <a:extLst>
              <a:ext uri="{FF2B5EF4-FFF2-40B4-BE49-F238E27FC236}">
                <a16:creationId xmlns:a16="http://schemas.microsoft.com/office/drawing/2014/main" id="{1B9BAF6A-73B1-D94B-8C58-798182FEC7A3}"/>
              </a:ext>
            </a:extLst>
          </p:cNvPr>
          <p:cNvPicPr>
            <a:picLocks noChangeAspect="1"/>
          </p:cNvPicPr>
          <p:nvPr/>
        </p:nvPicPr>
        <p:blipFill>
          <a:blip r:embed="rId7"/>
          <a:stretch>
            <a:fillRect/>
          </a:stretch>
        </p:blipFill>
        <p:spPr>
          <a:xfrm>
            <a:off x="7250732" y="776989"/>
            <a:ext cx="650392" cy="749428"/>
          </a:xfrm>
          <a:prstGeom prst="rect">
            <a:avLst/>
          </a:prstGeom>
        </p:spPr>
      </p:pic>
    </p:spTree>
    <p:extLst>
      <p:ext uri="{BB962C8B-B14F-4D97-AF65-F5344CB8AC3E}">
        <p14:creationId xmlns:p14="http://schemas.microsoft.com/office/powerpoint/2010/main" val="2621142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0AD58AB-DEBF-44FD-B2C1-FD439B3291DC}"/>
              </a:ext>
            </a:extLst>
          </p:cNvPr>
          <p:cNvSpPr>
            <a:spLocks noGrp="1"/>
          </p:cNvSpPr>
          <p:nvPr>
            <p:ph type="sldNum" sz="quarter" idx="12"/>
          </p:nvPr>
        </p:nvSpPr>
        <p:spPr/>
        <p:txBody>
          <a:bodyPr/>
          <a:lstStyle/>
          <a:p>
            <a:fld id="{1BCE95A2-8EEE-8D40-81ED-F2111BF6B159}" type="slidenum">
              <a:rPr lang="es-ES" altLang="es-MX" smtClean="0"/>
              <a:pPr/>
              <a:t>35</a:t>
            </a:fld>
            <a:endParaRPr lang="es-ES" altLang="es-MX"/>
          </a:p>
        </p:txBody>
      </p:sp>
      <p:sp>
        <p:nvSpPr>
          <p:cNvPr id="3" name="CuadroTexto 2">
            <a:extLst>
              <a:ext uri="{FF2B5EF4-FFF2-40B4-BE49-F238E27FC236}">
                <a16:creationId xmlns:a16="http://schemas.microsoft.com/office/drawing/2014/main" id="{EE3DAEFD-BD89-4834-9131-DA377DD6F30D}"/>
              </a:ext>
            </a:extLst>
          </p:cNvPr>
          <p:cNvSpPr txBox="1"/>
          <p:nvPr/>
        </p:nvSpPr>
        <p:spPr>
          <a:xfrm>
            <a:off x="276477" y="190588"/>
            <a:ext cx="1146468" cy="369332"/>
          </a:xfrm>
          <a:prstGeom prst="rect">
            <a:avLst/>
          </a:prstGeom>
          <a:noFill/>
        </p:spPr>
        <p:txBody>
          <a:bodyPr wrap="none" rtlCol="0">
            <a:spAutoFit/>
          </a:bodyPr>
          <a:lstStyle/>
          <a:p>
            <a:r>
              <a:rPr lang="es-MX" dirty="0">
                <a:ln w="0"/>
                <a:effectLst>
                  <a:outerShdw blurRad="38100" dist="19050" dir="2700000" algn="tl" rotWithShape="0">
                    <a:schemeClr val="dk1">
                      <a:alpha val="40000"/>
                    </a:schemeClr>
                  </a:outerShdw>
                </a:effectLst>
              </a:rPr>
              <a:t>Reflexión</a:t>
            </a:r>
            <a:endParaRPr lang="es-ES" dirty="0">
              <a:ln w="0"/>
              <a:effectLst>
                <a:outerShdw blurRad="38100" dist="19050" dir="2700000" algn="tl" rotWithShape="0">
                  <a:schemeClr val="dk1">
                    <a:alpha val="40000"/>
                  </a:schemeClr>
                </a:outerShdw>
              </a:effectLst>
            </a:endParaRPr>
          </a:p>
        </p:txBody>
      </p:sp>
      <p:sp>
        <p:nvSpPr>
          <p:cNvPr id="5" name="Rectángulo 4">
            <a:extLst>
              <a:ext uri="{FF2B5EF4-FFF2-40B4-BE49-F238E27FC236}">
                <a16:creationId xmlns:a16="http://schemas.microsoft.com/office/drawing/2014/main" id="{77F202DC-9DE6-478A-982D-227CE550C5F1}"/>
              </a:ext>
            </a:extLst>
          </p:cNvPr>
          <p:cNvSpPr/>
          <p:nvPr/>
        </p:nvSpPr>
        <p:spPr>
          <a:xfrm>
            <a:off x="159450" y="728640"/>
            <a:ext cx="8461128" cy="4845622"/>
          </a:xfrm>
          <a:prstGeom prst="rect">
            <a:avLst/>
          </a:prstGeom>
        </p:spPr>
        <p:txBody>
          <a:bodyPr wrap="square">
            <a:spAutoFit/>
          </a:bodyPr>
          <a:lstStyle/>
          <a:p>
            <a:pPr algn="just">
              <a:lnSpc>
                <a:spcPct val="115000"/>
              </a:lnSpc>
              <a:spcAft>
                <a:spcPts val="0"/>
              </a:spcAft>
            </a:pPr>
            <a:r>
              <a:rPr lang="es-MX" dirty="0">
                <a:latin typeface="Arial" panose="020B0604020202020204" pitchFamily="34" charset="0"/>
                <a:ea typeface="Calibri" panose="020F0502020204030204" pitchFamily="34" charset="0"/>
                <a:cs typeface="Times New Roman" panose="02020603050405020304" pitchFamily="18" charset="0"/>
              </a:rPr>
              <a:t>El tema elegido por nuestro equipo:” La corrupción como factor de la desigualdad social” fue porque lo consideramos una problemática mundial y que no solamente ocurre en nuestro país. Ante esta situación repercute en la educación y tenemos la obligación como educadores crear una conciencia social en la nueva generación porque ellos son herederos del futuro que le estamos dejando.</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dirty="0">
                <a:latin typeface="Arial" panose="020B0604020202020204" pitchFamily="34" charset="0"/>
                <a:ea typeface="Calibri" panose="020F0502020204030204" pitchFamily="34" charset="0"/>
                <a:cs typeface="Times New Roman" panose="02020603050405020304" pitchFamily="18" charset="0"/>
              </a:rPr>
              <a:t>Por ello, nuestro tema surgió como una respuesta a uno de tantos temas comentados sobre la mesa en los tiempos libres. Un problema presente en diferentes o en todos los sectores de la sociedad, por ello decidimos abordar el tema de la Corrupción desde el enfoque de nuestras distintas disciplinas y en asociación con los alumnos analizar y buscar solución a este problema social.</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dirty="0">
                <a:latin typeface="Arial" panose="020B0604020202020204" pitchFamily="34" charset="0"/>
                <a:ea typeface="Calibri" panose="020F0502020204030204" pitchFamily="34" charset="0"/>
                <a:cs typeface="Times New Roman" panose="02020603050405020304" pitchFamily="18" charset="0"/>
              </a:rPr>
              <a:t>Hasta este momento hemos de darle un pequeño encuadre a través de organizadores gráficos que nos guiará en el análisis del fenómeno social, buscamos identificar un inicio y antecedente, los sectores más dañados y, sobre todo: poder encontrar una manera de reducirlo.</a:t>
            </a:r>
            <a:endParaRPr lang="es-E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9542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EDFA8CC-8A1A-4E83-890D-18AB115F980A}"/>
              </a:ext>
            </a:extLst>
          </p:cNvPr>
          <p:cNvSpPr>
            <a:spLocks noGrp="1"/>
          </p:cNvSpPr>
          <p:nvPr>
            <p:ph type="sldNum" sz="quarter" idx="12"/>
          </p:nvPr>
        </p:nvSpPr>
        <p:spPr/>
        <p:txBody>
          <a:bodyPr/>
          <a:lstStyle/>
          <a:p>
            <a:fld id="{1BCE95A2-8EEE-8D40-81ED-F2111BF6B159}" type="slidenum">
              <a:rPr lang="es-ES" altLang="es-MX" smtClean="0"/>
              <a:pPr/>
              <a:t>36</a:t>
            </a:fld>
            <a:endParaRPr lang="es-ES" altLang="es-MX"/>
          </a:p>
        </p:txBody>
      </p:sp>
      <p:sp>
        <p:nvSpPr>
          <p:cNvPr id="3" name="Rectángulo 2">
            <a:extLst>
              <a:ext uri="{FF2B5EF4-FFF2-40B4-BE49-F238E27FC236}">
                <a16:creationId xmlns:a16="http://schemas.microsoft.com/office/drawing/2014/main" id="{1E9EEE95-0070-4B29-A0B2-6BA29F0916EC}"/>
              </a:ext>
            </a:extLst>
          </p:cNvPr>
          <p:cNvSpPr/>
          <p:nvPr/>
        </p:nvSpPr>
        <p:spPr>
          <a:xfrm>
            <a:off x="161412" y="1178700"/>
            <a:ext cx="8461128" cy="3359061"/>
          </a:xfrm>
          <a:prstGeom prst="rect">
            <a:avLst/>
          </a:prstGeom>
        </p:spPr>
        <p:txBody>
          <a:bodyPr wrap="square">
            <a:spAutoFit/>
          </a:bodyPr>
          <a:lstStyle/>
          <a:p>
            <a:pPr algn="just">
              <a:lnSpc>
                <a:spcPct val="115000"/>
              </a:lnSpc>
              <a:spcAft>
                <a:spcPts val="0"/>
              </a:spcAft>
            </a:pPr>
            <a:r>
              <a:rPr lang="es-MX" dirty="0">
                <a:latin typeface="Arial" panose="020B0604020202020204" pitchFamily="34" charset="0"/>
                <a:ea typeface="Calibri" panose="020F0502020204030204" pitchFamily="34" charset="0"/>
                <a:cs typeface="Times New Roman" panose="02020603050405020304" pitchFamily="18" charset="0"/>
              </a:rPr>
              <a:t>En la educación basada en la transversalidad del aprendizaje, es importante reconocer que es relevante, llevar cabo actividades enfocadas en la interdisciplinariedad, para lograr un mejor aprendizaje, que sea significativo para el estudiante del cuarto grado de preparatoria y logre apropiarse del mismo y conseguir sus objetivos, metas o sueños al inicio de su vida preuniversitaria. En el caso del equipo 7 formado por los profesores de las materias de Geografía, Historia, Informática y Lógica acordamos trabajar de forma multidisciplinariamente e interdisciplinariamente para llevar a cabo un proyecto que implique el aprendizaje basado en la experiencia y el trabajo colaborativo, para lograr un aprendizaje significativo.</a:t>
            </a:r>
            <a:endParaRPr lang="es-E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9254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2805BE8-5DA9-4C25-A6F4-C89468BDE4DD}"/>
              </a:ext>
            </a:extLst>
          </p:cNvPr>
          <p:cNvSpPr>
            <a:spLocks noGrp="1"/>
          </p:cNvSpPr>
          <p:nvPr>
            <p:ph type="sldNum" sz="quarter" idx="12"/>
          </p:nvPr>
        </p:nvSpPr>
        <p:spPr/>
        <p:txBody>
          <a:bodyPr/>
          <a:lstStyle/>
          <a:p>
            <a:fld id="{1BCE95A2-8EEE-8D40-81ED-F2111BF6B159}" type="slidenum">
              <a:rPr lang="es-ES" altLang="es-MX" smtClean="0"/>
              <a:pPr/>
              <a:t>37</a:t>
            </a:fld>
            <a:endParaRPr lang="es-ES" altLang="es-MX"/>
          </a:p>
        </p:txBody>
      </p:sp>
      <p:sp>
        <p:nvSpPr>
          <p:cNvPr id="3" name="Rectángulo 2">
            <a:extLst>
              <a:ext uri="{FF2B5EF4-FFF2-40B4-BE49-F238E27FC236}">
                <a16:creationId xmlns:a16="http://schemas.microsoft.com/office/drawing/2014/main" id="{B0509BF9-0829-42D4-9ABE-E2CCA049A727}"/>
              </a:ext>
            </a:extLst>
          </p:cNvPr>
          <p:cNvSpPr/>
          <p:nvPr/>
        </p:nvSpPr>
        <p:spPr>
          <a:xfrm>
            <a:off x="173634" y="728640"/>
            <a:ext cx="8281104" cy="2934329"/>
          </a:xfrm>
          <a:prstGeom prst="rect">
            <a:avLst/>
          </a:prstGeom>
        </p:spPr>
        <p:txBody>
          <a:bodyPr wrap="square">
            <a:spAutoFit/>
          </a:bodyPr>
          <a:lstStyle/>
          <a:p>
            <a:pPr algn="just">
              <a:lnSpc>
                <a:spcPct val="115000"/>
              </a:lnSpc>
              <a:spcAft>
                <a:spcPts val="0"/>
              </a:spcAft>
            </a:pPr>
            <a:r>
              <a:rPr lang="es-MX" dirty="0">
                <a:latin typeface="Arial" panose="020B0604020202020204" pitchFamily="34" charset="0"/>
                <a:ea typeface="Calibri" panose="020F0502020204030204" pitchFamily="34" charset="0"/>
                <a:cs typeface="Times New Roman" panose="02020603050405020304" pitchFamily="18" charset="0"/>
              </a:rPr>
              <a:t>Las ventajas que tienen este tipo de estrategia es que tanto los alumnos como los profesores aprenden con base en los valores de colaboración, tolerancia, respeto e integración.</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dirty="0">
                <a:latin typeface="Arial" panose="020B0604020202020204" pitchFamily="34" charset="0"/>
                <a:ea typeface="Calibri" panose="020F0502020204030204" pitchFamily="34" charset="0"/>
                <a:cs typeface="Times New Roman" panose="02020603050405020304" pitchFamily="18" charset="0"/>
              </a:rPr>
              <a:t>Las desventajas son, que hay que empatar los tiempos, contenidos y formas de trabajo de cada asignatura y después se hace lo mismo con los alumnos.</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dirty="0">
                <a:latin typeface="Arial" panose="020B0604020202020204" pitchFamily="34" charset="0"/>
                <a:ea typeface="Calibri" panose="020F0502020204030204" pitchFamily="34" charset="0"/>
                <a:cs typeface="Times New Roman" panose="02020603050405020304" pitchFamily="18" charset="0"/>
              </a:rPr>
              <a:t>Pero al final de cuentas se logró un gran trabajo colaborativo, multi e interdisciplinario que busca mejorar los aprendizajes de los alumnos al nivel bachillerato.</a:t>
            </a:r>
            <a:endParaRPr lang="es-E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6617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5E04E62-9E54-44B3-A294-B09AD7EEC924}"/>
              </a:ext>
            </a:extLst>
          </p:cNvPr>
          <p:cNvSpPr>
            <a:spLocks noGrp="1"/>
          </p:cNvSpPr>
          <p:nvPr>
            <p:ph type="sldNum" sz="quarter" idx="12"/>
          </p:nvPr>
        </p:nvSpPr>
        <p:spPr/>
        <p:txBody>
          <a:bodyPr/>
          <a:lstStyle/>
          <a:p>
            <a:fld id="{1BCE95A2-8EEE-8D40-81ED-F2111BF6B159}" type="slidenum">
              <a:rPr lang="es-ES" altLang="es-MX" smtClean="0"/>
              <a:pPr/>
              <a:t>38</a:t>
            </a:fld>
            <a:endParaRPr lang="es-ES" altLang="es-MX"/>
          </a:p>
        </p:txBody>
      </p:sp>
      <p:pic>
        <p:nvPicPr>
          <p:cNvPr id="11" name="Imagen 10">
            <a:extLst>
              <a:ext uri="{FF2B5EF4-FFF2-40B4-BE49-F238E27FC236}">
                <a16:creationId xmlns:a16="http://schemas.microsoft.com/office/drawing/2014/main" id="{A24B0510-14F5-495A-B3D6-8ED5AB99AF93}"/>
              </a:ext>
            </a:extLst>
          </p:cNvPr>
          <p:cNvPicPr>
            <a:picLocks noChangeAspect="1"/>
          </p:cNvPicPr>
          <p:nvPr/>
        </p:nvPicPr>
        <p:blipFill>
          <a:blip r:embed="rId2"/>
          <a:stretch>
            <a:fillRect/>
          </a:stretch>
        </p:blipFill>
        <p:spPr>
          <a:xfrm rot="16200000">
            <a:off x="1894030" y="-1499119"/>
            <a:ext cx="4950660" cy="8686084"/>
          </a:xfrm>
          <a:prstGeom prst="rect">
            <a:avLst/>
          </a:prstGeom>
        </p:spPr>
      </p:pic>
    </p:spTree>
    <p:extLst>
      <p:ext uri="{BB962C8B-B14F-4D97-AF65-F5344CB8AC3E}">
        <p14:creationId xmlns:p14="http://schemas.microsoft.com/office/powerpoint/2010/main" val="765283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BCE95A2-8EEE-8D40-81ED-F2111BF6B159}" type="slidenum">
              <a:rPr lang="es-ES" altLang="es-MX" smtClean="0"/>
              <a:pPr/>
              <a:t>39</a:t>
            </a:fld>
            <a:endParaRPr lang="es-ES" altLang="es-MX"/>
          </a:p>
        </p:txBody>
      </p:sp>
      <p:graphicFrame>
        <p:nvGraphicFramePr>
          <p:cNvPr id="3" name="Tabla 2"/>
          <p:cNvGraphicFramePr>
            <a:graphicFrameLocks noGrp="1"/>
          </p:cNvGraphicFramePr>
          <p:nvPr>
            <p:extLst>
              <p:ext uri="{D42A27DB-BD31-4B8C-83A1-F6EECF244321}">
                <p14:modId xmlns:p14="http://schemas.microsoft.com/office/powerpoint/2010/main" val="2860372099"/>
              </p:ext>
            </p:extLst>
          </p:nvPr>
        </p:nvGraphicFramePr>
        <p:xfrm>
          <a:off x="881508" y="381922"/>
          <a:ext cx="6930925" cy="5159179"/>
        </p:xfrm>
        <a:graphic>
          <a:graphicData uri="http://schemas.openxmlformats.org/drawingml/2006/table">
            <a:tbl>
              <a:tblPr firstRow="1" firstCol="1" bandRow="1">
                <a:tableStyleId>{5C22544A-7EE6-4342-B048-85BDC9FD1C3A}</a:tableStyleId>
              </a:tblPr>
              <a:tblGrid>
                <a:gridCol w="1386185">
                  <a:extLst>
                    <a:ext uri="{9D8B030D-6E8A-4147-A177-3AD203B41FA5}">
                      <a16:colId xmlns:a16="http://schemas.microsoft.com/office/drawing/2014/main" val="1105233468"/>
                    </a:ext>
                  </a:extLst>
                </a:gridCol>
                <a:gridCol w="1634986">
                  <a:extLst>
                    <a:ext uri="{9D8B030D-6E8A-4147-A177-3AD203B41FA5}">
                      <a16:colId xmlns:a16="http://schemas.microsoft.com/office/drawing/2014/main" val="2157504079"/>
                    </a:ext>
                  </a:extLst>
                </a:gridCol>
                <a:gridCol w="1421728">
                  <a:extLst>
                    <a:ext uri="{9D8B030D-6E8A-4147-A177-3AD203B41FA5}">
                      <a16:colId xmlns:a16="http://schemas.microsoft.com/office/drawing/2014/main" val="3096773929"/>
                    </a:ext>
                  </a:extLst>
                </a:gridCol>
                <a:gridCol w="1777161">
                  <a:extLst>
                    <a:ext uri="{9D8B030D-6E8A-4147-A177-3AD203B41FA5}">
                      <a16:colId xmlns:a16="http://schemas.microsoft.com/office/drawing/2014/main" val="142275913"/>
                    </a:ext>
                  </a:extLst>
                </a:gridCol>
                <a:gridCol w="710865">
                  <a:extLst>
                    <a:ext uri="{9D8B030D-6E8A-4147-A177-3AD203B41FA5}">
                      <a16:colId xmlns:a16="http://schemas.microsoft.com/office/drawing/2014/main" val="2434132776"/>
                    </a:ext>
                  </a:extLst>
                </a:gridCol>
              </a:tblGrid>
              <a:tr h="123753">
                <a:tc>
                  <a:txBody>
                    <a:bodyPr/>
                    <a:lstStyle/>
                    <a:p>
                      <a:pPr>
                        <a:lnSpc>
                          <a:spcPct val="107000"/>
                        </a:lnSpc>
                        <a:spcAft>
                          <a:spcPts val="0"/>
                        </a:spcAft>
                      </a:pPr>
                      <a:r>
                        <a:rPr lang="es-MX" sz="1000" b="0" dirty="0">
                          <a:solidFill>
                            <a:schemeClr val="tx1"/>
                          </a:solidFill>
                          <a:effectLst/>
                          <a:latin typeface="Arial" panose="020B0604020202020204" pitchFamily="34" charset="0"/>
                          <a:cs typeface="Arial" panose="020B0604020202020204" pitchFamily="34" charset="0"/>
                        </a:rPr>
                        <a:t>Valoración </a:t>
                      </a:r>
                      <a:endParaRPr lang="es-MX"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1000" b="0" dirty="0">
                          <a:solidFill>
                            <a:schemeClr val="tx1"/>
                          </a:solidFill>
                          <a:effectLst/>
                          <a:latin typeface="Arial" panose="020B0604020202020204" pitchFamily="34" charset="0"/>
                          <a:cs typeface="Arial" panose="020B0604020202020204" pitchFamily="34" charset="0"/>
                        </a:rPr>
                        <a:t>2 puntos </a:t>
                      </a:r>
                      <a:endParaRPr lang="es-MX"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1000" b="0" dirty="0">
                          <a:solidFill>
                            <a:schemeClr val="tx1"/>
                          </a:solidFill>
                          <a:effectLst/>
                          <a:latin typeface="Arial" panose="020B0604020202020204" pitchFamily="34" charset="0"/>
                          <a:cs typeface="Arial" panose="020B0604020202020204" pitchFamily="34" charset="0"/>
                        </a:rPr>
                        <a:t> 1 punto </a:t>
                      </a:r>
                      <a:endParaRPr lang="es-MX"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1000" b="0" dirty="0">
                          <a:solidFill>
                            <a:schemeClr val="tx1"/>
                          </a:solidFill>
                          <a:effectLst/>
                          <a:latin typeface="Arial" panose="020B0604020202020204" pitchFamily="34" charset="0"/>
                          <a:cs typeface="Arial" panose="020B0604020202020204" pitchFamily="34" charset="0"/>
                        </a:rPr>
                        <a:t>0 puntos</a:t>
                      </a:r>
                      <a:endParaRPr lang="es-MX"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1000" b="0" dirty="0">
                          <a:solidFill>
                            <a:schemeClr val="tx1"/>
                          </a:solidFill>
                          <a:effectLst/>
                          <a:latin typeface="Arial" panose="020B0604020202020204" pitchFamily="34" charset="0"/>
                          <a:cs typeface="Arial" panose="020B0604020202020204" pitchFamily="34" charset="0"/>
                        </a:rPr>
                        <a:t>Total</a:t>
                      </a:r>
                      <a:endParaRPr lang="es-MX"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extLst>
                  <a:ext uri="{0D108BD9-81ED-4DB2-BD59-A6C34878D82A}">
                    <a16:rowId xmlns:a16="http://schemas.microsoft.com/office/drawing/2014/main" val="2255099226"/>
                  </a:ext>
                </a:extLst>
              </a:tr>
              <a:tr h="629972">
                <a:tc>
                  <a:txBody>
                    <a:bodyPr/>
                    <a:lstStyle/>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 </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Profundización</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del tema</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 </a:t>
                      </a: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Descripción clara y sustancial del tema</a:t>
                      </a:r>
                    </a:p>
                    <a:p>
                      <a:pPr>
                        <a:lnSpc>
                          <a:spcPct val="107000"/>
                        </a:lnSpc>
                        <a:spcAft>
                          <a:spcPts val="0"/>
                        </a:spcAft>
                      </a:pPr>
                      <a:r>
                        <a:rPr lang="es-MX" sz="800" b="0" dirty="0">
                          <a:effectLst/>
                          <a:latin typeface="Arial" panose="020B0604020202020204" pitchFamily="34" charset="0"/>
                          <a:cs typeface="Arial" panose="020B0604020202020204" pitchFamily="34" charset="0"/>
                        </a:rPr>
                        <a:t>y buena cantidad de detalles.</a:t>
                      </a:r>
                    </a:p>
                    <a:p>
                      <a:pPr>
                        <a:lnSpc>
                          <a:spcPct val="107000"/>
                        </a:lnSpc>
                        <a:spcAft>
                          <a:spcPts val="0"/>
                        </a:spcAft>
                      </a:pPr>
                      <a:r>
                        <a:rPr lang="es-MX" sz="800" b="0" dirty="0">
                          <a:effectLst/>
                          <a:latin typeface="Arial" panose="020B0604020202020204" pitchFamily="34" charset="0"/>
                          <a:cs typeface="Arial" panose="020B0604020202020204" pitchFamily="34" charset="0"/>
                        </a:rPr>
                        <a:t> </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Descripción ambigua del tema,</a:t>
                      </a:r>
                    </a:p>
                    <a:p>
                      <a:pPr>
                        <a:lnSpc>
                          <a:spcPct val="107000"/>
                        </a:lnSpc>
                        <a:spcAft>
                          <a:spcPts val="0"/>
                        </a:spcAft>
                      </a:pPr>
                      <a:r>
                        <a:rPr lang="es-MX" sz="800" b="0" dirty="0">
                          <a:effectLst/>
                          <a:latin typeface="Arial" panose="020B0604020202020204" pitchFamily="34" charset="0"/>
                          <a:cs typeface="Arial" panose="020B0604020202020204" pitchFamily="34" charset="0"/>
                        </a:rPr>
                        <a:t>algunos detalles que no clarifican el</a:t>
                      </a:r>
                    </a:p>
                    <a:p>
                      <a:pPr>
                        <a:lnSpc>
                          <a:spcPct val="107000"/>
                        </a:lnSpc>
                        <a:spcAft>
                          <a:spcPts val="0"/>
                        </a:spcAft>
                      </a:pPr>
                      <a:r>
                        <a:rPr lang="es-MX" sz="800" b="0" dirty="0">
                          <a:effectLst/>
                          <a:latin typeface="Arial" panose="020B0604020202020204" pitchFamily="34" charset="0"/>
                          <a:cs typeface="Arial" panose="020B0604020202020204" pitchFamily="34" charset="0"/>
                        </a:rPr>
                        <a:t>tema.</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a:effectLst/>
                          <a:latin typeface="Arial" panose="020B0604020202020204" pitchFamily="34" charset="0"/>
                          <a:cs typeface="Arial" panose="020B0604020202020204" pitchFamily="34" charset="0"/>
                        </a:rPr>
                        <a:t>Descripción incorrecta del tema, sin</a:t>
                      </a:r>
                    </a:p>
                    <a:p>
                      <a:pPr>
                        <a:lnSpc>
                          <a:spcPct val="107000"/>
                        </a:lnSpc>
                        <a:spcAft>
                          <a:spcPts val="0"/>
                        </a:spcAft>
                      </a:pPr>
                      <a:r>
                        <a:rPr lang="es-MX" sz="800" b="0">
                          <a:effectLst/>
                          <a:latin typeface="Arial" panose="020B0604020202020204" pitchFamily="34" charset="0"/>
                          <a:cs typeface="Arial" panose="020B0604020202020204" pitchFamily="34" charset="0"/>
                        </a:rPr>
                        <a:t>detalles significativos o escasos.</a:t>
                      </a:r>
                      <a:endParaRPr lang="es-MX" sz="800" b="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 </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extLst>
                  <a:ext uri="{0D108BD9-81ED-4DB2-BD59-A6C34878D82A}">
                    <a16:rowId xmlns:a16="http://schemas.microsoft.com/office/drawing/2014/main" val="1100349116"/>
                  </a:ext>
                </a:extLst>
              </a:tr>
              <a:tr h="561173">
                <a:tc>
                  <a:txBody>
                    <a:bodyPr/>
                    <a:lstStyle/>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Aclaración</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sobre el tema</a:t>
                      </a:r>
                    </a:p>
                  </a:txBody>
                  <a:tcPr marL="36366" marR="36366" marT="0" marB="0"/>
                </a:tc>
                <a:tc>
                  <a:txBody>
                    <a:bodyPr/>
                    <a:lstStyle/>
                    <a:p>
                      <a:pPr>
                        <a:lnSpc>
                          <a:spcPct val="107000"/>
                        </a:lnSpc>
                        <a:spcAft>
                          <a:spcPts val="0"/>
                        </a:spcAft>
                      </a:pPr>
                      <a:r>
                        <a:rPr lang="es-MX" sz="800" b="0">
                          <a:effectLst/>
                          <a:latin typeface="Arial" panose="020B0604020202020204" pitchFamily="34" charset="0"/>
                          <a:cs typeface="Arial" panose="020B0604020202020204" pitchFamily="34" charset="0"/>
                        </a:rPr>
                        <a:t>Tema bien organizado y claramente</a:t>
                      </a:r>
                    </a:p>
                    <a:p>
                      <a:pPr>
                        <a:lnSpc>
                          <a:spcPct val="107000"/>
                        </a:lnSpc>
                        <a:spcAft>
                          <a:spcPts val="0"/>
                        </a:spcAft>
                      </a:pPr>
                      <a:r>
                        <a:rPr lang="es-MX" sz="800" b="0">
                          <a:effectLst/>
                          <a:latin typeface="Arial" panose="020B0604020202020204" pitchFamily="34" charset="0"/>
                          <a:cs typeface="Arial" panose="020B0604020202020204" pitchFamily="34" charset="0"/>
                        </a:rPr>
                        <a:t>presentado, así como de fácil</a:t>
                      </a:r>
                    </a:p>
                    <a:p>
                      <a:pPr>
                        <a:lnSpc>
                          <a:spcPct val="107000"/>
                        </a:lnSpc>
                        <a:spcAft>
                          <a:spcPts val="0"/>
                        </a:spcAft>
                      </a:pPr>
                      <a:r>
                        <a:rPr lang="es-MX" sz="800" b="0">
                          <a:effectLst/>
                          <a:latin typeface="Arial" panose="020B0604020202020204" pitchFamily="34" charset="0"/>
                          <a:cs typeface="Arial" panose="020B0604020202020204" pitchFamily="34" charset="0"/>
                        </a:rPr>
                        <a:t>seguimiento.</a:t>
                      </a:r>
                      <a:endParaRPr lang="es-MX" sz="800" b="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a:effectLst/>
                          <a:latin typeface="Arial" panose="020B0604020202020204" pitchFamily="34" charset="0"/>
                          <a:cs typeface="Arial" panose="020B0604020202020204" pitchFamily="34" charset="0"/>
                        </a:rPr>
                        <a:t>Tema bien focalizado, pero no</a:t>
                      </a:r>
                    </a:p>
                    <a:p>
                      <a:pPr>
                        <a:lnSpc>
                          <a:spcPct val="107000"/>
                        </a:lnSpc>
                        <a:spcAft>
                          <a:spcPts val="0"/>
                        </a:spcAft>
                      </a:pPr>
                      <a:r>
                        <a:rPr lang="es-MX" sz="800" b="0">
                          <a:effectLst/>
                          <a:latin typeface="Arial" panose="020B0604020202020204" pitchFamily="34" charset="0"/>
                          <a:cs typeface="Arial" panose="020B0604020202020204" pitchFamily="34" charset="0"/>
                        </a:rPr>
                        <a:t>suficientemente organizado.</a:t>
                      </a:r>
                      <a:endParaRPr lang="es-MX" sz="800" b="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Tema impreciso y poco claro, sin</a:t>
                      </a:r>
                    </a:p>
                    <a:p>
                      <a:pPr>
                        <a:lnSpc>
                          <a:spcPct val="107000"/>
                        </a:lnSpc>
                        <a:spcAft>
                          <a:spcPts val="0"/>
                        </a:spcAft>
                      </a:pPr>
                      <a:r>
                        <a:rPr lang="es-MX" sz="800" b="0" dirty="0">
                          <a:effectLst/>
                          <a:latin typeface="Arial" panose="020B0604020202020204" pitchFamily="34" charset="0"/>
                          <a:cs typeface="Arial" panose="020B0604020202020204" pitchFamily="34" charset="0"/>
                        </a:rPr>
                        <a:t>coherencia entre las partes que lo</a:t>
                      </a:r>
                    </a:p>
                    <a:p>
                      <a:pPr>
                        <a:lnSpc>
                          <a:spcPct val="107000"/>
                        </a:lnSpc>
                        <a:spcAft>
                          <a:spcPts val="0"/>
                        </a:spcAft>
                      </a:pPr>
                      <a:r>
                        <a:rPr lang="es-MX" sz="800" b="0" dirty="0">
                          <a:effectLst/>
                          <a:latin typeface="Arial" panose="020B0604020202020204" pitchFamily="34" charset="0"/>
                          <a:cs typeface="Arial" panose="020B0604020202020204" pitchFamily="34" charset="0"/>
                        </a:rPr>
                        <a:t>componen.</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 </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extLst>
                  <a:ext uri="{0D108BD9-81ED-4DB2-BD59-A6C34878D82A}">
                    <a16:rowId xmlns:a16="http://schemas.microsoft.com/office/drawing/2014/main" val="3104465664"/>
                  </a:ext>
                </a:extLst>
              </a:tr>
              <a:tr h="788947">
                <a:tc>
                  <a:txBody>
                    <a:bodyPr/>
                    <a:lstStyle/>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Alta calidad del</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diseño</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 </a:t>
                      </a: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Mapa mental sobresaliente y atractivo</a:t>
                      </a:r>
                    </a:p>
                    <a:p>
                      <a:pPr>
                        <a:lnSpc>
                          <a:spcPct val="107000"/>
                        </a:lnSpc>
                        <a:spcAft>
                          <a:spcPts val="0"/>
                        </a:spcAft>
                      </a:pPr>
                      <a:r>
                        <a:rPr lang="es-MX" sz="800" b="0" dirty="0">
                          <a:effectLst/>
                          <a:latin typeface="Arial" panose="020B0604020202020204" pitchFamily="34" charset="0"/>
                          <a:cs typeface="Arial" panose="020B0604020202020204" pitchFamily="34" charset="0"/>
                        </a:rPr>
                        <a:t>que cumple con los criterios de diseño</a:t>
                      </a:r>
                    </a:p>
                    <a:p>
                      <a:pPr>
                        <a:lnSpc>
                          <a:spcPct val="107000"/>
                        </a:lnSpc>
                        <a:spcAft>
                          <a:spcPts val="0"/>
                        </a:spcAft>
                      </a:pPr>
                      <a:r>
                        <a:rPr lang="es-MX" sz="800" b="0" dirty="0">
                          <a:effectLst/>
                          <a:latin typeface="Arial" panose="020B0604020202020204" pitchFamily="34" charset="0"/>
                          <a:cs typeface="Arial" panose="020B0604020202020204" pitchFamily="34" charset="0"/>
                        </a:rPr>
                        <a:t>planteados, sin errores de ortografía.</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a:effectLst/>
                          <a:latin typeface="Arial" panose="020B0604020202020204" pitchFamily="34" charset="0"/>
                          <a:cs typeface="Arial" panose="020B0604020202020204" pitchFamily="34" charset="0"/>
                        </a:rPr>
                        <a:t>Mapa mental sencillo pero bien</a:t>
                      </a:r>
                    </a:p>
                    <a:p>
                      <a:pPr>
                        <a:lnSpc>
                          <a:spcPct val="107000"/>
                        </a:lnSpc>
                        <a:spcAft>
                          <a:spcPts val="0"/>
                        </a:spcAft>
                      </a:pPr>
                      <a:r>
                        <a:rPr lang="es-MX" sz="800" b="0">
                          <a:effectLst/>
                          <a:latin typeface="Arial" panose="020B0604020202020204" pitchFamily="34" charset="0"/>
                          <a:cs typeface="Arial" panose="020B0604020202020204" pitchFamily="34" charset="0"/>
                        </a:rPr>
                        <a:t>organizado con al menos tres errores</a:t>
                      </a:r>
                    </a:p>
                    <a:p>
                      <a:pPr>
                        <a:lnSpc>
                          <a:spcPct val="107000"/>
                        </a:lnSpc>
                        <a:spcAft>
                          <a:spcPts val="0"/>
                        </a:spcAft>
                      </a:pPr>
                      <a:r>
                        <a:rPr lang="es-MX" sz="800" b="0">
                          <a:effectLst/>
                          <a:latin typeface="Arial" panose="020B0604020202020204" pitchFamily="34" charset="0"/>
                          <a:cs typeface="Arial" panose="020B0604020202020204" pitchFamily="34" charset="0"/>
                        </a:rPr>
                        <a:t>de ortografía.</a:t>
                      </a:r>
                      <a:endParaRPr lang="es-MX" sz="800" b="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Mapa mental mal planteado que no</a:t>
                      </a:r>
                    </a:p>
                    <a:p>
                      <a:pPr>
                        <a:lnSpc>
                          <a:spcPct val="107000"/>
                        </a:lnSpc>
                        <a:spcAft>
                          <a:spcPts val="0"/>
                        </a:spcAft>
                      </a:pPr>
                      <a:r>
                        <a:rPr lang="es-MX" sz="800" b="0" dirty="0">
                          <a:effectLst/>
                          <a:latin typeface="Arial" panose="020B0604020202020204" pitchFamily="34" charset="0"/>
                          <a:cs typeface="Arial" panose="020B0604020202020204" pitchFamily="34" charset="0"/>
                        </a:rPr>
                        <a:t>cumple con los criterios de diseño</a:t>
                      </a:r>
                    </a:p>
                    <a:p>
                      <a:pPr>
                        <a:lnSpc>
                          <a:spcPct val="107000"/>
                        </a:lnSpc>
                        <a:spcAft>
                          <a:spcPts val="0"/>
                        </a:spcAft>
                      </a:pPr>
                      <a:r>
                        <a:rPr lang="es-MX" sz="800" b="0" dirty="0">
                          <a:effectLst/>
                          <a:latin typeface="Arial" panose="020B0604020202020204" pitchFamily="34" charset="0"/>
                          <a:cs typeface="Arial" panose="020B0604020202020204" pitchFamily="34" charset="0"/>
                        </a:rPr>
                        <a:t>planteados y con más de tres errores</a:t>
                      </a:r>
                    </a:p>
                    <a:p>
                      <a:pPr>
                        <a:lnSpc>
                          <a:spcPct val="107000"/>
                        </a:lnSpc>
                        <a:spcAft>
                          <a:spcPts val="0"/>
                        </a:spcAft>
                      </a:pPr>
                      <a:r>
                        <a:rPr lang="es-MX" sz="800" b="0" dirty="0">
                          <a:effectLst/>
                          <a:latin typeface="Arial" panose="020B0604020202020204" pitchFamily="34" charset="0"/>
                          <a:cs typeface="Arial" panose="020B0604020202020204" pitchFamily="34" charset="0"/>
                        </a:rPr>
                        <a:t>de ortografía.</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 </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extLst>
                  <a:ext uri="{0D108BD9-81ED-4DB2-BD59-A6C34878D82A}">
                    <a16:rowId xmlns:a16="http://schemas.microsoft.com/office/drawing/2014/main" val="569684236"/>
                  </a:ext>
                </a:extLst>
              </a:tr>
              <a:tr h="1700043">
                <a:tc>
                  <a:txBody>
                    <a:bodyPr/>
                    <a:lstStyle/>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Elementos</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propios del</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mapa mental</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 </a:t>
                      </a:r>
                    </a:p>
                  </a:txBody>
                  <a:tcPr marL="36366" marR="36366" marT="0" marB="0"/>
                </a:tc>
                <a:tc>
                  <a:txBody>
                    <a:bodyPr/>
                    <a:lstStyle/>
                    <a:p>
                      <a:pPr>
                        <a:lnSpc>
                          <a:spcPct val="107000"/>
                        </a:lnSpc>
                        <a:spcAft>
                          <a:spcPts val="0"/>
                        </a:spcAft>
                      </a:pPr>
                      <a:r>
                        <a:rPr lang="es-MX" sz="800" b="0">
                          <a:effectLst/>
                          <a:latin typeface="Arial" panose="020B0604020202020204" pitchFamily="34" charset="0"/>
                          <a:cs typeface="Arial" panose="020B0604020202020204" pitchFamily="34" charset="0"/>
                        </a:rPr>
                        <a:t>La imagen central se asocia</a:t>
                      </a:r>
                    </a:p>
                    <a:p>
                      <a:pPr>
                        <a:lnSpc>
                          <a:spcPct val="107000"/>
                        </a:lnSpc>
                        <a:spcAft>
                          <a:spcPts val="0"/>
                        </a:spcAft>
                      </a:pPr>
                      <a:r>
                        <a:rPr lang="es-MX" sz="800" b="0">
                          <a:effectLst/>
                          <a:latin typeface="Arial" panose="020B0604020202020204" pitchFamily="34" charset="0"/>
                          <a:cs typeface="Arial" panose="020B0604020202020204" pitchFamily="34" charset="0"/>
                        </a:rPr>
                        <a:t>correctamente con el tema, las ideas</a:t>
                      </a:r>
                    </a:p>
                    <a:p>
                      <a:pPr>
                        <a:lnSpc>
                          <a:spcPct val="107000"/>
                        </a:lnSpc>
                        <a:spcAft>
                          <a:spcPts val="0"/>
                        </a:spcAft>
                      </a:pPr>
                      <a:r>
                        <a:rPr lang="es-MX" sz="800" b="0">
                          <a:effectLst/>
                          <a:latin typeface="Arial" panose="020B0604020202020204" pitchFamily="34" charset="0"/>
                          <a:cs typeface="Arial" panose="020B0604020202020204" pitchFamily="34" charset="0"/>
                        </a:rPr>
                        <a:t>principales y secundarias se distinguen</a:t>
                      </a:r>
                    </a:p>
                    <a:p>
                      <a:pPr>
                        <a:lnSpc>
                          <a:spcPct val="107000"/>
                        </a:lnSpc>
                        <a:spcAft>
                          <a:spcPts val="0"/>
                        </a:spcAft>
                      </a:pPr>
                      <a:r>
                        <a:rPr lang="es-MX" sz="800" b="0">
                          <a:effectLst/>
                          <a:latin typeface="Arial" panose="020B0604020202020204" pitchFamily="34" charset="0"/>
                          <a:cs typeface="Arial" panose="020B0604020202020204" pitchFamily="34" charset="0"/>
                        </a:rPr>
                        <a:t>unas de otras y las palabras clave</a:t>
                      </a:r>
                    </a:p>
                    <a:p>
                      <a:pPr>
                        <a:lnSpc>
                          <a:spcPct val="107000"/>
                        </a:lnSpc>
                        <a:spcAft>
                          <a:spcPts val="0"/>
                        </a:spcAft>
                      </a:pPr>
                      <a:r>
                        <a:rPr lang="es-MX" sz="800" b="0">
                          <a:effectLst/>
                          <a:latin typeface="Arial" panose="020B0604020202020204" pitchFamily="34" charset="0"/>
                          <a:cs typeface="Arial" panose="020B0604020202020204" pitchFamily="34" charset="0"/>
                        </a:rPr>
                        <a:t>representan conceptos importantes.</a:t>
                      </a:r>
                    </a:p>
                    <a:p>
                      <a:pPr>
                        <a:lnSpc>
                          <a:spcPct val="107000"/>
                        </a:lnSpc>
                        <a:spcAft>
                          <a:spcPts val="0"/>
                        </a:spcAft>
                      </a:pPr>
                      <a:r>
                        <a:rPr lang="es-MX" sz="800" b="0">
                          <a:effectLst/>
                          <a:latin typeface="Arial" panose="020B0604020202020204" pitchFamily="34" charset="0"/>
                          <a:cs typeface="Arial" panose="020B0604020202020204" pitchFamily="34" charset="0"/>
                        </a:rPr>
                        <a:t>Las imágenes utilizadas son adecuadas.</a:t>
                      </a:r>
                      <a:endParaRPr lang="es-MX" sz="800" b="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a:effectLst/>
                          <a:latin typeface="Arial" panose="020B0604020202020204" pitchFamily="34" charset="0"/>
                          <a:cs typeface="Arial" panose="020B0604020202020204" pitchFamily="34" charset="0"/>
                        </a:rPr>
                        <a:t>La imagen central se asocia con el</a:t>
                      </a:r>
                    </a:p>
                    <a:p>
                      <a:pPr>
                        <a:lnSpc>
                          <a:spcPct val="107000"/>
                        </a:lnSpc>
                        <a:spcAft>
                          <a:spcPts val="0"/>
                        </a:spcAft>
                      </a:pPr>
                      <a:r>
                        <a:rPr lang="es-MX" sz="800" b="0">
                          <a:effectLst/>
                          <a:latin typeface="Arial" panose="020B0604020202020204" pitchFamily="34" charset="0"/>
                          <a:cs typeface="Arial" panose="020B0604020202020204" pitchFamily="34" charset="0"/>
                        </a:rPr>
                        <a:t>tema, pero no se distinguen las ideas</a:t>
                      </a:r>
                    </a:p>
                    <a:p>
                      <a:pPr>
                        <a:lnSpc>
                          <a:spcPct val="107000"/>
                        </a:lnSpc>
                        <a:spcAft>
                          <a:spcPts val="0"/>
                        </a:spcAft>
                      </a:pPr>
                      <a:r>
                        <a:rPr lang="es-MX" sz="800" b="0">
                          <a:effectLst/>
                          <a:latin typeface="Arial" panose="020B0604020202020204" pitchFamily="34" charset="0"/>
                          <a:cs typeface="Arial" panose="020B0604020202020204" pitchFamily="34" charset="0"/>
                        </a:rPr>
                        <a:t>principales de las secundarias, las</a:t>
                      </a:r>
                    </a:p>
                    <a:p>
                      <a:pPr>
                        <a:lnSpc>
                          <a:spcPct val="107000"/>
                        </a:lnSpc>
                        <a:spcAft>
                          <a:spcPts val="0"/>
                        </a:spcAft>
                      </a:pPr>
                      <a:r>
                        <a:rPr lang="es-MX" sz="800" b="0">
                          <a:effectLst/>
                          <a:latin typeface="Arial" panose="020B0604020202020204" pitchFamily="34" charset="0"/>
                          <a:cs typeface="Arial" panose="020B0604020202020204" pitchFamily="34" charset="0"/>
                        </a:rPr>
                        <a:t>palabras clave no aportan una idea</a:t>
                      </a:r>
                    </a:p>
                    <a:p>
                      <a:pPr>
                        <a:lnSpc>
                          <a:spcPct val="107000"/>
                        </a:lnSpc>
                        <a:spcAft>
                          <a:spcPts val="0"/>
                        </a:spcAft>
                      </a:pPr>
                      <a:r>
                        <a:rPr lang="es-MX" sz="800" b="0">
                          <a:effectLst/>
                          <a:latin typeface="Arial" panose="020B0604020202020204" pitchFamily="34" charset="0"/>
                          <a:cs typeface="Arial" panose="020B0604020202020204" pitchFamily="34" charset="0"/>
                        </a:rPr>
                        <a:t>clara de cada concepto tratado y las</a:t>
                      </a:r>
                    </a:p>
                    <a:p>
                      <a:pPr>
                        <a:lnSpc>
                          <a:spcPct val="107000"/>
                        </a:lnSpc>
                        <a:spcAft>
                          <a:spcPts val="0"/>
                        </a:spcAft>
                      </a:pPr>
                      <a:r>
                        <a:rPr lang="es-MX" sz="800" b="0">
                          <a:effectLst/>
                          <a:latin typeface="Arial" panose="020B0604020202020204" pitchFamily="34" charset="0"/>
                          <a:cs typeface="Arial" panose="020B0604020202020204" pitchFamily="34" charset="0"/>
                        </a:rPr>
                        <a:t>imágenes no se relacionan con los</a:t>
                      </a:r>
                    </a:p>
                    <a:p>
                      <a:pPr>
                        <a:lnSpc>
                          <a:spcPct val="107000"/>
                        </a:lnSpc>
                        <a:spcAft>
                          <a:spcPts val="0"/>
                        </a:spcAft>
                      </a:pPr>
                      <a:r>
                        <a:rPr lang="es-MX" sz="800" b="0">
                          <a:effectLst/>
                          <a:latin typeface="Arial" panose="020B0604020202020204" pitchFamily="34" charset="0"/>
                          <a:cs typeface="Arial" panose="020B0604020202020204" pitchFamily="34" charset="0"/>
                        </a:rPr>
                        <a:t>conceptos.</a:t>
                      </a:r>
                      <a:endParaRPr lang="es-MX" sz="800" b="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La imagen central representa una idea</a:t>
                      </a:r>
                    </a:p>
                    <a:p>
                      <a:pPr>
                        <a:lnSpc>
                          <a:spcPct val="107000"/>
                        </a:lnSpc>
                        <a:spcAft>
                          <a:spcPts val="0"/>
                        </a:spcAft>
                      </a:pPr>
                      <a:r>
                        <a:rPr lang="es-MX" sz="800" b="0" dirty="0">
                          <a:effectLst/>
                          <a:latin typeface="Arial" panose="020B0604020202020204" pitchFamily="34" charset="0"/>
                          <a:cs typeface="Arial" panose="020B0604020202020204" pitchFamily="34" charset="0"/>
                        </a:rPr>
                        <a:t>o concepto ambiguo, las ideas principales y secundarias están mal</a:t>
                      </a:r>
                    </a:p>
                    <a:p>
                      <a:pPr>
                        <a:lnSpc>
                          <a:spcPct val="107000"/>
                        </a:lnSpc>
                        <a:spcAft>
                          <a:spcPts val="0"/>
                        </a:spcAft>
                      </a:pPr>
                      <a:r>
                        <a:rPr lang="es-MX" sz="800" b="0" dirty="0">
                          <a:effectLst/>
                          <a:latin typeface="Arial" panose="020B0604020202020204" pitchFamily="34" charset="0"/>
                          <a:cs typeface="Arial" panose="020B0604020202020204" pitchFamily="34" charset="0"/>
                        </a:rPr>
                        <a:t>organizadas y no cuenta con palabras</a:t>
                      </a:r>
                    </a:p>
                    <a:p>
                      <a:pPr>
                        <a:lnSpc>
                          <a:spcPct val="107000"/>
                        </a:lnSpc>
                        <a:spcAft>
                          <a:spcPts val="0"/>
                        </a:spcAft>
                      </a:pPr>
                      <a:r>
                        <a:rPr lang="es-MX" sz="800" b="0" dirty="0">
                          <a:effectLst/>
                          <a:latin typeface="Arial" panose="020B0604020202020204" pitchFamily="34" charset="0"/>
                          <a:cs typeface="Arial" panose="020B0604020202020204" pitchFamily="34" charset="0"/>
                        </a:rPr>
                        <a:t>clave. Las imágenes han sido mal seleccionadas porque no representan</a:t>
                      </a:r>
                    </a:p>
                    <a:p>
                      <a:pPr>
                        <a:lnSpc>
                          <a:spcPct val="107000"/>
                        </a:lnSpc>
                        <a:spcAft>
                          <a:spcPts val="0"/>
                        </a:spcAft>
                      </a:pPr>
                      <a:r>
                        <a:rPr lang="es-MX" sz="800" b="0" dirty="0">
                          <a:effectLst/>
                          <a:latin typeface="Arial" panose="020B0604020202020204" pitchFamily="34" charset="0"/>
                          <a:cs typeface="Arial" panose="020B0604020202020204" pitchFamily="34" charset="0"/>
                        </a:rPr>
                        <a:t>ideas relacionadas al tema.</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 </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extLst>
                  <a:ext uri="{0D108BD9-81ED-4DB2-BD59-A6C34878D82A}">
                    <a16:rowId xmlns:a16="http://schemas.microsoft.com/office/drawing/2014/main" val="2643331728"/>
                  </a:ext>
                </a:extLst>
              </a:tr>
              <a:tr h="1130608">
                <a:tc>
                  <a:txBody>
                    <a:bodyPr/>
                    <a:lstStyle/>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Presentación</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del mapa</a:t>
                      </a:r>
                    </a:p>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Mental</a:t>
                      </a: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La selección de los colores y la</a:t>
                      </a:r>
                    </a:p>
                    <a:p>
                      <a:pPr>
                        <a:lnSpc>
                          <a:spcPct val="107000"/>
                        </a:lnSpc>
                        <a:spcAft>
                          <a:spcPts val="0"/>
                        </a:spcAft>
                      </a:pPr>
                      <a:r>
                        <a:rPr lang="es-MX" sz="800" b="0" dirty="0">
                          <a:effectLst/>
                          <a:latin typeface="Arial" panose="020B0604020202020204" pitchFamily="34" charset="0"/>
                          <a:cs typeface="Arial" panose="020B0604020202020204" pitchFamily="34" charset="0"/>
                        </a:rPr>
                        <a:t>tipografía usada fueron atractivas,</a:t>
                      </a:r>
                    </a:p>
                    <a:p>
                      <a:pPr>
                        <a:lnSpc>
                          <a:spcPct val="107000"/>
                        </a:lnSpc>
                        <a:spcAft>
                          <a:spcPts val="0"/>
                        </a:spcAft>
                      </a:pPr>
                      <a:r>
                        <a:rPr lang="es-MX" sz="800" b="0" dirty="0">
                          <a:effectLst/>
                          <a:latin typeface="Arial" panose="020B0604020202020204" pitchFamily="34" charset="0"/>
                          <a:cs typeface="Arial" panose="020B0604020202020204" pitchFamily="34" charset="0"/>
                        </a:rPr>
                        <a:t>además, el mapa se entregó de forma</a:t>
                      </a:r>
                    </a:p>
                    <a:p>
                      <a:pPr>
                        <a:lnSpc>
                          <a:spcPct val="107000"/>
                        </a:lnSpc>
                        <a:spcAft>
                          <a:spcPts val="0"/>
                        </a:spcAft>
                      </a:pPr>
                      <a:r>
                        <a:rPr lang="es-MX" sz="800" b="0" dirty="0">
                          <a:effectLst/>
                          <a:latin typeface="Arial" panose="020B0604020202020204" pitchFamily="34" charset="0"/>
                          <a:cs typeface="Arial" panose="020B0604020202020204" pitchFamily="34" charset="0"/>
                        </a:rPr>
                        <a:t>limpia en el formato que determino el</a:t>
                      </a:r>
                    </a:p>
                    <a:p>
                      <a:pPr>
                        <a:lnSpc>
                          <a:spcPct val="107000"/>
                        </a:lnSpc>
                        <a:spcAft>
                          <a:spcPts val="0"/>
                        </a:spcAft>
                      </a:pPr>
                      <a:r>
                        <a:rPr lang="es-MX" sz="800" b="0" dirty="0">
                          <a:effectLst/>
                          <a:latin typeface="Arial" panose="020B0604020202020204" pitchFamily="34" charset="0"/>
                          <a:cs typeface="Arial" panose="020B0604020202020204" pitchFamily="34" charset="0"/>
                        </a:rPr>
                        <a:t>docente (papel o digital).</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Los colores y la tipografía usada no</a:t>
                      </a:r>
                    </a:p>
                    <a:p>
                      <a:pPr>
                        <a:lnSpc>
                          <a:spcPct val="107000"/>
                        </a:lnSpc>
                        <a:spcAft>
                          <a:spcPts val="0"/>
                        </a:spcAft>
                      </a:pPr>
                      <a:r>
                        <a:rPr lang="es-MX" sz="800" b="0" dirty="0">
                          <a:effectLst/>
                          <a:latin typeface="Arial" panose="020B0604020202020204" pitchFamily="34" charset="0"/>
                          <a:cs typeface="Arial" panose="020B0604020202020204" pitchFamily="34" charset="0"/>
                        </a:rPr>
                        <a:t>permiten una correcta visualización</a:t>
                      </a:r>
                    </a:p>
                    <a:p>
                      <a:pPr>
                        <a:lnSpc>
                          <a:spcPct val="107000"/>
                        </a:lnSpc>
                        <a:spcAft>
                          <a:spcPts val="0"/>
                        </a:spcAft>
                      </a:pPr>
                      <a:r>
                        <a:rPr lang="es-MX" sz="800" b="0" dirty="0">
                          <a:effectLst/>
                          <a:latin typeface="Arial" panose="020B0604020202020204" pitchFamily="34" charset="0"/>
                          <a:cs typeface="Arial" panose="020B0604020202020204" pitchFamily="34" charset="0"/>
                        </a:rPr>
                        <a:t>del mapa, aunque la entrega fue en el</a:t>
                      </a:r>
                    </a:p>
                    <a:p>
                      <a:pPr>
                        <a:lnSpc>
                          <a:spcPct val="107000"/>
                        </a:lnSpc>
                        <a:spcAft>
                          <a:spcPts val="0"/>
                        </a:spcAft>
                      </a:pPr>
                      <a:r>
                        <a:rPr lang="es-MX" sz="800" b="0" dirty="0">
                          <a:effectLst/>
                          <a:latin typeface="Arial" panose="020B0604020202020204" pitchFamily="34" charset="0"/>
                          <a:cs typeface="Arial" panose="020B0604020202020204" pitchFamily="34" charset="0"/>
                        </a:rPr>
                        <a:t>formato pre establecido.</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Se abusó del uso de colores y</a:t>
                      </a:r>
                    </a:p>
                    <a:p>
                      <a:pPr>
                        <a:lnSpc>
                          <a:spcPct val="107000"/>
                        </a:lnSpc>
                        <a:spcAft>
                          <a:spcPts val="0"/>
                        </a:spcAft>
                      </a:pPr>
                      <a:r>
                        <a:rPr lang="es-MX" sz="800" b="0" dirty="0">
                          <a:effectLst/>
                          <a:latin typeface="Arial" panose="020B0604020202020204" pitchFamily="34" charset="0"/>
                          <a:cs typeface="Arial" panose="020B0604020202020204" pitchFamily="34" charset="0"/>
                        </a:rPr>
                        <a:t>tipografías y la entrega no se dio de la</a:t>
                      </a:r>
                    </a:p>
                    <a:p>
                      <a:pPr>
                        <a:lnSpc>
                          <a:spcPct val="107000"/>
                        </a:lnSpc>
                        <a:spcAft>
                          <a:spcPts val="0"/>
                        </a:spcAft>
                      </a:pPr>
                      <a:r>
                        <a:rPr lang="es-MX" sz="800" b="0" dirty="0">
                          <a:effectLst/>
                          <a:latin typeface="Arial" panose="020B0604020202020204" pitchFamily="34" charset="0"/>
                          <a:cs typeface="Arial" panose="020B0604020202020204" pitchFamily="34" charset="0"/>
                        </a:rPr>
                        <a:t>forma pre establecida por el docente.</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tc>
                  <a:txBody>
                    <a:bodyPr/>
                    <a:lstStyle/>
                    <a:p>
                      <a:pPr>
                        <a:lnSpc>
                          <a:spcPct val="107000"/>
                        </a:lnSpc>
                        <a:spcAft>
                          <a:spcPts val="0"/>
                        </a:spcAft>
                      </a:pPr>
                      <a:r>
                        <a:rPr lang="es-MX" sz="800" b="0" dirty="0">
                          <a:effectLst/>
                          <a:latin typeface="Arial" panose="020B0604020202020204" pitchFamily="34" charset="0"/>
                          <a:cs typeface="Arial" panose="020B0604020202020204" pitchFamily="34" charset="0"/>
                        </a:rPr>
                        <a:t> </a:t>
                      </a:r>
                      <a:endParaRPr lang="es-MX" sz="800" b="0" dirty="0">
                        <a:effectLst/>
                        <a:latin typeface="Arial" panose="020B0604020202020204" pitchFamily="34" charset="0"/>
                        <a:ea typeface="Calibri" panose="020F0502020204030204" pitchFamily="34" charset="0"/>
                        <a:cs typeface="Arial" panose="020B0604020202020204" pitchFamily="34" charset="0"/>
                      </a:endParaRPr>
                    </a:p>
                  </a:txBody>
                  <a:tcPr marL="36366" marR="36366" marT="0" marB="0"/>
                </a:tc>
                <a:extLst>
                  <a:ext uri="{0D108BD9-81ED-4DB2-BD59-A6C34878D82A}">
                    <a16:rowId xmlns:a16="http://schemas.microsoft.com/office/drawing/2014/main" val="732746436"/>
                  </a:ext>
                </a:extLst>
              </a:tr>
              <a:tr h="92846">
                <a:tc>
                  <a:txBody>
                    <a:bodyPr/>
                    <a:lstStyle/>
                    <a:p>
                      <a:pPr>
                        <a:lnSpc>
                          <a:spcPct val="107000"/>
                        </a:lnSpc>
                        <a:spcAft>
                          <a:spcPts val="0"/>
                        </a:spcAft>
                      </a:pPr>
                      <a:r>
                        <a:rPr lang="es-MX" sz="1000" dirty="0">
                          <a:solidFill>
                            <a:schemeClr val="tx1"/>
                          </a:solidFill>
                          <a:latin typeface="Arial" panose="020B0604020202020204" pitchFamily="34" charset="0"/>
                          <a:cs typeface="Arial" panose="020B0604020202020204" pitchFamily="34" charset="0"/>
                        </a:rPr>
                        <a:t>total</a:t>
                      </a:r>
                    </a:p>
                  </a:txBody>
                  <a:tcPr marL="36366" marR="36366" marT="0" marB="0"/>
                </a:tc>
                <a:tc>
                  <a:txBody>
                    <a:bodyPr/>
                    <a:lstStyle/>
                    <a:p>
                      <a:pPr>
                        <a:lnSpc>
                          <a:spcPct val="107000"/>
                        </a:lnSpc>
                        <a:spcAft>
                          <a:spcPts val="0"/>
                        </a:spcAft>
                      </a:pPr>
                      <a:r>
                        <a:rPr lang="es-MX" sz="6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6366" marR="36366" marT="0" marB="0"/>
                </a:tc>
                <a:tc>
                  <a:txBody>
                    <a:bodyPr/>
                    <a:lstStyle/>
                    <a:p>
                      <a:pPr>
                        <a:lnSpc>
                          <a:spcPct val="107000"/>
                        </a:lnSpc>
                        <a:spcAft>
                          <a:spcPts val="0"/>
                        </a:spcAft>
                      </a:pPr>
                      <a:r>
                        <a:rPr lang="es-MX" sz="6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6366" marR="36366" marT="0" marB="0"/>
                </a:tc>
                <a:tc>
                  <a:txBody>
                    <a:bodyPr/>
                    <a:lstStyle/>
                    <a:p>
                      <a:pPr>
                        <a:lnSpc>
                          <a:spcPct val="107000"/>
                        </a:lnSpc>
                        <a:spcAft>
                          <a:spcPts val="0"/>
                        </a:spcAft>
                      </a:pPr>
                      <a:r>
                        <a:rPr lang="es-MX" sz="6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6366" marR="36366" marT="0" marB="0"/>
                </a:tc>
                <a:tc>
                  <a:txBody>
                    <a:bodyPr/>
                    <a:lstStyle/>
                    <a:p>
                      <a:pPr>
                        <a:lnSpc>
                          <a:spcPct val="107000"/>
                        </a:lnSpc>
                        <a:spcAft>
                          <a:spcPts val="0"/>
                        </a:spcAft>
                      </a:pPr>
                      <a:r>
                        <a:rPr lang="es-MX" sz="600" dirty="0">
                          <a:effectLst/>
                        </a:rPr>
                        <a:t> </a:t>
                      </a:r>
                      <a:endParaRPr lang="es-MX"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366" marR="36366" marT="0" marB="0"/>
                </a:tc>
                <a:extLst>
                  <a:ext uri="{0D108BD9-81ED-4DB2-BD59-A6C34878D82A}">
                    <a16:rowId xmlns:a16="http://schemas.microsoft.com/office/drawing/2014/main" val="3114649548"/>
                  </a:ext>
                </a:extLst>
              </a:tr>
            </a:tbl>
          </a:graphicData>
        </a:graphic>
      </p:graphicFrame>
    </p:spTree>
    <p:extLst>
      <p:ext uri="{BB962C8B-B14F-4D97-AF65-F5344CB8AC3E}">
        <p14:creationId xmlns:p14="http://schemas.microsoft.com/office/powerpoint/2010/main" val="4017926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1331913" y="458787"/>
            <a:ext cx="5743575" cy="13493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endParaRPr lang="es-MX" altLang="es-ES_tradnl" sz="4000" b="1">
              <a:solidFill>
                <a:srgbClr val="000066"/>
              </a:solidFill>
              <a:effectLst>
                <a:outerShdw blurRad="38100" dist="38100" dir="2700000" algn="tl">
                  <a:srgbClr val="C0C0C0"/>
                </a:outerShdw>
              </a:effectLst>
            </a:endParaRPr>
          </a:p>
          <a:p>
            <a:pPr algn="ctr">
              <a:lnSpc>
                <a:spcPct val="90000"/>
              </a:lnSpc>
            </a:pPr>
            <a:endParaRPr lang="es-MX" altLang="es-ES_tradnl" sz="2800" b="1">
              <a:solidFill>
                <a:srgbClr val="990000"/>
              </a:solidFill>
              <a:effectLst>
                <a:outerShdw blurRad="38100" dist="38100" dir="2700000" algn="tl">
                  <a:srgbClr val="C0C0C0"/>
                </a:outerShdw>
              </a:effectLst>
            </a:endParaRPr>
          </a:p>
        </p:txBody>
      </p:sp>
      <p:sp>
        <p:nvSpPr>
          <p:cNvPr id="6148" name="Text Box 8"/>
          <p:cNvSpPr txBox="1">
            <a:spLocks noChangeArrowheads="1"/>
          </p:cNvSpPr>
          <p:nvPr/>
        </p:nvSpPr>
        <p:spPr bwMode="auto">
          <a:xfrm>
            <a:off x="1382713" y="549275"/>
            <a:ext cx="5335587" cy="584200"/>
          </a:xfrm>
          <a:prstGeom prst="rect">
            <a:avLst/>
          </a:prstGeom>
          <a:noFill/>
          <a:ln>
            <a:noFill/>
          </a:ln>
          <a:effectLst/>
        </p:spPr>
        <p:txBody>
          <a:bodyPr>
            <a:spAutoFit/>
          </a:bodyPr>
          <a:lstStyle>
            <a:lvl1pPr>
              <a:buAutoNum type="arabicPeriod"/>
              <a:defRPr sz="2000">
                <a:solidFill>
                  <a:srgbClr val="00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50000"/>
              </a:spcBef>
              <a:buFontTx/>
              <a:buNone/>
              <a:defRPr/>
            </a:pPr>
            <a:r>
              <a:rPr lang="es-MX" altLang="es-MX" sz="3200" b="1" dirty="0">
                <a:solidFill>
                  <a:srgbClr val="000066"/>
                </a:solidFill>
                <a:effectLst>
                  <a:outerShdw blurRad="38100" dist="38100" dir="2700000" algn="tl">
                    <a:srgbClr val="000000">
                      <a:alpha val="43137"/>
                    </a:srgbClr>
                  </a:outerShdw>
                </a:effectLst>
                <a:latin typeface="Comic Sans MS" panose="030F0702030302020204" pitchFamily="66" charset="0"/>
              </a:rPr>
              <a:t>NOMBRE DEL PROYECTO</a:t>
            </a:r>
            <a:endParaRPr lang="es-ES" altLang="es-MX" sz="3200" b="1" dirty="0">
              <a:solidFill>
                <a:srgbClr val="000066"/>
              </a:solidFill>
              <a:effectLst>
                <a:outerShdw blurRad="38100" dist="38100" dir="2700000" algn="tl">
                  <a:srgbClr val="000000">
                    <a:alpha val="43137"/>
                  </a:srgbClr>
                </a:outerShdw>
              </a:effectLst>
              <a:latin typeface="Comic Sans MS" panose="030F0702030302020204" pitchFamily="66" charset="0"/>
            </a:endParaRPr>
          </a:p>
        </p:txBody>
      </p:sp>
      <p:sp>
        <p:nvSpPr>
          <p:cNvPr id="6149" name="Text Box 9"/>
          <p:cNvSpPr txBox="1">
            <a:spLocks noChangeArrowheads="1"/>
          </p:cNvSpPr>
          <p:nvPr/>
        </p:nvSpPr>
        <p:spPr bwMode="auto">
          <a:xfrm>
            <a:off x="386495" y="1538748"/>
            <a:ext cx="6842125" cy="3046988"/>
          </a:xfrm>
          <a:prstGeom prst="rect">
            <a:avLst/>
          </a:prstGeom>
          <a:noFill/>
          <a:ln>
            <a:noFill/>
          </a:ln>
          <a:effectLst/>
        </p:spPr>
        <p:txBody>
          <a:bodyPr>
            <a:spAutoFit/>
          </a:bodyPr>
          <a:lstStyle>
            <a:lvl1pPr>
              <a:buAutoNum type="arabicPeriod"/>
              <a:defRPr sz="2000">
                <a:solidFill>
                  <a:srgbClr val="00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50000"/>
              </a:spcBef>
              <a:buFontTx/>
              <a:buNone/>
              <a:defRPr/>
            </a:pPr>
            <a:r>
              <a:rPr lang="es-MX" altLang="es-MX" sz="4800" b="1" dirty="0">
                <a:solidFill>
                  <a:srgbClr val="000066"/>
                </a:solidFill>
                <a:effectLst>
                  <a:outerShdw blurRad="38100" dist="38100" dir="2700000" algn="tl">
                    <a:srgbClr val="000000">
                      <a:alpha val="43137"/>
                    </a:srgbClr>
                  </a:outerShdw>
                </a:effectLst>
                <a:latin typeface="Comic Sans MS" panose="030F0702030302020204" pitchFamily="66" charset="0"/>
              </a:rPr>
              <a:t>“Corrupción como factor de desigualdad social en CDMX en la actualidad”.</a:t>
            </a:r>
          </a:p>
        </p:txBody>
      </p:sp>
      <p:pic>
        <p:nvPicPr>
          <p:cNvPr id="2" name="Imagen 1"/>
          <p:cNvPicPr>
            <a:picLocks noChangeAspect="1"/>
          </p:cNvPicPr>
          <p:nvPr/>
        </p:nvPicPr>
        <p:blipFill rotWithShape="1">
          <a:blip r:embed="rId2"/>
          <a:srcRect l="914" t="7945" r="43782" b="1476"/>
          <a:stretch/>
        </p:blipFill>
        <p:spPr>
          <a:xfrm rot="1423294">
            <a:off x="6622124" y="3158983"/>
            <a:ext cx="2099072" cy="2448918"/>
          </a:xfrm>
          <a:prstGeom prst="ellipse">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1331913" y="458788"/>
            <a:ext cx="5743575" cy="13493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endParaRPr lang="es-MX" altLang="es-ES_tradnl" sz="4000" b="1">
              <a:solidFill>
                <a:srgbClr val="000066"/>
              </a:solidFill>
              <a:effectLst>
                <a:outerShdw blurRad="38100" dist="38100" dir="2700000" algn="tl">
                  <a:srgbClr val="C0C0C0"/>
                </a:outerShdw>
              </a:effectLst>
            </a:endParaRPr>
          </a:p>
          <a:p>
            <a:pPr algn="ctr">
              <a:lnSpc>
                <a:spcPct val="90000"/>
              </a:lnSpc>
            </a:pPr>
            <a:endParaRPr lang="es-MX" altLang="es-ES_tradnl" sz="2800" b="1">
              <a:solidFill>
                <a:srgbClr val="990000"/>
              </a:solidFill>
              <a:effectLst>
                <a:outerShdw blurRad="38100" dist="38100" dir="2700000" algn="tl">
                  <a:srgbClr val="C0C0C0"/>
                </a:outerShdw>
              </a:effectLst>
            </a:endParaRPr>
          </a:p>
        </p:txBody>
      </p:sp>
      <p:sp>
        <p:nvSpPr>
          <p:cNvPr id="6148" name="Text Box 8"/>
          <p:cNvSpPr txBox="1">
            <a:spLocks noChangeArrowheads="1"/>
          </p:cNvSpPr>
          <p:nvPr/>
        </p:nvSpPr>
        <p:spPr bwMode="auto">
          <a:xfrm>
            <a:off x="6167337" y="5679300"/>
            <a:ext cx="2545215" cy="646331"/>
          </a:xfrm>
          <a:prstGeom prst="rect">
            <a:avLst/>
          </a:prstGeom>
          <a:noFill/>
          <a:ln>
            <a:noFill/>
          </a:ln>
          <a:effectLst/>
        </p:spPr>
        <p:txBody>
          <a:bodyPr wrap="square">
            <a:spAutoFit/>
          </a:bodyPr>
          <a:lstStyle>
            <a:lvl1pPr>
              <a:buAutoNum type="arabicPeriod"/>
              <a:defRPr sz="2000">
                <a:solidFill>
                  <a:srgbClr val="00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50000"/>
              </a:spcBef>
              <a:buFontTx/>
              <a:buNone/>
              <a:defRPr/>
            </a:pPr>
            <a:r>
              <a:rPr lang="es-MX" altLang="es-MX"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rPr>
              <a:t>ÍNDICE</a:t>
            </a:r>
            <a:endParaRPr lang="es-ES" altLang="es-MX"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Comic Sans MS" panose="030F0702030302020204" pitchFamily="66" charset="0"/>
            </a:endParaRPr>
          </a:p>
        </p:txBody>
      </p:sp>
      <p:sp>
        <p:nvSpPr>
          <p:cNvPr id="3" name="CuadroTexto 2"/>
          <p:cNvSpPr txBox="1"/>
          <p:nvPr/>
        </p:nvSpPr>
        <p:spPr>
          <a:xfrm>
            <a:off x="244375" y="230356"/>
            <a:ext cx="7831044" cy="5078313"/>
          </a:xfrm>
          <a:prstGeom prst="rect">
            <a:avLst/>
          </a:prstGeom>
          <a:noFill/>
        </p:spPr>
        <p:txBody>
          <a:bodyPr wrap="square" rtlCol="0">
            <a:spAutoFit/>
          </a:bodyPr>
          <a:lstStyle/>
          <a:p>
            <a:pPr lvl="0" eaLnBrk="1" hangingPunct="1"/>
            <a:r>
              <a:rPr lang="es-MX" altLang="es-ES_tradnl" dirty="0">
                <a:effectLst>
                  <a:outerShdw blurRad="38100" dist="38100" dir="2700000" algn="tl">
                    <a:srgbClr val="FFFFFF"/>
                  </a:outerShdw>
                </a:effectLst>
              </a:rPr>
              <a:t>Presentación …………………………………...		Diapositiva 1</a:t>
            </a:r>
          </a:p>
          <a:p>
            <a:pPr lvl="0" eaLnBrk="1" hangingPunct="1"/>
            <a:r>
              <a:rPr lang="es-MX" altLang="es-ES_tradnl" dirty="0">
                <a:effectLst>
                  <a:outerShdw blurRad="38100" dist="38100" dir="2700000" algn="tl">
                    <a:srgbClr val="FFFFFF"/>
                  </a:outerShdw>
                </a:effectLst>
              </a:rPr>
              <a:t>Integrantes ………………………………..……		Diapositiva 2</a:t>
            </a:r>
          </a:p>
          <a:p>
            <a:pPr lvl="0" eaLnBrk="1" hangingPunct="1"/>
            <a:r>
              <a:rPr lang="es-MX" dirty="0"/>
              <a:t>Ciclo escolar cuando se llevará a cabo………	Diapositiva 3 </a:t>
            </a:r>
          </a:p>
          <a:p>
            <a:pPr lvl="0" eaLnBrk="1" hangingPunct="1"/>
            <a:r>
              <a:rPr lang="es-MX" altLang="es-ES_tradnl" dirty="0">
                <a:effectLst>
                  <a:outerShdw blurRad="38100" dist="38100" dir="2700000" algn="tl">
                    <a:srgbClr val="FFFFFF"/>
                  </a:outerShdw>
                </a:effectLst>
              </a:rPr>
              <a:t>Nombre del proyecto ………………………….		Diapositiva 4</a:t>
            </a:r>
          </a:p>
          <a:p>
            <a:pPr lvl="0" eaLnBrk="1" hangingPunct="1"/>
            <a:r>
              <a:rPr lang="es-MX" altLang="es-ES_tradnl" dirty="0">
                <a:effectLst>
                  <a:outerShdw blurRad="38100" dist="38100" dir="2700000" algn="tl">
                    <a:srgbClr val="FFFFFF"/>
                  </a:outerShdw>
                </a:effectLst>
              </a:rPr>
              <a:t>Índice ……………………………………………		Diapositiva 5</a:t>
            </a:r>
          </a:p>
          <a:p>
            <a:pPr lvl="0" eaLnBrk="1" hangingPunct="1"/>
            <a:r>
              <a:rPr lang="es-MX" altLang="es-ES_tradnl" dirty="0">
                <a:effectLst>
                  <a:outerShdw blurRad="38100" dist="38100" dir="2700000" algn="tl">
                    <a:srgbClr val="FFFFFF"/>
                  </a:outerShdw>
                </a:effectLst>
              </a:rPr>
              <a:t>Propósito ……………………………………….		Diapositiva 6</a:t>
            </a:r>
          </a:p>
          <a:p>
            <a:pPr eaLnBrk="1" hangingPunct="1"/>
            <a:r>
              <a:rPr lang="es-MX" altLang="es-ES_tradnl" dirty="0">
                <a:effectLst>
                  <a:outerShdw blurRad="38100" dist="38100" dir="2700000" algn="tl">
                    <a:srgbClr val="FFFFFF"/>
                  </a:outerShdw>
                </a:effectLst>
              </a:rPr>
              <a:t>Producto 1 ………………………………………	Diapositiva 7</a:t>
            </a:r>
          </a:p>
          <a:p>
            <a:pPr lvl="0" eaLnBrk="1" hangingPunct="1"/>
            <a:r>
              <a:rPr lang="es-MX" altLang="es-ES_tradnl" dirty="0">
                <a:effectLst>
                  <a:outerShdw blurRad="38100" dist="38100" dir="2700000" algn="tl">
                    <a:srgbClr val="FFFFFF"/>
                  </a:outerShdw>
                </a:effectLst>
              </a:rPr>
              <a:t>Producto 2 ……………………………………..		Diapositiva 11</a:t>
            </a:r>
          </a:p>
          <a:p>
            <a:pPr lvl="0" eaLnBrk="1" hangingPunct="1"/>
            <a:r>
              <a:rPr lang="es-MX" altLang="es-ES_tradnl" dirty="0">
                <a:effectLst>
                  <a:outerShdw blurRad="38100" dist="38100" dir="2700000" algn="tl">
                    <a:srgbClr val="FFFFFF"/>
                  </a:outerShdw>
                </a:effectLst>
              </a:rPr>
              <a:t>Producto 3 …………………...………………..		Diapositiva 12</a:t>
            </a:r>
          </a:p>
          <a:p>
            <a:pPr lvl="0" eaLnBrk="1" hangingPunct="1"/>
            <a:r>
              <a:rPr lang="es-MX" altLang="es-ES_tradnl" dirty="0">
                <a:effectLst>
                  <a:outerShdw blurRad="38100" dist="38100" dir="2700000" algn="tl">
                    <a:srgbClr val="FFFFFF"/>
                  </a:outerShdw>
                </a:effectLst>
              </a:rPr>
              <a:t>Producto 4 ………….…………………………..		Diapositiva 32</a:t>
            </a:r>
          </a:p>
          <a:p>
            <a:pPr lvl="0" eaLnBrk="1" hangingPunct="1"/>
            <a:r>
              <a:rPr lang="es-MX" altLang="es-ES_tradnl" dirty="0">
                <a:effectLst>
                  <a:outerShdw blurRad="38100" dist="38100" dir="2700000" algn="tl">
                    <a:srgbClr val="FFFFFF"/>
                  </a:outerShdw>
                </a:effectLst>
              </a:rPr>
              <a:t>Producto 5 ……………………………………...		Diapositiva 33</a:t>
            </a:r>
          </a:p>
          <a:p>
            <a:pPr eaLnBrk="1" hangingPunct="1"/>
            <a:r>
              <a:rPr lang="es-MX" altLang="es-ES_tradnl" dirty="0">
                <a:effectLst>
                  <a:outerShdw blurRad="38100" dist="38100" dir="2700000" algn="tl">
                    <a:srgbClr val="FFFFFF"/>
                  </a:outerShdw>
                </a:effectLst>
              </a:rPr>
              <a:t>Producto 6 ………………………………………	Diapositiva 14</a:t>
            </a:r>
          </a:p>
          <a:p>
            <a:pPr eaLnBrk="1" hangingPunct="1"/>
            <a:r>
              <a:rPr lang="es-MX" altLang="es-ES_tradnl" dirty="0">
                <a:effectLst>
                  <a:outerShdw blurRad="38100" dist="38100" dir="2700000" algn="tl">
                    <a:srgbClr val="FFFFFF"/>
                  </a:outerShdw>
                </a:effectLst>
              </a:rPr>
              <a:t>Producto 7 ………………………………………	Diapositiva 15</a:t>
            </a:r>
          </a:p>
          <a:p>
            <a:pPr eaLnBrk="1" hangingPunct="1"/>
            <a:r>
              <a:rPr lang="es-MX" altLang="es-ES_tradnl" dirty="0">
                <a:effectLst>
                  <a:outerShdw blurRad="38100" dist="38100" dir="2700000" algn="tl">
                    <a:srgbClr val="FFFFFF"/>
                  </a:outerShdw>
                </a:effectLst>
              </a:rPr>
              <a:t>Producto 8 ……………………………..............	Diapositiva 23</a:t>
            </a:r>
          </a:p>
          <a:p>
            <a:pPr eaLnBrk="1" hangingPunct="1"/>
            <a:r>
              <a:rPr lang="es-MX" altLang="es-ES_tradnl" dirty="0">
                <a:effectLst>
                  <a:outerShdw blurRad="38100" dist="38100" dir="2700000" algn="tl">
                    <a:srgbClr val="FFFFFF"/>
                  </a:outerShdw>
                </a:effectLst>
              </a:rPr>
              <a:t>Producto 9 ………………………………………	Diapositiva 19</a:t>
            </a:r>
          </a:p>
          <a:p>
            <a:pPr lvl="0" eaLnBrk="1" hangingPunct="1"/>
            <a:r>
              <a:rPr lang="es-MX" altLang="es-ES_tradnl" dirty="0">
                <a:effectLst>
                  <a:outerShdw blurRad="38100" dist="38100" dir="2700000" algn="tl">
                    <a:srgbClr val="FFFFFF"/>
                  </a:outerShdw>
                </a:effectLst>
              </a:rPr>
              <a:t>Producto 10 …………………………………….		Diapositiva 34</a:t>
            </a:r>
          </a:p>
          <a:p>
            <a:pPr lvl="0" eaLnBrk="1" hangingPunct="1"/>
            <a:r>
              <a:rPr lang="es-MX" altLang="es-ES_tradnl" dirty="0">
                <a:effectLst>
                  <a:outerShdw blurRad="38100" dist="38100" dir="2700000" algn="tl">
                    <a:srgbClr val="FFFFFF"/>
                  </a:outerShdw>
                </a:effectLst>
              </a:rPr>
              <a:t>Reflexión ………………………………………..	Dispositiva 35</a:t>
            </a:r>
          </a:p>
          <a:p>
            <a:pPr lvl="0" eaLnBrk="1" hangingPunct="1"/>
            <a:r>
              <a:rPr lang="es-MX" altLang="es-ES_tradnl" dirty="0">
                <a:effectLst>
                  <a:outerShdw blurRad="38100" dist="38100" dir="2700000" algn="tl">
                    <a:srgbClr val="FFFFFF"/>
                  </a:outerShdw>
                </a:effectLst>
              </a:rPr>
              <a:t>Infografía ………………………………………..	Diapositiva 38</a:t>
            </a:r>
          </a:p>
        </p:txBody>
      </p:sp>
    </p:spTree>
    <p:extLst>
      <p:ext uri="{BB962C8B-B14F-4D97-AF65-F5344CB8AC3E}">
        <p14:creationId xmlns:p14="http://schemas.microsoft.com/office/powerpoint/2010/main" val="174526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1331913" y="458788"/>
            <a:ext cx="5743575" cy="13493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endParaRPr lang="es-MX" altLang="es-ES_tradnl" sz="4000" b="1">
              <a:solidFill>
                <a:srgbClr val="000066"/>
              </a:solidFill>
              <a:effectLst>
                <a:outerShdw blurRad="38100" dist="38100" dir="2700000" algn="tl">
                  <a:srgbClr val="C0C0C0"/>
                </a:outerShdw>
              </a:effectLst>
            </a:endParaRPr>
          </a:p>
          <a:p>
            <a:pPr algn="ctr">
              <a:lnSpc>
                <a:spcPct val="90000"/>
              </a:lnSpc>
            </a:pPr>
            <a:endParaRPr lang="es-MX" altLang="es-ES_tradnl" sz="2800" b="1">
              <a:solidFill>
                <a:srgbClr val="990000"/>
              </a:solidFill>
              <a:effectLst>
                <a:outerShdw blurRad="38100" dist="38100" dir="2700000" algn="tl">
                  <a:srgbClr val="C0C0C0"/>
                </a:outerShdw>
              </a:effectLst>
            </a:endParaRPr>
          </a:p>
        </p:txBody>
      </p:sp>
      <p:sp>
        <p:nvSpPr>
          <p:cNvPr id="3" name="CuadroTexto 2"/>
          <p:cNvSpPr txBox="1"/>
          <p:nvPr/>
        </p:nvSpPr>
        <p:spPr>
          <a:xfrm>
            <a:off x="279964" y="1130607"/>
            <a:ext cx="7831044" cy="1754326"/>
          </a:xfrm>
          <a:prstGeom prst="rect">
            <a:avLst/>
          </a:prstGeom>
          <a:noFill/>
        </p:spPr>
        <p:txBody>
          <a:bodyPr wrap="square" rtlCol="0">
            <a:spAutoFit/>
          </a:bodyPr>
          <a:lstStyle/>
          <a:p>
            <a:pPr lvl="0"/>
            <a:r>
              <a:rPr lang="es-MX" altLang="es-ES_tradnl" dirty="0">
                <a:ln w="0"/>
                <a:effectLst>
                  <a:outerShdw blurRad="38100" dist="19050" dir="2700000" algn="tl" rotWithShape="0">
                    <a:schemeClr val="dk1">
                      <a:alpha val="40000"/>
                    </a:schemeClr>
                  </a:outerShdw>
                </a:effectLst>
              </a:rPr>
              <a:t>Propósito:</a:t>
            </a:r>
          </a:p>
          <a:p>
            <a:pPr lvl="0"/>
            <a:endParaRPr lang="es-MX" altLang="es-ES_tradnl" dirty="0">
              <a:effectLst>
                <a:outerShdw blurRad="38100" dist="38100" dir="2700000" algn="tl">
                  <a:srgbClr val="FFFFFF"/>
                </a:outerShdw>
              </a:effectLst>
            </a:endParaRPr>
          </a:p>
          <a:p>
            <a:pPr lvl="0"/>
            <a:r>
              <a:rPr lang="es-MX" dirty="0"/>
              <a:t>Elaborar un mapa geo-referencial del tema, por medio de la investigación en diversas fuentes, para presentar las principales regiones y/o alcaldías  en donde se concentra la mayor desigualdad  en la CDMX y cómo se puede afrontar.</a:t>
            </a:r>
            <a:endParaRPr lang="es-MX" altLang="es-ES_tradnl" dirty="0">
              <a:effectLst>
                <a:outerShdw blurRad="38100" dist="38100" dir="2700000" algn="tl">
                  <a:srgbClr val="FFFFFF"/>
                </a:outerShdw>
              </a:effectLst>
            </a:endParaRPr>
          </a:p>
        </p:txBody>
      </p:sp>
    </p:spTree>
    <p:extLst>
      <p:ext uri="{BB962C8B-B14F-4D97-AF65-F5344CB8AC3E}">
        <p14:creationId xmlns:p14="http://schemas.microsoft.com/office/powerpoint/2010/main" val="2011610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250825" y="458788"/>
            <a:ext cx="7200900" cy="116998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defRPr/>
            </a:pPr>
            <a:r>
              <a:rPr lang="es-MX" sz="3600" b="1" dirty="0">
                <a:solidFill>
                  <a:srgbClr val="000066"/>
                </a:solidFill>
                <a:effectLst>
                  <a:outerShdw blurRad="38100" dist="38100" dir="2700000" algn="tl">
                    <a:srgbClr val="C0C0C0"/>
                  </a:outerShdw>
                </a:effectLst>
                <a:latin typeface="Comic Sans MS" panose="030F0702030302020204" pitchFamily="66" charset="0"/>
              </a:rPr>
              <a:t>CONCLUSIONES GENERALES</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t="22806" r="-1204"/>
          <a:stretch/>
        </p:blipFill>
        <p:spPr>
          <a:xfrm>
            <a:off x="270476" y="1178700"/>
            <a:ext cx="7370430" cy="42163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250825" y="458788"/>
            <a:ext cx="7200900" cy="116998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defRPr/>
            </a:pPr>
            <a:r>
              <a:rPr lang="es-MX" sz="3600" b="1" dirty="0">
                <a:solidFill>
                  <a:srgbClr val="000066"/>
                </a:solidFill>
                <a:effectLst>
                  <a:outerShdw blurRad="38100" dist="38100" dir="2700000" algn="tl">
                    <a:srgbClr val="C0C0C0"/>
                  </a:outerShdw>
                </a:effectLst>
                <a:latin typeface="Comic Sans MS" panose="030F0702030302020204" pitchFamily="66" charset="0"/>
              </a:rPr>
              <a:t>CONCLUSIONES GENERALES</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b="41629"/>
          <a:stretch/>
        </p:blipFill>
        <p:spPr>
          <a:xfrm>
            <a:off x="881508" y="1137683"/>
            <a:ext cx="5850780" cy="373150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250825" y="458788"/>
            <a:ext cx="7200900" cy="116998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defRPr/>
            </a:pPr>
            <a:r>
              <a:rPr lang="es-MX" sz="3600" b="1" dirty="0">
                <a:solidFill>
                  <a:srgbClr val="000066"/>
                </a:solidFill>
                <a:effectLst>
                  <a:outerShdw blurRad="38100" dist="38100" dir="2700000" algn="tl">
                    <a:srgbClr val="C0C0C0"/>
                  </a:outerShdw>
                </a:effectLst>
                <a:latin typeface="Comic Sans MS" panose="030F0702030302020204" pitchFamily="66" charset="0"/>
              </a:rPr>
              <a:t>CONCLUSIONES GENERALES</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t="56319"/>
          <a:stretch/>
        </p:blipFill>
        <p:spPr>
          <a:xfrm>
            <a:off x="701484" y="1898796"/>
            <a:ext cx="5850780" cy="2340312"/>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10014</TotalTime>
  <Words>993</Words>
  <Application>Microsoft Office PowerPoint</Application>
  <PresentationFormat>Presentación en pantalla (4:3)</PresentationFormat>
  <Paragraphs>183</Paragraphs>
  <Slides>39</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39</vt:i4>
      </vt:variant>
    </vt:vector>
  </HeadingPairs>
  <TitlesOfParts>
    <vt:vector size="45" baseType="lpstr">
      <vt:lpstr>Malgun Gothic</vt:lpstr>
      <vt:lpstr>Arial</vt:lpstr>
      <vt:lpstr>Calibri</vt:lpstr>
      <vt:lpstr>Comic Sans MS</vt:lpstr>
      <vt:lpstr>Impact</vt:lpstr>
      <vt:lpstr>Evento principal</vt:lpstr>
      <vt:lpstr>Presentación de PowerPoint</vt:lpstr>
      <vt:lpstr>INTEGRANTES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CECA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Misión CECA</dc:title>
  <dc:creator>GEMMAGA</dc:creator>
  <cp:lastModifiedBy>yadira zamudio</cp:lastModifiedBy>
  <cp:revision>610</cp:revision>
  <dcterms:created xsi:type="dcterms:W3CDTF">2008-04-09T13:59:13Z</dcterms:created>
  <dcterms:modified xsi:type="dcterms:W3CDTF">2019-10-14T17:54:34Z</dcterms:modified>
</cp:coreProperties>
</file>