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12192000"/>
  <p:notesSz cx="12192000" cy="6858000"/>
  <p:defaultTextStyle>
    <a:defPPr lvl="0">
      <a:defRPr lang="es-MX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1188" y="1851924"/>
            <a:ext cx="9729622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1" y="0"/>
            <a:ext cx="12107037" cy="68573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524" y="493598"/>
            <a:ext cx="1065212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8184" y="1597228"/>
            <a:ext cx="5087620" cy="247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tic.educacion.es/w3/recursos2/convivencia_escolar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">
              <a:lnSpc>
                <a:spcPct val="158600"/>
              </a:lnSpc>
              <a:spcBef>
                <a:spcPts val="95"/>
              </a:spcBef>
            </a:pPr>
            <a:r>
              <a:rPr spc="60" dirty="0"/>
              <a:t>Universidad</a:t>
            </a:r>
            <a:r>
              <a:rPr spc="170" dirty="0"/>
              <a:t> </a:t>
            </a:r>
            <a:r>
              <a:rPr spc="60" dirty="0"/>
              <a:t>Insurgentes</a:t>
            </a:r>
            <a:r>
              <a:rPr spc="195" dirty="0"/>
              <a:t> </a:t>
            </a:r>
            <a:r>
              <a:rPr spc="55" dirty="0"/>
              <a:t>Plantel</a:t>
            </a:r>
            <a:r>
              <a:rPr spc="175" dirty="0"/>
              <a:t> </a:t>
            </a:r>
            <a:r>
              <a:rPr spc="60" dirty="0"/>
              <a:t>Tlalpan.</a:t>
            </a:r>
            <a:r>
              <a:rPr spc="195" dirty="0"/>
              <a:t> </a:t>
            </a:r>
            <a:r>
              <a:rPr spc="55" dirty="0"/>
              <a:t>Preparatoria </a:t>
            </a:r>
            <a:r>
              <a:rPr spc="60" dirty="0"/>
              <a:t> </a:t>
            </a:r>
            <a:r>
              <a:rPr spc="65" dirty="0">
                <a:solidFill>
                  <a:srgbClr val="44536A"/>
                </a:solidFill>
              </a:rPr>
              <a:t>“Educando</a:t>
            </a:r>
            <a:r>
              <a:rPr spc="55" dirty="0">
                <a:solidFill>
                  <a:srgbClr val="44536A"/>
                </a:solidFill>
              </a:rPr>
              <a:t> </a:t>
            </a:r>
            <a:r>
              <a:rPr spc="65" dirty="0">
                <a:solidFill>
                  <a:srgbClr val="44536A"/>
                </a:solidFill>
              </a:rPr>
              <a:t>en</a:t>
            </a:r>
            <a:r>
              <a:rPr spc="50" dirty="0">
                <a:solidFill>
                  <a:srgbClr val="44536A"/>
                </a:solidFill>
              </a:rPr>
              <a:t> </a:t>
            </a:r>
            <a:r>
              <a:rPr spc="55" dirty="0">
                <a:solidFill>
                  <a:srgbClr val="44536A"/>
                </a:solidFill>
              </a:rPr>
              <a:t>valores.</a:t>
            </a:r>
            <a:r>
              <a:rPr spc="50" dirty="0">
                <a:solidFill>
                  <a:srgbClr val="44536A"/>
                </a:solidFill>
              </a:rPr>
              <a:t> </a:t>
            </a:r>
            <a:r>
              <a:rPr spc="75" dirty="0">
                <a:solidFill>
                  <a:srgbClr val="44536A"/>
                </a:solidFill>
              </a:rPr>
              <a:t>No</a:t>
            </a:r>
            <a:r>
              <a:rPr spc="50" dirty="0">
                <a:solidFill>
                  <a:srgbClr val="44536A"/>
                </a:solidFill>
              </a:rPr>
              <a:t> </a:t>
            </a:r>
            <a:r>
              <a:rPr spc="35" dirty="0">
                <a:solidFill>
                  <a:srgbClr val="44536A"/>
                </a:solidFill>
              </a:rPr>
              <a:t>al</a:t>
            </a:r>
            <a:r>
              <a:rPr spc="50" dirty="0">
                <a:solidFill>
                  <a:srgbClr val="44536A"/>
                </a:solidFill>
              </a:rPr>
              <a:t> </a:t>
            </a:r>
            <a:r>
              <a:rPr spc="60" dirty="0">
                <a:solidFill>
                  <a:srgbClr val="44536A"/>
                </a:solidFill>
              </a:rPr>
              <a:t>acoso</a:t>
            </a:r>
            <a:r>
              <a:rPr spc="55" dirty="0">
                <a:solidFill>
                  <a:srgbClr val="44536A"/>
                </a:solidFill>
              </a:rPr>
              <a:t> escolar”</a:t>
            </a:r>
            <a:r>
              <a:rPr spc="135" dirty="0">
                <a:solidFill>
                  <a:srgbClr val="44536A"/>
                </a:solidFill>
              </a:rPr>
              <a:t> </a:t>
            </a:r>
            <a:r>
              <a:rPr spc="65" dirty="0">
                <a:solidFill>
                  <a:srgbClr val="44536A"/>
                </a:solidFill>
              </a:rPr>
              <a:t>2021-2022</a:t>
            </a:r>
            <a:r>
              <a:rPr spc="15" dirty="0">
                <a:solidFill>
                  <a:srgbClr val="44536A"/>
                </a:solidFill>
              </a:rPr>
              <a:t> </a:t>
            </a:r>
            <a:r>
              <a:rPr dirty="0">
                <a:solidFill>
                  <a:srgbClr val="44536A"/>
                </a:solidFill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188" y="3472637"/>
            <a:ext cx="66763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9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44536A"/>
                </a:solidFill>
                <a:latin typeface="Microsoft Sans Serif"/>
                <a:cs typeface="Microsoft Sans Serif"/>
              </a:rPr>
              <a:t>Equipo</a:t>
            </a:r>
            <a:r>
              <a:rPr sz="2800" spc="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4536A"/>
                </a:solidFill>
                <a:latin typeface="Microsoft Sans Serif"/>
                <a:cs typeface="Microsoft Sans Serif"/>
              </a:rPr>
              <a:t>1.</a:t>
            </a:r>
            <a:r>
              <a:rPr sz="2800" spc="60" dirty="0">
                <a:solidFill>
                  <a:srgbClr val="44536A"/>
                </a:solidFill>
                <a:latin typeface="Microsoft Sans Serif"/>
                <a:cs typeface="Microsoft Sans Serif"/>
              </a:rPr>
              <a:t> Sexto </a:t>
            </a:r>
            <a:r>
              <a:rPr sz="2800" spc="75" dirty="0">
                <a:solidFill>
                  <a:srgbClr val="44536A"/>
                </a:solidFill>
                <a:latin typeface="Microsoft Sans Serif"/>
                <a:cs typeface="Microsoft Sans Serif"/>
              </a:rPr>
              <a:t>Grado</a:t>
            </a:r>
            <a:r>
              <a:rPr sz="280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3914902"/>
            <a:ext cx="61594" cy="330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25"/>
              </a:lnSpc>
            </a:pPr>
            <a:r>
              <a:rPr sz="1050" dirty="0">
                <a:latin typeface="Microsoft Sans Serif"/>
                <a:cs typeface="Microsoft Sans Serif"/>
              </a:rPr>
              <a:t> 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6894" y="533400"/>
            <a:ext cx="11076940" cy="5705475"/>
            <a:chOff x="556894" y="533400"/>
            <a:chExt cx="11076940" cy="5705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94" y="796290"/>
              <a:ext cx="1437513" cy="1002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299" y="533400"/>
              <a:ext cx="7328281" cy="1398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289" y="4068445"/>
              <a:ext cx="4201795" cy="2170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9369" y="4068445"/>
              <a:ext cx="4638039" cy="21704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386537"/>
            <a:ext cx="45872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65" dirty="0"/>
              <a:t>Apartados</a:t>
            </a:r>
            <a:r>
              <a:rPr sz="2800" spc="30" dirty="0"/>
              <a:t> </a:t>
            </a:r>
            <a:r>
              <a:rPr sz="2800" spc="55" dirty="0"/>
              <a:t>8,</a:t>
            </a:r>
            <a:r>
              <a:rPr sz="2800" spc="35" dirty="0"/>
              <a:t> </a:t>
            </a:r>
            <a:r>
              <a:rPr sz="2800" spc="60" dirty="0"/>
              <a:t>9,10,</a:t>
            </a:r>
            <a:r>
              <a:rPr sz="2800" spc="35" dirty="0"/>
              <a:t> </a:t>
            </a:r>
            <a:r>
              <a:rPr sz="2800" spc="60" dirty="0"/>
              <a:t>11 y</a:t>
            </a:r>
            <a:r>
              <a:rPr sz="2800" spc="35" dirty="0"/>
              <a:t> </a:t>
            </a:r>
            <a:r>
              <a:rPr sz="2800" spc="65" dirty="0"/>
              <a:t>12.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78788" y="1045286"/>
            <a:ext cx="1012888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180" dirty="0">
                <a:latin typeface="Microsoft Sans Serif"/>
                <a:cs typeface="Microsoft Sans Serif"/>
              </a:rPr>
              <a:t>Actividades</a:t>
            </a:r>
            <a:r>
              <a:rPr sz="3950" spc="65" dirty="0">
                <a:latin typeface="Microsoft Sans Serif"/>
                <a:cs typeface="Microsoft Sans Serif"/>
              </a:rPr>
              <a:t> </a:t>
            </a:r>
            <a:r>
              <a:rPr sz="3950" spc="180" dirty="0">
                <a:latin typeface="Microsoft Sans Serif"/>
                <a:cs typeface="Microsoft Sans Serif"/>
              </a:rPr>
              <a:t>desarrolladas</a:t>
            </a:r>
            <a:r>
              <a:rPr sz="3950" spc="114" dirty="0">
                <a:latin typeface="Microsoft Sans Serif"/>
                <a:cs typeface="Microsoft Sans Serif"/>
              </a:rPr>
              <a:t> </a:t>
            </a:r>
            <a:r>
              <a:rPr sz="3950" spc="180" dirty="0">
                <a:latin typeface="Microsoft Sans Serif"/>
                <a:cs typeface="Microsoft Sans Serif"/>
              </a:rPr>
              <a:t>por</a:t>
            </a:r>
            <a:r>
              <a:rPr sz="3950" spc="114" dirty="0">
                <a:latin typeface="Microsoft Sans Serif"/>
                <a:cs typeface="Microsoft Sans Serif"/>
              </a:rPr>
              <a:t> </a:t>
            </a:r>
            <a:r>
              <a:rPr sz="3950" spc="180" dirty="0">
                <a:latin typeface="Microsoft Sans Serif"/>
                <a:cs typeface="Microsoft Sans Serif"/>
              </a:rPr>
              <a:t>asignatura 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643252"/>
            <a:ext cx="6476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Microsoft Sans Serif"/>
                <a:cs typeface="Microsoft Sans Serif"/>
              </a:rPr>
              <a:t> 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24" y="3199892"/>
            <a:ext cx="38100" cy="1244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350" dirty="0">
                <a:latin typeface="Microsoft Sans Serif"/>
                <a:cs typeface="Microsoft Sans Serif"/>
              </a:rPr>
              <a:t> </a:t>
            </a:r>
            <a:endParaRPr sz="3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50" spc="-5" dirty="0">
                <a:latin typeface="Microsoft Sans Serif"/>
                <a:cs typeface="Microsoft Sans Serif"/>
              </a:rPr>
              <a:t> 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1850" y="1859279"/>
            <a:ext cx="9690100" cy="1355725"/>
            <a:chOff x="831850" y="1859279"/>
            <a:chExt cx="9690100" cy="1355725"/>
          </a:xfrm>
        </p:grpSpPr>
        <p:sp>
          <p:nvSpPr>
            <p:cNvPr id="7" name="object 7"/>
            <p:cNvSpPr/>
            <p:nvPr/>
          </p:nvSpPr>
          <p:spPr>
            <a:xfrm>
              <a:off x="838200" y="213105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9677400" y="0"/>
                  </a:moveTo>
                  <a:lnTo>
                    <a:pt x="0" y="0"/>
                  </a:lnTo>
                  <a:lnTo>
                    <a:pt x="0" y="1077595"/>
                  </a:lnTo>
                  <a:lnTo>
                    <a:pt x="9677400" y="1077595"/>
                  </a:lnTo>
                  <a:lnTo>
                    <a:pt x="9677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213105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0" y="1077595"/>
                  </a:moveTo>
                  <a:lnTo>
                    <a:pt x="9677400" y="1077595"/>
                  </a:lnTo>
                  <a:lnTo>
                    <a:pt x="9677400" y="0"/>
                  </a:lnTo>
                  <a:lnTo>
                    <a:pt x="0" y="0"/>
                  </a:lnTo>
                  <a:lnTo>
                    <a:pt x="0" y="107759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22069" y="1865629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4">
                  <a:moveTo>
                    <a:pt x="6685914" y="0"/>
                  </a:moveTo>
                  <a:lnTo>
                    <a:pt x="88265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900"/>
                  </a:lnTo>
                  <a:lnTo>
                    <a:pt x="0" y="443230"/>
                  </a:lnTo>
                  <a:lnTo>
                    <a:pt x="6985" y="477520"/>
                  </a:lnTo>
                  <a:lnTo>
                    <a:pt x="26035" y="505460"/>
                  </a:lnTo>
                  <a:lnTo>
                    <a:pt x="53975" y="524510"/>
                  </a:lnTo>
                  <a:lnTo>
                    <a:pt x="88265" y="531495"/>
                  </a:lnTo>
                  <a:lnTo>
                    <a:pt x="6685914" y="531495"/>
                  </a:lnTo>
                  <a:lnTo>
                    <a:pt x="6720205" y="524510"/>
                  </a:lnTo>
                  <a:lnTo>
                    <a:pt x="6748145" y="505460"/>
                  </a:lnTo>
                  <a:lnTo>
                    <a:pt x="6767195" y="477520"/>
                  </a:lnTo>
                  <a:lnTo>
                    <a:pt x="6774180" y="443230"/>
                  </a:lnTo>
                  <a:lnTo>
                    <a:pt x="6774180" y="88900"/>
                  </a:lnTo>
                  <a:lnTo>
                    <a:pt x="6767195" y="54610"/>
                  </a:lnTo>
                  <a:lnTo>
                    <a:pt x="6734809" y="15240"/>
                  </a:lnTo>
                  <a:lnTo>
                    <a:pt x="66859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2069" y="1865629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4">
                  <a:moveTo>
                    <a:pt x="0" y="88900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265" y="0"/>
                  </a:lnTo>
                  <a:lnTo>
                    <a:pt x="6685914" y="0"/>
                  </a:lnTo>
                  <a:lnTo>
                    <a:pt x="6734809" y="15240"/>
                  </a:lnTo>
                  <a:lnTo>
                    <a:pt x="6767195" y="54610"/>
                  </a:lnTo>
                  <a:lnTo>
                    <a:pt x="6774180" y="88900"/>
                  </a:lnTo>
                  <a:lnTo>
                    <a:pt x="6774180" y="443230"/>
                  </a:lnTo>
                  <a:lnTo>
                    <a:pt x="6767195" y="477520"/>
                  </a:lnTo>
                  <a:lnTo>
                    <a:pt x="6748145" y="505460"/>
                  </a:lnTo>
                  <a:lnTo>
                    <a:pt x="6720205" y="524510"/>
                  </a:lnTo>
                  <a:lnTo>
                    <a:pt x="6685914" y="531495"/>
                  </a:lnTo>
                  <a:lnTo>
                    <a:pt x="88265" y="531495"/>
                  </a:lnTo>
                  <a:lnTo>
                    <a:pt x="53975" y="524510"/>
                  </a:lnTo>
                  <a:lnTo>
                    <a:pt x="26035" y="505460"/>
                  </a:lnTo>
                  <a:lnTo>
                    <a:pt x="6985" y="477520"/>
                  </a:lnTo>
                  <a:lnTo>
                    <a:pt x="0" y="443230"/>
                  </a:lnTo>
                  <a:lnTo>
                    <a:pt x="0" y="889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45082" y="1963292"/>
            <a:ext cx="7653655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Filosofía</a:t>
            </a:r>
            <a:r>
              <a:rPr sz="1800" spc="5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Ética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1730"/>
              </a:spcBef>
              <a:buChar char="•"/>
              <a:tabLst>
                <a:tab pos="208279" algn="l"/>
              </a:tabLst>
            </a:pPr>
            <a:r>
              <a:rPr sz="1800" spc="80" dirty="0">
                <a:latin typeface="Microsoft Sans Serif"/>
                <a:cs typeface="Microsoft Sans Serif"/>
              </a:rPr>
              <a:t>Elaboración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ensayos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75"/>
              </a:spcBef>
              <a:buChar char="•"/>
              <a:tabLst>
                <a:tab pos="208279" algn="l"/>
              </a:tabLst>
            </a:pPr>
            <a:r>
              <a:rPr sz="1800" spc="80" dirty="0">
                <a:latin typeface="Microsoft Sans Serif"/>
                <a:cs typeface="Microsoft Sans Serif"/>
              </a:rPr>
              <a:t>Exposiciones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de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temáticas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referentes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al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proyecto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interdisciplinarios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1850" y="3313429"/>
            <a:ext cx="9690100" cy="1341755"/>
            <a:chOff x="831850" y="3313429"/>
            <a:chExt cx="9690100" cy="1341755"/>
          </a:xfrm>
        </p:grpSpPr>
        <p:sp>
          <p:nvSpPr>
            <p:cNvPr id="13" name="object 13"/>
            <p:cNvSpPr/>
            <p:nvPr/>
          </p:nvSpPr>
          <p:spPr>
            <a:xfrm>
              <a:off x="838200" y="357123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9677400" y="0"/>
                  </a:moveTo>
                  <a:lnTo>
                    <a:pt x="0" y="0"/>
                  </a:lnTo>
                  <a:lnTo>
                    <a:pt x="0" y="1077594"/>
                  </a:lnTo>
                  <a:lnTo>
                    <a:pt x="9677400" y="1077594"/>
                  </a:lnTo>
                  <a:lnTo>
                    <a:pt x="9677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357123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0" y="1077594"/>
                  </a:moveTo>
                  <a:lnTo>
                    <a:pt x="9677400" y="1077594"/>
                  </a:lnTo>
                  <a:lnTo>
                    <a:pt x="9677400" y="0"/>
                  </a:lnTo>
                  <a:lnTo>
                    <a:pt x="0" y="0"/>
                  </a:lnTo>
                  <a:lnTo>
                    <a:pt x="0" y="1077594"/>
                  </a:lnTo>
                  <a:close/>
                </a:path>
              </a:pathLst>
            </a:custGeom>
            <a:ln w="12700">
              <a:solidFill>
                <a:srgbClr val="C47E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2069" y="3319779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5">
                  <a:moveTo>
                    <a:pt x="6685914" y="0"/>
                  </a:moveTo>
                  <a:lnTo>
                    <a:pt x="88265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265"/>
                  </a:lnTo>
                  <a:lnTo>
                    <a:pt x="0" y="442595"/>
                  </a:lnTo>
                  <a:lnTo>
                    <a:pt x="6985" y="476885"/>
                  </a:lnTo>
                  <a:lnTo>
                    <a:pt x="26035" y="505460"/>
                  </a:lnTo>
                  <a:lnTo>
                    <a:pt x="53975" y="524510"/>
                  </a:lnTo>
                  <a:lnTo>
                    <a:pt x="88265" y="531495"/>
                  </a:lnTo>
                  <a:lnTo>
                    <a:pt x="6685914" y="531495"/>
                  </a:lnTo>
                  <a:lnTo>
                    <a:pt x="6720205" y="524510"/>
                  </a:lnTo>
                  <a:lnTo>
                    <a:pt x="6748145" y="505460"/>
                  </a:lnTo>
                  <a:lnTo>
                    <a:pt x="6767195" y="476885"/>
                  </a:lnTo>
                  <a:lnTo>
                    <a:pt x="6774180" y="442595"/>
                  </a:lnTo>
                  <a:lnTo>
                    <a:pt x="6774180" y="88265"/>
                  </a:lnTo>
                  <a:lnTo>
                    <a:pt x="6767195" y="54610"/>
                  </a:lnTo>
                  <a:lnTo>
                    <a:pt x="6734809" y="14605"/>
                  </a:lnTo>
                  <a:lnTo>
                    <a:pt x="6685914" y="0"/>
                  </a:lnTo>
                  <a:close/>
                </a:path>
              </a:pathLst>
            </a:custGeom>
            <a:solidFill>
              <a:srgbClr val="C47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22069" y="3319779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5">
                  <a:moveTo>
                    <a:pt x="0" y="88265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265" y="0"/>
                  </a:lnTo>
                  <a:lnTo>
                    <a:pt x="6685914" y="0"/>
                  </a:lnTo>
                  <a:lnTo>
                    <a:pt x="6734809" y="14605"/>
                  </a:lnTo>
                  <a:lnTo>
                    <a:pt x="6767195" y="54610"/>
                  </a:lnTo>
                  <a:lnTo>
                    <a:pt x="6774180" y="88265"/>
                  </a:lnTo>
                  <a:lnTo>
                    <a:pt x="6774180" y="442595"/>
                  </a:lnTo>
                  <a:lnTo>
                    <a:pt x="6767195" y="476885"/>
                  </a:lnTo>
                  <a:lnTo>
                    <a:pt x="6748145" y="505460"/>
                  </a:lnTo>
                  <a:lnTo>
                    <a:pt x="6720205" y="524510"/>
                  </a:lnTo>
                  <a:lnTo>
                    <a:pt x="6685914" y="531495"/>
                  </a:lnTo>
                  <a:lnTo>
                    <a:pt x="88265" y="531495"/>
                  </a:lnTo>
                  <a:lnTo>
                    <a:pt x="53975" y="524510"/>
                  </a:lnTo>
                  <a:lnTo>
                    <a:pt x="26035" y="505460"/>
                  </a:lnTo>
                  <a:lnTo>
                    <a:pt x="6985" y="476885"/>
                  </a:lnTo>
                  <a:lnTo>
                    <a:pt x="0" y="442595"/>
                  </a:lnTo>
                  <a:lnTo>
                    <a:pt x="0" y="882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45082" y="3418078"/>
            <a:ext cx="572706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Dibujo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1630"/>
              </a:spcBef>
              <a:buChar char="•"/>
              <a:tabLst>
                <a:tab pos="208279" algn="l"/>
              </a:tabLst>
            </a:pPr>
            <a:r>
              <a:rPr sz="1800" spc="80" dirty="0">
                <a:latin typeface="Microsoft Sans Serif"/>
                <a:cs typeface="Microsoft Sans Serif"/>
              </a:rPr>
              <a:t>Elaboración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ejercicios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dibujo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y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percepción.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75"/>
              </a:spcBef>
              <a:buChar char="•"/>
              <a:tabLst>
                <a:tab pos="208279" algn="l"/>
              </a:tabLst>
            </a:pPr>
            <a:r>
              <a:rPr sz="1800" spc="80" dirty="0">
                <a:latin typeface="Microsoft Sans Serif"/>
                <a:cs typeface="Microsoft Sans Serif"/>
              </a:rPr>
              <a:t>Elaboración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Proyectos.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1850" y="4739004"/>
            <a:ext cx="9690100" cy="1356360"/>
            <a:chOff x="831850" y="4739004"/>
            <a:chExt cx="9690100" cy="1356360"/>
          </a:xfrm>
        </p:grpSpPr>
        <p:sp>
          <p:nvSpPr>
            <p:cNvPr id="19" name="object 19"/>
            <p:cNvSpPr/>
            <p:nvPr/>
          </p:nvSpPr>
          <p:spPr>
            <a:xfrm>
              <a:off x="838200" y="501141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9677400" y="0"/>
                  </a:moveTo>
                  <a:lnTo>
                    <a:pt x="0" y="0"/>
                  </a:lnTo>
                  <a:lnTo>
                    <a:pt x="0" y="1077594"/>
                  </a:lnTo>
                  <a:lnTo>
                    <a:pt x="9677400" y="1077594"/>
                  </a:lnTo>
                  <a:lnTo>
                    <a:pt x="9677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5011419"/>
              <a:ext cx="9677400" cy="1077595"/>
            </a:xfrm>
            <a:custGeom>
              <a:avLst/>
              <a:gdLst/>
              <a:ahLst/>
              <a:cxnLst/>
              <a:rect l="l" t="t" r="r" b="b"/>
              <a:pathLst>
                <a:path w="9677400" h="1077595">
                  <a:moveTo>
                    <a:pt x="0" y="1077594"/>
                  </a:moveTo>
                  <a:lnTo>
                    <a:pt x="9677400" y="1077594"/>
                  </a:lnTo>
                  <a:lnTo>
                    <a:pt x="9677400" y="0"/>
                  </a:lnTo>
                  <a:lnTo>
                    <a:pt x="0" y="0"/>
                  </a:lnTo>
                  <a:lnTo>
                    <a:pt x="0" y="1077594"/>
                  </a:lnTo>
                  <a:close/>
                </a:path>
              </a:pathLst>
            </a:custGeom>
            <a:ln w="127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22069" y="4745354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5">
                  <a:moveTo>
                    <a:pt x="6685914" y="0"/>
                  </a:moveTo>
                  <a:lnTo>
                    <a:pt x="88265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265"/>
                  </a:lnTo>
                  <a:lnTo>
                    <a:pt x="0" y="442595"/>
                  </a:lnTo>
                  <a:lnTo>
                    <a:pt x="6985" y="476885"/>
                  </a:lnTo>
                  <a:lnTo>
                    <a:pt x="26035" y="505460"/>
                  </a:lnTo>
                  <a:lnTo>
                    <a:pt x="53975" y="524510"/>
                  </a:lnTo>
                  <a:lnTo>
                    <a:pt x="88265" y="531495"/>
                  </a:lnTo>
                  <a:lnTo>
                    <a:pt x="6685914" y="531495"/>
                  </a:lnTo>
                  <a:lnTo>
                    <a:pt x="6720205" y="524510"/>
                  </a:lnTo>
                  <a:lnTo>
                    <a:pt x="6748145" y="505460"/>
                  </a:lnTo>
                  <a:lnTo>
                    <a:pt x="6767195" y="476885"/>
                  </a:lnTo>
                  <a:lnTo>
                    <a:pt x="6774180" y="442595"/>
                  </a:lnTo>
                  <a:lnTo>
                    <a:pt x="6774180" y="88265"/>
                  </a:lnTo>
                  <a:lnTo>
                    <a:pt x="6767195" y="54610"/>
                  </a:lnTo>
                  <a:lnTo>
                    <a:pt x="6734809" y="14605"/>
                  </a:lnTo>
                  <a:lnTo>
                    <a:pt x="668591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2069" y="4745354"/>
              <a:ext cx="6774180" cy="531495"/>
            </a:xfrm>
            <a:custGeom>
              <a:avLst/>
              <a:gdLst/>
              <a:ahLst/>
              <a:cxnLst/>
              <a:rect l="l" t="t" r="r" b="b"/>
              <a:pathLst>
                <a:path w="6774180" h="531495">
                  <a:moveTo>
                    <a:pt x="0" y="88265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265" y="0"/>
                  </a:lnTo>
                  <a:lnTo>
                    <a:pt x="6685914" y="0"/>
                  </a:lnTo>
                  <a:lnTo>
                    <a:pt x="6734809" y="14605"/>
                  </a:lnTo>
                  <a:lnTo>
                    <a:pt x="6767195" y="54610"/>
                  </a:lnTo>
                  <a:lnTo>
                    <a:pt x="6774180" y="88265"/>
                  </a:lnTo>
                  <a:lnTo>
                    <a:pt x="6774180" y="442595"/>
                  </a:lnTo>
                  <a:lnTo>
                    <a:pt x="6767195" y="476885"/>
                  </a:lnTo>
                  <a:lnTo>
                    <a:pt x="6748145" y="505460"/>
                  </a:lnTo>
                  <a:lnTo>
                    <a:pt x="6720205" y="524510"/>
                  </a:lnTo>
                  <a:lnTo>
                    <a:pt x="6685914" y="531495"/>
                  </a:lnTo>
                  <a:lnTo>
                    <a:pt x="88265" y="531495"/>
                  </a:lnTo>
                  <a:lnTo>
                    <a:pt x="53975" y="524510"/>
                  </a:lnTo>
                  <a:lnTo>
                    <a:pt x="26035" y="505460"/>
                  </a:lnTo>
                  <a:lnTo>
                    <a:pt x="6985" y="476885"/>
                  </a:lnTo>
                  <a:lnTo>
                    <a:pt x="0" y="442595"/>
                  </a:lnTo>
                  <a:lnTo>
                    <a:pt x="0" y="882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45082" y="4845177"/>
            <a:ext cx="7193280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Inglés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1730"/>
              </a:spcBef>
              <a:buChar char="•"/>
              <a:tabLst>
                <a:tab pos="208279" algn="l"/>
              </a:tabLst>
            </a:pPr>
            <a:r>
              <a:rPr sz="1800" spc="75" dirty="0">
                <a:latin typeface="Microsoft Sans Serif"/>
                <a:cs typeface="Microsoft Sans Serif"/>
              </a:rPr>
              <a:t>Investigaciones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por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internet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y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entrevistas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por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redes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sociales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07645" indent="-195580">
              <a:lnSpc>
                <a:spcPct val="100000"/>
              </a:lnSpc>
              <a:spcBef>
                <a:spcPts val="45"/>
              </a:spcBef>
              <a:buChar char="•"/>
              <a:tabLst>
                <a:tab pos="208279" algn="l"/>
              </a:tabLst>
            </a:pPr>
            <a:r>
              <a:rPr sz="1800" spc="80" dirty="0">
                <a:latin typeface="Microsoft Sans Serif"/>
                <a:cs typeface="Microsoft Sans Serif"/>
              </a:rPr>
              <a:t>Visualización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películas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con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temáticas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ancladas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al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proyecto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338973"/>
            <a:ext cx="10754995" cy="32188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800" spc="65" dirty="0">
                <a:latin typeface="Microsoft Sans Serif"/>
                <a:cs typeface="Microsoft Sans Serif"/>
              </a:rPr>
              <a:t>Apartados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8,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9,10,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11 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12.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55" dirty="0">
                <a:latin typeface="Microsoft Sans Serif"/>
                <a:cs typeface="Microsoft Sans Serif"/>
              </a:rPr>
              <a:t>Asignaturas: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Ética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y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Filosofía,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Dibujo,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Inglés.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38125" marR="5080" indent="-173990">
              <a:lnSpc>
                <a:spcPct val="89700"/>
              </a:lnSpc>
              <a:spcBef>
                <a:spcPts val="855"/>
              </a:spcBef>
              <a:buFont typeface="Arial MT"/>
              <a:buChar char="•"/>
              <a:tabLst>
                <a:tab pos="238760" algn="l"/>
              </a:tabLst>
            </a:pPr>
            <a:r>
              <a:rPr sz="2800" spc="114" dirty="0">
                <a:latin typeface="Microsoft Sans Serif"/>
                <a:cs typeface="Microsoft Sans Serif"/>
              </a:rPr>
              <a:t>Objetivo: </a:t>
            </a:r>
            <a:r>
              <a:rPr sz="2800" spc="145" dirty="0">
                <a:latin typeface="Microsoft Sans Serif"/>
                <a:cs typeface="Microsoft Sans Serif"/>
              </a:rPr>
              <a:t>Conocer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135" dirty="0">
                <a:latin typeface="Microsoft Sans Serif"/>
                <a:cs typeface="Microsoft Sans Serif"/>
              </a:rPr>
              <a:t>conocimientos </a:t>
            </a:r>
            <a:r>
              <a:rPr sz="2800" spc="125" dirty="0">
                <a:latin typeface="Microsoft Sans Serif"/>
                <a:cs typeface="Microsoft Sans Serif"/>
              </a:rPr>
              <a:t>previos </a:t>
            </a:r>
            <a:r>
              <a:rPr sz="2800" spc="150" dirty="0">
                <a:latin typeface="Microsoft Sans Serif"/>
                <a:cs typeface="Microsoft Sans Serif"/>
              </a:rPr>
              <a:t>que poseen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alumnos </a:t>
            </a:r>
            <a:r>
              <a:rPr sz="2800" spc="135" dirty="0">
                <a:latin typeface="Microsoft Sans Serif"/>
                <a:cs typeface="Microsoft Sans Serif"/>
              </a:rPr>
              <a:t>acerca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10" dirty="0">
                <a:latin typeface="Microsoft Sans Serif"/>
                <a:cs typeface="Microsoft Sans Serif"/>
              </a:rPr>
              <a:t>las </a:t>
            </a:r>
            <a:r>
              <a:rPr sz="2800" spc="125" dirty="0">
                <a:latin typeface="Microsoft Sans Serif"/>
                <a:cs typeface="Microsoft Sans Serif"/>
              </a:rPr>
              <a:t>temáticas </a:t>
            </a:r>
            <a:r>
              <a:rPr sz="2800" spc="140" dirty="0">
                <a:latin typeface="Microsoft Sans Serif"/>
                <a:cs typeface="Microsoft Sans Serif"/>
              </a:rPr>
              <a:t>a </a:t>
            </a:r>
            <a:r>
              <a:rPr sz="2800" spc="114" dirty="0">
                <a:latin typeface="Microsoft Sans Serif"/>
                <a:cs typeface="Microsoft Sans Serif"/>
              </a:rPr>
              <a:t>desarrollarse </a:t>
            </a:r>
            <a:r>
              <a:rPr sz="2800" spc="140" dirty="0">
                <a:latin typeface="Microsoft Sans Serif"/>
                <a:cs typeface="Microsoft Sans Serif"/>
              </a:rPr>
              <a:t>a </a:t>
            </a:r>
            <a:r>
              <a:rPr sz="2800" spc="95" dirty="0">
                <a:latin typeface="Microsoft Sans Serif"/>
                <a:cs typeface="Microsoft Sans Serif"/>
              </a:rPr>
              <a:t>lo </a:t>
            </a:r>
            <a:r>
              <a:rPr sz="2800" spc="125" dirty="0">
                <a:latin typeface="Microsoft Sans Serif"/>
                <a:cs typeface="Microsoft Sans Serif"/>
              </a:rPr>
              <a:t>largo 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del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proyecto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105" dirty="0">
                <a:latin typeface="Microsoft Sans Serif"/>
                <a:cs typeface="Microsoft Sans Serif"/>
              </a:rPr>
              <a:t>interdisciplinario.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35" dirty="0">
                <a:latin typeface="Microsoft Sans Serif"/>
                <a:cs typeface="Microsoft Sans Serif"/>
              </a:rPr>
              <a:t>Grado: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sexto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50" dirty="0">
                <a:latin typeface="Microsoft Sans Serif"/>
                <a:cs typeface="Microsoft Sans Serif"/>
              </a:rPr>
              <a:t>Fecha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de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aplicación 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septiembre </a:t>
            </a:r>
            <a:r>
              <a:rPr sz="2800" spc="155" dirty="0">
                <a:latin typeface="Microsoft Sans Serif"/>
                <a:cs typeface="Microsoft Sans Serif"/>
              </a:rPr>
              <a:t>de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2021.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06374"/>
            <a:ext cx="45872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65" dirty="0"/>
              <a:t>Apartados</a:t>
            </a:r>
            <a:r>
              <a:rPr sz="2800" spc="30" dirty="0"/>
              <a:t> </a:t>
            </a:r>
            <a:r>
              <a:rPr sz="2800" spc="55" dirty="0"/>
              <a:t>8,</a:t>
            </a:r>
            <a:r>
              <a:rPr sz="2800" spc="35" dirty="0"/>
              <a:t> </a:t>
            </a:r>
            <a:r>
              <a:rPr sz="2800" spc="60" dirty="0"/>
              <a:t>9,10,</a:t>
            </a:r>
            <a:r>
              <a:rPr sz="2800" spc="35" dirty="0"/>
              <a:t> </a:t>
            </a:r>
            <a:r>
              <a:rPr sz="2800" spc="60" dirty="0"/>
              <a:t>11 y</a:t>
            </a:r>
            <a:r>
              <a:rPr sz="2800" spc="35" dirty="0"/>
              <a:t> </a:t>
            </a:r>
            <a:r>
              <a:rPr sz="2800" spc="65" dirty="0"/>
              <a:t>12.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66012" y="1103198"/>
            <a:ext cx="8763635" cy="1753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6055" indent="-173990">
              <a:lnSpc>
                <a:spcPts val="3185"/>
              </a:lnSpc>
              <a:spcBef>
                <a:spcPts val="110"/>
              </a:spcBef>
              <a:buFont typeface="Arial MT"/>
              <a:buChar char="•"/>
              <a:tabLst>
                <a:tab pos="186690" algn="l"/>
              </a:tabLst>
            </a:pPr>
            <a:r>
              <a:rPr sz="2800" spc="135" dirty="0">
                <a:latin typeface="Microsoft Sans Serif"/>
                <a:cs typeface="Microsoft Sans Serif"/>
              </a:rPr>
              <a:t>Conceptos.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Valores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vs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antivalores,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estetica,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arte, </a:t>
            </a:r>
            <a:endParaRPr sz="2800">
              <a:latin typeface="Microsoft Sans Serif"/>
              <a:cs typeface="Microsoft Sans Serif"/>
            </a:endParaRPr>
          </a:p>
          <a:p>
            <a:pPr marL="186055">
              <a:lnSpc>
                <a:spcPts val="2945"/>
              </a:lnSpc>
            </a:pPr>
            <a:r>
              <a:rPr sz="2600" spc="125" dirty="0">
                <a:latin typeface="Microsoft Sans Serif"/>
                <a:cs typeface="Microsoft Sans Serif"/>
              </a:rPr>
              <a:t>comunicación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114" dirty="0">
                <a:latin typeface="Microsoft Sans Serif"/>
                <a:cs typeface="Microsoft Sans Serif"/>
              </a:rPr>
              <a:t>global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  <a:p>
            <a:pPr marL="189230" indent="-177165">
              <a:lnSpc>
                <a:spcPct val="100000"/>
              </a:lnSpc>
              <a:spcBef>
                <a:spcPts val="720"/>
              </a:spcBef>
              <a:buSzPct val="107692"/>
              <a:buFont typeface="Arial MT"/>
              <a:buChar char="•"/>
              <a:tabLst>
                <a:tab pos="189865" algn="l"/>
              </a:tabLst>
            </a:pPr>
            <a:r>
              <a:rPr sz="2600" spc="60" dirty="0">
                <a:latin typeface="Microsoft Sans Serif"/>
                <a:cs typeface="Microsoft Sans Serif"/>
              </a:rPr>
              <a:t>Fuentes.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  <a:p>
            <a:pPr marL="189230">
              <a:lnSpc>
                <a:spcPct val="100000"/>
              </a:lnSpc>
              <a:spcBef>
                <a:spcPts val="505"/>
              </a:spcBef>
            </a:pP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012" y="2893263"/>
            <a:ext cx="150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AFEF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5496" y="2961132"/>
            <a:ext cx="10902950" cy="37528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5"/>
              </a:lnSpc>
            </a:pP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Bisquerra,</a:t>
            </a:r>
            <a:r>
              <a:rPr sz="2600" spc="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R.</a:t>
            </a:r>
            <a:r>
              <a:rPr sz="2600" spc="1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(coord).</a:t>
            </a:r>
            <a:r>
              <a:rPr sz="2600" spc="1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(2014).</a:t>
            </a:r>
            <a:r>
              <a:rPr sz="2600" spc="1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Prevención</a:t>
            </a:r>
            <a:r>
              <a:rPr sz="2700" i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del</a:t>
            </a:r>
            <a:r>
              <a:rPr sz="2700" i="1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60" dirty="0">
                <a:solidFill>
                  <a:srgbClr val="00AFEF"/>
                </a:solidFill>
                <a:latin typeface="Arial"/>
                <a:cs typeface="Arial"/>
              </a:rPr>
              <a:t>acoso</a:t>
            </a:r>
            <a:r>
              <a:rPr sz="2700" i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escolar</a:t>
            </a:r>
            <a:r>
              <a:rPr sz="2700" i="1" spc="-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con</a:t>
            </a:r>
            <a:r>
              <a:rPr sz="2700" i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60" dirty="0">
                <a:solidFill>
                  <a:srgbClr val="00AFEF"/>
                </a:solidFill>
                <a:latin typeface="Arial"/>
                <a:cs typeface="Arial"/>
              </a:rPr>
              <a:t>educación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2995" y="2902875"/>
            <a:ext cx="113030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spc="-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496" y="3335985"/>
            <a:ext cx="5847715" cy="37274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0"/>
              </a:lnSpc>
            </a:pP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emocional</a:t>
            </a:r>
            <a:r>
              <a:rPr sz="2600" spc="-50" dirty="0">
                <a:solidFill>
                  <a:srgbClr val="00AFEF"/>
                </a:solidFill>
                <a:latin typeface="Microsoft Sans Serif"/>
                <a:cs typeface="Microsoft Sans Serif"/>
              </a:rPr>
              <a:t>.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Bilbao: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Desclée</a:t>
            </a:r>
            <a:r>
              <a:rPr sz="2600" spc="-1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de</a:t>
            </a:r>
            <a:r>
              <a:rPr sz="2600" spc="-1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Brouwer.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0333" y="3295853"/>
            <a:ext cx="11303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012" y="3753053"/>
            <a:ext cx="150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AFEF"/>
                </a:solidFill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448" y="3820921"/>
            <a:ext cx="4308475" cy="34607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25"/>
              </a:lnSpc>
            </a:pPr>
            <a:r>
              <a:rPr sz="2600" spc="-15" dirty="0">
                <a:solidFill>
                  <a:srgbClr val="00AFEF"/>
                </a:solidFill>
                <a:latin typeface="Microsoft Sans Serif"/>
                <a:cs typeface="Microsoft Sans Serif"/>
              </a:rPr>
              <a:t>Díaz</a:t>
            </a:r>
            <a:r>
              <a:rPr sz="2600" spc="6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Aguado,</a:t>
            </a:r>
            <a:r>
              <a:rPr sz="2600" spc="58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M.</a:t>
            </a:r>
            <a:r>
              <a:rPr sz="2600" spc="59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15" dirty="0">
                <a:solidFill>
                  <a:srgbClr val="00AFEF"/>
                </a:solidFill>
                <a:latin typeface="Microsoft Sans Serif"/>
                <a:cs typeface="Microsoft Sans Serif"/>
              </a:rPr>
              <a:t>J.</a:t>
            </a:r>
            <a:r>
              <a:rPr sz="2600" spc="59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(2003).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7791" y="3762665"/>
            <a:ext cx="6219825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Convivencia</a:t>
            </a:r>
            <a:r>
              <a:rPr sz="2700" i="1" spc="530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escolar</a:t>
            </a:r>
            <a:r>
              <a:rPr sz="2700" i="1" spc="53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y</a:t>
            </a:r>
            <a:r>
              <a:rPr sz="2700" i="1" spc="53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prevención</a:t>
            </a:r>
            <a:r>
              <a:rPr sz="2700" i="1" spc="53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i="1" spc="-6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de</a:t>
            </a:r>
            <a:r>
              <a:rPr sz="2700" i="1" spc="560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r>
              <a:rPr sz="2700" i="1" spc="-2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la</a:t>
            </a:r>
            <a:r>
              <a:rPr sz="2700" i="1" spc="-65" dirty="0">
                <a:solidFill>
                  <a:srgbClr val="00AFEF"/>
                </a:solidFill>
                <a:latin typeface="Arial"/>
                <a:cs typeface="Arial"/>
                <a:hlinkClick r:id="rId2"/>
              </a:rPr>
              <a:t> 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0491" y="4159250"/>
            <a:ext cx="6106795" cy="15240"/>
          </a:xfrm>
          <a:custGeom>
            <a:avLst/>
            <a:gdLst/>
            <a:ahLst/>
            <a:cxnLst/>
            <a:rect l="l" t="t" r="r" b="b"/>
            <a:pathLst>
              <a:path w="6106795" h="15239">
                <a:moveTo>
                  <a:pt x="6106668" y="0"/>
                </a:moveTo>
                <a:lnTo>
                  <a:pt x="0" y="0"/>
                </a:lnTo>
                <a:lnTo>
                  <a:pt x="0" y="15239"/>
                </a:lnTo>
                <a:lnTo>
                  <a:pt x="6106668" y="15239"/>
                </a:lnTo>
                <a:lnTo>
                  <a:pt x="610666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39748" y="4116615"/>
            <a:ext cx="1311910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v</a:t>
            </a:r>
            <a:r>
              <a:rPr sz="2700" i="1"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2700" i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sz="2700" i="1" u="heavy" spc="-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l</a:t>
            </a:r>
            <a:r>
              <a:rPr sz="2700" i="1" u="heavy" spc="-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en</a:t>
            </a:r>
            <a:r>
              <a:rPr sz="2700" i="1"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c</a:t>
            </a:r>
            <a:r>
              <a:rPr sz="2700" i="1" u="heavy" spc="-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2700" i="1" u="heavy" spc="-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  <a:hlinkClick r:id="rId2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9035" y="4174490"/>
            <a:ext cx="6536690" cy="37274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600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Microsoft Sans Serif"/>
                <a:cs typeface="Microsoft Sans Serif"/>
                <a:hlinkClick r:id="rId2"/>
              </a:rPr>
              <a:t>.</a:t>
            </a:r>
            <a:r>
              <a:rPr sz="2600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Ministerio</a:t>
            </a:r>
            <a:r>
              <a:rPr sz="2600" spc="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de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Educación,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Cultura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y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Deporte.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63025" y="4134434"/>
            <a:ext cx="204470" cy="4210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2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012" y="4601032"/>
            <a:ext cx="150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2448" y="4668596"/>
            <a:ext cx="10436860" cy="37274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0"/>
              </a:lnSpc>
            </a:pPr>
            <a:r>
              <a:rPr sz="26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Avilés,</a:t>
            </a:r>
            <a:r>
              <a:rPr sz="2600" spc="23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J.M.</a:t>
            </a:r>
            <a:r>
              <a:rPr sz="2600" spc="24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(2015).</a:t>
            </a:r>
            <a:r>
              <a:rPr sz="2600" spc="3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Proyecto</a:t>
            </a:r>
            <a:r>
              <a:rPr sz="2700" i="1" spc="2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40" dirty="0">
                <a:solidFill>
                  <a:srgbClr val="00AFEF"/>
                </a:solidFill>
                <a:latin typeface="Arial"/>
                <a:cs typeface="Arial"/>
              </a:rPr>
              <a:t>Antibullying.</a:t>
            </a:r>
            <a:r>
              <a:rPr sz="2700" i="1" spc="1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Prevención</a:t>
            </a:r>
            <a:r>
              <a:rPr sz="2700" i="1" spc="2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del</a:t>
            </a:r>
            <a:r>
              <a:rPr sz="2700" i="1" spc="2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45" dirty="0">
                <a:solidFill>
                  <a:srgbClr val="00AFEF"/>
                </a:solidFill>
                <a:latin typeface="Arial"/>
                <a:cs typeface="Arial"/>
              </a:rPr>
              <a:t>bullying</a:t>
            </a:r>
            <a:r>
              <a:rPr sz="2700" i="1" spc="1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y</a:t>
            </a:r>
            <a:r>
              <a:rPr sz="2700" i="1" spc="1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10" dirty="0">
                <a:solidFill>
                  <a:srgbClr val="00AFEF"/>
                </a:solidFill>
                <a:latin typeface="Arial"/>
                <a:cs typeface="Arial"/>
              </a:rPr>
              <a:t>el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63604" y="4610644"/>
            <a:ext cx="113030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i="1" spc="-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2448" y="5040757"/>
            <a:ext cx="8305165" cy="353695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cyberbullying</a:t>
            </a:r>
            <a:r>
              <a:rPr sz="2700" i="1" spc="-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65" dirty="0">
                <a:solidFill>
                  <a:srgbClr val="00AFEF"/>
                </a:solidFill>
                <a:latin typeface="Arial"/>
                <a:cs typeface="Arial"/>
              </a:rPr>
              <a:t>en</a:t>
            </a:r>
            <a:r>
              <a:rPr sz="2700" i="1" spc="-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la </a:t>
            </a:r>
            <a:r>
              <a:rPr sz="2700" i="1" spc="-60" dirty="0">
                <a:solidFill>
                  <a:srgbClr val="00AFEF"/>
                </a:solidFill>
                <a:latin typeface="Arial"/>
                <a:cs typeface="Arial"/>
              </a:rPr>
              <a:t>comunidad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700" i="1" spc="-45" dirty="0">
                <a:solidFill>
                  <a:srgbClr val="00AFEF"/>
                </a:solidFill>
                <a:latin typeface="Arial"/>
                <a:cs typeface="Arial"/>
              </a:rPr>
              <a:t>educativa.</a:t>
            </a:r>
            <a:r>
              <a:rPr sz="2700" i="1" spc="-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Madrid:</a:t>
            </a:r>
            <a:r>
              <a:rPr sz="260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00AFEF"/>
                </a:solidFill>
                <a:latin typeface="Microsoft Sans Serif"/>
                <a:cs typeface="Microsoft Sans Serif"/>
              </a:rPr>
              <a:t>CEPE</a:t>
            </a:r>
            <a:r>
              <a:rPr sz="2600" spc="-5" dirty="0">
                <a:latin typeface="Microsoft Sans Serif"/>
                <a:cs typeface="Microsoft Sans Serif"/>
              </a:rPr>
              <a:t>.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4608" y="4982032"/>
            <a:ext cx="11303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195717"/>
            <a:ext cx="10685780" cy="49961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800" spc="65" dirty="0">
                <a:latin typeface="Microsoft Sans Serif"/>
                <a:cs typeface="Microsoft Sans Serif"/>
              </a:rPr>
              <a:t>Apartados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8,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9,10,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11 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12.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 algn="just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25" dirty="0">
                <a:latin typeface="Microsoft Sans Serif"/>
                <a:cs typeface="Microsoft Sans Serif"/>
              </a:rPr>
              <a:t>Asignatura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Filosofía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y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Ética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38125" marR="5080" indent="-173990" algn="just">
              <a:lnSpc>
                <a:spcPts val="3000"/>
              </a:lnSpc>
              <a:spcBef>
                <a:spcPts val="905"/>
              </a:spcBef>
              <a:buFont typeface="Arial MT"/>
              <a:buChar char="•"/>
              <a:tabLst>
                <a:tab pos="238760" algn="l"/>
              </a:tabLst>
            </a:pPr>
            <a:r>
              <a:rPr sz="2800" spc="140" dirty="0">
                <a:latin typeface="Microsoft Sans Serif"/>
                <a:cs typeface="Microsoft Sans Serif"/>
              </a:rPr>
              <a:t>Los </a:t>
            </a:r>
            <a:r>
              <a:rPr sz="2800" spc="145" dirty="0">
                <a:latin typeface="Microsoft Sans Serif"/>
                <a:cs typeface="Microsoft Sans Serif"/>
              </a:rPr>
              <a:t>alumnos </a:t>
            </a:r>
            <a:r>
              <a:rPr sz="2800" spc="125" dirty="0">
                <a:latin typeface="Microsoft Sans Serif"/>
                <a:cs typeface="Microsoft Sans Serif"/>
              </a:rPr>
              <a:t>valorarán </a:t>
            </a:r>
            <a:r>
              <a:rPr sz="2800" spc="110" dirty="0">
                <a:latin typeface="Microsoft Sans Serif"/>
                <a:cs typeface="Microsoft Sans Serif"/>
              </a:rPr>
              <a:t>el </a:t>
            </a:r>
            <a:r>
              <a:rPr sz="2800" spc="140" dirty="0">
                <a:latin typeface="Microsoft Sans Serif"/>
                <a:cs typeface="Microsoft Sans Serif"/>
              </a:rPr>
              <a:t>aspecto </a:t>
            </a:r>
            <a:r>
              <a:rPr sz="2800" spc="120" dirty="0">
                <a:latin typeface="Microsoft Sans Serif"/>
                <a:cs typeface="Microsoft Sans Serif"/>
              </a:rPr>
              <a:t>axiológico </a:t>
            </a:r>
            <a:r>
              <a:rPr sz="2800" spc="140" dirty="0">
                <a:latin typeface="Microsoft Sans Serif"/>
                <a:cs typeface="Microsoft Sans Serif"/>
              </a:rPr>
              <a:t>y darán </a:t>
            </a:r>
            <a:r>
              <a:rPr sz="2800" spc="155" dirty="0">
                <a:latin typeface="Microsoft Sans Serif"/>
                <a:cs typeface="Microsoft Sans Serif"/>
              </a:rPr>
              <a:t>una </a:t>
            </a:r>
            <a:r>
              <a:rPr sz="2800" spc="16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importancia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a</a:t>
            </a:r>
            <a:r>
              <a:rPr sz="2800" spc="95" dirty="0">
                <a:latin typeface="Microsoft Sans Serif"/>
                <a:cs typeface="Microsoft Sans Serif"/>
              </a:rPr>
              <a:t> la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conducta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racional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en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todos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los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aspectos.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 algn="just">
              <a:lnSpc>
                <a:spcPct val="100000"/>
              </a:lnSpc>
              <a:spcBef>
                <a:spcPts val="1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05" dirty="0">
                <a:latin typeface="Microsoft Sans Serif"/>
                <a:cs typeface="Microsoft Sans Serif"/>
              </a:rPr>
              <a:t>Asignatura: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Dibujo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38125" marR="6985" indent="-173990" algn="just">
              <a:lnSpc>
                <a:spcPct val="89300"/>
              </a:lnSpc>
              <a:spcBef>
                <a:spcPts val="870"/>
              </a:spcBef>
              <a:buFont typeface="Arial MT"/>
              <a:buChar char="•"/>
              <a:tabLst>
                <a:tab pos="238760" algn="l"/>
              </a:tabLst>
            </a:pPr>
            <a:r>
              <a:rPr sz="2800" dirty="0">
                <a:latin typeface="Microsoft Sans Serif"/>
                <a:cs typeface="Microsoft Sans Serif"/>
              </a:rPr>
              <a:t>El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alumno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identificará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las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características</a:t>
            </a:r>
            <a:r>
              <a:rPr sz="2800" dirty="0">
                <a:latin typeface="Microsoft Sans Serif"/>
                <a:cs typeface="Microsoft Sans Serif"/>
              </a:rPr>
              <a:t> de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los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materiales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y 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herramientas propias </a:t>
            </a:r>
            <a:r>
              <a:rPr sz="2800" dirty="0">
                <a:latin typeface="Microsoft Sans Serif"/>
                <a:cs typeface="Microsoft Sans Serif"/>
              </a:rPr>
              <a:t>de </a:t>
            </a:r>
            <a:r>
              <a:rPr sz="2800" spc="-5" dirty="0">
                <a:latin typeface="Microsoft Sans Serif"/>
                <a:cs typeface="Microsoft Sans Serif"/>
              </a:rPr>
              <a:t>la disciplina </a:t>
            </a:r>
            <a:r>
              <a:rPr sz="2800" spc="5" dirty="0">
                <a:latin typeface="Microsoft Sans Serif"/>
                <a:cs typeface="Microsoft Sans Serif"/>
              </a:rPr>
              <a:t>con </a:t>
            </a:r>
            <a:r>
              <a:rPr sz="2800" spc="-5" dirty="0">
                <a:latin typeface="Microsoft Sans Serif"/>
                <a:cs typeface="Microsoft Sans Serif"/>
              </a:rPr>
              <a:t>la finalidad </a:t>
            </a:r>
            <a:r>
              <a:rPr sz="2800" dirty="0">
                <a:latin typeface="Microsoft Sans Serif"/>
                <a:cs typeface="Microsoft Sans Serif"/>
              </a:rPr>
              <a:t>de </a:t>
            </a:r>
            <a:r>
              <a:rPr sz="2800" spc="-5" dirty="0">
                <a:latin typeface="Microsoft Sans Serif"/>
                <a:cs typeface="Microsoft Sans Serif"/>
              </a:rPr>
              <a:t>conocer </a:t>
            </a:r>
            <a:r>
              <a:rPr sz="2800" dirty="0">
                <a:latin typeface="Microsoft Sans Serif"/>
                <a:cs typeface="Microsoft Sans Serif"/>
              </a:rPr>
              <a:t> las </a:t>
            </a:r>
            <a:r>
              <a:rPr sz="2800" spc="-5" dirty="0">
                <a:latin typeface="Microsoft Sans Serif"/>
                <a:cs typeface="Microsoft Sans Serif"/>
              </a:rPr>
              <a:t>bases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del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lenguaje</a:t>
            </a:r>
            <a:r>
              <a:rPr sz="2800" spc="-5" dirty="0">
                <a:latin typeface="Microsoft Sans Serif"/>
                <a:cs typeface="Microsoft Sans Serif"/>
              </a:rPr>
              <a:t> gráfico.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 algn="just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30" dirty="0">
                <a:latin typeface="Microsoft Sans Serif"/>
                <a:cs typeface="Microsoft Sans Serif"/>
              </a:rPr>
              <a:t>Grado: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Sexto.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50" dirty="0">
                <a:latin typeface="Microsoft Sans Serif"/>
                <a:cs typeface="Microsoft Sans Serif"/>
              </a:rPr>
              <a:t>Fecha</a:t>
            </a:r>
            <a:r>
              <a:rPr sz="2800" spc="19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de</a:t>
            </a:r>
            <a:r>
              <a:rPr sz="2800" spc="21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aplicación:</a:t>
            </a:r>
            <a:r>
              <a:rPr sz="2800" spc="19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primer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60" dirty="0">
                <a:latin typeface="Microsoft Sans Serif"/>
                <a:cs typeface="Microsoft Sans Serif"/>
              </a:rPr>
              <a:t>semana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de</a:t>
            </a:r>
            <a:r>
              <a:rPr sz="2800" spc="21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septiembre.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338973"/>
            <a:ext cx="10965180" cy="34931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800" spc="65" dirty="0">
                <a:latin typeface="Microsoft Sans Serif"/>
                <a:cs typeface="Microsoft Sans Serif"/>
              </a:rPr>
              <a:t>Apartados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8,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9,10,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11 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12.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41300" indent="-177165" algn="just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10" dirty="0">
                <a:latin typeface="Microsoft Sans Serif"/>
                <a:cs typeface="Microsoft Sans Serif"/>
              </a:rPr>
              <a:t>Justificación.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38125" marR="10795" indent="-173990" algn="just">
              <a:lnSpc>
                <a:spcPct val="89600"/>
              </a:lnSpc>
              <a:spcBef>
                <a:spcPts val="855"/>
              </a:spcBef>
              <a:buFont typeface="Arial MT"/>
              <a:buChar char="•"/>
              <a:tabLst>
                <a:tab pos="238760" algn="l"/>
              </a:tabLst>
            </a:pPr>
            <a:r>
              <a:rPr sz="2800" spc="140" dirty="0">
                <a:latin typeface="Microsoft Sans Serif"/>
                <a:cs typeface="Microsoft Sans Serif"/>
              </a:rPr>
              <a:t>La </a:t>
            </a:r>
            <a:r>
              <a:rPr sz="2800" spc="114" dirty="0">
                <a:latin typeface="Microsoft Sans Serif"/>
                <a:cs typeface="Microsoft Sans Serif"/>
              </a:rPr>
              <a:t>actividad </a:t>
            </a:r>
            <a:r>
              <a:rPr sz="2800" spc="140" dirty="0">
                <a:latin typeface="Microsoft Sans Serif"/>
                <a:cs typeface="Microsoft Sans Serif"/>
              </a:rPr>
              <a:t>es </a:t>
            </a:r>
            <a:r>
              <a:rPr sz="2800" spc="135" dirty="0">
                <a:latin typeface="Microsoft Sans Serif"/>
                <a:cs typeface="Microsoft Sans Serif"/>
              </a:rPr>
              <a:t>fundamental </a:t>
            </a:r>
            <a:r>
              <a:rPr sz="2800" spc="150" dirty="0">
                <a:latin typeface="Microsoft Sans Serif"/>
                <a:cs typeface="Microsoft Sans Serif"/>
              </a:rPr>
              <a:t>ya que </a:t>
            </a:r>
            <a:r>
              <a:rPr sz="2800" spc="125" dirty="0">
                <a:latin typeface="Microsoft Sans Serif"/>
                <a:cs typeface="Microsoft Sans Serif"/>
              </a:rPr>
              <a:t>permite </a:t>
            </a:r>
            <a:r>
              <a:rPr sz="2800" spc="114" dirty="0">
                <a:latin typeface="Microsoft Sans Serif"/>
                <a:cs typeface="Microsoft Sans Serif"/>
              </a:rPr>
              <a:t>analizar </a:t>
            </a:r>
            <a:r>
              <a:rPr sz="2800" spc="155" dirty="0">
                <a:latin typeface="Microsoft Sans Serif"/>
                <a:cs typeface="Microsoft Sans Serif"/>
              </a:rPr>
              <a:t>cuáles </a:t>
            </a:r>
            <a:r>
              <a:rPr sz="2800" spc="16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son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los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conocimientos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previos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de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los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alumnos,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para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organizar 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las </a:t>
            </a:r>
            <a:r>
              <a:rPr sz="2800" spc="120" dirty="0">
                <a:latin typeface="Microsoft Sans Serif"/>
                <a:cs typeface="Microsoft Sans Serif"/>
              </a:rPr>
              <a:t>actividades </a:t>
            </a:r>
            <a:r>
              <a:rPr sz="2800" spc="130" dirty="0">
                <a:latin typeface="Microsoft Sans Serif"/>
                <a:cs typeface="Microsoft Sans Serif"/>
              </a:rPr>
              <a:t>temáticas y </a:t>
            </a:r>
            <a:r>
              <a:rPr sz="2800" spc="95" dirty="0">
                <a:latin typeface="Microsoft Sans Serif"/>
                <a:cs typeface="Microsoft Sans Serif"/>
              </a:rPr>
              <a:t>dirigir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los </a:t>
            </a:r>
            <a:r>
              <a:rPr sz="2800" spc="135" dirty="0">
                <a:latin typeface="Microsoft Sans Serif"/>
                <a:cs typeface="Microsoft Sans Serif"/>
              </a:rPr>
              <a:t>contenidos </a:t>
            </a:r>
            <a:r>
              <a:rPr sz="2800" spc="130" dirty="0">
                <a:latin typeface="Microsoft Sans Serif"/>
                <a:cs typeface="Microsoft Sans Serif"/>
              </a:rPr>
              <a:t>hacia </a:t>
            </a:r>
            <a:r>
              <a:rPr sz="2800" spc="120" dirty="0">
                <a:latin typeface="Microsoft Sans Serif"/>
                <a:cs typeface="Microsoft Sans Serif"/>
              </a:rPr>
              <a:t>el 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trabajo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105" dirty="0">
                <a:latin typeface="Microsoft Sans Serif"/>
                <a:cs typeface="Microsoft Sans Serif"/>
              </a:rPr>
              <a:t>interdisciplinario.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238125" marR="5080" indent="-173990" algn="just">
              <a:lnSpc>
                <a:spcPts val="3000"/>
              </a:lnSpc>
              <a:spcBef>
                <a:spcPts val="955"/>
              </a:spcBef>
              <a:buFont typeface="Arial MT"/>
              <a:buChar char="•"/>
              <a:tabLst>
                <a:tab pos="238760" algn="l"/>
              </a:tabLst>
            </a:pPr>
            <a:r>
              <a:rPr sz="2800" spc="140" dirty="0">
                <a:latin typeface="Microsoft Sans Serif"/>
                <a:cs typeface="Microsoft Sans Serif"/>
              </a:rPr>
              <a:t>Las </a:t>
            </a:r>
            <a:r>
              <a:rPr sz="2800" spc="120" dirty="0">
                <a:latin typeface="Microsoft Sans Serif"/>
                <a:cs typeface="Microsoft Sans Serif"/>
              </a:rPr>
              <a:t>interrogantes </a:t>
            </a:r>
            <a:r>
              <a:rPr sz="2800" spc="140" dirty="0">
                <a:latin typeface="Microsoft Sans Serif"/>
                <a:cs typeface="Microsoft Sans Serif"/>
              </a:rPr>
              <a:t>que </a:t>
            </a:r>
            <a:r>
              <a:rPr sz="2800" spc="130" dirty="0">
                <a:latin typeface="Microsoft Sans Serif"/>
                <a:cs typeface="Microsoft Sans Serif"/>
              </a:rPr>
              <a:t>guían </a:t>
            </a:r>
            <a:r>
              <a:rPr sz="2800" spc="100" dirty="0">
                <a:latin typeface="Microsoft Sans Serif"/>
                <a:cs typeface="Microsoft Sans Serif"/>
              </a:rPr>
              <a:t>el </a:t>
            </a:r>
            <a:r>
              <a:rPr sz="2800" spc="130" dirty="0">
                <a:latin typeface="Microsoft Sans Serif"/>
                <a:cs typeface="Microsoft Sans Serif"/>
              </a:rPr>
              <a:t>presente proyecto </a:t>
            </a:r>
            <a:r>
              <a:rPr sz="2800" spc="135" dirty="0">
                <a:latin typeface="Microsoft Sans Serif"/>
                <a:cs typeface="Microsoft Sans Serif"/>
              </a:rPr>
              <a:t>apuntan  </a:t>
            </a:r>
            <a:r>
              <a:rPr sz="2800" spc="254" dirty="0">
                <a:latin typeface="Microsoft Sans Serif"/>
                <a:cs typeface="Microsoft Sans Serif"/>
              </a:rPr>
              <a:t>a </a:t>
            </a:r>
            <a:r>
              <a:rPr sz="2800" spc="260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la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percepción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del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acoso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escolar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en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todo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tipo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de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escuelas.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386537"/>
            <a:ext cx="45872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65" dirty="0"/>
              <a:t>Apartados</a:t>
            </a:r>
            <a:r>
              <a:rPr sz="2800" spc="30" dirty="0"/>
              <a:t> </a:t>
            </a:r>
            <a:r>
              <a:rPr sz="2800" spc="55" dirty="0"/>
              <a:t>8,</a:t>
            </a:r>
            <a:r>
              <a:rPr sz="2800" spc="35" dirty="0"/>
              <a:t> </a:t>
            </a:r>
            <a:r>
              <a:rPr sz="2800" spc="60" dirty="0"/>
              <a:t>9,10,</a:t>
            </a:r>
            <a:r>
              <a:rPr sz="2800" spc="35" dirty="0"/>
              <a:t> </a:t>
            </a:r>
            <a:r>
              <a:rPr sz="2800" spc="60" dirty="0"/>
              <a:t>11 y</a:t>
            </a:r>
            <a:r>
              <a:rPr sz="2800" spc="35" dirty="0"/>
              <a:t> </a:t>
            </a:r>
            <a:r>
              <a:rPr sz="2800" spc="65" dirty="0"/>
              <a:t>12.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5524" y="804418"/>
            <a:ext cx="59690" cy="25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590"/>
              </a:lnSpc>
            </a:pPr>
            <a:r>
              <a:rPr sz="500" dirty="0">
                <a:latin typeface="Microsoft Sans Serif"/>
                <a:cs typeface="Microsoft Sans Serif"/>
              </a:rPr>
              <a:t> </a:t>
            </a:r>
            <a:endParaRPr sz="5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5456" y="1046099"/>
          <a:ext cx="10519410" cy="3573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265"/>
                <a:gridCol w="2631440"/>
                <a:gridCol w="5259705"/>
              </a:tblGrid>
              <a:tr h="570077">
                <a:tc gridSpan="3">
                  <a:txBody>
                    <a:bodyPr/>
                    <a:lstStyle/>
                    <a:p>
                      <a:pPr marL="4865370" marR="2111375" indent="-2686050">
                        <a:lnSpc>
                          <a:spcPts val="2039"/>
                        </a:lnSpc>
                        <a:spcBef>
                          <a:spcPts val="305"/>
                        </a:spcBef>
                      </a:pP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Nombre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del Proyecto: </a:t>
                      </a: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Educando 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en 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valores. </a:t>
                      </a: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No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al 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acoso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escolar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232">
                <a:tc grid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Actividad:</a:t>
                      </a:r>
                      <a:r>
                        <a:rPr sz="1800" spc="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Diagnóstico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6057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95" dirty="0">
                          <a:latin typeface="Microsoft Sans Serif"/>
                          <a:cs typeface="Microsoft Sans Serif"/>
                        </a:rPr>
                        <a:t>Fecha</a:t>
                      </a:r>
                      <a:r>
                        <a:rPr sz="18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8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aplicación:</a:t>
                      </a:r>
                      <a:r>
                        <a:rPr sz="18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primer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semana</a:t>
                      </a:r>
                      <a:r>
                        <a:rPr sz="1800" spc="2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de </a:t>
                      </a:r>
                      <a:r>
                        <a:rPr sz="18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septiembre</a:t>
                      </a:r>
                      <a:r>
                        <a:rPr sz="1800" spc="2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sz="1800" spc="5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2021.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461">
                <a:tc grid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Tiempo</a:t>
                      </a: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800" spc="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desarrollo:</a:t>
                      </a:r>
                      <a:r>
                        <a:rPr sz="1800" spc="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800" spc="1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minutos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Asignaturas:</a:t>
                      </a: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Ética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8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Filosofía,</a:t>
                      </a:r>
                      <a:r>
                        <a:rPr sz="18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Dibujo, </a:t>
                      </a:r>
                      <a:r>
                        <a:rPr sz="1800" spc="40" dirty="0">
                          <a:latin typeface="Arial MT"/>
                          <a:cs typeface="Arial MT"/>
                        </a:rPr>
                        <a:t>Inglés.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28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Inicio: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 marR="4762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338070" algn="l"/>
                          <a:tab pos="3651885" algn="l"/>
                          <a:tab pos="4499610" algn="l"/>
                          <a:tab pos="4895850" algn="l"/>
                          <a:tab pos="6182360" algn="l"/>
                        </a:tabLst>
                      </a:pPr>
                      <a:r>
                        <a:rPr sz="1800" spc="110" dirty="0">
                          <a:latin typeface="Microsoft Sans Serif"/>
                          <a:cs typeface="Microsoft Sans Serif"/>
                        </a:rPr>
                        <a:t>Se </a:t>
                      </a:r>
                      <a:r>
                        <a:rPr sz="1800" spc="1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realizará </a:t>
                      </a:r>
                      <a:r>
                        <a:rPr sz="1800" spc="3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una	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inducción	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hacia	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el	</a:t>
                      </a: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proyecto,	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sus</a:t>
                      </a: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alcances,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expectativas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latin typeface="Microsoft Sans Serif"/>
                          <a:cs typeface="Microsoft Sans Serif"/>
                        </a:rPr>
                        <a:t>y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características.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2798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Desarrollo: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110" dirty="0">
                          <a:latin typeface="Microsoft Sans Serif"/>
                          <a:cs typeface="Microsoft Sans Serif"/>
                        </a:rPr>
                        <a:t>aplicación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10" dirty="0">
                          <a:latin typeface="Microsoft Sans Serif"/>
                          <a:cs typeface="Microsoft Sans Serif"/>
                        </a:rPr>
                        <a:t>del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5" dirty="0">
                          <a:latin typeface="Microsoft Sans Serif"/>
                          <a:cs typeface="Microsoft Sans Serif"/>
                        </a:rPr>
                        <a:t>examen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10" dirty="0">
                          <a:latin typeface="Microsoft Sans Serif"/>
                          <a:cs typeface="Microsoft Sans Serif"/>
                        </a:rPr>
                        <a:t>diagnóstico.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292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Cierre: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75" dirty="0">
                          <a:latin typeface="Microsoft Sans Serif"/>
                          <a:cs typeface="Microsoft Sans Serif"/>
                        </a:rPr>
                        <a:t>Satisfacción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dudas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984" y="0"/>
            <a:ext cx="154305" cy="4540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9389" y="130175"/>
            <a:ext cx="11737340" cy="6581140"/>
            <a:chOff x="199389" y="130175"/>
            <a:chExt cx="11737340" cy="6581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89" y="803275"/>
              <a:ext cx="3329940" cy="50742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189" y="130175"/>
              <a:ext cx="8511540" cy="65811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8028" y="6369811"/>
            <a:ext cx="59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059" y="228600"/>
            <a:ext cx="11565890" cy="627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0180" y="548386"/>
            <a:ext cx="59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05" y="572134"/>
            <a:ext cx="10883265" cy="481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259" y="6659371"/>
            <a:ext cx="59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844" y="300990"/>
            <a:ext cx="11556365" cy="638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1" y="0"/>
            <a:ext cx="12107545" cy="6857365"/>
            <a:chOff x="83821" y="0"/>
            <a:chExt cx="12107545" cy="6857365"/>
          </a:xfrm>
        </p:grpSpPr>
        <p:sp>
          <p:nvSpPr>
            <p:cNvPr id="3" name="object 3"/>
            <p:cNvSpPr/>
            <p:nvPr/>
          </p:nvSpPr>
          <p:spPr>
            <a:xfrm>
              <a:off x="909320" y="1568450"/>
              <a:ext cx="930910" cy="4420870"/>
            </a:xfrm>
            <a:custGeom>
              <a:avLst/>
              <a:gdLst/>
              <a:ahLst/>
              <a:cxnLst/>
              <a:rect l="l" t="t" r="r" b="b"/>
              <a:pathLst>
                <a:path w="930910" h="4420870">
                  <a:moveTo>
                    <a:pt x="15240" y="0"/>
                  </a:moveTo>
                  <a:lnTo>
                    <a:pt x="48895" y="34289"/>
                  </a:lnTo>
                  <a:lnTo>
                    <a:pt x="82550" y="69214"/>
                  </a:lnTo>
                  <a:lnTo>
                    <a:pt x="114935" y="104775"/>
                  </a:lnTo>
                  <a:lnTo>
                    <a:pt x="147320" y="140335"/>
                  </a:lnTo>
                  <a:lnTo>
                    <a:pt x="178435" y="175895"/>
                  </a:lnTo>
                  <a:lnTo>
                    <a:pt x="208915" y="212089"/>
                  </a:lnTo>
                  <a:lnTo>
                    <a:pt x="239395" y="248920"/>
                  </a:lnTo>
                  <a:lnTo>
                    <a:pt x="268605" y="285750"/>
                  </a:lnTo>
                  <a:lnTo>
                    <a:pt x="297180" y="323214"/>
                  </a:lnTo>
                  <a:lnTo>
                    <a:pt x="325755" y="361314"/>
                  </a:lnTo>
                  <a:lnTo>
                    <a:pt x="353060" y="398779"/>
                  </a:lnTo>
                  <a:lnTo>
                    <a:pt x="379730" y="437514"/>
                  </a:lnTo>
                  <a:lnTo>
                    <a:pt x="406400" y="475614"/>
                  </a:lnTo>
                  <a:lnTo>
                    <a:pt x="431800" y="514985"/>
                  </a:lnTo>
                  <a:lnTo>
                    <a:pt x="456565" y="554354"/>
                  </a:lnTo>
                  <a:lnTo>
                    <a:pt x="481330" y="593725"/>
                  </a:lnTo>
                  <a:lnTo>
                    <a:pt x="504825" y="633095"/>
                  </a:lnTo>
                  <a:lnTo>
                    <a:pt x="527685" y="673100"/>
                  </a:lnTo>
                  <a:lnTo>
                    <a:pt x="549910" y="713739"/>
                  </a:lnTo>
                  <a:lnTo>
                    <a:pt x="572135" y="754379"/>
                  </a:lnTo>
                  <a:lnTo>
                    <a:pt x="593090" y="795020"/>
                  </a:lnTo>
                  <a:lnTo>
                    <a:pt x="613410" y="836295"/>
                  </a:lnTo>
                  <a:lnTo>
                    <a:pt x="633095" y="877570"/>
                  </a:lnTo>
                  <a:lnTo>
                    <a:pt x="652145" y="918845"/>
                  </a:lnTo>
                  <a:lnTo>
                    <a:pt x="671195" y="960754"/>
                  </a:lnTo>
                  <a:lnTo>
                    <a:pt x="688975" y="1002664"/>
                  </a:lnTo>
                  <a:lnTo>
                    <a:pt x="706120" y="1044575"/>
                  </a:lnTo>
                  <a:lnTo>
                    <a:pt x="722630" y="1087120"/>
                  </a:lnTo>
                  <a:lnTo>
                    <a:pt x="738505" y="1129664"/>
                  </a:lnTo>
                  <a:lnTo>
                    <a:pt x="754380" y="1172210"/>
                  </a:lnTo>
                  <a:lnTo>
                    <a:pt x="768985" y="1215389"/>
                  </a:lnTo>
                  <a:lnTo>
                    <a:pt x="782955" y="1258570"/>
                  </a:lnTo>
                  <a:lnTo>
                    <a:pt x="796290" y="1301750"/>
                  </a:lnTo>
                  <a:lnTo>
                    <a:pt x="808990" y="1344929"/>
                  </a:lnTo>
                  <a:lnTo>
                    <a:pt x="821055" y="1388110"/>
                  </a:lnTo>
                  <a:lnTo>
                    <a:pt x="833119" y="1431925"/>
                  </a:lnTo>
                  <a:lnTo>
                    <a:pt x="843915" y="1475739"/>
                  </a:lnTo>
                  <a:lnTo>
                    <a:pt x="854075" y="1519554"/>
                  </a:lnTo>
                  <a:lnTo>
                    <a:pt x="863600" y="1564004"/>
                  </a:lnTo>
                  <a:lnTo>
                    <a:pt x="872490" y="1607820"/>
                  </a:lnTo>
                  <a:lnTo>
                    <a:pt x="880744" y="1652270"/>
                  </a:lnTo>
                  <a:lnTo>
                    <a:pt x="888365" y="1696720"/>
                  </a:lnTo>
                  <a:lnTo>
                    <a:pt x="895350" y="1740535"/>
                  </a:lnTo>
                  <a:lnTo>
                    <a:pt x="901700" y="1785620"/>
                  </a:lnTo>
                  <a:lnTo>
                    <a:pt x="907415" y="1830070"/>
                  </a:lnTo>
                  <a:lnTo>
                    <a:pt x="913130" y="1874520"/>
                  </a:lnTo>
                  <a:lnTo>
                    <a:pt x="917575" y="1918970"/>
                  </a:lnTo>
                  <a:lnTo>
                    <a:pt x="921385" y="1964054"/>
                  </a:lnTo>
                  <a:lnTo>
                    <a:pt x="924560" y="2008504"/>
                  </a:lnTo>
                  <a:lnTo>
                    <a:pt x="927100" y="2053589"/>
                  </a:lnTo>
                  <a:lnTo>
                    <a:pt x="929005" y="2098040"/>
                  </a:lnTo>
                  <a:lnTo>
                    <a:pt x="930275" y="2143125"/>
                  </a:lnTo>
                  <a:lnTo>
                    <a:pt x="930910" y="2188210"/>
                  </a:lnTo>
                  <a:lnTo>
                    <a:pt x="930910" y="2232660"/>
                  </a:lnTo>
                  <a:lnTo>
                    <a:pt x="930275" y="2277745"/>
                  </a:lnTo>
                  <a:lnTo>
                    <a:pt x="929005" y="2322830"/>
                  </a:lnTo>
                  <a:lnTo>
                    <a:pt x="927100" y="2367280"/>
                  </a:lnTo>
                  <a:lnTo>
                    <a:pt x="924560" y="2412365"/>
                  </a:lnTo>
                  <a:lnTo>
                    <a:pt x="921385" y="2456815"/>
                  </a:lnTo>
                  <a:lnTo>
                    <a:pt x="917575" y="2501900"/>
                  </a:lnTo>
                  <a:lnTo>
                    <a:pt x="913130" y="2546350"/>
                  </a:lnTo>
                  <a:lnTo>
                    <a:pt x="907415" y="2590800"/>
                  </a:lnTo>
                  <a:lnTo>
                    <a:pt x="901700" y="2635250"/>
                  </a:lnTo>
                  <a:lnTo>
                    <a:pt x="895350" y="2679700"/>
                  </a:lnTo>
                  <a:lnTo>
                    <a:pt x="888365" y="2724150"/>
                  </a:lnTo>
                  <a:lnTo>
                    <a:pt x="880744" y="2768600"/>
                  </a:lnTo>
                  <a:lnTo>
                    <a:pt x="872490" y="2813050"/>
                  </a:lnTo>
                  <a:lnTo>
                    <a:pt x="863600" y="2856865"/>
                  </a:lnTo>
                  <a:lnTo>
                    <a:pt x="854075" y="2901315"/>
                  </a:lnTo>
                  <a:lnTo>
                    <a:pt x="843915" y="2945130"/>
                  </a:lnTo>
                  <a:lnTo>
                    <a:pt x="833119" y="2988945"/>
                  </a:lnTo>
                  <a:lnTo>
                    <a:pt x="821055" y="3032125"/>
                  </a:lnTo>
                  <a:lnTo>
                    <a:pt x="808990" y="3075940"/>
                  </a:lnTo>
                  <a:lnTo>
                    <a:pt x="796290" y="3119120"/>
                  </a:lnTo>
                  <a:lnTo>
                    <a:pt x="782955" y="3162300"/>
                  </a:lnTo>
                  <a:lnTo>
                    <a:pt x="768985" y="3205480"/>
                  </a:lnTo>
                  <a:lnTo>
                    <a:pt x="754380" y="3248660"/>
                  </a:lnTo>
                  <a:lnTo>
                    <a:pt x="738505" y="3291204"/>
                  </a:lnTo>
                  <a:lnTo>
                    <a:pt x="722630" y="3333750"/>
                  </a:lnTo>
                  <a:lnTo>
                    <a:pt x="706120" y="3376295"/>
                  </a:lnTo>
                  <a:lnTo>
                    <a:pt x="688975" y="3418204"/>
                  </a:lnTo>
                  <a:lnTo>
                    <a:pt x="671195" y="3460115"/>
                  </a:lnTo>
                  <a:lnTo>
                    <a:pt x="652145" y="3502025"/>
                  </a:lnTo>
                  <a:lnTo>
                    <a:pt x="633095" y="3543300"/>
                  </a:lnTo>
                  <a:lnTo>
                    <a:pt x="613410" y="3584575"/>
                  </a:lnTo>
                  <a:lnTo>
                    <a:pt x="593090" y="3625850"/>
                  </a:lnTo>
                  <a:lnTo>
                    <a:pt x="572135" y="3666490"/>
                  </a:lnTo>
                  <a:lnTo>
                    <a:pt x="549910" y="3707129"/>
                  </a:lnTo>
                  <a:lnTo>
                    <a:pt x="527685" y="3747135"/>
                  </a:lnTo>
                  <a:lnTo>
                    <a:pt x="504825" y="3787775"/>
                  </a:lnTo>
                  <a:lnTo>
                    <a:pt x="481330" y="3827145"/>
                  </a:lnTo>
                  <a:lnTo>
                    <a:pt x="456565" y="3866515"/>
                  </a:lnTo>
                  <a:lnTo>
                    <a:pt x="431800" y="3905885"/>
                  </a:lnTo>
                  <a:lnTo>
                    <a:pt x="406400" y="3944620"/>
                  </a:lnTo>
                  <a:lnTo>
                    <a:pt x="379730" y="3983354"/>
                  </a:lnTo>
                  <a:lnTo>
                    <a:pt x="353060" y="4022090"/>
                  </a:lnTo>
                  <a:lnTo>
                    <a:pt x="325755" y="4059554"/>
                  </a:lnTo>
                  <a:lnTo>
                    <a:pt x="297180" y="4097654"/>
                  </a:lnTo>
                  <a:lnTo>
                    <a:pt x="268605" y="4134485"/>
                  </a:lnTo>
                  <a:lnTo>
                    <a:pt x="239395" y="4171950"/>
                  </a:lnTo>
                  <a:lnTo>
                    <a:pt x="208915" y="4208145"/>
                  </a:lnTo>
                  <a:lnTo>
                    <a:pt x="178435" y="4244975"/>
                  </a:lnTo>
                  <a:lnTo>
                    <a:pt x="147320" y="4280535"/>
                  </a:lnTo>
                  <a:lnTo>
                    <a:pt x="114935" y="4316095"/>
                  </a:lnTo>
                  <a:lnTo>
                    <a:pt x="82550" y="4351655"/>
                  </a:lnTo>
                  <a:lnTo>
                    <a:pt x="48895" y="4385945"/>
                  </a:lnTo>
                  <a:lnTo>
                    <a:pt x="15240" y="4420870"/>
                  </a:lnTo>
                  <a:lnTo>
                    <a:pt x="0" y="4405630"/>
                  </a:lnTo>
                  <a:lnTo>
                    <a:pt x="34290" y="4370705"/>
                  </a:lnTo>
                  <a:lnTo>
                    <a:pt x="67310" y="4335780"/>
                  </a:lnTo>
                  <a:lnTo>
                    <a:pt x="100330" y="4300855"/>
                  </a:lnTo>
                  <a:lnTo>
                    <a:pt x="132080" y="4265295"/>
                  </a:lnTo>
                  <a:lnTo>
                    <a:pt x="163195" y="4229100"/>
                  </a:lnTo>
                  <a:lnTo>
                    <a:pt x="194310" y="4192270"/>
                  </a:lnTo>
                  <a:lnTo>
                    <a:pt x="224155" y="4156075"/>
                  </a:lnTo>
                  <a:lnTo>
                    <a:pt x="254000" y="4118610"/>
                  </a:lnTo>
                  <a:lnTo>
                    <a:pt x="282575" y="4081145"/>
                  </a:lnTo>
                  <a:lnTo>
                    <a:pt x="310515" y="4043679"/>
                  </a:lnTo>
                  <a:lnTo>
                    <a:pt x="338455" y="4005579"/>
                  </a:lnTo>
                  <a:lnTo>
                    <a:pt x="365125" y="3966845"/>
                  </a:lnTo>
                  <a:lnTo>
                    <a:pt x="391160" y="3928110"/>
                  </a:lnTo>
                  <a:lnTo>
                    <a:pt x="417195" y="3889375"/>
                  </a:lnTo>
                  <a:lnTo>
                    <a:pt x="441960" y="3850004"/>
                  </a:lnTo>
                  <a:lnTo>
                    <a:pt x="466090" y="3810000"/>
                  </a:lnTo>
                  <a:lnTo>
                    <a:pt x="489585" y="3769995"/>
                  </a:lnTo>
                  <a:lnTo>
                    <a:pt x="512445" y="3729990"/>
                  </a:lnTo>
                  <a:lnTo>
                    <a:pt x="535305" y="3689350"/>
                  </a:lnTo>
                  <a:lnTo>
                    <a:pt x="556895" y="3648710"/>
                  </a:lnTo>
                  <a:lnTo>
                    <a:pt x="577850" y="3608070"/>
                  </a:lnTo>
                  <a:lnTo>
                    <a:pt x="598170" y="3566795"/>
                  </a:lnTo>
                  <a:lnTo>
                    <a:pt x="617855" y="3525520"/>
                  </a:lnTo>
                  <a:lnTo>
                    <a:pt x="636905" y="3483610"/>
                  </a:lnTo>
                  <a:lnTo>
                    <a:pt x="655320" y="3441700"/>
                  </a:lnTo>
                  <a:lnTo>
                    <a:pt x="673100" y="3399790"/>
                  </a:lnTo>
                  <a:lnTo>
                    <a:pt x="690245" y="3357245"/>
                  </a:lnTo>
                  <a:lnTo>
                    <a:pt x="706755" y="3314700"/>
                  </a:lnTo>
                  <a:lnTo>
                    <a:pt x="722630" y="3272154"/>
                  </a:lnTo>
                  <a:lnTo>
                    <a:pt x="737869" y="3228975"/>
                  </a:lnTo>
                  <a:lnTo>
                    <a:pt x="752475" y="3186430"/>
                  </a:lnTo>
                  <a:lnTo>
                    <a:pt x="766444" y="3143250"/>
                  </a:lnTo>
                  <a:lnTo>
                    <a:pt x="779780" y="3099435"/>
                  </a:lnTo>
                  <a:lnTo>
                    <a:pt x="792480" y="3056255"/>
                  </a:lnTo>
                  <a:lnTo>
                    <a:pt x="804544" y="3012440"/>
                  </a:lnTo>
                  <a:lnTo>
                    <a:pt x="815340" y="2968625"/>
                  </a:lnTo>
                  <a:lnTo>
                    <a:pt x="826135" y="2924810"/>
                  </a:lnTo>
                  <a:lnTo>
                    <a:pt x="836294" y="2880360"/>
                  </a:lnTo>
                  <a:lnTo>
                    <a:pt x="845819" y="2836545"/>
                  </a:lnTo>
                  <a:lnTo>
                    <a:pt x="854710" y="2792095"/>
                  </a:lnTo>
                  <a:lnTo>
                    <a:pt x="862330" y="2747645"/>
                  </a:lnTo>
                  <a:lnTo>
                    <a:pt x="869950" y="2703195"/>
                  </a:lnTo>
                  <a:lnTo>
                    <a:pt x="876935" y="2658745"/>
                  </a:lnTo>
                  <a:lnTo>
                    <a:pt x="883285" y="2614295"/>
                  </a:lnTo>
                  <a:lnTo>
                    <a:pt x="888365" y="2569210"/>
                  </a:lnTo>
                  <a:lnTo>
                    <a:pt x="893444" y="2524760"/>
                  </a:lnTo>
                  <a:lnTo>
                    <a:pt x="897255" y="2479675"/>
                  </a:lnTo>
                  <a:lnTo>
                    <a:pt x="901065" y="2435225"/>
                  </a:lnTo>
                  <a:lnTo>
                    <a:pt x="904240" y="2390140"/>
                  </a:lnTo>
                  <a:lnTo>
                    <a:pt x="906144" y="2345055"/>
                  </a:lnTo>
                  <a:lnTo>
                    <a:pt x="908050" y="2300605"/>
                  </a:lnTo>
                  <a:lnTo>
                    <a:pt x="908685" y="2255520"/>
                  </a:lnTo>
                  <a:lnTo>
                    <a:pt x="909319" y="2210435"/>
                  </a:lnTo>
                  <a:lnTo>
                    <a:pt x="908685" y="2165350"/>
                  </a:lnTo>
                  <a:lnTo>
                    <a:pt x="908050" y="2120265"/>
                  </a:lnTo>
                  <a:lnTo>
                    <a:pt x="906144" y="2075814"/>
                  </a:lnTo>
                  <a:lnTo>
                    <a:pt x="904240" y="2030729"/>
                  </a:lnTo>
                  <a:lnTo>
                    <a:pt x="901065" y="1985645"/>
                  </a:lnTo>
                  <a:lnTo>
                    <a:pt x="897255" y="1940560"/>
                  </a:lnTo>
                  <a:lnTo>
                    <a:pt x="893444" y="1896110"/>
                  </a:lnTo>
                  <a:lnTo>
                    <a:pt x="888365" y="1851025"/>
                  </a:lnTo>
                  <a:lnTo>
                    <a:pt x="883285" y="1806575"/>
                  </a:lnTo>
                  <a:lnTo>
                    <a:pt x="876935" y="1762125"/>
                  </a:lnTo>
                  <a:lnTo>
                    <a:pt x="869950" y="1717675"/>
                  </a:lnTo>
                  <a:lnTo>
                    <a:pt x="862330" y="1673225"/>
                  </a:lnTo>
                  <a:lnTo>
                    <a:pt x="854710" y="1628775"/>
                  </a:lnTo>
                  <a:lnTo>
                    <a:pt x="845819" y="1584325"/>
                  </a:lnTo>
                  <a:lnTo>
                    <a:pt x="836294" y="1539875"/>
                  </a:lnTo>
                  <a:lnTo>
                    <a:pt x="826135" y="1496060"/>
                  </a:lnTo>
                  <a:lnTo>
                    <a:pt x="815340" y="1452245"/>
                  </a:lnTo>
                  <a:lnTo>
                    <a:pt x="804544" y="1408429"/>
                  </a:lnTo>
                  <a:lnTo>
                    <a:pt x="792480" y="1364614"/>
                  </a:lnTo>
                  <a:lnTo>
                    <a:pt x="779780" y="1321435"/>
                  </a:lnTo>
                  <a:lnTo>
                    <a:pt x="766444" y="1277620"/>
                  </a:lnTo>
                  <a:lnTo>
                    <a:pt x="752475" y="1234439"/>
                  </a:lnTo>
                  <a:lnTo>
                    <a:pt x="737869" y="1191260"/>
                  </a:lnTo>
                  <a:lnTo>
                    <a:pt x="722630" y="1148714"/>
                  </a:lnTo>
                  <a:lnTo>
                    <a:pt x="706755" y="1106170"/>
                  </a:lnTo>
                  <a:lnTo>
                    <a:pt x="690245" y="1063625"/>
                  </a:lnTo>
                  <a:lnTo>
                    <a:pt x="673100" y="1021079"/>
                  </a:lnTo>
                  <a:lnTo>
                    <a:pt x="655320" y="979170"/>
                  </a:lnTo>
                  <a:lnTo>
                    <a:pt x="636905" y="937260"/>
                  </a:lnTo>
                  <a:lnTo>
                    <a:pt x="617855" y="895350"/>
                  </a:lnTo>
                  <a:lnTo>
                    <a:pt x="598170" y="854075"/>
                  </a:lnTo>
                  <a:lnTo>
                    <a:pt x="577850" y="812800"/>
                  </a:lnTo>
                  <a:lnTo>
                    <a:pt x="556895" y="772160"/>
                  </a:lnTo>
                  <a:lnTo>
                    <a:pt x="535305" y="731520"/>
                  </a:lnTo>
                  <a:lnTo>
                    <a:pt x="512445" y="690879"/>
                  </a:lnTo>
                  <a:lnTo>
                    <a:pt x="489585" y="650875"/>
                  </a:lnTo>
                  <a:lnTo>
                    <a:pt x="466090" y="610870"/>
                  </a:lnTo>
                  <a:lnTo>
                    <a:pt x="441960" y="570864"/>
                  </a:lnTo>
                  <a:lnTo>
                    <a:pt x="417195" y="531495"/>
                  </a:lnTo>
                  <a:lnTo>
                    <a:pt x="391160" y="492760"/>
                  </a:lnTo>
                  <a:lnTo>
                    <a:pt x="365125" y="454025"/>
                  </a:lnTo>
                  <a:lnTo>
                    <a:pt x="338455" y="415289"/>
                  </a:lnTo>
                  <a:lnTo>
                    <a:pt x="310515" y="377189"/>
                  </a:lnTo>
                  <a:lnTo>
                    <a:pt x="282575" y="339725"/>
                  </a:lnTo>
                  <a:lnTo>
                    <a:pt x="254000" y="302260"/>
                  </a:lnTo>
                  <a:lnTo>
                    <a:pt x="224155" y="264795"/>
                  </a:lnTo>
                  <a:lnTo>
                    <a:pt x="194310" y="227964"/>
                  </a:lnTo>
                  <a:lnTo>
                    <a:pt x="163195" y="191770"/>
                  </a:lnTo>
                  <a:lnTo>
                    <a:pt x="132080" y="155575"/>
                  </a:lnTo>
                  <a:lnTo>
                    <a:pt x="100330" y="120014"/>
                  </a:lnTo>
                  <a:lnTo>
                    <a:pt x="67310" y="85089"/>
                  </a:lnTo>
                  <a:lnTo>
                    <a:pt x="34290" y="50164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2089" y="1920875"/>
              <a:ext cx="10198100" cy="929005"/>
            </a:xfrm>
            <a:custGeom>
              <a:avLst/>
              <a:gdLst/>
              <a:ahLst/>
              <a:cxnLst/>
              <a:rect l="l" t="t" r="r" b="b"/>
              <a:pathLst>
                <a:path w="10198100" h="929005">
                  <a:moveTo>
                    <a:pt x="10198100" y="0"/>
                  </a:moveTo>
                  <a:lnTo>
                    <a:pt x="0" y="0"/>
                  </a:lnTo>
                  <a:lnTo>
                    <a:pt x="0" y="929004"/>
                  </a:lnTo>
                  <a:lnTo>
                    <a:pt x="10198100" y="929004"/>
                  </a:lnTo>
                  <a:lnTo>
                    <a:pt x="101981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700" y="1805304"/>
              <a:ext cx="1161414" cy="11614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9910" y="3314065"/>
              <a:ext cx="9860280" cy="929005"/>
            </a:xfrm>
            <a:custGeom>
              <a:avLst/>
              <a:gdLst/>
              <a:ahLst/>
              <a:cxnLst/>
              <a:rect l="l" t="t" r="r" b="b"/>
              <a:pathLst>
                <a:path w="9860280" h="929004">
                  <a:moveTo>
                    <a:pt x="9860280" y="0"/>
                  </a:moveTo>
                  <a:lnTo>
                    <a:pt x="0" y="0"/>
                  </a:lnTo>
                  <a:lnTo>
                    <a:pt x="0" y="929005"/>
                  </a:lnTo>
                  <a:lnTo>
                    <a:pt x="9860280" y="929005"/>
                  </a:lnTo>
                  <a:lnTo>
                    <a:pt x="9860280" y="0"/>
                  </a:lnTo>
                  <a:close/>
                </a:path>
              </a:pathLst>
            </a:custGeom>
            <a:solidFill>
              <a:srgbClr val="C47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520" y="3197860"/>
              <a:ext cx="1161415" cy="11614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82089" y="4707254"/>
              <a:ext cx="10198100" cy="929005"/>
            </a:xfrm>
            <a:custGeom>
              <a:avLst/>
              <a:gdLst/>
              <a:ahLst/>
              <a:cxnLst/>
              <a:rect l="l" t="t" r="r" b="b"/>
              <a:pathLst>
                <a:path w="10198100" h="929004">
                  <a:moveTo>
                    <a:pt x="10198100" y="0"/>
                  </a:moveTo>
                  <a:lnTo>
                    <a:pt x="0" y="0"/>
                  </a:lnTo>
                  <a:lnTo>
                    <a:pt x="0" y="929005"/>
                  </a:lnTo>
                  <a:lnTo>
                    <a:pt x="10198100" y="929005"/>
                  </a:lnTo>
                  <a:lnTo>
                    <a:pt x="10198100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700" y="4591050"/>
              <a:ext cx="1161414" cy="11614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48378" y="661238"/>
            <a:ext cx="32505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95" dirty="0">
                <a:solidFill>
                  <a:srgbClr val="44536A"/>
                </a:solidFill>
              </a:rPr>
              <a:t>Integrantes</a:t>
            </a:r>
            <a:r>
              <a:rPr spc="-5" dirty="0"/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82089" y="1920875"/>
            <a:ext cx="10198100" cy="9290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34060">
              <a:lnSpc>
                <a:spcPct val="100000"/>
              </a:lnSpc>
              <a:spcBef>
                <a:spcPts val="819"/>
              </a:spcBef>
            </a:pPr>
            <a:r>
              <a:rPr sz="3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Faustino</a:t>
            </a:r>
            <a:r>
              <a:rPr sz="3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Pólito</a:t>
            </a:r>
            <a:r>
              <a:rPr sz="3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Baxin.</a:t>
            </a:r>
            <a:r>
              <a:rPr sz="3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Ética,</a:t>
            </a:r>
            <a:r>
              <a:rPr sz="3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Filosofía</a:t>
            </a:r>
            <a:r>
              <a:rPr sz="3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465" y="3167837"/>
            <a:ext cx="9474835" cy="259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algn="ctr">
              <a:lnSpc>
                <a:spcPts val="5620"/>
              </a:lnSpc>
              <a:spcBef>
                <a:spcPts val="100"/>
              </a:spcBef>
            </a:pPr>
            <a:r>
              <a:rPr sz="3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3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Laura</a:t>
            </a:r>
            <a:r>
              <a:rPr sz="36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Sánchez</a:t>
            </a:r>
            <a:r>
              <a:rPr sz="3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Fernández</a:t>
            </a:r>
            <a:r>
              <a:rPr sz="4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3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Dibujo</a:t>
            </a:r>
            <a:r>
              <a:rPr sz="4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4800">
              <a:latin typeface="Microsoft Sans Serif"/>
              <a:cs typeface="Microsoft Sans Serif"/>
            </a:endParaRPr>
          </a:p>
          <a:p>
            <a:pPr marL="2814320" algn="ctr">
              <a:lnSpc>
                <a:spcPts val="4910"/>
              </a:lnSpc>
            </a:pPr>
            <a:r>
              <a:rPr sz="4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4800">
              <a:latin typeface="Microsoft Sans Serif"/>
              <a:cs typeface="Microsoft Sans Serif"/>
            </a:endParaRPr>
          </a:p>
          <a:p>
            <a:pPr marR="173990" algn="ctr">
              <a:lnSpc>
                <a:spcPts val="4810"/>
              </a:lnSpc>
            </a:pPr>
            <a:r>
              <a:rPr sz="4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4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8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48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Joaquín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Granados</a:t>
            </a:r>
            <a:r>
              <a:rPr sz="3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Arellano.</a:t>
            </a:r>
            <a:r>
              <a:rPr sz="3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Inglés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3600">
              <a:latin typeface="Microsoft Sans Serif"/>
              <a:cs typeface="Microsoft Sans Serif"/>
            </a:endParaRPr>
          </a:p>
          <a:p>
            <a:pPr marR="6508115" algn="ctr">
              <a:lnSpc>
                <a:spcPts val="4920"/>
              </a:lnSpc>
            </a:pPr>
            <a:r>
              <a:rPr sz="4300" spc="-5" dirty="0">
                <a:latin typeface="Microsoft Sans Serif"/>
                <a:cs typeface="Microsoft Sans Serif"/>
              </a:rPr>
              <a:t> </a:t>
            </a:r>
            <a:endParaRPr sz="4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6558788"/>
            <a:ext cx="59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844" y="300991"/>
            <a:ext cx="11456035" cy="579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0971" y="6321044"/>
            <a:ext cx="5397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Microsoft Sans Serif"/>
                <a:cs typeface="Microsoft Sans Serif"/>
              </a:rPr>
              <a:t> </a:t>
            </a:r>
            <a:endParaRPr sz="8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156845"/>
            <a:ext cx="11565890" cy="628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830" y="683259"/>
            <a:ext cx="10883265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03250"/>
            <a:ext cx="6238240" cy="23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spc="85" dirty="0">
                <a:latin typeface="Microsoft Sans Serif"/>
                <a:cs typeface="Microsoft Sans Serif"/>
              </a:rPr>
              <a:t>Preparación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plenaria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para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el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proyecto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conexiones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9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9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9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9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9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0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030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00"/>
              </a:lnSpc>
            </a:pPr>
            <a:r>
              <a:rPr sz="1800" spc="4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1600" y="1752600"/>
            <a:ext cx="8762365" cy="4934585"/>
            <a:chOff x="1256918" y="1253712"/>
            <a:chExt cx="8762365" cy="49345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918" y="1253713"/>
              <a:ext cx="8762329" cy="4933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5506" y="1253712"/>
              <a:ext cx="807085" cy="3834129"/>
            </a:xfrm>
            <a:custGeom>
              <a:avLst/>
              <a:gdLst/>
              <a:ahLst/>
              <a:cxnLst/>
              <a:rect l="l" t="t" r="r" b="b"/>
              <a:pathLst>
                <a:path w="807085" h="3834129">
                  <a:moveTo>
                    <a:pt x="806645" y="0"/>
                  </a:moveTo>
                  <a:lnTo>
                    <a:pt x="624096" y="0"/>
                  </a:lnTo>
                  <a:lnTo>
                    <a:pt x="0" y="3803277"/>
                  </a:lnTo>
                  <a:lnTo>
                    <a:pt x="177984" y="3834123"/>
                  </a:lnTo>
                  <a:lnTo>
                    <a:pt x="806645" y="0"/>
                  </a:lnTo>
                  <a:close/>
                </a:path>
              </a:pathLst>
            </a:custGeom>
            <a:solidFill>
              <a:srgbClr val="BB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5307" y="1253712"/>
              <a:ext cx="803275" cy="3796665"/>
            </a:xfrm>
            <a:custGeom>
              <a:avLst/>
              <a:gdLst/>
              <a:ahLst/>
              <a:cxnLst/>
              <a:rect l="l" t="t" r="r" b="b"/>
              <a:pathLst>
                <a:path w="803275" h="3796665">
                  <a:moveTo>
                    <a:pt x="803204" y="0"/>
                  </a:moveTo>
                  <a:lnTo>
                    <a:pt x="621805" y="0"/>
                  </a:lnTo>
                  <a:lnTo>
                    <a:pt x="0" y="3769013"/>
                  </a:lnTo>
                  <a:lnTo>
                    <a:pt x="179125" y="3796424"/>
                  </a:lnTo>
                  <a:lnTo>
                    <a:pt x="80320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65307" y="5022726"/>
              <a:ext cx="883285" cy="1165225"/>
            </a:xfrm>
            <a:custGeom>
              <a:avLst/>
              <a:gdLst/>
              <a:ahLst/>
              <a:cxnLst/>
              <a:rect l="l" t="t" r="r" b="b"/>
              <a:pathLst>
                <a:path w="883285" h="1165225">
                  <a:moveTo>
                    <a:pt x="0" y="0"/>
                  </a:moveTo>
                  <a:lnTo>
                    <a:pt x="844277" y="1164967"/>
                  </a:lnTo>
                  <a:lnTo>
                    <a:pt x="883069" y="1164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5506" y="5060425"/>
              <a:ext cx="1075055" cy="1127760"/>
            </a:xfrm>
            <a:custGeom>
              <a:avLst/>
              <a:gdLst/>
              <a:ahLst/>
              <a:cxnLst/>
              <a:rect l="l" t="t" r="r" b="b"/>
              <a:pathLst>
                <a:path w="1075055" h="1127760">
                  <a:moveTo>
                    <a:pt x="0" y="0"/>
                  </a:moveTo>
                  <a:lnTo>
                    <a:pt x="1037094" y="1127269"/>
                  </a:lnTo>
                  <a:lnTo>
                    <a:pt x="1074754" y="1127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5506" y="5056990"/>
              <a:ext cx="1531620" cy="1130935"/>
            </a:xfrm>
            <a:custGeom>
              <a:avLst/>
              <a:gdLst/>
              <a:ahLst/>
              <a:cxnLst/>
              <a:rect l="l" t="t" r="r" b="b"/>
              <a:pathLst>
                <a:path w="1531620" h="1130935">
                  <a:moveTo>
                    <a:pt x="0" y="0"/>
                  </a:moveTo>
                  <a:lnTo>
                    <a:pt x="0" y="3417"/>
                  </a:lnTo>
                  <a:lnTo>
                    <a:pt x="1074754" y="1130703"/>
                  </a:lnTo>
                  <a:lnTo>
                    <a:pt x="1531034" y="1130703"/>
                  </a:lnTo>
                  <a:lnTo>
                    <a:pt x="177984" y="30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5307" y="5022726"/>
              <a:ext cx="1218565" cy="1165225"/>
            </a:xfrm>
            <a:custGeom>
              <a:avLst/>
              <a:gdLst/>
              <a:ahLst/>
              <a:cxnLst/>
              <a:rect l="l" t="t" r="r" b="b"/>
              <a:pathLst>
                <a:path w="1218564" h="1165225">
                  <a:moveTo>
                    <a:pt x="0" y="0"/>
                  </a:moveTo>
                  <a:lnTo>
                    <a:pt x="883069" y="1164967"/>
                  </a:lnTo>
                  <a:lnTo>
                    <a:pt x="1218502" y="1164967"/>
                  </a:lnTo>
                  <a:lnTo>
                    <a:pt x="209921" y="68527"/>
                  </a:lnTo>
                  <a:lnTo>
                    <a:pt x="175693" y="30828"/>
                  </a:lnTo>
                  <a:lnTo>
                    <a:pt x="179125" y="30828"/>
                  </a:lnTo>
                  <a:lnTo>
                    <a:pt x="179125" y="27411"/>
                  </a:lnTo>
                  <a:lnTo>
                    <a:pt x="175693" y="27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2673" y="1253712"/>
              <a:ext cx="7717166" cy="49339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532114"/>
            <a:ext cx="188595" cy="40265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"/>
            <a:ext cx="105156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493598"/>
            <a:ext cx="10198100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70" dirty="0"/>
              <a:t> </a:t>
            </a:r>
            <a:r>
              <a:rPr spc="210" dirty="0"/>
              <a:t>pre-realizadas</a:t>
            </a:r>
            <a:r>
              <a:rPr spc="175" dirty="0"/>
              <a:t> </a:t>
            </a:r>
            <a:r>
              <a:rPr spc="210" dirty="0"/>
              <a:t>por</a:t>
            </a:r>
            <a:r>
              <a:rPr spc="195" dirty="0"/>
              <a:t> </a:t>
            </a:r>
            <a:r>
              <a:rPr spc="175" dirty="0"/>
              <a:t>triada</a:t>
            </a:r>
            <a:r>
              <a:rPr spc="-5" dirty="0"/>
              <a:t> 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spc="75" dirty="0"/>
              <a:t>Bullying=</a:t>
            </a:r>
            <a:r>
              <a:rPr sz="1800" spc="50" dirty="0"/>
              <a:t> </a:t>
            </a:r>
            <a:r>
              <a:rPr sz="1800" spc="95" dirty="0"/>
              <a:t>Acoso</a:t>
            </a:r>
            <a:r>
              <a:rPr sz="1800" spc="50" dirty="0"/>
              <a:t> </a:t>
            </a:r>
            <a:r>
              <a:rPr sz="1800" spc="75" dirty="0"/>
              <a:t>escolar,</a:t>
            </a:r>
            <a:r>
              <a:rPr sz="1800" spc="50" dirty="0"/>
              <a:t> </a:t>
            </a:r>
            <a:r>
              <a:rPr sz="1800" spc="75" dirty="0"/>
              <a:t>intimidación.</a:t>
            </a:r>
            <a:r>
              <a:rPr sz="1800" spc="50" dirty="0"/>
              <a:t> </a:t>
            </a:r>
            <a:r>
              <a:rPr sz="1800" spc="114" dirty="0"/>
              <a:t>STOP</a:t>
            </a:r>
            <a:r>
              <a:rPr sz="1800" spc="50" dirty="0"/>
              <a:t> </a:t>
            </a:r>
            <a:r>
              <a:rPr sz="1800" spc="105" dirty="0"/>
              <a:t>THE</a:t>
            </a:r>
            <a:r>
              <a:rPr sz="1800" spc="50" dirty="0"/>
              <a:t> </a:t>
            </a:r>
            <a:r>
              <a:rPr sz="1800" spc="105" dirty="0"/>
              <a:t>BULLYING</a:t>
            </a:r>
            <a:r>
              <a:rPr sz="1800" spc="45" dirty="0"/>
              <a:t> </a:t>
            </a:r>
            <a:r>
              <a:rPr sz="1800" spc="90" dirty="0"/>
              <a:t>(Nunca</a:t>
            </a:r>
            <a:r>
              <a:rPr sz="1800" spc="75" dirty="0"/>
              <a:t> </a:t>
            </a:r>
            <a:r>
              <a:rPr sz="1800" spc="100" dirty="0"/>
              <a:t>más</a:t>
            </a:r>
            <a:r>
              <a:rPr sz="1800" spc="55" dirty="0"/>
              <a:t> </a:t>
            </a:r>
            <a:r>
              <a:rPr sz="1800" spc="65" dirty="0"/>
              <a:t>al</a:t>
            </a:r>
            <a:r>
              <a:rPr sz="1800" spc="50" dirty="0"/>
              <a:t> </a:t>
            </a:r>
            <a:r>
              <a:rPr sz="1800" spc="95" dirty="0"/>
              <a:t>acoso)</a:t>
            </a:r>
            <a:r>
              <a:rPr sz="1800" dirty="0"/>
              <a:t> 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5608954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10822940" cy="123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70" dirty="0"/>
              <a:t> </a:t>
            </a:r>
            <a:r>
              <a:rPr spc="210" dirty="0"/>
              <a:t>pre-realizadas</a:t>
            </a:r>
            <a:r>
              <a:rPr spc="175" dirty="0"/>
              <a:t> </a:t>
            </a:r>
            <a:r>
              <a:rPr spc="210" dirty="0"/>
              <a:t>por</a:t>
            </a:r>
            <a:r>
              <a:rPr spc="195" dirty="0"/>
              <a:t> </a:t>
            </a:r>
            <a:r>
              <a:rPr spc="175" dirty="0"/>
              <a:t>triada</a:t>
            </a:r>
            <a:r>
              <a:rPr spc="-5" dirty="0"/>
              <a:t> </a:t>
            </a:r>
          </a:p>
          <a:p>
            <a:pPr marL="12700" marR="5080">
              <a:lnSpc>
                <a:spcPts val="2039"/>
              </a:lnSpc>
              <a:spcBef>
                <a:spcPts val="220"/>
              </a:spcBef>
            </a:pPr>
            <a:r>
              <a:rPr sz="1800" dirty="0"/>
              <a:t>Toda </a:t>
            </a:r>
            <a:r>
              <a:rPr sz="1800" spc="-5" dirty="0"/>
              <a:t>sociedad prospera </a:t>
            </a:r>
            <a:r>
              <a:rPr sz="1800" spc="5" dirty="0"/>
              <a:t>si se </a:t>
            </a:r>
            <a:r>
              <a:rPr sz="1800" dirty="0"/>
              <a:t>conecta </a:t>
            </a:r>
            <a:r>
              <a:rPr sz="1800" spc="5" dirty="0"/>
              <a:t>en </a:t>
            </a:r>
            <a:r>
              <a:rPr sz="1800" spc="-5" dirty="0"/>
              <a:t>pro </a:t>
            </a:r>
            <a:r>
              <a:rPr sz="1800" spc="5" dirty="0"/>
              <a:t>de </a:t>
            </a:r>
            <a:r>
              <a:rPr sz="1800" spc="-10" dirty="0"/>
              <a:t>la </a:t>
            </a:r>
            <a:r>
              <a:rPr sz="1800" spc="-5" dirty="0"/>
              <a:t>justicia </a:t>
            </a:r>
            <a:r>
              <a:rPr sz="1800" spc="10" dirty="0"/>
              <a:t>y </a:t>
            </a:r>
            <a:r>
              <a:rPr sz="1800" spc="-5" dirty="0"/>
              <a:t>los valores sin </a:t>
            </a:r>
            <a:r>
              <a:rPr sz="1800" dirty="0"/>
              <a:t>importar </a:t>
            </a:r>
            <a:r>
              <a:rPr sz="1800" spc="-5" dirty="0"/>
              <a:t>diferencia </a:t>
            </a:r>
            <a:r>
              <a:rPr sz="1800" spc="5" dirty="0"/>
              <a:t>de </a:t>
            </a:r>
            <a:r>
              <a:rPr sz="1800" spc="-5" dirty="0"/>
              <a:t>idiomas, </a:t>
            </a:r>
            <a:r>
              <a:rPr sz="1800" dirty="0"/>
              <a:t> religiones</a:t>
            </a:r>
            <a:r>
              <a:rPr sz="1800" spc="-5" dirty="0"/>
              <a:t> </a:t>
            </a:r>
            <a:r>
              <a:rPr sz="1800" spc="5" dirty="0"/>
              <a:t>o</a:t>
            </a:r>
            <a:r>
              <a:rPr sz="1800" dirty="0"/>
              <a:t> </a:t>
            </a:r>
            <a:r>
              <a:rPr sz="1800" spc="-5" dirty="0"/>
              <a:t>niveles</a:t>
            </a:r>
            <a:r>
              <a:rPr sz="1800" dirty="0"/>
              <a:t> </a:t>
            </a:r>
            <a:r>
              <a:rPr sz="1800" spc="-5" dirty="0"/>
              <a:t>socioeconómicos.</a:t>
            </a:r>
            <a:r>
              <a:rPr sz="1800" dirty="0"/>
              <a:t> 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5507354" cy="43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10198100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70" dirty="0"/>
              <a:t> </a:t>
            </a:r>
            <a:r>
              <a:rPr spc="210" dirty="0"/>
              <a:t>pre-realizadas</a:t>
            </a:r>
            <a:r>
              <a:rPr spc="175" dirty="0"/>
              <a:t> </a:t>
            </a:r>
            <a:r>
              <a:rPr spc="210" dirty="0"/>
              <a:t>por</a:t>
            </a:r>
            <a:r>
              <a:rPr spc="195" dirty="0"/>
              <a:t> </a:t>
            </a:r>
            <a:r>
              <a:rPr spc="175" dirty="0"/>
              <a:t>triada</a:t>
            </a:r>
            <a:r>
              <a:rPr spc="-5" dirty="0"/>
              <a:t> 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dirty="0"/>
              <a:t>El acoso </a:t>
            </a:r>
            <a:r>
              <a:rPr sz="1800" spc="-5" dirty="0"/>
              <a:t>se</a:t>
            </a:r>
            <a:r>
              <a:rPr sz="1800" spc="5" dirty="0"/>
              <a:t> da</a:t>
            </a:r>
            <a:r>
              <a:rPr sz="1800" spc="-25" dirty="0"/>
              <a:t> </a:t>
            </a:r>
            <a:r>
              <a:rPr sz="1800" spc="-5" dirty="0"/>
              <a:t>tanto</a:t>
            </a:r>
            <a:r>
              <a:rPr sz="1800" dirty="0"/>
              <a:t> </a:t>
            </a:r>
            <a:r>
              <a:rPr sz="1800" spc="-5" dirty="0"/>
              <a:t>física</a:t>
            </a:r>
            <a:r>
              <a:rPr sz="1800" spc="-20" dirty="0"/>
              <a:t> </a:t>
            </a:r>
            <a:r>
              <a:rPr sz="1800" spc="-5" dirty="0"/>
              <a:t>como</a:t>
            </a:r>
            <a:r>
              <a:rPr sz="1800" dirty="0"/>
              <a:t> mental</a:t>
            </a:r>
            <a:r>
              <a:rPr sz="1800" spc="5" dirty="0"/>
              <a:t> </a:t>
            </a:r>
            <a:r>
              <a:rPr sz="1800" dirty="0"/>
              <a:t>o </a:t>
            </a:r>
            <a:r>
              <a:rPr sz="1800" spc="-5" dirty="0"/>
              <a:t>emocionalmente</a:t>
            </a:r>
            <a:r>
              <a:rPr sz="1800" spc="-25" dirty="0"/>
              <a:t> </a:t>
            </a:r>
            <a:r>
              <a:rPr sz="1800" spc="5" dirty="0"/>
              <a:t>a </a:t>
            </a:r>
            <a:r>
              <a:rPr sz="1800" dirty="0"/>
              <a:t>través</a:t>
            </a:r>
            <a:r>
              <a:rPr sz="1800" spc="-25" dirty="0"/>
              <a:t> </a:t>
            </a:r>
            <a:r>
              <a:rPr sz="1800" spc="5" dirty="0"/>
              <a:t>de </a:t>
            </a:r>
            <a:r>
              <a:rPr sz="1800" spc="-5" dirty="0"/>
              <a:t>mensajes</a:t>
            </a:r>
            <a:r>
              <a:rPr sz="1800" dirty="0"/>
              <a:t> </a:t>
            </a:r>
            <a:r>
              <a:rPr sz="1800" spc="10" dirty="0"/>
              <a:t>crueles</a:t>
            </a:r>
            <a:r>
              <a:rPr sz="1100" dirty="0"/>
              <a:t> 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9758553" y="5256657"/>
            <a:ext cx="8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1626488"/>
            <a:ext cx="8823070" cy="386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10198100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70" dirty="0"/>
              <a:t> </a:t>
            </a:r>
            <a:r>
              <a:rPr spc="210" dirty="0"/>
              <a:t>pre-realizadas</a:t>
            </a:r>
            <a:r>
              <a:rPr spc="175" dirty="0"/>
              <a:t> </a:t>
            </a:r>
            <a:r>
              <a:rPr spc="210" dirty="0"/>
              <a:t>por</a:t>
            </a:r>
            <a:r>
              <a:rPr spc="195" dirty="0"/>
              <a:t> </a:t>
            </a:r>
            <a:r>
              <a:rPr spc="175" dirty="0"/>
              <a:t>triada</a:t>
            </a:r>
            <a:r>
              <a:rPr spc="-5" dirty="0"/>
              <a:t> 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spc="-5" dirty="0"/>
              <a:t>“GIVE</a:t>
            </a:r>
            <a:r>
              <a:rPr sz="1800" dirty="0"/>
              <a:t> PEACE</a:t>
            </a:r>
            <a:r>
              <a:rPr sz="1800" spc="5" dirty="0"/>
              <a:t> </a:t>
            </a:r>
            <a:r>
              <a:rPr sz="1800" dirty="0"/>
              <a:t>A</a:t>
            </a:r>
            <a:r>
              <a:rPr sz="1800" spc="5" dirty="0"/>
              <a:t> </a:t>
            </a:r>
            <a:r>
              <a:rPr sz="1800" spc="-5" dirty="0"/>
              <a:t>CHANCE”.</a:t>
            </a:r>
            <a:r>
              <a:rPr sz="1800" spc="5" dirty="0"/>
              <a:t> </a:t>
            </a:r>
            <a:r>
              <a:rPr sz="1800" spc="10" dirty="0"/>
              <a:t>Den</a:t>
            </a:r>
            <a:r>
              <a:rPr sz="1800" dirty="0"/>
              <a:t> </a:t>
            </a:r>
            <a:r>
              <a:rPr sz="1800" spc="5" dirty="0"/>
              <a:t>a </a:t>
            </a:r>
            <a:r>
              <a:rPr sz="1800" dirty="0"/>
              <a:t>la</a:t>
            </a:r>
            <a:r>
              <a:rPr sz="1800" spc="-20" dirty="0"/>
              <a:t> </a:t>
            </a:r>
            <a:r>
              <a:rPr sz="1800" spc="-5" dirty="0"/>
              <a:t>paz</a:t>
            </a:r>
            <a:r>
              <a:rPr sz="1800" spc="5" dirty="0"/>
              <a:t> una</a:t>
            </a:r>
            <a:r>
              <a:rPr sz="1800" spc="-25" dirty="0"/>
              <a:t> </a:t>
            </a:r>
            <a:r>
              <a:rPr sz="1800" spc="-5" dirty="0"/>
              <a:t>oportunidad,</a:t>
            </a:r>
            <a:r>
              <a:rPr sz="1800" spc="-15" dirty="0"/>
              <a:t> </a:t>
            </a:r>
            <a:r>
              <a:rPr sz="1800" spc="-5" dirty="0"/>
              <a:t>cantaba</a:t>
            </a:r>
            <a:r>
              <a:rPr sz="1800" spc="5" dirty="0"/>
              <a:t> </a:t>
            </a:r>
            <a:r>
              <a:rPr sz="1800" dirty="0"/>
              <a:t>John</a:t>
            </a:r>
            <a:r>
              <a:rPr sz="1800" spc="5" dirty="0"/>
              <a:t> </a:t>
            </a:r>
            <a:r>
              <a:rPr sz="1800" dirty="0"/>
              <a:t>Lennon. 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4100194" cy="484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9984740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65" dirty="0"/>
              <a:t> </a:t>
            </a:r>
            <a:r>
              <a:rPr spc="210" dirty="0"/>
              <a:t>prerealizadas</a:t>
            </a:r>
            <a:r>
              <a:rPr spc="170" dirty="0"/>
              <a:t> </a:t>
            </a:r>
            <a:r>
              <a:rPr spc="210" dirty="0"/>
              <a:t>por</a:t>
            </a:r>
            <a:r>
              <a:rPr spc="190" dirty="0"/>
              <a:t> </a:t>
            </a:r>
            <a:r>
              <a:rPr spc="175" dirty="0"/>
              <a:t>triada</a:t>
            </a:r>
            <a:r>
              <a:rPr spc="-5" dirty="0"/>
              <a:t> 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spc="155" dirty="0"/>
              <a:t>Con</a:t>
            </a:r>
            <a:r>
              <a:rPr sz="1800" spc="65" dirty="0"/>
              <a:t> </a:t>
            </a:r>
            <a:r>
              <a:rPr sz="1800" spc="114" dirty="0"/>
              <a:t>valores</a:t>
            </a:r>
            <a:r>
              <a:rPr sz="1800" spc="70" dirty="0"/>
              <a:t> </a:t>
            </a:r>
            <a:r>
              <a:rPr sz="1800" spc="135" dirty="0"/>
              <a:t>se</a:t>
            </a:r>
            <a:r>
              <a:rPr sz="1800" spc="70" dirty="0"/>
              <a:t> </a:t>
            </a:r>
            <a:r>
              <a:rPr sz="1800" spc="140" dirty="0"/>
              <a:t>apoya</a:t>
            </a:r>
            <a:r>
              <a:rPr sz="1800" spc="70" dirty="0"/>
              <a:t> </a:t>
            </a:r>
            <a:r>
              <a:rPr sz="1800" spc="105" dirty="0"/>
              <a:t>al</a:t>
            </a:r>
            <a:r>
              <a:rPr sz="1800" spc="70" dirty="0"/>
              <a:t> </a:t>
            </a:r>
            <a:r>
              <a:rPr sz="1800" spc="105" dirty="0"/>
              <a:t>débil</a:t>
            </a:r>
            <a:r>
              <a:rPr sz="1800" spc="65" dirty="0"/>
              <a:t> </a:t>
            </a:r>
            <a:r>
              <a:rPr sz="1800" spc="125" dirty="0"/>
              <a:t>y</a:t>
            </a:r>
            <a:r>
              <a:rPr sz="1800" spc="70" dirty="0"/>
              <a:t> </a:t>
            </a:r>
            <a:r>
              <a:rPr sz="1800" spc="130" dirty="0"/>
              <a:t>necesitado</a:t>
            </a:r>
            <a:r>
              <a:rPr sz="1100" spc="15" dirty="0"/>
              <a:t> </a:t>
            </a:r>
            <a:r>
              <a:rPr sz="1800" dirty="0"/>
              <a:t> 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641984" y="1888489"/>
            <a:ext cx="11245215" cy="4401185"/>
            <a:chOff x="641984" y="1888489"/>
            <a:chExt cx="11245215" cy="4401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8705" y="1888489"/>
              <a:ext cx="5738495" cy="4400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984" y="1898649"/>
              <a:ext cx="4902200" cy="43910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09345"/>
            <a:ext cx="5969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196" y="978230"/>
            <a:ext cx="21056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4" dirty="0">
                <a:latin typeface="Microsoft Sans Serif"/>
                <a:cs typeface="Microsoft Sans Serif"/>
              </a:rPr>
              <a:t>Apartado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240" dirty="0">
                <a:latin typeface="Microsoft Sans Serif"/>
                <a:cs typeface="Microsoft Sans Serif"/>
              </a:rPr>
              <a:t>3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368628"/>
            <a:ext cx="186055" cy="1323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655"/>
              </a:lnSpc>
              <a:spcBef>
                <a:spcPts val="110"/>
              </a:spcBef>
            </a:pPr>
            <a:r>
              <a:rPr sz="4000" dirty="0">
                <a:latin typeface="Microsoft Sans Serif"/>
                <a:cs typeface="Microsoft Sans Serif"/>
              </a:rPr>
              <a:t> 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ts val="5555"/>
              </a:lnSpc>
            </a:pPr>
            <a:r>
              <a:rPr sz="4750" dirty="0">
                <a:latin typeface="Microsoft Sans Serif"/>
                <a:cs typeface="Microsoft Sans Serif"/>
              </a:rPr>
              <a:t> </a:t>
            </a:r>
            <a:endParaRPr sz="47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6012" y="2587000"/>
            <a:ext cx="8684895" cy="13881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189865" algn="l"/>
              </a:tabLst>
            </a:pPr>
            <a:r>
              <a:rPr sz="2800" spc="55" dirty="0">
                <a:latin typeface="Microsoft Sans Serif"/>
                <a:cs typeface="Microsoft Sans Serif"/>
              </a:rPr>
              <a:t>Ciclo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escolar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2021-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2022.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89230" marR="5080" indent="-177165">
              <a:lnSpc>
                <a:spcPts val="3000"/>
              </a:lnSpc>
              <a:spcBef>
                <a:spcPts val="905"/>
              </a:spcBef>
              <a:buFont typeface="Arial MT"/>
              <a:buChar char="•"/>
              <a:tabLst>
                <a:tab pos="189865" algn="l"/>
              </a:tabLst>
            </a:pPr>
            <a:r>
              <a:rPr sz="2800" spc="130" dirty="0">
                <a:latin typeface="Microsoft Sans Serif"/>
                <a:cs typeface="Microsoft Sans Serif"/>
              </a:rPr>
              <a:t>Periodo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20" dirty="0">
                <a:latin typeface="Microsoft Sans Serif"/>
                <a:cs typeface="Microsoft Sans Serif"/>
              </a:rPr>
              <a:t>aplicación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35" dirty="0">
                <a:latin typeface="Microsoft Sans Serif"/>
                <a:cs typeface="Microsoft Sans Serif"/>
              </a:rPr>
              <a:t>septiembre </a:t>
            </a:r>
            <a:r>
              <a:rPr sz="2800" spc="120" dirty="0">
                <a:latin typeface="Microsoft Sans Serif"/>
                <a:cs typeface="Microsoft Sans Serif"/>
              </a:rPr>
              <a:t>del </a:t>
            </a:r>
            <a:r>
              <a:rPr sz="2800" spc="150" dirty="0">
                <a:latin typeface="Microsoft Sans Serif"/>
                <a:cs typeface="Microsoft Sans Serif"/>
              </a:rPr>
              <a:t>2021 </a:t>
            </a:r>
            <a:r>
              <a:rPr sz="2800" spc="165" dirty="0">
                <a:latin typeface="Microsoft Sans Serif"/>
                <a:cs typeface="Microsoft Sans Serif"/>
              </a:rPr>
              <a:t>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febrerodel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50" dirty="0">
                <a:latin typeface="Microsoft Sans Serif"/>
                <a:cs typeface="Microsoft Sans Serif"/>
              </a:rPr>
              <a:t>2022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92557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60" dirty="0"/>
              <a:t> </a:t>
            </a:r>
            <a:r>
              <a:rPr spc="195" dirty="0"/>
              <a:t>realizadas</a:t>
            </a:r>
            <a:r>
              <a:rPr spc="165" dirty="0"/>
              <a:t> </a:t>
            </a:r>
            <a:r>
              <a:rPr spc="204" dirty="0"/>
              <a:t>por</a:t>
            </a:r>
            <a:r>
              <a:rPr spc="190" dirty="0"/>
              <a:t> </a:t>
            </a:r>
            <a:r>
              <a:rPr spc="180" dirty="0"/>
              <a:t>triada</a:t>
            </a:r>
            <a:r>
              <a:rPr spc="15" dirty="0"/>
              <a:t> 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196" y="1484756"/>
            <a:ext cx="11058525" cy="4732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400"/>
              </a:lnSpc>
              <a:spcBef>
                <a:spcPts val="215"/>
              </a:spcBef>
            </a:pPr>
            <a:r>
              <a:rPr sz="1600" b="1" spc="30" dirty="0">
                <a:latin typeface="Arial"/>
                <a:cs typeface="Arial"/>
              </a:rPr>
              <a:t>El </a:t>
            </a:r>
            <a:r>
              <a:rPr sz="1600" b="1" spc="15" dirty="0">
                <a:latin typeface="Arial"/>
                <a:cs typeface="Arial"/>
              </a:rPr>
              <a:t>acoso </a:t>
            </a:r>
            <a:r>
              <a:rPr sz="1600" b="1" spc="30" dirty="0">
                <a:latin typeface="Arial"/>
                <a:cs typeface="Arial"/>
              </a:rPr>
              <a:t>afecta </a:t>
            </a:r>
            <a:r>
              <a:rPr sz="1600" spc="35" dirty="0">
                <a:latin typeface="Microsoft Sans Serif"/>
                <a:cs typeface="Microsoft Sans Serif"/>
              </a:rPr>
              <a:t>y </a:t>
            </a:r>
            <a:r>
              <a:rPr sz="1600" spc="70" dirty="0">
                <a:latin typeface="Microsoft Sans Serif"/>
                <a:cs typeface="Microsoft Sans Serif"/>
              </a:rPr>
              <a:t>destruye </a:t>
            </a:r>
            <a:r>
              <a:rPr sz="1600" spc="60" dirty="0">
                <a:latin typeface="Microsoft Sans Serif"/>
                <a:cs typeface="Microsoft Sans Serif"/>
              </a:rPr>
              <a:t>a la </a:t>
            </a:r>
            <a:r>
              <a:rPr sz="1600" b="1" dirty="0">
                <a:latin typeface="Arial"/>
                <a:cs typeface="Arial"/>
              </a:rPr>
              <a:t>dignidad </a:t>
            </a:r>
            <a:r>
              <a:rPr sz="1600" b="1" spc="40" dirty="0">
                <a:latin typeface="Arial"/>
                <a:cs typeface="Arial"/>
              </a:rPr>
              <a:t>humana. </a:t>
            </a:r>
            <a:r>
              <a:rPr sz="1600" spc="65" dirty="0">
                <a:latin typeface="Microsoft Sans Serif"/>
                <a:cs typeface="Microsoft Sans Serif"/>
              </a:rPr>
              <a:t>Es </a:t>
            </a:r>
            <a:r>
              <a:rPr sz="1600" spc="75" dirty="0">
                <a:latin typeface="Microsoft Sans Serif"/>
                <a:cs typeface="Microsoft Sans Serif"/>
              </a:rPr>
              <a:t>un problema </a:t>
            </a:r>
            <a:r>
              <a:rPr sz="1600" spc="60" dirty="0">
                <a:latin typeface="Microsoft Sans Serif"/>
                <a:cs typeface="Microsoft Sans Serif"/>
              </a:rPr>
              <a:t>ético </a:t>
            </a:r>
            <a:r>
              <a:rPr sz="1600" spc="70" dirty="0">
                <a:latin typeface="Microsoft Sans Serif"/>
                <a:cs typeface="Microsoft Sans Serif"/>
              </a:rPr>
              <a:t>que </a:t>
            </a:r>
            <a:r>
              <a:rPr sz="1600" spc="75" dirty="0">
                <a:latin typeface="Microsoft Sans Serif"/>
                <a:cs typeface="Microsoft Sans Serif"/>
              </a:rPr>
              <a:t>degrada </a:t>
            </a:r>
            <a:r>
              <a:rPr sz="1600" spc="60" dirty="0">
                <a:latin typeface="Microsoft Sans Serif"/>
                <a:cs typeface="Microsoft Sans Serif"/>
              </a:rPr>
              <a:t>los valores. </a:t>
            </a:r>
            <a:r>
              <a:rPr sz="1600" spc="75" dirty="0">
                <a:latin typeface="Microsoft Sans Serif"/>
                <a:cs typeface="Microsoft Sans Serif"/>
              </a:rPr>
              <a:t>La </a:t>
            </a:r>
            <a:r>
              <a:rPr sz="1600" spc="50" dirty="0">
                <a:latin typeface="Microsoft Sans Serif"/>
                <a:cs typeface="Microsoft Sans Serif"/>
              </a:rPr>
              <a:t>filosofía 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70" dirty="0">
                <a:latin typeface="Microsoft Sans Serif"/>
                <a:cs typeface="Microsoft Sans Serif"/>
              </a:rPr>
              <a:t>para jovenes </a:t>
            </a:r>
            <a:r>
              <a:rPr sz="1600" spc="80" dirty="0">
                <a:latin typeface="Microsoft Sans Serif"/>
                <a:cs typeface="Microsoft Sans Serif"/>
              </a:rPr>
              <a:t>puede </a:t>
            </a:r>
            <a:r>
              <a:rPr sz="1600" spc="60" dirty="0">
                <a:latin typeface="Microsoft Sans Serif"/>
                <a:cs typeface="Microsoft Sans Serif"/>
              </a:rPr>
              <a:t>contribuir a </a:t>
            </a:r>
            <a:r>
              <a:rPr sz="1600" spc="65" dirty="0">
                <a:latin typeface="Microsoft Sans Serif"/>
                <a:cs typeface="Microsoft Sans Serif"/>
              </a:rPr>
              <a:t>disminuir </a:t>
            </a:r>
            <a:r>
              <a:rPr sz="1600" spc="50" dirty="0">
                <a:latin typeface="Microsoft Sans Serif"/>
                <a:cs typeface="Microsoft Sans Serif"/>
              </a:rPr>
              <a:t>el </a:t>
            </a:r>
            <a:r>
              <a:rPr sz="1600" spc="70" dirty="0">
                <a:latin typeface="Microsoft Sans Serif"/>
                <a:cs typeface="Microsoft Sans Serif"/>
              </a:rPr>
              <a:t>acoso: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la </a:t>
            </a:r>
            <a:r>
              <a:rPr sz="1600" spc="80" dirty="0">
                <a:latin typeface="Microsoft Sans Serif"/>
                <a:cs typeface="Microsoft Sans Serif"/>
              </a:rPr>
              <a:t>comunidad </a:t>
            </a:r>
            <a:r>
              <a:rPr sz="1600" spc="65" dirty="0">
                <a:latin typeface="Microsoft Sans Serif"/>
                <a:cs typeface="Microsoft Sans Serif"/>
              </a:rPr>
              <a:t>de investigación; </a:t>
            </a:r>
            <a:r>
              <a:rPr sz="1600" spc="50" dirty="0">
                <a:latin typeface="Microsoft Sans Serif"/>
                <a:cs typeface="Microsoft Sans Serif"/>
              </a:rPr>
              <a:t>el </a:t>
            </a:r>
            <a:r>
              <a:rPr sz="1600" spc="60" dirty="0">
                <a:latin typeface="Microsoft Sans Serif"/>
                <a:cs typeface="Microsoft Sans Serif"/>
              </a:rPr>
              <a:t>desarrollo </a:t>
            </a:r>
            <a:r>
              <a:rPr sz="1600" spc="75" dirty="0">
                <a:latin typeface="Microsoft Sans Serif"/>
                <a:cs typeface="Microsoft Sans Serif"/>
              </a:rPr>
              <a:t>de </a:t>
            </a:r>
            <a:r>
              <a:rPr sz="1600" spc="65" dirty="0">
                <a:latin typeface="Microsoft Sans Serif"/>
                <a:cs typeface="Microsoft Sans Serif"/>
              </a:rPr>
              <a:t>habilidades 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sociales,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70" dirty="0">
                <a:latin typeface="Microsoft Sans Serif"/>
                <a:cs typeface="Microsoft Sans Serif"/>
              </a:rPr>
              <a:t>emocionales</a:t>
            </a:r>
            <a:r>
              <a:rPr sz="1600" spc="55" dirty="0">
                <a:latin typeface="Microsoft Sans Serif"/>
                <a:cs typeface="Microsoft Sans Serif"/>
              </a:rPr>
              <a:t> y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65" dirty="0">
                <a:latin typeface="Microsoft Sans Serif"/>
                <a:cs typeface="Microsoft Sans Serif"/>
              </a:rPr>
              <a:t>cognitivas.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095" y="2531745"/>
            <a:ext cx="7656830" cy="3535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1255" y="532114"/>
            <a:ext cx="210820" cy="402653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4400" spc="-5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196" y="4529744"/>
            <a:ext cx="188595" cy="162941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684" y="281304"/>
            <a:ext cx="10401935" cy="5787390"/>
            <a:chOff x="400684" y="281304"/>
            <a:chExt cx="10401935" cy="5787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684" y="281304"/>
              <a:ext cx="5226050" cy="4117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364" y="381634"/>
              <a:ext cx="4453254" cy="56870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 </a:t>
            </a:r>
            <a:r>
              <a:rPr spc="130" dirty="0"/>
              <a:t> </a:t>
            </a:r>
            <a:r>
              <a:rPr spc="110" dirty="0"/>
              <a:t> </a:t>
            </a:r>
            <a:r>
              <a:rPr spc="114" dirty="0"/>
              <a:t> </a:t>
            </a:r>
            <a:r>
              <a:rPr spc="200" dirty="0"/>
              <a:t>Actividades</a:t>
            </a:r>
            <a:r>
              <a:rPr spc="155" dirty="0"/>
              <a:t> </a:t>
            </a:r>
            <a:r>
              <a:rPr spc="210" dirty="0"/>
              <a:t>prerealizadas</a:t>
            </a:r>
            <a:r>
              <a:rPr spc="180" dirty="0"/>
              <a:t> </a:t>
            </a:r>
            <a:r>
              <a:rPr spc="200" dirty="0"/>
              <a:t>por</a:t>
            </a:r>
            <a:r>
              <a:rPr spc="180" dirty="0"/>
              <a:t> triada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524" y="1162380"/>
            <a:ext cx="9069705" cy="499681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200" spc="-5" dirty="0">
                <a:latin typeface="Microsoft Sans Serif"/>
                <a:cs typeface="Microsoft Sans Serif"/>
              </a:rPr>
              <a:t>Debemos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promover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valores: respeto,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igualdad,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equidad,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solidaridad….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endParaRPr sz="2200">
              <a:latin typeface="Microsoft Sans Serif"/>
              <a:cs typeface="Microsoft Sans Serif"/>
            </a:endParaRPr>
          </a:p>
          <a:p>
            <a:pPr marL="8893810">
              <a:lnSpc>
                <a:spcPct val="100000"/>
              </a:lnSpc>
              <a:spcBef>
                <a:spcPts val="1180"/>
              </a:spcBef>
            </a:pPr>
            <a:r>
              <a:rPr sz="2200" dirty="0">
                <a:latin typeface="Microsoft Sans Serif"/>
                <a:cs typeface="Microsoft Sans Serif"/>
              </a:rPr>
              <a:t> </a:t>
            </a:r>
            <a:endParaRPr sz="22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1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1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95" y="1828800"/>
            <a:ext cx="8741410" cy="4239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4" y="493598"/>
            <a:ext cx="98355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0" dirty="0"/>
              <a:t>Actividades</a:t>
            </a:r>
            <a:r>
              <a:rPr spc="175" dirty="0"/>
              <a:t> </a:t>
            </a:r>
            <a:r>
              <a:rPr spc="210" dirty="0"/>
              <a:t>prerealizadas</a:t>
            </a:r>
            <a:r>
              <a:rPr spc="175" dirty="0"/>
              <a:t> </a:t>
            </a:r>
            <a:r>
              <a:rPr spc="210" dirty="0"/>
              <a:t>por</a:t>
            </a:r>
            <a:r>
              <a:rPr spc="204" dirty="0"/>
              <a:t> </a:t>
            </a:r>
            <a:r>
              <a:rPr spc="170" dirty="0"/>
              <a:t>triada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524" y="1316863"/>
            <a:ext cx="11324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icrosoft Sans Serif"/>
                <a:cs typeface="Microsoft Sans Serif"/>
              </a:rPr>
              <a:t>“Alto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al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acoso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escolar”.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110" dirty="0">
                <a:latin typeface="Microsoft Sans Serif"/>
                <a:cs typeface="Microsoft Sans Serif"/>
              </a:rPr>
              <a:t>Con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la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filosofía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pueden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lograr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tres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objetivos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para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resolver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acoso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escolar: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573148"/>
            <a:ext cx="11792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Microsoft Sans Serif"/>
                <a:cs typeface="Microsoft Sans Serif"/>
              </a:rPr>
              <a:t>establecimiento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nuevas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relaciones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sociales,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eliminación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1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los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prejuicios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80" dirty="0">
                <a:latin typeface="Microsoft Sans Serif"/>
                <a:cs typeface="Microsoft Sans Serif"/>
              </a:rPr>
              <a:t>y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90" dirty="0">
                <a:latin typeface="Microsoft Sans Serif"/>
                <a:cs typeface="Microsoft Sans Serif"/>
              </a:rPr>
              <a:t>resolución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95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los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conflictos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24" y="1437497"/>
            <a:ext cx="2003425" cy="4697730"/>
          </a:xfrm>
          <a:prstGeom prst="rect">
            <a:avLst/>
          </a:prstGeom>
        </p:spPr>
        <p:txBody>
          <a:bodyPr vert="horz" wrap="square" lIns="0" tIns="407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4"/>
              </a:spcBef>
            </a:pPr>
            <a:r>
              <a:rPr sz="1800" spc="75" dirty="0">
                <a:latin typeface="Microsoft Sans Serif"/>
                <a:cs typeface="Microsoft Sans Serif"/>
              </a:rPr>
              <a:t>interpersonales.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4400" spc="-5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489584" algn="ctr">
              <a:lnSpc>
                <a:spcPct val="100000"/>
              </a:lnSpc>
              <a:spcBef>
                <a:spcPts val="103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489584" algn="ctr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489584" algn="ctr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489584" algn="ctr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R="489584" algn="ctr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0460" y="2039620"/>
            <a:ext cx="6974205" cy="392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9023" y="364474"/>
            <a:ext cx="469900" cy="56273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4400" dirty="0">
                <a:latin typeface="Microsoft Sans Serif"/>
                <a:cs typeface="Microsoft Sans Serif"/>
              </a:rPr>
              <a:t> </a:t>
            </a:r>
            <a:r>
              <a:rPr sz="4400" spc="-25" dirty="0">
                <a:latin typeface="Microsoft Sans Serif"/>
                <a:cs typeface="Microsoft Sans Serif"/>
              </a:rPr>
              <a:t> </a:t>
            </a:r>
            <a:r>
              <a:rPr sz="4400" spc="-5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196" y="6095187"/>
            <a:ext cx="1885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0530" y="542290"/>
            <a:ext cx="11345545" cy="5426075"/>
            <a:chOff x="430530" y="542290"/>
            <a:chExt cx="11345545" cy="54260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8389" y="622935"/>
              <a:ext cx="5607685" cy="53454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530" y="542290"/>
              <a:ext cx="4864100" cy="5426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514857"/>
            <a:ext cx="5836920" cy="7315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50"/>
              </a:spcBef>
            </a:pPr>
            <a:r>
              <a:rPr sz="1600" spc="70" dirty="0"/>
              <a:t>Actividades</a:t>
            </a:r>
            <a:r>
              <a:rPr sz="1600" spc="125" dirty="0"/>
              <a:t> </a:t>
            </a:r>
            <a:r>
              <a:rPr sz="1600" spc="80" dirty="0"/>
              <a:t>pre-realizadas</a:t>
            </a:r>
            <a:r>
              <a:rPr sz="1600" spc="125" dirty="0"/>
              <a:t> </a:t>
            </a:r>
            <a:r>
              <a:rPr sz="1600" spc="65" dirty="0"/>
              <a:t>por</a:t>
            </a:r>
            <a:r>
              <a:rPr sz="1600" spc="125" dirty="0"/>
              <a:t> </a:t>
            </a:r>
            <a:r>
              <a:rPr sz="1600" spc="60" dirty="0"/>
              <a:t>triada</a:t>
            </a:r>
            <a:r>
              <a:rPr sz="1600" spc="495" dirty="0"/>
              <a:t> </a:t>
            </a:r>
            <a:r>
              <a:rPr sz="1600" spc="105" dirty="0"/>
              <a:t>AUTORETRATOS </a:t>
            </a:r>
            <a:r>
              <a:rPr sz="1600" spc="110" dirty="0"/>
              <a:t> </a:t>
            </a:r>
            <a:r>
              <a:rPr sz="1600" spc="-5" dirty="0"/>
              <a:t>Auto-retratarse</a:t>
            </a:r>
            <a:r>
              <a:rPr sz="1600" dirty="0"/>
              <a:t> </a:t>
            </a:r>
            <a:r>
              <a:rPr sz="1600" spc="-5" dirty="0"/>
              <a:t>es</a:t>
            </a:r>
            <a:r>
              <a:rPr sz="1600" dirty="0"/>
              <a:t> </a:t>
            </a:r>
            <a:r>
              <a:rPr sz="1600" spc="-5" dirty="0"/>
              <a:t>una</a:t>
            </a:r>
            <a:r>
              <a:rPr sz="1600" dirty="0"/>
              <a:t> </a:t>
            </a:r>
            <a:r>
              <a:rPr sz="1600" spc="-5" dirty="0"/>
              <a:t>forma</a:t>
            </a:r>
            <a:r>
              <a:rPr sz="1600" spc="5" dirty="0"/>
              <a:t> </a:t>
            </a:r>
            <a:r>
              <a:rPr sz="1600" spc="-5" dirty="0"/>
              <a:t>de</a:t>
            </a:r>
            <a:r>
              <a:rPr sz="1600" dirty="0"/>
              <a:t> ARTE</a:t>
            </a:r>
            <a:r>
              <a:rPr sz="1600" spc="-20" dirty="0"/>
              <a:t> </a:t>
            </a:r>
            <a:r>
              <a:rPr sz="1600" spc="5" dirty="0"/>
              <a:t>y </a:t>
            </a:r>
            <a:r>
              <a:rPr sz="1600" spc="-5" dirty="0"/>
              <a:t>de</a:t>
            </a:r>
            <a:r>
              <a:rPr sz="1600" dirty="0"/>
              <a:t> </a:t>
            </a:r>
            <a:r>
              <a:rPr sz="1600" spc="-5" dirty="0"/>
              <a:t>reflexión.</a:t>
            </a:r>
            <a:r>
              <a:rPr sz="1600" dirty="0"/>
              <a:t> </a:t>
            </a:r>
            <a:endParaRPr sz="1600"/>
          </a:p>
          <a:p>
            <a:pPr marL="12700">
              <a:lnSpc>
                <a:spcPts val="1764"/>
              </a:lnSpc>
            </a:pPr>
            <a:r>
              <a:rPr sz="1600" dirty="0"/>
              <a:t> 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11679428" y="1218041"/>
            <a:ext cx="353060" cy="563054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0200" y="1256030"/>
            <a:ext cx="11244580" cy="5154295"/>
            <a:chOff x="330200" y="1256030"/>
            <a:chExt cx="11244580" cy="5154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8725" y="1256030"/>
              <a:ext cx="5266055" cy="51542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00" y="1256030"/>
              <a:ext cx="5607685" cy="51542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152" y="364474"/>
            <a:ext cx="353060" cy="6426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1290" y="210820"/>
            <a:ext cx="5525770" cy="61995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169" y="210820"/>
            <a:ext cx="5467350" cy="619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2047" y="364474"/>
            <a:ext cx="353060" cy="6426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969" y="59689"/>
            <a:ext cx="4843780" cy="65011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369" y="59689"/>
            <a:ext cx="5443855" cy="649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532114"/>
            <a:ext cx="353060" cy="56273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969" y="170814"/>
            <a:ext cx="4994910" cy="63849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825" y="230504"/>
            <a:ext cx="5231765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7604" y="532114"/>
            <a:ext cx="527050" cy="56273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95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  <a:spcBef>
                <a:spcPts val="189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8490" y="100330"/>
            <a:ext cx="3738879" cy="32454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9915" y="100330"/>
            <a:ext cx="3347085" cy="32454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204" y="100330"/>
            <a:ext cx="3228974" cy="31851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8490" y="3446145"/>
            <a:ext cx="3738245" cy="31953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9915" y="3446145"/>
            <a:ext cx="3353435" cy="31953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204" y="3395979"/>
            <a:ext cx="3226435" cy="324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21537"/>
            <a:ext cx="5397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Microsoft Sans Serif"/>
                <a:cs typeface="Microsoft Sans Serif"/>
              </a:rPr>
              <a:t> 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196" y="856310"/>
            <a:ext cx="21056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4" dirty="0">
                <a:latin typeface="Microsoft Sans Serif"/>
                <a:cs typeface="Microsoft Sans Serif"/>
              </a:rPr>
              <a:t>Apartado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240" dirty="0">
                <a:latin typeface="Microsoft Sans Serif"/>
                <a:cs typeface="Microsoft Sans Serif"/>
              </a:rPr>
              <a:t>4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4" y="1246708"/>
            <a:ext cx="182880" cy="18853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4670"/>
              </a:lnSpc>
              <a:spcBef>
                <a:spcPts val="110"/>
              </a:spcBef>
            </a:pPr>
            <a:r>
              <a:rPr sz="4000" dirty="0">
                <a:latin typeface="Microsoft Sans Serif"/>
                <a:cs typeface="Microsoft Sans Serif"/>
              </a:rPr>
              <a:t> 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ts val="4525"/>
              </a:lnSpc>
            </a:pPr>
            <a:r>
              <a:rPr sz="4000" dirty="0">
                <a:latin typeface="Microsoft Sans Serif"/>
                <a:cs typeface="Microsoft Sans Serif"/>
              </a:rPr>
              <a:t> 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ts val="5435"/>
              </a:lnSpc>
            </a:pPr>
            <a:r>
              <a:rPr sz="4650" dirty="0">
                <a:latin typeface="Microsoft Sans Serif"/>
                <a:cs typeface="Microsoft Sans Serif"/>
              </a:rPr>
              <a:t> </a:t>
            </a:r>
            <a:endParaRPr sz="46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447800"/>
            <a:ext cx="12192000" cy="137217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99794" indent="-1778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900430" algn="l"/>
              </a:tabLst>
            </a:pPr>
            <a:r>
              <a:rPr sz="4000" spc="240" dirty="0">
                <a:cs typeface="Arial" pitchFamily="34" charset="0"/>
              </a:rPr>
              <a:t>Nombre</a:t>
            </a:r>
            <a:r>
              <a:rPr sz="4000" spc="-80" dirty="0">
                <a:cs typeface="Arial" pitchFamily="34" charset="0"/>
              </a:rPr>
              <a:t> </a:t>
            </a:r>
            <a:r>
              <a:rPr sz="4000" spc="175" dirty="0">
                <a:cs typeface="Arial" pitchFamily="34" charset="0"/>
              </a:rPr>
              <a:t>del</a:t>
            </a:r>
            <a:r>
              <a:rPr sz="4000" spc="-80" dirty="0">
                <a:cs typeface="Arial" pitchFamily="34" charset="0"/>
              </a:rPr>
              <a:t> </a:t>
            </a:r>
            <a:r>
              <a:rPr sz="4000" spc="165" dirty="0">
                <a:cs typeface="Arial" pitchFamily="34" charset="0"/>
              </a:rPr>
              <a:t>portafolio</a:t>
            </a:r>
            <a:r>
              <a:rPr sz="4000" spc="-80" dirty="0">
                <a:cs typeface="Arial" pitchFamily="34" charset="0"/>
              </a:rPr>
              <a:t> </a:t>
            </a:r>
            <a:r>
              <a:rPr sz="4000" spc="200" dirty="0">
                <a:cs typeface="Arial" pitchFamily="34" charset="0"/>
              </a:rPr>
              <a:t>etapa</a:t>
            </a:r>
            <a:r>
              <a:rPr sz="4000" spc="-80" dirty="0">
                <a:cs typeface="Arial" pitchFamily="34" charset="0"/>
              </a:rPr>
              <a:t> </a:t>
            </a:r>
            <a:r>
              <a:rPr sz="4000" spc="175" dirty="0">
                <a:cs typeface="Arial" pitchFamily="34" charset="0"/>
              </a:rPr>
              <a:t>1.</a:t>
            </a:r>
            <a:r>
              <a:rPr sz="4000" dirty="0">
                <a:cs typeface="Arial" pitchFamily="34" charset="0"/>
              </a:rPr>
              <a:t> </a:t>
            </a:r>
            <a:endParaRPr sz="4000"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2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40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spc="75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b="1" spc="70" dirty="0">
                <a:solidFill>
                  <a:srgbClr val="44536A"/>
                </a:solidFill>
                <a:cs typeface="Arial" pitchFamily="34" charset="0"/>
              </a:rPr>
              <a:t>Educando</a:t>
            </a:r>
            <a:r>
              <a:rPr sz="4000" b="1" spc="45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b="1" spc="65" dirty="0">
                <a:solidFill>
                  <a:srgbClr val="44536A"/>
                </a:solidFill>
                <a:cs typeface="Arial" pitchFamily="34" charset="0"/>
              </a:rPr>
              <a:t>en</a:t>
            </a:r>
            <a:r>
              <a:rPr sz="4000" b="1" spc="45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b="1" spc="50" dirty="0">
                <a:solidFill>
                  <a:srgbClr val="44536A"/>
                </a:solidFill>
                <a:cs typeface="Arial" pitchFamily="34" charset="0"/>
              </a:rPr>
              <a:t>valores.</a:t>
            </a:r>
            <a:r>
              <a:rPr sz="4000" b="1" spc="55" dirty="0">
                <a:solidFill>
                  <a:srgbClr val="44536A"/>
                </a:solidFill>
                <a:cs typeface="Arial" pitchFamily="34" charset="0"/>
              </a:rPr>
              <a:t> </a:t>
            </a:r>
            <a:r>
              <a:rPr sz="4000" b="1" spc="75" dirty="0">
                <a:solidFill>
                  <a:srgbClr val="44536A"/>
                </a:solidFill>
                <a:cs typeface="Arial" pitchFamily="34" charset="0"/>
              </a:rPr>
              <a:t>No</a:t>
            </a:r>
            <a:r>
              <a:rPr sz="4000" b="1" spc="45" dirty="0">
                <a:solidFill>
                  <a:srgbClr val="44536A"/>
                </a:solidFill>
                <a:cs typeface="Arial" pitchFamily="34" charset="0"/>
              </a:rPr>
              <a:t> al </a:t>
            </a:r>
            <a:r>
              <a:rPr sz="4000" b="1" spc="60" dirty="0">
                <a:solidFill>
                  <a:srgbClr val="44536A"/>
                </a:solidFill>
                <a:cs typeface="Arial" pitchFamily="34" charset="0"/>
              </a:rPr>
              <a:t>acoso </a:t>
            </a:r>
            <a:r>
              <a:rPr sz="4000" b="1" spc="65" dirty="0">
                <a:solidFill>
                  <a:srgbClr val="44536A"/>
                </a:solidFill>
                <a:cs typeface="Arial" pitchFamily="34" charset="0"/>
              </a:rPr>
              <a:t>escolar</a:t>
            </a:r>
            <a:r>
              <a:rPr sz="4000" b="1" dirty="0">
                <a:cs typeface="Arial" pitchFamily="34" charset="0"/>
              </a:rPr>
              <a:t> </a:t>
            </a:r>
            <a:endParaRPr sz="4000" b="1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952" y="364474"/>
            <a:ext cx="353060" cy="6426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spc="120" dirty="0">
                <a:latin typeface="Microsoft Sans Serif"/>
                <a:cs typeface="Microsoft Sans Serif"/>
              </a:rPr>
              <a:t> </a:t>
            </a: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4400" spc="110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8534" y="100330"/>
            <a:ext cx="5757545" cy="6470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169" y="130175"/>
            <a:ext cx="5005070" cy="643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493598"/>
            <a:ext cx="76860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80" dirty="0"/>
              <a:t>Justificación</a:t>
            </a:r>
            <a:r>
              <a:rPr spc="340" dirty="0"/>
              <a:t> </a:t>
            </a:r>
            <a:r>
              <a:rPr spc="250" dirty="0"/>
              <a:t>de</a:t>
            </a:r>
            <a:r>
              <a:rPr spc="370" dirty="0"/>
              <a:t> </a:t>
            </a:r>
            <a:r>
              <a:rPr spc="190" dirty="0"/>
              <a:t>actividades</a:t>
            </a:r>
            <a:r>
              <a:rPr spc="-5" dirty="0"/>
              <a:t>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92405" marR="5080" indent="-180340" algn="just">
              <a:lnSpc>
                <a:spcPct val="79000"/>
              </a:lnSpc>
              <a:spcBef>
                <a:spcPts val="815"/>
              </a:spcBef>
              <a:buSzPct val="92857"/>
              <a:buFont typeface="Arial MT"/>
              <a:buChar char="•"/>
              <a:tabLst>
                <a:tab pos="193040" algn="l"/>
              </a:tabLst>
            </a:pPr>
            <a:r>
              <a:rPr spc="140" dirty="0"/>
              <a:t>Las</a:t>
            </a:r>
            <a:r>
              <a:rPr spc="145" dirty="0"/>
              <a:t> </a:t>
            </a:r>
            <a:r>
              <a:rPr spc="120" dirty="0"/>
              <a:t>actividades</a:t>
            </a:r>
            <a:r>
              <a:rPr spc="125" dirty="0"/>
              <a:t> </a:t>
            </a:r>
            <a:r>
              <a:rPr spc="140" dirty="0"/>
              <a:t>a  </a:t>
            </a:r>
            <a:r>
              <a:rPr spc="114" dirty="0"/>
              <a:t>realizar </a:t>
            </a:r>
            <a:r>
              <a:rPr spc="120" dirty="0"/>
              <a:t> </a:t>
            </a:r>
            <a:r>
              <a:rPr spc="140" dirty="0"/>
              <a:t>se</a:t>
            </a:r>
            <a:r>
              <a:rPr spc="145" dirty="0"/>
              <a:t> </a:t>
            </a:r>
            <a:r>
              <a:rPr spc="140" dirty="0"/>
              <a:t>espera</a:t>
            </a:r>
            <a:r>
              <a:rPr spc="145" dirty="0"/>
              <a:t> </a:t>
            </a:r>
            <a:r>
              <a:rPr spc="135" dirty="0"/>
              <a:t>impacten</a:t>
            </a:r>
            <a:r>
              <a:rPr spc="140" dirty="0"/>
              <a:t> </a:t>
            </a:r>
            <a:r>
              <a:rPr spc="155" dirty="0"/>
              <a:t>de </a:t>
            </a:r>
            <a:r>
              <a:rPr spc="160" dirty="0"/>
              <a:t> </a:t>
            </a:r>
            <a:r>
              <a:rPr spc="155" dirty="0"/>
              <a:t>manera</a:t>
            </a:r>
            <a:r>
              <a:rPr spc="160" dirty="0"/>
              <a:t> </a:t>
            </a:r>
            <a:r>
              <a:rPr spc="105" dirty="0"/>
              <a:t>significativa</a:t>
            </a:r>
            <a:r>
              <a:rPr spc="110" dirty="0"/>
              <a:t> </a:t>
            </a:r>
            <a:r>
              <a:rPr spc="165" dirty="0"/>
              <a:t>a</a:t>
            </a:r>
            <a:r>
              <a:rPr spc="170" dirty="0"/>
              <a:t> </a:t>
            </a:r>
            <a:r>
              <a:rPr spc="114" dirty="0"/>
              <a:t>los </a:t>
            </a:r>
            <a:r>
              <a:rPr spc="120" dirty="0"/>
              <a:t> estudiantes, </a:t>
            </a:r>
            <a:r>
              <a:rPr spc="140" dirty="0"/>
              <a:t>todo </a:t>
            </a:r>
            <a:r>
              <a:rPr spc="125" dirty="0"/>
              <a:t>partiendo </a:t>
            </a:r>
            <a:r>
              <a:rPr spc="130" dirty="0"/>
              <a:t> </a:t>
            </a:r>
            <a:r>
              <a:rPr spc="114" dirty="0"/>
              <a:t>del</a:t>
            </a:r>
            <a:r>
              <a:rPr spc="120" dirty="0"/>
              <a:t> diagnostico.</a:t>
            </a:r>
            <a:r>
              <a:rPr spc="125" dirty="0"/>
              <a:t> </a:t>
            </a:r>
            <a:r>
              <a:rPr spc="135" dirty="0"/>
              <a:t>Por  </a:t>
            </a:r>
            <a:r>
              <a:rPr spc="120" dirty="0"/>
              <a:t>tanto </a:t>
            </a:r>
            <a:r>
              <a:rPr spc="125" dirty="0"/>
              <a:t> </a:t>
            </a:r>
            <a:r>
              <a:rPr spc="140" dirty="0"/>
              <a:t>se</a:t>
            </a:r>
            <a:r>
              <a:rPr spc="145" dirty="0"/>
              <a:t> </a:t>
            </a:r>
            <a:r>
              <a:rPr spc="135" dirty="0"/>
              <a:t>pretende</a:t>
            </a:r>
            <a:r>
              <a:rPr spc="140" dirty="0"/>
              <a:t> </a:t>
            </a:r>
            <a:r>
              <a:rPr spc="155" dirty="0"/>
              <a:t>que</a:t>
            </a:r>
            <a:r>
              <a:rPr spc="160" dirty="0"/>
              <a:t> </a:t>
            </a:r>
            <a:r>
              <a:rPr spc="145" dirty="0"/>
              <a:t>cada </a:t>
            </a:r>
            <a:r>
              <a:rPr spc="150" dirty="0"/>
              <a:t> </a:t>
            </a:r>
            <a:r>
              <a:rPr spc="114" dirty="0"/>
              <a:t>actividad</a:t>
            </a:r>
            <a:r>
              <a:rPr spc="890" dirty="0"/>
              <a:t> </a:t>
            </a:r>
            <a:r>
              <a:rPr spc="120" dirty="0"/>
              <a:t>involucre</a:t>
            </a:r>
            <a:r>
              <a:rPr spc="850" dirty="0"/>
              <a:t> </a:t>
            </a:r>
            <a:r>
              <a:rPr spc="140" dirty="0"/>
              <a:t>a</a:t>
            </a:r>
            <a:r>
              <a:rPr spc="825" dirty="0"/>
              <a:t> </a:t>
            </a:r>
            <a:r>
              <a:rPr spc="110" dirty="0"/>
              <a:t>los</a:t>
            </a:r>
            <a:r>
              <a:rPr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8270" y="3957650"/>
            <a:ext cx="21297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25" dirty="0">
                <a:latin typeface="Microsoft Sans Serif"/>
                <a:cs typeface="Microsoft Sans Serif"/>
              </a:rPr>
              <a:t>estudiantes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7784" y="3957650"/>
            <a:ext cx="24377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30" dirty="0">
                <a:latin typeface="Microsoft Sans Serif"/>
                <a:cs typeface="Microsoft Sans Serif"/>
              </a:rPr>
              <a:t>motivándolos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8270" y="4292930"/>
            <a:ext cx="5321300" cy="11277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815"/>
              </a:spcBef>
              <a:tabLst>
                <a:tab pos="1460500" algn="l"/>
                <a:tab pos="4180204" algn="l"/>
              </a:tabLst>
            </a:pPr>
            <a:r>
              <a:rPr sz="2800" spc="130" dirty="0">
                <a:latin typeface="Microsoft Sans Serif"/>
                <a:cs typeface="Microsoft Sans Serif"/>
              </a:rPr>
              <a:t>pero	</a:t>
            </a:r>
            <a:r>
              <a:rPr sz="2800" spc="135" dirty="0">
                <a:latin typeface="Microsoft Sans Serif"/>
                <a:cs typeface="Microsoft Sans Serif"/>
              </a:rPr>
              <a:t>respetando	</a:t>
            </a:r>
            <a:r>
              <a:rPr sz="2800" spc="145" dirty="0">
                <a:latin typeface="Microsoft Sans Serif"/>
                <a:cs typeface="Microsoft Sans Serif"/>
              </a:rPr>
              <a:t>sus 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preferencias </a:t>
            </a:r>
            <a:r>
              <a:rPr sz="2800" spc="110" dirty="0">
                <a:latin typeface="Microsoft Sans Serif"/>
                <a:cs typeface="Microsoft Sans Serif"/>
              </a:rPr>
              <a:t>sin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perder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objetivos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planteados        </a:t>
            </a:r>
            <a:r>
              <a:rPr sz="2800" spc="82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69" y="2052954"/>
            <a:ext cx="5125085" cy="3797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36854"/>
            <a:ext cx="20796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85" dirty="0"/>
              <a:t>Apartado</a:t>
            </a:r>
            <a:r>
              <a:rPr sz="2500" spc="-80" dirty="0"/>
              <a:t> </a:t>
            </a:r>
            <a:r>
              <a:rPr sz="2500" spc="215" dirty="0"/>
              <a:t>13</a:t>
            </a:r>
            <a:r>
              <a:rPr sz="2500" spc="-5" dirty="0"/>
              <a:t> 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66012" y="1240358"/>
            <a:ext cx="11241405" cy="2866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86055" marR="958215" indent="-173990">
              <a:lnSpc>
                <a:spcPct val="89600"/>
              </a:lnSpc>
              <a:spcBef>
                <a:spcPts val="459"/>
              </a:spcBef>
              <a:buFont typeface="Arial MT"/>
              <a:buChar char="•"/>
              <a:tabLst>
                <a:tab pos="186690" algn="l"/>
              </a:tabLst>
            </a:pPr>
            <a:r>
              <a:rPr sz="2800" spc="125" dirty="0">
                <a:latin typeface="Microsoft Sans Serif"/>
                <a:cs typeface="Microsoft Sans Serif"/>
              </a:rPr>
              <a:t>Evaluación: </a:t>
            </a:r>
            <a:r>
              <a:rPr sz="2800" spc="135" dirty="0">
                <a:latin typeface="Microsoft Sans Serif"/>
                <a:cs typeface="Microsoft Sans Serif"/>
              </a:rPr>
              <a:t>se </a:t>
            </a:r>
            <a:r>
              <a:rPr sz="2800" spc="120" dirty="0">
                <a:latin typeface="Microsoft Sans Serif"/>
                <a:cs typeface="Microsoft Sans Serif"/>
              </a:rPr>
              <a:t>llevarán </a:t>
            </a:r>
            <a:r>
              <a:rPr sz="2800" spc="110" dirty="0">
                <a:latin typeface="Microsoft Sans Serif"/>
                <a:cs typeface="Microsoft Sans Serif"/>
              </a:rPr>
              <a:t>distintos </a:t>
            </a:r>
            <a:r>
              <a:rPr sz="2800" spc="114" dirty="0">
                <a:latin typeface="Microsoft Sans Serif"/>
                <a:cs typeface="Microsoft Sans Serif"/>
              </a:rPr>
              <a:t>tipos </a:t>
            </a:r>
            <a:r>
              <a:rPr sz="2800" spc="140" dirty="0">
                <a:latin typeface="Microsoft Sans Serif"/>
                <a:cs typeface="Microsoft Sans Serif"/>
              </a:rPr>
              <a:t>de </a:t>
            </a:r>
            <a:r>
              <a:rPr sz="2800" spc="125" dirty="0">
                <a:latin typeface="Microsoft Sans Serif"/>
                <a:cs typeface="Microsoft Sans Serif"/>
              </a:rPr>
              <a:t>evaluación </a:t>
            </a:r>
            <a:r>
              <a:rPr sz="2800" spc="160" dirty="0">
                <a:latin typeface="Microsoft Sans Serif"/>
                <a:cs typeface="Microsoft Sans Serif"/>
              </a:rPr>
              <a:t>de 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210" dirty="0">
                <a:latin typeface="Microsoft Sans Serif"/>
                <a:cs typeface="Microsoft Sans Serif"/>
              </a:rPr>
              <a:t>acuerdo </a:t>
            </a:r>
            <a:r>
              <a:rPr sz="2800" spc="160" dirty="0">
                <a:latin typeface="Microsoft Sans Serif"/>
                <a:cs typeface="Microsoft Sans Serif"/>
              </a:rPr>
              <a:t>al </a:t>
            </a:r>
            <a:r>
              <a:rPr sz="2800" spc="204" dirty="0">
                <a:latin typeface="Microsoft Sans Serif"/>
                <a:cs typeface="Microsoft Sans Serif"/>
              </a:rPr>
              <a:t>momento. </a:t>
            </a:r>
            <a:r>
              <a:rPr sz="2800" spc="10" dirty="0">
                <a:latin typeface="Microsoft Sans Serif"/>
                <a:cs typeface="Microsoft Sans Serif"/>
              </a:rPr>
              <a:t>Será </a:t>
            </a:r>
            <a:r>
              <a:rPr sz="2800" b="1" spc="75" dirty="0">
                <a:latin typeface="Arial"/>
                <a:cs typeface="Arial"/>
              </a:rPr>
              <a:t>diagnóstica </a:t>
            </a:r>
            <a:r>
              <a:rPr sz="2800" spc="145" dirty="0">
                <a:latin typeface="Microsoft Sans Serif"/>
                <a:cs typeface="Microsoft Sans Serif"/>
              </a:rPr>
              <a:t>al </a:t>
            </a:r>
            <a:r>
              <a:rPr sz="2800" spc="155" dirty="0">
                <a:latin typeface="Microsoft Sans Serif"/>
                <a:cs typeface="Microsoft Sans Serif"/>
              </a:rPr>
              <a:t>inicio </a:t>
            </a:r>
            <a:r>
              <a:rPr sz="2800" spc="175" dirty="0">
                <a:latin typeface="Microsoft Sans Serif"/>
                <a:cs typeface="Microsoft Sans Serif"/>
              </a:rPr>
              <a:t>del </a:t>
            </a:r>
            <a:r>
              <a:rPr sz="2800" spc="180" dirty="0">
                <a:latin typeface="Microsoft Sans Serif"/>
                <a:cs typeface="Microsoft Sans Serif"/>
              </a:rPr>
              <a:t> </a:t>
            </a:r>
            <a:r>
              <a:rPr sz="2800" spc="185" dirty="0">
                <a:latin typeface="Microsoft Sans Serif"/>
                <a:cs typeface="Microsoft Sans Serif"/>
              </a:rPr>
              <a:t>proyecto,</a:t>
            </a:r>
            <a:r>
              <a:rPr sz="2800" b="1" spc="15" dirty="0">
                <a:latin typeface="Arial"/>
                <a:cs typeface="Arial"/>
              </a:rPr>
              <a:t>formativa </a:t>
            </a:r>
            <a:r>
              <a:rPr sz="2800" spc="125" dirty="0">
                <a:latin typeface="Microsoft Sans Serif"/>
                <a:cs typeface="Microsoft Sans Serif"/>
              </a:rPr>
              <a:t>durante </a:t>
            </a:r>
            <a:r>
              <a:rPr sz="2800" spc="105" dirty="0">
                <a:latin typeface="Microsoft Sans Serif"/>
                <a:cs typeface="Microsoft Sans Serif"/>
              </a:rPr>
              <a:t>la </a:t>
            </a:r>
            <a:r>
              <a:rPr sz="2800" spc="120" dirty="0">
                <a:latin typeface="Microsoft Sans Serif"/>
                <a:cs typeface="Microsoft Sans Serif"/>
              </a:rPr>
              <a:t>aplicación </a:t>
            </a:r>
            <a:r>
              <a:rPr sz="2800" spc="125" dirty="0">
                <a:latin typeface="Microsoft Sans Serif"/>
                <a:cs typeface="Microsoft Sans Serif"/>
              </a:rPr>
              <a:t>y </a:t>
            </a:r>
            <a:r>
              <a:rPr sz="2800" spc="120" dirty="0">
                <a:latin typeface="Microsoft Sans Serif"/>
                <a:cs typeface="Microsoft Sans Serif"/>
              </a:rPr>
              <a:t>desarrollo </a:t>
            </a:r>
            <a:r>
              <a:rPr sz="2800" spc="130" dirty="0">
                <a:latin typeface="Microsoft Sans Serif"/>
                <a:cs typeface="Microsoft Sans Serif"/>
              </a:rPr>
              <a:t>y 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b="1" spc="25" dirty="0">
                <a:latin typeface="Arial"/>
                <a:cs typeface="Arial"/>
              </a:rPr>
              <a:t>sumativa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spc="100" dirty="0">
                <a:latin typeface="Microsoft Sans Serif"/>
                <a:cs typeface="Microsoft Sans Serif"/>
              </a:rPr>
              <a:t>al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final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150" dirty="0">
                <a:latin typeface="Microsoft Sans Serif"/>
                <a:cs typeface="Microsoft Sans Serif"/>
              </a:rPr>
              <a:t>ya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con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los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resultados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de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todo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100" dirty="0">
                <a:latin typeface="Microsoft Sans Serif"/>
                <a:cs typeface="Microsoft Sans Serif"/>
              </a:rPr>
              <a:t>el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proceso.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86055" marR="5080" indent="-173990">
              <a:lnSpc>
                <a:spcPct val="89700"/>
              </a:lnSpc>
              <a:spcBef>
                <a:spcPts val="919"/>
              </a:spcBef>
              <a:buFont typeface="Arial MT"/>
              <a:buChar char="•"/>
              <a:tabLst>
                <a:tab pos="186690" algn="l"/>
                <a:tab pos="2652395" algn="l"/>
                <a:tab pos="4768215" algn="l"/>
                <a:tab pos="5075555" algn="l"/>
                <a:tab pos="5379720" algn="l"/>
                <a:tab pos="5687695" algn="l"/>
                <a:tab pos="5991860" algn="l"/>
                <a:tab pos="6299200" algn="l"/>
                <a:tab pos="6604000" algn="l"/>
                <a:tab pos="6911340" algn="l"/>
                <a:tab pos="7216140" algn="l"/>
                <a:tab pos="7523480" algn="l"/>
                <a:tab pos="7830820" algn="l"/>
                <a:tab pos="8135620" algn="l"/>
                <a:tab pos="8442960" algn="l"/>
                <a:tab pos="8747760" algn="l"/>
                <a:tab pos="9055100" algn="l"/>
                <a:tab pos="9362440" algn="l"/>
                <a:tab pos="9667240" algn="l"/>
                <a:tab pos="9984740" algn="l"/>
                <a:tab pos="10332720" algn="l"/>
              </a:tabLst>
            </a:pPr>
            <a:r>
              <a:rPr sz="2800" spc="65" dirty="0">
                <a:latin typeface="Microsoft Sans Serif"/>
                <a:cs typeface="Microsoft Sans Serif"/>
              </a:rPr>
              <a:t>Los</a:t>
            </a:r>
            <a:r>
              <a:rPr sz="2800" spc="86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resultados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obtenidos</a:t>
            </a:r>
            <a:r>
              <a:rPr sz="2800" spc="86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por</a:t>
            </a:r>
            <a:r>
              <a:rPr sz="2800" spc="86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los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equipos</a:t>
            </a:r>
            <a:r>
              <a:rPr sz="2800" spc="860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se</a:t>
            </a:r>
            <a:r>
              <a:rPr sz="2800" spc="860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espera</a:t>
            </a:r>
            <a:r>
              <a:rPr sz="2800" spc="86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sean 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significativos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de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acuerdo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a </a:t>
            </a:r>
            <a:r>
              <a:rPr sz="2800" spc="40" dirty="0">
                <a:latin typeface="Microsoft Sans Serif"/>
                <a:cs typeface="Microsoft Sans Serif"/>
              </a:rPr>
              <a:t>las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entregas,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los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productos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y </a:t>
            </a:r>
            <a:r>
              <a:rPr sz="2800" spc="70" dirty="0">
                <a:latin typeface="Microsoft Sans Serif"/>
                <a:cs typeface="Microsoft Sans Serif"/>
              </a:rPr>
              <a:t>las 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exposiciones	</a:t>
            </a:r>
            <a:r>
              <a:rPr sz="2800" spc="55" dirty="0">
                <a:latin typeface="Microsoft Sans Serif"/>
                <a:cs typeface="Microsoft Sans Serif"/>
              </a:rPr>
              <a:t>realizadas. 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	.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012" y="426161"/>
            <a:ext cx="10791825" cy="40157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86055" marR="5080" indent="-173990" algn="just">
              <a:lnSpc>
                <a:spcPct val="89600"/>
              </a:lnSpc>
              <a:spcBef>
                <a:spcPts val="459"/>
              </a:spcBef>
              <a:buFont typeface="Arial MT"/>
              <a:buChar char="•"/>
              <a:tabLst>
                <a:tab pos="186690" algn="l"/>
              </a:tabLst>
            </a:pPr>
            <a:r>
              <a:rPr sz="2800" spc="130" dirty="0">
                <a:latin typeface="Microsoft Sans Serif"/>
                <a:cs typeface="Microsoft Sans Serif"/>
              </a:rPr>
              <a:t>Coevaluación: </a:t>
            </a:r>
            <a:r>
              <a:rPr sz="2800" spc="120" dirty="0">
                <a:latin typeface="Microsoft Sans Serif"/>
                <a:cs typeface="Microsoft Sans Serif"/>
              </a:rPr>
              <a:t>los </a:t>
            </a:r>
            <a:r>
              <a:rPr sz="2800" spc="145" dirty="0">
                <a:latin typeface="Microsoft Sans Serif"/>
                <a:cs typeface="Microsoft Sans Serif"/>
              </a:rPr>
              <a:t>alumnos </a:t>
            </a:r>
            <a:r>
              <a:rPr sz="2800" spc="150" dirty="0">
                <a:latin typeface="Microsoft Sans Serif"/>
                <a:cs typeface="Microsoft Sans Serif"/>
              </a:rPr>
              <a:t>se </a:t>
            </a:r>
            <a:r>
              <a:rPr sz="2800" spc="130" dirty="0">
                <a:latin typeface="Microsoft Sans Serif"/>
                <a:cs typeface="Microsoft Sans Serif"/>
              </a:rPr>
              <a:t>evaluarán </a:t>
            </a:r>
            <a:r>
              <a:rPr sz="2800" spc="120" dirty="0">
                <a:latin typeface="Microsoft Sans Serif"/>
                <a:cs typeface="Microsoft Sans Serif"/>
              </a:rPr>
              <a:t>entre </a:t>
            </a:r>
            <a:r>
              <a:rPr sz="2800" spc="125" dirty="0">
                <a:latin typeface="Microsoft Sans Serif"/>
                <a:cs typeface="Microsoft Sans Serif"/>
              </a:rPr>
              <a:t>sí </a:t>
            </a:r>
            <a:r>
              <a:rPr sz="2800" spc="140" dirty="0">
                <a:latin typeface="Microsoft Sans Serif"/>
                <a:cs typeface="Microsoft Sans Serif"/>
              </a:rPr>
              <a:t>a </a:t>
            </a:r>
            <a:r>
              <a:rPr sz="2800" spc="120" dirty="0">
                <a:latin typeface="Microsoft Sans Serif"/>
                <a:cs typeface="Microsoft Sans Serif"/>
              </a:rPr>
              <a:t>través </a:t>
            </a:r>
            <a:r>
              <a:rPr sz="2800" spc="160" dirty="0">
                <a:latin typeface="Microsoft Sans Serif"/>
                <a:cs typeface="Microsoft Sans Serif"/>
              </a:rPr>
              <a:t>de 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una </a:t>
            </a:r>
            <a:r>
              <a:rPr sz="2800" spc="130" dirty="0">
                <a:latin typeface="Microsoft Sans Serif"/>
                <a:cs typeface="Microsoft Sans Serif"/>
              </a:rPr>
              <a:t>escala </a:t>
            </a:r>
            <a:r>
              <a:rPr sz="2800" spc="120" dirty="0">
                <a:latin typeface="Microsoft Sans Serif"/>
                <a:cs typeface="Microsoft Sans Serif"/>
              </a:rPr>
              <a:t>estimativa.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Los </a:t>
            </a:r>
            <a:r>
              <a:rPr sz="2800" spc="125" dirty="0">
                <a:latin typeface="Microsoft Sans Serif"/>
                <a:cs typeface="Microsoft Sans Serif"/>
              </a:rPr>
              <a:t>resultados arrojados </a:t>
            </a:r>
            <a:r>
              <a:rPr sz="2800" spc="135" dirty="0">
                <a:latin typeface="Microsoft Sans Serif"/>
                <a:cs typeface="Microsoft Sans Serif"/>
              </a:rPr>
              <a:t>por </a:t>
            </a:r>
            <a:r>
              <a:rPr sz="2800" spc="140" dirty="0">
                <a:latin typeface="Microsoft Sans Serif"/>
                <a:cs typeface="Microsoft Sans Serif"/>
              </a:rPr>
              <a:t>ésta 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indicarán </a:t>
            </a:r>
            <a:r>
              <a:rPr sz="2800" spc="90" dirty="0">
                <a:latin typeface="Microsoft Sans Serif"/>
                <a:cs typeface="Microsoft Sans Serif"/>
              </a:rPr>
              <a:t>si </a:t>
            </a:r>
            <a:r>
              <a:rPr sz="2800" spc="110" dirty="0">
                <a:latin typeface="Microsoft Sans Serif"/>
                <a:cs typeface="Microsoft Sans Serif"/>
              </a:rPr>
              <a:t>el </a:t>
            </a:r>
            <a:r>
              <a:rPr sz="2800" spc="114" dirty="0">
                <a:latin typeface="Microsoft Sans Serif"/>
                <a:cs typeface="Microsoft Sans Serif"/>
              </a:rPr>
              <a:t>trabajo </a:t>
            </a:r>
            <a:r>
              <a:rPr sz="2800" spc="125" dirty="0">
                <a:latin typeface="Microsoft Sans Serif"/>
                <a:cs typeface="Microsoft Sans Serif"/>
              </a:rPr>
              <a:t>fue </a:t>
            </a:r>
            <a:r>
              <a:rPr sz="2800" spc="114" dirty="0">
                <a:latin typeface="Microsoft Sans Serif"/>
                <a:cs typeface="Microsoft Sans Serif"/>
              </a:rPr>
              <a:t>exitoso, </a:t>
            </a:r>
            <a:r>
              <a:rPr sz="2800" spc="155" dirty="0">
                <a:latin typeface="Microsoft Sans Serif"/>
                <a:cs typeface="Microsoft Sans Serif"/>
              </a:rPr>
              <a:t>y </a:t>
            </a:r>
            <a:r>
              <a:rPr sz="2800" spc="140" dirty="0">
                <a:latin typeface="Microsoft Sans Serif"/>
                <a:cs typeface="Microsoft Sans Serif"/>
              </a:rPr>
              <a:t>en </a:t>
            </a:r>
            <a:r>
              <a:rPr sz="2800" spc="155" dirty="0">
                <a:latin typeface="Microsoft Sans Serif"/>
                <a:cs typeface="Microsoft Sans Serif"/>
              </a:rPr>
              <a:t>qué </a:t>
            </a:r>
            <a:r>
              <a:rPr sz="2800" spc="120" dirty="0">
                <a:latin typeface="Microsoft Sans Serif"/>
                <a:cs typeface="Microsoft Sans Serif"/>
              </a:rPr>
              <a:t>porcentaje, </a:t>
            </a:r>
            <a:r>
              <a:rPr sz="2800" spc="165" dirty="0">
                <a:latin typeface="Microsoft Sans Serif"/>
                <a:cs typeface="Microsoft Sans Serif"/>
              </a:rPr>
              <a:t>dado </a:t>
            </a:r>
            <a:r>
              <a:rPr sz="2800" spc="17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que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los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alumnos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de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sexto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año</a:t>
            </a:r>
            <a:r>
              <a:rPr sz="2800" spc="160" dirty="0">
                <a:latin typeface="Microsoft Sans Serif"/>
                <a:cs typeface="Microsoft Sans Serif"/>
              </a:rPr>
              <a:t> han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tenido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160" dirty="0">
                <a:latin typeface="Microsoft Sans Serif"/>
                <a:cs typeface="Microsoft Sans Serif"/>
              </a:rPr>
              <a:t>ya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etapas 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formativas </a:t>
            </a:r>
            <a:r>
              <a:rPr sz="2800" spc="150" dirty="0">
                <a:latin typeface="Microsoft Sans Serif"/>
                <a:cs typeface="Microsoft Sans Serif"/>
              </a:rPr>
              <a:t>que </a:t>
            </a:r>
            <a:r>
              <a:rPr sz="2800" spc="114" dirty="0">
                <a:latin typeface="Microsoft Sans Serif"/>
                <a:cs typeface="Microsoft Sans Serif"/>
              </a:rPr>
              <a:t>les </a:t>
            </a:r>
            <a:r>
              <a:rPr sz="2800" spc="120" dirty="0">
                <a:latin typeface="Microsoft Sans Serif"/>
                <a:cs typeface="Microsoft Sans Serif"/>
              </a:rPr>
              <a:t>permitieron </a:t>
            </a:r>
            <a:r>
              <a:rPr sz="2800" spc="114" dirty="0">
                <a:latin typeface="Microsoft Sans Serif"/>
                <a:cs typeface="Microsoft Sans Serif"/>
              </a:rPr>
              <a:t>explotar </a:t>
            </a:r>
            <a:r>
              <a:rPr sz="2800" spc="150" dirty="0">
                <a:latin typeface="Microsoft Sans Serif"/>
                <a:cs typeface="Microsoft Sans Serif"/>
              </a:rPr>
              <a:t>sus </a:t>
            </a:r>
            <a:r>
              <a:rPr sz="2800" spc="135" dirty="0">
                <a:latin typeface="Microsoft Sans Serif"/>
                <a:cs typeface="Microsoft Sans Serif"/>
              </a:rPr>
              <a:t>conocimientos </a:t>
            </a:r>
            <a:r>
              <a:rPr sz="2800" spc="180" dirty="0">
                <a:latin typeface="Microsoft Sans Serif"/>
                <a:cs typeface="Microsoft Sans Serif"/>
              </a:rPr>
              <a:t>y </a:t>
            </a:r>
            <a:r>
              <a:rPr sz="2800" spc="18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aportar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estrategias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20" dirty="0">
                <a:latin typeface="Microsoft Sans Serif"/>
                <a:cs typeface="Microsoft Sans Serif"/>
              </a:rPr>
              <a:t>trabajo </a:t>
            </a:r>
            <a:r>
              <a:rPr sz="2800" spc="160" dirty="0">
                <a:latin typeface="Microsoft Sans Serif"/>
                <a:cs typeface="Microsoft Sans Serif"/>
              </a:rPr>
              <a:t>que </a:t>
            </a:r>
            <a:r>
              <a:rPr sz="2800" spc="130" dirty="0">
                <a:latin typeface="Microsoft Sans Serif"/>
                <a:cs typeface="Microsoft Sans Serif"/>
              </a:rPr>
              <a:t>motivarán </a:t>
            </a:r>
            <a:r>
              <a:rPr sz="2800" spc="110" dirty="0">
                <a:latin typeface="Microsoft Sans Serif"/>
                <a:cs typeface="Microsoft Sans Serif"/>
              </a:rPr>
              <a:t>al </a:t>
            </a:r>
            <a:r>
              <a:rPr sz="2800" spc="120" dirty="0">
                <a:latin typeface="Microsoft Sans Serif"/>
                <a:cs typeface="Microsoft Sans Serif"/>
              </a:rPr>
              <a:t>resto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equipos,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sin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ser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invasores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o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exigentes.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86055" marR="5080" indent="-173990" algn="just">
              <a:lnSpc>
                <a:spcPct val="89700"/>
              </a:lnSpc>
              <a:spcBef>
                <a:spcPts val="944"/>
              </a:spcBef>
              <a:buFont typeface="Arial MT"/>
              <a:buChar char="•"/>
              <a:tabLst>
                <a:tab pos="186690" algn="l"/>
              </a:tabLst>
            </a:pPr>
            <a:r>
              <a:rPr sz="2800" spc="50" dirty="0">
                <a:latin typeface="Microsoft Sans Serif"/>
                <a:cs typeface="Microsoft Sans Serif"/>
              </a:rPr>
              <a:t>El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equipo</a:t>
            </a:r>
            <a:r>
              <a:rPr sz="2800" spc="865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de 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profesores</a:t>
            </a:r>
            <a:r>
              <a:rPr sz="2800" spc="85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también 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será</a:t>
            </a:r>
            <a:r>
              <a:rPr sz="2800" spc="86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evaluado  con 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el 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mismo </a:t>
            </a:r>
            <a:r>
              <a:rPr sz="2800" spc="60" dirty="0">
                <a:latin typeface="Microsoft Sans Serif"/>
                <a:cs typeface="Microsoft Sans Serif"/>
              </a:rPr>
              <a:t>instrumento </a:t>
            </a:r>
            <a:r>
              <a:rPr sz="2800" spc="65" dirty="0">
                <a:latin typeface="Microsoft Sans Serif"/>
                <a:cs typeface="Microsoft Sans Serif"/>
              </a:rPr>
              <a:t>que </a:t>
            </a:r>
            <a:r>
              <a:rPr sz="2800" spc="50" dirty="0">
                <a:latin typeface="Microsoft Sans Serif"/>
                <a:cs typeface="Microsoft Sans Serif"/>
              </a:rPr>
              <a:t>los </a:t>
            </a:r>
            <a:r>
              <a:rPr sz="2800" spc="80" dirty="0">
                <a:latin typeface="Microsoft Sans Serif"/>
                <a:cs typeface="Microsoft Sans Serif"/>
              </a:rPr>
              <a:t>alumnos </a:t>
            </a:r>
            <a:r>
              <a:rPr sz="2800" spc="65" dirty="0">
                <a:latin typeface="Microsoft Sans Serif"/>
                <a:cs typeface="Microsoft Sans Serif"/>
              </a:rPr>
              <a:t>con </a:t>
            </a:r>
            <a:r>
              <a:rPr sz="2800" spc="50" dirty="0">
                <a:latin typeface="Microsoft Sans Serif"/>
                <a:cs typeface="Microsoft Sans Serif"/>
              </a:rPr>
              <a:t>el </a:t>
            </a:r>
            <a:r>
              <a:rPr sz="2800" spc="45" dirty="0">
                <a:latin typeface="Microsoft Sans Serif"/>
                <a:cs typeface="Microsoft Sans Serif"/>
              </a:rPr>
              <a:t>fin </a:t>
            </a:r>
            <a:r>
              <a:rPr sz="2800" spc="70" dirty="0">
                <a:latin typeface="Microsoft Sans Serif"/>
                <a:cs typeface="Microsoft Sans Serif"/>
              </a:rPr>
              <a:t>de </a:t>
            </a:r>
            <a:r>
              <a:rPr sz="2800" spc="60" dirty="0">
                <a:latin typeface="Microsoft Sans Serif"/>
                <a:cs typeface="Microsoft Sans Serif"/>
              </a:rPr>
              <a:t>mejorar la 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labor</a:t>
            </a:r>
            <a:r>
              <a:rPr sz="2800" spc="31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docente.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338973"/>
            <a:ext cx="11675745" cy="34563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71195">
              <a:lnSpc>
                <a:spcPct val="100000"/>
              </a:lnSpc>
              <a:spcBef>
                <a:spcPts val="725"/>
              </a:spcBef>
            </a:pPr>
            <a:r>
              <a:rPr sz="2800" spc="135" dirty="0">
                <a:latin typeface="Microsoft Sans Serif"/>
                <a:cs typeface="Microsoft Sans Serif"/>
              </a:rPr>
              <a:t>Apartado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14.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896619" marR="5080" indent="-173990">
              <a:lnSpc>
                <a:spcPts val="3000"/>
              </a:lnSpc>
              <a:spcBef>
                <a:spcPts val="1025"/>
              </a:spcBef>
              <a:buFont typeface="Arial MT"/>
              <a:buChar char="•"/>
              <a:tabLst>
                <a:tab pos="897255" algn="l"/>
              </a:tabLst>
            </a:pPr>
            <a:r>
              <a:rPr sz="2800" spc="140" dirty="0">
                <a:latin typeface="Microsoft Sans Serif"/>
                <a:cs typeface="Microsoft Sans Serif"/>
              </a:rPr>
              <a:t>Los </a:t>
            </a:r>
            <a:r>
              <a:rPr sz="2800" spc="145" dirty="0">
                <a:latin typeface="Microsoft Sans Serif"/>
                <a:cs typeface="Microsoft Sans Serif"/>
              </a:rPr>
              <a:t>cambios </a:t>
            </a:r>
            <a:r>
              <a:rPr sz="2800" spc="140" dirty="0">
                <a:latin typeface="Microsoft Sans Serif"/>
                <a:cs typeface="Microsoft Sans Serif"/>
              </a:rPr>
              <a:t>a </a:t>
            </a:r>
            <a:r>
              <a:rPr sz="2800" spc="105" dirty="0">
                <a:latin typeface="Microsoft Sans Serif"/>
                <a:cs typeface="Microsoft Sans Serif"/>
              </a:rPr>
              <a:t>realizar </a:t>
            </a:r>
            <a:r>
              <a:rPr sz="2800" spc="140" dirty="0">
                <a:latin typeface="Microsoft Sans Serif"/>
                <a:cs typeface="Microsoft Sans Serif"/>
              </a:rPr>
              <a:t>se espera </a:t>
            </a:r>
            <a:r>
              <a:rPr sz="2800" spc="150" dirty="0">
                <a:latin typeface="Microsoft Sans Serif"/>
                <a:cs typeface="Microsoft Sans Serif"/>
              </a:rPr>
              <a:t>sean</a:t>
            </a:r>
            <a:r>
              <a:rPr sz="2800" spc="15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mínimos, </a:t>
            </a:r>
            <a:r>
              <a:rPr sz="2800" spc="155" dirty="0">
                <a:latin typeface="Microsoft Sans Serif"/>
                <a:cs typeface="Microsoft Sans Serif"/>
              </a:rPr>
              <a:t>dado </a:t>
            </a:r>
            <a:r>
              <a:rPr sz="2800" spc="150" dirty="0">
                <a:latin typeface="Microsoft Sans Serif"/>
                <a:cs typeface="Microsoft Sans Serif"/>
              </a:rPr>
              <a:t>que </a:t>
            </a:r>
            <a:r>
              <a:rPr sz="2800" spc="120" dirty="0">
                <a:latin typeface="Microsoft Sans Serif"/>
                <a:cs typeface="Microsoft Sans Serif"/>
              </a:rPr>
              <a:t>la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planeación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se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160" dirty="0">
                <a:latin typeface="Microsoft Sans Serif"/>
                <a:cs typeface="Microsoft Sans Serif"/>
              </a:rPr>
              <a:t>empezó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a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instrumentar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desde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95" dirty="0">
                <a:latin typeface="Microsoft Sans Serif"/>
                <a:cs typeface="Microsoft Sans Serif"/>
              </a:rPr>
              <a:t>el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ciclo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anterior.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298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896619" marR="404495" indent="-173990">
              <a:lnSpc>
                <a:spcPct val="89600"/>
              </a:lnSpc>
              <a:spcBef>
                <a:spcPts val="975"/>
              </a:spcBef>
              <a:buFont typeface="Arial MT"/>
              <a:buChar char="•"/>
              <a:tabLst>
                <a:tab pos="897255" algn="l"/>
              </a:tabLst>
            </a:pPr>
            <a:r>
              <a:rPr sz="2800" spc="114" dirty="0">
                <a:latin typeface="Microsoft Sans Serif"/>
                <a:cs typeface="Microsoft Sans Serif"/>
              </a:rPr>
              <a:t>El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160" dirty="0">
                <a:latin typeface="Microsoft Sans Serif"/>
                <a:cs typeface="Microsoft Sans Serif"/>
              </a:rPr>
              <a:t>examen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diagnóstico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permitirá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establecer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estrategias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200" dirty="0">
                <a:latin typeface="Microsoft Sans Serif"/>
                <a:cs typeface="Microsoft Sans Serif"/>
              </a:rPr>
              <a:t>para </a:t>
            </a:r>
            <a:r>
              <a:rPr sz="2800" spc="204" dirty="0">
                <a:latin typeface="Microsoft Sans Serif"/>
                <a:cs typeface="Microsoft Sans Serif"/>
              </a:rPr>
              <a:t> </a:t>
            </a:r>
            <a:r>
              <a:rPr sz="2800" spc="200" dirty="0">
                <a:latin typeface="Microsoft Sans Serif"/>
                <a:cs typeface="Microsoft Sans Serif"/>
              </a:rPr>
              <a:t>hacer</a:t>
            </a:r>
            <a:r>
              <a:rPr sz="2800" spc="950" dirty="0">
                <a:latin typeface="Microsoft Sans Serif"/>
                <a:cs typeface="Microsoft Sans Serif"/>
              </a:rPr>
              <a:t> </a:t>
            </a:r>
            <a:r>
              <a:rPr sz="2800" spc="180" dirty="0">
                <a:latin typeface="Microsoft Sans Serif"/>
                <a:cs typeface="Microsoft Sans Serif"/>
              </a:rPr>
              <a:t>funcional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el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225" dirty="0">
                <a:latin typeface="Microsoft Sans Serif"/>
                <a:cs typeface="Microsoft Sans Serif"/>
              </a:rPr>
              <a:t>tema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200" dirty="0">
                <a:latin typeface="Microsoft Sans Serif"/>
                <a:cs typeface="Microsoft Sans Serif"/>
              </a:rPr>
              <a:t>y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190" dirty="0">
                <a:latin typeface="Microsoft Sans Serif"/>
                <a:cs typeface="Microsoft Sans Serif"/>
              </a:rPr>
              <a:t>el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195" dirty="0">
                <a:latin typeface="Microsoft Sans Serif"/>
                <a:cs typeface="Microsoft Sans Serif"/>
              </a:rPr>
              <a:t>proyecto</a:t>
            </a:r>
            <a:r>
              <a:rPr sz="2800" spc="150" dirty="0">
                <a:latin typeface="Microsoft Sans Serif"/>
                <a:cs typeface="Microsoft Sans Serif"/>
              </a:rPr>
              <a:t>ya que se </a:t>
            </a:r>
            <a:r>
              <a:rPr sz="2800" spc="135" dirty="0">
                <a:latin typeface="Microsoft Sans Serif"/>
                <a:cs typeface="Microsoft Sans Serif"/>
              </a:rPr>
              <a:t>pretende 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modificar </a:t>
            </a:r>
            <a:r>
              <a:rPr sz="2800" spc="105" dirty="0">
                <a:latin typeface="Microsoft Sans Serif"/>
                <a:cs typeface="Microsoft Sans Serif"/>
              </a:rPr>
              <a:t>la </a:t>
            </a:r>
            <a:r>
              <a:rPr sz="2800" spc="114" dirty="0">
                <a:latin typeface="Microsoft Sans Serif"/>
                <a:cs typeface="Microsoft Sans Serif"/>
              </a:rPr>
              <a:t>actitud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145" dirty="0">
                <a:latin typeface="Microsoft Sans Serif"/>
                <a:cs typeface="Microsoft Sans Serif"/>
              </a:rPr>
              <a:t>alumnos </a:t>
            </a:r>
            <a:r>
              <a:rPr sz="2800" spc="135" dirty="0">
                <a:latin typeface="Microsoft Sans Serif"/>
                <a:cs typeface="Microsoft Sans Serif"/>
              </a:rPr>
              <a:t>para </a:t>
            </a:r>
            <a:r>
              <a:rPr sz="2800" spc="150" dirty="0">
                <a:latin typeface="Microsoft Sans Serif"/>
                <a:cs typeface="Microsoft Sans Serif"/>
              </a:rPr>
              <a:t>que </a:t>
            </a:r>
            <a:r>
              <a:rPr sz="2800" spc="155" dirty="0">
                <a:latin typeface="Microsoft Sans Serif"/>
                <a:cs typeface="Microsoft Sans Serif"/>
              </a:rPr>
              <a:t>hagan </a:t>
            </a:r>
            <a:r>
              <a:rPr sz="2800" spc="150" dirty="0">
                <a:latin typeface="Microsoft Sans Serif"/>
                <a:cs typeface="Microsoft Sans Serif"/>
              </a:rPr>
              <a:t>suyo </a:t>
            </a:r>
            <a:r>
              <a:rPr sz="2800" spc="160" dirty="0">
                <a:latin typeface="Microsoft Sans Serif"/>
                <a:cs typeface="Microsoft Sans Serif"/>
              </a:rPr>
              <a:t>el 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85" dirty="0">
                <a:latin typeface="Microsoft Sans Serif"/>
                <a:cs typeface="Microsoft Sans Serif"/>
              </a:rPr>
              <a:t>proyecto.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23980" y="5985459"/>
            <a:ext cx="1206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0" y="456565"/>
            <a:ext cx="11246612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537452"/>
            <a:ext cx="1206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195" y="311150"/>
            <a:ext cx="11525885" cy="628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270713"/>
            <a:ext cx="120650" cy="275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10"/>
              </a:spcBef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1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1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1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1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15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180"/>
              </a:lnSpc>
            </a:pP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150" y="542290"/>
            <a:ext cx="10481310" cy="569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661238"/>
            <a:ext cx="19208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Logros</a:t>
            </a:r>
            <a:r>
              <a:rPr sz="1100" spc="-10" dirty="0"/>
              <a:t> </a:t>
            </a:r>
            <a:r>
              <a:rPr spc="-5" dirty="0"/>
              <a:t> </a:t>
            </a:r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966012" y="1828876"/>
            <a:ext cx="5080635" cy="46843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89230" marR="5080" indent="-177165">
              <a:lnSpc>
                <a:spcPct val="89700"/>
              </a:lnSpc>
              <a:spcBef>
                <a:spcPts val="415"/>
              </a:spcBef>
              <a:buSzPct val="107692"/>
              <a:buFont typeface="Arial MT"/>
              <a:buChar char="•"/>
              <a:tabLst>
                <a:tab pos="189865" algn="l"/>
                <a:tab pos="795655" algn="l"/>
                <a:tab pos="1011555" algn="l"/>
                <a:tab pos="3683000" algn="l"/>
              </a:tabLst>
            </a:pPr>
            <a:r>
              <a:rPr sz="2600" spc="240" dirty="0">
                <a:latin typeface="Microsoft Sans Serif"/>
                <a:cs typeface="Microsoft Sans Serif"/>
              </a:rPr>
              <a:t>Se </a:t>
            </a:r>
            <a:r>
              <a:rPr sz="2600" spc="195" dirty="0">
                <a:latin typeface="Microsoft Sans Serif"/>
                <a:cs typeface="Microsoft Sans Serif"/>
              </a:rPr>
              <a:t>espera </a:t>
            </a:r>
            <a:r>
              <a:rPr sz="2600" spc="215" dirty="0">
                <a:latin typeface="Microsoft Sans Serif"/>
                <a:cs typeface="Microsoft Sans Serif"/>
              </a:rPr>
              <a:t>que </a:t>
            </a:r>
            <a:r>
              <a:rPr sz="2600" spc="150" dirty="0">
                <a:latin typeface="Microsoft Sans Serif"/>
                <a:cs typeface="Microsoft Sans Serif"/>
              </a:rPr>
              <a:t>el </a:t>
            </a:r>
            <a:r>
              <a:rPr sz="2600" spc="185" dirty="0">
                <a:latin typeface="Microsoft Sans Serif"/>
                <a:cs typeface="Microsoft Sans Serif"/>
              </a:rPr>
              <a:t>proyecto </a:t>
            </a:r>
            <a:r>
              <a:rPr sz="2600" spc="190" dirty="0">
                <a:latin typeface="Microsoft Sans Serif"/>
                <a:cs typeface="Microsoft Sans Serif"/>
              </a:rPr>
              <a:t> alcance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229" dirty="0">
                <a:latin typeface="Microsoft Sans Serif"/>
                <a:cs typeface="Microsoft Sans Serif"/>
              </a:rPr>
              <a:t>un</a:t>
            </a:r>
            <a:r>
              <a:rPr sz="2600" spc="110" dirty="0">
                <a:latin typeface="Microsoft Sans Serif"/>
                <a:cs typeface="Microsoft Sans Serif"/>
              </a:rPr>
              <a:t> </a:t>
            </a:r>
            <a:r>
              <a:rPr sz="2600" spc="160" dirty="0">
                <a:latin typeface="Microsoft Sans Serif"/>
                <a:cs typeface="Microsoft Sans Serif"/>
              </a:rPr>
              <a:t>fuerte	</a:t>
            </a:r>
            <a:r>
              <a:rPr sz="2600" spc="200" dirty="0">
                <a:latin typeface="Microsoft Sans Serif"/>
                <a:cs typeface="Microsoft Sans Serif"/>
              </a:rPr>
              <a:t>grado </a:t>
            </a:r>
            <a:r>
              <a:rPr sz="2600" spc="204" dirty="0">
                <a:latin typeface="Microsoft Sans Serif"/>
                <a:cs typeface="Microsoft Sans Serif"/>
              </a:rPr>
              <a:t> </a:t>
            </a:r>
            <a:r>
              <a:rPr sz="2600" spc="229" dirty="0">
                <a:latin typeface="Microsoft Sans Serif"/>
                <a:cs typeface="Microsoft Sans Serif"/>
              </a:rPr>
              <a:t>de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-685" dirty="0">
                <a:latin typeface="Microsoft Sans Serif"/>
                <a:cs typeface="Microsoft Sans Serif"/>
              </a:rPr>
              <a:t>in	</a:t>
            </a:r>
            <a:r>
              <a:rPr sz="2600" spc="165" dirty="0">
                <a:latin typeface="Microsoft Sans Serif"/>
                <a:cs typeface="Microsoft Sans Serif"/>
              </a:rPr>
              <a:t>teracción, </a:t>
            </a:r>
            <a:r>
              <a:rPr sz="2600" spc="160" dirty="0">
                <a:latin typeface="Microsoft Sans Serif"/>
                <a:cs typeface="Microsoft Sans Serif"/>
              </a:rPr>
              <a:t>participación </a:t>
            </a:r>
            <a:r>
              <a:rPr sz="2600" spc="165" dirty="0">
                <a:latin typeface="Microsoft Sans Serif"/>
                <a:cs typeface="Microsoft Sans Serif"/>
              </a:rPr>
              <a:t> </a:t>
            </a:r>
            <a:r>
              <a:rPr sz="2600" spc="210" dirty="0">
                <a:latin typeface="Microsoft Sans Serif"/>
                <a:cs typeface="Microsoft Sans Serif"/>
              </a:rPr>
              <a:t>y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2170" dirty="0">
                <a:latin typeface="Microsoft Sans Serif"/>
                <a:cs typeface="Microsoft Sans Serif"/>
              </a:rPr>
              <a:t>m	</a:t>
            </a:r>
            <a:r>
              <a:rPr sz="2600" spc="170" dirty="0">
                <a:latin typeface="Microsoft Sans Serif"/>
                <a:cs typeface="Microsoft Sans Serif"/>
              </a:rPr>
              <a:t>otivación entre </a:t>
            </a:r>
            <a:r>
              <a:rPr sz="2600" spc="160" dirty="0">
                <a:latin typeface="Microsoft Sans Serif"/>
                <a:cs typeface="Microsoft Sans Serif"/>
              </a:rPr>
              <a:t>los </a:t>
            </a:r>
            <a:r>
              <a:rPr sz="2600" spc="165" dirty="0">
                <a:latin typeface="Microsoft Sans Serif"/>
                <a:cs typeface="Microsoft Sans Serif"/>
              </a:rPr>
              <a:t> </a:t>
            </a:r>
            <a:r>
              <a:rPr sz="2600" spc="170" dirty="0">
                <a:latin typeface="Microsoft Sans Serif"/>
                <a:cs typeface="Microsoft Sans Serif"/>
              </a:rPr>
              <a:t>estudiantes; </a:t>
            </a:r>
            <a:r>
              <a:rPr sz="2600" spc="215" dirty="0">
                <a:latin typeface="Microsoft Sans Serif"/>
                <a:cs typeface="Microsoft Sans Serif"/>
              </a:rPr>
              <a:t>que </a:t>
            </a:r>
            <a:r>
              <a:rPr sz="2600" spc="185" dirty="0">
                <a:latin typeface="Microsoft Sans Serif"/>
                <a:cs typeface="Microsoft Sans Serif"/>
              </a:rPr>
              <a:t>todos </a:t>
            </a:r>
            <a:r>
              <a:rPr sz="2600" spc="160" dirty="0">
                <a:latin typeface="Microsoft Sans Serif"/>
                <a:cs typeface="Microsoft Sans Serif"/>
              </a:rPr>
              <a:t>los </a:t>
            </a:r>
            <a:r>
              <a:rPr sz="2600" spc="165" dirty="0">
                <a:latin typeface="Microsoft Sans Serif"/>
                <a:cs typeface="Microsoft Sans Serif"/>
              </a:rPr>
              <a:t> participantes  </a:t>
            </a:r>
            <a:r>
              <a:rPr sz="2600" spc="130" dirty="0">
                <a:latin typeface="Microsoft Sans Serif"/>
                <a:cs typeface="Microsoft Sans Serif"/>
              </a:rPr>
              <a:t>busquen </a:t>
            </a:r>
            <a:r>
              <a:rPr sz="2600" spc="135" dirty="0">
                <a:latin typeface="Microsoft Sans Serif"/>
                <a:cs typeface="Microsoft Sans Serif"/>
              </a:rPr>
              <a:t> </a:t>
            </a:r>
            <a:r>
              <a:rPr sz="2600" spc="175" dirty="0">
                <a:latin typeface="Microsoft Sans Serif"/>
                <a:cs typeface="Microsoft Sans Serif"/>
              </a:rPr>
              <a:t>aportar </a:t>
            </a:r>
            <a:r>
              <a:rPr sz="2600" spc="229" dirty="0">
                <a:latin typeface="Microsoft Sans Serif"/>
                <a:cs typeface="Microsoft Sans Serif"/>
              </a:rPr>
              <a:t>de </a:t>
            </a:r>
            <a:r>
              <a:rPr sz="2600" spc="210" dirty="0">
                <a:latin typeface="Microsoft Sans Serif"/>
                <a:cs typeface="Microsoft Sans Serif"/>
              </a:rPr>
              <a:t>manera </a:t>
            </a:r>
            <a:r>
              <a:rPr sz="2600" spc="215" dirty="0">
                <a:latin typeface="Microsoft Sans Serif"/>
                <a:cs typeface="Microsoft Sans Serif"/>
              </a:rPr>
              <a:t> </a:t>
            </a:r>
            <a:r>
              <a:rPr sz="2600" spc="145" dirty="0">
                <a:latin typeface="Microsoft Sans Serif"/>
                <a:cs typeface="Microsoft Sans Serif"/>
              </a:rPr>
              <a:t>significativa. </a:t>
            </a:r>
            <a:r>
              <a:rPr sz="2600" spc="245" dirty="0">
                <a:latin typeface="Microsoft Sans Serif"/>
                <a:cs typeface="Microsoft Sans Serif"/>
              </a:rPr>
              <a:t>Más </a:t>
            </a:r>
            <a:r>
              <a:rPr sz="2600" spc="220" dirty="0">
                <a:latin typeface="Microsoft Sans Serif"/>
                <a:cs typeface="Microsoft Sans Serif"/>
              </a:rPr>
              <a:t>aún </a:t>
            </a:r>
            <a:r>
              <a:rPr sz="2600" spc="204" dirty="0">
                <a:latin typeface="Microsoft Sans Serif"/>
                <a:cs typeface="Microsoft Sans Serif"/>
              </a:rPr>
              <a:t>se </a:t>
            </a:r>
            <a:r>
              <a:rPr sz="2600" spc="210" dirty="0">
                <a:latin typeface="Microsoft Sans Serif"/>
                <a:cs typeface="Microsoft Sans Serif"/>
              </a:rPr>
              <a:t> </a:t>
            </a:r>
            <a:r>
              <a:rPr sz="2600" spc="200" dirty="0">
                <a:latin typeface="Microsoft Sans Serif"/>
                <a:cs typeface="Microsoft Sans Serif"/>
              </a:rPr>
              <a:t>busca </a:t>
            </a:r>
            <a:r>
              <a:rPr sz="2600" spc="215" dirty="0">
                <a:latin typeface="Microsoft Sans Serif"/>
                <a:cs typeface="Microsoft Sans Serif"/>
              </a:rPr>
              <a:t>que </a:t>
            </a:r>
            <a:r>
              <a:rPr sz="2600" spc="210" dirty="0">
                <a:latin typeface="Microsoft Sans Serif"/>
                <a:cs typeface="Microsoft Sans Serif"/>
              </a:rPr>
              <a:t>con </a:t>
            </a:r>
            <a:r>
              <a:rPr sz="2600" spc="155" dirty="0">
                <a:latin typeface="Microsoft Sans Serif"/>
                <a:cs typeface="Microsoft Sans Serif"/>
              </a:rPr>
              <a:t>las </a:t>
            </a:r>
            <a:r>
              <a:rPr sz="2600" spc="195" dirty="0">
                <a:latin typeface="Microsoft Sans Serif"/>
                <a:cs typeface="Microsoft Sans Serif"/>
              </a:rPr>
              <a:t>redes </a:t>
            </a:r>
            <a:r>
              <a:rPr sz="2600" spc="200" dirty="0">
                <a:latin typeface="Microsoft Sans Serif"/>
                <a:cs typeface="Microsoft Sans Serif"/>
              </a:rPr>
              <a:t> </a:t>
            </a:r>
            <a:r>
              <a:rPr sz="2600" spc="170" dirty="0">
                <a:latin typeface="Microsoft Sans Serif"/>
                <a:cs typeface="Microsoft Sans Serif"/>
              </a:rPr>
              <a:t>sociales </a:t>
            </a:r>
            <a:r>
              <a:rPr sz="2600" spc="204" dirty="0">
                <a:latin typeface="Microsoft Sans Serif"/>
                <a:cs typeface="Microsoft Sans Serif"/>
              </a:rPr>
              <a:t>y </a:t>
            </a:r>
            <a:r>
              <a:rPr sz="2600" spc="160" dirty="0">
                <a:latin typeface="Microsoft Sans Serif"/>
                <a:cs typeface="Microsoft Sans Serif"/>
              </a:rPr>
              <a:t>la </a:t>
            </a:r>
            <a:r>
              <a:rPr sz="2600" spc="170" dirty="0">
                <a:latin typeface="Microsoft Sans Serif"/>
                <a:cs typeface="Microsoft Sans Serif"/>
              </a:rPr>
              <a:t>interacción </a:t>
            </a:r>
            <a:r>
              <a:rPr sz="2600" spc="229" dirty="0">
                <a:latin typeface="Microsoft Sans Serif"/>
                <a:cs typeface="Microsoft Sans Serif"/>
              </a:rPr>
              <a:t>a </a:t>
            </a:r>
            <a:r>
              <a:rPr sz="2600" spc="235" dirty="0">
                <a:latin typeface="Microsoft Sans Serif"/>
                <a:cs typeface="Microsoft Sans Serif"/>
              </a:rPr>
              <a:t> </a:t>
            </a:r>
            <a:r>
              <a:rPr sz="2600" spc="175" dirty="0">
                <a:latin typeface="Microsoft Sans Serif"/>
                <a:cs typeface="Microsoft Sans Serif"/>
              </a:rPr>
              <a:t>través </a:t>
            </a:r>
            <a:r>
              <a:rPr sz="2600" spc="220" dirty="0">
                <a:latin typeface="Microsoft Sans Serif"/>
                <a:cs typeface="Microsoft Sans Serif"/>
              </a:rPr>
              <a:t>de </a:t>
            </a:r>
            <a:r>
              <a:rPr sz="2600" spc="165" dirty="0">
                <a:latin typeface="Microsoft Sans Serif"/>
                <a:cs typeface="Microsoft Sans Serif"/>
              </a:rPr>
              <a:t>ellas </a:t>
            </a:r>
            <a:r>
              <a:rPr sz="2600" spc="204" dirty="0">
                <a:latin typeface="Microsoft Sans Serif"/>
                <a:cs typeface="Microsoft Sans Serif"/>
              </a:rPr>
              <a:t>se </a:t>
            </a:r>
            <a:r>
              <a:rPr sz="2600" spc="170" dirty="0">
                <a:latin typeface="Microsoft Sans Serif"/>
                <a:cs typeface="Microsoft Sans Serif"/>
              </a:rPr>
              <a:t>logre </a:t>
            </a:r>
            <a:r>
              <a:rPr sz="2600" spc="215" dirty="0">
                <a:latin typeface="Microsoft Sans Serif"/>
                <a:cs typeface="Microsoft Sans Serif"/>
              </a:rPr>
              <a:t>un </a:t>
            </a:r>
            <a:r>
              <a:rPr sz="2600" spc="220" dirty="0">
                <a:latin typeface="Microsoft Sans Serif"/>
                <a:cs typeface="Microsoft Sans Serif"/>
              </a:rPr>
              <a:t> </a:t>
            </a:r>
            <a:r>
              <a:rPr sz="2600" spc="190" dirty="0">
                <a:latin typeface="Microsoft Sans Serif"/>
                <a:cs typeface="Microsoft Sans Serif"/>
              </a:rPr>
              <a:t>impacto </a:t>
            </a:r>
            <a:r>
              <a:rPr sz="2600" spc="170" dirty="0">
                <a:latin typeface="Microsoft Sans Serif"/>
                <a:cs typeface="Microsoft Sans Serif"/>
              </a:rPr>
              <a:t>social </a:t>
            </a:r>
            <a:r>
              <a:rPr sz="2600" spc="225" dirty="0">
                <a:latin typeface="Microsoft Sans Serif"/>
                <a:cs typeface="Microsoft Sans Serif"/>
              </a:rPr>
              <a:t>a </a:t>
            </a:r>
            <a:r>
              <a:rPr sz="2600" spc="170" dirty="0">
                <a:latin typeface="Microsoft Sans Serif"/>
                <a:cs typeface="Microsoft Sans Serif"/>
              </a:rPr>
              <a:t>favor </a:t>
            </a:r>
            <a:r>
              <a:rPr sz="2600" spc="220" dirty="0">
                <a:latin typeface="Microsoft Sans Serif"/>
                <a:cs typeface="Microsoft Sans Serif"/>
              </a:rPr>
              <a:t>de </a:t>
            </a:r>
            <a:r>
              <a:rPr sz="2600" spc="165" dirty="0">
                <a:latin typeface="Microsoft Sans Serif"/>
                <a:cs typeface="Microsoft Sans Serif"/>
              </a:rPr>
              <a:t>las </a:t>
            </a:r>
            <a:r>
              <a:rPr sz="2600" spc="-680" dirty="0">
                <a:latin typeface="Microsoft Sans Serif"/>
                <a:cs typeface="Microsoft Sans Serif"/>
              </a:rPr>
              <a:t> </a:t>
            </a:r>
            <a:r>
              <a:rPr sz="2600" spc="185" dirty="0">
                <a:latin typeface="Microsoft Sans Serif"/>
                <a:cs typeface="Microsoft Sans Serif"/>
              </a:rPr>
              <a:t>escuelas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2220" y="2039620"/>
            <a:ext cx="5212080" cy="342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417017"/>
            <a:ext cx="25260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50" dirty="0"/>
              <a:t>Documentos</a:t>
            </a:r>
            <a:r>
              <a:rPr sz="2800" spc="30" dirty="0"/>
              <a:t> </a:t>
            </a:r>
            <a:r>
              <a:rPr sz="2800" spc="80" dirty="0"/>
              <a:t>.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5524" y="835279"/>
            <a:ext cx="72390" cy="381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635"/>
              </a:lnSpc>
            </a:pPr>
            <a:r>
              <a:rPr sz="1400" spc="-5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81760" y="1207642"/>
          <a:ext cx="10177778" cy="5129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5540"/>
                <a:gridCol w="881380"/>
                <a:gridCol w="1033779"/>
                <a:gridCol w="2037079"/>
              </a:tblGrid>
              <a:tr h="347472">
                <a:tc gridSpan="4"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Nombre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quien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coevalaución: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91818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Escala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valoración.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9507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347720" algn="l"/>
                          <a:tab pos="5734685" algn="l"/>
                          <a:tab pos="8417560" algn="l"/>
                        </a:tabLst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1)Nunca	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2)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ocasiones	3)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casi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siempre	4)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Siempre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726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Aspectos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considerar: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855"/>
                        </a:lnSpc>
                      </a:pPr>
                      <a:r>
                        <a:rPr sz="1600" spc="-70" dirty="0">
                          <a:latin typeface="Microsoft Sans Serif"/>
                          <a:cs typeface="Microsoft Sans Serif"/>
                        </a:rPr>
                        <a:t>Si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ts val="1855"/>
                        </a:lnSpc>
                      </a:pPr>
                      <a:r>
                        <a:rPr sz="1600" spc="125" dirty="0">
                          <a:latin typeface="Microsoft Sans Serif"/>
                          <a:cs typeface="Microsoft Sans Serif"/>
                        </a:rPr>
                        <a:t>no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855"/>
                        </a:lnSpc>
                      </a:pP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Estimación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Respeta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postura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todos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compañeros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6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equipo.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</a:tr>
              <a:tr h="347726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propuestas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viabilidad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realización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proyecto.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</a:tr>
              <a:tr h="628268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Resuelve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problemas</a:t>
                      </a:r>
                      <a:r>
                        <a:rPr sz="160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internos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través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asertividad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congruencia.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Motiva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participación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todos</a:t>
                      </a:r>
                      <a:r>
                        <a:rPr sz="16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los</a:t>
                      </a:r>
                      <a:r>
                        <a:rPr sz="16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integrantes</a:t>
                      </a:r>
                      <a:r>
                        <a:rPr sz="1600" b="1" spc="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60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proyecto.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</a:tr>
              <a:tr h="625093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600" b="1" spc="3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responsable</a:t>
                      </a:r>
                      <a:r>
                        <a:rPr sz="1600" b="1" spc="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600" b="1" spc="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r>
                        <a:rPr sz="1600" b="1" spc="4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spc="2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participa</a:t>
                      </a:r>
                      <a:r>
                        <a:rPr sz="1600" b="1" spc="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3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1600" b="1" spc="3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 equipo.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</a:tr>
              <a:tr h="347802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reúne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resto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equipo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para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satisfacer</a:t>
                      </a:r>
                      <a:r>
                        <a:rPr sz="16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sus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dudas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69850">
                        <a:lnSpc>
                          <a:spcPts val="1855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Observaciones: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D"/>
                    </a:solidFill>
                  </a:tcPr>
                </a:tc>
              </a:tr>
              <a:tr h="347776"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Sumatoria: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752678"/>
            <a:ext cx="10471150" cy="4909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0" dirty="0">
                <a:latin typeface="Microsoft Sans Serif"/>
                <a:cs typeface="Microsoft Sans Serif"/>
              </a:rPr>
              <a:t>Apartado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235" dirty="0">
                <a:latin typeface="Microsoft Sans Serif"/>
                <a:cs typeface="Microsoft Sans Serif"/>
              </a:rPr>
              <a:t>5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355"/>
              </a:spcBef>
            </a:pPr>
            <a:r>
              <a:rPr sz="2800" spc="120" dirty="0">
                <a:latin typeface="Microsoft Sans Serif"/>
                <a:cs typeface="Microsoft Sans Serif"/>
              </a:rPr>
              <a:t>Introducción.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0">
              <a:latin typeface="Microsoft Sans Serif"/>
              <a:cs typeface="Microsoft Sans Serif"/>
            </a:endParaRPr>
          </a:p>
          <a:p>
            <a:pPr marL="241300" marR="5080" indent="-177165" algn="just">
              <a:lnSpc>
                <a:spcPct val="801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114" dirty="0">
                <a:latin typeface="Microsoft Sans Serif"/>
                <a:cs typeface="Microsoft Sans Serif"/>
              </a:rPr>
              <a:t>El </a:t>
            </a:r>
            <a:r>
              <a:rPr sz="2800" spc="130" dirty="0">
                <a:latin typeface="Microsoft Sans Serif"/>
                <a:cs typeface="Microsoft Sans Serif"/>
              </a:rPr>
              <a:t>presente </a:t>
            </a:r>
            <a:r>
              <a:rPr sz="2800" spc="105" dirty="0">
                <a:latin typeface="Microsoft Sans Serif"/>
                <a:cs typeface="Microsoft Sans Serif"/>
              </a:rPr>
              <a:t>portafolio, </a:t>
            </a:r>
            <a:r>
              <a:rPr sz="2800" spc="140" dirty="0">
                <a:latin typeface="Microsoft Sans Serif"/>
                <a:cs typeface="Microsoft Sans Serif"/>
              </a:rPr>
              <a:t>busca </a:t>
            </a:r>
            <a:r>
              <a:rPr sz="2800" spc="125" dirty="0">
                <a:latin typeface="Microsoft Sans Serif"/>
                <a:cs typeface="Microsoft Sans Serif"/>
              </a:rPr>
              <a:t>dar </a:t>
            </a:r>
            <a:r>
              <a:rPr sz="2800" spc="130" dirty="0">
                <a:latin typeface="Microsoft Sans Serif"/>
                <a:cs typeface="Microsoft Sans Serif"/>
              </a:rPr>
              <a:t>seguimiento </a:t>
            </a:r>
            <a:r>
              <a:rPr sz="2800" spc="100" dirty="0">
                <a:latin typeface="Microsoft Sans Serif"/>
                <a:cs typeface="Microsoft Sans Serif"/>
              </a:rPr>
              <a:t>al </a:t>
            </a:r>
            <a:r>
              <a:rPr sz="2800" spc="145" dirty="0">
                <a:latin typeface="Microsoft Sans Serif"/>
                <a:cs typeface="Microsoft Sans Serif"/>
              </a:rPr>
              <a:t>proyecto 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135" dirty="0">
                <a:latin typeface="Microsoft Sans Serif"/>
                <a:cs typeface="Microsoft Sans Serif"/>
              </a:rPr>
              <a:t>conexiones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44536A"/>
                </a:solidFill>
                <a:latin typeface="Microsoft Sans Serif"/>
                <a:cs typeface="Microsoft Sans Serif"/>
              </a:rPr>
              <a:t>Educando</a:t>
            </a:r>
            <a:r>
              <a:rPr sz="2800" spc="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44536A"/>
                </a:solidFill>
                <a:latin typeface="Microsoft Sans Serif"/>
                <a:cs typeface="Microsoft Sans Serif"/>
              </a:rPr>
              <a:t>en</a:t>
            </a:r>
            <a:r>
              <a:rPr sz="2800" spc="7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4536A"/>
                </a:solidFill>
                <a:latin typeface="Microsoft Sans Serif"/>
                <a:cs typeface="Microsoft Sans Serif"/>
              </a:rPr>
              <a:t>valores.</a:t>
            </a:r>
            <a:r>
              <a:rPr sz="2800" spc="6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44536A"/>
                </a:solidFill>
                <a:latin typeface="Microsoft Sans Serif"/>
                <a:cs typeface="Microsoft Sans Serif"/>
              </a:rPr>
              <a:t>No</a:t>
            </a:r>
            <a:r>
              <a:rPr sz="2800" spc="8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44536A"/>
                </a:solidFill>
                <a:latin typeface="Microsoft Sans Serif"/>
                <a:cs typeface="Microsoft Sans Serif"/>
              </a:rPr>
              <a:t>al</a:t>
            </a:r>
            <a:r>
              <a:rPr sz="2800" spc="50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44536A"/>
                </a:solidFill>
                <a:latin typeface="Microsoft Sans Serif"/>
                <a:cs typeface="Microsoft Sans Serif"/>
              </a:rPr>
              <a:t>acoso</a:t>
            </a:r>
            <a:r>
              <a:rPr sz="2800" spc="6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44536A"/>
                </a:solidFill>
                <a:latin typeface="Microsoft Sans Serif"/>
                <a:cs typeface="Microsoft Sans Serif"/>
              </a:rPr>
              <a:t>escolar </a:t>
            </a:r>
            <a:r>
              <a:rPr sz="2800" spc="75" dirty="0">
                <a:solidFill>
                  <a:srgbClr val="44536A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planificado </a:t>
            </a:r>
            <a:r>
              <a:rPr sz="2800" spc="135" dirty="0">
                <a:latin typeface="Microsoft Sans Serif"/>
                <a:cs typeface="Microsoft Sans Serif"/>
              </a:rPr>
              <a:t>para </a:t>
            </a:r>
            <a:r>
              <a:rPr sz="2800" spc="110" dirty="0">
                <a:latin typeface="Microsoft Sans Serif"/>
                <a:cs typeface="Microsoft Sans Serif"/>
              </a:rPr>
              <a:t>el </a:t>
            </a:r>
            <a:r>
              <a:rPr sz="2800" spc="105" dirty="0">
                <a:latin typeface="Microsoft Sans Serif"/>
                <a:cs typeface="Microsoft Sans Serif"/>
              </a:rPr>
              <a:t>ciclo </a:t>
            </a:r>
            <a:r>
              <a:rPr sz="2800" spc="120" dirty="0">
                <a:latin typeface="Microsoft Sans Serif"/>
                <a:cs typeface="Microsoft Sans Serif"/>
              </a:rPr>
              <a:t>escolar </a:t>
            </a:r>
            <a:r>
              <a:rPr sz="2800" spc="140" dirty="0">
                <a:latin typeface="Microsoft Sans Serif"/>
                <a:cs typeface="Microsoft Sans Serif"/>
              </a:rPr>
              <a:t>2021-2022, </a:t>
            </a:r>
            <a:r>
              <a:rPr sz="2800" spc="145" dirty="0">
                <a:latin typeface="Microsoft Sans Serif"/>
                <a:cs typeface="Microsoft Sans Serif"/>
              </a:rPr>
              <a:t>con </a:t>
            </a:r>
            <a:r>
              <a:rPr sz="2800" spc="100" dirty="0">
                <a:latin typeface="Microsoft Sans Serif"/>
                <a:cs typeface="Microsoft Sans Serif"/>
              </a:rPr>
              <a:t>el </a:t>
            </a:r>
            <a:r>
              <a:rPr sz="2800" spc="125" dirty="0">
                <a:latin typeface="Microsoft Sans Serif"/>
                <a:cs typeface="Microsoft Sans Serif"/>
              </a:rPr>
              <a:t>cual </a:t>
            </a:r>
            <a:r>
              <a:rPr sz="2800" spc="160" dirty="0">
                <a:latin typeface="Microsoft Sans Serif"/>
                <a:cs typeface="Microsoft Sans Serif"/>
              </a:rPr>
              <a:t>se 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pretende </a:t>
            </a:r>
            <a:r>
              <a:rPr sz="2800" spc="155" dirty="0">
                <a:latin typeface="Microsoft Sans Serif"/>
                <a:cs typeface="Microsoft Sans Serif"/>
              </a:rPr>
              <a:t>que </a:t>
            </a:r>
            <a:r>
              <a:rPr sz="2800" spc="114" dirty="0">
                <a:latin typeface="Microsoft Sans Serif"/>
                <a:cs typeface="Microsoft Sans Serif"/>
              </a:rPr>
              <a:t>los </a:t>
            </a:r>
            <a:r>
              <a:rPr sz="2800" spc="125" dirty="0">
                <a:latin typeface="Microsoft Sans Serif"/>
                <a:cs typeface="Microsoft Sans Serif"/>
              </a:rPr>
              <a:t>estudiantes </a:t>
            </a:r>
            <a:r>
              <a:rPr sz="2800" spc="140" dirty="0">
                <a:latin typeface="Microsoft Sans Serif"/>
                <a:cs typeface="Microsoft Sans Serif"/>
              </a:rPr>
              <a:t>aprendan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14" dirty="0">
                <a:latin typeface="Microsoft Sans Serif"/>
                <a:cs typeface="Microsoft Sans Serif"/>
              </a:rPr>
              <a:t>las </a:t>
            </a:r>
            <a:r>
              <a:rPr sz="2800" spc="150" dirty="0">
                <a:latin typeface="Microsoft Sans Serif"/>
                <a:cs typeface="Microsoft Sans Serif"/>
              </a:rPr>
              <a:t>bondades </a:t>
            </a:r>
            <a:r>
              <a:rPr sz="2800" spc="155" dirty="0">
                <a:latin typeface="Microsoft Sans Serif"/>
                <a:cs typeface="Microsoft Sans Serif"/>
              </a:rPr>
              <a:t> </a:t>
            </a:r>
            <a:r>
              <a:rPr sz="2800" spc="145" dirty="0">
                <a:latin typeface="Microsoft Sans Serif"/>
                <a:cs typeface="Microsoft Sans Serif"/>
              </a:rPr>
              <a:t>que </a:t>
            </a:r>
            <a:r>
              <a:rPr sz="2800" spc="110" dirty="0">
                <a:latin typeface="Microsoft Sans Serif"/>
                <a:cs typeface="Microsoft Sans Serif"/>
              </a:rPr>
              <a:t>la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interdisciplinariedad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ofrece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a su </a:t>
            </a:r>
            <a:r>
              <a:rPr sz="2800" spc="125" dirty="0">
                <a:latin typeface="Microsoft Sans Serif"/>
                <a:cs typeface="Microsoft Sans Serif"/>
              </a:rPr>
              <a:t>formación.  </a:t>
            </a:r>
            <a:r>
              <a:rPr sz="2800" spc="170" dirty="0">
                <a:latin typeface="Microsoft Sans Serif"/>
                <a:cs typeface="Microsoft Sans Serif"/>
              </a:rPr>
              <a:t>A </a:t>
            </a:r>
            <a:r>
              <a:rPr sz="2800" spc="150" dirty="0">
                <a:latin typeface="Microsoft Sans Serif"/>
                <a:cs typeface="Microsoft Sans Serif"/>
              </a:rPr>
              <a:t>su </a:t>
            </a:r>
            <a:r>
              <a:rPr sz="2800" spc="15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vez, </a:t>
            </a:r>
            <a:r>
              <a:rPr sz="2800" spc="140" dirty="0">
                <a:latin typeface="Microsoft Sans Serif"/>
                <a:cs typeface="Microsoft Sans Serif"/>
              </a:rPr>
              <a:t>se </a:t>
            </a:r>
            <a:r>
              <a:rPr sz="2800" spc="130" dirty="0">
                <a:latin typeface="Microsoft Sans Serif"/>
                <a:cs typeface="Microsoft Sans Serif"/>
              </a:rPr>
              <a:t>pretende </a:t>
            </a:r>
            <a:r>
              <a:rPr sz="2800" spc="140" dirty="0">
                <a:latin typeface="Microsoft Sans Serif"/>
                <a:cs typeface="Microsoft Sans Serif"/>
              </a:rPr>
              <a:t>que </a:t>
            </a:r>
            <a:r>
              <a:rPr sz="2800" spc="145" dirty="0">
                <a:latin typeface="Microsoft Sans Serif"/>
                <a:cs typeface="Microsoft Sans Serif"/>
              </a:rPr>
              <a:t>cada </a:t>
            </a:r>
            <a:r>
              <a:rPr sz="2800" spc="150" dirty="0">
                <a:latin typeface="Microsoft Sans Serif"/>
                <a:cs typeface="Microsoft Sans Serif"/>
              </a:rPr>
              <a:t>uno </a:t>
            </a:r>
            <a:r>
              <a:rPr sz="2800" spc="155" dirty="0">
                <a:latin typeface="Microsoft Sans Serif"/>
                <a:cs typeface="Microsoft Sans Serif"/>
              </a:rPr>
              <a:t>de </a:t>
            </a:r>
            <a:r>
              <a:rPr sz="2800" spc="110" dirty="0">
                <a:latin typeface="Microsoft Sans Serif"/>
                <a:cs typeface="Microsoft Sans Serif"/>
              </a:rPr>
              <a:t>los </a:t>
            </a:r>
            <a:r>
              <a:rPr sz="2800" spc="120" dirty="0">
                <a:latin typeface="Microsoft Sans Serif"/>
                <a:cs typeface="Microsoft Sans Serif"/>
              </a:rPr>
              <a:t>integrantes </a:t>
            </a:r>
            <a:r>
              <a:rPr sz="2800" spc="160" dirty="0">
                <a:latin typeface="Microsoft Sans Serif"/>
                <a:cs typeface="Microsoft Sans Serif"/>
              </a:rPr>
              <a:t>de</a:t>
            </a:r>
            <a:r>
              <a:rPr sz="2800" spc="165" dirty="0">
                <a:latin typeface="Microsoft Sans Serif"/>
                <a:cs typeface="Microsoft Sans Serif"/>
              </a:rPr>
              <a:t> </a:t>
            </a:r>
            <a:r>
              <a:rPr sz="2800" spc="125" dirty="0">
                <a:latin typeface="Microsoft Sans Serif"/>
                <a:cs typeface="Microsoft Sans Serif"/>
              </a:rPr>
              <a:t>este </a:t>
            </a:r>
            <a:r>
              <a:rPr sz="2800" spc="130" dirty="0">
                <a:latin typeface="Microsoft Sans Serif"/>
                <a:cs typeface="Microsoft Sans Serif"/>
              </a:rPr>
              <a:t> proyecto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155" dirty="0">
                <a:latin typeface="Microsoft Sans Serif"/>
                <a:cs typeface="Microsoft Sans Serif"/>
              </a:rPr>
              <a:t>puedan</a:t>
            </a:r>
            <a:r>
              <a:rPr sz="2800" spc="16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aportar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130" dirty="0">
                <a:latin typeface="Microsoft Sans Serif"/>
                <a:cs typeface="Microsoft Sans Serif"/>
              </a:rPr>
              <a:t>conocimientos</a:t>
            </a:r>
            <a:r>
              <a:rPr sz="2800" spc="135" dirty="0">
                <a:latin typeface="Microsoft Sans Serif"/>
                <a:cs typeface="Microsoft Sans Serif"/>
              </a:rPr>
              <a:t> y  </a:t>
            </a:r>
            <a:r>
              <a:rPr sz="2800" spc="130" dirty="0">
                <a:latin typeface="Microsoft Sans Serif"/>
                <a:cs typeface="Microsoft Sans Serif"/>
              </a:rPr>
              <a:t>experiencias 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150" dirty="0">
                <a:latin typeface="Microsoft Sans Serif"/>
                <a:cs typeface="Microsoft Sans Serif"/>
              </a:rPr>
              <a:t>que </a:t>
            </a:r>
            <a:r>
              <a:rPr sz="2800" spc="114" dirty="0">
                <a:latin typeface="Microsoft Sans Serif"/>
                <a:cs typeface="Microsoft Sans Serif"/>
              </a:rPr>
              <a:t>les </a:t>
            </a:r>
            <a:r>
              <a:rPr sz="2800" spc="135" dirty="0">
                <a:latin typeface="Microsoft Sans Serif"/>
                <a:cs typeface="Microsoft Sans Serif"/>
              </a:rPr>
              <a:t>permitan </a:t>
            </a:r>
            <a:r>
              <a:rPr sz="2800" spc="110" dirty="0">
                <a:latin typeface="Microsoft Sans Serif"/>
                <a:cs typeface="Microsoft Sans Serif"/>
              </a:rPr>
              <a:t>contribuir </a:t>
            </a:r>
            <a:r>
              <a:rPr sz="2800" spc="140" dirty="0">
                <a:latin typeface="Microsoft Sans Serif"/>
                <a:cs typeface="Microsoft Sans Serif"/>
              </a:rPr>
              <a:t>a </a:t>
            </a:r>
            <a:r>
              <a:rPr sz="2800" spc="150" dirty="0">
                <a:latin typeface="Microsoft Sans Serif"/>
                <a:cs typeface="Microsoft Sans Serif"/>
              </a:rPr>
              <a:t>su </a:t>
            </a:r>
            <a:r>
              <a:rPr sz="2800" spc="130" dirty="0">
                <a:latin typeface="Microsoft Sans Serif"/>
                <a:cs typeface="Microsoft Sans Serif"/>
              </a:rPr>
              <a:t>formación </a:t>
            </a:r>
            <a:r>
              <a:rPr sz="2800" spc="145" dirty="0">
                <a:latin typeface="Microsoft Sans Serif"/>
                <a:cs typeface="Microsoft Sans Serif"/>
              </a:rPr>
              <a:t>académica </a:t>
            </a:r>
            <a:r>
              <a:rPr sz="2800" spc="229" dirty="0">
                <a:latin typeface="Microsoft Sans Serif"/>
                <a:cs typeface="Microsoft Sans Serif"/>
              </a:rPr>
              <a:t>y </a:t>
            </a:r>
            <a:r>
              <a:rPr sz="2800" spc="235" dirty="0">
                <a:latin typeface="Microsoft Sans Serif"/>
                <a:cs typeface="Microsoft Sans Serif"/>
              </a:rPr>
              <a:t> </a:t>
            </a:r>
            <a:r>
              <a:rPr sz="2800" spc="114" dirty="0">
                <a:latin typeface="Microsoft Sans Serif"/>
                <a:cs typeface="Microsoft Sans Serif"/>
              </a:rPr>
              <a:t>profesional.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09345"/>
            <a:ext cx="74295" cy="388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695"/>
              </a:lnSpc>
            </a:pPr>
            <a:r>
              <a:rPr sz="1450" spc="-5" dirty="0">
                <a:latin typeface="Microsoft Sans Serif"/>
                <a:cs typeface="Microsoft Sans Serif"/>
              </a:rPr>
              <a:t> </a:t>
            </a:r>
            <a:endParaRPr sz="145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0528" y="988186"/>
          <a:ext cx="10234930" cy="5290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625"/>
                <a:gridCol w="2039620"/>
                <a:gridCol w="2039620"/>
                <a:gridCol w="2036445"/>
                <a:gridCol w="203962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Excelente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Bueno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Regular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A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Insuficiente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5E2BA"/>
                    </a:solidFill>
                  </a:tcPr>
                </a:tc>
              </a:tr>
              <a:tr h="838960">
                <a:tc>
                  <a:txBody>
                    <a:bodyPr/>
                    <a:lstStyle/>
                    <a:p>
                      <a:pPr marL="8890">
                        <a:lnSpc>
                          <a:spcPts val="1515"/>
                        </a:lnSpc>
                      </a:pPr>
                      <a:r>
                        <a:rPr sz="13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  <a:p>
                      <a:pPr marL="8890">
                        <a:lnSpc>
                          <a:spcPts val="1220"/>
                        </a:lnSpc>
                      </a:pPr>
                      <a:r>
                        <a:rPr sz="105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050">
                        <a:latin typeface="Microsoft Sans Serif"/>
                        <a:cs typeface="Microsoft Sans Serif"/>
                      </a:endParaRPr>
                    </a:p>
                    <a:p>
                      <a:pPr marL="57785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Argumentación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(Procedimental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conceptual)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Muestra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dominio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total</a:t>
                      </a:r>
                      <a:r>
                        <a:rPr sz="12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709930" algn="l"/>
                          <a:tab pos="1469390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tema,	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incluye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hechos,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 marR="31750">
                        <a:lnSpc>
                          <a:spcPct val="114999"/>
                        </a:lnSpc>
                        <a:tabLst>
                          <a:tab pos="1042669" algn="l"/>
                          <a:tab pos="1923414" algn="l"/>
                        </a:tabLst>
                      </a:pP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azones,	cau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as	y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argumenta</a:t>
                      </a:r>
                      <a:r>
                        <a:rPr sz="1200" spc="6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su</a:t>
                      </a:r>
                      <a:r>
                        <a:rPr sz="1200" spc="6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posición</a:t>
                      </a:r>
                      <a:r>
                        <a:rPr sz="1200" spc="6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770890" algn="l"/>
                          <a:tab pos="1109345" algn="l"/>
                          <a:tab pos="1615440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Muestra	un	buen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tema,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704215" algn="l"/>
                          <a:tab pos="141160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incluye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hechos,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razones,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35560">
                        <a:lnSpc>
                          <a:spcPct val="114999"/>
                        </a:lnSpc>
                        <a:tabLst>
                          <a:tab pos="701040" algn="l"/>
                          <a:tab pos="941705" algn="l"/>
                          <a:tab pos="183515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causas	y	a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gu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enta	su 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posición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al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respecto.</a:t>
                      </a:r>
                      <a:r>
                        <a:rPr sz="12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(2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90"/>
                        </a:lnSpc>
                        <a:tabLst>
                          <a:tab pos="158813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Muestra	pocos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219200" algn="l"/>
                          <a:tab pos="1615440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conocimientos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	tema,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31750">
                        <a:lnSpc>
                          <a:spcPct val="114999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incluye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hechos,</a:t>
                      </a:r>
                      <a:r>
                        <a:rPr sz="1200" spc="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razones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causas.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(2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Muestra</a:t>
                      </a:r>
                      <a:r>
                        <a:rPr sz="12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nulo</a:t>
                      </a:r>
                      <a:r>
                        <a:rPr sz="12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dominio</a:t>
                      </a:r>
                      <a:r>
                        <a:rPr sz="12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709930" algn="l"/>
                          <a:tab pos="1459865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tema,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incluye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hechos,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 marR="147320">
                        <a:lnSpc>
                          <a:spcPct val="114999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razones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causas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escasas.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(1.5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</a:tr>
              <a:tr h="255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respecto.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(2pts.)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652526">
                <a:tc>
                  <a:txBody>
                    <a:bodyPr/>
                    <a:lstStyle/>
                    <a:p>
                      <a:pPr marL="57785" marR="508634">
                        <a:lnSpc>
                          <a:spcPct val="114999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Ortografía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gramática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(Conceptual)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Utiliza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todas</a:t>
                      </a:r>
                      <a:r>
                        <a:rPr sz="12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reglas</a:t>
                      </a:r>
                      <a:r>
                        <a:rPr sz="12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 marR="502920">
                        <a:lnSpc>
                          <a:spcPct val="1133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ortografía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redacción </a:t>
                      </a:r>
                      <a:r>
                        <a:rPr sz="1200" spc="-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pto.)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Utiliza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varias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reglas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ortografía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redacción.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Pto.)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tabLst>
                          <a:tab pos="792480" algn="l"/>
                          <a:tab pos="1329055" algn="l"/>
                          <a:tab pos="182308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Contiene	varias	faltas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38735">
                        <a:lnSpc>
                          <a:spcPct val="1133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ortografía</a:t>
                      </a:r>
                      <a:r>
                        <a:rPr sz="120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2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redacción.</a:t>
                      </a:r>
                      <a:r>
                        <a:rPr sz="120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 </a:t>
                      </a:r>
                      <a:r>
                        <a:rPr sz="1200" spc="-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Nula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presencia</a:t>
                      </a:r>
                      <a:r>
                        <a:rPr sz="12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reglas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gramaticales.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pt-0.)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469392">
                <a:tc>
                  <a:txBody>
                    <a:bodyPr/>
                    <a:lstStyle/>
                    <a:p>
                      <a:pPr marL="57785" marR="1207135">
                        <a:lnSpc>
                          <a:spcPct val="114999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Extensión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ct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din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Mayor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hojas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letra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calibri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12.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(2pts.)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Mayor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hojas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letra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calibri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12.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Pto.)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Mayor</a:t>
                      </a:r>
                      <a:r>
                        <a:rPr sz="120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120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hojas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letra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calibri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12.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Pto.)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Mayor</a:t>
                      </a:r>
                      <a:r>
                        <a:rPr sz="120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hojas</a:t>
                      </a:r>
                      <a:r>
                        <a:rPr sz="120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letra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calibri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12.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(1pt.-0)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427480">
                <a:tc>
                  <a:txBody>
                    <a:bodyPr/>
                    <a:lstStyle/>
                    <a:p>
                      <a:pPr marL="8890">
                        <a:lnSpc>
                          <a:spcPts val="188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778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Presentación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estructura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es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claro,</a:t>
                      </a:r>
                      <a:r>
                        <a:rPr sz="12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permite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862330" algn="l"/>
                          <a:tab pos="1216025" algn="l"/>
                          <a:tab pos="1795145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identificar	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las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partes	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del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200" spc="2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está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limpio</a:t>
                      </a:r>
                      <a:r>
                        <a:rPr sz="1200" spc="2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las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609600" algn="l"/>
                          <a:tab pos="960119" algn="l"/>
                          <a:tab pos="1825625" algn="l"/>
                        </a:tabLst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ideas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	presentan	en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200" spc="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2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esta</a:t>
                      </a:r>
                      <a:r>
                        <a:rPr sz="1200" spc="2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limpio</a:t>
                      </a:r>
                      <a:r>
                        <a:rPr sz="1200" spc="3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5" dirty="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2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ideas</a:t>
                      </a:r>
                      <a:r>
                        <a:rPr sz="1200" spc="3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3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6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presentan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2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2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esta</a:t>
                      </a:r>
                      <a:r>
                        <a:rPr sz="1200" spc="2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limpio,</a:t>
                      </a:r>
                      <a:r>
                        <a:rPr sz="12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hay</a:t>
                      </a:r>
                      <a:r>
                        <a:rPr sz="1200" spc="5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secuencia</a:t>
                      </a:r>
                      <a:r>
                        <a:rPr sz="1200" spc="6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 spc="5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DDD9C3"/>
                    </a:solidFill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57785">
                        <a:lnSpc>
                          <a:spcPts val="1415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(Actitudinal)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ensayo.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(2pts.)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90"/>
                        </a:lnSpc>
                        <a:tabLst>
                          <a:tab pos="917575" algn="l"/>
                          <a:tab pos="1444625" algn="l"/>
                          <a:tab pos="1920239" algn="l"/>
                        </a:tabLst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secuencia: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inicio,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nudo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en secuencia.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ideas.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DDD9C3"/>
                    </a:solidFill>
                  </a:tcPr>
                </a:tc>
              </a:tr>
              <a:tr h="234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final.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(2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658621">
                <a:tc>
                  <a:txBody>
                    <a:bodyPr/>
                    <a:lstStyle/>
                    <a:p>
                      <a:pPr marL="57785" marR="936625">
                        <a:lnSpc>
                          <a:spcPct val="116700"/>
                        </a:lnSpc>
                        <a:spcBef>
                          <a:spcPts val="74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Bibliografía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oce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2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define</a:t>
                      </a:r>
                      <a:r>
                        <a:rPr sz="12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bibliografía.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(2pts.)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define</a:t>
                      </a:r>
                      <a:r>
                        <a:rPr sz="12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bibliografía</a:t>
                      </a:r>
                      <a:r>
                        <a:rPr sz="12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con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algunos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errores.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(1.5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define</a:t>
                      </a:r>
                      <a:r>
                        <a:rPr sz="12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bibliografía</a:t>
                      </a:r>
                      <a:r>
                        <a:rPr sz="12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con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34925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ausencia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faltas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datos.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(1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227965">
                        <a:lnSpc>
                          <a:spcPts val="134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Muy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poca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bibliografía</a:t>
                      </a:r>
                      <a:r>
                        <a:rPr sz="12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pts.)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655650">
                <a:tc>
                  <a:txBody>
                    <a:bodyPr/>
                    <a:lstStyle/>
                    <a:p>
                      <a:pPr marL="57785" marR="545465">
                        <a:lnSpc>
                          <a:spcPct val="114999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Entrega Oportuna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(Acititudinal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2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Valoral)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entrega</a:t>
                      </a:r>
                      <a:r>
                        <a:rPr sz="12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el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día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solicitado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 dirty="0">
                          <a:latin typeface="Arial MT"/>
                          <a:cs typeface="Arial MT"/>
                        </a:rPr>
                        <a:t>pto)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entrega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5" dirty="0">
                          <a:latin typeface="Arial MT"/>
                          <a:cs typeface="Arial MT"/>
                        </a:rPr>
                        <a:t>un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día</a:t>
                      </a:r>
                      <a:r>
                        <a:rPr sz="1200" spc="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después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972185">
                        <a:lnSpc>
                          <a:spcPct val="1133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5" dirty="0">
                          <a:latin typeface="Arial MT"/>
                          <a:cs typeface="Arial MT"/>
                        </a:rPr>
                        <a:t>lo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solicitado </a:t>
                      </a:r>
                      <a:r>
                        <a:rPr sz="12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tabLst>
                          <a:tab pos="472440" algn="l"/>
                          <a:tab pos="1225550" algn="l"/>
                          <a:tab pos="1704339" algn="l"/>
                        </a:tabLst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entrega	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dos	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días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1435" marR="353060">
                        <a:lnSpc>
                          <a:spcPct val="1133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después de lo solicitado </a:t>
                      </a:r>
                      <a:r>
                        <a:rPr sz="1200" spc="-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2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entrega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54610" marR="1026794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demasiado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 tarde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pts)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658672">
                <a:tc>
                  <a:txBody>
                    <a:bodyPr/>
                    <a:lstStyle/>
                    <a:p>
                      <a:pPr marL="8890">
                        <a:lnSpc>
                          <a:spcPts val="1839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57785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Sumatoria.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2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12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6517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6</a:t>
                      </a:r>
                      <a:r>
                        <a:rPr sz="1200" spc="2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Pts.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4.5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pts.-</a:t>
                      </a:r>
                      <a:r>
                        <a:rPr sz="12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12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latin typeface="Arial MT"/>
                          <a:cs typeface="Arial MT"/>
                        </a:rPr>
                        <a:t>pts.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196" y="578561"/>
            <a:ext cx="10464165" cy="45912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204" dirty="0">
                <a:latin typeface="Microsoft Sans Serif"/>
                <a:cs typeface="Microsoft Sans Serif"/>
              </a:rPr>
              <a:t>Apartado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240" dirty="0">
                <a:latin typeface="Microsoft Sans Serif"/>
                <a:cs typeface="Microsoft Sans Serif"/>
              </a:rPr>
              <a:t>5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2750" spc="130" dirty="0">
                <a:latin typeface="Microsoft Sans Serif"/>
                <a:cs typeface="Microsoft Sans Serif"/>
              </a:rPr>
              <a:t>Proyecto </a:t>
            </a:r>
            <a:endParaRPr sz="2750">
              <a:latin typeface="Microsoft Sans Serif"/>
              <a:cs typeface="Microsoft Sans Serif"/>
            </a:endParaRPr>
          </a:p>
          <a:p>
            <a:pPr marL="241300" marR="5080" indent="-177165" algn="just">
              <a:lnSpc>
                <a:spcPct val="89300"/>
              </a:lnSpc>
              <a:spcBef>
                <a:spcPts val="125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spc="130" dirty="0">
                <a:latin typeface="Microsoft Sans Serif"/>
                <a:cs typeface="Microsoft Sans Serif"/>
              </a:rPr>
              <a:t>Este</a:t>
            </a:r>
            <a:r>
              <a:rPr sz="4000" spc="135" dirty="0">
                <a:latin typeface="Microsoft Sans Serif"/>
                <a:cs typeface="Microsoft Sans Serif"/>
              </a:rPr>
              <a:t> </a:t>
            </a:r>
            <a:r>
              <a:rPr sz="4000" spc="130" dirty="0">
                <a:latin typeface="Microsoft Sans Serif"/>
                <a:cs typeface="Microsoft Sans Serif"/>
              </a:rPr>
              <a:t>proyecto</a:t>
            </a:r>
            <a:r>
              <a:rPr sz="4000" spc="135" dirty="0">
                <a:latin typeface="Microsoft Sans Serif"/>
                <a:cs typeface="Microsoft Sans Serif"/>
              </a:rPr>
              <a:t> </a:t>
            </a:r>
            <a:r>
              <a:rPr sz="4000" spc="140" dirty="0">
                <a:latin typeface="Microsoft Sans Serif"/>
                <a:cs typeface="Microsoft Sans Serif"/>
              </a:rPr>
              <a:t>busca</a:t>
            </a:r>
            <a:r>
              <a:rPr sz="4000" spc="14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que</a:t>
            </a:r>
            <a:r>
              <a:rPr sz="4000" spc="155" dirty="0">
                <a:latin typeface="Microsoft Sans Serif"/>
                <a:cs typeface="Microsoft Sans Serif"/>
              </a:rPr>
              <a:t> </a:t>
            </a:r>
            <a:r>
              <a:rPr sz="4000" spc="110" dirty="0">
                <a:latin typeface="Microsoft Sans Serif"/>
                <a:cs typeface="Microsoft Sans Serif"/>
              </a:rPr>
              <a:t>los</a:t>
            </a:r>
            <a:r>
              <a:rPr sz="4000" spc="114" dirty="0">
                <a:latin typeface="Microsoft Sans Serif"/>
                <a:cs typeface="Microsoft Sans Serif"/>
              </a:rPr>
              <a:t> </a:t>
            </a:r>
            <a:r>
              <a:rPr sz="4000" spc="125" dirty="0">
                <a:latin typeface="Microsoft Sans Serif"/>
                <a:cs typeface="Microsoft Sans Serif"/>
              </a:rPr>
              <a:t>estudiantes  </a:t>
            </a:r>
            <a:r>
              <a:rPr sz="4000" spc="120" dirty="0">
                <a:latin typeface="Microsoft Sans Serif"/>
                <a:cs typeface="Microsoft Sans Serif"/>
              </a:rPr>
              <a:t>reflexionen </a:t>
            </a:r>
            <a:r>
              <a:rPr sz="4000" spc="125" dirty="0">
                <a:latin typeface="Microsoft Sans Serif"/>
                <a:cs typeface="Microsoft Sans Serif"/>
              </a:rPr>
              <a:t> </a:t>
            </a:r>
            <a:r>
              <a:rPr sz="4000" spc="130" dirty="0">
                <a:latin typeface="Microsoft Sans Serif"/>
                <a:cs typeface="Microsoft Sans Serif"/>
              </a:rPr>
              <a:t>acerca </a:t>
            </a:r>
            <a:r>
              <a:rPr sz="4000" spc="150" dirty="0">
                <a:latin typeface="Microsoft Sans Serif"/>
                <a:cs typeface="Microsoft Sans Serif"/>
              </a:rPr>
              <a:t>de </a:t>
            </a:r>
            <a:r>
              <a:rPr sz="4000" spc="95" dirty="0">
                <a:latin typeface="Microsoft Sans Serif"/>
                <a:cs typeface="Microsoft Sans Serif"/>
              </a:rPr>
              <a:t>la </a:t>
            </a:r>
            <a:r>
              <a:rPr sz="4000" spc="125" dirty="0">
                <a:latin typeface="Microsoft Sans Serif"/>
                <a:cs typeface="Microsoft Sans Serif"/>
              </a:rPr>
              <a:t>importancia </a:t>
            </a:r>
            <a:r>
              <a:rPr sz="4000" spc="150" dirty="0">
                <a:latin typeface="Microsoft Sans Serif"/>
                <a:cs typeface="Microsoft Sans Serif"/>
              </a:rPr>
              <a:t>de </a:t>
            </a:r>
            <a:r>
              <a:rPr sz="4000" spc="110" dirty="0">
                <a:latin typeface="Microsoft Sans Serif"/>
                <a:cs typeface="Microsoft Sans Serif"/>
              </a:rPr>
              <a:t>los </a:t>
            </a:r>
            <a:r>
              <a:rPr sz="4000" spc="125" dirty="0">
                <a:latin typeface="Microsoft Sans Serif"/>
                <a:cs typeface="Microsoft Sans Serif"/>
              </a:rPr>
              <a:t>valores tan </a:t>
            </a:r>
            <a:r>
              <a:rPr sz="4000" spc="135" dirty="0">
                <a:latin typeface="Microsoft Sans Serif"/>
                <a:cs typeface="Microsoft Sans Serif"/>
              </a:rPr>
              <a:t>necesarios </a:t>
            </a:r>
            <a:r>
              <a:rPr sz="4000" spc="150" dirty="0">
                <a:latin typeface="Microsoft Sans Serif"/>
                <a:cs typeface="Microsoft Sans Serif"/>
              </a:rPr>
              <a:t>en </a:t>
            </a:r>
            <a:r>
              <a:rPr sz="4000" spc="155" dirty="0">
                <a:latin typeface="Microsoft Sans Serif"/>
                <a:cs typeface="Microsoft Sans Serif"/>
              </a:rPr>
              <a:t> </a:t>
            </a:r>
            <a:r>
              <a:rPr sz="4000" spc="125" dirty="0">
                <a:latin typeface="Microsoft Sans Serif"/>
                <a:cs typeface="Microsoft Sans Serif"/>
              </a:rPr>
              <a:t>toda </a:t>
            </a:r>
            <a:r>
              <a:rPr sz="4000" spc="130" dirty="0">
                <a:latin typeface="Microsoft Sans Serif"/>
                <a:cs typeface="Microsoft Sans Serif"/>
              </a:rPr>
              <a:t>sociedad, </a:t>
            </a:r>
            <a:r>
              <a:rPr sz="4000" spc="140" dirty="0">
                <a:latin typeface="Microsoft Sans Serif"/>
                <a:cs typeface="Microsoft Sans Serif"/>
              </a:rPr>
              <a:t>y </a:t>
            </a:r>
            <a:r>
              <a:rPr sz="4000" spc="165" dirty="0">
                <a:latin typeface="Microsoft Sans Serif"/>
                <a:cs typeface="Microsoft Sans Serif"/>
              </a:rPr>
              <a:t>más </a:t>
            </a:r>
            <a:r>
              <a:rPr sz="4000" spc="150" dirty="0">
                <a:latin typeface="Microsoft Sans Serif"/>
                <a:cs typeface="Microsoft Sans Serif"/>
              </a:rPr>
              <a:t>en </a:t>
            </a:r>
            <a:r>
              <a:rPr sz="4000" spc="125" dirty="0">
                <a:latin typeface="Microsoft Sans Serif"/>
                <a:cs typeface="Microsoft Sans Serif"/>
              </a:rPr>
              <a:t>esta </a:t>
            </a:r>
            <a:r>
              <a:rPr sz="4000" spc="160" dirty="0">
                <a:latin typeface="Microsoft Sans Serif"/>
                <a:cs typeface="Microsoft Sans Serif"/>
              </a:rPr>
              <a:t>época </a:t>
            </a:r>
            <a:r>
              <a:rPr sz="4000" spc="140" dirty="0">
                <a:latin typeface="Microsoft Sans Serif"/>
                <a:cs typeface="Microsoft Sans Serif"/>
              </a:rPr>
              <a:t>de pandemia, </a:t>
            </a:r>
            <a:r>
              <a:rPr sz="4000" spc="135" dirty="0">
                <a:latin typeface="Microsoft Sans Serif"/>
                <a:cs typeface="Microsoft Sans Serif"/>
              </a:rPr>
              <a:t>para </a:t>
            </a:r>
            <a:r>
              <a:rPr sz="4000" spc="140" dirty="0">
                <a:latin typeface="Microsoft Sans Serif"/>
                <a:cs typeface="Microsoft Sans Serif"/>
              </a:rPr>
              <a:t> </a:t>
            </a:r>
            <a:r>
              <a:rPr sz="4000" spc="125" dirty="0">
                <a:latin typeface="Microsoft Sans Serif"/>
                <a:cs typeface="Microsoft Sans Serif"/>
              </a:rPr>
              <a:t>detener</a:t>
            </a:r>
            <a:r>
              <a:rPr sz="4000" spc="90" dirty="0">
                <a:latin typeface="Microsoft Sans Serif"/>
                <a:cs typeface="Microsoft Sans Serif"/>
              </a:rPr>
              <a:t> </a:t>
            </a:r>
            <a:r>
              <a:rPr sz="4000" spc="140" dirty="0">
                <a:latin typeface="Microsoft Sans Serif"/>
                <a:cs typeface="Microsoft Sans Serif"/>
              </a:rPr>
              <a:t>en</a:t>
            </a:r>
            <a:r>
              <a:rPr sz="4000" spc="80" dirty="0">
                <a:latin typeface="Microsoft Sans Serif"/>
                <a:cs typeface="Microsoft Sans Serif"/>
              </a:rPr>
              <a:t> </a:t>
            </a:r>
            <a:r>
              <a:rPr sz="4000" spc="105" dirty="0">
                <a:latin typeface="Microsoft Sans Serif"/>
                <a:cs typeface="Microsoft Sans Serif"/>
              </a:rPr>
              <a:t>la</a:t>
            </a:r>
            <a:r>
              <a:rPr sz="4000" spc="95" dirty="0">
                <a:latin typeface="Microsoft Sans Serif"/>
                <a:cs typeface="Microsoft Sans Serif"/>
              </a:rPr>
              <a:t> </a:t>
            </a:r>
            <a:r>
              <a:rPr sz="4000" spc="125" dirty="0">
                <a:latin typeface="Microsoft Sans Serif"/>
                <a:cs typeface="Microsoft Sans Serif"/>
              </a:rPr>
              <a:t>mejor</a:t>
            </a:r>
            <a:r>
              <a:rPr sz="4000" spc="95" dirty="0">
                <a:latin typeface="Microsoft Sans Serif"/>
                <a:cs typeface="Microsoft Sans Serif"/>
              </a:rPr>
              <a:t> </a:t>
            </a:r>
            <a:r>
              <a:rPr sz="4000" spc="150" dirty="0">
                <a:latin typeface="Microsoft Sans Serif"/>
                <a:cs typeface="Microsoft Sans Serif"/>
              </a:rPr>
              <a:t>medida</a:t>
            </a:r>
            <a:r>
              <a:rPr sz="4000" spc="75" dirty="0">
                <a:latin typeface="Microsoft Sans Serif"/>
                <a:cs typeface="Microsoft Sans Serif"/>
              </a:rPr>
              <a:t> </a:t>
            </a:r>
            <a:r>
              <a:rPr sz="4000" spc="105" dirty="0">
                <a:latin typeface="Microsoft Sans Serif"/>
                <a:cs typeface="Microsoft Sans Serif"/>
              </a:rPr>
              <a:t>el</a:t>
            </a:r>
            <a:r>
              <a:rPr sz="4000" spc="80" dirty="0">
                <a:latin typeface="Microsoft Sans Serif"/>
                <a:cs typeface="Microsoft Sans Serif"/>
              </a:rPr>
              <a:t> </a:t>
            </a:r>
            <a:r>
              <a:rPr sz="4000" spc="145" dirty="0">
                <a:latin typeface="Microsoft Sans Serif"/>
                <a:cs typeface="Microsoft Sans Serif"/>
              </a:rPr>
              <a:t>acoso</a:t>
            </a:r>
            <a:r>
              <a:rPr sz="4000" spc="75" dirty="0">
                <a:latin typeface="Microsoft Sans Serif"/>
                <a:cs typeface="Microsoft Sans Serif"/>
              </a:rPr>
              <a:t> </a:t>
            </a:r>
            <a:r>
              <a:rPr sz="4000" spc="120" dirty="0">
                <a:latin typeface="Microsoft Sans Serif"/>
                <a:cs typeface="Microsoft Sans Serif"/>
              </a:rPr>
              <a:t>entre</a:t>
            </a:r>
            <a:r>
              <a:rPr sz="4000" spc="80" dirty="0">
                <a:latin typeface="Microsoft Sans Serif"/>
                <a:cs typeface="Microsoft Sans Serif"/>
              </a:rPr>
              <a:t> </a:t>
            </a:r>
            <a:r>
              <a:rPr sz="4000" spc="114" dirty="0">
                <a:latin typeface="Microsoft Sans Serif"/>
                <a:cs typeface="Microsoft Sans Serif"/>
              </a:rPr>
              <a:t>individuos</a:t>
            </a:r>
            <a:r>
              <a:rPr sz="2800" spc="114" dirty="0">
                <a:latin typeface="Microsoft Sans Serif"/>
                <a:cs typeface="Microsoft Sans Serif"/>
              </a:rPr>
              <a:t>.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468833"/>
            <a:ext cx="3413760" cy="856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10"/>
              </a:spcBef>
            </a:pPr>
            <a:r>
              <a:rPr sz="2800" spc="135" dirty="0"/>
              <a:t>Apartado</a:t>
            </a:r>
            <a:r>
              <a:rPr sz="2800" spc="35" dirty="0"/>
              <a:t> </a:t>
            </a:r>
            <a:r>
              <a:rPr sz="2800" spc="170" dirty="0"/>
              <a:t>6</a:t>
            </a:r>
            <a:r>
              <a:rPr sz="2800" dirty="0"/>
              <a:t> </a:t>
            </a:r>
            <a:endParaRPr sz="2800"/>
          </a:p>
          <a:p>
            <a:pPr marL="12700">
              <a:lnSpc>
                <a:spcPts val="3265"/>
              </a:lnSpc>
            </a:pPr>
            <a:r>
              <a:rPr sz="2800" spc="70" dirty="0"/>
              <a:t>   </a:t>
            </a:r>
            <a:r>
              <a:rPr sz="2800" spc="125" dirty="0"/>
              <a:t>Objetivo</a:t>
            </a:r>
            <a:r>
              <a:rPr sz="2800" spc="305" dirty="0"/>
              <a:t> </a:t>
            </a:r>
            <a:r>
              <a:rPr sz="2800" spc="140" dirty="0"/>
              <a:t>General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55524" y="1273886"/>
            <a:ext cx="11678920" cy="34124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4400"/>
              </a:lnSpc>
              <a:spcBef>
                <a:spcPts val="270"/>
              </a:spcBef>
            </a:pPr>
            <a:r>
              <a:rPr sz="2600" spc="-110" dirty="0">
                <a:latin typeface="Microsoft Sans Serif"/>
                <a:cs typeface="Microsoft Sans Serif"/>
              </a:rPr>
              <a:t>A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través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de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ciertos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contenidos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85" dirty="0">
                <a:latin typeface="Microsoft Sans Serif"/>
                <a:cs typeface="Microsoft Sans Serif"/>
              </a:rPr>
              <a:t>que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involucran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los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programas</a:t>
            </a:r>
            <a:r>
              <a:rPr sz="2600" spc="-30" dirty="0">
                <a:latin typeface="Microsoft Sans Serif"/>
                <a:cs typeface="Microsoft Sans Serif"/>
              </a:rPr>
              <a:t> </a:t>
            </a:r>
            <a:r>
              <a:rPr sz="2600" spc="-85" dirty="0">
                <a:latin typeface="Microsoft Sans Serif"/>
                <a:cs typeface="Microsoft Sans Serif"/>
              </a:rPr>
              <a:t>de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tres</a:t>
            </a:r>
            <a:r>
              <a:rPr sz="2600" spc="-10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materias: </a:t>
            </a:r>
            <a:r>
              <a:rPr sz="2600" spc="-65" dirty="0">
                <a:latin typeface="Microsoft Sans Serif"/>
                <a:cs typeface="Microsoft Sans Serif"/>
              </a:rPr>
              <a:t> dibujo,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ética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85" dirty="0">
                <a:latin typeface="Microsoft Sans Serif"/>
                <a:cs typeface="Microsoft Sans Serif"/>
              </a:rPr>
              <a:t>e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inglés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se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reforzarán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valores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básicos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de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respeto,</a:t>
            </a:r>
            <a:r>
              <a:rPr sz="2600" spc="-35" dirty="0">
                <a:latin typeface="Microsoft Sans Serif"/>
                <a:cs typeface="Microsoft Sans Serif"/>
              </a:rPr>
              <a:t> </a:t>
            </a:r>
            <a:r>
              <a:rPr sz="2600" spc="-60" dirty="0">
                <a:latin typeface="Microsoft Sans Serif"/>
                <a:cs typeface="Microsoft Sans Serif"/>
              </a:rPr>
              <a:t>solidaridad,</a:t>
            </a:r>
            <a:r>
              <a:rPr sz="2600" spc="-40" dirty="0">
                <a:latin typeface="Microsoft Sans Serif"/>
                <a:cs typeface="Microsoft Sans Serif"/>
              </a:rPr>
              <a:t> </a:t>
            </a:r>
            <a:r>
              <a:rPr sz="2600" spc="-60" dirty="0">
                <a:latin typeface="Microsoft Sans Serif"/>
                <a:cs typeface="Microsoft Sans Serif"/>
              </a:rPr>
              <a:t>justicia, </a:t>
            </a:r>
            <a:r>
              <a:rPr sz="2600" spc="-5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colaboración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y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cooperativismo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para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que</a:t>
            </a:r>
            <a:r>
              <a:rPr sz="2600" spc="-20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los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85" dirty="0">
                <a:latin typeface="Microsoft Sans Serif"/>
                <a:cs typeface="Microsoft Sans Serif"/>
              </a:rPr>
              <a:t>alumnos</a:t>
            </a:r>
            <a:r>
              <a:rPr sz="2600" spc="-2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concienticen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y</a:t>
            </a:r>
            <a:r>
              <a:rPr sz="2600" spc="-4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a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su</a:t>
            </a:r>
            <a:r>
              <a:rPr sz="2600" spc="-15" dirty="0">
                <a:latin typeface="Microsoft Sans Serif"/>
                <a:cs typeface="Microsoft Sans Serif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vez </a:t>
            </a:r>
            <a:r>
              <a:rPr sz="2600" spc="-70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busquen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concientizar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en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las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escuelas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la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importancia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de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80" dirty="0">
                <a:latin typeface="Microsoft Sans Serif"/>
                <a:cs typeface="Microsoft Sans Serif"/>
              </a:rPr>
              <a:t>una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educación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-100" dirty="0">
                <a:latin typeface="Microsoft Sans Serif"/>
                <a:cs typeface="Microsoft Sans Serif"/>
              </a:rPr>
              <a:t>mas 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reforzada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70" dirty="0">
                <a:latin typeface="Microsoft Sans Serif"/>
                <a:cs typeface="Microsoft Sans Serif"/>
              </a:rPr>
              <a:t>en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60" dirty="0">
                <a:latin typeface="Microsoft Sans Serif"/>
                <a:cs typeface="Microsoft Sans Serif"/>
              </a:rPr>
              <a:t>valores,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60" dirty="0">
                <a:latin typeface="Microsoft Sans Serif"/>
                <a:cs typeface="Microsoft Sans Serif"/>
              </a:rPr>
              <a:t>autocrítica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60" dirty="0">
                <a:latin typeface="Microsoft Sans Serif"/>
                <a:cs typeface="Microsoft Sans Serif"/>
              </a:rPr>
              <a:t>e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65" dirty="0">
                <a:latin typeface="Microsoft Sans Serif"/>
                <a:cs typeface="Microsoft Sans Serif"/>
              </a:rPr>
              <a:t>incluyente.</a:t>
            </a:r>
            <a:r>
              <a:rPr sz="2600" spc="10" dirty="0">
                <a:latin typeface="Microsoft Sans Serif"/>
                <a:cs typeface="Microsoft Sans Serif"/>
              </a:rPr>
              <a:t> </a:t>
            </a:r>
            <a:r>
              <a:rPr sz="2600" spc="155" dirty="0">
                <a:latin typeface="Microsoft Sans Serif"/>
                <a:cs typeface="Microsoft Sans Serif"/>
              </a:rPr>
              <a:t>Que</a:t>
            </a:r>
            <a:r>
              <a:rPr sz="2600" spc="80" dirty="0">
                <a:latin typeface="Microsoft Sans Serif"/>
                <a:cs typeface="Microsoft Sans Serif"/>
              </a:rPr>
              <a:t> </a:t>
            </a:r>
            <a:r>
              <a:rPr sz="2600" spc="114" dirty="0">
                <a:latin typeface="Microsoft Sans Serif"/>
                <a:cs typeface="Microsoft Sans Serif"/>
              </a:rPr>
              <a:t>analicen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prácticas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exitosas </a:t>
            </a:r>
            <a:r>
              <a:rPr sz="2600" spc="114" dirty="0">
                <a:latin typeface="Microsoft Sans Serif"/>
                <a:cs typeface="Microsoft Sans Serif"/>
              </a:rPr>
              <a:t> </a:t>
            </a:r>
            <a:r>
              <a:rPr sz="2600" spc="130" dirty="0">
                <a:latin typeface="Microsoft Sans Serif"/>
                <a:cs typeface="Microsoft Sans Serif"/>
              </a:rPr>
              <a:t>a </a:t>
            </a:r>
            <a:r>
              <a:rPr sz="2600" spc="110" dirty="0">
                <a:latin typeface="Microsoft Sans Serif"/>
                <a:cs typeface="Microsoft Sans Serif"/>
              </a:rPr>
              <a:t>través </a:t>
            </a:r>
            <a:r>
              <a:rPr sz="2600" spc="140" dirty="0">
                <a:latin typeface="Microsoft Sans Serif"/>
                <a:cs typeface="Microsoft Sans Serif"/>
              </a:rPr>
              <a:t>de </a:t>
            </a:r>
            <a:r>
              <a:rPr sz="2600" spc="110" dirty="0">
                <a:latin typeface="Microsoft Sans Serif"/>
                <a:cs typeface="Microsoft Sans Serif"/>
              </a:rPr>
              <a:t>investigaciones </a:t>
            </a:r>
            <a:r>
              <a:rPr sz="2600" spc="100" dirty="0">
                <a:latin typeface="Microsoft Sans Serif"/>
                <a:cs typeface="Microsoft Sans Serif"/>
              </a:rPr>
              <a:t>multidisciplinarias </a:t>
            </a:r>
            <a:r>
              <a:rPr sz="2600" spc="130" dirty="0">
                <a:latin typeface="Microsoft Sans Serif"/>
                <a:cs typeface="Microsoft Sans Serif"/>
              </a:rPr>
              <a:t>e </a:t>
            </a:r>
            <a:r>
              <a:rPr sz="2600" spc="100" dirty="0">
                <a:latin typeface="Microsoft Sans Serif"/>
                <a:cs typeface="Microsoft Sans Serif"/>
              </a:rPr>
              <a:t>interdisciplinarias </a:t>
            </a:r>
            <a:r>
              <a:rPr sz="2600" spc="130" dirty="0">
                <a:latin typeface="Microsoft Sans Serif"/>
                <a:cs typeface="Microsoft Sans Serif"/>
              </a:rPr>
              <a:t>y </a:t>
            </a:r>
            <a:r>
              <a:rPr sz="2600" spc="135" dirty="0">
                <a:latin typeface="Microsoft Sans Serif"/>
                <a:cs typeface="Microsoft Sans Serif"/>
              </a:rPr>
              <a:t>con </a:t>
            </a:r>
            <a:r>
              <a:rPr sz="2600" spc="140" dirty="0">
                <a:latin typeface="Microsoft Sans Serif"/>
                <a:cs typeface="Microsoft Sans Serif"/>
              </a:rPr>
              <a:t> </a:t>
            </a:r>
            <a:r>
              <a:rPr sz="2600" spc="120" dirty="0">
                <a:latin typeface="Microsoft Sans Serif"/>
                <a:cs typeface="Microsoft Sans Serif"/>
              </a:rPr>
              <a:t>metodología </a:t>
            </a:r>
            <a:r>
              <a:rPr sz="2600" spc="140" dirty="0">
                <a:latin typeface="Microsoft Sans Serif"/>
                <a:cs typeface="Microsoft Sans Serif"/>
              </a:rPr>
              <a:t>de </a:t>
            </a:r>
            <a:r>
              <a:rPr sz="2600" spc="110" dirty="0">
                <a:latin typeface="Microsoft Sans Serif"/>
                <a:cs typeface="Microsoft Sans Serif"/>
              </a:rPr>
              <a:t>trabajo </a:t>
            </a:r>
            <a:r>
              <a:rPr sz="2600" spc="100" dirty="0">
                <a:latin typeface="Microsoft Sans Serif"/>
                <a:cs typeface="Microsoft Sans Serif"/>
              </a:rPr>
              <a:t>interdisciplinario </a:t>
            </a:r>
            <a:r>
              <a:rPr sz="2600" spc="125" dirty="0">
                <a:latin typeface="Microsoft Sans Serif"/>
                <a:cs typeface="Microsoft Sans Serif"/>
              </a:rPr>
              <a:t>mediante </a:t>
            </a:r>
            <a:r>
              <a:rPr sz="2600" spc="110" dirty="0">
                <a:latin typeface="Microsoft Sans Serif"/>
                <a:cs typeface="Microsoft Sans Serif"/>
              </a:rPr>
              <a:t>testimonios y </a:t>
            </a:r>
            <a:r>
              <a:rPr sz="2600" spc="114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evidencias,</a:t>
            </a:r>
            <a:r>
              <a:rPr sz="2600" spc="175" dirty="0">
                <a:latin typeface="Microsoft Sans Serif"/>
                <a:cs typeface="Microsoft Sans Serif"/>
              </a:rPr>
              <a:t> </a:t>
            </a:r>
            <a:r>
              <a:rPr sz="2600" spc="130" dirty="0">
                <a:latin typeface="Microsoft Sans Serif"/>
                <a:cs typeface="Microsoft Sans Serif"/>
              </a:rPr>
              <a:t>con</a:t>
            </a:r>
            <a:r>
              <a:rPr sz="2600" spc="160" dirty="0">
                <a:latin typeface="Microsoft Sans Serif"/>
                <a:cs typeface="Microsoft Sans Serif"/>
              </a:rPr>
              <a:t> </a:t>
            </a:r>
            <a:r>
              <a:rPr sz="2600" spc="100" dirty="0">
                <a:latin typeface="Microsoft Sans Serif"/>
                <a:cs typeface="Microsoft Sans Serif"/>
              </a:rPr>
              <a:t>el</a:t>
            </a:r>
            <a:r>
              <a:rPr sz="2600" spc="180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propósito</a:t>
            </a:r>
            <a:r>
              <a:rPr sz="2600" spc="175" dirty="0">
                <a:latin typeface="Microsoft Sans Serif"/>
                <a:cs typeface="Microsoft Sans Serif"/>
              </a:rPr>
              <a:t> </a:t>
            </a:r>
            <a:r>
              <a:rPr sz="2600" spc="140" dirty="0">
                <a:latin typeface="Microsoft Sans Serif"/>
                <a:cs typeface="Microsoft Sans Serif"/>
              </a:rPr>
              <a:t>de</a:t>
            </a:r>
            <a:r>
              <a:rPr sz="2600" spc="165" dirty="0">
                <a:latin typeface="Microsoft Sans Serif"/>
                <a:cs typeface="Microsoft Sans Serif"/>
              </a:rPr>
              <a:t> </a:t>
            </a:r>
            <a:r>
              <a:rPr sz="2600" spc="114" dirty="0">
                <a:latin typeface="Microsoft Sans Serif"/>
                <a:cs typeface="Microsoft Sans Serif"/>
              </a:rPr>
              <a:t>intercambiar</a:t>
            </a:r>
            <a:r>
              <a:rPr sz="2600" spc="160" dirty="0">
                <a:latin typeface="Microsoft Sans Serif"/>
                <a:cs typeface="Microsoft Sans Serif"/>
              </a:rPr>
              <a:t> </a:t>
            </a:r>
            <a:r>
              <a:rPr sz="2600" spc="120" dirty="0">
                <a:latin typeface="Microsoft Sans Serif"/>
                <a:cs typeface="Microsoft Sans Serif"/>
              </a:rPr>
              <a:t>ideas</a:t>
            </a:r>
            <a:r>
              <a:rPr sz="2600" spc="160" dirty="0">
                <a:latin typeface="Microsoft Sans Serif"/>
                <a:cs typeface="Microsoft Sans Serif"/>
              </a:rPr>
              <a:t> </a:t>
            </a:r>
            <a:r>
              <a:rPr sz="2600" spc="130" dirty="0">
                <a:latin typeface="Microsoft Sans Serif"/>
                <a:cs typeface="Microsoft Sans Serif"/>
              </a:rPr>
              <a:t>y</a:t>
            </a:r>
            <a:r>
              <a:rPr sz="2600" spc="165" dirty="0">
                <a:latin typeface="Microsoft Sans Serif"/>
                <a:cs typeface="Microsoft Sans Serif"/>
              </a:rPr>
              <a:t> </a:t>
            </a:r>
            <a:r>
              <a:rPr sz="2600" spc="105" dirty="0">
                <a:latin typeface="Microsoft Sans Serif"/>
                <a:cs typeface="Microsoft Sans Serif"/>
              </a:rPr>
              <a:t>construir </a:t>
            </a:r>
            <a:r>
              <a:rPr sz="2600" spc="110" dirty="0">
                <a:latin typeface="Microsoft Sans Serif"/>
                <a:cs typeface="Microsoft Sans Serif"/>
              </a:rPr>
              <a:t> </a:t>
            </a:r>
            <a:r>
              <a:rPr sz="2600" spc="120" dirty="0">
                <a:latin typeface="Microsoft Sans Serif"/>
                <a:cs typeface="Microsoft Sans Serif"/>
              </a:rPr>
              <a:t>propuestas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125" dirty="0">
                <a:latin typeface="Microsoft Sans Serif"/>
                <a:cs typeface="Microsoft Sans Serif"/>
              </a:rPr>
              <a:t>para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110" dirty="0">
                <a:latin typeface="Microsoft Sans Serif"/>
                <a:cs typeface="Microsoft Sans Serif"/>
              </a:rPr>
              <a:t>llevarse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155" dirty="0">
                <a:latin typeface="Microsoft Sans Serif"/>
                <a:cs typeface="Microsoft Sans Serif"/>
              </a:rPr>
              <a:t>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135" dirty="0">
                <a:latin typeface="Microsoft Sans Serif"/>
                <a:cs typeface="Microsoft Sans Serif"/>
              </a:rPr>
              <a:t>cabo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170" dirty="0">
                <a:latin typeface="Microsoft Sans Serif"/>
                <a:cs typeface="Microsoft Sans Serif"/>
              </a:rPr>
              <a:t>en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100" dirty="0">
                <a:latin typeface="Microsoft Sans Serif"/>
                <a:cs typeface="Microsoft Sans Serif"/>
              </a:rPr>
              <a:t>el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120" dirty="0">
                <a:latin typeface="Microsoft Sans Serif"/>
                <a:cs typeface="Microsoft Sans Serif"/>
              </a:rPr>
              <a:t>curso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114" dirty="0">
                <a:latin typeface="Microsoft Sans Serif"/>
                <a:cs typeface="Microsoft Sans Serif"/>
              </a:rPr>
              <a:t>escolar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130" dirty="0">
                <a:latin typeface="Microsoft Sans Serif"/>
                <a:cs typeface="Microsoft Sans Serif"/>
              </a:rPr>
              <a:t>2021-2022.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196" y="323733"/>
            <a:ext cx="4340225" cy="10077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spc="204" dirty="0"/>
              <a:t>Apartado</a:t>
            </a:r>
            <a:r>
              <a:rPr sz="2800" dirty="0"/>
              <a:t> </a:t>
            </a:r>
            <a:r>
              <a:rPr sz="2800" spc="240" dirty="0"/>
              <a:t>7</a:t>
            </a:r>
            <a:r>
              <a:rPr sz="2800" dirty="0"/>
              <a:t> </a:t>
            </a:r>
            <a:endParaRPr sz="2800"/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800" spc="125" dirty="0"/>
              <a:t>Objetivos</a:t>
            </a:r>
            <a:r>
              <a:rPr sz="2800" spc="-20" dirty="0"/>
              <a:t> </a:t>
            </a:r>
            <a:r>
              <a:rPr sz="2800" spc="125" dirty="0"/>
              <a:t>por</a:t>
            </a:r>
            <a:r>
              <a:rPr sz="2800" spc="-20" dirty="0"/>
              <a:t> </a:t>
            </a:r>
            <a:r>
              <a:rPr sz="2800" spc="130" dirty="0"/>
              <a:t>asignatura</a:t>
            </a:r>
            <a:r>
              <a:rPr sz="2800" dirty="0"/>
              <a:t> 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65428" y="1624964"/>
            <a:ext cx="10396855" cy="40341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9230" marR="56515" indent="-177165" algn="just">
              <a:lnSpc>
                <a:spcPct val="89700"/>
              </a:lnSpc>
              <a:spcBef>
                <a:spcPts val="380"/>
              </a:spcBef>
              <a:buSzPct val="127272"/>
              <a:buFont typeface="Arial MT"/>
              <a:buChar char="•"/>
              <a:tabLst>
                <a:tab pos="189865" algn="l"/>
              </a:tabLst>
            </a:pPr>
            <a:r>
              <a:rPr sz="2200" u="heavy" spc="8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Filosofia,ética</a:t>
            </a:r>
            <a:r>
              <a:rPr sz="2200" spc="80" dirty="0">
                <a:latin typeface="Microsoft Sans Serif"/>
                <a:cs typeface="Microsoft Sans Serif"/>
              </a:rPr>
              <a:t>: </a:t>
            </a:r>
            <a:r>
              <a:rPr sz="2200" spc="135" dirty="0">
                <a:latin typeface="Microsoft Sans Serif"/>
                <a:cs typeface="Microsoft Sans Serif"/>
              </a:rPr>
              <a:t>Que </a:t>
            </a:r>
            <a:r>
              <a:rPr sz="2200" spc="90" dirty="0">
                <a:latin typeface="Microsoft Sans Serif"/>
                <a:cs typeface="Microsoft Sans Serif"/>
              </a:rPr>
              <a:t>los </a:t>
            </a:r>
            <a:r>
              <a:rPr sz="2200" spc="110" dirty="0">
                <a:latin typeface="Microsoft Sans Serif"/>
                <a:cs typeface="Microsoft Sans Serif"/>
              </a:rPr>
              <a:t>alumnos </a:t>
            </a:r>
            <a:r>
              <a:rPr sz="2200" spc="105" dirty="0">
                <a:latin typeface="Microsoft Sans Serif"/>
                <a:cs typeface="Microsoft Sans Serif"/>
              </a:rPr>
              <a:t>entiendan </a:t>
            </a:r>
            <a:r>
              <a:rPr sz="2200" spc="114" dirty="0">
                <a:latin typeface="Microsoft Sans Serif"/>
                <a:cs typeface="Microsoft Sans Serif"/>
              </a:rPr>
              <a:t>que </a:t>
            </a:r>
            <a:r>
              <a:rPr sz="2200" spc="80" dirty="0">
                <a:latin typeface="Microsoft Sans Serif"/>
                <a:cs typeface="Microsoft Sans Serif"/>
              </a:rPr>
              <a:t>el </a:t>
            </a:r>
            <a:r>
              <a:rPr sz="2200" spc="100" dirty="0">
                <a:latin typeface="Microsoft Sans Serif"/>
                <a:cs typeface="Microsoft Sans Serif"/>
              </a:rPr>
              <a:t>respeto </a:t>
            </a:r>
            <a:r>
              <a:rPr sz="2200" spc="105" dirty="0">
                <a:latin typeface="Microsoft Sans Serif"/>
                <a:cs typeface="Microsoft Sans Serif"/>
              </a:rPr>
              <a:t>es </a:t>
            </a:r>
            <a:r>
              <a:rPr sz="2200" spc="100" dirty="0">
                <a:latin typeface="Microsoft Sans Serif"/>
                <a:cs typeface="Microsoft Sans Serif"/>
              </a:rPr>
              <a:t>elemental 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para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una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buena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formación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comunitaria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en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80" dirty="0">
                <a:latin typeface="Microsoft Sans Serif"/>
                <a:cs typeface="Microsoft Sans Serif"/>
              </a:rPr>
              <a:t>el</a:t>
            </a:r>
            <a:r>
              <a:rPr sz="2200" spc="85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aspecto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85" dirty="0">
                <a:latin typeface="Microsoft Sans Serif"/>
                <a:cs typeface="Microsoft Sans Serif"/>
              </a:rPr>
              <a:t>social, </a:t>
            </a:r>
            <a:r>
              <a:rPr sz="2200" spc="750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la 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95" dirty="0">
                <a:latin typeface="Microsoft Sans Serif"/>
                <a:cs typeface="Microsoft Sans Serif"/>
              </a:rPr>
              <a:t>importancia </a:t>
            </a:r>
            <a:r>
              <a:rPr sz="2200" spc="114" dirty="0">
                <a:latin typeface="Microsoft Sans Serif"/>
                <a:cs typeface="Microsoft Sans Serif"/>
              </a:rPr>
              <a:t>de </a:t>
            </a:r>
            <a:r>
              <a:rPr sz="2200" spc="85" dirty="0">
                <a:latin typeface="Microsoft Sans Serif"/>
                <a:cs typeface="Microsoft Sans Serif"/>
              </a:rPr>
              <a:t>los </a:t>
            </a:r>
            <a:r>
              <a:rPr sz="2200" spc="95" dirty="0">
                <a:latin typeface="Microsoft Sans Serif"/>
                <a:cs typeface="Microsoft Sans Serif"/>
              </a:rPr>
              <a:t>valores </a:t>
            </a:r>
            <a:r>
              <a:rPr sz="2200" spc="100" dirty="0">
                <a:latin typeface="Microsoft Sans Serif"/>
                <a:cs typeface="Microsoft Sans Serif"/>
              </a:rPr>
              <a:t>para combatir </a:t>
            </a:r>
            <a:r>
              <a:rPr sz="2200" spc="90" dirty="0">
                <a:latin typeface="Microsoft Sans Serif"/>
                <a:cs typeface="Microsoft Sans Serif"/>
              </a:rPr>
              <a:t>los anti-valores </a:t>
            </a:r>
            <a:r>
              <a:rPr sz="2200" spc="114" dirty="0">
                <a:latin typeface="Microsoft Sans Serif"/>
                <a:cs typeface="Microsoft Sans Serif"/>
              </a:rPr>
              <a:t>que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105" dirty="0">
                <a:latin typeface="Microsoft Sans Serif"/>
                <a:cs typeface="Microsoft Sans Serif"/>
              </a:rPr>
              <a:t>degradan </a:t>
            </a:r>
            <a:r>
              <a:rPr sz="2200" spc="114" dirty="0">
                <a:latin typeface="Microsoft Sans Serif"/>
                <a:cs typeface="Microsoft Sans Serif"/>
              </a:rPr>
              <a:t>y 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destruyen.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endParaRPr sz="2200">
              <a:latin typeface="Microsoft Sans Serif"/>
              <a:cs typeface="Microsoft Sans Serif"/>
            </a:endParaRPr>
          </a:p>
          <a:p>
            <a:pPr marL="189230" marR="15240" indent="-177165" algn="just">
              <a:lnSpc>
                <a:spcPct val="89400"/>
              </a:lnSpc>
              <a:spcBef>
                <a:spcPts val="1430"/>
              </a:spcBef>
              <a:buSzPct val="127272"/>
              <a:buFont typeface="Arial MT"/>
              <a:buChar char="•"/>
              <a:tabLst>
                <a:tab pos="189865" algn="l"/>
              </a:tabLst>
            </a:pPr>
            <a:r>
              <a:rPr sz="2200" u="heavy" spc="9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Dibujo</a:t>
            </a:r>
            <a:r>
              <a:rPr sz="2200" spc="90" dirty="0">
                <a:latin typeface="Microsoft Sans Serif"/>
                <a:cs typeface="Microsoft Sans Serif"/>
              </a:rPr>
              <a:t>: </a:t>
            </a:r>
            <a:r>
              <a:rPr sz="2200" spc="130" dirty="0">
                <a:latin typeface="Microsoft Sans Serif"/>
                <a:cs typeface="Microsoft Sans Serif"/>
              </a:rPr>
              <a:t>Que </a:t>
            </a:r>
            <a:r>
              <a:rPr sz="2200" spc="85" dirty="0">
                <a:latin typeface="Microsoft Sans Serif"/>
                <a:cs typeface="Microsoft Sans Serif"/>
              </a:rPr>
              <a:t>los </a:t>
            </a:r>
            <a:r>
              <a:rPr sz="2200" spc="120" dirty="0">
                <a:latin typeface="Microsoft Sans Serif"/>
                <a:cs typeface="Microsoft Sans Serif"/>
              </a:rPr>
              <a:t>alumnos </a:t>
            </a:r>
            <a:r>
              <a:rPr sz="2200" spc="110" dirty="0">
                <a:latin typeface="Microsoft Sans Serif"/>
                <a:cs typeface="Microsoft Sans Serif"/>
              </a:rPr>
              <a:t>sean capaces </a:t>
            </a:r>
            <a:r>
              <a:rPr sz="2200" spc="114" dirty="0">
                <a:latin typeface="Microsoft Sans Serif"/>
                <a:cs typeface="Microsoft Sans Serif"/>
              </a:rPr>
              <a:t>de </a:t>
            </a:r>
            <a:r>
              <a:rPr sz="2200" spc="100" dirty="0">
                <a:latin typeface="Microsoft Sans Serif"/>
                <a:cs typeface="Microsoft Sans Serif"/>
              </a:rPr>
              <a:t>reconocer </a:t>
            </a:r>
            <a:r>
              <a:rPr sz="2200" spc="80" dirty="0">
                <a:latin typeface="Microsoft Sans Serif"/>
                <a:cs typeface="Microsoft Sans Serif"/>
              </a:rPr>
              <a:t>la </a:t>
            </a:r>
            <a:r>
              <a:rPr sz="2200" spc="100" dirty="0">
                <a:latin typeface="Microsoft Sans Serif"/>
                <a:cs typeface="Microsoft Sans Serif"/>
              </a:rPr>
              <a:t>trascendencia del 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dibujo </a:t>
            </a:r>
            <a:r>
              <a:rPr sz="2200" spc="114" dirty="0">
                <a:latin typeface="Microsoft Sans Serif"/>
                <a:cs typeface="Microsoft Sans Serif"/>
              </a:rPr>
              <a:t>de manera </a:t>
            </a:r>
            <a:r>
              <a:rPr sz="2200" spc="100" dirty="0">
                <a:latin typeface="Microsoft Sans Serif"/>
                <a:cs typeface="Microsoft Sans Serif"/>
              </a:rPr>
              <a:t>expresiva </a:t>
            </a:r>
            <a:r>
              <a:rPr sz="2200" spc="95" dirty="0">
                <a:latin typeface="Microsoft Sans Serif"/>
                <a:cs typeface="Microsoft Sans Serif"/>
              </a:rPr>
              <a:t>y desarrollen habilidades </a:t>
            </a:r>
            <a:r>
              <a:rPr sz="2200" spc="110" dirty="0">
                <a:latin typeface="Microsoft Sans Serif"/>
                <a:cs typeface="Microsoft Sans Serif"/>
              </a:rPr>
              <a:t>con </a:t>
            </a:r>
            <a:r>
              <a:rPr sz="2200" spc="120" dirty="0">
                <a:latin typeface="Microsoft Sans Serif"/>
                <a:cs typeface="Microsoft Sans Serif"/>
              </a:rPr>
              <a:t>una </a:t>
            </a:r>
            <a:r>
              <a:rPr sz="2200" spc="105" dirty="0">
                <a:latin typeface="Microsoft Sans Serif"/>
                <a:cs typeface="Microsoft Sans Serif"/>
              </a:rPr>
              <a:t>percepción 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spc="85" dirty="0">
                <a:latin typeface="Microsoft Sans Serif"/>
                <a:cs typeface="Microsoft Sans Serif"/>
              </a:rPr>
              <a:t>visual </a:t>
            </a:r>
            <a:r>
              <a:rPr sz="2200" spc="100" dirty="0">
                <a:latin typeface="Microsoft Sans Serif"/>
                <a:cs typeface="Microsoft Sans Serif"/>
              </a:rPr>
              <a:t>para </a:t>
            </a:r>
            <a:r>
              <a:rPr sz="2200" spc="90" dirty="0">
                <a:latin typeface="Microsoft Sans Serif"/>
                <a:cs typeface="Microsoft Sans Serif"/>
              </a:rPr>
              <a:t>resolver </a:t>
            </a:r>
            <a:r>
              <a:rPr sz="2200" spc="105" dirty="0">
                <a:latin typeface="Microsoft Sans Serif"/>
                <a:cs typeface="Microsoft Sans Serif"/>
              </a:rPr>
              <a:t>problemas </a:t>
            </a:r>
            <a:r>
              <a:rPr sz="2200" spc="114" dirty="0">
                <a:latin typeface="Microsoft Sans Serif"/>
                <a:cs typeface="Microsoft Sans Serif"/>
              </a:rPr>
              <a:t>de </a:t>
            </a:r>
            <a:r>
              <a:rPr sz="2200" spc="105" dirty="0">
                <a:latin typeface="Microsoft Sans Serif"/>
                <a:cs typeface="Microsoft Sans Serif"/>
              </a:rPr>
              <a:t>comunicación </a:t>
            </a:r>
            <a:r>
              <a:rPr sz="2200" spc="95" dirty="0">
                <a:latin typeface="Microsoft Sans Serif"/>
                <a:cs typeface="Microsoft Sans Serif"/>
              </a:rPr>
              <a:t>y </a:t>
            </a:r>
            <a:r>
              <a:rPr sz="2200" spc="85" dirty="0">
                <a:latin typeface="Microsoft Sans Serif"/>
                <a:cs typeface="Microsoft Sans Serif"/>
              </a:rPr>
              <a:t>fortalecer </a:t>
            </a:r>
            <a:r>
              <a:rPr sz="2200" spc="120" dirty="0">
                <a:latin typeface="Microsoft Sans Serif"/>
                <a:cs typeface="Microsoft Sans Serif"/>
              </a:rPr>
              <a:t>una </a:t>
            </a:r>
            <a:r>
              <a:rPr sz="2200" spc="90" dirty="0">
                <a:latin typeface="Microsoft Sans Serif"/>
                <a:cs typeface="Microsoft Sans Serif"/>
              </a:rPr>
              <a:t>actitud 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creativa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y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85" dirty="0">
                <a:latin typeface="Microsoft Sans Serif"/>
                <a:cs typeface="Microsoft Sans Serif"/>
              </a:rPr>
              <a:t>reflexiva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en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la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85" dirty="0">
                <a:latin typeface="Microsoft Sans Serif"/>
                <a:cs typeface="Microsoft Sans Serif"/>
              </a:rPr>
              <a:t>cultural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endParaRPr sz="2200">
              <a:latin typeface="Microsoft Sans Serif"/>
              <a:cs typeface="Microsoft Sans Serif"/>
            </a:endParaRPr>
          </a:p>
          <a:p>
            <a:pPr marL="189230" marR="5080" indent="-177165" algn="just">
              <a:lnSpc>
                <a:spcPct val="89800"/>
              </a:lnSpc>
              <a:spcBef>
                <a:spcPts val="1450"/>
              </a:spcBef>
              <a:buSzPct val="127272"/>
              <a:buFont typeface="Arial MT"/>
              <a:buChar char="•"/>
              <a:tabLst>
                <a:tab pos="189865" algn="l"/>
              </a:tabLst>
            </a:pPr>
            <a:r>
              <a:rPr sz="2200" u="heavy" spc="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Inglés</a:t>
            </a:r>
            <a:r>
              <a:rPr sz="2200" spc="85" dirty="0">
                <a:latin typeface="Microsoft Sans Serif"/>
                <a:cs typeface="Microsoft Sans Serif"/>
              </a:rPr>
              <a:t>: </a:t>
            </a:r>
            <a:r>
              <a:rPr sz="2200" spc="130" dirty="0">
                <a:latin typeface="Microsoft Sans Serif"/>
                <a:cs typeface="Microsoft Sans Serif"/>
              </a:rPr>
              <a:t>Que </a:t>
            </a:r>
            <a:r>
              <a:rPr sz="2200" spc="90" dirty="0">
                <a:latin typeface="Microsoft Sans Serif"/>
                <a:cs typeface="Microsoft Sans Serif"/>
              </a:rPr>
              <a:t>los </a:t>
            </a:r>
            <a:r>
              <a:rPr sz="2200" spc="120" dirty="0">
                <a:latin typeface="Microsoft Sans Serif"/>
                <a:cs typeface="Microsoft Sans Serif"/>
              </a:rPr>
              <a:t>alumnos </a:t>
            </a:r>
            <a:r>
              <a:rPr sz="2200" spc="100" dirty="0">
                <a:latin typeface="Microsoft Sans Serif"/>
                <a:cs typeface="Microsoft Sans Serif"/>
              </a:rPr>
              <a:t>analicen </a:t>
            </a:r>
            <a:r>
              <a:rPr sz="2200" spc="80" dirty="0">
                <a:latin typeface="Microsoft Sans Serif"/>
                <a:cs typeface="Microsoft Sans Serif"/>
              </a:rPr>
              <a:t>el </a:t>
            </a:r>
            <a:r>
              <a:rPr sz="2200" spc="114" dirty="0">
                <a:latin typeface="Microsoft Sans Serif"/>
                <a:cs typeface="Microsoft Sans Serif"/>
              </a:rPr>
              <a:t>avance </a:t>
            </a:r>
            <a:r>
              <a:rPr sz="2200" spc="95" dirty="0">
                <a:latin typeface="Microsoft Sans Serif"/>
                <a:cs typeface="Microsoft Sans Serif"/>
              </a:rPr>
              <a:t>tecnológico </a:t>
            </a:r>
            <a:r>
              <a:rPr sz="2200" spc="100" dirty="0">
                <a:latin typeface="Microsoft Sans Serif"/>
                <a:cs typeface="Microsoft Sans Serif"/>
              </a:rPr>
              <a:t>para </a:t>
            </a:r>
            <a:r>
              <a:rPr sz="2200" spc="85" dirty="0">
                <a:latin typeface="Microsoft Sans Serif"/>
                <a:cs typeface="Microsoft Sans Serif"/>
              </a:rPr>
              <a:t>difundir </a:t>
            </a:r>
            <a:r>
              <a:rPr sz="2200" spc="120" dirty="0">
                <a:latin typeface="Microsoft Sans Serif"/>
                <a:cs typeface="Microsoft Sans Serif"/>
              </a:rPr>
              <a:t>a </a:t>
            </a:r>
            <a:r>
              <a:rPr sz="2200" spc="12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través </a:t>
            </a:r>
            <a:r>
              <a:rPr sz="2200" spc="114" dirty="0">
                <a:latin typeface="Microsoft Sans Serif"/>
                <a:cs typeface="Microsoft Sans Serif"/>
              </a:rPr>
              <a:t>de </a:t>
            </a:r>
            <a:r>
              <a:rPr sz="2200" spc="85" dirty="0">
                <a:latin typeface="Microsoft Sans Serif"/>
                <a:cs typeface="Microsoft Sans Serif"/>
              </a:rPr>
              <a:t>las </a:t>
            </a:r>
            <a:r>
              <a:rPr sz="2200" spc="100" dirty="0">
                <a:latin typeface="Microsoft Sans Serif"/>
                <a:cs typeface="Microsoft Sans Serif"/>
              </a:rPr>
              <a:t>redes </a:t>
            </a:r>
            <a:r>
              <a:rPr sz="2200" spc="95" dirty="0">
                <a:latin typeface="Microsoft Sans Serif"/>
                <a:cs typeface="Microsoft Sans Serif"/>
              </a:rPr>
              <a:t>sociales </a:t>
            </a:r>
            <a:r>
              <a:rPr sz="2200" spc="100" dirty="0">
                <a:latin typeface="Microsoft Sans Serif"/>
                <a:cs typeface="Microsoft Sans Serif"/>
              </a:rPr>
              <a:t>sus opiniones </a:t>
            </a:r>
            <a:r>
              <a:rPr sz="2200" spc="114" dirty="0">
                <a:latin typeface="Microsoft Sans Serif"/>
                <a:cs typeface="Microsoft Sans Serif"/>
              </a:rPr>
              <a:t>y </a:t>
            </a:r>
            <a:r>
              <a:rPr sz="2200" spc="100" dirty="0">
                <a:latin typeface="Microsoft Sans Serif"/>
                <a:cs typeface="Microsoft Sans Serif"/>
              </a:rPr>
              <a:t>conclusiones sobre </a:t>
            </a:r>
            <a:r>
              <a:rPr sz="2200" spc="90" dirty="0">
                <a:latin typeface="Microsoft Sans Serif"/>
                <a:cs typeface="Microsoft Sans Serif"/>
              </a:rPr>
              <a:t>el </a:t>
            </a:r>
            <a:r>
              <a:rPr sz="2200" spc="110" dirty="0">
                <a:latin typeface="Microsoft Sans Serif"/>
                <a:cs typeface="Microsoft Sans Serif"/>
              </a:rPr>
              <a:t>acoso </a:t>
            </a:r>
            <a:r>
              <a:rPr sz="2200" spc="114" dirty="0">
                <a:latin typeface="Microsoft Sans Serif"/>
                <a:cs typeface="Microsoft Sans Serif"/>
              </a:rPr>
              <a:t> </a:t>
            </a:r>
            <a:r>
              <a:rPr sz="2200" spc="95" dirty="0">
                <a:latin typeface="Microsoft Sans Serif"/>
                <a:cs typeface="Microsoft Sans Serif"/>
              </a:rPr>
              <a:t>escolar y </a:t>
            </a:r>
            <a:r>
              <a:rPr sz="2200" spc="100" dirty="0">
                <a:latin typeface="Microsoft Sans Serif"/>
                <a:cs typeface="Microsoft Sans Serif"/>
              </a:rPr>
              <a:t>sus propuestas sobre </a:t>
            </a:r>
            <a:r>
              <a:rPr sz="2200" spc="135" dirty="0">
                <a:latin typeface="Microsoft Sans Serif"/>
                <a:cs typeface="Microsoft Sans Serif"/>
              </a:rPr>
              <a:t>como </a:t>
            </a:r>
            <a:r>
              <a:rPr sz="2200" spc="100" dirty="0">
                <a:latin typeface="Microsoft Sans Serif"/>
                <a:cs typeface="Microsoft Sans Serif"/>
              </a:rPr>
              <a:t>combatir </a:t>
            </a:r>
            <a:r>
              <a:rPr sz="2200" spc="95" dirty="0">
                <a:latin typeface="Microsoft Sans Serif"/>
                <a:cs typeface="Microsoft Sans Serif"/>
              </a:rPr>
              <a:t>este </a:t>
            </a:r>
            <a:r>
              <a:rPr sz="2200" spc="70" dirty="0">
                <a:latin typeface="Microsoft Sans Serif"/>
                <a:cs typeface="Microsoft Sans Serif"/>
              </a:rPr>
              <a:t>triste </a:t>
            </a:r>
            <a:r>
              <a:rPr sz="2200" spc="120" dirty="0">
                <a:latin typeface="Microsoft Sans Serif"/>
                <a:cs typeface="Microsoft Sans Serif"/>
              </a:rPr>
              <a:t>fenómeno </a:t>
            </a:r>
            <a:r>
              <a:rPr sz="2200" spc="105" dirty="0">
                <a:latin typeface="Microsoft Sans Serif"/>
                <a:cs typeface="Microsoft Sans Serif"/>
              </a:rPr>
              <a:t>que 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spc="105" dirty="0">
                <a:latin typeface="Microsoft Sans Serif"/>
                <a:cs typeface="Microsoft Sans Serif"/>
              </a:rPr>
              <a:t>degrada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110" dirty="0">
                <a:latin typeface="Microsoft Sans Serif"/>
                <a:cs typeface="Microsoft Sans Serif"/>
              </a:rPr>
              <a:t>a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los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100" dirty="0">
                <a:latin typeface="Microsoft Sans Serif"/>
                <a:cs typeface="Microsoft Sans Serif"/>
              </a:rPr>
              <a:t>seres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125" dirty="0">
                <a:latin typeface="Microsoft Sans Serif"/>
                <a:cs typeface="Microsoft Sans Serif"/>
              </a:rPr>
              <a:t>humanos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95" dirty="0">
                <a:latin typeface="Microsoft Sans Serif"/>
                <a:cs typeface="Microsoft Sans Serif"/>
              </a:rPr>
              <a:t>y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110" dirty="0">
                <a:latin typeface="Microsoft Sans Serif"/>
                <a:cs typeface="Microsoft Sans Serif"/>
              </a:rPr>
              <a:t>es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causa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114" dirty="0">
                <a:latin typeface="Microsoft Sans Serif"/>
                <a:cs typeface="Microsoft Sans Serif"/>
              </a:rPr>
              <a:t>de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tantos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90" dirty="0">
                <a:latin typeface="Microsoft Sans Serif"/>
                <a:cs typeface="Microsoft Sans Serif"/>
              </a:rPr>
              <a:t>suicidios.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24" y="609345"/>
            <a:ext cx="61594" cy="205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5"/>
              </a:spcBef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3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140"/>
              </a:lnSpc>
            </a:pPr>
            <a:r>
              <a:rPr sz="1000" dirty="0"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35"/>
              </a:lnSpc>
            </a:pPr>
            <a:r>
              <a:rPr sz="1050" dirty="0">
                <a:latin typeface="Microsoft Sans Serif"/>
                <a:cs typeface="Microsoft Sans Serif"/>
              </a:rPr>
              <a:t> 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2223" y="2780487"/>
            <a:ext cx="7552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229" dirty="0">
                <a:latin typeface="Microsoft Sans Serif"/>
                <a:cs typeface="Microsoft Sans Serif"/>
              </a:rPr>
              <a:t>Formatos</a:t>
            </a:r>
            <a:r>
              <a:rPr sz="4400" spc="-30" dirty="0">
                <a:latin typeface="Microsoft Sans Serif"/>
                <a:cs typeface="Microsoft Sans Serif"/>
              </a:rPr>
              <a:t> </a:t>
            </a:r>
            <a:r>
              <a:rPr sz="4400" spc="250" dirty="0">
                <a:latin typeface="Microsoft Sans Serif"/>
                <a:cs typeface="Microsoft Sans Serif"/>
              </a:rPr>
              <a:t>de</a:t>
            </a:r>
            <a:r>
              <a:rPr sz="4400" spc="-30" dirty="0">
                <a:latin typeface="Microsoft Sans Serif"/>
                <a:cs typeface="Microsoft Sans Serif"/>
              </a:rPr>
              <a:t> </a:t>
            </a:r>
            <a:r>
              <a:rPr sz="4400" spc="185" dirty="0">
                <a:latin typeface="Microsoft Sans Serif"/>
                <a:cs typeface="Microsoft Sans Serif"/>
              </a:rPr>
              <a:t>planificadores</a:t>
            </a:r>
            <a:r>
              <a:rPr sz="4400" spc="-5" dirty="0"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